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7"/>
  </p:notesMasterIdLst>
  <p:sldIdLst>
    <p:sldId id="257" r:id="rId2"/>
    <p:sldId id="256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5" r:id="rId29"/>
    <p:sldId id="287" r:id="rId30"/>
    <p:sldId id="289" r:id="rId31"/>
    <p:sldId id="290" r:id="rId32"/>
    <p:sldId id="291" r:id="rId33"/>
    <p:sldId id="288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6" r:id="rId48"/>
    <p:sldId id="307" r:id="rId49"/>
    <p:sldId id="305" r:id="rId50"/>
    <p:sldId id="308" r:id="rId51"/>
    <p:sldId id="309" r:id="rId52"/>
    <p:sldId id="310" r:id="rId53"/>
    <p:sldId id="311" r:id="rId54"/>
    <p:sldId id="312" r:id="rId55"/>
    <p:sldId id="319" r:id="rId56"/>
    <p:sldId id="320" r:id="rId57"/>
    <p:sldId id="321" r:id="rId58"/>
    <p:sldId id="322" r:id="rId59"/>
    <p:sldId id="371" r:id="rId60"/>
    <p:sldId id="372" r:id="rId61"/>
    <p:sldId id="373" r:id="rId62"/>
    <p:sldId id="374" r:id="rId63"/>
    <p:sldId id="375" r:id="rId64"/>
    <p:sldId id="377" r:id="rId65"/>
    <p:sldId id="378" r:id="rId66"/>
    <p:sldId id="379" r:id="rId67"/>
    <p:sldId id="380" r:id="rId68"/>
    <p:sldId id="381" r:id="rId69"/>
    <p:sldId id="382" r:id="rId70"/>
    <p:sldId id="383" r:id="rId71"/>
    <p:sldId id="384" r:id="rId72"/>
    <p:sldId id="385" r:id="rId73"/>
    <p:sldId id="386" r:id="rId74"/>
    <p:sldId id="387" r:id="rId75"/>
    <p:sldId id="388" r:id="rId76"/>
    <p:sldId id="389" r:id="rId77"/>
    <p:sldId id="390" r:id="rId78"/>
    <p:sldId id="391" r:id="rId79"/>
    <p:sldId id="401" r:id="rId80"/>
    <p:sldId id="392" r:id="rId81"/>
    <p:sldId id="393" r:id="rId82"/>
    <p:sldId id="394" r:id="rId83"/>
    <p:sldId id="395" r:id="rId84"/>
    <p:sldId id="396" r:id="rId85"/>
    <p:sldId id="397" r:id="rId86"/>
    <p:sldId id="398" r:id="rId87"/>
    <p:sldId id="399" r:id="rId88"/>
    <p:sldId id="400" r:id="rId89"/>
    <p:sldId id="406" r:id="rId90"/>
    <p:sldId id="407" r:id="rId91"/>
    <p:sldId id="408" r:id="rId92"/>
    <p:sldId id="402" r:id="rId93"/>
    <p:sldId id="403" r:id="rId94"/>
    <p:sldId id="404" r:id="rId95"/>
    <p:sldId id="405" r:id="rId96"/>
    <p:sldId id="409" r:id="rId97"/>
    <p:sldId id="410" r:id="rId98"/>
    <p:sldId id="415" r:id="rId99"/>
    <p:sldId id="421" r:id="rId100"/>
    <p:sldId id="428" r:id="rId101"/>
    <p:sldId id="429" r:id="rId102"/>
    <p:sldId id="430" r:id="rId103"/>
    <p:sldId id="440" r:id="rId104"/>
    <p:sldId id="441" r:id="rId105"/>
    <p:sldId id="442" r:id="rId106"/>
    <p:sldId id="443" r:id="rId107"/>
    <p:sldId id="444" r:id="rId108"/>
    <p:sldId id="445" r:id="rId109"/>
    <p:sldId id="446" r:id="rId110"/>
    <p:sldId id="447" r:id="rId111"/>
    <p:sldId id="448" r:id="rId112"/>
    <p:sldId id="449" r:id="rId113"/>
    <p:sldId id="450" r:id="rId114"/>
    <p:sldId id="451" r:id="rId115"/>
    <p:sldId id="452" r:id="rId116"/>
    <p:sldId id="453" r:id="rId117"/>
    <p:sldId id="454" r:id="rId118"/>
    <p:sldId id="455" r:id="rId119"/>
    <p:sldId id="460" r:id="rId120"/>
    <p:sldId id="461" r:id="rId121"/>
    <p:sldId id="462" r:id="rId122"/>
    <p:sldId id="463" r:id="rId123"/>
    <p:sldId id="464" r:id="rId124"/>
    <p:sldId id="465" r:id="rId125"/>
    <p:sldId id="466" r:id="rId126"/>
    <p:sldId id="467" r:id="rId127"/>
    <p:sldId id="468" r:id="rId128"/>
    <p:sldId id="469" r:id="rId129"/>
    <p:sldId id="470" r:id="rId130"/>
    <p:sldId id="471" r:id="rId131"/>
    <p:sldId id="472" r:id="rId132"/>
    <p:sldId id="473" r:id="rId133"/>
    <p:sldId id="474" r:id="rId134"/>
    <p:sldId id="475" r:id="rId135"/>
    <p:sldId id="476" r:id="rId136"/>
    <p:sldId id="477" r:id="rId137"/>
    <p:sldId id="478" r:id="rId138"/>
    <p:sldId id="479" r:id="rId139"/>
    <p:sldId id="456" r:id="rId140"/>
    <p:sldId id="457" r:id="rId141"/>
    <p:sldId id="458" r:id="rId142"/>
    <p:sldId id="459" r:id="rId143"/>
    <p:sldId id="480" r:id="rId144"/>
    <p:sldId id="481" r:id="rId145"/>
    <p:sldId id="482" r:id="rId146"/>
    <p:sldId id="483" r:id="rId147"/>
    <p:sldId id="484" r:id="rId148"/>
    <p:sldId id="485" r:id="rId149"/>
    <p:sldId id="486" r:id="rId150"/>
    <p:sldId id="487" r:id="rId151"/>
    <p:sldId id="488" r:id="rId152"/>
    <p:sldId id="489" r:id="rId153"/>
    <p:sldId id="490" r:id="rId154"/>
    <p:sldId id="491" r:id="rId155"/>
    <p:sldId id="492" r:id="rId156"/>
    <p:sldId id="493" r:id="rId157"/>
    <p:sldId id="494" r:id="rId158"/>
    <p:sldId id="495" r:id="rId159"/>
    <p:sldId id="496" r:id="rId160"/>
    <p:sldId id="497" r:id="rId161"/>
    <p:sldId id="498" r:id="rId162"/>
    <p:sldId id="499" r:id="rId163"/>
    <p:sldId id="500" r:id="rId164"/>
    <p:sldId id="501" r:id="rId165"/>
    <p:sldId id="502" r:id="rId166"/>
    <p:sldId id="503" r:id="rId167"/>
    <p:sldId id="504" r:id="rId168"/>
    <p:sldId id="505" r:id="rId169"/>
    <p:sldId id="506" r:id="rId170"/>
    <p:sldId id="507" r:id="rId171"/>
    <p:sldId id="508" r:id="rId172"/>
    <p:sldId id="509" r:id="rId173"/>
    <p:sldId id="510" r:id="rId174"/>
    <p:sldId id="511" r:id="rId175"/>
    <p:sldId id="512" r:id="rId176"/>
    <p:sldId id="513" r:id="rId177"/>
    <p:sldId id="514" r:id="rId178"/>
    <p:sldId id="515" r:id="rId179"/>
    <p:sldId id="516" r:id="rId180"/>
    <p:sldId id="517" r:id="rId181"/>
    <p:sldId id="518" r:id="rId182"/>
    <p:sldId id="519" r:id="rId183"/>
    <p:sldId id="520" r:id="rId184"/>
    <p:sldId id="521" r:id="rId185"/>
    <p:sldId id="522" r:id="rId186"/>
    <p:sldId id="523" r:id="rId187"/>
    <p:sldId id="524" r:id="rId188"/>
    <p:sldId id="525" r:id="rId189"/>
    <p:sldId id="526" r:id="rId190"/>
    <p:sldId id="528" r:id="rId191"/>
    <p:sldId id="529" r:id="rId192"/>
    <p:sldId id="530" r:id="rId193"/>
    <p:sldId id="531" r:id="rId194"/>
    <p:sldId id="532" r:id="rId195"/>
    <p:sldId id="533" r:id="rId196"/>
    <p:sldId id="534" r:id="rId197"/>
    <p:sldId id="535" r:id="rId198"/>
    <p:sldId id="536" r:id="rId199"/>
    <p:sldId id="537" r:id="rId200"/>
    <p:sldId id="538" r:id="rId201"/>
    <p:sldId id="539" r:id="rId202"/>
    <p:sldId id="540" r:id="rId203"/>
    <p:sldId id="541" r:id="rId204"/>
    <p:sldId id="542" r:id="rId205"/>
    <p:sldId id="553" r:id="rId206"/>
    <p:sldId id="554" r:id="rId207"/>
    <p:sldId id="555" r:id="rId208"/>
    <p:sldId id="556" r:id="rId209"/>
    <p:sldId id="543" r:id="rId210"/>
    <p:sldId id="544" r:id="rId211"/>
    <p:sldId id="545" r:id="rId212"/>
    <p:sldId id="546" r:id="rId213"/>
    <p:sldId id="547" r:id="rId214"/>
    <p:sldId id="557" r:id="rId215"/>
    <p:sldId id="558" r:id="rId216"/>
    <p:sldId id="559" r:id="rId217"/>
    <p:sldId id="560" r:id="rId218"/>
    <p:sldId id="561" r:id="rId219"/>
    <p:sldId id="562" r:id="rId220"/>
    <p:sldId id="563" r:id="rId221"/>
    <p:sldId id="564" r:id="rId222"/>
    <p:sldId id="565" r:id="rId223"/>
    <p:sldId id="566" r:id="rId224"/>
    <p:sldId id="568" r:id="rId225"/>
    <p:sldId id="567" r:id="rId226"/>
    <p:sldId id="569" r:id="rId227"/>
    <p:sldId id="570" r:id="rId228"/>
    <p:sldId id="571" r:id="rId229"/>
    <p:sldId id="572" r:id="rId230"/>
    <p:sldId id="573" r:id="rId231"/>
    <p:sldId id="574" r:id="rId232"/>
    <p:sldId id="575" r:id="rId233"/>
    <p:sldId id="576" r:id="rId234"/>
    <p:sldId id="577" r:id="rId235"/>
    <p:sldId id="578" r:id="rId2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presProps" Target="pres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C4C70-06F7-4EF1-A882-2ECAB573317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46C5F-DFB9-40FD-A44B-93B8A52E8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30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46C5F-DFB9-40FD-A44B-93B8A52E817C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99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46C5F-DFB9-40FD-A44B-93B8A52E817C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1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093D-D5BD-49EA-A0B9-2B1C8FCC8AE8}" type="datetime1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76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E8CA5-6E59-4419-89E2-941D1BB6B307}" type="datetime1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3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A349E-776D-4063-84B7-6D4059526E99}" type="datetime1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117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7D6B-228A-4768-A5E3-F5E8E7C5E76F}" type="datetime1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5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91B7-08FE-43FE-88BD-2799564FCEB4}" type="datetime1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38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6144-21D4-4ABA-B236-815C0D9DB578}" type="datetime1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0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8DB-458C-4D92-BD84-5D5F1E36356B}" type="datetime1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4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74864-D7D3-4152-938C-0F920139A6F8}" type="datetime1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3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3EAA7-91AC-4091-8651-4C0A92C696DC}" type="datetime1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29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240B4-05EB-48F3-82A0-1AB889103577}" type="datetime1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46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3A0B6-B8F4-44B8-87C4-DCB284A55408}" type="datetime1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7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F4E51-383B-4B5F-82FA-BA17B2C5904A}" type="datetime1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92B84-7B5E-4A39-9335-C989D7EC0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6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expertconsult.inkling.com/read/orthopaedic-rehabilitation-athlete-reider-1/chapter-1/introduction#6fbe4e5d065843d2ab1b3771cbb86b03" TargetMode="Externa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b8e3681966a240a8bc1fcd04124aa783" TargetMode="External"/><Relationship Id="rId2" Type="http://schemas.openxmlformats.org/officeDocument/2006/relationships/hyperlink" Target="https://expertconsult.inkling.com/read/orthopaedic-rehabilitation-athlete-reider-1/chapter-1/introduction#120c43ba25be4de4a56950c34ce3979c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120c43ba25be4de4a56950c34ce3979c" TargetMode="External"/><Relationship Id="rId2" Type="http://schemas.openxmlformats.org/officeDocument/2006/relationships/hyperlink" Target="https://expertconsult.inkling.com/read/orthopaedic-rehabilitation-athlete-reider-1/chapter-1/figure-1-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xpertconsult.inkling.com/read/orthopaedic-rehabilitation-athlete-reider-1/chapter-1/introduction#63414a99ca314218bdfea44777d828f5" TargetMode="Externa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expertconsult.inkling.com/read/orthopaedic-rehabilitation-athlete-reider-1/chapter-1/figure-1-11" TargetMode="Externa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58df67eb95ca427aa20e476bf352a172" TargetMode="External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c270aa325cf246c28c3e75381cfaaea0" TargetMode="Externa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621bc6ac5f29415f876a7046e539166e" TargetMode="Externa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3e4bde6884334f039773fb9c03836b4c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nonoperative-rehabilitation#38714d34298f4a449d995659787efbc6" TargetMode="External"/><Relationship Id="rId2" Type="http://schemas.openxmlformats.org/officeDocument/2006/relationships/hyperlink" Target="http://www.orthopaedicscore.com/scorepages/oxford_wosi_score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c270aa325cf246c28c3e75381cfaaea0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78a50a467cdc4f2bb0fd367cc4dae632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3e4bde6884334f039773fb9c03836b4c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tconsult.inkling.com/read/orthopaedic-rehabilitation-athlete-reider-1/chapter-1/nonoperative-rehabilitation#28bfe4facfb5473d8bcb71a292ca33d8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64ee32c4bf174524b8a709922ef98ad3" TargetMode="External"/><Relationship Id="rId2" Type="http://schemas.openxmlformats.org/officeDocument/2006/relationships/hyperlink" Target="https://expertconsult.inkling.com/read/orthopaedic-rehabilitation-athlete-reider-1/chapter-1/introduction#9a94aa9030504c59a4c96210a7eac9e0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xpertconsult.inkling.com/read/orthopaedic-rehabilitation-athlete-reider-1/chapter-1/nonoperative-rehabilitation#2290a86d2cb44a04895ea4dae43997e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c6144401a4084aafb7cd6dbbb5c3859f" TargetMode="External"/><Relationship Id="rId2" Type="http://schemas.openxmlformats.org/officeDocument/2006/relationships/hyperlink" Target="https://expertconsult.inkling.com/read/orthopaedic-rehabilitation-athlete-reider-1/chapter-1/introduction#4f60e6f86bb34716a4de9e45c359e519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8655e194e72d4cf8b0529e52ecc4f65d" TargetMode="External"/><Relationship Id="rId2" Type="http://schemas.openxmlformats.org/officeDocument/2006/relationships/hyperlink" Target="https://expertconsult.inkling.com/read/orthopaedic-rehabilitation-athlete-reider-1/chapter-1/figure-1-1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21d77f962ea34dd291cdacb405b1271b" TargetMode="External"/><Relationship Id="rId2" Type="http://schemas.openxmlformats.org/officeDocument/2006/relationships/hyperlink" Target="https://expertconsult.inkling.com/read/orthopaedic-rehabilitation-athlete-reider-1/chapter-1/introduction#a1ae2f15326d48fb97e4d47c229cbc5f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tconsult.inkling.com/read/orthopaedic-rehabilitation-athlete-reider-1/chapter-1/introduction#c6144401a4084aafb7cd6dbbb5c3859f" TargetMode="External"/><Relationship Id="rId2" Type="http://schemas.openxmlformats.org/officeDocument/2006/relationships/hyperlink" Target="https://expertconsult.inkling.com/read/orthopaedic-rehabilitation-athlete-reider-1/chapter-1/introduction#61a6a84e435144488cef3d3bdb40d981" TargetMode="Externa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68490" y="1122363"/>
            <a:ext cx="10299510" cy="1238700"/>
          </a:xfrm>
        </p:spPr>
        <p:txBody>
          <a:bodyPr/>
          <a:lstStyle/>
          <a:p>
            <a:r>
              <a:rPr lang="en-US" b="1" dirty="0" smtClean="0"/>
              <a:t>Orthopedic Rehab of the Athlete</a:t>
            </a:r>
            <a:endParaRPr lang="en-US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Bruce C. </a:t>
            </a:r>
            <a:r>
              <a:rPr lang="en-US" dirty="0" err="1" smtClean="0"/>
              <a:t>Reider</a:t>
            </a:r>
            <a:endParaRPr lang="en-US" dirty="0" smtClean="0"/>
          </a:p>
          <a:p>
            <a:r>
              <a:rPr lang="en-US" dirty="0" smtClean="0"/>
              <a:t>George J. Davies</a:t>
            </a:r>
          </a:p>
          <a:p>
            <a:r>
              <a:rPr lang="en-US" dirty="0" smtClean="0"/>
              <a:t>Matthew T. </a:t>
            </a:r>
            <a:r>
              <a:rPr lang="en-US" dirty="0" err="1" smtClean="0"/>
              <a:t>Provencher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8" y="2361062"/>
            <a:ext cx="3801816" cy="447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32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Traumatic </a:t>
            </a:r>
            <a:r>
              <a:rPr lang="en-US" b="1" dirty="0" smtClean="0"/>
              <a:t>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Bankart</a:t>
            </a:r>
            <a:r>
              <a:rPr lang="en-US" dirty="0"/>
              <a:t> described the mechanism for shoulder dislocation as a fall on the extended arm causing </a:t>
            </a:r>
            <a:r>
              <a:rPr lang="en-US" dirty="0">
                <a:solidFill>
                  <a:srgbClr val="FF0000"/>
                </a:solidFill>
              </a:rPr>
              <a:t>a forceful extension </a:t>
            </a:r>
            <a:r>
              <a:rPr lang="en-US" dirty="0"/>
              <a:t>of the </a:t>
            </a:r>
            <a:r>
              <a:rPr lang="en-US" dirty="0" err="1"/>
              <a:t>humerus</a:t>
            </a:r>
            <a:r>
              <a:rPr lang="en-US" dirty="0"/>
              <a:t> resulting in </a:t>
            </a:r>
            <a:r>
              <a:rPr lang="en-US" dirty="0">
                <a:solidFill>
                  <a:srgbClr val="FF0000"/>
                </a:solidFill>
              </a:rPr>
              <a:t>anterior-inferior </a:t>
            </a:r>
            <a:r>
              <a:rPr lang="en-US" dirty="0" smtClean="0">
                <a:solidFill>
                  <a:srgbClr val="FF0000"/>
                </a:solidFill>
              </a:rPr>
              <a:t>dislocation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2"/>
              </a:rPr>
              <a:t>30</a:t>
            </a:r>
            <a:endParaRPr lang="en-US" baseline="30000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504" y="3072879"/>
            <a:ext cx="6023490" cy="29594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33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416" y="1921294"/>
            <a:ext cx="6726640" cy="48001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343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Lateral bounding progression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Box jumps</a:t>
            </a:r>
            <a:br>
              <a:rPr lang="en-US" dirty="0"/>
            </a:br>
            <a:r>
              <a:rPr lang="en-US" dirty="0"/>
              <a:t>• Medicine ball squat thrust</a:t>
            </a:r>
            <a:br>
              <a:rPr lang="en-US" dirty="0"/>
            </a:br>
            <a:r>
              <a:rPr lang="en-US" dirty="0"/>
              <a:t>• Medicine ball slam</a:t>
            </a:r>
            <a:br>
              <a:rPr lang="en-US" dirty="0"/>
            </a:br>
            <a:r>
              <a:rPr lang="en-US" dirty="0"/>
              <a:t>• Medicine ball rotational throw (Figure 9-21)</a:t>
            </a:r>
            <a:br>
              <a:rPr lang="en-US" dirty="0"/>
            </a:br>
            <a:r>
              <a:rPr lang="en-US" dirty="0"/>
              <a:t>• 90°/90° wall </a:t>
            </a:r>
            <a:r>
              <a:rPr lang="en-US" dirty="0" err="1"/>
              <a:t>plyometrics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Straight-arm ball dribbling on wall</a:t>
            </a:r>
            <a:br>
              <a:rPr lang="en-US" dirty="0"/>
            </a:br>
            <a:r>
              <a:rPr lang="en-US" dirty="0"/>
              <a:t>• Medicine ball squat to rotational chest pass</a:t>
            </a:r>
            <a:br>
              <a:rPr lang="en-US" dirty="0"/>
            </a:br>
            <a:r>
              <a:rPr lang="en-US" dirty="0"/>
              <a:t>• Medicine ball sit-up overhead throw</a:t>
            </a:r>
            <a:br>
              <a:rPr lang="en-US" dirty="0"/>
            </a:br>
            <a:r>
              <a:rPr lang="en-US" dirty="0"/>
              <a:t>• Reaction/response training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947" y="1541556"/>
            <a:ext cx="2617853" cy="2689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899" y="4348187"/>
            <a:ext cx="1768735" cy="1711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218" y="1541556"/>
            <a:ext cx="1840004" cy="170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714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Rotational power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Squat to rotational press (Figure 9-22)</a:t>
            </a:r>
            <a:br>
              <a:rPr lang="en-US" dirty="0"/>
            </a:br>
            <a:r>
              <a:rPr lang="en-US" dirty="0"/>
              <a:t>• Rotational row (Figure 9-23)</a:t>
            </a:r>
            <a:br>
              <a:rPr lang="en-US" dirty="0"/>
            </a:br>
            <a:r>
              <a:rPr lang="en-US" dirty="0"/>
              <a:t>• Rotational push–pull</a:t>
            </a:r>
            <a:br>
              <a:rPr lang="en-US" dirty="0"/>
            </a:br>
            <a:r>
              <a:rPr lang="en-US" dirty="0"/>
              <a:t>• Rotational snatch</a:t>
            </a:r>
            <a:br>
              <a:rPr lang="en-US" dirty="0"/>
            </a:br>
            <a:r>
              <a:rPr lang="en-US" dirty="0"/>
              <a:t>• Explosive torso-and-hip rotation</a:t>
            </a:r>
            <a:br>
              <a:rPr lang="en-US" dirty="0"/>
            </a:br>
            <a:r>
              <a:rPr lang="en-US" dirty="0"/>
              <a:t>• Chop and </a:t>
            </a:r>
            <a:r>
              <a:rPr lang="en-US" dirty="0" smtClean="0"/>
              <a:t>lift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Strength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Single-leg squat</a:t>
            </a:r>
            <a:br>
              <a:rPr lang="en-US" dirty="0"/>
            </a:br>
            <a:r>
              <a:rPr lang="en-US" dirty="0"/>
              <a:t>• Mini band lateral walk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118" y="1419574"/>
            <a:ext cx="4267682" cy="2311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119" y="3866172"/>
            <a:ext cx="4267682" cy="2359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430" y="4396925"/>
            <a:ext cx="2437688" cy="17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116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Meniscus Injuries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Frank R. Noyes, MD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167" y="661194"/>
            <a:ext cx="3164433" cy="298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264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Epidemiology</a:t>
            </a:r>
            <a:r>
              <a:rPr lang="en-US" b="1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0376" y="1825625"/>
            <a:ext cx="10903424" cy="4643414"/>
          </a:xfrm>
        </p:spPr>
        <p:txBody>
          <a:bodyPr>
            <a:normAutofit/>
          </a:bodyPr>
          <a:lstStyle/>
          <a:p>
            <a:r>
              <a:rPr lang="en-US" dirty="0"/>
              <a:t>Meniscus tears are among the </a:t>
            </a:r>
            <a:r>
              <a:rPr lang="en-US" dirty="0">
                <a:solidFill>
                  <a:srgbClr val="FF0000"/>
                </a:solidFill>
              </a:rPr>
              <a:t>most common </a:t>
            </a:r>
            <a:r>
              <a:rPr lang="en-US" dirty="0" smtClean="0"/>
              <a:t>injuries treated </a:t>
            </a:r>
            <a:r>
              <a:rPr lang="en-US" dirty="0"/>
              <a:t>by </a:t>
            </a:r>
            <a:r>
              <a:rPr lang="en-US" dirty="0" smtClean="0"/>
              <a:t>orthopedic surgeons.</a:t>
            </a:r>
          </a:p>
          <a:p>
            <a:r>
              <a:rPr lang="en-US" dirty="0"/>
              <a:t>Approximately </a:t>
            </a:r>
            <a:r>
              <a:rPr lang="en-US" dirty="0">
                <a:solidFill>
                  <a:srgbClr val="FF0000"/>
                </a:solidFill>
              </a:rPr>
              <a:t>1 million meniscal surgeries </a:t>
            </a:r>
            <a:r>
              <a:rPr lang="en-US" dirty="0"/>
              <a:t>are performed each year</a:t>
            </a:r>
            <a:r>
              <a:rPr lang="en-US" dirty="0" smtClean="0"/>
              <a:t>, </a:t>
            </a:r>
            <a:r>
              <a:rPr lang="en-US" dirty="0"/>
              <a:t>with more than </a:t>
            </a:r>
            <a:r>
              <a:rPr lang="en-US" dirty="0">
                <a:solidFill>
                  <a:srgbClr val="FF0000"/>
                </a:solidFill>
              </a:rPr>
              <a:t>50% done </a:t>
            </a:r>
            <a:r>
              <a:rPr lang="en-US" dirty="0" smtClean="0">
                <a:solidFill>
                  <a:srgbClr val="FF0000"/>
                </a:solidFill>
              </a:rPr>
              <a:t>in patients </a:t>
            </a:r>
            <a:r>
              <a:rPr lang="en-US" dirty="0">
                <a:solidFill>
                  <a:srgbClr val="FF0000"/>
                </a:solidFill>
              </a:rPr>
              <a:t>45 years </a:t>
            </a:r>
            <a:r>
              <a:rPr lang="en-US" dirty="0"/>
              <a:t>of age or </a:t>
            </a:r>
            <a:r>
              <a:rPr lang="en-US" dirty="0" smtClean="0"/>
              <a:t>older.</a:t>
            </a:r>
          </a:p>
          <a:p>
            <a:r>
              <a:rPr lang="en-US" dirty="0"/>
              <a:t>It has been estimated that the incidence of </a:t>
            </a:r>
            <a:r>
              <a:rPr lang="en-US" dirty="0" smtClean="0"/>
              <a:t>meniscus tears </a:t>
            </a:r>
            <a:r>
              <a:rPr lang="en-US" dirty="0"/>
              <a:t>in athletes is </a:t>
            </a:r>
            <a:r>
              <a:rPr lang="en-US" dirty="0">
                <a:solidFill>
                  <a:srgbClr val="FF0000"/>
                </a:solidFill>
              </a:rPr>
              <a:t>61 in 100,000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Although early studies reported a male-female ratio </a:t>
            </a:r>
            <a:r>
              <a:rPr lang="en-US" dirty="0" smtClean="0"/>
              <a:t>of this </a:t>
            </a:r>
            <a:r>
              <a:rPr lang="en-US" dirty="0"/>
              <a:t>injury </a:t>
            </a:r>
            <a:r>
              <a:rPr lang="en-US" dirty="0">
                <a:solidFill>
                  <a:srgbClr val="FF0000"/>
                </a:solidFill>
              </a:rPr>
              <a:t>of </a:t>
            </a:r>
            <a:r>
              <a:rPr lang="en-US" dirty="0" smtClean="0">
                <a:solidFill>
                  <a:srgbClr val="FF0000"/>
                </a:solidFill>
              </a:rPr>
              <a:t>3:1</a:t>
            </a:r>
            <a:r>
              <a:rPr lang="en-US" dirty="0" smtClean="0"/>
              <a:t>.</a:t>
            </a:r>
          </a:p>
          <a:p>
            <a:r>
              <a:rPr lang="en-US" dirty="0"/>
              <a:t>Approximately 60% of meniscus tears occur in </a:t>
            </a:r>
            <a:r>
              <a:rPr lang="en-US" dirty="0" smtClean="0"/>
              <a:t>patients aged </a:t>
            </a:r>
            <a:r>
              <a:rPr lang="en-US" dirty="0">
                <a:solidFill>
                  <a:srgbClr val="FF0000"/>
                </a:solidFill>
              </a:rPr>
              <a:t>20 to </a:t>
            </a:r>
            <a:r>
              <a:rPr lang="en-US" dirty="0" smtClean="0">
                <a:solidFill>
                  <a:srgbClr val="FF0000"/>
                </a:solidFill>
              </a:rPr>
              <a:t>49</a:t>
            </a:r>
            <a:r>
              <a:rPr lang="en-US" dirty="0" smtClean="0"/>
              <a:t>.</a:t>
            </a:r>
          </a:p>
          <a:p>
            <a:r>
              <a:rPr lang="en-US" dirty="0"/>
              <a:t>Common sports associated with meniscus tears </a:t>
            </a:r>
            <a:r>
              <a:rPr lang="en-US" dirty="0" smtClean="0"/>
              <a:t>are </a:t>
            </a:r>
            <a:r>
              <a:rPr lang="en-US" dirty="0" smtClean="0">
                <a:solidFill>
                  <a:srgbClr val="FF0000"/>
                </a:solidFill>
              </a:rPr>
              <a:t>soccer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skiing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handball, basketball, wrestling, </a:t>
            </a:r>
            <a:r>
              <a:rPr lang="en-US" dirty="0" smtClean="0">
                <a:solidFill>
                  <a:srgbClr val="FF0000"/>
                </a:solidFill>
              </a:rPr>
              <a:t>football, gymnastics</a:t>
            </a:r>
            <a:r>
              <a:rPr lang="en-US" dirty="0"/>
              <a:t>, and </a:t>
            </a:r>
            <a:r>
              <a:rPr lang="en-US" dirty="0" smtClean="0"/>
              <a:t>tennis.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6629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Meniscus tears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2" descr="Image result for Meniscus tea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38" y="1790048"/>
            <a:ext cx="5676331" cy="446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494306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Pathophysiology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Intrinsic Factors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Acute </a:t>
            </a:r>
            <a:r>
              <a:rPr lang="en-US" dirty="0">
                <a:solidFill>
                  <a:srgbClr val="FF0000"/>
                </a:solidFill>
              </a:rPr>
              <a:t>ACL rupture</a:t>
            </a:r>
            <a:r>
              <a:rPr lang="en-US" dirty="0"/>
              <a:t>: associated meniscus tears </a:t>
            </a:r>
            <a:r>
              <a:rPr lang="en-US" dirty="0" smtClean="0"/>
              <a:t>in approximately </a:t>
            </a:r>
            <a:r>
              <a:rPr lang="en-US" dirty="0"/>
              <a:t>60</a:t>
            </a:r>
            <a:r>
              <a:rPr lang="en-US" dirty="0" smtClean="0"/>
              <a:t>%.</a:t>
            </a:r>
          </a:p>
          <a:p>
            <a:r>
              <a:rPr lang="en-US" dirty="0">
                <a:solidFill>
                  <a:srgbClr val="FF0000"/>
                </a:solidFill>
              </a:rPr>
              <a:t>Chronic ACL </a:t>
            </a:r>
            <a:r>
              <a:rPr lang="en-US" dirty="0" smtClean="0">
                <a:solidFill>
                  <a:srgbClr val="FF0000"/>
                </a:solidFill>
              </a:rPr>
              <a:t>deficiency</a:t>
            </a:r>
            <a:r>
              <a:rPr lang="en-US" dirty="0" smtClean="0"/>
              <a:t>: </a:t>
            </a:r>
            <a:r>
              <a:rPr lang="en-US" dirty="0"/>
              <a:t>increased shear forces, risk </a:t>
            </a:r>
            <a:r>
              <a:rPr lang="en-US" dirty="0" smtClean="0"/>
              <a:t>of giving-way.</a:t>
            </a:r>
          </a:p>
          <a:p>
            <a:r>
              <a:rPr lang="en-US" dirty="0">
                <a:solidFill>
                  <a:srgbClr val="FF0000"/>
                </a:solidFill>
              </a:rPr>
              <a:t>Varus</a:t>
            </a:r>
            <a:r>
              <a:rPr lang="en-US" dirty="0"/>
              <a:t> (medial meniscus) or </a:t>
            </a:r>
            <a:r>
              <a:rPr lang="en-US" dirty="0">
                <a:solidFill>
                  <a:srgbClr val="FF0000"/>
                </a:solidFill>
              </a:rPr>
              <a:t>valgus</a:t>
            </a:r>
            <a:r>
              <a:rPr lang="en-US" dirty="0"/>
              <a:t> (lateral </a:t>
            </a:r>
            <a:r>
              <a:rPr lang="en-US" dirty="0" smtClean="0"/>
              <a:t>meniscus) malalignment.</a:t>
            </a:r>
          </a:p>
          <a:p>
            <a:r>
              <a:rPr lang="en-US" b="1" dirty="0"/>
              <a:t>Traumatic Factors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Common mechanisms include a </a:t>
            </a:r>
            <a:r>
              <a:rPr lang="en-US" dirty="0">
                <a:solidFill>
                  <a:srgbClr val="FF0000"/>
                </a:solidFill>
              </a:rPr>
              <a:t>sudden twist, </a:t>
            </a:r>
            <a:r>
              <a:rPr lang="en-US" dirty="0" err="1" smtClean="0">
                <a:solidFill>
                  <a:srgbClr val="FF0000"/>
                </a:solidFill>
              </a:rPr>
              <a:t>changein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direction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jumping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pivoting</a:t>
            </a:r>
            <a:r>
              <a:rPr lang="en-US" dirty="0"/>
              <a:t>, or deep knee ﬂexion. </a:t>
            </a:r>
            <a:endParaRPr lang="en-US" dirty="0" smtClean="0"/>
          </a:p>
          <a:p>
            <a:r>
              <a:rPr lang="en-US" dirty="0"/>
              <a:t>Commonly occurs with other knee injuries such as an</a:t>
            </a:r>
            <a:br>
              <a:rPr lang="en-US" dirty="0"/>
            </a:br>
            <a:r>
              <a:rPr lang="en-US" dirty="0"/>
              <a:t>ACL </a:t>
            </a:r>
            <a:r>
              <a:rPr lang="en-US" dirty="0" smtClean="0"/>
              <a:t>rupture.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141" y="243344"/>
            <a:ext cx="2782341" cy="18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2220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Classic Pathological Findings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Tibiofemoral joint line </a:t>
            </a:r>
            <a:r>
              <a:rPr lang="en-US" dirty="0" smtClean="0"/>
              <a:t>pain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Locking </a:t>
            </a:r>
            <a:r>
              <a:rPr lang="en-US" dirty="0">
                <a:solidFill>
                  <a:srgbClr val="FF0000"/>
                </a:solidFill>
              </a:rPr>
              <a:t>or clicking </a:t>
            </a:r>
            <a:r>
              <a:rPr lang="en-US" dirty="0"/>
              <a:t>medial or lateral </a:t>
            </a:r>
            <a:r>
              <a:rPr lang="en-US" dirty="0" smtClean="0"/>
              <a:t>Tibiofemoral compartment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Posterior </a:t>
            </a:r>
            <a:r>
              <a:rPr lang="en-US" dirty="0">
                <a:solidFill>
                  <a:srgbClr val="FF0000"/>
                </a:solidFill>
              </a:rPr>
              <a:t>knee pain with ﬂexion greater than </a:t>
            </a:r>
            <a:r>
              <a:rPr lang="en-US" dirty="0" smtClean="0">
                <a:solidFill>
                  <a:srgbClr val="FF0000"/>
                </a:solidFill>
              </a:rPr>
              <a:t>90</a:t>
            </a:r>
            <a:r>
              <a:rPr lang="en-US" dirty="0" smtClean="0"/>
              <a:t>°</a:t>
            </a:r>
            <a:endParaRPr lang="en-US" dirty="0"/>
          </a:p>
          <a:p>
            <a:r>
              <a:rPr lang="en-US" dirty="0" smtClean="0"/>
              <a:t>Knee effusion</a:t>
            </a:r>
            <a:endParaRPr lang="en-US" dirty="0"/>
          </a:p>
          <a:p>
            <a:r>
              <a:rPr lang="en-US" dirty="0" smtClean="0"/>
              <a:t>Lack </a:t>
            </a:r>
            <a:r>
              <a:rPr lang="en-US" dirty="0"/>
              <a:t>of pain-free extension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107</a:t>
            </a:fld>
            <a:endParaRPr lang="en-US"/>
          </a:p>
        </p:txBody>
      </p:sp>
      <p:pic>
        <p:nvPicPr>
          <p:cNvPr id="2050" name="Picture 2" descr="Image result for Knee effu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955" y="3294963"/>
            <a:ext cx="4347845" cy="28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8432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Clinical Presentation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History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Knee </a:t>
            </a:r>
            <a:r>
              <a:rPr lang="en-US" dirty="0"/>
              <a:t>injury involving sudden twist, change in direction, jumping, pivoting, or deep knee </a:t>
            </a:r>
            <a:r>
              <a:rPr lang="en-US" dirty="0" smtClean="0"/>
              <a:t>ﬂexion</a:t>
            </a:r>
            <a:endParaRPr lang="en-US" dirty="0"/>
          </a:p>
          <a:p>
            <a:r>
              <a:rPr lang="en-US" dirty="0" smtClean="0"/>
              <a:t>Frequently </a:t>
            </a:r>
            <a:r>
              <a:rPr lang="en-US" dirty="0"/>
              <a:t>encountered in knees with ACL </a:t>
            </a:r>
            <a:r>
              <a:rPr lang="en-US" dirty="0" smtClean="0"/>
              <a:t>ruptures</a:t>
            </a:r>
            <a:endParaRPr lang="en-US" dirty="0"/>
          </a:p>
          <a:p>
            <a:r>
              <a:rPr lang="en-US" dirty="0" smtClean="0"/>
              <a:t>Tibiofemoral </a:t>
            </a:r>
            <a:r>
              <a:rPr lang="en-US" dirty="0"/>
              <a:t>joint line pain, swelling, </a:t>
            </a:r>
            <a:r>
              <a:rPr lang="en-US" dirty="0" smtClean="0"/>
              <a:t>locking, catching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4835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Abnormal </a:t>
            </a:r>
            <a:r>
              <a:rPr lang="en-US" b="1" dirty="0" smtClean="0"/>
              <a:t>Findings </a:t>
            </a:r>
          </a:p>
          <a:p>
            <a:r>
              <a:rPr lang="en-US" dirty="0" smtClean="0"/>
              <a:t>Tibiofemoral </a:t>
            </a:r>
            <a:r>
              <a:rPr lang="en-US" dirty="0"/>
              <a:t>joint line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on </a:t>
            </a:r>
            <a:r>
              <a:rPr lang="en-US" dirty="0" smtClean="0"/>
              <a:t>palpation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Pain </a:t>
            </a:r>
            <a:r>
              <a:rPr lang="en-US" dirty="0">
                <a:solidFill>
                  <a:srgbClr val="FF0000"/>
                </a:solidFill>
              </a:rPr>
              <a:t>with full </a:t>
            </a:r>
            <a:r>
              <a:rPr lang="en-US" dirty="0" smtClean="0">
                <a:solidFill>
                  <a:srgbClr val="FF0000"/>
                </a:solidFill>
              </a:rPr>
              <a:t>ﬂexion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Lack </a:t>
            </a:r>
            <a:r>
              <a:rPr lang="en-US" dirty="0"/>
              <a:t>of </a:t>
            </a:r>
            <a:r>
              <a:rPr lang="en-US" dirty="0">
                <a:solidFill>
                  <a:srgbClr val="FF0000"/>
                </a:solidFill>
              </a:rPr>
              <a:t>pain-free full knee </a:t>
            </a:r>
            <a:r>
              <a:rPr lang="en-US" dirty="0" smtClean="0">
                <a:solidFill>
                  <a:srgbClr val="FF0000"/>
                </a:solidFill>
              </a:rPr>
              <a:t>extension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Positive </a:t>
            </a:r>
            <a:r>
              <a:rPr lang="en-US" dirty="0">
                <a:solidFill>
                  <a:srgbClr val="FF0000"/>
                </a:solidFill>
              </a:rPr>
              <a:t>McMurray test</a:t>
            </a:r>
            <a:r>
              <a:rPr lang="en-US" dirty="0"/>
              <a:t>: internal or external </a:t>
            </a:r>
            <a:r>
              <a:rPr lang="en-US" dirty="0" smtClean="0"/>
              <a:t>rotation knee </a:t>
            </a:r>
            <a:r>
              <a:rPr lang="en-US" dirty="0"/>
              <a:t>ﬂexion produces pain, clicking, crepitus </a:t>
            </a:r>
          </a:p>
          <a:p>
            <a:r>
              <a:rPr lang="en-US" dirty="0" smtClean="0"/>
              <a:t>Meniscal </a:t>
            </a:r>
            <a:r>
              <a:rPr lang="en-US" dirty="0"/>
              <a:t>displacement during joint compression indicated by </a:t>
            </a:r>
            <a:r>
              <a:rPr lang="en-US" dirty="0">
                <a:solidFill>
                  <a:srgbClr val="FF0000"/>
                </a:solidFill>
              </a:rPr>
              <a:t>popping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clicking, </a:t>
            </a:r>
            <a:r>
              <a:rPr lang="en-US" dirty="0" smtClean="0">
                <a:solidFill>
                  <a:srgbClr val="FF0000"/>
                </a:solidFill>
              </a:rPr>
              <a:t>catching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Tenderness </a:t>
            </a:r>
            <a:r>
              <a:rPr lang="en-US" dirty="0"/>
              <a:t>on palpation at the </a:t>
            </a:r>
            <a:r>
              <a:rPr lang="en-US" dirty="0" err="1">
                <a:solidFill>
                  <a:srgbClr val="FF0000"/>
                </a:solidFill>
              </a:rPr>
              <a:t>posterolateral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aspect </a:t>
            </a:r>
            <a:r>
              <a:rPr lang="en-US" dirty="0" smtClean="0"/>
              <a:t>of the </a:t>
            </a:r>
            <a:r>
              <a:rPr lang="en-US" dirty="0"/>
              <a:t>joint at the anatomic site of the </a:t>
            </a:r>
            <a:r>
              <a:rPr lang="en-US" dirty="0" err="1" smtClean="0"/>
              <a:t>popliteomeniscal</a:t>
            </a:r>
            <a:r>
              <a:rPr lang="en-US" dirty="0"/>
              <a:t> </a:t>
            </a:r>
            <a:r>
              <a:rPr lang="en-US" dirty="0" smtClean="0"/>
              <a:t>attachments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67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History</a:t>
            </a:r>
          </a:p>
          <a:p>
            <a:r>
              <a:rPr lang="en-US" dirty="0"/>
              <a:t>often complain of pain after an initial episode of traumatic anterior </a:t>
            </a:r>
            <a:r>
              <a:rPr lang="en-US" dirty="0" smtClean="0"/>
              <a:t>instability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muscle spasm </a:t>
            </a:r>
            <a:r>
              <a:rPr lang="en-US" dirty="0"/>
              <a:t>may accompany prolonged dislocation with a delay in </a:t>
            </a:r>
            <a:r>
              <a:rPr lang="en-US" dirty="0" smtClean="0"/>
              <a:t>reduction</a:t>
            </a:r>
          </a:p>
          <a:p>
            <a:r>
              <a:rPr lang="en-US" dirty="0"/>
              <a:t>The individual may report </a:t>
            </a:r>
            <a:r>
              <a:rPr lang="en-US" dirty="0">
                <a:solidFill>
                  <a:srgbClr val="FF0000"/>
                </a:solidFill>
              </a:rPr>
              <a:t>impaired sensation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loss of motion</a:t>
            </a:r>
            <a:r>
              <a:rPr lang="en-US" dirty="0"/>
              <a:t>, and impaired </a:t>
            </a:r>
            <a:r>
              <a:rPr lang="en-US" dirty="0" smtClean="0">
                <a:solidFill>
                  <a:srgbClr val="FF0000"/>
                </a:solidFill>
              </a:rPr>
              <a:t>strength.</a:t>
            </a:r>
            <a:r>
              <a:rPr lang="en-US" baseline="30000" dirty="0" smtClean="0">
                <a:solidFill>
                  <a:srgbClr val="FF0000"/>
                </a:solidFill>
                <a:hlinkClick r:id="rId2"/>
              </a:rPr>
              <a:t>37</a:t>
            </a:r>
            <a:endParaRPr lang="en-US" baseline="30000" dirty="0" smtClean="0">
              <a:solidFill>
                <a:srgbClr val="FF0000"/>
              </a:solidFill>
            </a:endParaRPr>
          </a:p>
          <a:p>
            <a:r>
              <a:rPr lang="en-US" dirty="0"/>
              <a:t>Commonly, patients report feelings of apprehension and </a:t>
            </a:r>
            <a:r>
              <a:rPr lang="en-US" dirty="0">
                <a:solidFill>
                  <a:srgbClr val="FF0000"/>
                </a:solidFill>
              </a:rPr>
              <a:t>instability</a:t>
            </a:r>
            <a:r>
              <a:rPr lang="en-US" dirty="0"/>
              <a:t>.</a:t>
            </a:r>
            <a:r>
              <a:rPr lang="en-US" baseline="30000" dirty="0">
                <a:hlinkClick r:id="rId3"/>
              </a:rPr>
              <a:t>33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186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Pertinent Normal Findings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25050"/>
          </a:xfrm>
        </p:spPr>
        <p:txBody>
          <a:bodyPr>
            <a:normAutofit/>
          </a:bodyPr>
          <a:lstStyle/>
          <a:p>
            <a:r>
              <a:rPr lang="en-US" dirty="0"/>
              <a:t>Symptoms: </a:t>
            </a:r>
            <a:r>
              <a:rPr lang="en-US" dirty="0">
                <a:solidFill>
                  <a:srgbClr val="FF0000"/>
                </a:solidFill>
              </a:rPr>
              <a:t>lack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of pain with activities</a:t>
            </a:r>
            <a:r>
              <a:rPr lang="en-US" dirty="0"/>
              <a:t>, rotational </a:t>
            </a:r>
            <a:r>
              <a:rPr lang="en-US" dirty="0" smtClean="0"/>
              <a:t>knee movements.</a:t>
            </a:r>
          </a:p>
          <a:p>
            <a:r>
              <a:rPr lang="en-US" dirty="0">
                <a:solidFill>
                  <a:srgbClr val="FF0000"/>
                </a:solidFill>
              </a:rPr>
              <a:t>No joint</a:t>
            </a:r>
            <a:r>
              <a:rPr lang="en-US" dirty="0"/>
              <a:t> line tenderness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Negative</a:t>
            </a:r>
            <a:r>
              <a:rPr lang="en-US" dirty="0" smtClean="0"/>
              <a:t> </a:t>
            </a:r>
            <a:r>
              <a:rPr lang="en-US" dirty="0"/>
              <a:t>provocative meniscus tests (McMurray)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Full </a:t>
            </a:r>
            <a:r>
              <a:rPr lang="en-US" dirty="0">
                <a:solidFill>
                  <a:srgbClr val="FF0000"/>
                </a:solidFill>
              </a:rPr>
              <a:t>knee motion </a:t>
            </a:r>
            <a:r>
              <a:rPr lang="en-US" dirty="0"/>
              <a:t>without pain </a:t>
            </a:r>
            <a:endParaRPr lang="en-US" dirty="0" smtClean="0"/>
          </a:p>
          <a:p>
            <a:r>
              <a:rPr lang="en-US" b="1" dirty="0"/>
              <a:t>Imaging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Radiographs </a:t>
            </a:r>
            <a:br>
              <a:rPr lang="en-US" dirty="0"/>
            </a:br>
            <a:r>
              <a:rPr lang="en-US" dirty="0"/>
              <a:t>Knees with </a:t>
            </a:r>
            <a:r>
              <a:rPr lang="en-US" dirty="0" smtClean="0"/>
              <a:t>Varus </a:t>
            </a:r>
            <a:r>
              <a:rPr lang="en-US" dirty="0"/>
              <a:t>or valgus malalignment </a:t>
            </a:r>
            <a:br>
              <a:rPr lang="en-US" dirty="0"/>
            </a:br>
            <a:r>
              <a:rPr lang="en-US" dirty="0" smtClean="0"/>
              <a:t>MRI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8556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Treatment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Nonoperative Management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Rest</a:t>
            </a:r>
            <a:r>
              <a:rPr lang="en-US" dirty="0"/>
              <a:t>, activity </a:t>
            </a:r>
            <a:r>
              <a:rPr lang="en-US" dirty="0" smtClean="0"/>
              <a:t>modification</a:t>
            </a:r>
            <a:endParaRPr lang="en-US" dirty="0"/>
          </a:p>
          <a:p>
            <a:r>
              <a:rPr lang="en-US" dirty="0" smtClean="0"/>
              <a:t>Oral </a:t>
            </a:r>
            <a:r>
              <a:rPr lang="en-US" dirty="0"/>
              <a:t>nonsteroidal antiinﬂammatory </a:t>
            </a:r>
            <a:r>
              <a:rPr lang="en-US" dirty="0" smtClean="0"/>
              <a:t>medications</a:t>
            </a:r>
            <a:endParaRPr lang="en-US" dirty="0"/>
          </a:p>
          <a:p>
            <a:r>
              <a:rPr lang="en-US" dirty="0" smtClean="0"/>
              <a:t>Physical </a:t>
            </a:r>
            <a:r>
              <a:rPr lang="en-US" dirty="0"/>
              <a:t>therapy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546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Illustrations of the common complex and avascular meniscus tear patterns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75" y="1870075"/>
            <a:ext cx="5153025" cy="3562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8" y="1870075"/>
            <a:ext cx="4953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3005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Double-stacked vertical suture pattern used in the repair of longitudinal meniscus tears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666" y="1791317"/>
            <a:ext cx="10611134" cy="44644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776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Double-stacked repair technique for double longitudinal tears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307" y="2049866"/>
            <a:ext cx="7566761" cy="39473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537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Repair technique for radial meniscus tears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095" y="2072978"/>
            <a:ext cx="9049125" cy="32905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411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099" y="324182"/>
            <a:ext cx="10515600" cy="1325563"/>
          </a:xfrm>
        </p:spPr>
        <p:txBody>
          <a:bodyPr/>
          <a:lstStyle/>
          <a:p>
            <a:r>
              <a:rPr lang="en-US" dirty="0"/>
              <a:t>Repair technique for ﬂap tears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04" y="1978581"/>
            <a:ext cx="9001341" cy="39308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690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NONOPERATIVE </a:t>
            </a:r>
            <a:r>
              <a:rPr lang="en-US" dirty="0" smtClean="0"/>
              <a:t>REHABILITATION OF </a:t>
            </a:r>
            <a:r>
              <a:rPr lang="en-US" dirty="0"/>
              <a:t>MENISCUS INJURIES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K. Donald </a:t>
            </a:r>
            <a:r>
              <a:rPr lang="en-US" dirty="0" err="1"/>
              <a:t>Shelbourne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60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Introduction</a:t>
            </a:r>
            <a:r>
              <a:rPr lang="en-US" dirty="0"/>
              <a:t>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Selecting an appropriate course of treatment </a:t>
            </a:r>
            <a:r>
              <a:rPr lang="en-US" dirty="0"/>
              <a:t>for meniscus tears needs to be based on an </a:t>
            </a:r>
            <a:r>
              <a:rPr lang="en-US" dirty="0">
                <a:solidFill>
                  <a:srgbClr val="FF0000"/>
                </a:solidFill>
              </a:rPr>
              <a:t>understanding of </a:t>
            </a:r>
            <a:r>
              <a:rPr lang="en-US" dirty="0" smtClean="0">
                <a:solidFill>
                  <a:srgbClr val="FF0000"/>
                </a:solidFill>
              </a:rPr>
              <a:t>the type </a:t>
            </a:r>
            <a:r>
              <a:rPr lang="en-US" dirty="0">
                <a:solidFill>
                  <a:srgbClr val="FF0000"/>
                </a:solidFill>
              </a:rPr>
              <a:t>and location </a:t>
            </a:r>
            <a:r>
              <a:rPr lang="en-US" dirty="0"/>
              <a:t>of the meniscus tear as well as </a:t>
            </a:r>
            <a:r>
              <a:rPr lang="en-US" dirty="0" smtClean="0"/>
              <a:t>an </a:t>
            </a:r>
            <a:r>
              <a:rPr lang="en-US" dirty="0" smtClean="0">
                <a:solidFill>
                  <a:srgbClr val="FF0000"/>
                </a:solidFill>
              </a:rPr>
              <a:t>assessment</a:t>
            </a:r>
            <a:r>
              <a:rPr lang="en-US" dirty="0" smtClean="0"/>
              <a:t> </a:t>
            </a:r>
            <a:r>
              <a:rPr lang="en-US" dirty="0"/>
              <a:t>of concomitant impairments such as loss </a:t>
            </a:r>
            <a:r>
              <a:rPr lang="en-US" dirty="0" smtClean="0"/>
              <a:t>of range </a:t>
            </a:r>
            <a:r>
              <a:rPr lang="en-US" dirty="0"/>
              <a:t>of motion (ROM), strength, and the presence </a:t>
            </a:r>
            <a:r>
              <a:rPr lang="en-US" dirty="0" smtClean="0"/>
              <a:t>of an </a:t>
            </a:r>
            <a:r>
              <a:rPr lang="en-US" dirty="0"/>
              <a:t>effusion. </a:t>
            </a:r>
            <a:endParaRPr lang="en-US" dirty="0" smtClean="0"/>
          </a:p>
          <a:p>
            <a:r>
              <a:rPr lang="en-US" dirty="0"/>
              <a:t>Even in the presence of a degenerative meniscus tear, </a:t>
            </a:r>
            <a:r>
              <a:rPr lang="en-US" dirty="0" smtClean="0"/>
              <a:t>a patient </a:t>
            </a:r>
            <a:r>
              <a:rPr lang="en-US" dirty="0"/>
              <a:t>with a </a:t>
            </a:r>
            <a:r>
              <a:rPr lang="en-US" dirty="0">
                <a:solidFill>
                  <a:srgbClr val="FF0000"/>
                </a:solidFill>
              </a:rPr>
              <a:t>loss of ROM </a:t>
            </a:r>
            <a:r>
              <a:rPr lang="en-US" dirty="0"/>
              <a:t>and/or a </a:t>
            </a:r>
            <a:r>
              <a:rPr lang="en-US" dirty="0">
                <a:solidFill>
                  <a:srgbClr val="FF0000"/>
                </a:solidFill>
              </a:rPr>
              <a:t>knee joint </a:t>
            </a:r>
            <a:r>
              <a:rPr lang="en-US" dirty="0" smtClean="0">
                <a:solidFill>
                  <a:srgbClr val="FF0000"/>
                </a:solidFill>
              </a:rPr>
              <a:t>effusion </a:t>
            </a:r>
            <a:r>
              <a:rPr lang="en-US" dirty="0" smtClean="0"/>
              <a:t>may </a:t>
            </a:r>
            <a:r>
              <a:rPr lang="en-US" dirty="0"/>
              <a:t>improve with a well-directed </a:t>
            </a:r>
            <a:r>
              <a:rPr lang="en-US" dirty="0" smtClean="0"/>
              <a:t>rehabilitation program </a:t>
            </a:r>
            <a:r>
              <a:rPr lang="en-US" dirty="0"/>
              <a:t>designed to resolve these </a:t>
            </a:r>
            <a:r>
              <a:rPr lang="en-US" dirty="0" smtClean="0"/>
              <a:t>deficits.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2859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Goal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eliminate </a:t>
            </a:r>
            <a:r>
              <a:rPr lang="en-US" dirty="0">
                <a:solidFill>
                  <a:srgbClr val="FF0000"/>
                </a:solidFill>
              </a:rPr>
              <a:t>effusion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restore normal, </a:t>
            </a:r>
            <a:r>
              <a:rPr lang="en-US" dirty="0" smtClean="0">
                <a:solidFill>
                  <a:srgbClr val="FF0000"/>
                </a:solidFill>
              </a:rPr>
              <a:t>symmetric knee extension</a:t>
            </a:r>
            <a:r>
              <a:rPr lang="en-US" dirty="0" smtClean="0"/>
              <a:t>.</a:t>
            </a:r>
          </a:p>
          <a:p>
            <a:r>
              <a:rPr lang="en-US" b="1" dirty="0"/>
              <a:t>Protection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No protection required</a:t>
            </a:r>
            <a:r>
              <a:rPr lang="en-US" dirty="0"/>
              <a:t>. Encourage the patient to </a:t>
            </a:r>
            <a:r>
              <a:rPr lang="en-US" dirty="0" smtClean="0">
                <a:solidFill>
                  <a:srgbClr val="FF0000"/>
                </a:solidFill>
              </a:rPr>
              <a:t>fully weight </a:t>
            </a:r>
            <a:r>
              <a:rPr lang="en-US" dirty="0">
                <a:solidFill>
                  <a:srgbClr val="FF0000"/>
                </a:solidFill>
              </a:rPr>
              <a:t>bear </a:t>
            </a:r>
            <a:r>
              <a:rPr lang="en-US" dirty="0"/>
              <a:t>on the affected leg and use the knee normally as soon as </a:t>
            </a:r>
            <a:r>
              <a:rPr lang="en-US" dirty="0" smtClean="0"/>
              <a:t>possible. </a:t>
            </a:r>
          </a:p>
          <a:p>
            <a:r>
              <a:rPr lang="en-US" dirty="0">
                <a:solidFill>
                  <a:srgbClr val="FF0000"/>
                </a:solidFill>
              </a:rPr>
              <a:t>Provide gait training </a:t>
            </a:r>
            <a:r>
              <a:rPr lang="en-US" dirty="0"/>
              <a:t>to restore normal gait pattern. </a:t>
            </a:r>
            <a:r>
              <a:rPr lang="en-US" dirty="0" smtClean="0"/>
              <a:t>By teaching </a:t>
            </a:r>
            <a:r>
              <a:rPr lang="en-US" dirty="0"/>
              <a:t>the patient to stop favoring the leg, there </a:t>
            </a:r>
            <a:r>
              <a:rPr lang="en-US" dirty="0" smtClean="0"/>
              <a:t>will be </a:t>
            </a:r>
            <a:r>
              <a:rPr lang="en-US" dirty="0"/>
              <a:t>less strength and range of motion loss owing </a:t>
            </a:r>
            <a:r>
              <a:rPr lang="en-US" dirty="0" smtClean="0"/>
              <a:t>to disuse.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76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Clinical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Physical Examination</a:t>
            </a:r>
          </a:p>
          <a:p>
            <a:r>
              <a:rPr lang="en-US" b="1" dirty="0"/>
              <a:t>Abnormal </a:t>
            </a:r>
            <a:r>
              <a:rPr lang="en-US" b="1" dirty="0" smtClean="0"/>
              <a:t>Findings:</a:t>
            </a:r>
          </a:p>
          <a:p>
            <a:r>
              <a:rPr lang="en-US" dirty="0"/>
              <a:t>Positive anterior apprehension test (+/− relocation test) (</a:t>
            </a:r>
            <a:r>
              <a:rPr lang="en-US" dirty="0">
                <a:hlinkClick r:id="rId2"/>
              </a:rPr>
              <a:t>Figure 1-5</a:t>
            </a:r>
            <a:r>
              <a:rPr lang="en-US" dirty="0"/>
              <a:t>) is suggestive of anterior </a:t>
            </a:r>
            <a:r>
              <a:rPr lang="en-US" dirty="0" smtClean="0"/>
              <a:t>instability.</a:t>
            </a:r>
            <a:r>
              <a:rPr lang="en-US" baseline="30000" dirty="0" smtClean="0">
                <a:hlinkClick r:id="rId3"/>
              </a:rPr>
              <a:t>37</a:t>
            </a:r>
            <a:endParaRPr lang="en-US" baseline="30000" dirty="0" smtClean="0"/>
          </a:p>
          <a:p>
            <a:r>
              <a:rPr lang="en-US" dirty="0"/>
              <a:t>The athlete may complain of </a:t>
            </a:r>
            <a:r>
              <a:rPr lang="en-US" dirty="0">
                <a:solidFill>
                  <a:srgbClr val="FF0000"/>
                </a:solidFill>
              </a:rPr>
              <a:t>popping or clicking </a:t>
            </a:r>
            <a:r>
              <a:rPr lang="en-US" dirty="0"/>
              <a:t>in the shoulder on </a:t>
            </a:r>
            <a:r>
              <a:rPr lang="en-US" dirty="0" smtClean="0"/>
              <a:t>movement.</a:t>
            </a:r>
            <a:r>
              <a:rPr lang="en-US" baseline="30000" dirty="0" smtClean="0">
                <a:hlinkClick r:id="rId4"/>
              </a:rPr>
              <a:t>38</a:t>
            </a:r>
            <a:endParaRPr lang="en-US" baseline="30000" dirty="0" smtClean="0"/>
          </a:p>
          <a:p>
            <a:r>
              <a:rPr lang="en-US" dirty="0">
                <a:solidFill>
                  <a:srgbClr val="FF0000"/>
                </a:solidFill>
              </a:rPr>
              <a:t>Neurologic</a:t>
            </a:r>
            <a:r>
              <a:rPr lang="en-US" dirty="0"/>
              <a:t> assessment including sensory and motor exam might demonstrate impaired sensation over the deltoid </a:t>
            </a:r>
            <a:r>
              <a:rPr lang="en-US" baseline="30000" dirty="0">
                <a:hlinkClick r:id="rId4"/>
              </a:rPr>
              <a:t>38</a:t>
            </a:r>
            <a:endParaRPr lang="en-US" baseline="30000" dirty="0" smtClean="0"/>
          </a:p>
          <a:p>
            <a:endParaRPr lang="en-US" baseline="30000" dirty="0" smtClean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0656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Management of Pain and Swelling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Over-the-counter nonsteroidal antiinﬂammatory medications and </a:t>
            </a:r>
            <a:r>
              <a:rPr lang="en-US" dirty="0">
                <a:solidFill>
                  <a:srgbClr val="FF0000"/>
                </a:solidFill>
              </a:rPr>
              <a:t>acetaminophen</a:t>
            </a:r>
            <a:r>
              <a:rPr lang="en-US" dirty="0"/>
              <a:t> may be used as needed </a:t>
            </a:r>
            <a:r>
              <a:rPr lang="en-US" dirty="0" smtClean="0"/>
              <a:t>to help </a:t>
            </a:r>
            <a:r>
              <a:rPr lang="en-US" dirty="0"/>
              <a:t>with swelling control and pain. </a:t>
            </a:r>
            <a:endParaRPr lang="en-US" dirty="0" smtClean="0"/>
          </a:p>
          <a:p>
            <a:r>
              <a:rPr lang="en-US" dirty="0"/>
              <a:t>If additional pain control is needed to allow the </a:t>
            </a:r>
            <a:r>
              <a:rPr lang="en-US" dirty="0" smtClean="0"/>
              <a:t>patient to </a:t>
            </a:r>
            <a:r>
              <a:rPr lang="en-US" dirty="0"/>
              <a:t>tolerate rehabilitation during the early phase, </a:t>
            </a:r>
            <a:r>
              <a:rPr lang="en-US" dirty="0" smtClean="0">
                <a:solidFill>
                  <a:srgbClr val="FF0000"/>
                </a:solidFill>
              </a:rPr>
              <a:t>injected</a:t>
            </a:r>
            <a:r>
              <a:rPr lang="en-US" dirty="0" smtClean="0"/>
              <a:t> or </a:t>
            </a:r>
            <a:r>
              <a:rPr lang="en-US" dirty="0">
                <a:solidFill>
                  <a:srgbClr val="FF0000"/>
                </a:solidFill>
              </a:rPr>
              <a:t>oral steroids </a:t>
            </a:r>
            <a:r>
              <a:rPr lang="en-US" dirty="0"/>
              <a:t>may be used. </a:t>
            </a:r>
          </a:p>
          <a:p>
            <a:r>
              <a:rPr lang="en-US" dirty="0"/>
              <a:t>If a moderate or </a:t>
            </a:r>
            <a:r>
              <a:rPr lang="en-US" dirty="0">
                <a:solidFill>
                  <a:srgbClr val="FF0000"/>
                </a:solidFill>
              </a:rPr>
              <a:t>severe effusion </a:t>
            </a:r>
            <a:r>
              <a:rPr lang="en-US" dirty="0"/>
              <a:t>is present, </a:t>
            </a:r>
            <a:r>
              <a:rPr lang="en-US" dirty="0" smtClean="0"/>
              <a:t>significant</a:t>
            </a:r>
            <a:r>
              <a:rPr lang="en-US" dirty="0"/>
              <a:t> </a:t>
            </a:r>
            <a:r>
              <a:rPr lang="en-US" dirty="0" smtClean="0"/>
              <a:t>relief </a:t>
            </a:r>
            <a:r>
              <a:rPr lang="en-US" dirty="0"/>
              <a:t>may also be achieved by </a:t>
            </a:r>
            <a:r>
              <a:rPr lang="en-US" dirty="0">
                <a:solidFill>
                  <a:srgbClr val="FF0000"/>
                </a:solidFill>
              </a:rPr>
              <a:t>draining the knee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54" y="365125"/>
            <a:ext cx="3245556" cy="18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83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Techniques for Progressive Increase</a:t>
            </a:r>
            <a:br>
              <a:rPr lang="en-US" b="1" dirty="0"/>
            </a:br>
            <a:r>
              <a:rPr lang="en-US" b="1" dirty="0"/>
              <a:t>in Range of Motion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r>
              <a:rPr lang="en-US" dirty="0"/>
              <a:t>First </a:t>
            </a:r>
            <a:r>
              <a:rPr lang="en-US" dirty="0">
                <a:solidFill>
                  <a:srgbClr val="FF0000"/>
                </a:solidFill>
              </a:rPr>
              <a:t>determine what amount of ROM </a:t>
            </a:r>
            <a:r>
              <a:rPr lang="en-US" dirty="0"/>
              <a:t>is normal </a:t>
            </a:r>
            <a:r>
              <a:rPr lang="en-US" dirty="0" smtClean="0"/>
              <a:t>for the patient.</a:t>
            </a:r>
          </a:p>
          <a:p>
            <a:r>
              <a:rPr lang="en-US" dirty="0"/>
              <a:t>If the </a:t>
            </a:r>
            <a:r>
              <a:rPr lang="en-US" dirty="0">
                <a:solidFill>
                  <a:srgbClr val="FF0000"/>
                </a:solidFill>
              </a:rPr>
              <a:t>opposite knee is normal</a:t>
            </a:r>
            <a:r>
              <a:rPr lang="en-US" dirty="0"/>
              <a:t>, use the ROM of </a:t>
            </a:r>
            <a:r>
              <a:rPr lang="en-US" dirty="0" smtClean="0"/>
              <a:t>that knee </a:t>
            </a:r>
            <a:r>
              <a:rPr lang="en-US" dirty="0"/>
              <a:t>as a </a:t>
            </a:r>
            <a:r>
              <a:rPr lang="en-US" dirty="0">
                <a:solidFill>
                  <a:srgbClr val="FF0000"/>
                </a:solidFill>
              </a:rPr>
              <a:t>baseline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for determining </a:t>
            </a:r>
            <a:r>
              <a:rPr lang="en-US" dirty="0"/>
              <a:t>how much </a:t>
            </a:r>
            <a:r>
              <a:rPr lang="en-US" dirty="0" smtClean="0"/>
              <a:t>knee extension </a:t>
            </a:r>
            <a:r>
              <a:rPr lang="en-US" dirty="0"/>
              <a:t>and ﬂexion is normal for that patient. </a:t>
            </a:r>
            <a:endParaRPr lang="en-US" dirty="0" smtClean="0"/>
          </a:p>
          <a:p>
            <a:r>
              <a:rPr lang="en-US" dirty="0"/>
              <a:t>Most people have </a:t>
            </a:r>
            <a:r>
              <a:rPr lang="en-US" dirty="0">
                <a:solidFill>
                  <a:srgbClr val="FF0000"/>
                </a:solidFill>
              </a:rPr>
              <a:t>some degree of knee hyperextension</a:t>
            </a:r>
            <a:r>
              <a:rPr lang="en-US" dirty="0" smtClean="0"/>
              <a:t>, </a:t>
            </a:r>
            <a:r>
              <a:rPr lang="en-US" dirty="0"/>
              <a:t>so the goal is not to achieve 0° of </a:t>
            </a:r>
            <a:r>
              <a:rPr lang="en-US" dirty="0" smtClean="0"/>
              <a:t>extension; rather</a:t>
            </a:r>
            <a:r>
              <a:rPr lang="en-US" dirty="0"/>
              <a:t>, the goal is to restore normal knee </a:t>
            </a:r>
            <a:r>
              <a:rPr lang="en-US" dirty="0" smtClean="0"/>
              <a:t>extension, which </a:t>
            </a:r>
            <a:r>
              <a:rPr lang="en-US" dirty="0"/>
              <a:t>may </a:t>
            </a:r>
            <a:r>
              <a:rPr lang="en-US" dirty="0">
                <a:solidFill>
                  <a:srgbClr val="FF0000"/>
                </a:solidFill>
              </a:rPr>
              <a:t>include hyperextension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Measure knee </a:t>
            </a:r>
            <a:r>
              <a:rPr lang="en-US" dirty="0">
                <a:solidFill>
                  <a:srgbClr val="FF0000"/>
                </a:solidFill>
              </a:rPr>
              <a:t>extension</a:t>
            </a:r>
            <a:r>
              <a:rPr lang="en-US" dirty="0"/>
              <a:t> by having the patient lie </a:t>
            </a:r>
            <a:r>
              <a:rPr lang="en-US" dirty="0" smtClean="0"/>
              <a:t>supine and </a:t>
            </a:r>
            <a:r>
              <a:rPr lang="en-US" dirty="0"/>
              <a:t>prop both heels up on a bolster high enough </a:t>
            </a:r>
            <a:r>
              <a:rPr lang="en-US" dirty="0" smtClean="0"/>
              <a:t>to allow </a:t>
            </a:r>
            <a:r>
              <a:rPr lang="en-US" dirty="0"/>
              <a:t>the knees to fall into hyperextension (</a:t>
            </a:r>
            <a:r>
              <a:rPr lang="en-US" dirty="0" smtClean="0"/>
              <a:t>Figure 30-10</a:t>
            </a:r>
            <a:r>
              <a:rPr lang="en-US" dirty="0"/>
              <a:t>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6335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Patient positioning for measurement of knee </a:t>
            </a:r>
            <a:r>
              <a:rPr lang="en-US" sz="3600" dirty="0" smtClean="0"/>
              <a:t>extension 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5520" y="1809663"/>
            <a:ext cx="5845080" cy="442771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8565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Techniques for Progressive Increase</a:t>
            </a:r>
            <a:br>
              <a:rPr lang="en-US" b="1" dirty="0"/>
            </a:br>
            <a:r>
              <a:rPr lang="en-US" b="1" dirty="0"/>
              <a:t>in Range of Motion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 </a:t>
            </a:r>
            <a:r>
              <a:rPr lang="en-US" dirty="0">
                <a:solidFill>
                  <a:srgbClr val="FF0000"/>
                </a:solidFill>
              </a:rPr>
              <a:t>a low-load</a:t>
            </a:r>
            <a:r>
              <a:rPr lang="en-US" dirty="0"/>
              <a:t>, long duration stretch for </a:t>
            </a:r>
            <a:r>
              <a:rPr lang="en-US" dirty="0" smtClean="0"/>
              <a:t>knee extension/hyperextension </a:t>
            </a:r>
            <a:r>
              <a:rPr lang="en-US" dirty="0"/>
              <a:t>three to </a:t>
            </a:r>
            <a:r>
              <a:rPr lang="en-US" dirty="0" smtClean="0">
                <a:solidFill>
                  <a:srgbClr val="FF0000"/>
                </a:solidFill>
              </a:rPr>
              <a:t>five </a:t>
            </a:r>
            <a:r>
              <a:rPr lang="en-US" dirty="0">
                <a:solidFill>
                  <a:srgbClr val="FF0000"/>
                </a:solidFill>
              </a:rPr>
              <a:t>times per day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Instruct the patient to perform a </a:t>
            </a:r>
            <a:r>
              <a:rPr lang="en-US" dirty="0">
                <a:solidFill>
                  <a:srgbClr val="FF0000"/>
                </a:solidFill>
              </a:rPr>
              <a:t>10-minute heel </a:t>
            </a:r>
            <a:r>
              <a:rPr lang="en-US" dirty="0" smtClean="0">
                <a:solidFill>
                  <a:srgbClr val="FF0000"/>
                </a:solidFill>
              </a:rPr>
              <a:t>prop </a:t>
            </a:r>
            <a:r>
              <a:rPr lang="en-US" dirty="0" smtClean="0"/>
              <a:t>with </a:t>
            </a:r>
            <a:r>
              <a:rPr lang="en-US" dirty="0"/>
              <a:t>an ankle weight placed above and below </a:t>
            </a:r>
            <a:r>
              <a:rPr lang="en-US" dirty="0" smtClean="0"/>
              <a:t>the knee joint.</a:t>
            </a:r>
          </a:p>
          <a:p>
            <a:r>
              <a:rPr lang="en-US" dirty="0"/>
              <a:t>Use a passive knee extension device for </a:t>
            </a:r>
            <a:r>
              <a:rPr lang="en-US" dirty="0">
                <a:solidFill>
                  <a:srgbClr val="FF0000"/>
                </a:solidFill>
              </a:rPr>
              <a:t>10 to </a:t>
            </a:r>
            <a:r>
              <a:rPr lang="en-US" dirty="0" smtClean="0">
                <a:solidFill>
                  <a:srgbClr val="FF0000"/>
                </a:solidFill>
              </a:rPr>
              <a:t>15 minutes </a:t>
            </a:r>
            <a:r>
              <a:rPr lang="en-US" dirty="0"/>
              <a:t>(Figure 30-11</a:t>
            </a:r>
            <a:r>
              <a:rPr lang="en-US" dirty="0" smtClean="0"/>
              <a:t>).</a:t>
            </a:r>
          </a:p>
          <a:p>
            <a:r>
              <a:rPr lang="en-US" dirty="0"/>
              <a:t>Perform towel stretches into maximal </a:t>
            </a:r>
            <a:r>
              <a:rPr lang="en-US" dirty="0" smtClean="0"/>
              <a:t>extension. </a:t>
            </a:r>
            <a:r>
              <a:rPr lang="en-US" dirty="0" smtClean="0">
                <a:solidFill>
                  <a:srgbClr val="FF0000"/>
                </a:solidFill>
              </a:rPr>
              <a:t>Hold </a:t>
            </a:r>
            <a:r>
              <a:rPr lang="en-US" dirty="0">
                <a:solidFill>
                  <a:srgbClr val="FF0000"/>
                </a:solidFill>
              </a:rPr>
              <a:t>for 5 </a:t>
            </a:r>
            <a:r>
              <a:rPr lang="en-US" dirty="0" smtClean="0">
                <a:solidFill>
                  <a:srgbClr val="FF0000"/>
                </a:solidFill>
              </a:rPr>
              <a:t>seconds </a:t>
            </a:r>
            <a:r>
              <a:rPr lang="en-US" dirty="0" smtClean="0"/>
              <a:t>and </a:t>
            </a:r>
            <a:r>
              <a:rPr lang="en-US" dirty="0"/>
              <a:t>perform ten </a:t>
            </a:r>
            <a:r>
              <a:rPr lang="en-US" dirty="0" smtClean="0"/>
              <a:t>repetitions.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1553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Techniques for Progressive </a:t>
            </a:r>
            <a:r>
              <a:rPr lang="en-US" sz="3600" b="1" dirty="0" smtClean="0"/>
              <a:t>Increase in </a:t>
            </a:r>
            <a:r>
              <a:rPr lang="en-US" sz="3600" b="1" dirty="0"/>
              <a:t>Range of Motion</a:t>
            </a:r>
            <a:r>
              <a:rPr lang="en-US" sz="36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181" y="2136653"/>
            <a:ext cx="5114640" cy="393173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034" y="2136653"/>
            <a:ext cx="5208425" cy="39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623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Activation of Primary Muscles Involved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Ensure </a:t>
            </a:r>
            <a:r>
              <a:rPr lang="en-US" dirty="0">
                <a:solidFill>
                  <a:srgbClr val="FF0000"/>
                </a:solidFill>
              </a:rPr>
              <a:t>that good neuromuscular </a:t>
            </a:r>
            <a:r>
              <a:rPr lang="en-US" dirty="0"/>
              <a:t>control of the quadriceps </a:t>
            </a:r>
            <a:r>
              <a:rPr lang="en-US" dirty="0" smtClean="0"/>
              <a:t>is achieved.</a:t>
            </a:r>
          </a:p>
          <a:p>
            <a:r>
              <a:rPr lang="en-US" dirty="0"/>
              <a:t>Perform </a:t>
            </a:r>
            <a:r>
              <a:rPr lang="en-US" dirty="0">
                <a:solidFill>
                  <a:srgbClr val="FF0000"/>
                </a:solidFill>
              </a:rPr>
              <a:t>active heel lifts</a:t>
            </a:r>
            <a:r>
              <a:rPr lang="en-US" dirty="0"/>
              <a:t>. Have the patient sit </a:t>
            </a:r>
            <a:r>
              <a:rPr lang="en-US" dirty="0" smtClean="0"/>
              <a:t>with the </a:t>
            </a:r>
            <a:r>
              <a:rPr lang="en-US" dirty="0"/>
              <a:t>leg extended, contract the quadriceps </a:t>
            </a:r>
            <a:r>
              <a:rPr lang="en-US" dirty="0" smtClean="0"/>
              <a:t>muscle group</a:t>
            </a:r>
            <a:r>
              <a:rPr lang="en-US" dirty="0"/>
              <a:t>, and actively lift the heel up off of the </a:t>
            </a:r>
            <a:r>
              <a:rPr lang="en-US" dirty="0" smtClean="0"/>
              <a:t>table.</a:t>
            </a:r>
          </a:p>
          <a:p>
            <a:r>
              <a:rPr lang="en-US" dirty="0"/>
              <a:t>If the patient cannot achieve an active heel lift, </a:t>
            </a:r>
            <a:r>
              <a:rPr lang="en-US" dirty="0" smtClean="0"/>
              <a:t>add a </a:t>
            </a:r>
            <a:r>
              <a:rPr lang="en-US" dirty="0"/>
              <a:t>short-arc </a:t>
            </a:r>
            <a:r>
              <a:rPr lang="en-US" dirty="0" smtClean="0"/>
              <a:t>quad exercise </a:t>
            </a:r>
            <a:r>
              <a:rPr lang="en-US" dirty="0"/>
              <a:t>to help facilitate </a:t>
            </a:r>
            <a:r>
              <a:rPr lang="en-US" dirty="0" smtClean="0"/>
              <a:t>activation of </a:t>
            </a:r>
            <a:r>
              <a:rPr lang="en-US" dirty="0"/>
              <a:t>the quadriceps muscle </a:t>
            </a:r>
            <a:r>
              <a:rPr lang="en-US" dirty="0" smtClean="0"/>
              <a:t>group.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72" y="4825170"/>
            <a:ext cx="2303225" cy="171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051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Techniques to Reduce Effusion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 patient in use of a </a:t>
            </a:r>
            <a:r>
              <a:rPr lang="en-US" dirty="0">
                <a:solidFill>
                  <a:srgbClr val="FF0000"/>
                </a:solidFill>
              </a:rPr>
              <a:t>cold-compression</a:t>
            </a:r>
            <a:r>
              <a:rPr lang="en-US" dirty="0"/>
              <a:t> device </a:t>
            </a:r>
            <a:endParaRPr lang="en-US" dirty="0" smtClean="0"/>
          </a:p>
          <a:p>
            <a:r>
              <a:rPr lang="en-US" dirty="0" smtClean="0"/>
              <a:t>Advise </a:t>
            </a:r>
            <a:r>
              <a:rPr lang="en-US" dirty="0"/>
              <a:t>patient to elevate the knee </a:t>
            </a:r>
            <a:r>
              <a:rPr lang="en-US" dirty="0">
                <a:solidFill>
                  <a:srgbClr val="FF0000"/>
                </a:solidFill>
              </a:rPr>
              <a:t>above</a:t>
            </a:r>
            <a:r>
              <a:rPr lang="en-US" dirty="0"/>
              <a:t> the level </a:t>
            </a:r>
            <a:r>
              <a:rPr lang="en-US" dirty="0" smtClean="0"/>
              <a:t>of the </a:t>
            </a:r>
            <a:r>
              <a:rPr lang="en-US" dirty="0"/>
              <a:t>heart while using the </a:t>
            </a:r>
            <a:r>
              <a:rPr lang="en-US" dirty="0" smtClean="0"/>
              <a:t>cold-compression.</a:t>
            </a:r>
          </a:p>
          <a:p>
            <a:r>
              <a:rPr lang="en-US" dirty="0">
                <a:solidFill>
                  <a:srgbClr val="FF0000"/>
                </a:solidFill>
              </a:rPr>
              <a:t>Advise patient to avoid high impact </a:t>
            </a:r>
            <a:r>
              <a:rPr lang="en-US" dirty="0"/>
              <a:t>activities such </a:t>
            </a:r>
            <a:r>
              <a:rPr lang="en-US" dirty="0" smtClean="0"/>
              <a:t>as running</a:t>
            </a:r>
            <a:r>
              <a:rPr lang="en-US" dirty="0"/>
              <a:t>, jumping, and prolonged walking.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9238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Functional Exercises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 the patient standing and sitting </a:t>
            </a:r>
            <a:r>
              <a:rPr lang="en-US" dirty="0" smtClean="0"/>
              <a:t>extension habits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Stand with </a:t>
            </a:r>
            <a:r>
              <a:rPr lang="en-US" dirty="0">
                <a:solidFill>
                  <a:srgbClr val="FF0000"/>
                </a:solidFill>
              </a:rPr>
              <a:t>body weight shifted onto the involved </a:t>
            </a:r>
            <a:r>
              <a:rPr lang="en-US" dirty="0" smtClean="0">
                <a:solidFill>
                  <a:srgbClr val="FF0000"/>
                </a:solidFill>
              </a:rPr>
              <a:t>leg </a:t>
            </a:r>
            <a:r>
              <a:rPr lang="en-US" dirty="0" smtClean="0"/>
              <a:t>and </a:t>
            </a:r>
            <a:r>
              <a:rPr lang="en-US" dirty="0"/>
              <a:t>lock the knee out straight. </a:t>
            </a:r>
            <a:endParaRPr lang="en-US" dirty="0" smtClean="0"/>
          </a:p>
          <a:p>
            <a:r>
              <a:rPr lang="en-US" dirty="0"/>
              <a:t>Sit with the heel propped and knee straight, </a:t>
            </a:r>
            <a:r>
              <a:rPr lang="en-US" dirty="0" smtClean="0"/>
              <a:t>allowing the </a:t>
            </a:r>
            <a:r>
              <a:rPr lang="en-US" dirty="0"/>
              <a:t>knee to fall into </a:t>
            </a:r>
            <a:r>
              <a:rPr lang="en-US" dirty="0" smtClean="0">
                <a:solidFill>
                  <a:srgbClr val="FF0000"/>
                </a:solidFill>
              </a:rPr>
              <a:t>hyperextension</a:t>
            </a:r>
            <a:r>
              <a:rPr lang="en-US" dirty="0" smtClean="0"/>
              <a:t>.</a:t>
            </a:r>
          </a:p>
          <a:p>
            <a:r>
              <a:rPr lang="en-US" b="1" dirty="0"/>
              <a:t>Milestones for </a:t>
            </a:r>
            <a:r>
              <a:rPr lang="en-US" b="1" dirty="0" smtClean="0"/>
              <a:t>Progression to </a:t>
            </a:r>
            <a:r>
              <a:rPr lang="en-US" b="1" dirty="0"/>
              <a:t>the Next </a:t>
            </a:r>
            <a:r>
              <a:rPr lang="en-US" b="1" dirty="0" smtClean="0"/>
              <a:t>Phase</a:t>
            </a:r>
          </a:p>
          <a:p>
            <a:r>
              <a:rPr lang="en-US" dirty="0">
                <a:solidFill>
                  <a:srgbClr val="FF0000"/>
                </a:solidFill>
              </a:rPr>
              <a:t>Little to no effusion </a:t>
            </a:r>
            <a:r>
              <a:rPr lang="en-US" dirty="0"/>
              <a:t>present in the </a:t>
            </a:r>
            <a:r>
              <a:rPr lang="en-US" dirty="0" smtClean="0"/>
              <a:t>knee</a:t>
            </a:r>
            <a:endParaRPr lang="en-US" dirty="0"/>
          </a:p>
          <a:p>
            <a:r>
              <a:rPr lang="en-US" dirty="0" smtClean="0"/>
              <a:t>Full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symmetric knee extension </a:t>
            </a:r>
            <a:r>
              <a:rPr lang="en-US" dirty="0"/>
              <a:t>equal to the </a:t>
            </a:r>
            <a:r>
              <a:rPr lang="en-US" dirty="0" smtClean="0"/>
              <a:t>opposite normal </a:t>
            </a:r>
            <a:r>
              <a:rPr lang="en-US" dirty="0"/>
              <a:t>knee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3091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12522" cy="4351338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Goals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restore normal, symmetric knee </a:t>
            </a:r>
            <a:r>
              <a:rPr lang="en-US" dirty="0">
                <a:solidFill>
                  <a:srgbClr val="FF0000"/>
                </a:solidFill>
              </a:rPr>
              <a:t>ﬂexion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maintain</a:t>
            </a:r>
            <a:r>
              <a:rPr lang="en-US" dirty="0"/>
              <a:t> symmetric knee </a:t>
            </a:r>
            <a:r>
              <a:rPr lang="en-US" dirty="0" smtClean="0">
                <a:solidFill>
                  <a:srgbClr val="FF0000"/>
                </a:solidFill>
              </a:rPr>
              <a:t>extension</a:t>
            </a:r>
            <a:r>
              <a:rPr lang="en-US" dirty="0" smtClean="0"/>
              <a:t>.</a:t>
            </a:r>
          </a:p>
          <a:p>
            <a:r>
              <a:rPr lang="en-US" b="1" dirty="0"/>
              <a:t>Management of Pain and Swelling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Over-the-counter </a:t>
            </a:r>
            <a:r>
              <a:rPr lang="en-US" dirty="0">
                <a:solidFill>
                  <a:srgbClr val="FF0000"/>
                </a:solidFill>
              </a:rPr>
              <a:t>nonsteroidal antiinﬂammatory </a:t>
            </a:r>
            <a:r>
              <a:rPr lang="en-US" dirty="0"/>
              <a:t>medications and </a:t>
            </a:r>
            <a:r>
              <a:rPr lang="en-US" dirty="0">
                <a:solidFill>
                  <a:srgbClr val="FF0000"/>
                </a:solidFill>
              </a:rPr>
              <a:t>acetaminophen</a:t>
            </a:r>
            <a:r>
              <a:rPr lang="en-US" dirty="0"/>
              <a:t> may be used </a:t>
            </a:r>
            <a:endParaRPr lang="en-US" dirty="0" smtClean="0"/>
          </a:p>
          <a:p>
            <a:r>
              <a:rPr lang="en-US" b="1" dirty="0" smtClean="0"/>
              <a:t>Techniques </a:t>
            </a:r>
            <a:r>
              <a:rPr lang="en-US" b="1" dirty="0"/>
              <a:t>for Progressive </a:t>
            </a:r>
            <a:r>
              <a:rPr lang="en-US" b="1" dirty="0" smtClean="0"/>
              <a:t>Increase in </a:t>
            </a:r>
            <a:r>
              <a:rPr lang="en-US" b="1" dirty="0"/>
              <a:t>Range of </a:t>
            </a:r>
            <a:r>
              <a:rPr lang="en-US" b="1" dirty="0" smtClean="0"/>
              <a:t>Motion</a:t>
            </a:r>
          </a:p>
          <a:p>
            <a:r>
              <a:rPr lang="en-US" dirty="0"/>
              <a:t>First determine what amount of </a:t>
            </a:r>
            <a:r>
              <a:rPr lang="en-US" dirty="0">
                <a:solidFill>
                  <a:srgbClr val="FF0000"/>
                </a:solidFill>
              </a:rPr>
              <a:t>knee ﬂexion is </a:t>
            </a:r>
            <a:r>
              <a:rPr lang="en-US" dirty="0" smtClean="0">
                <a:solidFill>
                  <a:srgbClr val="FF0000"/>
                </a:solidFill>
              </a:rPr>
              <a:t>normal </a:t>
            </a:r>
            <a:r>
              <a:rPr lang="en-US" dirty="0" smtClean="0"/>
              <a:t>for </a:t>
            </a:r>
            <a:r>
              <a:rPr lang="en-US" dirty="0"/>
              <a:t>the </a:t>
            </a:r>
            <a:r>
              <a:rPr lang="en-US" dirty="0" smtClean="0"/>
              <a:t>patient.</a:t>
            </a:r>
          </a:p>
          <a:p>
            <a:r>
              <a:rPr lang="en-US" dirty="0"/>
              <a:t>If the opposite knee is normal, </a:t>
            </a:r>
            <a:r>
              <a:rPr lang="en-US" dirty="0">
                <a:solidFill>
                  <a:srgbClr val="FF0000"/>
                </a:solidFill>
              </a:rPr>
              <a:t>use the range of </a:t>
            </a:r>
            <a:r>
              <a:rPr lang="en-US" dirty="0" smtClean="0">
                <a:solidFill>
                  <a:srgbClr val="FF0000"/>
                </a:solidFill>
              </a:rPr>
              <a:t>motion of </a:t>
            </a:r>
            <a:r>
              <a:rPr lang="en-US" dirty="0">
                <a:solidFill>
                  <a:srgbClr val="FF0000"/>
                </a:solidFill>
              </a:rPr>
              <a:t>that knee as a baseline</a:t>
            </a:r>
            <a:r>
              <a:rPr lang="en-US" dirty="0"/>
              <a:t> for determining how </a:t>
            </a:r>
            <a:r>
              <a:rPr lang="en-US" dirty="0" smtClean="0"/>
              <a:t>much knee </a:t>
            </a:r>
            <a:r>
              <a:rPr lang="en-US" dirty="0"/>
              <a:t>ﬂexion is normal for that </a:t>
            </a:r>
            <a:r>
              <a:rPr lang="en-US" dirty="0" smtClean="0"/>
              <a:t>patient.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23720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615" y="1825625"/>
            <a:ext cx="10835185" cy="4351338"/>
          </a:xfrm>
        </p:spPr>
        <p:txBody>
          <a:bodyPr/>
          <a:lstStyle/>
          <a:p>
            <a:r>
              <a:rPr lang="en-US" dirty="0"/>
              <a:t>Measure knee ﬂexion by having the patient perform </a:t>
            </a: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heel </a:t>
            </a:r>
            <a:r>
              <a:rPr lang="en-US" dirty="0">
                <a:solidFill>
                  <a:srgbClr val="FF0000"/>
                </a:solidFill>
              </a:rPr>
              <a:t>slide</a:t>
            </a:r>
            <a:r>
              <a:rPr lang="en-US" dirty="0"/>
              <a:t>. Ask the patient to slide the heel toward </a:t>
            </a:r>
            <a:r>
              <a:rPr lang="en-US" dirty="0" smtClean="0"/>
              <a:t>the buttocks</a:t>
            </a:r>
            <a:r>
              <a:rPr lang="en-US" dirty="0"/>
              <a:t>, pulling the </a:t>
            </a:r>
            <a:r>
              <a:rPr lang="en-US" dirty="0" smtClean="0"/>
              <a:t>knee into </a:t>
            </a:r>
            <a:r>
              <a:rPr lang="en-US" dirty="0"/>
              <a:t>as much ﬂexion as possible while in a long-sitting </a:t>
            </a:r>
            <a:r>
              <a:rPr lang="en-US" dirty="0" smtClean="0"/>
              <a:t>position. </a:t>
            </a:r>
          </a:p>
          <a:p>
            <a:r>
              <a:rPr lang="en-US" dirty="0"/>
              <a:t>Perform a heel slide exercise. Hold the </a:t>
            </a:r>
            <a:r>
              <a:rPr lang="en-US" dirty="0">
                <a:solidFill>
                  <a:srgbClr val="FF0000"/>
                </a:solidFill>
              </a:rPr>
              <a:t>stretch for </a:t>
            </a:r>
            <a:r>
              <a:rPr lang="en-US" dirty="0" smtClean="0">
                <a:solidFill>
                  <a:srgbClr val="FF0000"/>
                </a:solidFill>
              </a:rPr>
              <a:t>5 seconds</a:t>
            </a:r>
            <a:r>
              <a:rPr lang="en-US" dirty="0"/>
              <a:t>, then pull the knee into slightly more </a:t>
            </a:r>
            <a:r>
              <a:rPr lang="en-US" dirty="0" smtClean="0"/>
              <a:t>ﬂexion and </a:t>
            </a:r>
            <a:r>
              <a:rPr lang="en-US" dirty="0"/>
              <a:t>hold for an </a:t>
            </a:r>
            <a:r>
              <a:rPr lang="en-US" dirty="0">
                <a:solidFill>
                  <a:srgbClr val="FF0000"/>
                </a:solidFill>
              </a:rPr>
              <a:t>additional 5 </a:t>
            </a:r>
            <a:r>
              <a:rPr lang="en-US" dirty="0" smtClean="0">
                <a:solidFill>
                  <a:srgbClr val="FF0000"/>
                </a:solidFill>
              </a:rPr>
              <a:t>seconds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If knee ﬂexion is more severely limited, begin with </a:t>
            </a:r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wall </a:t>
            </a:r>
            <a:r>
              <a:rPr lang="en-US" dirty="0">
                <a:solidFill>
                  <a:srgbClr val="FF0000"/>
                </a:solidFill>
              </a:rPr>
              <a:t>slide </a:t>
            </a:r>
            <a:r>
              <a:rPr lang="en-US" dirty="0" smtClean="0"/>
              <a:t>exercise.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590" y="4525191"/>
            <a:ext cx="2653921" cy="20137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450" y="4525191"/>
            <a:ext cx="2476500" cy="201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265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anterior apprehension </a:t>
            </a:r>
            <a:r>
              <a:rPr lang="en-US" dirty="0" smtClean="0"/>
              <a:t>test &amp; </a:t>
            </a:r>
            <a:r>
              <a:rPr lang="en-US" dirty="0"/>
              <a:t>anterior relocation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34786"/>
            <a:ext cx="3762375" cy="2914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162" y="2434786"/>
            <a:ext cx="4041919" cy="29146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9788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Therapeutic Exercises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1951"/>
            <a:ext cx="10515600" cy="25041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Perform towel stretches to monitor knee </a:t>
            </a:r>
            <a:r>
              <a:rPr lang="en-US" dirty="0" smtClean="0"/>
              <a:t>extension</a:t>
            </a:r>
          </a:p>
          <a:p>
            <a:r>
              <a:rPr lang="en-US" dirty="0"/>
              <a:t>If </a:t>
            </a:r>
            <a:r>
              <a:rPr lang="en-US" dirty="0">
                <a:solidFill>
                  <a:srgbClr val="FF0000"/>
                </a:solidFill>
              </a:rPr>
              <a:t>any loss of knee extension </a:t>
            </a:r>
            <a:r>
              <a:rPr lang="en-US" dirty="0"/>
              <a:t>is detected, back off </a:t>
            </a:r>
            <a:r>
              <a:rPr lang="en-US" dirty="0" smtClean="0"/>
              <a:t>from ﬂexion </a:t>
            </a:r>
            <a:r>
              <a:rPr lang="en-US" dirty="0"/>
              <a:t>exercises </a:t>
            </a:r>
            <a:r>
              <a:rPr lang="en-US" dirty="0">
                <a:solidFill>
                  <a:srgbClr val="FF0000"/>
                </a:solidFill>
              </a:rPr>
              <a:t>and return to focusing on </a:t>
            </a:r>
            <a:r>
              <a:rPr lang="en-US" dirty="0" smtClean="0">
                <a:solidFill>
                  <a:srgbClr val="FF0000"/>
                </a:solidFill>
              </a:rPr>
              <a:t>knee </a:t>
            </a:r>
            <a:r>
              <a:rPr lang="en-US" dirty="0" smtClean="0"/>
              <a:t>extension.</a:t>
            </a:r>
          </a:p>
          <a:p>
            <a:r>
              <a:rPr lang="en-US" dirty="0" smtClean="0"/>
              <a:t> </a:t>
            </a:r>
            <a:r>
              <a:rPr lang="en-US" dirty="0"/>
              <a:t>Begin a </a:t>
            </a:r>
            <a:r>
              <a:rPr lang="en-US" dirty="0">
                <a:solidFill>
                  <a:srgbClr val="FF0000"/>
                </a:solidFill>
              </a:rPr>
              <a:t>low impact exercise </a:t>
            </a:r>
            <a:r>
              <a:rPr lang="en-US" dirty="0"/>
              <a:t>program using a </a:t>
            </a:r>
            <a:r>
              <a:rPr lang="en-US" dirty="0" smtClean="0">
                <a:solidFill>
                  <a:srgbClr val="FF0000"/>
                </a:solidFill>
              </a:rPr>
              <a:t>bike, elliptical</a:t>
            </a:r>
            <a:r>
              <a:rPr lang="en-US" dirty="0">
                <a:solidFill>
                  <a:srgbClr val="FF0000"/>
                </a:solidFill>
              </a:rPr>
              <a:t>, or stair </a:t>
            </a:r>
            <a:r>
              <a:rPr lang="en-US" dirty="0"/>
              <a:t>climber. Begin with light </a:t>
            </a:r>
            <a:r>
              <a:rPr lang="en-US" dirty="0" smtClean="0"/>
              <a:t>resistance and </a:t>
            </a:r>
            <a:r>
              <a:rPr lang="en-US" dirty="0"/>
              <a:t>gradually increase time from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/>
              <a:t> minutes to </a:t>
            </a:r>
            <a:r>
              <a:rPr lang="en-US" dirty="0" smtClean="0">
                <a:solidFill>
                  <a:srgbClr val="FF0000"/>
                </a:solidFill>
              </a:rPr>
              <a:t>30 minutes</a:t>
            </a:r>
            <a:r>
              <a:rPr lang="en-US" dirty="0"/>
              <a:t>. Then slowly increase the resistance.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098" y="4168364"/>
            <a:ext cx="3333634" cy="255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0831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Milestones for </a:t>
            </a:r>
            <a:r>
              <a:rPr lang="en-US" b="1" dirty="0" smtClean="0"/>
              <a:t>Progression to </a:t>
            </a:r>
            <a:r>
              <a:rPr lang="en-US" b="1" dirty="0"/>
              <a:t>the Next Phase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Full, symmetric knee range of motion compared to </a:t>
            </a:r>
            <a:r>
              <a:rPr lang="en-US" dirty="0" smtClean="0"/>
              <a:t>the opposite</a:t>
            </a:r>
            <a:r>
              <a:rPr lang="en-US" dirty="0"/>
              <a:t>, normal </a:t>
            </a:r>
            <a:r>
              <a:rPr lang="en-US" dirty="0" smtClean="0"/>
              <a:t>knee.</a:t>
            </a:r>
          </a:p>
          <a:p>
            <a:r>
              <a:rPr lang="en-US" dirty="0"/>
              <a:t>No </a:t>
            </a:r>
            <a:r>
              <a:rPr lang="en-US" dirty="0">
                <a:solidFill>
                  <a:srgbClr val="FF0000"/>
                </a:solidFill>
              </a:rPr>
              <a:t>effusion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Good </a:t>
            </a:r>
            <a:r>
              <a:rPr lang="en-US" dirty="0"/>
              <a:t>neuromuscular control of the </a:t>
            </a:r>
            <a:r>
              <a:rPr lang="en-US" dirty="0">
                <a:solidFill>
                  <a:srgbClr val="FF0000"/>
                </a:solidFill>
              </a:rPr>
              <a:t>quadriceps</a:t>
            </a:r>
            <a:r>
              <a:rPr lang="en-US" dirty="0"/>
              <a:t> </a:t>
            </a:r>
            <a:r>
              <a:rPr lang="en-US" dirty="0" smtClean="0"/>
              <a:t>muscle group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870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Goals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To restore symmetric </a:t>
            </a:r>
            <a:r>
              <a:rPr lang="en-US" dirty="0">
                <a:solidFill>
                  <a:srgbClr val="FF0000"/>
                </a:solidFill>
              </a:rPr>
              <a:t>lower extremity strength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Management </a:t>
            </a:r>
            <a:r>
              <a:rPr lang="en-US" b="1" dirty="0"/>
              <a:t>of Pain and Swelling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Although </a:t>
            </a:r>
            <a:r>
              <a:rPr lang="en-US" dirty="0">
                <a:solidFill>
                  <a:srgbClr val="FF0000"/>
                </a:solidFill>
              </a:rPr>
              <a:t>some activity-related soreness and </a:t>
            </a:r>
            <a:r>
              <a:rPr lang="en-US" dirty="0" smtClean="0">
                <a:solidFill>
                  <a:srgbClr val="FF0000"/>
                </a:solidFill>
              </a:rPr>
              <a:t>swelling </a:t>
            </a:r>
            <a:r>
              <a:rPr lang="en-US" dirty="0" smtClean="0"/>
              <a:t>may </a:t>
            </a:r>
            <a:r>
              <a:rPr lang="en-US" dirty="0"/>
              <a:t>occur, pain and swelling should mostly be </a:t>
            </a:r>
            <a:r>
              <a:rPr lang="en-US" dirty="0" smtClean="0">
                <a:solidFill>
                  <a:srgbClr val="FF0000"/>
                </a:solidFill>
              </a:rPr>
              <a:t>under control </a:t>
            </a:r>
            <a:r>
              <a:rPr lang="en-US" dirty="0">
                <a:solidFill>
                  <a:srgbClr val="FF0000"/>
                </a:solidFill>
              </a:rPr>
              <a:t>during this </a:t>
            </a:r>
            <a:r>
              <a:rPr lang="en-US" dirty="0" smtClean="0">
                <a:solidFill>
                  <a:srgbClr val="FF0000"/>
                </a:solidFill>
              </a:rPr>
              <a:t>phase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Patients are advised to use a </a:t>
            </a:r>
            <a:r>
              <a:rPr lang="en-US" dirty="0">
                <a:solidFill>
                  <a:srgbClr val="FF0000"/>
                </a:solidFill>
              </a:rPr>
              <a:t>cold-compression</a:t>
            </a:r>
            <a:r>
              <a:rPr lang="en-US" dirty="0"/>
              <a:t> </a:t>
            </a:r>
            <a:r>
              <a:rPr lang="en-US" dirty="0" smtClean="0"/>
              <a:t>device as </a:t>
            </a:r>
            <a:r>
              <a:rPr lang="en-US" dirty="0"/>
              <a:t>needed for swelling and pain </a:t>
            </a:r>
            <a:r>
              <a:rPr lang="en-US" dirty="0" smtClean="0"/>
              <a:t>control.</a:t>
            </a:r>
          </a:p>
          <a:p>
            <a:r>
              <a:rPr lang="en-US" dirty="0"/>
              <a:t>Over-the-counter nonsteroidal antiinﬂammatory medications and </a:t>
            </a:r>
            <a:r>
              <a:rPr lang="en-US" dirty="0">
                <a:solidFill>
                  <a:srgbClr val="FF0000"/>
                </a:solidFill>
              </a:rPr>
              <a:t>acetaminophen</a:t>
            </a:r>
            <a:r>
              <a:rPr lang="en-US" dirty="0"/>
              <a:t> may also be used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2907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Techniques for Progressive </a:t>
            </a:r>
            <a:r>
              <a:rPr lang="en-US" sz="3600" b="1" dirty="0" smtClean="0"/>
              <a:t>Increase in </a:t>
            </a:r>
            <a:r>
              <a:rPr lang="en-US" sz="3600" b="1" dirty="0"/>
              <a:t>Range of Motion</a:t>
            </a:r>
            <a:r>
              <a:rPr lang="en-US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093" y="1825625"/>
            <a:ext cx="11122925" cy="4351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Range of motion should be maximized </a:t>
            </a:r>
            <a:r>
              <a:rPr lang="en-US" dirty="0"/>
              <a:t>prior to </a:t>
            </a:r>
            <a:r>
              <a:rPr lang="en-US" dirty="0" smtClean="0"/>
              <a:t>the beginning </a:t>
            </a:r>
            <a:r>
              <a:rPr lang="en-US" dirty="0"/>
              <a:t>of Phase III. </a:t>
            </a:r>
            <a:endParaRPr lang="en-US" dirty="0" smtClean="0"/>
          </a:p>
          <a:p>
            <a:r>
              <a:rPr lang="en-US" dirty="0" smtClean="0"/>
              <a:t>Monitor </a:t>
            </a:r>
            <a:r>
              <a:rPr lang="en-US" dirty="0"/>
              <a:t>range of motion </a:t>
            </a:r>
            <a:r>
              <a:rPr lang="en-US" dirty="0" smtClean="0"/>
              <a:t>by performing </a:t>
            </a:r>
            <a:r>
              <a:rPr lang="en-US" dirty="0">
                <a:solidFill>
                  <a:srgbClr val="FF0000"/>
                </a:solidFill>
              </a:rPr>
              <a:t>towel stretch and heel slide </a:t>
            </a:r>
            <a:r>
              <a:rPr lang="en-US" dirty="0"/>
              <a:t>and </a:t>
            </a:r>
            <a:r>
              <a:rPr lang="en-US" dirty="0" smtClean="0"/>
              <a:t>comparing with </a:t>
            </a:r>
            <a:r>
              <a:rPr lang="en-US" dirty="0"/>
              <a:t>the opposite, normal </a:t>
            </a:r>
            <a:r>
              <a:rPr lang="en-US" dirty="0" smtClean="0"/>
              <a:t>knee. </a:t>
            </a:r>
          </a:p>
          <a:p>
            <a:r>
              <a:rPr lang="en-US" dirty="0"/>
              <a:t>If </a:t>
            </a:r>
            <a:r>
              <a:rPr lang="en-US" dirty="0">
                <a:solidFill>
                  <a:srgbClr val="FF0000"/>
                </a:solidFill>
              </a:rPr>
              <a:t>any loss of range of motion occurs </a:t>
            </a:r>
            <a:r>
              <a:rPr lang="en-US" dirty="0"/>
              <a:t>as the strengthening program </a:t>
            </a:r>
            <a:r>
              <a:rPr lang="en-US" dirty="0" smtClean="0"/>
              <a:t>is underway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discontinue </a:t>
            </a:r>
            <a:r>
              <a:rPr lang="en-US" dirty="0" smtClean="0">
                <a:solidFill>
                  <a:srgbClr val="FF0000"/>
                </a:solidFill>
              </a:rPr>
              <a:t>strengthening exercises </a:t>
            </a:r>
            <a:r>
              <a:rPr lang="en-US" dirty="0"/>
              <a:t>and focus on </a:t>
            </a:r>
            <a:r>
              <a:rPr lang="en-US" dirty="0">
                <a:solidFill>
                  <a:srgbClr val="FF0000"/>
                </a:solidFill>
              </a:rPr>
              <a:t>Phase I and II </a:t>
            </a:r>
            <a:r>
              <a:rPr lang="en-US" dirty="0"/>
              <a:t>exercises </a:t>
            </a:r>
            <a:r>
              <a:rPr lang="en-US" dirty="0" smtClean="0"/>
              <a:t>until symmetric </a:t>
            </a:r>
            <a:r>
              <a:rPr lang="en-US" dirty="0"/>
              <a:t>range of motion is </a:t>
            </a:r>
            <a:r>
              <a:rPr lang="en-US" dirty="0" smtClean="0"/>
              <a:t>restored.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8384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Therapeutic Exercises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3958"/>
            <a:ext cx="10515600" cy="5022375"/>
          </a:xfrm>
        </p:spPr>
        <p:txBody>
          <a:bodyPr>
            <a:normAutofit fontScale="92500"/>
          </a:bodyPr>
          <a:lstStyle/>
          <a:p>
            <a:r>
              <a:rPr lang="en-US" dirty="0"/>
              <a:t>Objectively </a:t>
            </a:r>
            <a:r>
              <a:rPr lang="en-US" dirty="0">
                <a:solidFill>
                  <a:srgbClr val="FF0000"/>
                </a:solidFill>
              </a:rPr>
              <a:t>measure strength </a:t>
            </a:r>
            <a:r>
              <a:rPr lang="en-US" dirty="0"/>
              <a:t>of the quadriceps </a:t>
            </a:r>
            <a:r>
              <a:rPr lang="en-US" dirty="0" smtClean="0"/>
              <a:t>and hamstring </a:t>
            </a:r>
            <a:r>
              <a:rPr lang="en-US" dirty="0"/>
              <a:t>muscle groups </a:t>
            </a:r>
            <a:r>
              <a:rPr lang="en-US" dirty="0">
                <a:solidFill>
                  <a:srgbClr val="FF0000"/>
                </a:solidFill>
              </a:rPr>
              <a:t>for both the involved </a:t>
            </a:r>
            <a:r>
              <a:rPr lang="en-US" dirty="0" smtClean="0">
                <a:solidFill>
                  <a:srgbClr val="FF0000"/>
                </a:solidFill>
              </a:rPr>
              <a:t>and noninvolved </a:t>
            </a:r>
            <a:r>
              <a:rPr lang="en-US" dirty="0">
                <a:solidFill>
                  <a:srgbClr val="FF0000"/>
                </a:solidFill>
              </a:rPr>
              <a:t>legs </a:t>
            </a:r>
            <a:r>
              <a:rPr lang="en-US" dirty="0"/>
              <a:t>(</a:t>
            </a:r>
            <a:r>
              <a:rPr lang="en-US" dirty="0" err="1"/>
              <a:t>Cybex</a:t>
            </a:r>
            <a:r>
              <a:rPr lang="en-US" dirty="0"/>
              <a:t>, </a:t>
            </a:r>
            <a:r>
              <a:rPr lang="en-US" dirty="0" err="1"/>
              <a:t>Biodex</a:t>
            </a:r>
            <a:r>
              <a:rPr lang="en-US" dirty="0"/>
              <a:t>, etc</a:t>
            </a:r>
            <a:r>
              <a:rPr lang="en-US" dirty="0" smtClean="0"/>
              <a:t>.).</a:t>
            </a:r>
          </a:p>
          <a:p>
            <a:r>
              <a:rPr lang="en-US" dirty="0"/>
              <a:t>If a </a:t>
            </a:r>
            <a:r>
              <a:rPr lang="en-US" dirty="0">
                <a:solidFill>
                  <a:srgbClr val="FF0000"/>
                </a:solidFill>
              </a:rPr>
              <a:t>side-to-side </a:t>
            </a:r>
            <a:r>
              <a:rPr lang="en-US" dirty="0" smtClean="0">
                <a:solidFill>
                  <a:srgbClr val="FF0000"/>
                </a:solidFill>
              </a:rPr>
              <a:t>deficit </a:t>
            </a:r>
            <a:r>
              <a:rPr lang="en-US" dirty="0">
                <a:solidFill>
                  <a:srgbClr val="FF0000"/>
                </a:solidFill>
              </a:rPr>
              <a:t>is detected </a:t>
            </a:r>
            <a:r>
              <a:rPr lang="en-US" dirty="0"/>
              <a:t>(greater than or </a:t>
            </a:r>
            <a:r>
              <a:rPr lang="en-US" dirty="0" smtClean="0"/>
              <a:t>equal to </a:t>
            </a:r>
            <a:r>
              <a:rPr lang="en-US" dirty="0"/>
              <a:t>10%), begin </a:t>
            </a:r>
            <a:r>
              <a:rPr lang="en-US" dirty="0">
                <a:solidFill>
                  <a:srgbClr val="FF0000"/>
                </a:solidFill>
              </a:rPr>
              <a:t>single-leg strengthening program 5 </a:t>
            </a:r>
            <a:r>
              <a:rPr lang="en-US" dirty="0" smtClean="0">
                <a:solidFill>
                  <a:srgbClr val="FF0000"/>
                </a:solidFill>
              </a:rPr>
              <a:t>to 7 </a:t>
            </a:r>
            <a:r>
              <a:rPr lang="en-US" dirty="0"/>
              <a:t>times per week.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Reevaluate strength </a:t>
            </a:r>
            <a:r>
              <a:rPr lang="en-US" dirty="0"/>
              <a:t>testing on </a:t>
            </a:r>
            <a:r>
              <a:rPr lang="en-US" dirty="0" smtClean="0"/>
              <a:t>a regular </a:t>
            </a:r>
            <a:r>
              <a:rPr lang="en-US" dirty="0"/>
              <a:t>basis and transition to </a:t>
            </a:r>
            <a:r>
              <a:rPr lang="en-US" dirty="0">
                <a:solidFill>
                  <a:srgbClr val="FF0000"/>
                </a:solidFill>
              </a:rPr>
              <a:t>bilateral</a:t>
            </a:r>
            <a:r>
              <a:rPr lang="en-US" dirty="0"/>
              <a:t> </a:t>
            </a:r>
            <a:r>
              <a:rPr lang="en-US" dirty="0" smtClean="0"/>
              <a:t>strengthening exercises </a:t>
            </a:r>
            <a:r>
              <a:rPr lang="en-US" dirty="0"/>
              <a:t>once full strength symmetry has been </a:t>
            </a:r>
            <a:r>
              <a:rPr lang="en-US" dirty="0" smtClean="0"/>
              <a:t>restored.</a:t>
            </a:r>
          </a:p>
          <a:p>
            <a:r>
              <a:rPr lang="en-US" dirty="0"/>
              <a:t>Single leg </a:t>
            </a:r>
            <a:r>
              <a:rPr lang="en-US" dirty="0" smtClean="0"/>
              <a:t>press</a:t>
            </a:r>
            <a:endParaRPr lang="en-US" dirty="0"/>
          </a:p>
          <a:p>
            <a:r>
              <a:rPr lang="en-US" dirty="0" smtClean="0"/>
              <a:t>Single </a:t>
            </a:r>
            <a:r>
              <a:rPr lang="en-US" dirty="0"/>
              <a:t>knee </a:t>
            </a:r>
            <a:r>
              <a:rPr lang="en-US" dirty="0" smtClean="0"/>
              <a:t>extension</a:t>
            </a:r>
            <a:endParaRPr lang="en-US" dirty="0"/>
          </a:p>
          <a:p>
            <a:r>
              <a:rPr lang="en-US" dirty="0" smtClean="0"/>
              <a:t>Step-down </a:t>
            </a:r>
          </a:p>
          <a:p>
            <a:r>
              <a:rPr lang="en-US" dirty="0"/>
              <a:t>Continue to </a:t>
            </a:r>
            <a:r>
              <a:rPr lang="en-US" dirty="0">
                <a:solidFill>
                  <a:srgbClr val="FF0000"/>
                </a:solidFill>
              </a:rPr>
              <a:t>progress the low impact exercise </a:t>
            </a:r>
            <a:r>
              <a:rPr lang="en-US" dirty="0" smtClean="0"/>
              <a:t>program (bike</a:t>
            </a:r>
            <a:r>
              <a:rPr lang="en-US" dirty="0"/>
              <a:t>, elliptical, or stair climber) by </a:t>
            </a:r>
            <a:r>
              <a:rPr lang="en-US" dirty="0">
                <a:solidFill>
                  <a:srgbClr val="FF0000"/>
                </a:solidFill>
              </a:rPr>
              <a:t>increasing resistance and/or increasing workout </a:t>
            </a:r>
            <a:r>
              <a:rPr lang="en-US" dirty="0" smtClean="0">
                <a:solidFill>
                  <a:srgbClr val="FF0000"/>
                </a:solidFill>
              </a:rPr>
              <a:t>time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3379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Sport-Specific </a:t>
            </a:r>
            <a:r>
              <a:rPr lang="en-US" b="1" dirty="0"/>
              <a:t>Exercises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Patients </a:t>
            </a:r>
            <a:r>
              <a:rPr lang="en-US" dirty="0">
                <a:solidFill>
                  <a:srgbClr val="FF0000"/>
                </a:solidFill>
              </a:rPr>
              <a:t>involved</a:t>
            </a:r>
            <a:r>
              <a:rPr lang="en-US" dirty="0"/>
              <a:t> in low impact sports (</a:t>
            </a:r>
            <a:r>
              <a:rPr lang="en-US" dirty="0" err="1">
                <a:solidFill>
                  <a:srgbClr val="FF0000"/>
                </a:solidFill>
              </a:rPr>
              <a:t>nonrunning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or jumping</a:t>
            </a:r>
            <a:r>
              <a:rPr lang="en-US" dirty="0"/>
              <a:t>) activities may gradually return to these activities at this time. </a:t>
            </a:r>
            <a:endParaRPr lang="en-US" dirty="0" smtClean="0"/>
          </a:p>
          <a:p>
            <a:r>
              <a:rPr lang="en-US" dirty="0"/>
              <a:t>Participation in sports requiring running or </a:t>
            </a:r>
            <a:r>
              <a:rPr lang="en-US" dirty="0" smtClean="0"/>
              <a:t>jumping should </a:t>
            </a:r>
            <a:r>
              <a:rPr lang="en-US" dirty="0"/>
              <a:t>be delayed </a:t>
            </a:r>
            <a:r>
              <a:rPr lang="en-US" dirty="0">
                <a:solidFill>
                  <a:srgbClr val="FF0000"/>
                </a:solidFill>
              </a:rPr>
              <a:t>until full strength and range </a:t>
            </a:r>
            <a:r>
              <a:rPr lang="en-US" dirty="0" smtClean="0">
                <a:solidFill>
                  <a:srgbClr val="FF0000"/>
                </a:solidFill>
              </a:rPr>
              <a:t>of motion </a:t>
            </a:r>
            <a:r>
              <a:rPr lang="en-US" dirty="0">
                <a:solidFill>
                  <a:srgbClr val="FF0000"/>
                </a:solidFill>
              </a:rPr>
              <a:t>symmetry </a:t>
            </a:r>
            <a:r>
              <a:rPr lang="en-US" dirty="0"/>
              <a:t>has been </a:t>
            </a:r>
            <a:r>
              <a:rPr lang="en-US" dirty="0" smtClean="0"/>
              <a:t>regained.</a:t>
            </a:r>
          </a:p>
          <a:p>
            <a:r>
              <a:rPr lang="en-US" b="1" dirty="0"/>
              <a:t>Milestones for </a:t>
            </a:r>
            <a:r>
              <a:rPr lang="en-US" b="1" dirty="0" smtClean="0"/>
              <a:t>Progression to </a:t>
            </a:r>
            <a:r>
              <a:rPr lang="en-US" b="1" dirty="0"/>
              <a:t>the Next Phase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Quadriceps and hamstring muscle group strength </a:t>
            </a:r>
            <a:r>
              <a:rPr lang="en-US" dirty="0" smtClean="0"/>
              <a:t>at least </a:t>
            </a:r>
            <a:r>
              <a:rPr lang="en-US" dirty="0"/>
              <a:t>90% (involved knee/non-involved knee) </a:t>
            </a:r>
            <a:endParaRPr lang="en-US" dirty="0" smtClean="0"/>
          </a:p>
          <a:p>
            <a:r>
              <a:rPr lang="en-US" dirty="0"/>
              <a:t>Full, symmetric </a:t>
            </a:r>
            <a:r>
              <a:rPr lang="en-US" dirty="0">
                <a:solidFill>
                  <a:srgbClr val="FF0000"/>
                </a:solidFill>
              </a:rPr>
              <a:t>knee range of motion </a:t>
            </a:r>
            <a:r>
              <a:rPr lang="en-US" dirty="0"/>
              <a:t>compared to </a:t>
            </a:r>
            <a:r>
              <a:rPr lang="en-US" dirty="0" smtClean="0"/>
              <a:t>the opposite</a:t>
            </a:r>
            <a:r>
              <a:rPr lang="en-US" dirty="0"/>
              <a:t>, normal knee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No </a:t>
            </a:r>
            <a:r>
              <a:rPr lang="en-US" dirty="0">
                <a:solidFill>
                  <a:srgbClr val="FF0000"/>
                </a:solidFill>
              </a:rPr>
              <a:t>effusion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7251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976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Goal</a:t>
            </a:r>
            <a:endParaRPr lang="en-US" b="1" dirty="0"/>
          </a:p>
          <a:p>
            <a:r>
              <a:rPr lang="en-US" dirty="0" smtClean="0"/>
              <a:t>Return </a:t>
            </a:r>
            <a:r>
              <a:rPr lang="en-US" dirty="0"/>
              <a:t>to sports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Some </a:t>
            </a:r>
            <a:r>
              <a:rPr lang="en-US" dirty="0">
                <a:solidFill>
                  <a:srgbClr val="FF0000"/>
                </a:solidFill>
              </a:rPr>
              <a:t>soreness and swelling may </a:t>
            </a:r>
            <a:r>
              <a:rPr lang="en-US" dirty="0"/>
              <a:t>occur during </a:t>
            </a:r>
            <a:r>
              <a:rPr lang="en-US" dirty="0" smtClean="0"/>
              <a:t>this phase </a:t>
            </a:r>
            <a:r>
              <a:rPr lang="en-US" dirty="0"/>
              <a:t>as the patient’s </a:t>
            </a:r>
            <a:r>
              <a:rPr lang="en-US" dirty="0">
                <a:solidFill>
                  <a:srgbClr val="FF0000"/>
                </a:solidFill>
              </a:rPr>
              <a:t>activity level is increased </a:t>
            </a:r>
            <a:r>
              <a:rPr lang="en-US" dirty="0" smtClean="0"/>
              <a:t>and should </a:t>
            </a:r>
            <a:r>
              <a:rPr lang="en-US" dirty="0"/>
              <a:t>be treated with use of a </a:t>
            </a:r>
            <a:r>
              <a:rPr lang="en-US" dirty="0">
                <a:solidFill>
                  <a:srgbClr val="FF0000"/>
                </a:solidFill>
              </a:rPr>
              <a:t>cold-compression</a:t>
            </a:r>
            <a:r>
              <a:rPr lang="en-US" dirty="0"/>
              <a:t> </a:t>
            </a:r>
            <a:r>
              <a:rPr lang="en-US" dirty="0" smtClean="0"/>
              <a:t>device as needed. </a:t>
            </a:r>
          </a:p>
          <a:p>
            <a:r>
              <a:rPr lang="en-US" b="1" dirty="0"/>
              <a:t>Techniques for Progressive </a:t>
            </a:r>
            <a:r>
              <a:rPr lang="en-US" b="1" dirty="0" smtClean="0"/>
              <a:t>Increase in </a:t>
            </a:r>
            <a:r>
              <a:rPr lang="en-US" b="1" dirty="0"/>
              <a:t>Range of </a:t>
            </a:r>
            <a:r>
              <a:rPr lang="en-US" b="1" dirty="0" smtClean="0"/>
              <a:t>Motion</a:t>
            </a:r>
          </a:p>
          <a:p>
            <a:r>
              <a:rPr lang="en-US" dirty="0"/>
              <a:t>Range of motion should </a:t>
            </a:r>
            <a:r>
              <a:rPr lang="en-US" dirty="0">
                <a:solidFill>
                  <a:srgbClr val="FF0000"/>
                </a:solidFill>
              </a:rPr>
              <a:t>be maximized prior to </a:t>
            </a:r>
            <a:r>
              <a:rPr lang="en-US" dirty="0" smtClean="0">
                <a:solidFill>
                  <a:srgbClr val="FF0000"/>
                </a:solidFill>
              </a:rPr>
              <a:t>the beginning </a:t>
            </a:r>
            <a:r>
              <a:rPr lang="en-US" dirty="0"/>
              <a:t>of Phase IV. </a:t>
            </a:r>
            <a:r>
              <a:rPr lang="en-US" dirty="0">
                <a:solidFill>
                  <a:srgbClr val="FF0000"/>
                </a:solidFill>
              </a:rPr>
              <a:t>Monitor</a:t>
            </a:r>
            <a:r>
              <a:rPr lang="en-US" dirty="0"/>
              <a:t> range of motion </a:t>
            </a:r>
            <a:r>
              <a:rPr lang="en-US" dirty="0" smtClean="0"/>
              <a:t>by performing </a:t>
            </a:r>
            <a:r>
              <a:rPr lang="en-US" dirty="0">
                <a:solidFill>
                  <a:srgbClr val="FF0000"/>
                </a:solidFill>
              </a:rPr>
              <a:t>towel stretch and heel slide </a:t>
            </a:r>
            <a:r>
              <a:rPr lang="en-US" dirty="0"/>
              <a:t>and </a:t>
            </a:r>
            <a:r>
              <a:rPr lang="en-US" dirty="0" smtClean="0"/>
              <a:t>comparing with </a:t>
            </a:r>
            <a:r>
              <a:rPr lang="en-US" dirty="0"/>
              <a:t>the opposite, normal </a:t>
            </a:r>
            <a:r>
              <a:rPr lang="en-US" dirty="0" smtClean="0"/>
              <a:t>knee. </a:t>
            </a:r>
            <a:r>
              <a:rPr lang="en-US" dirty="0">
                <a:solidFill>
                  <a:srgbClr val="FF0000"/>
                </a:solidFill>
              </a:rPr>
              <a:t>If any loss of range of motion occurs during the </a:t>
            </a:r>
            <a:r>
              <a:rPr lang="en-US" dirty="0" smtClean="0">
                <a:solidFill>
                  <a:srgbClr val="FF0000"/>
                </a:solidFill>
              </a:rPr>
              <a:t>return to </a:t>
            </a:r>
            <a:r>
              <a:rPr lang="en-US" dirty="0">
                <a:solidFill>
                  <a:srgbClr val="FF0000"/>
                </a:solidFill>
              </a:rPr>
              <a:t>sport phase</a:t>
            </a:r>
            <a:r>
              <a:rPr lang="en-US" dirty="0"/>
              <a:t>, discontinue impact activities and </a:t>
            </a:r>
            <a:r>
              <a:rPr lang="en-US" dirty="0" smtClean="0"/>
              <a:t>focus on </a:t>
            </a:r>
            <a:r>
              <a:rPr lang="en-US" dirty="0"/>
              <a:t>Phase I and II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36205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Therapeutic Exercises</a:t>
            </a:r>
            <a:r>
              <a:rPr lang="en-US" dirty="0"/>
              <a:t>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062648" cy="4351338"/>
          </a:xfrm>
        </p:spPr>
        <p:txBody>
          <a:bodyPr/>
          <a:lstStyle/>
          <a:p>
            <a:r>
              <a:rPr lang="en-US" dirty="0"/>
              <a:t>Continue with the low impact exercise </a:t>
            </a:r>
            <a:r>
              <a:rPr lang="en-US" dirty="0" smtClean="0"/>
              <a:t>program for </a:t>
            </a:r>
            <a:r>
              <a:rPr lang="en-US" dirty="0">
                <a:solidFill>
                  <a:srgbClr val="FF0000"/>
                </a:solidFill>
              </a:rPr>
              <a:t>cardiovascular</a:t>
            </a:r>
            <a:r>
              <a:rPr lang="en-US" dirty="0"/>
              <a:t> conditioning and as a form </a:t>
            </a:r>
            <a:r>
              <a:rPr lang="en-US" dirty="0" smtClean="0">
                <a:solidFill>
                  <a:srgbClr val="FF0000"/>
                </a:solidFill>
              </a:rPr>
              <a:t>of cross-training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Once symmetric strength has been achieved</a:t>
            </a:r>
            <a:r>
              <a:rPr lang="en-US" dirty="0"/>
              <a:t>, </a:t>
            </a:r>
            <a:r>
              <a:rPr lang="en-US" dirty="0" smtClean="0"/>
              <a:t>begin doing </a:t>
            </a:r>
            <a:r>
              <a:rPr lang="en-US" dirty="0"/>
              <a:t>lower extremity strengthening program for </a:t>
            </a:r>
            <a:r>
              <a:rPr lang="en-US" dirty="0" smtClean="0"/>
              <a:t>both legs.</a:t>
            </a:r>
          </a:p>
          <a:p>
            <a:r>
              <a:rPr lang="en-US" b="1" dirty="0"/>
              <a:t>Functional Exercises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For patients returning to sports requiring change </a:t>
            </a:r>
            <a:r>
              <a:rPr lang="en-US" dirty="0" smtClean="0"/>
              <a:t>of direction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gradually</a:t>
            </a:r>
            <a:r>
              <a:rPr lang="en-US" dirty="0"/>
              <a:t> progress through a </a:t>
            </a:r>
            <a:r>
              <a:rPr lang="en-US" dirty="0" smtClean="0"/>
              <a:t>functional progression </a:t>
            </a:r>
            <a:r>
              <a:rPr lang="en-US" dirty="0"/>
              <a:t>to introduce </a:t>
            </a:r>
            <a:r>
              <a:rPr lang="en-US" dirty="0">
                <a:solidFill>
                  <a:srgbClr val="FF0000"/>
                </a:solidFill>
              </a:rPr>
              <a:t>jumping</a:t>
            </a:r>
            <a:r>
              <a:rPr lang="en-US" dirty="0"/>
              <a:t>, planting, </a:t>
            </a:r>
            <a:r>
              <a:rPr lang="en-US" dirty="0" smtClean="0"/>
              <a:t>and pivoting.</a:t>
            </a:r>
          </a:p>
          <a:p>
            <a:r>
              <a:rPr lang="en-US" dirty="0"/>
              <a:t>Add increased speed and multidirectional components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4751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Sport-Specific </a:t>
            </a:r>
            <a:r>
              <a:rPr lang="en-US" b="1" dirty="0"/>
              <a:t>Exercises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dirty="0">
                <a:solidFill>
                  <a:srgbClr val="FF0000"/>
                </a:solidFill>
              </a:rPr>
              <a:t>introducing impact activities </a:t>
            </a:r>
            <a:r>
              <a:rPr lang="en-US" dirty="0"/>
              <a:t>(running, </a:t>
            </a:r>
            <a:r>
              <a:rPr lang="en-US" dirty="0" smtClean="0"/>
              <a:t>jumping, etc</a:t>
            </a:r>
            <a:r>
              <a:rPr lang="en-US" dirty="0"/>
              <a:t>.) begin with an </a:t>
            </a:r>
            <a:r>
              <a:rPr lang="en-US" dirty="0">
                <a:solidFill>
                  <a:srgbClr val="FF0000"/>
                </a:solidFill>
              </a:rPr>
              <a:t>every-other-day schedule </a:t>
            </a:r>
            <a:r>
              <a:rPr lang="en-US" dirty="0"/>
              <a:t>to </a:t>
            </a:r>
            <a:r>
              <a:rPr lang="en-US" dirty="0" smtClean="0"/>
              <a:t>allow the </a:t>
            </a:r>
            <a:r>
              <a:rPr lang="en-US" dirty="0"/>
              <a:t>knee to adjust to the new level of </a:t>
            </a:r>
            <a:r>
              <a:rPr lang="en-US" dirty="0" smtClean="0"/>
              <a:t>activity.</a:t>
            </a:r>
          </a:p>
          <a:p>
            <a:r>
              <a:rPr lang="en-US" dirty="0" smtClean="0"/>
              <a:t> </a:t>
            </a:r>
            <a:r>
              <a:rPr lang="en-US" dirty="0"/>
              <a:t>Begin with structured drills to allow the patient to</a:t>
            </a:r>
            <a:br>
              <a:rPr lang="en-US" dirty="0"/>
            </a:br>
            <a:r>
              <a:rPr lang="en-US" dirty="0"/>
              <a:t>work through each component skill of the sport</a:t>
            </a:r>
            <a:br>
              <a:rPr lang="en-US" dirty="0"/>
            </a:br>
            <a:r>
              <a:rPr lang="en-US" dirty="0"/>
              <a:t>individually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5946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Nonoperative Rehabilitation of Meniscus Injuries</a:t>
            </a:r>
            <a:r>
              <a:rPr lang="en-US" sz="40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36075"/>
            <a:ext cx="9249111" cy="30773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109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82719" cy="4351338"/>
          </a:xfrm>
        </p:spPr>
        <p:txBody>
          <a:bodyPr/>
          <a:lstStyle/>
          <a:p>
            <a:r>
              <a:rPr lang="en-US" b="1" dirty="0"/>
              <a:t>Nonoperative Management</a:t>
            </a:r>
          </a:p>
          <a:p>
            <a:r>
              <a:rPr lang="en-US" b="1" dirty="0" smtClean="0"/>
              <a:t>Bracing</a:t>
            </a:r>
            <a:r>
              <a:rPr lang="en-US" dirty="0" smtClean="0"/>
              <a:t>: </a:t>
            </a:r>
            <a:r>
              <a:rPr lang="en-US" dirty="0" err="1"/>
              <a:t>Itoi</a:t>
            </a:r>
            <a:r>
              <a:rPr lang="en-US" dirty="0"/>
              <a:t> et al. have shown that traumatic anterior instability can be </a:t>
            </a:r>
            <a:r>
              <a:rPr lang="en-US" dirty="0" smtClean="0"/>
              <a:t>placed </a:t>
            </a:r>
            <a:r>
              <a:rPr lang="en-US" dirty="0"/>
              <a:t>in a </a:t>
            </a:r>
            <a:r>
              <a:rPr lang="en-US" b="1" dirty="0"/>
              <a:t>sling</a:t>
            </a:r>
            <a:r>
              <a:rPr lang="en-US" dirty="0"/>
              <a:t> (</a:t>
            </a:r>
            <a:r>
              <a:rPr lang="en-US" dirty="0">
                <a:hlinkClick r:id="rId2"/>
              </a:rPr>
              <a:t>Figure 1-11</a:t>
            </a:r>
            <a:r>
              <a:rPr lang="en-US" dirty="0"/>
              <a:t>) with pillow at </a:t>
            </a:r>
            <a:r>
              <a:rPr lang="en-US" dirty="0">
                <a:solidFill>
                  <a:srgbClr val="FF0000"/>
                </a:solidFill>
              </a:rPr>
              <a:t>45° to 60° of external </a:t>
            </a:r>
            <a:r>
              <a:rPr lang="en-US" dirty="0"/>
              <a:t>rotation (ER) and the injury heals</a:t>
            </a:r>
            <a:r>
              <a:rPr lang="en-US" dirty="0" smtClean="0"/>
              <a:t>.</a:t>
            </a:r>
          </a:p>
          <a:p>
            <a:r>
              <a:rPr lang="en-US" dirty="0"/>
              <a:t>A criterion-based, </a:t>
            </a:r>
            <a:r>
              <a:rPr lang="en-US" dirty="0">
                <a:solidFill>
                  <a:srgbClr val="FF0000"/>
                </a:solidFill>
              </a:rPr>
              <a:t>progressive exercise program </a:t>
            </a:r>
            <a:r>
              <a:rPr lang="en-US" dirty="0"/>
              <a:t>is thought to be effective for short-term management of traumatic anterior shoulder instability coupled with </a:t>
            </a:r>
            <a:r>
              <a:rPr lang="en-US" dirty="0">
                <a:solidFill>
                  <a:srgbClr val="FF0000"/>
                </a:solidFill>
              </a:rPr>
              <a:t>bracing</a:t>
            </a:r>
            <a:r>
              <a:rPr lang="en-US" dirty="0"/>
              <a:t> when the athlete returns to sport.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919" y="1690688"/>
            <a:ext cx="3095625" cy="375285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8665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Nonoperative Rehabilitation of Meniscus Injuries</a:t>
            </a:r>
            <a:r>
              <a:rPr lang="en-US" sz="40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645" y="2470245"/>
            <a:ext cx="8980227" cy="25657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36299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Nonoperative Rehabilitation of Meniscus Injuries</a:t>
            </a:r>
            <a:r>
              <a:rPr lang="en-US" sz="40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150" y="1690688"/>
            <a:ext cx="8712049" cy="320885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320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Nonoperative Rehabilitation of Meniscus Injuries</a:t>
            </a:r>
            <a:r>
              <a:rPr lang="en-US" sz="40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563" y="1690688"/>
            <a:ext cx="8564302" cy="30450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2547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POSTOPERATIVE REHABILITATION</a:t>
            </a:r>
            <a:br>
              <a:rPr lang="en-US" dirty="0"/>
            </a:br>
            <a:r>
              <a:rPr lang="en-US" dirty="0"/>
              <a:t>AFTER MENISCUS REPAIR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Frank R. Noyes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7341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Indications for Surgical Treatment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Meniscus tear with </a:t>
            </a:r>
            <a:r>
              <a:rPr lang="en-US" dirty="0">
                <a:solidFill>
                  <a:srgbClr val="FF0000"/>
                </a:solidFill>
              </a:rPr>
              <a:t>unresolved </a:t>
            </a:r>
            <a:r>
              <a:rPr lang="en-US" dirty="0" smtClean="0">
                <a:solidFill>
                  <a:srgbClr val="FF0000"/>
                </a:solidFill>
              </a:rPr>
              <a:t>Tibiofemoral </a:t>
            </a:r>
            <a:r>
              <a:rPr lang="en-US" dirty="0">
                <a:solidFill>
                  <a:srgbClr val="FF0000"/>
                </a:solidFill>
              </a:rPr>
              <a:t>joint pain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Patient </a:t>
            </a:r>
            <a:r>
              <a:rPr lang="en-US" dirty="0">
                <a:solidFill>
                  <a:srgbClr val="FF0000"/>
                </a:solidFill>
              </a:rPr>
              <a:t>less than 50 years </a:t>
            </a:r>
            <a:r>
              <a:rPr lang="en-US" dirty="0"/>
              <a:t>of age or in 50s and physically active </a:t>
            </a:r>
            <a:endParaRPr lang="en-US" dirty="0" smtClean="0"/>
          </a:p>
          <a:p>
            <a:r>
              <a:rPr lang="en-US" dirty="0"/>
              <a:t>Meniscus tear </a:t>
            </a:r>
            <a:r>
              <a:rPr lang="en-US" dirty="0" smtClean="0"/>
              <a:t>classified </a:t>
            </a:r>
            <a:r>
              <a:rPr lang="en-US" dirty="0"/>
              <a:t>at </a:t>
            </a:r>
            <a:r>
              <a:rPr lang="en-US" dirty="0">
                <a:solidFill>
                  <a:srgbClr val="FF0000"/>
                </a:solidFill>
              </a:rPr>
              <a:t>surgery according to location, type, size</a:t>
            </a:r>
            <a:r>
              <a:rPr lang="en-US" dirty="0"/>
              <a:t>, integrity of tissue, and </a:t>
            </a:r>
            <a:r>
              <a:rPr lang="en-US" dirty="0" smtClean="0"/>
              <a:t>remaining meniscus bed</a:t>
            </a:r>
          </a:p>
          <a:p>
            <a:r>
              <a:rPr lang="en-US" dirty="0">
                <a:solidFill>
                  <a:srgbClr val="FF0000"/>
                </a:solidFill>
              </a:rPr>
              <a:t>Peripheral single longitudinal </a:t>
            </a:r>
            <a:r>
              <a:rPr lang="en-US" dirty="0"/>
              <a:t>tears (red-red, </a:t>
            </a:r>
            <a:r>
              <a:rPr lang="en-US" dirty="0" smtClean="0"/>
              <a:t>one plane</a:t>
            </a:r>
            <a:r>
              <a:rPr lang="en-US" dirty="0"/>
              <a:t>)—repairable in all cases, high success </a:t>
            </a:r>
            <a:r>
              <a:rPr lang="en-US" dirty="0" smtClean="0"/>
              <a:t>rates</a:t>
            </a:r>
          </a:p>
          <a:p>
            <a:r>
              <a:rPr lang="en-US" dirty="0">
                <a:solidFill>
                  <a:srgbClr val="FF0000"/>
                </a:solidFill>
              </a:rPr>
              <a:t>Middle third region </a:t>
            </a:r>
            <a:r>
              <a:rPr lang="en-US" dirty="0"/>
              <a:t>(red-white or </a:t>
            </a:r>
            <a:r>
              <a:rPr lang="en-US" dirty="0" smtClean="0"/>
              <a:t>white-white—often repairable </a:t>
            </a:r>
            <a:r>
              <a:rPr lang="en-US" dirty="0"/>
              <a:t>with reasonable success rates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Outer-third </a:t>
            </a:r>
            <a:r>
              <a:rPr lang="en-US" dirty="0">
                <a:solidFill>
                  <a:srgbClr val="FF0000"/>
                </a:solidFill>
              </a:rPr>
              <a:t>and middle-third regions </a:t>
            </a:r>
            <a:r>
              <a:rPr lang="en-US" dirty="0"/>
              <a:t>(red-white, </a:t>
            </a:r>
            <a:r>
              <a:rPr lang="en-US" dirty="0" smtClean="0"/>
              <a:t>one plane</a:t>
            </a:r>
            <a:r>
              <a:rPr lang="en-US" dirty="0"/>
              <a:t>) longitudinal, radial horizontal </a:t>
            </a:r>
            <a:r>
              <a:rPr lang="en-US" dirty="0" smtClean="0"/>
              <a:t>tears—decision on </a:t>
            </a:r>
            <a:r>
              <a:rPr lang="en-US" dirty="0"/>
              <a:t>repair versus excision made at surgery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008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 (days 0–14</a:t>
            </a:r>
            <a:r>
              <a:rPr lang="en-US" i="1" dirty="0" smtClean="0"/>
              <a:t>):</a:t>
            </a:r>
            <a:r>
              <a:rPr lang="en-US" dirty="0" smtClean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r>
              <a:rPr lang="en-US" b="1" dirty="0"/>
              <a:t>Goals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Range of motion </a:t>
            </a:r>
            <a:r>
              <a:rPr lang="en-US" dirty="0">
                <a:solidFill>
                  <a:srgbClr val="FF0000"/>
                </a:solidFill>
              </a:rPr>
              <a:t>(ROM) minimum</a:t>
            </a:r>
            <a:r>
              <a:rPr lang="en-US" dirty="0"/>
              <a:t>: 0° to 90° </a:t>
            </a:r>
            <a:r>
              <a:rPr lang="en-US" dirty="0" smtClean="0"/>
              <a:t>first 2 weeks postop.</a:t>
            </a:r>
          </a:p>
          <a:p>
            <a:r>
              <a:rPr lang="en-US" dirty="0"/>
              <a:t>Weight bearing: </a:t>
            </a:r>
            <a:r>
              <a:rPr lang="en-US" dirty="0">
                <a:solidFill>
                  <a:srgbClr val="FF0000"/>
                </a:solidFill>
              </a:rPr>
              <a:t>toe-touch to half body </a:t>
            </a:r>
            <a:r>
              <a:rPr lang="en-US" dirty="0"/>
              <a:t>weight (</a:t>
            </a:r>
            <a:r>
              <a:rPr lang="en-US" dirty="0" smtClean="0"/>
              <a:t>BW) for </a:t>
            </a:r>
            <a:r>
              <a:rPr lang="en-US" dirty="0"/>
              <a:t>peripheral repairs; </a:t>
            </a:r>
            <a:r>
              <a:rPr lang="en-US" dirty="0">
                <a:solidFill>
                  <a:srgbClr val="FF0000"/>
                </a:solidFill>
              </a:rPr>
              <a:t>toe-touch to quarter BW </a:t>
            </a:r>
            <a:r>
              <a:rPr lang="en-US" dirty="0" smtClean="0"/>
              <a:t>for complex </a:t>
            </a:r>
            <a:r>
              <a:rPr lang="en-US" dirty="0"/>
              <a:t>or all-inside repairs; </a:t>
            </a:r>
            <a:r>
              <a:rPr lang="en-US" dirty="0">
                <a:solidFill>
                  <a:srgbClr val="FF0000"/>
                </a:solidFill>
              </a:rPr>
              <a:t>none to toe-touch</a:t>
            </a:r>
            <a:r>
              <a:rPr lang="en-US" dirty="0"/>
              <a:t> </a:t>
            </a:r>
            <a:r>
              <a:rPr lang="en-US" dirty="0" smtClean="0"/>
              <a:t>for radial repairs.</a:t>
            </a:r>
          </a:p>
          <a:p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, hemarthrosis </a:t>
            </a:r>
            <a:r>
              <a:rPr lang="en-US" dirty="0" smtClean="0"/>
              <a:t>controlled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Good </a:t>
            </a:r>
            <a:r>
              <a:rPr lang="en-US" dirty="0">
                <a:solidFill>
                  <a:srgbClr val="FF0000"/>
                </a:solidFill>
              </a:rPr>
              <a:t>patellar </a:t>
            </a:r>
            <a:r>
              <a:rPr lang="en-US" dirty="0" smtClean="0">
                <a:solidFill>
                  <a:srgbClr val="FF0000"/>
                </a:solidFill>
              </a:rPr>
              <a:t>mobility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Adequate </a:t>
            </a:r>
            <a:r>
              <a:rPr lang="en-US" dirty="0">
                <a:solidFill>
                  <a:srgbClr val="FF0000"/>
                </a:solidFill>
              </a:rPr>
              <a:t>quadriceps contraction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3142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(days 0–14):</a:t>
            </a:r>
            <a:r>
              <a:rPr lang="en-US" dirty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Protection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Long-leg postoperative </a:t>
            </a:r>
            <a:r>
              <a:rPr lang="en-US" dirty="0">
                <a:solidFill>
                  <a:srgbClr val="FF0000"/>
                </a:solidFill>
              </a:rPr>
              <a:t>brace</a:t>
            </a:r>
            <a:r>
              <a:rPr lang="en-US" dirty="0"/>
              <a:t> for complex or </a:t>
            </a:r>
            <a:r>
              <a:rPr lang="en-US" dirty="0" smtClean="0"/>
              <a:t>all-inside meniscus repairs.</a:t>
            </a:r>
          </a:p>
          <a:p>
            <a:r>
              <a:rPr lang="en-US" dirty="0">
                <a:solidFill>
                  <a:srgbClr val="FF0000"/>
                </a:solidFill>
              </a:rPr>
              <a:t>Crutches</a:t>
            </a:r>
            <a:r>
              <a:rPr lang="en-US" dirty="0"/>
              <a:t>. Toe-touch to half BW for peripheral </a:t>
            </a:r>
            <a:r>
              <a:rPr lang="en-US" dirty="0" smtClean="0"/>
              <a:t>repairs. Toe-touch </a:t>
            </a:r>
            <a:r>
              <a:rPr lang="en-US" dirty="0"/>
              <a:t>to quarter BW for complex and </a:t>
            </a:r>
            <a:r>
              <a:rPr lang="en-US" dirty="0" smtClean="0"/>
              <a:t>all-inside repairs</a:t>
            </a:r>
            <a:r>
              <a:rPr lang="en-US" dirty="0"/>
              <a:t>. None to toe-touch weight bearing for </a:t>
            </a:r>
            <a:r>
              <a:rPr lang="en-US" dirty="0" smtClean="0"/>
              <a:t>radial repairs.</a:t>
            </a:r>
          </a:p>
          <a:p>
            <a:r>
              <a:rPr lang="en-US" b="1" dirty="0"/>
              <a:t>Management of Pain and Swelling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Oral</a:t>
            </a:r>
            <a:r>
              <a:rPr lang="en-US" dirty="0" smtClean="0"/>
              <a:t> </a:t>
            </a:r>
            <a:r>
              <a:rPr lang="en-US" dirty="0"/>
              <a:t>medications as </a:t>
            </a:r>
            <a:r>
              <a:rPr lang="en-US" dirty="0" smtClean="0"/>
              <a:t>required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Therapeutic </a:t>
            </a:r>
            <a:r>
              <a:rPr lang="en-US" dirty="0">
                <a:solidFill>
                  <a:srgbClr val="FF0000"/>
                </a:solidFill>
              </a:rPr>
              <a:t>modalities</a:t>
            </a:r>
            <a:r>
              <a:rPr lang="en-US" dirty="0"/>
              <a:t>: electrical muscle </a:t>
            </a:r>
            <a:r>
              <a:rPr lang="en-US" dirty="0" smtClean="0"/>
              <a:t>stimulation, Cryotherapy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Elevate </a:t>
            </a:r>
            <a:r>
              <a:rPr lang="en-US" dirty="0"/>
              <a:t>lower limb as frequently as possible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7401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(days 0–14):</a:t>
            </a:r>
            <a:r>
              <a:rPr lang="en-US" dirty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Techniques for Progressive </a:t>
            </a:r>
            <a:r>
              <a:rPr lang="en-US" b="1" dirty="0" smtClean="0"/>
              <a:t>Increase</a:t>
            </a:r>
            <a:r>
              <a:rPr lang="en-US" b="1" dirty="0"/>
              <a:t> </a:t>
            </a:r>
            <a:r>
              <a:rPr lang="en-US" b="1" dirty="0" smtClean="0"/>
              <a:t>in </a:t>
            </a:r>
            <a:r>
              <a:rPr lang="en-US" b="1" dirty="0"/>
              <a:t>Range of </a:t>
            </a:r>
            <a:r>
              <a:rPr lang="en-US" b="1" dirty="0" smtClean="0"/>
              <a:t>Motion</a:t>
            </a:r>
          </a:p>
          <a:p>
            <a:r>
              <a:rPr lang="en-US" dirty="0" smtClean="0"/>
              <a:t> </a:t>
            </a:r>
            <a:r>
              <a:rPr lang="en-US" dirty="0">
                <a:solidFill>
                  <a:srgbClr val="FF0000"/>
                </a:solidFill>
              </a:rPr>
              <a:t>Begin </a:t>
            </a:r>
            <a:r>
              <a:rPr lang="en-US" dirty="0" smtClean="0">
                <a:solidFill>
                  <a:srgbClr val="FF0000"/>
                </a:solidFill>
              </a:rPr>
              <a:t>first </a:t>
            </a:r>
            <a:r>
              <a:rPr lang="en-US" dirty="0">
                <a:solidFill>
                  <a:srgbClr val="FF0000"/>
                </a:solidFill>
              </a:rPr>
              <a:t>day </a:t>
            </a:r>
            <a:r>
              <a:rPr lang="en-US" dirty="0"/>
              <a:t>postoperative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Passive </a:t>
            </a:r>
            <a:r>
              <a:rPr lang="en-US" dirty="0">
                <a:solidFill>
                  <a:srgbClr val="FF0000"/>
                </a:solidFill>
              </a:rPr>
              <a:t>knee ﬂexion </a:t>
            </a:r>
            <a:r>
              <a:rPr lang="en-US" dirty="0"/>
              <a:t>and passive and </a:t>
            </a:r>
            <a:r>
              <a:rPr lang="en-US" dirty="0" smtClean="0"/>
              <a:t>active/active assisted </a:t>
            </a:r>
            <a:r>
              <a:rPr lang="en-US" dirty="0"/>
              <a:t>knee </a:t>
            </a:r>
            <a:r>
              <a:rPr lang="en-US" dirty="0">
                <a:solidFill>
                  <a:srgbClr val="FF0000"/>
                </a:solidFill>
              </a:rPr>
              <a:t>extension</a:t>
            </a:r>
            <a:r>
              <a:rPr lang="en-US" dirty="0"/>
              <a:t> </a:t>
            </a:r>
            <a:r>
              <a:rPr lang="en-US" dirty="0" smtClean="0"/>
              <a:t>exercises</a:t>
            </a:r>
          </a:p>
          <a:p>
            <a:r>
              <a:rPr lang="en-US" dirty="0">
                <a:solidFill>
                  <a:srgbClr val="FF0000"/>
                </a:solidFill>
              </a:rPr>
              <a:t>Seated position</a:t>
            </a:r>
            <a:r>
              <a:rPr lang="en-US" dirty="0"/>
              <a:t>, 0° to 90°, three to four times a </a:t>
            </a:r>
            <a:r>
              <a:rPr lang="en-US" dirty="0" smtClean="0"/>
              <a:t>day in </a:t>
            </a:r>
            <a:r>
              <a:rPr lang="en-US" dirty="0"/>
              <a:t>10-minute sessions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Active knee ﬂexion </a:t>
            </a:r>
            <a:r>
              <a:rPr lang="en-US" dirty="0"/>
              <a:t>is limited to </a:t>
            </a:r>
            <a:r>
              <a:rPr lang="en-US" dirty="0">
                <a:solidFill>
                  <a:srgbClr val="FF0000"/>
                </a:solidFill>
              </a:rPr>
              <a:t>avoid</a:t>
            </a:r>
            <a:r>
              <a:rPr lang="en-US" dirty="0"/>
              <a:t> </a:t>
            </a:r>
            <a:r>
              <a:rPr lang="en-US" dirty="0" smtClean="0"/>
              <a:t>hamstring strain </a:t>
            </a:r>
            <a:r>
              <a:rPr lang="en-US" dirty="0"/>
              <a:t>to the posteromedial joint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Hyperextension</a:t>
            </a:r>
            <a:r>
              <a:rPr lang="en-US" dirty="0"/>
              <a:t> avoided in anterior horn </a:t>
            </a:r>
            <a:r>
              <a:rPr lang="en-US" dirty="0" smtClean="0"/>
              <a:t>meniscus repairs </a:t>
            </a:r>
          </a:p>
          <a:p>
            <a:r>
              <a:rPr lang="en-US" dirty="0">
                <a:solidFill>
                  <a:srgbClr val="FF0000"/>
                </a:solidFill>
              </a:rPr>
              <a:t>Hamstring and gastrocnemius-soleus </a:t>
            </a:r>
            <a:r>
              <a:rPr lang="en-US" dirty="0"/>
              <a:t>ﬂexibility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4776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(days 0–14):</a:t>
            </a:r>
            <a:r>
              <a:rPr lang="en-US" dirty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</a:t>
            </a:r>
            <a:r>
              <a:rPr lang="en-US" dirty="0">
                <a:solidFill>
                  <a:srgbClr val="FF0000"/>
                </a:solidFill>
              </a:rPr>
              <a:t>0° to 90° not achieved </a:t>
            </a:r>
            <a:r>
              <a:rPr lang="en-US" dirty="0"/>
              <a:t>by </a:t>
            </a:r>
            <a:r>
              <a:rPr lang="en-US" dirty="0">
                <a:solidFill>
                  <a:srgbClr val="FF0000"/>
                </a:solidFill>
              </a:rPr>
              <a:t>seventh</a:t>
            </a:r>
            <a:r>
              <a:rPr lang="en-US" dirty="0"/>
              <a:t> day </a:t>
            </a:r>
            <a:r>
              <a:rPr lang="en-US" dirty="0" smtClean="0"/>
              <a:t>postoperative, begin </a:t>
            </a:r>
            <a:r>
              <a:rPr lang="en-US" dirty="0"/>
              <a:t>overpressure </a:t>
            </a:r>
            <a:r>
              <a:rPr lang="en-US" dirty="0" smtClean="0"/>
              <a:t>exercises</a:t>
            </a:r>
          </a:p>
          <a:p>
            <a:r>
              <a:rPr lang="en-US" dirty="0">
                <a:solidFill>
                  <a:srgbClr val="FF0000"/>
                </a:solidFill>
              </a:rPr>
              <a:t>Hanging</a:t>
            </a:r>
            <a:r>
              <a:rPr lang="en-US" dirty="0"/>
              <a:t> weights for extension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Rolling</a:t>
            </a:r>
            <a:r>
              <a:rPr lang="en-US" dirty="0" smtClean="0"/>
              <a:t> </a:t>
            </a:r>
            <a:r>
              <a:rPr lang="en-US" dirty="0"/>
              <a:t>stool</a:t>
            </a:r>
            <a:r>
              <a:rPr lang="en-US" dirty="0">
                <a:solidFill>
                  <a:srgbClr val="FF0000"/>
                </a:solidFill>
              </a:rPr>
              <a:t>, wall-sliding </a:t>
            </a:r>
            <a:r>
              <a:rPr lang="en-US" dirty="0"/>
              <a:t>for ﬂexion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77" y="4005476"/>
            <a:ext cx="4125047" cy="2171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335" y="3004427"/>
            <a:ext cx="3501888" cy="3172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4573" y="3933682"/>
            <a:ext cx="3187624" cy="231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1551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(days 0–14):</a:t>
            </a:r>
            <a:r>
              <a:rPr lang="en-US" dirty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33309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Activation of Primary Muscles Involved </a:t>
            </a:r>
            <a:r>
              <a:rPr lang="en-US" b="1" dirty="0" smtClean="0"/>
              <a:t>in Injury </a:t>
            </a:r>
            <a:r>
              <a:rPr lang="en-US" b="1" dirty="0"/>
              <a:t>Area or Surgical Structures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Activation of the </a:t>
            </a:r>
            <a:r>
              <a:rPr lang="en-US" dirty="0" smtClean="0">
                <a:solidFill>
                  <a:srgbClr val="FF0000"/>
                </a:solidFill>
              </a:rPr>
              <a:t>quadriceps, hamstrings, gastrocnemius soleus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Electrical muscle stimulation </a:t>
            </a:r>
            <a:r>
              <a:rPr lang="en-US" dirty="0"/>
              <a:t>and/or biofeedback may </a:t>
            </a:r>
            <a:r>
              <a:rPr lang="en-US" dirty="0" smtClean="0"/>
              <a:t>be used </a:t>
            </a:r>
            <a:r>
              <a:rPr lang="en-US" dirty="0"/>
              <a:t>to enhance quadriceps contraction </a:t>
            </a:r>
            <a:endParaRPr lang="en-US" dirty="0" smtClean="0"/>
          </a:p>
          <a:p>
            <a:pPr marL="0" indent="0">
              <a:buNone/>
            </a:pPr>
            <a:r>
              <a:rPr lang="en-US" b="1" dirty="0"/>
              <a:t>Sensorimotor Exercises</a:t>
            </a:r>
            <a:r>
              <a:rPr lang="en-US" dirty="0"/>
              <a:t> </a:t>
            </a:r>
          </a:p>
          <a:p>
            <a:r>
              <a:rPr lang="en-US" dirty="0" smtClean="0"/>
              <a:t>Begin </a:t>
            </a:r>
            <a:r>
              <a:rPr lang="en-US" dirty="0" smtClean="0">
                <a:solidFill>
                  <a:srgbClr val="FF0000"/>
                </a:solidFill>
              </a:rPr>
              <a:t>first </a:t>
            </a:r>
            <a:r>
              <a:rPr lang="en-US" dirty="0">
                <a:solidFill>
                  <a:srgbClr val="FF0000"/>
                </a:solidFill>
              </a:rPr>
              <a:t>week </a:t>
            </a:r>
            <a:r>
              <a:rPr lang="en-US" dirty="0"/>
              <a:t>postoperative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Weight </a:t>
            </a:r>
            <a:r>
              <a:rPr lang="en-US" dirty="0">
                <a:solidFill>
                  <a:srgbClr val="FF0000"/>
                </a:solidFill>
              </a:rPr>
              <a:t>shifting side-to-side </a:t>
            </a:r>
            <a:r>
              <a:rPr lang="en-US" dirty="0"/>
              <a:t>and front-to-back </a:t>
            </a:r>
            <a:r>
              <a:rPr lang="en-US" dirty="0" smtClean="0"/>
              <a:t>with crutch </a:t>
            </a:r>
            <a:r>
              <a:rPr lang="en-US" dirty="0"/>
              <a:t>support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Cup walking </a:t>
            </a:r>
            <a:r>
              <a:rPr lang="en-US" dirty="0"/>
              <a:t>to develop symmetry between limbs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149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257" y="1439485"/>
            <a:ext cx="2819784" cy="43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5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Surgical </a:t>
            </a:r>
            <a:r>
              <a:rPr lang="en-US" b="1" dirty="0" smtClean="0"/>
              <a:t>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/>
              <a:t>Disability related to </a:t>
            </a:r>
            <a:r>
              <a:rPr lang="en-US" dirty="0">
                <a:solidFill>
                  <a:srgbClr val="FF0000"/>
                </a:solidFill>
              </a:rPr>
              <a:t>recurrent</a:t>
            </a:r>
            <a:r>
              <a:rPr lang="en-US" dirty="0"/>
              <a:t> dislocations</a:t>
            </a:r>
            <a:r>
              <a:rPr lang="en-US" dirty="0" smtClean="0"/>
              <a:t>.</a:t>
            </a:r>
          </a:p>
          <a:p>
            <a:pPr marL="0" indent="0" fontAlgn="base">
              <a:buNone/>
            </a:pPr>
            <a:endParaRPr lang="en-US" b="1" dirty="0"/>
          </a:p>
          <a:p>
            <a:pPr fontAlgn="base"/>
            <a:r>
              <a:rPr lang="en-US" dirty="0">
                <a:solidFill>
                  <a:srgbClr val="FF0000"/>
                </a:solidFill>
              </a:rPr>
              <a:t>First-time dislocations </a:t>
            </a:r>
            <a:r>
              <a:rPr lang="en-US" dirty="0"/>
              <a:t>with combinations of </a:t>
            </a:r>
            <a:r>
              <a:rPr lang="en-US" dirty="0">
                <a:solidFill>
                  <a:srgbClr val="FF0000"/>
                </a:solidFill>
              </a:rPr>
              <a:t>specific pathologies </a:t>
            </a:r>
            <a:r>
              <a:rPr lang="en-US" dirty="0"/>
              <a:t>(e.g., an </a:t>
            </a:r>
            <a:r>
              <a:rPr lang="en-US" dirty="0">
                <a:solidFill>
                  <a:srgbClr val="FF0000"/>
                </a:solidFill>
              </a:rPr>
              <a:t>older</a:t>
            </a:r>
            <a:r>
              <a:rPr lang="en-US" dirty="0"/>
              <a:t> patient with combined dislocation and </a:t>
            </a:r>
            <a:r>
              <a:rPr lang="en-US" dirty="0">
                <a:solidFill>
                  <a:srgbClr val="FF0000"/>
                </a:solidFill>
              </a:rPr>
              <a:t>rotator cuff tear</a:t>
            </a:r>
            <a:r>
              <a:rPr lang="en-US" dirty="0" smtClean="0"/>
              <a:t>).</a:t>
            </a:r>
          </a:p>
          <a:p>
            <a:pPr marL="0" indent="0" fontAlgn="base">
              <a:buNone/>
            </a:pPr>
            <a:endParaRPr lang="en-US" b="1" dirty="0"/>
          </a:p>
          <a:p>
            <a:pPr fontAlgn="base"/>
            <a:r>
              <a:rPr lang="en-US" dirty="0"/>
              <a:t>Selected patients presenting with acute dislocation and combined </a:t>
            </a:r>
            <a:r>
              <a:rPr lang="en-US" dirty="0">
                <a:solidFill>
                  <a:srgbClr val="FF0000"/>
                </a:solidFill>
              </a:rPr>
              <a:t>bone loss </a:t>
            </a:r>
            <a:r>
              <a:rPr lang="en-US" dirty="0"/>
              <a:t>(humeral and glenoid).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96561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(days 0–14):</a:t>
            </a:r>
            <a:r>
              <a:rPr lang="en-US" dirty="0"/>
              <a:t> </a:t>
            </a:r>
            <a:r>
              <a:rPr lang="en-US" i="1" dirty="0"/>
              <a:t>Immediate</a:t>
            </a:r>
            <a:br>
              <a:rPr lang="en-US" i="1" dirty="0"/>
            </a:br>
            <a:r>
              <a:rPr lang="en-US" i="1" dirty="0"/>
              <a:t>Postoperative Period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939818" cy="4530725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Open and Closed Kinetic Chain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Begin first </a:t>
            </a:r>
            <a:r>
              <a:rPr lang="en-US" dirty="0"/>
              <a:t>day postoperative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Quadriceps</a:t>
            </a:r>
            <a:r>
              <a:rPr lang="en-US" dirty="0"/>
              <a:t> isometrics: </a:t>
            </a:r>
            <a:r>
              <a:rPr lang="en-US" dirty="0">
                <a:solidFill>
                  <a:srgbClr val="FF0000"/>
                </a:solidFill>
              </a:rPr>
              <a:t>one set × 10 repetitions </a:t>
            </a:r>
            <a:r>
              <a:rPr lang="en-US" dirty="0" smtClean="0"/>
              <a:t>every hour </a:t>
            </a:r>
            <a:r>
              <a:rPr lang="en-US" dirty="0"/>
              <a:t>patient is awake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Straight leg raises</a:t>
            </a:r>
            <a:r>
              <a:rPr lang="en-US" dirty="0"/>
              <a:t>, ﬂexion plane only initially: </a:t>
            </a:r>
            <a:r>
              <a:rPr lang="en-US" dirty="0" smtClean="0">
                <a:solidFill>
                  <a:srgbClr val="FF0000"/>
                </a:solidFill>
              </a:rPr>
              <a:t>three sets </a:t>
            </a:r>
            <a:r>
              <a:rPr lang="en-US" dirty="0">
                <a:solidFill>
                  <a:srgbClr val="FF0000"/>
                </a:solidFill>
              </a:rPr>
              <a:t>× 10 </a:t>
            </a:r>
            <a:r>
              <a:rPr lang="en-US" dirty="0"/>
              <a:t>repetitions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Add leg raises in extension, abduction, </a:t>
            </a:r>
            <a:r>
              <a:rPr lang="en-US" dirty="0" smtClean="0">
                <a:solidFill>
                  <a:srgbClr val="FF0000"/>
                </a:solidFill>
              </a:rPr>
              <a:t>adduction planes </a:t>
            </a:r>
            <a:r>
              <a:rPr lang="en-US" dirty="0"/>
              <a:t>when patient has </a:t>
            </a:r>
            <a:r>
              <a:rPr lang="en-US" dirty="0" smtClean="0"/>
              <a:t>sufficient quadriceps control </a:t>
            </a:r>
            <a:r>
              <a:rPr lang="en-US" dirty="0"/>
              <a:t>to prevent an extensor lag during </a:t>
            </a:r>
            <a:r>
              <a:rPr lang="en-US" dirty="0" smtClean="0"/>
              <a:t>ﬂexion plane </a:t>
            </a:r>
            <a:r>
              <a:rPr lang="en-US" dirty="0"/>
              <a:t>leg raises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Active-assisted knee extension </a:t>
            </a:r>
            <a:r>
              <a:rPr lang="en-US" dirty="0"/>
              <a:t>90° to 0°: three sets </a:t>
            </a:r>
            <a:r>
              <a:rPr lang="en-US" dirty="0" smtClean="0"/>
              <a:t>× 10 </a:t>
            </a:r>
            <a:r>
              <a:rPr lang="en-US" dirty="0"/>
              <a:t>repetitions. Limit to 90° to 30° for anterior </a:t>
            </a:r>
            <a:r>
              <a:rPr lang="en-US" dirty="0" smtClean="0"/>
              <a:t>horn repairs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2123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ROM </a:t>
            </a:r>
            <a:r>
              <a:rPr lang="en-US" dirty="0">
                <a:solidFill>
                  <a:srgbClr val="FF0000"/>
                </a:solidFill>
              </a:rPr>
              <a:t>0° to </a:t>
            </a:r>
            <a:r>
              <a:rPr lang="en-US" dirty="0" smtClean="0">
                <a:solidFill>
                  <a:srgbClr val="FF0000"/>
                </a:solidFill>
              </a:rPr>
              <a:t>135°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Gradually </a:t>
            </a:r>
            <a:r>
              <a:rPr lang="en-US" dirty="0">
                <a:solidFill>
                  <a:srgbClr val="FF0000"/>
                </a:solidFill>
              </a:rPr>
              <a:t>resume full weight bearing </a:t>
            </a:r>
            <a:r>
              <a:rPr lang="en-US" dirty="0"/>
              <a:t>with a </a:t>
            </a:r>
            <a:r>
              <a:rPr lang="en-US" dirty="0" smtClean="0"/>
              <a:t>normal gait pattern.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Begin </a:t>
            </a:r>
            <a:r>
              <a:rPr lang="en-US" dirty="0">
                <a:solidFill>
                  <a:srgbClr val="FF0000"/>
                </a:solidFill>
              </a:rPr>
              <a:t>closed-chain </a:t>
            </a:r>
            <a:r>
              <a:rPr lang="en-US" dirty="0" smtClean="0"/>
              <a:t>exercises.</a:t>
            </a:r>
            <a:endParaRPr lang="en-US" dirty="0"/>
          </a:p>
          <a:p>
            <a:r>
              <a:rPr lang="en-US" dirty="0" smtClean="0"/>
              <a:t>Progress </a:t>
            </a:r>
            <a:r>
              <a:rPr lang="en-US" dirty="0">
                <a:solidFill>
                  <a:srgbClr val="FF0000"/>
                </a:solidFill>
              </a:rPr>
              <a:t>balance, proprioceptive </a:t>
            </a:r>
            <a:r>
              <a:rPr lang="en-US" dirty="0" smtClean="0">
                <a:solidFill>
                  <a:srgbClr val="FF0000"/>
                </a:solidFill>
              </a:rPr>
              <a:t>training.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Progress </a:t>
            </a:r>
            <a:r>
              <a:rPr lang="en-US" dirty="0">
                <a:solidFill>
                  <a:srgbClr val="FF0000"/>
                </a:solidFill>
              </a:rPr>
              <a:t>lower extremity </a:t>
            </a:r>
            <a:r>
              <a:rPr lang="en-US" dirty="0"/>
              <a:t>strength exercises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6171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Protection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Brace </a:t>
            </a:r>
            <a:r>
              <a:rPr lang="en-US" dirty="0"/>
              <a:t>discontinued </a:t>
            </a:r>
            <a:r>
              <a:rPr lang="en-US" dirty="0">
                <a:solidFill>
                  <a:srgbClr val="FF0000"/>
                </a:solidFill>
              </a:rPr>
              <a:t>week 6 for complex </a:t>
            </a:r>
            <a:r>
              <a:rPr lang="en-US" dirty="0"/>
              <a:t>and </a:t>
            </a:r>
            <a:r>
              <a:rPr lang="en-US" dirty="0" smtClean="0"/>
              <a:t>all-inside meniscus </a:t>
            </a:r>
            <a:r>
              <a:rPr lang="en-US" dirty="0"/>
              <a:t>repairs; </a:t>
            </a:r>
            <a:r>
              <a:rPr lang="en-US" dirty="0">
                <a:solidFill>
                  <a:srgbClr val="FF0000"/>
                </a:solidFill>
              </a:rPr>
              <a:t>6 to 8 weeks for radial </a:t>
            </a:r>
            <a:r>
              <a:rPr lang="en-US" dirty="0"/>
              <a:t>repairs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Crutches</a:t>
            </a:r>
            <a:r>
              <a:rPr lang="en-US" dirty="0"/>
              <a:t> discontinued week 4 for peripheral </a:t>
            </a:r>
            <a:r>
              <a:rPr lang="en-US" dirty="0" smtClean="0"/>
              <a:t>repairs.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Half </a:t>
            </a:r>
            <a:r>
              <a:rPr lang="en-US" dirty="0">
                <a:solidFill>
                  <a:srgbClr val="FF0000"/>
                </a:solidFill>
              </a:rPr>
              <a:t>to full weight bearing </a:t>
            </a:r>
            <a:r>
              <a:rPr lang="en-US" dirty="0"/>
              <a:t>for complex and </a:t>
            </a:r>
            <a:r>
              <a:rPr lang="en-US" dirty="0" smtClean="0"/>
              <a:t>all-inside repairs </a:t>
            </a:r>
          </a:p>
          <a:p>
            <a:r>
              <a:rPr lang="en-US" b="1" dirty="0"/>
              <a:t>Management of Pain and </a:t>
            </a:r>
            <a:r>
              <a:rPr lang="en-US" b="1" dirty="0" smtClean="0"/>
              <a:t>Swelling</a:t>
            </a:r>
            <a:endParaRPr lang="en-US" b="1" dirty="0"/>
          </a:p>
          <a:p>
            <a:r>
              <a:rPr lang="en-US" dirty="0" smtClean="0"/>
              <a:t>Continue </a:t>
            </a:r>
            <a:r>
              <a:rPr lang="en-US" dirty="0">
                <a:solidFill>
                  <a:srgbClr val="FF0000"/>
                </a:solidFill>
              </a:rPr>
              <a:t>cryotherapy</a:t>
            </a:r>
            <a:r>
              <a:rPr lang="en-US" dirty="0"/>
              <a:t> following all exercise </a:t>
            </a:r>
            <a:r>
              <a:rPr lang="en-US" dirty="0" smtClean="0"/>
              <a:t>sessions.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Oral</a:t>
            </a:r>
            <a:r>
              <a:rPr lang="en-US" dirty="0" smtClean="0"/>
              <a:t> </a:t>
            </a:r>
            <a:r>
              <a:rPr lang="en-US" dirty="0"/>
              <a:t>medications if required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8230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Techniques for Progressive Increase </a:t>
            </a:r>
            <a:r>
              <a:rPr lang="en-US" b="1" dirty="0" smtClean="0"/>
              <a:t>in Range </a:t>
            </a:r>
            <a:r>
              <a:rPr lang="en-US" b="1" dirty="0"/>
              <a:t>of Motion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ROM is increased to </a:t>
            </a:r>
            <a:r>
              <a:rPr lang="en-US" dirty="0">
                <a:solidFill>
                  <a:srgbClr val="FF0000"/>
                </a:solidFill>
              </a:rPr>
              <a:t>120</a:t>
            </a:r>
            <a:r>
              <a:rPr lang="en-US" dirty="0"/>
              <a:t>° by </a:t>
            </a:r>
            <a:r>
              <a:rPr lang="en-US" dirty="0">
                <a:solidFill>
                  <a:srgbClr val="FF0000"/>
                </a:solidFill>
              </a:rPr>
              <a:t>weeks 3 to 4 </a:t>
            </a:r>
            <a:r>
              <a:rPr lang="en-US" dirty="0"/>
              <a:t>and </a:t>
            </a:r>
            <a:r>
              <a:rPr lang="en-US" dirty="0" smtClean="0">
                <a:solidFill>
                  <a:srgbClr val="FF0000"/>
                </a:solidFill>
              </a:rPr>
              <a:t>135° by </a:t>
            </a:r>
            <a:r>
              <a:rPr lang="en-US" dirty="0">
                <a:solidFill>
                  <a:srgbClr val="FF0000"/>
                </a:solidFill>
              </a:rPr>
              <a:t>weeks 5 to 6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/>
              <a:t>Patients who fail to achieve these goals are </a:t>
            </a:r>
            <a:r>
              <a:rPr lang="en-US" dirty="0" smtClean="0"/>
              <a:t>placed into </a:t>
            </a: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overpressure</a:t>
            </a:r>
            <a:r>
              <a:rPr lang="en-US" dirty="0"/>
              <a:t> program </a:t>
            </a:r>
            <a:endParaRPr lang="en-US" dirty="0" smtClean="0"/>
          </a:p>
          <a:p>
            <a:r>
              <a:rPr lang="en-US" b="1" dirty="0"/>
              <a:t>Other Therapeutic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Upper </a:t>
            </a:r>
            <a:r>
              <a:rPr lang="en-US" dirty="0"/>
              <a:t>body </a:t>
            </a:r>
            <a:r>
              <a:rPr lang="en-US" dirty="0">
                <a:solidFill>
                  <a:srgbClr val="FF0000"/>
                </a:solidFill>
              </a:rPr>
              <a:t>ergometer</a:t>
            </a:r>
            <a:r>
              <a:rPr lang="en-US" dirty="0"/>
              <a:t> at 3 to 4 weeks if available </a:t>
            </a:r>
            <a:endParaRPr lang="en-US" dirty="0" smtClean="0"/>
          </a:p>
          <a:p>
            <a:r>
              <a:rPr lang="en-US" b="1" dirty="0"/>
              <a:t>Activation of Primary Muscles </a:t>
            </a:r>
            <a:r>
              <a:rPr lang="en-US" b="1" dirty="0" smtClean="0"/>
              <a:t>Involved in </a:t>
            </a:r>
            <a:r>
              <a:rPr lang="en-US" b="1" dirty="0"/>
              <a:t>Injury Area or Surgical </a:t>
            </a:r>
            <a:r>
              <a:rPr lang="en-US" b="1" dirty="0" smtClean="0"/>
              <a:t>Structures</a:t>
            </a:r>
            <a:endParaRPr lang="en-US" b="1" dirty="0"/>
          </a:p>
          <a:p>
            <a:r>
              <a:rPr lang="en-US" dirty="0" smtClean="0"/>
              <a:t>Activation of the </a:t>
            </a:r>
            <a:r>
              <a:rPr lang="en-US" dirty="0" smtClean="0">
                <a:solidFill>
                  <a:srgbClr val="FF0000"/>
                </a:solidFill>
              </a:rPr>
              <a:t>quadriceps, hamstrings, gastrocnemius soleus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5662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Sensorimotor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Double-leg </a:t>
            </a:r>
            <a:r>
              <a:rPr lang="en-US" dirty="0">
                <a:solidFill>
                  <a:srgbClr val="FF0000"/>
                </a:solidFill>
              </a:rPr>
              <a:t>balance </a:t>
            </a:r>
            <a:r>
              <a:rPr lang="en-US" dirty="0"/>
              <a:t>exercises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Walk on Styrofoam </a:t>
            </a:r>
            <a:r>
              <a:rPr lang="en-US" dirty="0" smtClean="0"/>
              <a:t>half rolls and whole rolls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Balance board </a:t>
            </a:r>
          </a:p>
          <a:p>
            <a:r>
              <a:rPr lang="en-US" b="1" dirty="0"/>
              <a:t>Open and Closed Kinetic Chain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Multiangle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quadriceps </a:t>
            </a:r>
            <a:r>
              <a:rPr lang="en-US" dirty="0"/>
              <a:t>isometrics (active), 0°, 30°, 60</a:t>
            </a:r>
            <a:r>
              <a:rPr lang="en-US" dirty="0" smtClean="0"/>
              <a:t>°, 90</a:t>
            </a:r>
            <a:r>
              <a:rPr lang="en-US" dirty="0"/>
              <a:t>°: 1 set × 10 repetitions each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Straight leg raises in ﬂexion, extension, abduction, </a:t>
            </a:r>
            <a:r>
              <a:rPr lang="en-US" dirty="0" smtClean="0">
                <a:solidFill>
                  <a:srgbClr val="FF0000"/>
                </a:solidFill>
              </a:rPr>
              <a:t>and adduction</a:t>
            </a:r>
            <a:r>
              <a:rPr lang="en-US" dirty="0"/>
              <a:t>: 3 sets × 10 repetitions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Add ankle </a:t>
            </a:r>
            <a:r>
              <a:rPr lang="en-US" dirty="0" smtClean="0">
                <a:solidFill>
                  <a:srgbClr val="FF0000"/>
                </a:solidFill>
              </a:rPr>
              <a:t>weights </a:t>
            </a:r>
            <a:r>
              <a:rPr lang="en-US" dirty="0" smtClean="0"/>
              <a:t>at </a:t>
            </a:r>
            <a:r>
              <a:rPr lang="en-US" dirty="0">
                <a:solidFill>
                  <a:srgbClr val="FF0000"/>
                </a:solidFill>
              </a:rPr>
              <a:t>5 to 6 </a:t>
            </a:r>
            <a:r>
              <a:rPr lang="en-US" dirty="0"/>
              <a:t>weeks of less than </a:t>
            </a:r>
            <a:r>
              <a:rPr lang="en-US" dirty="0">
                <a:solidFill>
                  <a:srgbClr val="FF0000"/>
                </a:solidFill>
              </a:rPr>
              <a:t>10% of body </a:t>
            </a:r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6403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Knee extension (active/ active-assisted) 90 to 0°: </a:t>
            </a:r>
            <a:r>
              <a:rPr lang="en-US" dirty="0" smtClean="0"/>
              <a:t>three sets </a:t>
            </a:r>
            <a:r>
              <a:rPr lang="en-US" dirty="0"/>
              <a:t>× 10 repetitions. Limit to 90° to 30° for </a:t>
            </a:r>
            <a:r>
              <a:rPr lang="en-US" dirty="0" smtClean="0"/>
              <a:t>anterior horn </a:t>
            </a:r>
            <a:r>
              <a:rPr lang="en-US" dirty="0"/>
              <a:t>repairs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Toe raises</a:t>
            </a:r>
            <a:r>
              <a:rPr lang="en-US" dirty="0"/>
              <a:t>: three sets × 20 repetitions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Heel </a:t>
            </a:r>
            <a:r>
              <a:rPr lang="en-US" dirty="0">
                <a:solidFill>
                  <a:srgbClr val="FF0000"/>
                </a:solidFill>
              </a:rPr>
              <a:t>raises </a:t>
            </a:r>
            <a:r>
              <a:rPr lang="en-US" dirty="0"/>
              <a:t>begin at 5 to 6 weeks: three sets × </a:t>
            </a:r>
            <a:r>
              <a:rPr lang="en-US" dirty="0" smtClean="0"/>
              <a:t>10 repetitions </a:t>
            </a:r>
          </a:p>
          <a:p>
            <a:r>
              <a:rPr lang="en-US" dirty="0">
                <a:solidFill>
                  <a:srgbClr val="FF0000"/>
                </a:solidFill>
              </a:rPr>
              <a:t>Wall sits </a:t>
            </a:r>
            <a:r>
              <a:rPr lang="en-US" dirty="0"/>
              <a:t>(above 60°) to fatigue: three </a:t>
            </a:r>
            <a:r>
              <a:rPr lang="en-US" dirty="0" smtClean="0"/>
              <a:t>sets</a:t>
            </a:r>
          </a:p>
          <a:p>
            <a:r>
              <a:rPr lang="en-US" dirty="0" err="1"/>
              <a:t>Minisquats</a:t>
            </a:r>
            <a:r>
              <a:rPr lang="en-US" dirty="0"/>
              <a:t>: 3 sets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240" y="3879092"/>
            <a:ext cx="2204661" cy="2057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225" y="4481228"/>
            <a:ext cx="2654914" cy="2057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602" y="4900186"/>
            <a:ext cx="2421874" cy="163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8055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3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6886433" cy="479353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At 5 to 6 weeks</a:t>
            </a:r>
            <a:r>
              <a:rPr lang="en-US" dirty="0"/>
              <a:t>, peripheral meniscus repairs, </a:t>
            </a:r>
            <a:r>
              <a:rPr lang="en-US" dirty="0" smtClean="0">
                <a:solidFill>
                  <a:srgbClr val="FF0000"/>
                </a:solidFill>
              </a:rPr>
              <a:t>hamstring curls</a:t>
            </a:r>
            <a:r>
              <a:rPr lang="en-US" dirty="0"/>
              <a:t>, 0° to 90°: three sets × 10 repetitions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At 5 to 6 weeks</a:t>
            </a:r>
            <a:r>
              <a:rPr lang="en-US" dirty="0"/>
              <a:t>, peripheral meniscus repairs, </a:t>
            </a:r>
            <a:r>
              <a:rPr lang="en-US" dirty="0">
                <a:solidFill>
                  <a:srgbClr val="FF0000"/>
                </a:solidFill>
              </a:rPr>
              <a:t>leg </a:t>
            </a:r>
            <a:r>
              <a:rPr lang="en-US" dirty="0" smtClean="0">
                <a:solidFill>
                  <a:srgbClr val="FF0000"/>
                </a:solidFill>
              </a:rPr>
              <a:t>press</a:t>
            </a:r>
            <a:r>
              <a:rPr lang="en-US" dirty="0" smtClean="0"/>
              <a:t>, 70 </a:t>
            </a:r>
            <a:r>
              <a:rPr lang="en-US" dirty="0"/>
              <a:t>to 10°: three sets × 10 repetitions </a:t>
            </a:r>
          </a:p>
          <a:p>
            <a:r>
              <a:rPr lang="en-US" dirty="0">
                <a:solidFill>
                  <a:srgbClr val="FF0000"/>
                </a:solidFill>
              </a:rPr>
              <a:t>At 5 to 6 weeks</a:t>
            </a:r>
            <a:r>
              <a:rPr lang="en-US" dirty="0"/>
              <a:t>, all repairs, </a:t>
            </a:r>
            <a:r>
              <a:rPr lang="en-US" dirty="0">
                <a:solidFill>
                  <a:srgbClr val="FF0000"/>
                </a:solidFill>
              </a:rPr>
              <a:t>multi-hip machine </a:t>
            </a:r>
            <a:r>
              <a:rPr lang="en-US" dirty="0"/>
              <a:t>(</a:t>
            </a:r>
            <a:r>
              <a:rPr lang="en-US" dirty="0" smtClean="0"/>
              <a:t>ﬂexion, extension</a:t>
            </a:r>
            <a:r>
              <a:rPr lang="en-US" dirty="0"/>
              <a:t>, abduction, adduction): three sets × </a:t>
            </a:r>
            <a:r>
              <a:rPr lang="en-US" dirty="0" smtClean="0"/>
              <a:t>10 repetitions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5 </a:t>
            </a:r>
            <a:r>
              <a:rPr lang="en-US" dirty="0">
                <a:solidFill>
                  <a:srgbClr val="FF0000"/>
                </a:solidFill>
              </a:rPr>
              <a:t>to 6 weeks</a:t>
            </a:r>
            <a:r>
              <a:rPr lang="en-US" dirty="0"/>
              <a:t>, all repairs, </a:t>
            </a:r>
            <a:r>
              <a:rPr lang="en-US" dirty="0">
                <a:solidFill>
                  <a:srgbClr val="FF0000"/>
                </a:solidFill>
              </a:rPr>
              <a:t>knee extension </a:t>
            </a:r>
            <a:r>
              <a:rPr lang="en-US" dirty="0"/>
              <a:t>(resisted), </a:t>
            </a:r>
            <a:r>
              <a:rPr lang="en-US" dirty="0" smtClean="0"/>
              <a:t>90° to </a:t>
            </a:r>
            <a:r>
              <a:rPr lang="en-US" dirty="0"/>
              <a:t>30°: three sets × 10 repetitions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288" y="365124"/>
            <a:ext cx="2485954" cy="2461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288" y="2934169"/>
            <a:ext cx="2485954" cy="252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4657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 (weeks 7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Goals</a:t>
            </a:r>
            <a:br>
              <a:rPr lang="en-US" b="1" dirty="0"/>
            </a:br>
            <a:r>
              <a:rPr lang="en-US" dirty="0"/>
              <a:t>• Progress lower extremity </a:t>
            </a:r>
            <a:r>
              <a:rPr lang="en-US" dirty="0">
                <a:solidFill>
                  <a:srgbClr val="FF0000"/>
                </a:solidFill>
              </a:rPr>
              <a:t>strength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Progress </a:t>
            </a:r>
            <a:r>
              <a:rPr lang="en-US" dirty="0">
                <a:solidFill>
                  <a:srgbClr val="FF0000"/>
                </a:solidFill>
              </a:rPr>
              <a:t>balance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proprioception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Increase </a:t>
            </a:r>
            <a:r>
              <a:rPr lang="en-US" dirty="0">
                <a:solidFill>
                  <a:srgbClr val="FF0000"/>
                </a:solidFill>
              </a:rPr>
              <a:t>endurance </a:t>
            </a:r>
          </a:p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Crutches</a:t>
            </a:r>
            <a:r>
              <a:rPr lang="en-US" dirty="0"/>
              <a:t> discontinued weeks 8 to 12 for complex, </a:t>
            </a:r>
            <a:r>
              <a:rPr lang="en-US" dirty="0" err="1"/>
              <a:t>allinside</a:t>
            </a:r>
            <a:r>
              <a:rPr lang="en-US" dirty="0"/>
              <a:t>, and radial repairs </a:t>
            </a:r>
            <a:br>
              <a:rPr lang="en-US" dirty="0"/>
            </a:br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Cryotherapy</a:t>
            </a:r>
            <a:r>
              <a:rPr lang="en-US" dirty="0"/>
              <a:t> as required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13370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 (weeks 7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Techniques for Progressive </a:t>
            </a:r>
            <a:r>
              <a:rPr lang="en-US" b="1" dirty="0" smtClean="0"/>
              <a:t>Increase in </a:t>
            </a:r>
            <a:r>
              <a:rPr lang="en-US" b="1" dirty="0"/>
              <a:t>Range of Motion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Flexibility</a:t>
            </a:r>
            <a:r>
              <a:rPr lang="en-US" dirty="0"/>
              <a:t>: hamstring, gastrocnemius-soleus, quadriceps, </a:t>
            </a:r>
            <a:r>
              <a:rPr lang="en-US" dirty="0" err="1"/>
              <a:t>iliotibial</a:t>
            </a:r>
            <a:r>
              <a:rPr lang="en-US" dirty="0"/>
              <a:t> band </a:t>
            </a:r>
            <a:endParaRPr lang="en-US" dirty="0" smtClean="0"/>
          </a:p>
          <a:p>
            <a:r>
              <a:rPr lang="en-US" b="1" dirty="0"/>
              <a:t>Other Therapeutic Exercises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Weeks 7 to 8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stationary bicycling</a:t>
            </a:r>
            <a:r>
              <a:rPr lang="en-US" dirty="0"/>
              <a:t>, 15 minutes, </a:t>
            </a:r>
            <a:r>
              <a:rPr lang="en-US" dirty="0">
                <a:solidFill>
                  <a:srgbClr val="FF0000"/>
                </a:solidFill>
              </a:rPr>
              <a:t>one </a:t>
            </a:r>
            <a:r>
              <a:rPr lang="en-US" dirty="0" smtClean="0">
                <a:solidFill>
                  <a:srgbClr val="FF0000"/>
                </a:solidFill>
              </a:rPr>
              <a:t>to two </a:t>
            </a:r>
            <a:r>
              <a:rPr lang="en-US" dirty="0">
                <a:solidFill>
                  <a:srgbClr val="FF0000"/>
                </a:solidFill>
              </a:rPr>
              <a:t>times </a:t>
            </a:r>
            <a:r>
              <a:rPr lang="en-US" dirty="0"/>
              <a:t>a day</a:t>
            </a:r>
            <a:br>
              <a:rPr lang="en-US" dirty="0"/>
            </a:br>
            <a:r>
              <a:rPr lang="en-US" dirty="0"/>
              <a:t>• Weeks 9 to 12 (select one activity a day for 15 minutes)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• Stationary bicycling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Water walking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Swimming</a:t>
            </a:r>
            <a:r>
              <a:rPr lang="en-US" dirty="0"/>
              <a:t> with straight leg kicking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Walking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Stair climbing machine, low resistance, low stroke</a:t>
            </a:r>
            <a:br>
              <a:rPr lang="en-US" dirty="0"/>
            </a:br>
            <a:r>
              <a:rPr lang="en-US" dirty="0"/>
              <a:t>• Ski machine, short stride, level, low resistance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Elliptical</a:t>
            </a:r>
            <a:r>
              <a:rPr lang="en-US" dirty="0"/>
              <a:t> cross-trainer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5641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 (weeks 7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Balance </a:t>
            </a:r>
            <a:r>
              <a:rPr lang="en-US" dirty="0">
                <a:solidFill>
                  <a:srgbClr val="FF0000"/>
                </a:solidFill>
              </a:rPr>
              <a:t>board</a:t>
            </a:r>
            <a:r>
              <a:rPr lang="en-US" dirty="0"/>
              <a:t>: two-legged, </a:t>
            </a:r>
            <a:r>
              <a:rPr lang="en-US" dirty="0">
                <a:solidFill>
                  <a:srgbClr val="FF0000"/>
                </a:solidFill>
              </a:rPr>
              <a:t>three</a:t>
            </a:r>
            <a:r>
              <a:rPr lang="en-US" dirty="0"/>
              <a:t> times per day for </a:t>
            </a:r>
            <a:r>
              <a:rPr lang="en-US" dirty="0" smtClean="0"/>
              <a:t>5 minutes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Lateral </a:t>
            </a:r>
            <a:r>
              <a:rPr lang="en-US" dirty="0">
                <a:solidFill>
                  <a:srgbClr val="FF0000"/>
                </a:solidFill>
              </a:rPr>
              <a:t>step-ups: 5- to 10-cm block</a:t>
            </a:r>
            <a:r>
              <a:rPr lang="en-US" dirty="0"/>
              <a:t>, three times </a:t>
            </a:r>
            <a:r>
              <a:rPr lang="en-US" dirty="0" smtClean="0"/>
              <a:t>per day</a:t>
            </a:r>
            <a:r>
              <a:rPr lang="en-US" dirty="0"/>
              <a:t>, three sets × 10 </a:t>
            </a:r>
            <a:r>
              <a:rPr lang="en-US" dirty="0" smtClean="0"/>
              <a:t>repetitions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Resisted </a:t>
            </a:r>
            <a:r>
              <a:rPr lang="en-US" dirty="0">
                <a:solidFill>
                  <a:srgbClr val="FF0000"/>
                </a:solidFill>
              </a:rPr>
              <a:t>gait training</a:t>
            </a:r>
            <a:r>
              <a:rPr lang="en-US" dirty="0"/>
              <a:t>: resisted band marching </a:t>
            </a:r>
            <a:r>
              <a:rPr lang="en-US" dirty="0" smtClean="0"/>
              <a:t>and elastic </a:t>
            </a:r>
            <a:r>
              <a:rPr lang="en-US" dirty="0"/>
              <a:t>band resistance to terminal single leg standing</a:t>
            </a:r>
            <a:br>
              <a:rPr lang="en-US" dirty="0"/>
            </a:br>
            <a:r>
              <a:rPr lang="en-US" dirty="0"/>
              <a:t>balance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3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Nonoperative Rehabilitation Following Anterior </a:t>
            </a:r>
            <a:r>
              <a:rPr lang="en-US" dirty="0" err="1"/>
              <a:t>Capsulolabral</a:t>
            </a:r>
            <a:r>
              <a:rPr lang="en-US" dirty="0"/>
              <a:t> </a:t>
            </a:r>
            <a:r>
              <a:rPr lang="en-US" dirty="0" smtClean="0"/>
              <a:t>Injury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1" dirty="0"/>
              <a:t>Charles A. Thigpen PhD, PT, ATC</a:t>
            </a:r>
          </a:p>
          <a:p>
            <a:pPr fontAlgn="base"/>
            <a:r>
              <a:rPr lang="en-US" b="1" dirty="0"/>
              <a:t>Ellen </a:t>
            </a:r>
            <a:r>
              <a:rPr lang="en-US" b="1" dirty="0" err="1"/>
              <a:t>Shanley</a:t>
            </a:r>
            <a:r>
              <a:rPr lang="en-US" b="1" dirty="0"/>
              <a:t> PhD, PT, OCS</a:t>
            </a:r>
          </a:p>
          <a:p>
            <a:pPr fontAlgn="base"/>
            <a:r>
              <a:rPr lang="en-US" b="1" dirty="0"/>
              <a:t>Richard J. Hawkins </a:t>
            </a:r>
            <a:r>
              <a:rPr lang="en-US" b="1" dirty="0" smtClean="0"/>
              <a:t>MD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578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 (weeks 7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081" y="1825625"/>
            <a:ext cx="10930719" cy="4351338"/>
          </a:xfrm>
        </p:spPr>
        <p:txBody>
          <a:bodyPr>
            <a:normAutofit/>
          </a:bodyPr>
          <a:lstStyle/>
          <a:p>
            <a:r>
              <a:rPr lang="en-US" b="1" dirty="0"/>
              <a:t>Open and Closed Kinetic Chain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Toe and heel raises: three sets × 10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Wall sits, </a:t>
            </a:r>
            <a:r>
              <a:rPr lang="en-US" dirty="0"/>
              <a:t>to fatigue: three sets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>
                <a:solidFill>
                  <a:srgbClr val="FF0000"/>
                </a:solidFill>
              </a:rPr>
              <a:t>Minisquats</a:t>
            </a:r>
            <a:r>
              <a:rPr lang="en-US" dirty="0"/>
              <a:t>: three sets</a:t>
            </a:r>
            <a:br>
              <a:rPr lang="en-US" dirty="0"/>
            </a:br>
            <a:r>
              <a:rPr lang="en-US" dirty="0"/>
              <a:t>• Weeks 9 to 12: add rubber tubing, 0° to 40°: </a:t>
            </a:r>
            <a:r>
              <a:rPr lang="en-US" dirty="0" smtClean="0"/>
              <a:t>three sets </a:t>
            </a:r>
            <a:r>
              <a:rPr lang="en-US" dirty="0"/>
              <a:t>× 20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Hamstring</a:t>
            </a:r>
            <a:r>
              <a:rPr lang="en-US" dirty="0"/>
              <a:t> curls all meniscus repairs, active: three </a:t>
            </a:r>
            <a:r>
              <a:rPr lang="en-US" dirty="0" smtClean="0"/>
              <a:t>sets × </a:t>
            </a:r>
            <a:r>
              <a:rPr lang="en-US" dirty="0"/>
              <a:t>10 repetitions</a:t>
            </a:r>
            <a:br>
              <a:rPr lang="en-US" dirty="0"/>
            </a:br>
            <a:r>
              <a:rPr lang="en-US" dirty="0"/>
              <a:t>• Knee extension, active, 90° to 30°: three sets × </a:t>
            </a:r>
            <a:r>
              <a:rPr lang="en-US" dirty="0" smtClean="0"/>
              <a:t>10 repetitions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>
                <a:solidFill>
                  <a:srgbClr val="FF0000"/>
                </a:solidFill>
              </a:rPr>
              <a:t>Multichip</a:t>
            </a:r>
            <a:r>
              <a:rPr lang="en-US" dirty="0" smtClean="0"/>
              <a:t>: </a:t>
            </a:r>
            <a:r>
              <a:rPr lang="en-US" dirty="0"/>
              <a:t>three sets × 10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Leg press</a:t>
            </a:r>
            <a:r>
              <a:rPr lang="en-US" dirty="0"/>
              <a:t>, 70° to 10°: three sets × 10 </a:t>
            </a:r>
            <a:r>
              <a:rPr lang="en-US" dirty="0" smtClean="0"/>
              <a:t>repetitions</a:t>
            </a:r>
            <a:r>
              <a:rPr lang="en-US" dirty="0"/>
              <a:t> </a:t>
            </a:r>
            <a:r>
              <a:rPr lang="en-US" dirty="0" smtClean="0"/>
              <a:t>Start </a:t>
            </a:r>
            <a:r>
              <a:rPr lang="en-US" dirty="0"/>
              <a:t>weeks 9 to 12 for complex repairs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9549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57931" cy="4351338"/>
          </a:xfrm>
        </p:spPr>
        <p:txBody>
          <a:bodyPr/>
          <a:lstStyle/>
          <a:p>
            <a:r>
              <a:rPr lang="en-US" b="1" dirty="0"/>
              <a:t>Goals</a:t>
            </a:r>
            <a:br>
              <a:rPr lang="en-US" b="1" dirty="0"/>
            </a:br>
            <a:r>
              <a:rPr lang="en-US" dirty="0"/>
              <a:t>• Increase </a:t>
            </a:r>
            <a:r>
              <a:rPr lang="en-US" dirty="0">
                <a:solidFill>
                  <a:srgbClr val="FF0000"/>
                </a:solidFill>
              </a:rPr>
              <a:t>strength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endurance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• Peripheral repairs may begin </a:t>
            </a:r>
            <a:r>
              <a:rPr lang="en-US" dirty="0">
                <a:solidFill>
                  <a:srgbClr val="FF0000"/>
                </a:solidFill>
              </a:rPr>
              <a:t>running</a:t>
            </a:r>
            <a:r>
              <a:rPr lang="en-US" dirty="0"/>
              <a:t> program </a:t>
            </a:r>
            <a:r>
              <a:rPr lang="en-US" dirty="0" smtClean="0"/>
              <a:t>20 weeks postoperative </a:t>
            </a:r>
            <a:r>
              <a:rPr lang="en-US" dirty="0"/>
              <a:t>if tolerated </a:t>
            </a:r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Cryotherapy</a:t>
            </a:r>
            <a:r>
              <a:rPr lang="en-US" dirty="0"/>
              <a:t> as required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7425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Therapeutic Exercises</a:t>
            </a:r>
            <a:br>
              <a:rPr lang="en-US" b="1" dirty="0"/>
            </a:br>
            <a:r>
              <a:rPr lang="en-US" dirty="0"/>
              <a:t>• Patients encouraged to perform </a:t>
            </a:r>
            <a:r>
              <a:rPr lang="en-US" dirty="0">
                <a:solidFill>
                  <a:srgbClr val="FF0000"/>
                </a:solidFill>
              </a:rPr>
              <a:t>upper body and </a:t>
            </a:r>
            <a:r>
              <a:rPr lang="en-US" dirty="0" smtClean="0">
                <a:solidFill>
                  <a:srgbClr val="FF0000"/>
                </a:solidFill>
              </a:rPr>
              <a:t>core strengthening </a:t>
            </a:r>
            <a:r>
              <a:rPr lang="en-US" dirty="0"/>
              <a:t>according to future desired activity level.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Aerobic</a:t>
            </a:r>
            <a:r>
              <a:rPr lang="en-US" dirty="0"/>
              <a:t> conditioning, </a:t>
            </a:r>
            <a:r>
              <a:rPr lang="en-US" dirty="0">
                <a:solidFill>
                  <a:srgbClr val="FF0000"/>
                </a:solidFill>
              </a:rPr>
              <a:t>three</a:t>
            </a:r>
            <a:r>
              <a:rPr lang="en-US" dirty="0"/>
              <a:t> times a week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smtClean="0">
                <a:solidFill>
                  <a:srgbClr val="FF0000"/>
                </a:solidFill>
              </a:rPr>
              <a:t>20 minutes</a:t>
            </a:r>
            <a:r>
              <a:rPr lang="en-US" dirty="0"/>
              <a:t>; select one activity per session</a:t>
            </a:r>
            <a:br>
              <a:rPr lang="en-US" dirty="0"/>
            </a:br>
            <a:r>
              <a:rPr lang="en-US" dirty="0"/>
              <a:t>• Stationary bicycle</a:t>
            </a:r>
            <a:br>
              <a:rPr lang="en-US" dirty="0"/>
            </a:br>
            <a:r>
              <a:rPr lang="en-US" dirty="0"/>
              <a:t>• Water walking</a:t>
            </a:r>
            <a:br>
              <a:rPr lang="en-US" dirty="0"/>
            </a:br>
            <a:r>
              <a:rPr lang="en-US" dirty="0"/>
              <a:t>• Swimming, straight-leg kicking</a:t>
            </a:r>
            <a:br>
              <a:rPr lang="en-US" dirty="0"/>
            </a:br>
            <a:r>
              <a:rPr lang="en-US" dirty="0"/>
              <a:t>• Walking</a:t>
            </a:r>
            <a:br>
              <a:rPr lang="en-US" dirty="0"/>
            </a:br>
            <a:r>
              <a:rPr lang="en-US" dirty="0"/>
              <a:t>• Stair climbing machine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09608"/>
            <a:ext cx="6001668" cy="177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8704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Single-leg </a:t>
            </a:r>
            <a:r>
              <a:rPr lang="en-US" dirty="0"/>
              <a:t>stance, unstable platform, three times a day</a:t>
            </a:r>
            <a:br>
              <a:rPr lang="en-US" dirty="0"/>
            </a:br>
            <a:r>
              <a:rPr lang="en-US" dirty="0"/>
              <a:t>for 5 </a:t>
            </a:r>
            <a:r>
              <a:rPr lang="en-US" dirty="0" smtClean="0"/>
              <a:t>minutes</a:t>
            </a:r>
            <a:endParaRPr lang="en-US" dirty="0"/>
          </a:p>
          <a:p>
            <a:r>
              <a:rPr lang="en-US" dirty="0" smtClean="0"/>
              <a:t>Perturbation training</a:t>
            </a:r>
            <a:endParaRPr lang="en-US" dirty="0"/>
          </a:p>
          <a:p>
            <a:r>
              <a:rPr lang="en-US" dirty="0" smtClean="0"/>
              <a:t>Ball </a:t>
            </a:r>
            <a:r>
              <a:rPr lang="en-US" dirty="0"/>
              <a:t>toss on </a:t>
            </a:r>
            <a:r>
              <a:rPr lang="en-US" dirty="0" err="1"/>
              <a:t>plyoback</a:t>
            </a:r>
            <a:r>
              <a:rPr lang="en-US" dirty="0"/>
              <a:t>, single-leg stance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5161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r>
              <a:rPr lang="en-US" b="1" dirty="0"/>
              <a:t>Open and Closed Kinetic Chain Exercises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Straight leg raises </a:t>
            </a:r>
            <a:r>
              <a:rPr lang="en-US" dirty="0"/>
              <a:t>with rubber tubing, high speed: </a:t>
            </a:r>
            <a:r>
              <a:rPr lang="en-US" dirty="0" smtClean="0"/>
              <a:t>three sets </a:t>
            </a:r>
            <a:r>
              <a:rPr lang="en-US" dirty="0"/>
              <a:t>× 30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>
                <a:solidFill>
                  <a:srgbClr val="FF0000"/>
                </a:solidFill>
              </a:rPr>
              <a:t>Minisquats</a:t>
            </a:r>
            <a:r>
              <a:rPr lang="en-US" dirty="0"/>
              <a:t>, rubber tubing, 0° to 40°: three sets × </a:t>
            </a:r>
            <a:r>
              <a:rPr lang="en-US" dirty="0" smtClean="0"/>
              <a:t>20 repetitions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Hamstring curls</a:t>
            </a:r>
            <a:r>
              <a:rPr lang="en-US" dirty="0"/>
              <a:t>, with resistance, 0° to 90°: three </a:t>
            </a:r>
            <a:r>
              <a:rPr lang="en-US" dirty="0" smtClean="0"/>
              <a:t>sets × </a:t>
            </a:r>
            <a:r>
              <a:rPr lang="en-US" dirty="0"/>
              <a:t>10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Knee extension</a:t>
            </a:r>
            <a:r>
              <a:rPr lang="en-US" dirty="0"/>
              <a:t>, active with resistance, 90° to 30°: </a:t>
            </a:r>
            <a:r>
              <a:rPr lang="en-US" dirty="0" smtClean="0"/>
              <a:t>three sets </a:t>
            </a:r>
            <a:r>
              <a:rPr lang="en-US" dirty="0"/>
              <a:t>× 10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Multi-hip</a:t>
            </a:r>
            <a:r>
              <a:rPr lang="en-US" dirty="0"/>
              <a:t>: three sets × 10 repetitions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Leg press, </a:t>
            </a:r>
            <a:r>
              <a:rPr lang="en-US" dirty="0"/>
              <a:t>70° to 10°: three sets × 10 repetitions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2858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/>
              <a:t>Plyometrics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• Week </a:t>
            </a:r>
            <a:r>
              <a:rPr lang="en-US" dirty="0">
                <a:solidFill>
                  <a:srgbClr val="FF0000"/>
                </a:solidFill>
              </a:rPr>
              <a:t>24</a:t>
            </a:r>
            <a:r>
              <a:rPr lang="en-US" dirty="0"/>
              <a:t> for peripheral meniscus repairs only. </a:t>
            </a:r>
            <a:r>
              <a:rPr lang="en-US" dirty="0" smtClean="0"/>
              <a:t>Must have </a:t>
            </a:r>
            <a:r>
              <a:rPr lang="en-US" dirty="0"/>
              <a:t>completed running program.</a:t>
            </a:r>
            <a:br>
              <a:rPr lang="en-US" dirty="0"/>
            </a:br>
            <a:r>
              <a:rPr lang="en-US" dirty="0"/>
              <a:t>• Level surface box hops on 4-square grid. </a:t>
            </a:r>
            <a:r>
              <a:rPr lang="en-US" dirty="0" smtClean="0"/>
              <a:t>Double-legged hops</a:t>
            </a:r>
            <a:r>
              <a:rPr lang="en-US" dirty="0"/>
              <a:t>, land in knee ﬂexion. 4 levels.</a:t>
            </a:r>
            <a:br>
              <a:rPr lang="en-US" dirty="0"/>
            </a:br>
            <a:r>
              <a:rPr lang="en-US" dirty="0" smtClean="0"/>
              <a:t>• </a:t>
            </a:r>
            <a:r>
              <a:rPr lang="en-US" dirty="0" smtClean="0">
                <a:solidFill>
                  <a:srgbClr val="FF0000"/>
                </a:solidFill>
              </a:rPr>
              <a:t>Single-leg hops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Vertical </a:t>
            </a:r>
            <a:r>
              <a:rPr lang="en-US" dirty="0" smtClean="0">
                <a:solidFill>
                  <a:srgbClr val="FF0000"/>
                </a:solidFill>
              </a:rPr>
              <a:t>box </a:t>
            </a:r>
            <a:r>
              <a:rPr lang="en-US" dirty="0">
                <a:solidFill>
                  <a:srgbClr val="FF0000"/>
                </a:solidFill>
              </a:rPr>
              <a:t>hops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57109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Functional Exercises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Week 16 to 20</a:t>
            </a:r>
            <a:r>
              <a:rPr lang="en-US" dirty="0"/>
              <a:t>: peripheral meniscus repairs allowed </a:t>
            </a:r>
            <a:r>
              <a:rPr lang="en-US" dirty="0" smtClean="0"/>
              <a:t>to begin </a:t>
            </a:r>
            <a:r>
              <a:rPr lang="en-US" dirty="0">
                <a:solidFill>
                  <a:srgbClr val="FF0000"/>
                </a:solidFill>
              </a:rPr>
              <a:t>running</a:t>
            </a:r>
            <a:r>
              <a:rPr lang="en-US" dirty="0"/>
              <a:t> program if tolerated. Patient must </a:t>
            </a:r>
            <a:r>
              <a:rPr lang="en-US" dirty="0" smtClean="0"/>
              <a:t>have less </a:t>
            </a:r>
            <a:r>
              <a:rPr lang="en-US" dirty="0"/>
              <a:t>than </a:t>
            </a:r>
            <a:r>
              <a:rPr lang="en-US" dirty="0">
                <a:solidFill>
                  <a:srgbClr val="FF0000"/>
                </a:solidFill>
              </a:rPr>
              <a:t>30% </a:t>
            </a:r>
            <a:r>
              <a:rPr lang="en-US" dirty="0" smtClean="0">
                <a:solidFill>
                  <a:srgbClr val="FF0000"/>
                </a:solidFill>
              </a:rPr>
              <a:t>deficit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quadriceps and </a:t>
            </a:r>
            <a:r>
              <a:rPr lang="en-US" dirty="0" smtClean="0">
                <a:solidFill>
                  <a:srgbClr val="FF0000"/>
                </a:solidFill>
              </a:rPr>
              <a:t>hamstrings </a:t>
            </a:r>
            <a:r>
              <a:rPr lang="en-US" dirty="0" smtClean="0"/>
              <a:t>peak </a:t>
            </a:r>
            <a:r>
              <a:rPr lang="en-US" dirty="0"/>
              <a:t>torque on isometric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Week 24</a:t>
            </a:r>
            <a:r>
              <a:rPr lang="en-US" dirty="0"/>
              <a:t>: peripheral meniscus repairs allowed </a:t>
            </a:r>
            <a:r>
              <a:rPr lang="en-US" dirty="0" smtClean="0"/>
              <a:t>to begin </a:t>
            </a:r>
            <a:r>
              <a:rPr lang="en-US" dirty="0">
                <a:solidFill>
                  <a:srgbClr val="FF0000"/>
                </a:solidFill>
              </a:rPr>
              <a:t>cutting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carioca, </a:t>
            </a:r>
            <a:r>
              <a:rPr lang="en-US" dirty="0" smtClean="0">
                <a:solidFill>
                  <a:srgbClr val="FF0000"/>
                </a:solidFill>
              </a:rPr>
              <a:t>figure </a:t>
            </a:r>
            <a:r>
              <a:rPr lang="en-US" dirty="0">
                <a:solidFill>
                  <a:srgbClr val="FF0000"/>
                </a:solidFill>
              </a:rPr>
              <a:t>8 agility</a:t>
            </a:r>
            <a:r>
              <a:rPr lang="en-US" dirty="0"/>
              <a:t>, </a:t>
            </a:r>
            <a:r>
              <a:rPr lang="en-US" dirty="0" smtClean="0">
                <a:solidFill>
                  <a:srgbClr val="FF0000"/>
                </a:solidFill>
              </a:rPr>
              <a:t>plyometric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box hops</a:t>
            </a:r>
            <a:r>
              <a:rPr lang="en-US" dirty="0"/>
              <a:t>, level, double-leg) if tolerated. Must have </a:t>
            </a:r>
            <a:r>
              <a:rPr lang="en-US" dirty="0" smtClean="0"/>
              <a:t>less than </a:t>
            </a:r>
            <a:r>
              <a:rPr lang="en-US" dirty="0">
                <a:solidFill>
                  <a:srgbClr val="FF0000"/>
                </a:solidFill>
              </a:rPr>
              <a:t>20% </a:t>
            </a:r>
            <a:r>
              <a:rPr lang="en-US" dirty="0" smtClean="0">
                <a:solidFill>
                  <a:srgbClr val="FF0000"/>
                </a:solidFill>
              </a:rPr>
              <a:t>deficit </a:t>
            </a:r>
            <a:r>
              <a:rPr lang="en-US" dirty="0">
                <a:solidFill>
                  <a:srgbClr val="FF0000"/>
                </a:solidFill>
              </a:rPr>
              <a:t>for quadriceps/hamstrings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290" y="4857729"/>
            <a:ext cx="2434988" cy="1802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368" y="4787900"/>
            <a:ext cx="3790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5432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13 to 26)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Sport-</a:t>
            </a:r>
            <a:r>
              <a:rPr lang="en-US" b="1" dirty="0" err="1"/>
              <a:t>Specifc</a:t>
            </a:r>
            <a:r>
              <a:rPr lang="en-US" b="1" dirty="0"/>
              <a:t> Exercises</a:t>
            </a:r>
            <a:br>
              <a:rPr lang="en-US" b="1" dirty="0"/>
            </a:br>
            <a:r>
              <a:rPr lang="en-US" dirty="0"/>
              <a:t>• Begin week </a:t>
            </a:r>
            <a:r>
              <a:rPr lang="en-US" dirty="0">
                <a:solidFill>
                  <a:srgbClr val="FF0000"/>
                </a:solidFill>
              </a:rPr>
              <a:t>20 to 24 </a:t>
            </a:r>
            <a:r>
              <a:rPr lang="en-US" dirty="0"/>
              <a:t>for peripheral meniscus repairs </a:t>
            </a:r>
            <a:br>
              <a:rPr lang="en-US" dirty="0"/>
            </a:br>
            <a:r>
              <a:rPr lang="en-US" i="1" dirty="0"/>
              <a:t>After Return to Sport</a:t>
            </a:r>
            <a:br>
              <a:rPr lang="en-US" i="1" dirty="0"/>
            </a:br>
            <a:r>
              <a:rPr lang="en-US" b="1" dirty="0"/>
              <a:t>Continuing Fitness or </a:t>
            </a:r>
            <a:r>
              <a:rPr lang="en-US" b="1" dirty="0" smtClean="0"/>
              <a:t>Rehabilitation Exercises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Aerobic conditioning </a:t>
            </a:r>
            <a:r>
              <a:rPr lang="en-US" dirty="0"/>
              <a:t>recommended according to</a:t>
            </a:r>
            <a:br>
              <a:rPr lang="en-US" dirty="0"/>
            </a:br>
            <a:r>
              <a:rPr lang="en-US" dirty="0"/>
              <a:t>patient activity levels.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Lower extremity strengthening </a:t>
            </a:r>
            <a:r>
              <a:rPr lang="en-US" dirty="0"/>
              <a:t>to be advanced or</a:t>
            </a:r>
            <a:br>
              <a:rPr lang="en-US" dirty="0"/>
            </a:br>
            <a:r>
              <a:rPr lang="en-US" dirty="0"/>
              <a:t>maintained as required.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3999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8075" y="1349234"/>
            <a:ext cx="8223913" cy="2387600"/>
          </a:xfrm>
        </p:spPr>
        <p:txBody>
          <a:bodyPr>
            <a:normAutofit/>
          </a:bodyPr>
          <a:lstStyle/>
          <a:p>
            <a:r>
              <a:rPr lang="en-US" b="1" dirty="0" smtClean="0"/>
              <a:t>Ankle Sprains, Fractures</a:t>
            </a:r>
            <a:r>
              <a:rPr lang="en-US" b="1" dirty="0"/>
              <a:t>, </a:t>
            </a:r>
            <a:br>
              <a:rPr lang="en-US" b="1" dirty="0"/>
            </a:br>
            <a:r>
              <a:rPr lang="en-US" b="1" dirty="0" smtClean="0"/>
              <a:t>and </a:t>
            </a:r>
            <a:r>
              <a:rPr lang="en-US" b="1" dirty="0" err="1" smtClean="0"/>
              <a:t>Chondral</a:t>
            </a:r>
            <a:r>
              <a:rPr lang="en-US" b="1" dirty="0"/>
              <a:t> </a:t>
            </a:r>
            <a:r>
              <a:rPr lang="en-US" b="1" dirty="0" smtClean="0"/>
              <a:t>Injuries </a:t>
            </a:r>
            <a:endParaRPr lang="en-US" b="1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46579" y="4420904"/>
            <a:ext cx="9144000" cy="1655762"/>
          </a:xfrm>
        </p:spPr>
        <p:txBody>
          <a:bodyPr/>
          <a:lstStyle/>
          <a:p>
            <a:r>
              <a:rPr lang="en-US" dirty="0" err="1"/>
              <a:t>Annunziato</a:t>
            </a:r>
            <a:r>
              <a:rPr lang="en-US" dirty="0"/>
              <a:t> </a:t>
            </a:r>
            <a:r>
              <a:rPr lang="en-US" dirty="0" err="1"/>
              <a:t>Amendola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601" y="1060309"/>
            <a:ext cx="26670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9661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Epidemiology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Under the age of </a:t>
            </a:r>
            <a:r>
              <a:rPr lang="en-US" dirty="0">
                <a:solidFill>
                  <a:srgbClr val="FF0000"/>
                </a:solidFill>
              </a:rPr>
              <a:t>35</a:t>
            </a:r>
            <a:r>
              <a:rPr lang="en-US" dirty="0"/>
              <a:t> with a peak of incidence of </a:t>
            </a:r>
            <a:r>
              <a:rPr lang="en-US" dirty="0">
                <a:solidFill>
                  <a:srgbClr val="FF0000"/>
                </a:solidFill>
              </a:rPr>
              <a:t>15 </a:t>
            </a:r>
            <a:r>
              <a:rPr lang="en-US" dirty="0" smtClean="0">
                <a:solidFill>
                  <a:srgbClr val="FF0000"/>
                </a:solidFill>
              </a:rPr>
              <a:t>to 19 </a:t>
            </a:r>
            <a:r>
              <a:rPr lang="en-US" dirty="0">
                <a:solidFill>
                  <a:srgbClr val="FF0000"/>
                </a:solidFill>
              </a:rPr>
              <a:t>years </a:t>
            </a:r>
            <a:r>
              <a:rPr lang="en-US" dirty="0"/>
              <a:t>of age </a:t>
            </a:r>
            <a:endParaRPr lang="en-US" dirty="0" smtClean="0"/>
          </a:p>
          <a:p>
            <a:r>
              <a:rPr lang="en-US" dirty="0"/>
              <a:t>Slightly higher incidence of ankle sprain in </a:t>
            </a:r>
            <a:r>
              <a:rPr lang="en-US" dirty="0" smtClean="0">
                <a:solidFill>
                  <a:srgbClr val="FF0000"/>
                </a:solidFill>
              </a:rPr>
              <a:t>males</a:t>
            </a:r>
            <a:r>
              <a:rPr lang="en-US" dirty="0" smtClean="0"/>
              <a:t> (1.04</a:t>
            </a:r>
            <a:r>
              <a:rPr lang="en-US" dirty="0"/>
              <a:t>). </a:t>
            </a:r>
            <a:endParaRPr lang="en-US" dirty="0" smtClean="0"/>
          </a:p>
          <a:p>
            <a:r>
              <a:rPr lang="en-US" b="1" dirty="0"/>
              <a:t>Sport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Ankle sprains are the most common injury in all </a:t>
            </a:r>
            <a:r>
              <a:rPr lang="en-US" dirty="0" smtClean="0"/>
              <a:t>sports involving </a:t>
            </a:r>
            <a:r>
              <a:rPr lang="en-US" dirty="0">
                <a:solidFill>
                  <a:srgbClr val="FF0000"/>
                </a:solidFill>
              </a:rPr>
              <a:t>running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pivoting</a:t>
            </a:r>
            <a:r>
              <a:rPr lang="en-US" dirty="0"/>
              <a:t>; </a:t>
            </a:r>
            <a:r>
              <a:rPr lang="en-US" dirty="0">
                <a:solidFill>
                  <a:srgbClr val="FF0000"/>
                </a:solidFill>
              </a:rPr>
              <a:t>basketball</a:t>
            </a:r>
            <a:r>
              <a:rPr lang="en-US" dirty="0"/>
              <a:t> is the </a:t>
            </a:r>
            <a:r>
              <a:rPr lang="en-US" dirty="0" smtClean="0"/>
              <a:t>most common sport, </a:t>
            </a:r>
          </a:p>
          <a:p>
            <a:r>
              <a:rPr lang="en-US" dirty="0">
                <a:solidFill>
                  <a:srgbClr val="FF0000"/>
                </a:solidFill>
              </a:rPr>
              <a:t>football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soccer, </a:t>
            </a:r>
            <a:r>
              <a:rPr lang="en-US" dirty="0" smtClean="0">
                <a:solidFill>
                  <a:srgbClr val="FF0000"/>
                </a:solidFill>
              </a:rPr>
              <a:t>running, volleyball</a:t>
            </a:r>
            <a:r>
              <a:rPr lang="en-US" dirty="0">
                <a:solidFill>
                  <a:srgbClr val="FF0000"/>
                </a:solidFill>
              </a:rPr>
              <a:t>, softball, baseball</a:t>
            </a:r>
            <a:r>
              <a:rPr lang="en-US" dirty="0"/>
              <a:t>, and </a:t>
            </a:r>
            <a:r>
              <a:rPr lang="en-US" dirty="0" smtClean="0"/>
              <a:t>gymnastics.</a:t>
            </a:r>
          </a:p>
          <a:p>
            <a:r>
              <a:rPr lang="en-US" dirty="0" smtClean="0"/>
              <a:t>Ice and water </a:t>
            </a:r>
            <a:r>
              <a:rPr lang="en-US" dirty="0"/>
              <a:t>sports </a:t>
            </a:r>
            <a:r>
              <a:rPr lang="en-US" dirty="0">
                <a:solidFill>
                  <a:srgbClr val="FF0000"/>
                </a:solidFill>
              </a:rPr>
              <a:t>are less likely </a:t>
            </a:r>
            <a:r>
              <a:rPr lang="en-US" dirty="0"/>
              <a:t>to cause an ankle sprain</a:t>
            </a:r>
            <a:r>
              <a:rPr lang="en-US" dirty="0" smtClean="0"/>
              <a:t>.</a:t>
            </a:r>
          </a:p>
          <a:p>
            <a:r>
              <a:rPr lang="en-US" b="1" dirty="0"/>
              <a:t>Position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Among </a:t>
            </a:r>
            <a:r>
              <a:rPr lang="en-US" dirty="0">
                <a:solidFill>
                  <a:srgbClr val="FF0000"/>
                </a:solidFill>
              </a:rPr>
              <a:t>soccer</a:t>
            </a:r>
            <a:r>
              <a:rPr lang="en-US" dirty="0"/>
              <a:t> players, </a:t>
            </a:r>
            <a:r>
              <a:rPr lang="en-US" dirty="0">
                <a:solidFill>
                  <a:srgbClr val="FF0000"/>
                </a:solidFill>
              </a:rPr>
              <a:t>defenders and attackers </a:t>
            </a:r>
            <a:r>
              <a:rPr lang="en-US" dirty="0"/>
              <a:t>have </a:t>
            </a:r>
            <a:r>
              <a:rPr lang="en-US" dirty="0" smtClean="0"/>
              <a:t>a higher </a:t>
            </a:r>
            <a:r>
              <a:rPr lang="en-US" dirty="0"/>
              <a:t>risk of ankle injury as a result of contact </a:t>
            </a:r>
            <a:r>
              <a:rPr lang="en-US" dirty="0" smtClean="0"/>
              <a:t>with opponents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85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Guiding Principles of Nonoperative </a:t>
            </a:r>
            <a:r>
              <a:rPr lang="en-US" sz="4000" b="1" dirty="0" smtClean="0"/>
              <a:t>Rehabilitation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Gradual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pain-free</a:t>
            </a:r>
            <a:r>
              <a:rPr lang="en-US" dirty="0"/>
              <a:t> restoration of </a:t>
            </a:r>
            <a:r>
              <a:rPr lang="en-US" dirty="0">
                <a:solidFill>
                  <a:srgbClr val="FF0000"/>
                </a:solidFill>
              </a:rPr>
              <a:t>range of motion </a:t>
            </a:r>
            <a:r>
              <a:rPr lang="en-US" dirty="0"/>
              <a:t>(ROM) avoiding the sensation of </a:t>
            </a:r>
            <a:r>
              <a:rPr lang="en-US" dirty="0" smtClean="0"/>
              <a:t>instability</a:t>
            </a:r>
          </a:p>
          <a:p>
            <a:r>
              <a:rPr lang="en-US" dirty="0">
                <a:solidFill>
                  <a:srgbClr val="FF0000"/>
                </a:solidFill>
              </a:rPr>
              <a:t>Muscle guarding/spasm </a:t>
            </a:r>
            <a:r>
              <a:rPr lang="en-US" dirty="0"/>
              <a:t>must first be resolved before </a:t>
            </a:r>
            <a:r>
              <a:rPr lang="en-US" dirty="0">
                <a:solidFill>
                  <a:srgbClr val="FF0000"/>
                </a:solidFill>
              </a:rPr>
              <a:t>dynamic</a:t>
            </a:r>
            <a:r>
              <a:rPr lang="en-US" dirty="0"/>
              <a:t> stability can be </a:t>
            </a:r>
            <a:r>
              <a:rPr lang="en-US" dirty="0" smtClean="0"/>
              <a:t>restored</a:t>
            </a:r>
          </a:p>
          <a:p>
            <a:r>
              <a:rPr lang="en-US" dirty="0">
                <a:solidFill>
                  <a:srgbClr val="FF0000"/>
                </a:solidFill>
              </a:rPr>
              <a:t>Correct application of manual techniques </a:t>
            </a:r>
            <a:r>
              <a:rPr lang="en-US" dirty="0"/>
              <a:t>and therapeutic </a:t>
            </a:r>
            <a:r>
              <a:rPr lang="en-US" dirty="0" smtClean="0"/>
              <a:t>exercises </a:t>
            </a:r>
            <a:r>
              <a:rPr lang="en-US" dirty="0"/>
              <a:t>to </a:t>
            </a:r>
            <a:r>
              <a:rPr lang="en-US" dirty="0" smtClean="0"/>
              <a:t>promote </a:t>
            </a:r>
            <a:r>
              <a:rPr lang="en-US" dirty="0">
                <a:solidFill>
                  <a:srgbClr val="FF0000"/>
                </a:solidFill>
              </a:rPr>
              <a:t>static balance in glenohumeral joint </a:t>
            </a:r>
            <a:r>
              <a:rPr lang="en-US" dirty="0"/>
              <a:t>mobility and optimum </a:t>
            </a:r>
            <a:r>
              <a:rPr lang="en-US" dirty="0" smtClean="0">
                <a:solidFill>
                  <a:srgbClr val="FF0000"/>
                </a:solidFill>
              </a:rPr>
              <a:t>dynamic stabilization </a:t>
            </a:r>
            <a:r>
              <a:rPr lang="en-US" dirty="0" smtClean="0"/>
              <a:t>from </a:t>
            </a:r>
            <a:r>
              <a:rPr lang="en-US" dirty="0"/>
              <a:t>the rotator cuff and associated shoulder girdle muscles</a:t>
            </a:r>
            <a:r>
              <a:rPr lang="en-US" dirty="0" smtClean="0"/>
              <a:t>.</a:t>
            </a:r>
          </a:p>
          <a:p>
            <a:r>
              <a:rPr lang="en-US" dirty="0"/>
              <a:t>Return to sport is not appropriate until the athlete demonstrates </a:t>
            </a:r>
            <a:r>
              <a:rPr lang="en-US" dirty="0">
                <a:solidFill>
                  <a:srgbClr val="FF0000"/>
                </a:solidFill>
              </a:rPr>
              <a:t>dynamic</a:t>
            </a:r>
            <a:r>
              <a:rPr lang="en-US" dirty="0"/>
              <a:t> stability in the functional ROM in which they are expected to </a:t>
            </a:r>
            <a:r>
              <a:rPr lang="en-US" dirty="0" smtClean="0"/>
              <a:t>participate.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9742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Pathophysiology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Intrinsic Factors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Muscle </a:t>
            </a:r>
            <a:r>
              <a:rPr lang="en-US" dirty="0"/>
              <a:t>strength </a:t>
            </a:r>
            <a:r>
              <a:rPr lang="en-US" dirty="0">
                <a:solidFill>
                  <a:srgbClr val="FF0000"/>
                </a:solidFill>
              </a:rPr>
              <a:t>imbalance</a:t>
            </a:r>
            <a:r>
              <a:rPr lang="en-US" dirty="0"/>
              <a:t>: increased </a:t>
            </a:r>
            <a:r>
              <a:rPr lang="en-US" dirty="0" smtClean="0">
                <a:solidFill>
                  <a:srgbClr val="FF0000"/>
                </a:solidFill>
              </a:rPr>
              <a:t>eversion-to inversion </a:t>
            </a:r>
            <a:r>
              <a:rPr lang="en-US" dirty="0"/>
              <a:t>ratio and </a:t>
            </a:r>
            <a:r>
              <a:rPr lang="en-US" dirty="0" smtClean="0">
                <a:solidFill>
                  <a:srgbClr val="FF0000"/>
                </a:solidFill>
              </a:rPr>
              <a:t>plantar ﬂexion-to-dorsiﬂexion </a:t>
            </a:r>
          </a:p>
          <a:p>
            <a:r>
              <a:rPr lang="en-US" dirty="0"/>
              <a:t>Increased </a:t>
            </a:r>
            <a:r>
              <a:rPr lang="en-US" dirty="0" smtClean="0">
                <a:solidFill>
                  <a:srgbClr val="FF0000"/>
                </a:solidFill>
              </a:rPr>
              <a:t>BMI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/>
              <a:t>Higher </a:t>
            </a:r>
            <a:r>
              <a:rPr lang="en-US" dirty="0"/>
              <a:t>risk for </a:t>
            </a:r>
            <a:r>
              <a:rPr lang="en-US" dirty="0">
                <a:solidFill>
                  <a:srgbClr val="FF0000"/>
                </a:solidFill>
              </a:rPr>
              <a:t>dominant</a:t>
            </a:r>
            <a:r>
              <a:rPr lang="en-US" dirty="0"/>
              <a:t> ankle in </a:t>
            </a:r>
            <a:r>
              <a:rPr lang="en-US" dirty="0" smtClean="0"/>
              <a:t>soccer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History</a:t>
            </a:r>
            <a:r>
              <a:rPr lang="en-US" dirty="0" smtClean="0"/>
              <a:t> </a:t>
            </a:r>
            <a:r>
              <a:rPr lang="en-US" dirty="0"/>
              <a:t>of previous ankle </a:t>
            </a:r>
            <a:r>
              <a:rPr lang="en-US" dirty="0" smtClean="0"/>
              <a:t>sprains</a:t>
            </a:r>
            <a:endParaRPr lang="en-US" dirty="0"/>
          </a:p>
          <a:p>
            <a:r>
              <a:rPr lang="en-US" dirty="0" err="1" smtClean="0"/>
              <a:t>Pes</a:t>
            </a:r>
            <a:r>
              <a:rPr lang="en-US" dirty="0" smtClean="0"/>
              <a:t> </a:t>
            </a:r>
            <a:r>
              <a:rPr lang="en-US" dirty="0"/>
              <a:t>cavus or </a:t>
            </a:r>
            <a:r>
              <a:rPr lang="en-US" dirty="0">
                <a:solidFill>
                  <a:srgbClr val="FF0000"/>
                </a:solidFill>
              </a:rPr>
              <a:t>calcaneovarus</a:t>
            </a:r>
            <a:r>
              <a:rPr lang="en-US" dirty="0"/>
              <a:t> alignment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305" y="2918205"/>
            <a:ext cx="3019032" cy="304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219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Extrinsic Factors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Certain </a:t>
            </a:r>
            <a:r>
              <a:rPr lang="en-US" dirty="0" smtClean="0"/>
              <a:t>shoe wear </a:t>
            </a:r>
            <a:r>
              <a:rPr lang="en-US" dirty="0"/>
              <a:t>may predispose to ankle injury: </a:t>
            </a:r>
            <a:r>
              <a:rPr lang="en-US" dirty="0" smtClean="0">
                <a:solidFill>
                  <a:srgbClr val="FF0000"/>
                </a:solidFill>
              </a:rPr>
              <a:t>air heels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poor</a:t>
            </a:r>
            <a:r>
              <a:rPr lang="en-US" dirty="0"/>
              <a:t> </a:t>
            </a:r>
            <a:r>
              <a:rPr lang="en-US" dirty="0" smtClean="0"/>
              <a:t>fit </a:t>
            </a:r>
          </a:p>
          <a:p>
            <a:r>
              <a:rPr lang="en-US" dirty="0"/>
              <a:t>Inadequate </a:t>
            </a:r>
            <a:r>
              <a:rPr lang="en-US" dirty="0" smtClean="0"/>
              <a:t>warm up </a:t>
            </a:r>
            <a:r>
              <a:rPr lang="en-US" dirty="0"/>
              <a:t>with poor </a:t>
            </a:r>
            <a:r>
              <a:rPr lang="en-US" dirty="0" smtClean="0"/>
              <a:t>ﬂexibility</a:t>
            </a:r>
            <a:endParaRPr lang="en-US" dirty="0"/>
          </a:p>
          <a:p>
            <a:r>
              <a:rPr lang="en-US" dirty="0" smtClean="0"/>
              <a:t>Artificial </a:t>
            </a:r>
            <a:r>
              <a:rPr lang="en-US" dirty="0"/>
              <a:t>turf increases the risk of ankle injury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060" y="3592587"/>
            <a:ext cx="4026017" cy="267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0665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Classic Pathological Findings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232" y="1528549"/>
            <a:ext cx="7447129" cy="49950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Ankle sprains are usually </a:t>
            </a:r>
            <a:r>
              <a:rPr lang="en-US" dirty="0">
                <a:solidFill>
                  <a:srgbClr val="FF0000"/>
                </a:solidFill>
              </a:rPr>
              <a:t>lateral</a:t>
            </a:r>
            <a:r>
              <a:rPr lang="en-US" dirty="0"/>
              <a:t> and involve the </a:t>
            </a:r>
            <a:r>
              <a:rPr lang="en-US" dirty="0">
                <a:solidFill>
                  <a:srgbClr val="FF0000"/>
                </a:solidFill>
              </a:rPr>
              <a:t>anterior </a:t>
            </a:r>
            <a:r>
              <a:rPr lang="en-US" dirty="0" err="1">
                <a:solidFill>
                  <a:srgbClr val="FF0000"/>
                </a:solidFill>
              </a:rPr>
              <a:t>tibiofbular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ligament (ATFL) </a:t>
            </a:r>
            <a:r>
              <a:rPr lang="en-US" dirty="0">
                <a:solidFill>
                  <a:srgbClr val="FF0000"/>
                </a:solidFill>
              </a:rPr>
              <a:t>100</a:t>
            </a:r>
            <a:r>
              <a:rPr lang="en-US" dirty="0"/>
              <a:t>% of the </a:t>
            </a:r>
            <a:r>
              <a:rPr lang="en-US" dirty="0" smtClean="0"/>
              <a:t>time (grade </a:t>
            </a:r>
            <a:r>
              <a:rPr lang="en-US" dirty="0"/>
              <a:t>I), whereas </a:t>
            </a:r>
            <a:r>
              <a:rPr lang="en-US" dirty="0" smtClean="0"/>
              <a:t>the </a:t>
            </a:r>
            <a:r>
              <a:rPr lang="en-US" dirty="0" smtClean="0">
                <a:solidFill>
                  <a:srgbClr val="FF0000"/>
                </a:solidFill>
              </a:rPr>
              <a:t>calcaneofbular</a:t>
            </a:r>
            <a:r>
              <a:rPr lang="en-US" dirty="0" smtClean="0"/>
              <a:t> </a:t>
            </a:r>
            <a:r>
              <a:rPr lang="en-US" dirty="0"/>
              <a:t>ligament (</a:t>
            </a:r>
            <a:r>
              <a:rPr lang="en-US" dirty="0" smtClean="0"/>
              <a:t>CFL) is </a:t>
            </a:r>
            <a:r>
              <a:rPr lang="en-US" dirty="0"/>
              <a:t>involved in </a:t>
            </a:r>
            <a:r>
              <a:rPr lang="en-US" dirty="0">
                <a:solidFill>
                  <a:srgbClr val="FF0000"/>
                </a:solidFill>
              </a:rPr>
              <a:t>50% to 75</a:t>
            </a:r>
            <a:r>
              <a:rPr lang="en-US" dirty="0"/>
              <a:t>% of more </a:t>
            </a:r>
            <a:r>
              <a:rPr lang="en-US" dirty="0">
                <a:solidFill>
                  <a:srgbClr val="FF0000"/>
                </a:solidFill>
              </a:rPr>
              <a:t>severe</a:t>
            </a:r>
            <a:r>
              <a:rPr lang="en-US" dirty="0"/>
              <a:t> </a:t>
            </a:r>
            <a:r>
              <a:rPr lang="en-US" dirty="0" smtClean="0"/>
              <a:t>sprains (grade </a:t>
            </a:r>
            <a:r>
              <a:rPr lang="en-US" dirty="0"/>
              <a:t>II and III) </a:t>
            </a:r>
            <a:endParaRPr lang="en-US" dirty="0" smtClean="0"/>
          </a:p>
          <a:p>
            <a:r>
              <a:rPr lang="en-US" b="1" i="1" dirty="0"/>
              <a:t>Clinical Presentation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dirty="0"/>
              <a:t>For an ankle sprain, patients usually describe </a:t>
            </a:r>
            <a:r>
              <a:rPr lang="en-US" dirty="0" smtClean="0"/>
              <a:t>an </a:t>
            </a:r>
            <a:r>
              <a:rPr lang="en-US" dirty="0" smtClean="0">
                <a:solidFill>
                  <a:srgbClr val="FF0000"/>
                </a:solidFill>
              </a:rPr>
              <a:t>inversion-type</a:t>
            </a:r>
            <a:r>
              <a:rPr lang="en-US" dirty="0" smtClean="0"/>
              <a:t> </a:t>
            </a:r>
            <a:r>
              <a:rPr lang="en-US" dirty="0"/>
              <a:t>twist of the foot and ankle, or less frequently, </a:t>
            </a:r>
            <a:r>
              <a:rPr lang="en-US" dirty="0">
                <a:solidFill>
                  <a:srgbClr val="FF0000"/>
                </a:solidFill>
              </a:rPr>
              <a:t>eversion</a:t>
            </a:r>
            <a:r>
              <a:rPr lang="en-US" dirty="0"/>
              <a:t>, followed by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swelling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Swelling</a:t>
            </a:r>
            <a:r>
              <a:rPr lang="en-US" dirty="0" smtClean="0"/>
              <a:t>, ecchymosis, and tenderness </a:t>
            </a:r>
            <a:r>
              <a:rPr lang="en-US" dirty="0" smtClean="0">
                <a:solidFill>
                  <a:srgbClr val="FF0000"/>
                </a:solidFill>
              </a:rPr>
              <a:t>laterally</a:t>
            </a:r>
            <a:r>
              <a:rPr lang="en-US" dirty="0" smtClean="0"/>
              <a:t> for lateral sprains </a:t>
            </a:r>
            <a:r>
              <a:rPr lang="en-US" dirty="0"/>
              <a:t>and lateral </a:t>
            </a:r>
            <a:r>
              <a:rPr lang="en-US" dirty="0" err="1"/>
              <a:t>malleolar</a:t>
            </a:r>
            <a:r>
              <a:rPr lang="en-US" dirty="0"/>
              <a:t> fractures </a:t>
            </a:r>
            <a:br>
              <a:rPr lang="en-US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361" y="1690689"/>
            <a:ext cx="3807725" cy="29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576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Clinical Presentation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Decreased range of motion (</a:t>
            </a:r>
            <a:r>
              <a:rPr lang="en-US" dirty="0">
                <a:solidFill>
                  <a:srgbClr val="FF0000"/>
                </a:solidFill>
              </a:rPr>
              <a:t>ROM</a:t>
            </a:r>
            <a:r>
              <a:rPr lang="en-US" dirty="0"/>
              <a:t>) with all </a:t>
            </a:r>
            <a:r>
              <a:rPr lang="en-US" dirty="0" smtClean="0"/>
              <a:t>injuries, more </a:t>
            </a:r>
            <a:r>
              <a:rPr lang="en-US" dirty="0"/>
              <a:t>with fractures.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Deformity</a:t>
            </a:r>
            <a:r>
              <a:rPr lang="en-US" dirty="0"/>
              <a:t> may be present with displaced fractures. </a:t>
            </a:r>
            <a:endParaRPr lang="en-US" dirty="0" smtClean="0"/>
          </a:p>
          <a:p>
            <a:r>
              <a:rPr lang="en-US" dirty="0"/>
              <a:t>With sprains and osteochondral lesions (OCLs) it </a:t>
            </a:r>
            <a:r>
              <a:rPr lang="en-US" dirty="0" smtClean="0"/>
              <a:t>may be difficult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weight bear </a:t>
            </a:r>
            <a:r>
              <a:rPr lang="en-US" dirty="0"/>
              <a:t>on the injured limb </a:t>
            </a:r>
            <a:r>
              <a:rPr lang="en-US" dirty="0" smtClean="0"/>
              <a:t>because of </a:t>
            </a:r>
            <a:r>
              <a:rPr lang="en-US" dirty="0"/>
              <a:t>pain, but it is usually still possible to walk on </a:t>
            </a:r>
            <a:r>
              <a:rPr lang="en-US" dirty="0" smtClean="0"/>
              <a:t>the foot.</a:t>
            </a:r>
          </a:p>
          <a:p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osteochondral</a:t>
            </a:r>
            <a:r>
              <a:rPr lang="en-US" dirty="0"/>
              <a:t> lesion or a </a:t>
            </a:r>
            <a:r>
              <a:rPr lang="en-US" dirty="0">
                <a:solidFill>
                  <a:srgbClr val="FF0000"/>
                </a:solidFill>
              </a:rPr>
              <a:t>loose body </a:t>
            </a:r>
            <a:r>
              <a:rPr lang="en-US" dirty="0"/>
              <a:t>should </a:t>
            </a:r>
            <a:r>
              <a:rPr lang="en-US" dirty="0" smtClean="0"/>
              <a:t>be considered </a:t>
            </a:r>
            <a:r>
              <a:rPr lang="en-US" dirty="0"/>
              <a:t>when persistent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is present </a:t>
            </a:r>
            <a:r>
              <a:rPr lang="en-US" dirty="0" smtClean="0"/>
              <a:t>together with </a:t>
            </a:r>
            <a:r>
              <a:rPr lang="en-US" dirty="0"/>
              <a:t>intermittent </a:t>
            </a:r>
            <a:r>
              <a:rPr lang="en-US" dirty="0">
                <a:solidFill>
                  <a:srgbClr val="FF0000"/>
                </a:solidFill>
              </a:rPr>
              <a:t>locking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stiffness</a:t>
            </a:r>
            <a:r>
              <a:rPr lang="en-US" dirty="0"/>
              <a:t>, and limping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12019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84" y="351477"/>
            <a:ext cx="10959152" cy="1325563"/>
          </a:xfrm>
        </p:spPr>
        <p:txBody>
          <a:bodyPr>
            <a:normAutofit/>
          </a:bodyPr>
          <a:lstStyle/>
          <a:p>
            <a:r>
              <a:rPr lang="en-US" sz="3100" dirty="0"/>
              <a:t>Arthroscopic </a:t>
            </a:r>
            <a:r>
              <a:rPr lang="en-US" sz="3100" dirty="0" smtClean="0"/>
              <a:t>view: </a:t>
            </a:r>
            <a:r>
              <a:rPr lang="en-US" sz="3100" dirty="0" err="1" smtClean="0"/>
              <a:t>chondral</a:t>
            </a:r>
            <a:r>
              <a:rPr lang="en-US" sz="3100" dirty="0"/>
              <a:t> lesion following a severe </a:t>
            </a:r>
            <a:br>
              <a:rPr lang="en-US" sz="3100" dirty="0"/>
            </a:br>
            <a:r>
              <a:rPr lang="en-US" sz="3100" dirty="0" smtClean="0"/>
              <a:t>ankle sprain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937" y="2091985"/>
            <a:ext cx="6835468" cy="47660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0993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Abnormal </a:t>
            </a:r>
            <a:r>
              <a:rPr lang="en-US" b="1" dirty="0" smtClean="0"/>
              <a:t>Findings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Pain</a:t>
            </a:r>
            <a:r>
              <a:rPr lang="en-US" dirty="0" smtClean="0"/>
              <a:t> and </a:t>
            </a:r>
            <a:r>
              <a:rPr lang="en-US" dirty="0">
                <a:solidFill>
                  <a:srgbClr val="FF0000"/>
                </a:solidFill>
              </a:rPr>
              <a:t>tenderness</a:t>
            </a:r>
            <a:r>
              <a:rPr lang="en-US" dirty="0"/>
              <a:t> at the area of injury </a:t>
            </a:r>
            <a:endParaRPr lang="en-US" dirty="0" smtClean="0"/>
          </a:p>
          <a:p>
            <a:r>
              <a:rPr lang="en-US" dirty="0"/>
              <a:t>Positive </a:t>
            </a:r>
            <a:r>
              <a:rPr lang="en-US" dirty="0">
                <a:solidFill>
                  <a:srgbClr val="FF0000"/>
                </a:solidFill>
              </a:rPr>
              <a:t>anterior drawer test and </a:t>
            </a:r>
            <a:r>
              <a:rPr lang="en-US" dirty="0" err="1">
                <a:solidFill>
                  <a:srgbClr val="FF0000"/>
                </a:solidFill>
              </a:rPr>
              <a:t>talar</a:t>
            </a:r>
            <a:r>
              <a:rPr lang="en-US" dirty="0">
                <a:solidFill>
                  <a:srgbClr val="FF0000"/>
                </a:solidFill>
              </a:rPr>
              <a:t> tilt </a:t>
            </a:r>
            <a:r>
              <a:rPr lang="en-US" dirty="0"/>
              <a:t>test in </a:t>
            </a:r>
            <a:r>
              <a:rPr lang="en-US" dirty="0" smtClean="0"/>
              <a:t>the setting </a:t>
            </a:r>
            <a:r>
              <a:rPr lang="en-US" dirty="0"/>
              <a:t>of a lateral ankle injury </a:t>
            </a:r>
            <a:endParaRPr lang="en-US" dirty="0" smtClean="0"/>
          </a:p>
          <a:p>
            <a:r>
              <a:rPr lang="en-US" dirty="0"/>
              <a:t>Positive </a:t>
            </a:r>
            <a:r>
              <a:rPr lang="en-US" dirty="0">
                <a:solidFill>
                  <a:srgbClr val="FF0000"/>
                </a:solidFill>
              </a:rPr>
              <a:t>squeeze</a:t>
            </a:r>
            <a:r>
              <a:rPr lang="en-US" dirty="0"/>
              <a:t> test, </a:t>
            </a:r>
            <a:r>
              <a:rPr lang="en-US" dirty="0">
                <a:solidFill>
                  <a:srgbClr val="FF0000"/>
                </a:solidFill>
              </a:rPr>
              <a:t>external rotation </a:t>
            </a:r>
            <a:r>
              <a:rPr lang="en-US" dirty="0"/>
              <a:t>stress </a:t>
            </a:r>
            <a:r>
              <a:rPr lang="en-US" dirty="0" smtClean="0"/>
              <a:t>test, </a:t>
            </a:r>
            <a:r>
              <a:rPr lang="en-US" dirty="0" smtClean="0">
                <a:solidFill>
                  <a:srgbClr val="FF0000"/>
                </a:solidFill>
              </a:rPr>
              <a:t>cotton</a:t>
            </a:r>
            <a:r>
              <a:rPr lang="en-US" dirty="0" smtClean="0"/>
              <a:t> </a:t>
            </a:r>
            <a:r>
              <a:rPr lang="en-US" dirty="0"/>
              <a:t>test, </a:t>
            </a:r>
            <a:r>
              <a:rPr lang="en-US" dirty="0" err="1"/>
              <a:t>fbula</a:t>
            </a:r>
            <a:r>
              <a:rPr lang="en-US" dirty="0"/>
              <a:t> translation test, and crossed-leg </a:t>
            </a:r>
            <a:r>
              <a:rPr lang="en-US" dirty="0" smtClean="0"/>
              <a:t>test for </a:t>
            </a:r>
            <a:r>
              <a:rPr lang="en-US" dirty="0"/>
              <a:t>an </a:t>
            </a:r>
            <a:r>
              <a:rPr lang="en-US" dirty="0">
                <a:solidFill>
                  <a:srgbClr val="FF0000"/>
                </a:solidFill>
              </a:rPr>
              <a:t>acute syndesmotic </a:t>
            </a:r>
            <a:r>
              <a:rPr lang="en-US" dirty="0" smtClean="0"/>
              <a:t>injury</a:t>
            </a:r>
          </a:p>
          <a:p>
            <a:r>
              <a:rPr lang="en-US" dirty="0"/>
              <a:t>Possible </a:t>
            </a:r>
            <a:r>
              <a:rPr lang="en-US" dirty="0">
                <a:solidFill>
                  <a:srgbClr val="FF0000"/>
                </a:solidFill>
              </a:rPr>
              <a:t>deformity</a:t>
            </a:r>
            <a:r>
              <a:rPr lang="en-US" dirty="0"/>
              <a:t> and\or skin laceration in the presence of a fracture </a:t>
            </a:r>
            <a:br>
              <a:rPr lang="en-US" dirty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63242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07" y="2110167"/>
            <a:ext cx="11749033" cy="40176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43208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Differential Diagnosis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Tendinopathy</a:t>
            </a:r>
            <a:r>
              <a:rPr lang="en-US" dirty="0"/>
              <a:t>: </a:t>
            </a:r>
            <a:r>
              <a:rPr lang="en-US" dirty="0" err="1"/>
              <a:t>peroneal</a:t>
            </a:r>
            <a:r>
              <a:rPr lang="en-US" dirty="0"/>
              <a:t> tendons most commonly, </a:t>
            </a:r>
            <a:r>
              <a:rPr lang="en-US" dirty="0" err="1"/>
              <a:t>tibialis</a:t>
            </a:r>
            <a:r>
              <a:rPr lang="en-US" dirty="0"/>
              <a:t> posterior, ﬂexor halluces longus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Stress </a:t>
            </a:r>
            <a:r>
              <a:rPr lang="en-US" dirty="0">
                <a:solidFill>
                  <a:srgbClr val="FF0000"/>
                </a:solidFill>
              </a:rPr>
              <a:t>fractures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6777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Treatment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11653"/>
          </a:xfrm>
        </p:spPr>
        <p:txBody>
          <a:bodyPr>
            <a:normAutofit/>
          </a:bodyPr>
          <a:lstStyle/>
          <a:p>
            <a:r>
              <a:rPr lang="en-US" b="1" dirty="0"/>
              <a:t>Nonoperative Management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Lateral ankle and mild syndesmotic sprains are </a:t>
            </a:r>
            <a:r>
              <a:rPr lang="en-US" dirty="0" smtClean="0"/>
              <a:t>usually treated </a:t>
            </a: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rest, ice, compression, and </a:t>
            </a:r>
            <a:r>
              <a:rPr lang="en-US" dirty="0" smtClean="0">
                <a:solidFill>
                  <a:srgbClr val="FF0000"/>
                </a:solidFill>
              </a:rPr>
              <a:t>elevation </a:t>
            </a:r>
            <a:r>
              <a:rPr lang="en-US" dirty="0" smtClean="0"/>
              <a:t>(RICE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/>
              <a:t>nonsteroidal </a:t>
            </a:r>
            <a:r>
              <a:rPr lang="en-US" dirty="0">
                <a:solidFill>
                  <a:srgbClr val="FF0000"/>
                </a:solidFill>
              </a:rPr>
              <a:t>antiinﬂammatory</a:t>
            </a:r>
            <a:r>
              <a:rPr lang="en-US" dirty="0"/>
              <a:t> drugs may </a:t>
            </a:r>
            <a:r>
              <a:rPr lang="en-US" dirty="0" smtClean="0"/>
              <a:t>be used </a:t>
            </a:r>
            <a:r>
              <a:rPr lang="en-US" dirty="0"/>
              <a:t>for pain and swelling </a:t>
            </a:r>
            <a:endParaRPr lang="en-US" dirty="0" smtClean="0"/>
          </a:p>
          <a:p>
            <a:r>
              <a:rPr lang="en-US" dirty="0"/>
              <a:t>short period (1 to </a:t>
            </a:r>
            <a:r>
              <a:rPr lang="en-US" dirty="0" smtClean="0"/>
              <a:t>2 weeks</a:t>
            </a:r>
            <a:r>
              <a:rPr lang="en-US" dirty="0"/>
              <a:t>) of </a:t>
            </a:r>
            <a:r>
              <a:rPr lang="en-US" dirty="0">
                <a:solidFill>
                  <a:srgbClr val="FF0000"/>
                </a:solidFill>
              </a:rPr>
              <a:t>immobilization</a:t>
            </a:r>
            <a:r>
              <a:rPr lang="en-US" dirty="0"/>
              <a:t> or comparable rigid </a:t>
            </a:r>
            <a:r>
              <a:rPr lang="en-US" dirty="0" smtClean="0"/>
              <a:t>support for </a:t>
            </a:r>
            <a:r>
              <a:rPr lang="en-US" dirty="0">
                <a:solidFill>
                  <a:srgbClr val="FF0000"/>
                </a:solidFill>
              </a:rPr>
              <a:t>grade I and II ankle </a:t>
            </a:r>
            <a:r>
              <a:rPr lang="en-US" dirty="0"/>
              <a:t>sprains. </a:t>
            </a:r>
            <a:endParaRPr lang="en-US" dirty="0" smtClean="0"/>
          </a:p>
          <a:p>
            <a:r>
              <a:rPr lang="en-US" dirty="0"/>
              <a:t>Use of short </a:t>
            </a:r>
            <a:r>
              <a:rPr lang="en-US" dirty="0">
                <a:solidFill>
                  <a:srgbClr val="FF0000"/>
                </a:solidFill>
              </a:rPr>
              <a:t>leg cast </a:t>
            </a:r>
            <a:r>
              <a:rPr lang="en-US" dirty="0"/>
              <a:t>or removable brace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Physical </a:t>
            </a:r>
            <a:r>
              <a:rPr lang="en-US" dirty="0">
                <a:solidFill>
                  <a:srgbClr val="FF0000"/>
                </a:solidFill>
              </a:rPr>
              <a:t>therapy </a:t>
            </a:r>
            <a:r>
              <a:rPr lang="en-US" dirty="0"/>
              <a:t>aiming to regain ROM, </a:t>
            </a:r>
            <a:r>
              <a:rPr lang="en-US" dirty="0" smtClean="0"/>
              <a:t>strength, and </a:t>
            </a:r>
            <a:r>
              <a:rPr lang="en-US" dirty="0"/>
              <a:t>proprioceptive function when appropriate </a:t>
            </a:r>
            <a:r>
              <a:rPr lang="en-US" dirty="0" smtClean="0"/>
              <a:t>for healing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779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Guidelines for Choosing among</a:t>
            </a:r>
            <a:br>
              <a:rPr lang="en-US" dirty="0"/>
            </a:br>
            <a:r>
              <a:rPr lang="en-US" dirty="0"/>
              <a:t>Nonoperative Treatments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 lateral ankle sprains, </a:t>
            </a:r>
            <a:r>
              <a:rPr lang="en-US" dirty="0" err="1"/>
              <a:t>nonoperative</a:t>
            </a:r>
            <a:r>
              <a:rPr lang="en-US" dirty="0"/>
              <a:t> treatment </a:t>
            </a:r>
            <a:r>
              <a:rPr lang="en-US" dirty="0" smtClean="0"/>
              <a:t>is preferred </a:t>
            </a:r>
          </a:p>
          <a:p>
            <a:r>
              <a:rPr lang="en-US" dirty="0">
                <a:solidFill>
                  <a:srgbClr val="FF0000"/>
                </a:solidFill>
              </a:rPr>
              <a:t>Grade I and grade II syndesmotic ligamentous </a:t>
            </a:r>
            <a:r>
              <a:rPr lang="en-US" dirty="0" smtClean="0"/>
              <a:t>injuries with </a:t>
            </a:r>
            <a:r>
              <a:rPr lang="en-US" dirty="0"/>
              <a:t>a competent deltoid and posterior inferior </a:t>
            </a:r>
            <a:r>
              <a:rPr lang="en-US" dirty="0" err="1"/>
              <a:t>tibiofbular</a:t>
            </a:r>
            <a:r>
              <a:rPr lang="en-US" dirty="0"/>
              <a:t> ligament (PITFL) are generally treated </a:t>
            </a:r>
            <a:r>
              <a:rPr lang="en-US" dirty="0" smtClean="0"/>
              <a:t>using conservative </a:t>
            </a:r>
            <a:r>
              <a:rPr lang="en-US" dirty="0"/>
              <a:t>measures. </a:t>
            </a:r>
            <a:endParaRPr lang="en-US" dirty="0" smtClean="0"/>
          </a:p>
          <a:p>
            <a:r>
              <a:rPr lang="en-US" b="1" dirty="0"/>
              <a:t>Surgical Indications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Grade </a:t>
            </a:r>
            <a:r>
              <a:rPr lang="en-US" dirty="0">
                <a:solidFill>
                  <a:srgbClr val="FF0000"/>
                </a:solidFill>
              </a:rPr>
              <a:t>III </a:t>
            </a:r>
            <a:r>
              <a:rPr lang="en-US" dirty="0"/>
              <a:t>injuries and fractures with syndesmotic instability </a:t>
            </a:r>
            <a:endParaRPr lang="en-US" dirty="0" smtClean="0"/>
          </a:p>
          <a:p>
            <a:r>
              <a:rPr lang="en-US" dirty="0"/>
              <a:t>Weber A/supination-adduction (SA) 2 with </a:t>
            </a:r>
            <a:r>
              <a:rPr lang="en-US" dirty="0" smtClean="0"/>
              <a:t>associated vertical </a:t>
            </a:r>
            <a:r>
              <a:rPr lang="en-US" dirty="0"/>
              <a:t>medial </a:t>
            </a:r>
            <a:r>
              <a:rPr lang="en-US" dirty="0" err="1"/>
              <a:t>malleolar</a:t>
            </a:r>
            <a:r>
              <a:rPr lang="en-US" dirty="0"/>
              <a:t> fracture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Osteochondral</a:t>
            </a:r>
            <a:r>
              <a:rPr lang="en-US" dirty="0"/>
              <a:t> lesion </a:t>
            </a:r>
            <a:endParaRPr lang="en-US" dirty="0" smtClean="0"/>
          </a:p>
          <a:p>
            <a:r>
              <a:rPr lang="en-US" dirty="0" smtClean="0"/>
              <a:t>Failure </a:t>
            </a:r>
            <a:r>
              <a:rPr lang="en-US" dirty="0"/>
              <a:t>of conservative measures resulting in </a:t>
            </a:r>
            <a:r>
              <a:rPr lang="en-US" dirty="0" smtClean="0">
                <a:solidFill>
                  <a:srgbClr val="FF0000"/>
                </a:solidFill>
              </a:rPr>
              <a:t>chronic</a:t>
            </a:r>
            <a:r>
              <a:rPr lang="en-US" dirty="0" smtClean="0"/>
              <a:t> instability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86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</a:t>
            </a:r>
            <a:r>
              <a:rPr lang="en-US" b="1" dirty="0" smtClean="0"/>
              <a:t>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Goals</a:t>
            </a:r>
          </a:p>
          <a:p>
            <a:r>
              <a:rPr lang="en-US" dirty="0"/>
              <a:t>Educate the patient about </a:t>
            </a:r>
            <a:r>
              <a:rPr lang="en-US" dirty="0">
                <a:solidFill>
                  <a:srgbClr val="FF0000"/>
                </a:solidFill>
              </a:rPr>
              <a:t>restrictions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management, and </a:t>
            </a:r>
            <a:r>
              <a:rPr lang="en-US" dirty="0">
                <a:solidFill>
                  <a:srgbClr val="FF0000"/>
                </a:solidFill>
              </a:rPr>
              <a:t>activities</a:t>
            </a:r>
            <a:r>
              <a:rPr lang="en-US" dirty="0"/>
              <a:t> of daily living (ADLs</a:t>
            </a:r>
            <a:r>
              <a:rPr lang="en-US" dirty="0" smtClean="0"/>
              <a:t>).</a:t>
            </a:r>
          </a:p>
          <a:p>
            <a:r>
              <a:rPr lang="en-US" dirty="0">
                <a:solidFill>
                  <a:srgbClr val="FF0000"/>
                </a:solidFill>
              </a:rPr>
              <a:t>Protect</a:t>
            </a:r>
            <a:r>
              <a:rPr lang="en-US" dirty="0"/>
              <a:t> the anterior shoulder by </a:t>
            </a:r>
            <a:r>
              <a:rPr lang="en-US" dirty="0">
                <a:solidFill>
                  <a:srgbClr val="FF0000"/>
                </a:solidFill>
              </a:rPr>
              <a:t>avoiding</a:t>
            </a:r>
            <a:r>
              <a:rPr lang="en-US" dirty="0"/>
              <a:t> positions/movements that are likely to increase stress on the anterior/inferior </a:t>
            </a:r>
            <a:r>
              <a:rPr lang="en-US" dirty="0" err="1"/>
              <a:t>capsulolabral</a:t>
            </a:r>
            <a:r>
              <a:rPr lang="en-US" dirty="0"/>
              <a:t> structures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Minimize shoulder pain </a:t>
            </a:r>
            <a:r>
              <a:rPr lang="en-US" dirty="0"/>
              <a:t>to normalize muscle tone</a:t>
            </a:r>
            <a:r>
              <a:rPr lang="en-US" dirty="0" smtClean="0"/>
              <a:t>.</a:t>
            </a:r>
          </a:p>
          <a:p>
            <a:r>
              <a:rPr lang="en-US" dirty="0"/>
              <a:t>Gradually restore frontal plane elevation, </a:t>
            </a:r>
            <a:r>
              <a:rPr lang="en-US" dirty="0">
                <a:solidFill>
                  <a:srgbClr val="FF0000"/>
                </a:solidFill>
              </a:rPr>
              <a:t>abduction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external</a:t>
            </a:r>
            <a:r>
              <a:rPr lang="en-US" dirty="0"/>
              <a:t> rotation (ER) above </a:t>
            </a:r>
            <a:r>
              <a:rPr lang="en-US" dirty="0">
                <a:solidFill>
                  <a:srgbClr val="FF0000"/>
                </a:solidFill>
              </a:rPr>
              <a:t>45</a:t>
            </a:r>
            <a:r>
              <a:rPr lang="en-US" dirty="0"/>
              <a:t>°, as suggested in </a:t>
            </a:r>
            <a:r>
              <a:rPr lang="en-US" dirty="0">
                <a:hlinkClick r:id="rId2"/>
              </a:rPr>
              <a:t>Table 1-1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6383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96036" y="1122363"/>
            <a:ext cx="9971964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NONOPERATIVE REHABILITATION OF </a:t>
            </a:r>
            <a:r>
              <a:rPr lang="en-US" b="1" dirty="0" smtClean="0"/>
              <a:t>LATERAL AND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SYNDESMOTIC SPRAINS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3847697"/>
            <a:ext cx="9144000" cy="1655762"/>
          </a:xfrm>
        </p:spPr>
        <p:txBody>
          <a:bodyPr/>
          <a:lstStyle/>
          <a:p>
            <a:r>
              <a:rPr lang="en-US" dirty="0"/>
              <a:t>Paul J. </a:t>
            </a:r>
            <a:r>
              <a:rPr lang="en-US" dirty="0" err="1" smtClean="0"/>
              <a:t>Pursley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43737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NONOPERATIVE REHABILITATION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549" y="2169053"/>
            <a:ext cx="8584442" cy="34436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9344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77251" cy="4351338"/>
          </a:xfrm>
        </p:spPr>
        <p:txBody>
          <a:bodyPr/>
          <a:lstStyle/>
          <a:p>
            <a:r>
              <a:rPr lang="en-US" b="1" dirty="0"/>
              <a:t>Protection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Protected weight bearing </a:t>
            </a: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crutches</a:t>
            </a:r>
            <a:r>
              <a:rPr lang="en-US" dirty="0"/>
              <a:t> (see Box </a:t>
            </a:r>
            <a:r>
              <a:rPr lang="en-US" dirty="0" smtClean="0"/>
              <a:t>39-1: Ottawa </a:t>
            </a:r>
            <a:r>
              <a:rPr lang="en-US" dirty="0"/>
              <a:t>Rules), </a:t>
            </a:r>
            <a:r>
              <a:rPr lang="en-US" dirty="0">
                <a:solidFill>
                  <a:srgbClr val="FF0000"/>
                </a:solidFill>
              </a:rPr>
              <a:t>immobilization</a:t>
            </a:r>
            <a:r>
              <a:rPr lang="en-US" dirty="0"/>
              <a:t> boot for pain control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PRICE </a:t>
            </a:r>
            <a:r>
              <a:rPr lang="en-US" dirty="0"/>
              <a:t>principles: Protection, Rest, Ice, </a:t>
            </a:r>
            <a:r>
              <a:rPr lang="en-US" dirty="0" smtClean="0"/>
              <a:t>Compression, Elevation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966" y="1450987"/>
            <a:ext cx="43434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86663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1754" y="1690688"/>
            <a:ext cx="7010471" cy="50171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2714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Techniques for Progressive Increase </a:t>
            </a:r>
            <a:r>
              <a:rPr lang="en-US" b="1" dirty="0" smtClean="0"/>
              <a:t>in Range </a:t>
            </a:r>
            <a:r>
              <a:rPr lang="en-US" b="1" dirty="0"/>
              <a:t>of </a:t>
            </a:r>
            <a:r>
              <a:rPr lang="en-US" b="1" dirty="0" smtClean="0"/>
              <a:t>Motion</a:t>
            </a:r>
          </a:p>
          <a:p>
            <a:r>
              <a:rPr lang="en-US" b="1" dirty="0"/>
              <a:t>Manual Therapy Techniques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Anterior to posterior </a:t>
            </a:r>
            <a:r>
              <a:rPr lang="en-US" dirty="0" smtClean="0"/>
              <a:t>fibular </a:t>
            </a:r>
            <a:r>
              <a:rPr lang="en-US" dirty="0"/>
              <a:t>mobilization (lateral </a:t>
            </a:r>
            <a:r>
              <a:rPr lang="en-US" dirty="0" smtClean="0"/>
              <a:t>sprains)</a:t>
            </a:r>
          </a:p>
          <a:p>
            <a:r>
              <a:rPr lang="en-US" b="1" dirty="0" smtClean="0"/>
              <a:t>Soft </a:t>
            </a:r>
            <a:r>
              <a:rPr lang="en-US" b="1" dirty="0"/>
              <a:t>Tissue </a:t>
            </a:r>
            <a:r>
              <a:rPr lang="en-US" b="1" dirty="0" smtClean="0"/>
              <a:t>Techniques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Distal </a:t>
            </a:r>
            <a:r>
              <a:rPr lang="en-US" dirty="0">
                <a:solidFill>
                  <a:srgbClr val="FF0000"/>
                </a:solidFill>
              </a:rPr>
              <a:t>to proximal </a:t>
            </a:r>
            <a:r>
              <a:rPr lang="en-US" dirty="0"/>
              <a:t>soft tissue </a:t>
            </a:r>
            <a:r>
              <a:rPr lang="en-US" dirty="0" smtClean="0"/>
              <a:t>mobilization/edema massage</a:t>
            </a:r>
          </a:p>
          <a:p>
            <a:r>
              <a:rPr lang="en-US" b="1" dirty="0"/>
              <a:t>Stretching and Flexibility Techniques for </a:t>
            </a:r>
            <a:r>
              <a:rPr lang="en-US" b="1" dirty="0" smtClean="0"/>
              <a:t>the Musculotendinous Unit</a:t>
            </a:r>
          </a:p>
          <a:p>
            <a:r>
              <a:rPr lang="en-US" dirty="0">
                <a:solidFill>
                  <a:srgbClr val="FF0000"/>
                </a:solidFill>
              </a:rPr>
              <a:t>OKC</a:t>
            </a:r>
            <a:r>
              <a:rPr lang="en-US" dirty="0"/>
              <a:t> ankle motion for all </a:t>
            </a:r>
            <a:r>
              <a:rPr lang="en-US" dirty="0" smtClean="0"/>
              <a:t>planes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Non </a:t>
            </a:r>
            <a:r>
              <a:rPr lang="en-US" dirty="0" err="1" smtClean="0">
                <a:solidFill>
                  <a:srgbClr val="FF0000"/>
                </a:solidFill>
              </a:rPr>
              <a:t>weightbearing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dorsiﬂexion </a:t>
            </a:r>
            <a:r>
              <a:rPr lang="en-US" dirty="0"/>
              <a:t>stretch with UE assist </a:t>
            </a:r>
            <a:br>
              <a:rPr lang="en-US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319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Other Therapeutic </a:t>
            </a:r>
            <a:r>
              <a:rPr lang="en-US" b="1" dirty="0" smtClean="0"/>
              <a:t>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TBS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core</a:t>
            </a:r>
            <a:r>
              <a:rPr lang="en-US" dirty="0"/>
              <a:t> stability, contralateral </a:t>
            </a:r>
            <a:r>
              <a:rPr lang="en-US" dirty="0" smtClean="0"/>
              <a:t>TLS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Initiate </a:t>
            </a:r>
            <a:r>
              <a:rPr lang="en-US" dirty="0">
                <a:solidFill>
                  <a:srgbClr val="FF0000"/>
                </a:solidFill>
              </a:rPr>
              <a:t>isometrics </a:t>
            </a:r>
            <a:r>
              <a:rPr lang="en-US" dirty="0"/>
              <a:t>progressing to </a:t>
            </a:r>
            <a:r>
              <a:rPr lang="en-US" dirty="0" smtClean="0"/>
              <a:t>isotonic </a:t>
            </a:r>
            <a:r>
              <a:rPr lang="en-US" dirty="0"/>
              <a:t>with </a:t>
            </a:r>
            <a:r>
              <a:rPr lang="en-US" dirty="0" smtClean="0"/>
              <a:t>elastic band </a:t>
            </a:r>
            <a:r>
              <a:rPr lang="en-US" dirty="0"/>
              <a:t>resist for inversion/eversion/DF/PF as tolerated </a:t>
            </a:r>
            <a:r>
              <a:rPr lang="en-US" dirty="0" smtClean="0"/>
              <a:t>by pain </a:t>
            </a:r>
          </a:p>
          <a:p>
            <a:r>
              <a:rPr lang="en-US" b="1" dirty="0"/>
              <a:t>Activation of Primary Muscles Involved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Peroneus</a:t>
            </a:r>
            <a:r>
              <a:rPr lang="en-US" dirty="0"/>
              <a:t> </a:t>
            </a:r>
            <a:r>
              <a:rPr lang="en-US" dirty="0" err="1"/>
              <a:t>longus</a:t>
            </a:r>
            <a:r>
              <a:rPr lang="en-US" dirty="0"/>
              <a:t>/</a:t>
            </a:r>
            <a:r>
              <a:rPr lang="en-US" dirty="0" err="1"/>
              <a:t>brevis</a:t>
            </a:r>
            <a:r>
              <a:rPr lang="en-US" dirty="0"/>
              <a:t> (lateral and syndesmotic)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>
                <a:solidFill>
                  <a:srgbClr val="FF0000"/>
                </a:solidFill>
              </a:rPr>
              <a:t>Tibialis</a:t>
            </a:r>
            <a:r>
              <a:rPr lang="en-US" dirty="0">
                <a:solidFill>
                  <a:srgbClr val="FF0000"/>
                </a:solidFill>
              </a:rPr>
              <a:t> anterior </a:t>
            </a:r>
            <a:r>
              <a:rPr lang="en-US" dirty="0"/>
              <a:t>(syndesmotic)</a:t>
            </a:r>
            <a:br>
              <a:rPr lang="en-US" dirty="0"/>
            </a:br>
            <a:r>
              <a:rPr lang="en-US" dirty="0"/>
              <a:t>• FHL/</a:t>
            </a:r>
            <a:r>
              <a:rPr lang="en-US" dirty="0" err="1"/>
              <a:t>tibialis</a:t>
            </a:r>
            <a:r>
              <a:rPr lang="en-US" dirty="0"/>
              <a:t> posterior/EHL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>
                <a:solidFill>
                  <a:srgbClr val="FF0000"/>
                </a:solidFill>
              </a:rPr>
              <a:t>Gastrosoleus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11121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Intrinsic foot motion </a:t>
            </a:r>
            <a:r>
              <a:rPr lang="en-US" dirty="0"/>
              <a:t>(toe </a:t>
            </a:r>
            <a:r>
              <a:rPr lang="en-US" dirty="0">
                <a:solidFill>
                  <a:srgbClr val="FF0000"/>
                </a:solidFill>
              </a:rPr>
              <a:t>extension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with ankle </a:t>
            </a:r>
            <a:r>
              <a:rPr lang="en-US" dirty="0" smtClean="0">
                <a:solidFill>
                  <a:srgbClr val="FF0000"/>
                </a:solidFill>
              </a:rPr>
              <a:t>PF/toe </a:t>
            </a:r>
            <a:r>
              <a:rPr lang="en-US" dirty="0" smtClean="0"/>
              <a:t>ﬂexion </a:t>
            </a:r>
            <a:r>
              <a:rPr lang="en-US" dirty="0"/>
              <a:t>with ankle </a:t>
            </a:r>
            <a:r>
              <a:rPr lang="en-US" dirty="0" smtClean="0"/>
              <a:t>DF)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Seated </a:t>
            </a:r>
            <a:r>
              <a:rPr lang="en-US" dirty="0">
                <a:solidFill>
                  <a:srgbClr val="FF0000"/>
                </a:solidFill>
              </a:rPr>
              <a:t>circle board </a:t>
            </a:r>
            <a:r>
              <a:rPr lang="en-US" dirty="0"/>
              <a:t>progressing to </a:t>
            </a:r>
            <a:r>
              <a:rPr lang="en-US" dirty="0">
                <a:solidFill>
                  <a:srgbClr val="FF0000"/>
                </a:solidFill>
              </a:rPr>
              <a:t>bilateral limb </a:t>
            </a:r>
            <a:r>
              <a:rPr lang="en-US" dirty="0" smtClean="0"/>
              <a:t>stance balance </a:t>
            </a:r>
            <a:r>
              <a:rPr lang="en-US" dirty="0"/>
              <a:t>progression (as tolerated by </a:t>
            </a:r>
            <a:r>
              <a:rPr lang="en-US" dirty="0" smtClean="0"/>
              <a:t>pain)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34358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Open and Closed Kinetic Chain Exercises</a:t>
            </a:r>
            <a:br>
              <a:rPr lang="en-US" b="1" dirty="0"/>
            </a:br>
            <a:r>
              <a:rPr lang="en-US" dirty="0"/>
              <a:t>• Isometric ankle inversion/eversion</a:t>
            </a:r>
            <a:br>
              <a:rPr lang="en-US" dirty="0"/>
            </a:br>
            <a:r>
              <a:rPr lang="en-US" dirty="0"/>
              <a:t>• Band-resisted inversion/eversion/PF/DF </a:t>
            </a:r>
            <a:endParaRPr lang="en-US" dirty="0" smtClean="0"/>
          </a:p>
          <a:p>
            <a:r>
              <a:rPr lang="en-US" dirty="0"/>
              <a:t>Manual-resisted ankle motions with variable </a:t>
            </a:r>
            <a:r>
              <a:rPr lang="en-US" dirty="0" smtClean="0"/>
              <a:t>speed/pressure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CKC</a:t>
            </a:r>
            <a:r>
              <a:rPr lang="en-US" dirty="0" smtClean="0"/>
              <a:t> </a:t>
            </a:r>
            <a:r>
              <a:rPr lang="en-US" dirty="0"/>
              <a:t>wall sits, partial </a:t>
            </a:r>
            <a:r>
              <a:rPr lang="en-US" dirty="0" smtClean="0"/>
              <a:t>squats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OKC</a:t>
            </a:r>
            <a:r>
              <a:rPr lang="en-US" dirty="0" smtClean="0"/>
              <a:t> </a:t>
            </a:r>
            <a:r>
              <a:rPr lang="en-US" dirty="0" err="1"/>
              <a:t>ipsilateral</a:t>
            </a:r>
            <a:r>
              <a:rPr lang="en-US" dirty="0"/>
              <a:t> hip/knee exercise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3122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to Increase Muscle </a:t>
            </a:r>
            <a:r>
              <a:rPr lang="en-US" b="1" dirty="0" smtClean="0"/>
              <a:t>Strength, Power</a:t>
            </a:r>
            <a:r>
              <a:rPr lang="en-US" b="1" dirty="0"/>
              <a:t>, and Endurance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Biking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Swimming</a:t>
            </a:r>
            <a:r>
              <a:rPr lang="en-US" dirty="0"/>
              <a:t> with limited kicking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Pool exercises </a:t>
            </a:r>
            <a:r>
              <a:rPr lang="en-US" dirty="0"/>
              <a:t>in the deep end to limit </a:t>
            </a:r>
            <a:r>
              <a:rPr lang="en-US" dirty="0" smtClean="0"/>
              <a:t>weight bearing; focus </a:t>
            </a:r>
            <a:r>
              <a:rPr lang="en-US" dirty="0"/>
              <a:t>on hip </a:t>
            </a:r>
            <a:r>
              <a:rPr lang="en-US" dirty="0">
                <a:solidFill>
                  <a:srgbClr val="FF0000"/>
                </a:solidFill>
              </a:rPr>
              <a:t>knee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ankle</a:t>
            </a:r>
            <a:r>
              <a:rPr lang="en-US" dirty="0"/>
              <a:t> active ROM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Functional Exercises</a:t>
            </a:r>
            <a:br>
              <a:rPr lang="en-US" b="1" dirty="0"/>
            </a:br>
            <a:r>
              <a:rPr lang="en-US" dirty="0"/>
              <a:t>• Functional </a:t>
            </a:r>
            <a:r>
              <a:rPr lang="en-US" dirty="0">
                <a:solidFill>
                  <a:srgbClr val="FF0000"/>
                </a:solidFill>
              </a:rPr>
              <a:t>stepping</a:t>
            </a:r>
            <a:r>
              <a:rPr lang="en-US" dirty="0"/>
              <a:t> as tolerated by </a:t>
            </a:r>
            <a:r>
              <a:rPr lang="en-US" dirty="0">
                <a:solidFill>
                  <a:srgbClr val="FF0000"/>
                </a:solidFill>
              </a:rPr>
              <a:t>pain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341" y="3664531"/>
            <a:ext cx="4155459" cy="25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4468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 (week 0 to 1)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38948"/>
          </a:xfrm>
        </p:spPr>
        <p:txBody>
          <a:bodyPr/>
          <a:lstStyle/>
          <a:p>
            <a:r>
              <a:rPr lang="en-US" b="1" dirty="0"/>
              <a:t>Milestones for Progression to</a:t>
            </a:r>
            <a:br>
              <a:rPr lang="en-US" b="1" dirty="0"/>
            </a:br>
            <a:r>
              <a:rPr lang="en-US" b="1" dirty="0"/>
              <a:t>the Next Phase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Symmetrical</a:t>
            </a:r>
            <a:r>
              <a:rPr lang="en-US" dirty="0"/>
              <a:t> and pain-free </a:t>
            </a:r>
            <a:r>
              <a:rPr lang="en-US" dirty="0">
                <a:solidFill>
                  <a:srgbClr val="FF0000"/>
                </a:solidFill>
              </a:rPr>
              <a:t>gait</a:t>
            </a:r>
            <a:r>
              <a:rPr lang="en-US" dirty="0"/>
              <a:t> at self-selected pace </a:t>
            </a:r>
            <a:r>
              <a:rPr lang="en-US" dirty="0" smtClean="0"/>
              <a:t>on even </a:t>
            </a:r>
            <a:r>
              <a:rPr lang="en-US" dirty="0"/>
              <a:t>surfaces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Full AROM</a:t>
            </a:r>
            <a:r>
              <a:rPr lang="en-US" dirty="0"/>
              <a:t>, minimal pain with passive overpressure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Dorsiﬂexion/eversion</a:t>
            </a:r>
            <a:r>
              <a:rPr lang="en-US" dirty="0"/>
              <a:t> (syndesmotic)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smtClean="0">
                <a:solidFill>
                  <a:srgbClr val="FF0000"/>
                </a:solidFill>
              </a:rPr>
              <a:t>Plantar ﬂexion/inversion</a:t>
            </a:r>
            <a:r>
              <a:rPr lang="en-US" dirty="0" smtClean="0"/>
              <a:t> </a:t>
            </a:r>
            <a:r>
              <a:rPr lang="en-US" dirty="0"/>
              <a:t>(lateral)</a:t>
            </a:r>
            <a:br>
              <a:rPr lang="en-US" dirty="0"/>
            </a:br>
            <a:r>
              <a:rPr lang="en-US" dirty="0"/>
              <a:t>• Full and </a:t>
            </a:r>
            <a:r>
              <a:rPr lang="en-US" dirty="0">
                <a:solidFill>
                  <a:srgbClr val="FF0000"/>
                </a:solidFill>
              </a:rPr>
              <a:t>symmetrical</a:t>
            </a:r>
            <a:r>
              <a:rPr lang="en-US" dirty="0"/>
              <a:t> unilateral </a:t>
            </a:r>
            <a:r>
              <a:rPr lang="en-US" dirty="0" smtClean="0"/>
              <a:t>heel raise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66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Staged Range of Motion Goals Following Arthroscopic Anterior </a:t>
            </a:r>
            <a:r>
              <a:rPr lang="en-US" dirty="0" err="1"/>
              <a:t>Capsulolabral</a:t>
            </a:r>
            <a:r>
              <a:rPr lang="en-US" dirty="0"/>
              <a:t> Injury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97289"/>
            <a:ext cx="9638734" cy="30707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3346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Protective </a:t>
            </a:r>
            <a:r>
              <a:rPr lang="en-US" dirty="0">
                <a:solidFill>
                  <a:srgbClr val="FF0000"/>
                </a:solidFill>
              </a:rPr>
              <a:t>bracing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Continued </a:t>
            </a:r>
            <a:r>
              <a:rPr lang="en-US" dirty="0">
                <a:solidFill>
                  <a:srgbClr val="FF0000"/>
                </a:solidFill>
              </a:rPr>
              <a:t>compression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icing/cooling</a:t>
            </a:r>
            <a:r>
              <a:rPr lang="en-US" dirty="0"/>
              <a:t> as needed </a:t>
            </a:r>
            <a:endParaRPr lang="en-US" dirty="0" smtClean="0"/>
          </a:p>
          <a:p>
            <a:r>
              <a:rPr lang="en-US" b="1" i="1" dirty="0"/>
              <a:t>Techniques for Progressive </a:t>
            </a:r>
            <a:r>
              <a:rPr lang="en-US" b="1" i="1" dirty="0" smtClean="0"/>
              <a:t>Increase in </a:t>
            </a:r>
            <a:r>
              <a:rPr lang="en-US" b="1" i="1" dirty="0"/>
              <a:t>Range of Motion</a:t>
            </a:r>
            <a:r>
              <a:rPr lang="en-US" b="1" dirty="0"/>
              <a:t> </a:t>
            </a:r>
            <a:endParaRPr lang="en-US" b="1" dirty="0" smtClean="0"/>
          </a:p>
          <a:p>
            <a:r>
              <a:rPr lang="en-US" dirty="0">
                <a:solidFill>
                  <a:srgbClr val="FF0000"/>
                </a:solidFill>
              </a:rPr>
              <a:t>Anterior to posterior </a:t>
            </a:r>
            <a:r>
              <a:rPr lang="en-US" dirty="0"/>
              <a:t>talocrural mobilization to </a:t>
            </a:r>
            <a:r>
              <a:rPr lang="en-US" dirty="0" smtClean="0"/>
              <a:t>improve dorsiﬂexion</a:t>
            </a:r>
          </a:p>
          <a:p>
            <a:r>
              <a:rPr lang="en-US" b="1" dirty="0" smtClean="0"/>
              <a:t>Soft </a:t>
            </a:r>
            <a:r>
              <a:rPr lang="en-US" b="1" dirty="0"/>
              <a:t>Tissue </a:t>
            </a:r>
            <a:r>
              <a:rPr lang="en-US" b="1" dirty="0" smtClean="0"/>
              <a:t>Techniques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Distal </a:t>
            </a:r>
            <a:r>
              <a:rPr lang="en-US" dirty="0">
                <a:solidFill>
                  <a:srgbClr val="FF0000"/>
                </a:solidFill>
              </a:rPr>
              <a:t>to proximal soft tissue </a:t>
            </a:r>
            <a:r>
              <a:rPr lang="en-US" dirty="0" smtClean="0">
                <a:solidFill>
                  <a:srgbClr val="FF0000"/>
                </a:solidFill>
              </a:rPr>
              <a:t>mobilization/edema </a:t>
            </a:r>
            <a:r>
              <a:rPr lang="en-US" dirty="0" smtClean="0"/>
              <a:t>massage</a:t>
            </a:r>
            <a:r>
              <a:rPr lang="en-US" dirty="0"/>
              <a:t>; advance tissue mobilization depth as needed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66752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Stretching and Flexibility Techniques for </a:t>
            </a:r>
            <a:r>
              <a:rPr lang="en-US" b="1" dirty="0" smtClean="0"/>
              <a:t>the Musculotendinous Unit</a:t>
            </a:r>
          </a:p>
          <a:p>
            <a:r>
              <a:rPr lang="en-US" dirty="0" smtClean="0"/>
              <a:t>Standing </a:t>
            </a:r>
            <a:r>
              <a:rPr lang="en-US" dirty="0"/>
              <a:t>gastroc-soleus (G-s) stretching for </a:t>
            </a:r>
            <a:r>
              <a:rPr lang="en-US" dirty="0" smtClean="0"/>
              <a:t>lateral sprains </a:t>
            </a:r>
          </a:p>
          <a:p>
            <a:r>
              <a:rPr lang="en-US" b="1" dirty="0"/>
              <a:t>Other Therapeutic </a:t>
            </a:r>
            <a:r>
              <a:rPr lang="en-US" b="1" dirty="0" smtClean="0"/>
              <a:t>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Isotonic</a:t>
            </a:r>
            <a:r>
              <a:rPr lang="en-US" dirty="0" smtClean="0"/>
              <a:t> </a:t>
            </a:r>
            <a:r>
              <a:rPr lang="en-US" dirty="0"/>
              <a:t>for involved ankle (band, cords, manual resistance by </a:t>
            </a:r>
            <a:r>
              <a:rPr lang="en-US" dirty="0" smtClean="0"/>
              <a:t>ATC/PT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Bilateral </a:t>
            </a:r>
            <a:r>
              <a:rPr lang="en-US" dirty="0">
                <a:solidFill>
                  <a:srgbClr val="FF0000"/>
                </a:solidFill>
              </a:rPr>
              <a:t>standing toe raises </a:t>
            </a:r>
            <a:r>
              <a:rPr lang="en-US" dirty="0"/>
              <a:t>through full range (angle</a:t>
            </a:r>
            <a:br>
              <a:rPr lang="en-US" dirty="0"/>
            </a:br>
            <a:r>
              <a:rPr lang="en-US" dirty="0"/>
              <a:t>board, </a:t>
            </a:r>
            <a:r>
              <a:rPr lang="en-US" dirty="0" smtClean="0"/>
              <a:t>stairs)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Nonimpact </a:t>
            </a:r>
            <a:r>
              <a:rPr lang="en-US" dirty="0">
                <a:solidFill>
                  <a:srgbClr val="FF0000"/>
                </a:solidFill>
              </a:rPr>
              <a:t>TLS for involved </a:t>
            </a:r>
            <a:r>
              <a:rPr lang="en-US" dirty="0" smtClean="0">
                <a:solidFill>
                  <a:srgbClr val="FF0000"/>
                </a:solidFill>
              </a:rPr>
              <a:t>side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Leg </a:t>
            </a:r>
            <a:r>
              <a:rPr lang="en-US" dirty="0">
                <a:solidFill>
                  <a:srgbClr val="FF0000"/>
                </a:solidFill>
              </a:rPr>
              <a:t>press, machine based </a:t>
            </a:r>
            <a:r>
              <a:rPr lang="en-US" dirty="0"/>
              <a:t>hips/quads/hamstrings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045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Sensorimotor </a:t>
            </a:r>
            <a:r>
              <a:rPr lang="en-US" b="1" dirty="0" smtClean="0"/>
              <a:t>Exercises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Progression </a:t>
            </a:r>
            <a:r>
              <a:rPr lang="en-US" dirty="0">
                <a:solidFill>
                  <a:srgbClr val="FF0000"/>
                </a:solidFill>
              </a:rPr>
              <a:t>for bilateral to unilateral </a:t>
            </a:r>
            <a:r>
              <a:rPr lang="en-US" dirty="0"/>
              <a:t>stance </a:t>
            </a:r>
            <a:r>
              <a:rPr lang="en-US" dirty="0" smtClean="0"/>
              <a:t>with sport-specific </a:t>
            </a:r>
            <a:r>
              <a:rPr lang="en-US" dirty="0"/>
              <a:t>perturbation (</a:t>
            </a:r>
            <a:r>
              <a:rPr lang="en-US" dirty="0">
                <a:solidFill>
                  <a:srgbClr val="FF0000"/>
                </a:solidFill>
              </a:rPr>
              <a:t>chest </a:t>
            </a:r>
            <a:r>
              <a:rPr lang="en-US" dirty="0" smtClean="0">
                <a:solidFill>
                  <a:srgbClr val="FF0000"/>
                </a:solidFill>
              </a:rPr>
              <a:t>pass/overhead pass</a:t>
            </a:r>
            <a:r>
              <a:rPr lang="en-US" dirty="0"/>
              <a:t>, volleyball passing, hand </a:t>
            </a:r>
            <a:r>
              <a:rPr lang="en-US" dirty="0" smtClean="0"/>
              <a:t>fighting </a:t>
            </a:r>
            <a:r>
              <a:rPr lang="en-US" dirty="0"/>
              <a:t>for </a:t>
            </a:r>
            <a:r>
              <a:rPr lang="en-US" dirty="0" smtClean="0"/>
              <a:t>football/ wrestling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Bilateral stance on unstable surfaces</a:t>
            </a:r>
            <a:r>
              <a:rPr lang="en-US" dirty="0"/>
              <a:t>, adding </a:t>
            </a:r>
            <a:r>
              <a:rPr lang="en-US" dirty="0" smtClean="0"/>
              <a:t>modifications </a:t>
            </a:r>
            <a:r>
              <a:rPr lang="en-US" dirty="0"/>
              <a:t>such as active ankle motion, </a:t>
            </a:r>
            <a:r>
              <a:rPr lang="en-US" dirty="0">
                <a:solidFill>
                  <a:srgbClr val="FF0000"/>
                </a:solidFill>
              </a:rPr>
              <a:t>squats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Light </a:t>
            </a:r>
            <a:r>
              <a:rPr lang="en-US" dirty="0">
                <a:solidFill>
                  <a:srgbClr val="FF0000"/>
                </a:solidFill>
              </a:rPr>
              <a:t>intensity ladder drills</a:t>
            </a:r>
            <a:r>
              <a:rPr lang="en-US" dirty="0"/>
              <a:t>, starting with A/P </a:t>
            </a:r>
            <a:r>
              <a:rPr lang="en-US" dirty="0" smtClean="0"/>
              <a:t>motion, progressing </a:t>
            </a:r>
            <a:r>
              <a:rPr lang="en-US" dirty="0"/>
              <a:t>to diagonals and laterals and tolerated </a:t>
            </a:r>
            <a:r>
              <a:rPr lang="en-US" dirty="0" smtClean="0"/>
              <a:t>by pain </a:t>
            </a:r>
            <a:r>
              <a:rPr lang="en-US" dirty="0"/>
              <a:t>and movement patterns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Star Excursion Balance </a:t>
            </a:r>
            <a:r>
              <a:rPr lang="en-US" dirty="0"/>
              <a:t>Test (SEBT</a:t>
            </a:r>
            <a:r>
              <a:rPr lang="en-US" dirty="0" smtClean="0"/>
              <a:t>). </a:t>
            </a:r>
            <a:r>
              <a:rPr lang="en-US" dirty="0"/>
              <a:t>Initiate </a:t>
            </a:r>
            <a:r>
              <a:rPr lang="en-US" dirty="0" smtClean="0"/>
              <a:t>with posterior </a:t>
            </a:r>
            <a:r>
              <a:rPr lang="en-US" dirty="0"/>
              <a:t>reaching to reduce pain associated </a:t>
            </a:r>
            <a:r>
              <a:rPr lang="en-US" dirty="0" smtClean="0"/>
              <a:t>with dorsiﬂexion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05491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9743" y="1913281"/>
            <a:ext cx="6520857" cy="44430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346079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Open and Closed Kinetic Chain </a:t>
            </a:r>
            <a:r>
              <a:rPr lang="en-US" b="1" dirty="0" smtClean="0"/>
              <a:t>Exercises</a:t>
            </a:r>
            <a:endParaRPr lang="en-US" b="1" dirty="0"/>
          </a:p>
          <a:p>
            <a:r>
              <a:rPr lang="en-US" dirty="0" smtClean="0"/>
              <a:t>Progress </a:t>
            </a:r>
            <a:r>
              <a:rPr lang="en-US" dirty="0">
                <a:solidFill>
                  <a:srgbClr val="FF0000"/>
                </a:solidFill>
              </a:rPr>
              <a:t>OKC </a:t>
            </a:r>
            <a:r>
              <a:rPr lang="en-US" dirty="0" smtClean="0">
                <a:solidFill>
                  <a:srgbClr val="FF0000"/>
                </a:solidFill>
              </a:rPr>
              <a:t>isotonic </a:t>
            </a:r>
            <a:r>
              <a:rPr lang="en-US" dirty="0">
                <a:solidFill>
                  <a:srgbClr val="FF0000"/>
                </a:solidFill>
              </a:rPr>
              <a:t>w/band or manual </a:t>
            </a:r>
            <a:r>
              <a:rPr lang="en-US" dirty="0" smtClean="0"/>
              <a:t>resist</a:t>
            </a:r>
            <a:endParaRPr lang="en-US" dirty="0"/>
          </a:p>
          <a:p>
            <a:r>
              <a:rPr lang="en-US" dirty="0" smtClean="0"/>
              <a:t>CKC </a:t>
            </a:r>
            <a:r>
              <a:rPr lang="en-US" dirty="0">
                <a:solidFill>
                  <a:srgbClr val="FF0000"/>
                </a:solidFill>
              </a:rPr>
              <a:t>squats, lunges, lateral lunges</a:t>
            </a:r>
            <a:r>
              <a:rPr lang="en-US" dirty="0"/>
              <a:t>, </a:t>
            </a:r>
            <a:r>
              <a:rPr lang="en-US" dirty="0" smtClean="0"/>
              <a:t>step-ups</a:t>
            </a:r>
          </a:p>
          <a:p>
            <a:r>
              <a:rPr lang="en-US" dirty="0" smtClean="0"/>
              <a:t> </a:t>
            </a:r>
            <a:r>
              <a:rPr lang="en-US" b="1" dirty="0"/>
              <a:t>Techniques to Increase Muscle </a:t>
            </a:r>
            <a:r>
              <a:rPr lang="en-US" b="1" dirty="0" smtClean="0"/>
              <a:t>Strength, Power</a:t>
            </a:r>
            <a:r>
              <a:rPr lang="en-US" b="1" dirty="0"/>
              <a:t>, and </a:t>
            </a:r>
            <a:r>
              <a:rPr lang="en-US" b="1" dirty="0" smtClean="0"/>
              <a:t>Endurance</a:t>
            </a:r>
            <a:endParaRPr lang="en-US" dirty="0" smtClean="0"/>
          </a:p>
          <a:p>
            <a:r>
              <a:rPr lang="en-US" dirty="0" smtClean="0"/>
              <a:t>Elliptical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Walk</a:t>
            </a:r>
            <a:r>
              <a:rPr lang="en-US" dirty="0" smtClean="0"/>
              <a:t> </a:t>
            </a:r>
            <a:r>
              <a:rPr lang="en-US" dirty="0"/>
              <a:t>to jog on </a:t>
            </a:r>
            <a:r>
              <a:rPr lang="en-US" dirty="0">
                <a:solidFill>
                  <a:srgbClr val="FF0000"/>
                </a:solidFill>
              </a:rPr>
              <a:t>treadmill</a:t>
            </a:r>
            <a:r>
              <a:rPr lang="en-US" dirty="0"/>
              <a:t> or level surfaces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Swimming</a:t>
            </a:r>
            <a:r>
              <a:rPr lang="en-US" dirty="0"/>
              <a:t> with full </a:t>
            </a:r>
            <a:r>
              <a:rPr lang="en-US" dirty="0" smtClean="0"/>
              <a:t>kicking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Pool-based running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8921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Plyometric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Bilateral</a:t>
            </a:r>
            <a:r>
              <a:rPr lang="en-US" dirty="0" smtClean="0"/>
              <a:t> </a:t>
            </a:r>
            <a:r>
              <a:rPr lang="en-US" dirty="0"/>
              <a:t>partial </a:t>
            </a:r>
            <a:r>
              <a:rPr lang="en-US" dirty="0">
                <a:solidFill>
                  <a:srgbClr val="FF0000"/>
                </a:solidFill>
              </a:rPr>
              <a:t>anterior</a:t>
            </a:r>
            <a:r>
              <a:rPr lang="en-US" dirty="0"/>
              <a:t> </a:t>
            </a:r>
            <a:r>
              <a:rPr lang="en-US" dirty="0" smtClean="0"/>
              <a:t>jumping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Pool-based </a:t>
            </a:r>
            <a:r>
              <a:rPr lang="en-US" dirty="0">
                <a:solidFill>
                  <a:srgbClr val="FF0000"/>
                </a:solidFill>
              </a:rPr>
              <a:t>jumping bilateral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unilateral</a:t>
            </a:r>
            <a:r>
              <a:rPr lang="en-US" dirty="0"/>
              <a:t> as </a:t>
            </a:r>
            <a:r>
              <a:rPr lang="en-US" dirty="0" smtClean="0"/>
              <a:t>tolerated by pain</a:t>
            </a:r>
          </a:p>
          <a:p>
            <a:r>
              <a:rPr lang="en-US" b="1" dirty="0" smtClean="0"/>
              <a:t>functional 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Step-ups/step-downs</a:t>
            </a:r>
            <a:r>
              <a:rPr lang="en-US" dirty="0" smtClean="0"/>
              <a:t> </a:t>
            </a: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free</a:t>
            </a:r>
            <a:r>
              <a:rPr lang="en-US" dirty="0"/>
              <a:t> weight resistance </a:t>
            </a:r>
            <a:endParaRPr lang="en-US" dirty="0" smtClean="0"/>
          </a:p>
          <a:p>
            <a:r>
              <a:rPr lang="en-US" b="1" dirty="0" smtClean="0"/>
              <a:t>Sport-Specific 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Ball-based </a:t>
            </a:r>
            <a:r>
              <a:rPr lang="en-US" dirty="0">
                <a:solidFill>
                  <a:srgbClr val="FF0000"/>
                </a:solidFill>
              </a:rPr>
              <a:t>activity </a:t>
            </a:r>
            <a:r>
              <a:rPr lang="en-US" dirty="0"/>
              <a:t>(</a:t>
            </a:r>
            <a:r>
              <a:rPr lang="en-US" dirty="0" smtClean="0"/>
              <a:t>passing/catching/fielding)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Ground-based</a:t>
            </a:r>
            <a:r>
              <a:rPr lang="en-US" dirty="0" smtClean="0"/>
              <a:t> </a:t>
            </a:r>
            <a:r>
              <a:rPr lang="en-US" dirty="0"/>
              <a:t>stick work (</a:t>
            </a:r>
            <a:r>
              <a:rPr lang="en-US" dirty="0" smtClean="0"/>
              <a:t>field </a:t>
            </a:r>
            <a:r>
              <a:rPr lang="en-US" dirty="0"/>
              <a:t>and ice hockey)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5649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(Lateral </a:t>
            </a:r>
            <a:r>
              <a:rPr lang="en-US" i="1" dirty="0" smtClean="0"/>
              <a:t>sprains: weeks </a:t>
            </a:r>
            <a:r>
              <a:rPr lang="en-US" i="1" dirty="0"/>
              <a:t>1 to 3; Syndesmotic </a:t>
            </a:r>
            <a:r>
              <a:rPr lang="en-US" i="1" dirty="0" smtClean="0"/>
              <a:t>sprains: weeks </a:t>
            </a:r>
            <a:r>
              <a:rPr lang="en-US" i="1" dirty="0"/>
              <a:t>2 to 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Milestones for Progression </a:t>
            </a:r>
            <a:r>
              <a:rPr lang="en-US" b="1" dirty="0" smtClean="0"/>
              <a:t>to the </a:t>
            </a:r>
            <a:r>
              <a:rPr lang="en-US" b="1" dirty="0"/>
              <a:t>Next Phase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Minimal to no effusion</a:t>
            </a:r>
            <a:r>
              <a:rPr lang="en-US" dirty="0"/>
              <a:t>/edema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Symmetrical</a:t>
            </a:r>
            <a:r>
              <a:rPr lang="en-US" dirty="0"/>
              <a:t> running gait</a:t>
            </a:r>
            <a:br>
              <a:rPr lang="en-US" dirty="0"/>
            </a:br>
            <a:r>
              <a:rPr lang="en-US" dirty="0"/>
              <a:t>• No reports of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instability</a:t>
            </a:r>
            <a:r>
              <a:rPr lang="en-US" dirty="0"/>
              <a:t> with bilateral anterior</a:t>
            </a:r>
            <a:br>
              <a:rPr lang="en-US" dirty="0"/>
            </a:br>
            <a:r>
              <a:rPr lang="en-US" dirty="0"/>
              <a:t>hopping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Full, pain-free AROM</a:t>
            </a:r>
            <a:r>
              <a:rPr lang="en-US" dirty="0"/>
              <a:t>. Full PROM with minimal pain</a:t>
            </a:r>
            <a:br>
              <a:rPr lang="en-US" dirty="0"/>
            </a:br>
            <a:r>
              <a:rPr lang="en-US" dirty="0"/>
              <a:t>(&lt;2/10 per VAS)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0938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Soft bracing as needed </a:t>
            </a:r>
            <a:r>
              <a:rPr lang="en-US" dirty="0"/>
              <a:t>for stability and </a:t>
            </a:r>
            <a:r>
              <a:rPr lang="en-US" dirty="0" smtClean="0"/>
              <a:t>injury prevention </a:t>
            </a:r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Icing</a:t>
            </a:r>
            <a:r>
              <a:rPr lang="en-US" dirty="0"/>
              <a:t> as needed </a:t>
            </a:r>
            <a:endParaRPr lang="en-US" dirty="0" smtClean="0"/>
          </a:p>
          <a:p>
            <a:r>
              <a:rPr lang="en-US" b="1" dirty="0"/>
              <a:t>Techniques for Progressive Increase </a:t>
            </a:r>
            <a:r>
              <a:rPr lang="en-US" b="1" dirty="0" smtClean="0"/>
              <a:t>in Range </a:t>
            </a:r>
            <a:r>
              <a:rPr lang="en-US" b="1" dirty="0"/>
              <a:t>of Motion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Continued AP talocrural </a:t>
            </a:r>
            <a:r>
              <a:rPr lang="en-US" dirty="0"/>
              <a:t>mobilization for dorsiﬂexion </a:t>
            </a:r>
            <a:endParaRPr lang="en-US" dirty="0" smtClean="0"/>
          </a:p>
          <a:p>
            <a:r>
              <a:rPr lang="en-US" b="1" dirty="0" smtClean="0"/>
              <a:t>Soft </a:t>
            </a:r>
            <a:r>
              <a:rPr lang="en-US" b="1" dirty="0"/>
              <a:t>Tissue </a:t>
            </a:r>
            <a:r>
              <a:rPr lang="en-US" b="1" dirty="0" smtClean="0"/>
              <a:t>Techniques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Deep </a:t>
            </a:r>
            <a:r>
              <a:rPr lang="en-US" dirty="0">
                <a:solidFill>
                  <a:srgbClr val="FF0000"/>
                </a:solidFill>
              </a:rPr>
              <a:t>soft tissue </a:t>
            </a:r>
            <a:r>
              <a:rPr lang="en-US" dirty="0"/>
              <a:t>mobilization at peroneus </a:t>
            </a:r>
            <a:r>
              <a:rPr lang="en-US" dirty="0" smtClean="0"/>
              <a:t>longus/</a:t>
            </a:r>
            <a:r>
              <a:rPr lang="en-US" dirty="0" err="1" smtClean="0"/>
              <a:t>brevis</a:t>
            </a:r>
            <a:r>
              <a:rPr lang="en-US" dirty="0"/>
              <a:t> </a:t>
            </a:r>
            <a:r>
              <a:rPr lang="en-US" dirty="0" smtClean="0"/>
              <a:t>as </a:t>
            </a:r>
            <a:r>
              <a:rPr lang="en-US" dirty="0"/>
              <a:t>needed for tissue release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60586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Other Therapeutic </a:t>
            </a:r>
            <a:r>
              <a:rPr lang="en-US" b="1" dirty="0" smtClean="0"/>
              <a:t>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Return </a:t>
            </a:r>
            <a:r>
              <a:rPr lang="en-US" dirty="0">
                <a:solidFill>
                  <a:srgbClr val="FF0000"/>
                </a:solidFill>
              </a:rPr>
              <a:t>to previous global strengthening </a:t>
            </a:r>
            <a:r>
              <a:rPr lang="en-US" dirty="0"/>
              <a:t>program </a:t>
            </a:r>
            <a:endParaRPr lang="en-US" dirty="0" smtClean="0"/>
          </a:p>
          <a:p>
            <a:r>
              <a:rPr lang="en-US" b="1" dirty="0"/>
              <a:t>Sensorimotor Exercises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Unilateral stance </a:t>
            </a:r>
            <a:r>
              <a:rPr lang="en-US" dirty="0"/>
              <a:t>on unstable surfaces (See </a:t>
            </a:r>
            <a:r>
              <a:rPr lang="en-US" dirty="0" smtClean="0"/>
              <a:t>Figure 39-10</a:t>
            </a:r>
            <a:r>
              <a:rPr lang="en-US" i="1" dirty="0" smtClean="0"/>
              <a:t>A,B</a:t>
            </a:r>
            <a:r>
              <a:rPr lang="en-US" i="1" dirty="0"/>
              <a:t>)</a:t>
            </a:r>
            <a:br>
              <a:rPr lang="en-US" i="1" dirty="0"/>
            </a:br>
            <a:r>
              <a:rPr lang="en-US" dirty="0"/>
              <a:t>• </a:t>
            </a:r>
            <a:r>
              <a:rPr lang="en-US" dirty="0" smtClean="0">
                <a:solidFill>
                  <a:srgbClr val="FF0000"/>
                </a:solidFill>
              </a:rPr>
              <a:t>Unilateral stance </a:t>
            </a:r>
            <a:r>
              <a:rPr lang="en-US" dirty="0" smtClean="0"/>
              <a:t>with </a:t>
            </a:r>
            <a:r>
              <a:rPr lang="en-US" dirty="0"/>
              <a:t>perturbation on </a:t>
            </a:r>
            <a:r>
              <a:rPr lang="en-US" dirty="0" smtClean="0"/>
              <a:t>stable/unstable surfaces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Full speed </a:t>
            </a:r>
            <a:r>
              <a:rPr lang="en-US" dirty="0" smtClean="0">
                <a:solidFill>
                  <a:srgbClr val="FF0000"/>
                </a:solidFill>
              </a:rPr>
              <a:t>planned </a:t>
            </a:r>
            <a:r>
              <a:rPr lang="en-US" dirty="0"/>
              <a:t>movement drills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Ladder</a:t>
            </a:r>
            <a:r>
              <a:rPr lang="en-US" dirty="0"/>
              <a:t> drills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Cone</a:t>
            </a:r>
            <a:r>
              <a:rPr lang="en-US" dirty="0"/>
              <a:t> drills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Unilateral jumps </a:t>
            </a:r>
            <a:r>
              <a:rPr lang="en-US" dirty="0"/>
              <a:t>to unstable surfaces (foam pad/BOSU)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20339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012" y="1825625"/>
            <a:ext cx="6127976" cy="435133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199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40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81" y="1351128"/>
            <a:ext cx="10515600" cy="3220872"/>
          </a:xfrm>
        </p:spPr>
        <p:txBody>
          <a:bodyPr>
            <a:normAutofit/>
          </a:bodyPr>
          <a:lstStyle/>
          <a:p>
            <a:pPr fontAlgn="t"/>
            <a:r>
              <a:rPr lang="en-US" b="1" dirty="0"/>
              <a:t>Part </a:t>
            </a:r>
            <a:r>
              <a:rPr lang="en-US" b="1" dirty="0" smtClean="0"/>
              <a:t>1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 Shoulder: Shoulder </a:t>
            </a:r>
            <a:r>
              <a:rPr lang="en-US" b="1" dirty="0" smtClean="0"/>
              <a:t>Instability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5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recommend </a:t>
            </a:r>
            <a:r>
              <a:rPr lang="en-US" dirty="0">
                <a:solidFill>
                  <a:srgbClr val="FF0000"/>
                </a:solidFill>
              </a:rPr>
              <a:t>initial sling use for dislocations</a:t>
            </a:r>
            <a:r>
              <a:rPr lang="en-US" dirty="0"/>
              <a:t> with </a:t>
            </a:r>
            <a:r>
              <a:rPr lang="en-US" dirty="0">
                <a:solidFill>
                  <a:srgbClr val="FF0000"/>
                </a:solidFill>
              </a:rPr>
              <a:t>gradual</a:t>
            </a:r>
            <a:r>
              <a:rPr lang="en-US" dirty="0"/>
              <a:t> progression to </a:t>
            </a:r>
            <a:r>
              <a:rPr lang="en-US" dirty="0">
                <a:solidFill>
                  <a:srgbClr val="FF0000"/>
                </a:solidFill>
              </a:rPr>
              <a:t>no sling based on pain</a:t>
            </a:r>
            <a:r>
              <a:rPr lang="en-US" dirty="0"/>
              <a:t>, available </a:t>
            </a:r>
            <a:r>
              <a:rPr lang="en-US" dirty="0">
                <a:solidFill>
                  <a:srgbClr val="FF0000"/>
                </a:solidFill>
              </a:rPr>
              <a:t>ROM</a:t>
            </a:r>
            <a:r>
              <a:rPr lang="en-US" dirty="0"/>
              <a:t>, muscle </a:t>
            </a:r>
            <a:r>
              <a:rPr lang="en-US" dirty="0">
                <a:solidFill>
                  <a:srgbClr val="FF0000"/>
                </a:solidFill>
              </a:rPr>
              <a:t>performance</a:t>
            </a:r>
            <a:r>
              <a:rPr lang="en-US" dirty="0"/>
              <a:t>, and </a:t>
            </a:r>
            <a:r>
              <a:rPr lang="en-US" dirty="0">
                <a:solidFill>
                  <a:srgbClr val="FF0000"/>
                </a:solidFill>
              </a:rPr>
              <a:t>activity level</a:t>
            </a:r>
            <a:r>
              <a:rPr lang="en-US" dirty="0" smtClean="0"/>
              <a:t>.</a:t>
            </a:r>
          </a:p>
          <a:p>
            <a:r>
              <a:rPr lang="en-US" b="1" dirty="0"/>
              <a:t>Management of Pain and Swelling</a:t>
            </a:r>
          </a:p>
          <a:p>
            <a:r>
              <a:rPr lang="en-US" dirty="0"/>
              <a:t>Oral pain </a:t>
            </a:r>
            <a:r>
              <a:rPr lang="en-US" dirty="0">
                <a:solidFill>
                  <a:srgbClr val="FF0000"/>
                </a:solidFill>
              </a:rPr>
              <a:t>medications</a:t>
            </a:r>
            <a:r>
              <a:rPr lang="en-US" dirty="0"/>
              <a:t> as </a:t>
            </a:r>
            <a:r>
              <a:rPr lang="en-US" dirty="0" smtClean="0"/>
              <a:t>needed</a:t>
            </a:r>
          </a:p>
          <a:p>
            <a:r>
              <a:rPr lang="en-US" dirty="0">
                <a:solidFill>
                  <a:srgbClr val="FF0000"/>
                </a:solidFill>
              </a:rPr>
              <a:t>Electrical</a:t>
            </a:r>
            <a:r>
              <a:rPr lang="en-US" dirty="0"/>
              <a:t> </a:t>
            </a:r>
            <a:r>
              <a:rPr lang="en-US" dirty="0" smtClean="0"/>
              <a:t>stimulation</a:t>
            </a:r>
          </a:p>
          <a:p>
            <a:r>
              <a:rPr lang="en-US" dirty="0"/>
              <a:t>Intermittent </a:t>
            </a:r>
            <a:r>
              <a:rPr lang="en-US" dirty="0">
                <a:solidFill>
                  <a:srgbClr val="FF0000"/>
                </a:solidFill>
              </a:rPr>
              <a:t>cryotherapy </a:t>
            </a:r>
            <a:r>
              <a:rPr lang="en-US" dirty="0"/>
              <a:t>for pain and inflammation </a:t>
            </a:r>
            <a:r>
              <a:rPr lang="en-US" dirty="0" smtClean="0"/>
              <a:t>reduction</a:t>
            </a:r>
            <a:r>
              <a:rPr lang="en-US" baseline="30000" dirty="0" smtClean="0">
                <a:hlinkClick r:id="rId2"/>
              </a:rPr>
              <a:t>1</a:t>
            </a:r>
            <a:endParaRPr lang="en-US" baseline="30000" dirty="0" smtClean="0"/>
          </a:p>
          <a:p>
            <a:r>
              <a:rPr lang="en-US" dirty="0">
                <a:solidFill>
                  <a:srgbClr val="FF0000"/>
                </a:solidFill>
              </a:rPr>
              <a:t>Patient positioning</a:t>
            </a:r>
            <a:r>
              <a:rPr lang="en-US" dirty="0"/>
              <a:t>: patients are encouraged to use pillows or bolsters to find a “position of comfort,” usually slightly </a:t>
            </a:r>
            <a:r>
              <a:rPr lang="en-US" dirty="0">
                <a:solidFill>
                  <a:srgbClr val="FF0000"/>
                </a:solidFill>
              </a:rPr>
              <a:t>abducted</a:t>
            </a:r>
            <a:r>
              <a:rPr lang="en-US" dirty="0"/>
              <a:t> (20° to 30°) in a neutral or slight </a:t>
            </a:r>
            <a:r>
              <a:rPr lang="en-US" dirty="0">
                <a:solidFill>
                  <a:srgbClr val="FF0000"/>
                </a:solidFill>
              </a:rPr>
              <a:t>internal rotation </a:t>
            </a:r>
            <a:r>
              <a:rPr lang="en-US" dirty="0"/>
              <a:t>(IR), especially at night.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7226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30725"/>
          </a:xfrm>
        </p:spPr>
        <p:txBody>
          <a:bodyPr>
            <a:normAutofit/>
          </a:bodyPr>
          <a:lstStyle/>
          <a:p>
            <a:r>
              <a:rPr lang="en-US" b="1" dirty="0"/>
              <a:t>Open and Closed Kinetic Chain </a:t>
            </a:r>
            <a:r>
              <a:rPr lang="en-US" b="1" dirty="0" smtClean="0"/>
              <a:t>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Weighted </a:t>
            </a:r>
            <a:r>
              <a:rPr lang="en-US" dirty="0">
                <a:solidFill>
                  <a:srgbClr val="FF0000"/>
                </a:solidFill>
              </a:rPr>
              <a:t>squats/lunges/lateral </a:t>
            </a:r>
            <a:r>
              <a:rPr lang="en-US" dirty="0" smtClean="0"/>
              <a:t>lunges/step-ups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Olympic</a:t>
            </a:r>
            <a:r>
              <a:rPr lang="en-US" dirty="0" smtClean="0"/>
              <a:t> </a:t>
            </a:r>
            <a:r>
              <a:rPr lang="en-US" dirty="0"/>
              <a:t>lifts with cuing for good technique </a:t>
            </a:r>
            <a:endParaRPr lang="en-US" dirty="0" smtClean="0"/>
          </a:p>
          <a:p>
            <a:r>
              <a:rPr lang="en-US" b="1" dirty="0"/>
              <a:t>Techniques to Increase Muscle </a:t>
            </a:r>
            <a:r>
              <a:rPr lang="en-US" b="1" dirty="0" smtClean="0"/>
              <a:t>Strength, Power</a:t>
            </a:r>
            <a:r>
              <a:rPr lang="en-US" b="1" dirty="0"/>
              <a:t>, and Endurance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Treadmill</a:t>
            </a:r>
            <a:r>
              <a:rPr lang="en-US" dirty="0"/>
              <a:t> running levels and </a:t>
            </a:r>
            <a:r>
              <a:rPr lang="en-US" dirty="0">
                <a:solidFill>
                  <a:srgbClr val="FF0000"/>
                </a:solidFill>
              </a:rPr>
              <a:t>inclines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Sport cord </a:t>
            </a:r>
            <a:r>
              <a:rPr lang="en-US" dirty="0"/>
              <a:t>resisted sprint intervals </a:t>
            </a:r>
            <a:r>
              <a:rPr lang="en-US" dirty="0" smtClean="0"/>
              <a:t>anterior/posterior/lateral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Cord resisted </a:t>
            </a:r>
            <a:r>
              <a:rPr lang="en-US" dirty="0">
                <a:solidFill>
                  <a:srgbClr val="FF0000"/>
                </a:solidFill>
              </a:rPr>
              <a:t>lateral slide </a:t>
            </a:r>
            <a:r>
              <a:rPr lang="en-US" dirty="0"/>
              <a:t>board</a:t>
            </a:r>
            <a:br>
              <a:rPr lang="en-US" dirty="0"/>
            </a:br>
            <a:r>
              <a:rPr lang="en-US" dirty="0"/>
              <a:t>• Cord </a:t>
            </a:r>
            <a:r>
              <a:rPr lang="en-US" dirty="0" smtClean="0"/>
              <a:t>resisted </a:t>
            </a:r>
            <a:r>
              <a:rPr lang="en-US" dirty="0">
                <a:solidFill>
                  <a:srgbClr val="FF0000"/>
                </a:solidFill>
              </a:rPr>
              <a:t>skate sprints </a:t>
            </a:r>
            <a:r>
              <a:rPr lang="en-US" dirty="0"/>
              <a:t>(as applicable per sport </a:t>
            </a:r>
            <a:r>
              <a:rPr lang="en-US" dirty="0" smtClean="0"/>
              <a:t>and facilities)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9818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47448"/>
            <a:ext cx="3375750" cy="312951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635" y="1947448"/>
            <a:ext cx="4928334" cy="22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7943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585" y="1900059"/>
            <a:ext cx="10515600" cy="4351338"/>
          </a:xfrm>
        </p:spPr>
        <p:txBody>
          <a:bodyPr/>
          <a:lstStyle/>
          <a:p>
            <a:r>
              <a:rPr lang="en-US" b="1" dirty="0" smtClean="0"/>
              <a:t>Plyometric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• Box jumps</a:t>
            </a:r>
            <a:br>
              <a:rPr lang="en-US" dirty="0"/>
            </a:br>
            <a:r>
              <a:rPr lang="en-US" dirty="0"/>
              <a:t>• Bounding</a:t>
            </a:r>
            <a:br>
              <a:rPr lang="en-US" dirty="0"/>
            </a:br>
            <a:r>
              <a:rPr lang="en-US" dirty="0"/>
              <a:t>• Hurdle drills bilateral to unilateral</a:t>
            </a:r>
            <a:br>
              <a:rPr lang="en-US" dirty="0"/>
            </a:br>
            <a:r>
              <a:rPr lang="en-US" dirty="0"/>
              <a:t>• Split jumps </a:t>
            </a:r>
            <a:endParaRPr lang="en-US" dirty="0" smtClean="0"/>
          </a:p>
          <a:p>
            <a:r>
              <a:rPr lang="en-US" dirty="0"/>
              <a:t>Directional jumping</a:t>
            </a:r>
            <a:br>
              <a:rPr lang="en-US" dirty="0"/>
            </a:br>
            <a:r>
              <a:rPr lang="en-US" dirty="0"/>
              <a:t>• Planned</a:t>
            </a:r>
            <a:br>
              <a:rPr lang="en-US" dirty="0"/>
            </a:br>
            <a:r>
              <a:rPr lang="en-US" dirty="0"/>
              <a:t>• Reaction based on command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122" y="1431451"/>
            <a:ext cx="4575529" cy="2345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067" y="3924378"/>
            <a:ext cx="3581826" cy="2179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295" y="3924378"/>
            <a:ext cx="28765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07138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 (Lateral </a:t>
            </a:r>
            <a:r>
              <a:rPr lang="en-US" i="1" dirty="0" smtClean="0"/>
              <a:t>sprains: weeks </a:t>
            </a:r>
            <a:r>
              <a:rPr lang="en-US" i="1" dirty="0"/>
              <a:t>3 to 6; Syndesmotic </a:t>
            </a:r>
            <a:r>
              <a:rPr lang="en-US" i="1" dirty="0" smtClean="0"/>
              <a:t>sprains: weeks </a:t>
            </a:r>
            <a:r>
              <a:rPr lang="en-US" i="1" dirty="0"/>
              <a:t>4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Sport-Specific 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Sport-specific </a:t>
            </a:r>
            <a:r>
              <a:rPr lang="en-US" dirty="0">
                <a:solidFill>
                  <a:srgbClr val="FF0000"/>
                </a:solidFill>
              </a:rPr>
              <a:t>multidirectional </a:t>
            </a:r>
            <a:r>
              <a:rPr lang="en-US" dirty="0"/>
              <a:t>movement </a:t>
            </a:r>
            <a:r>
              <a:rPr lang="en-US" dirty="0" smtClean="0"/>
              <a:t>progressing from </a:t>
            </a:r>
            <a:r>
              <a:rPr lang="en-US" dirty="0"/>
              <a:t>planned to reactive drills </a:t>
            </a:r>
            <a:endParaRPr lang="en-US" dirty="0" smtClean="0"/>
          </a:p>
          <a:p>
            <a:r>
              <a:rPr lang="en-US" b="1" dirty="0"/>
              <a:t>Milestones for Progression </a:t>
            </a:r>
            <a:r>
              <a:rPr lang="en-US" b="1" dirty="0" smtClean="0"/>
              <a:t>to the </a:t>
            </a:r>
            <a:r>
              <a:rPr lang="en-US" b="1" dirty="0"/>
              <a:t>Next Phase</a:t>
            </a:r>
            <a:br>
              <a:rPr lang="en-US" b="1" dirty="0"/>
            </a:br>
            <a:r>
              <a:rPr lang="en-US" dirty="0"/>
              <a:t>• Symmetrical and </a:t>
            </a:r>
            <a:r>
              <a:rPr lang="en-US" dirty="0">
                <a:solidFill>
                  <a:srgbClr val="FF0000"/>
                </a:solidFill>
              </a:rPr>
              <a:t>pain-free sprints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Unilateral hopping </a:t>
            </a:r>
            <a:r>
              <a:rPr lang="en-US" dirty="0"/>
              <a:t>&lt;90% of contralateral LE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Full passive range </a:t>
            </a:r>
            <a:r>
              <a:rPr lang="en-US" dirty="0"/>
              <a:t>without pain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SEBT &lt;95% </a:t>
            </a:r>
            <a:r>
              <a:rPr lang="en-US" dirty="0"/>
              <a:t>contralateral 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36015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IV (weeks 6 to 18)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Prophylactic</a:t>
            </a:r>
            <a:r>
              <a:rPr lang="en-US" dirty="0"/>
              <a:t> soft bracing </a:t>
            </a:r>
            <a:endParaRPr lang="en-US" dirty="0" smtClean="0"/>
          </a:p>
          <a:p>
            <a:r>
              <a:rPr lang="en-US" b="1" dirty="0"/>
              <a:t>Stretching and Flexibility Techniques for </a:t>
            </a:r>
            <a:r>
              <a:rPr lang="en-US" b="1" dirty="0" smtClean="0"/>
              <a:t>the Musculotendinous </a:t>
            </a:r>
            <a:r>
              <a:rPr lang="en-US" b="1" dirty="0"/>
              <a:t>Unit </a:t>
            </a:r>
            <a:endParaRPr lang="en-US" b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Stretch </a:t>
            </a:r>
            <a:r>
              <a:rPr lang="en-US" dirty="0">
                <a:solidFill>
                  <a:srgbClr val="FF0000"/>
                </a:solidFill>
              </a:rPr>
              <a:t>program/ </a:t>
            </a:r>
            <a:r>
              <a:rPr lang="en-US" dirty="0"/>
              <a:t>maintenance </a:t>
            </a:r>
            <a:endParaRPr lang="en-US" dirty="0" smtClean="0"/>
          </a:p>
          <a:p>
            <a:r>
              <a:rPr lang="en-US" b="1" dirty="0"/>
              <a:t>Sensorimotor Exercises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Unilateral balance activities </a:t>
            </a:r>
            <a:r>
              <a:rPr lang="en-US" dirty="0"/>
              <a:t>for injury prevention </a:t>
            </a:r>
            <a:endParaRPr lang="en-US" dirty="0" smtClean="0"/>
          </a:p>
          <a:p>
            <a:r>
              <a:rPr lang="en-US" b="1" dirty="0" smtClean="0"/>
              <a:t>Sport-Specific Exercises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Return </a:t>
            </a:r>
            <a:r>
              <a:rPr lang="en-US" dirty="0">
                <a:solidFill>
                  <a:srgbClr val="FF0000"/>
                </a:solidFill>
              </a:rPr>
              <a:t>to full competitive </a:t>
            </a:r>
            <a:r>
              <a:rPr lang="en-US" dirty="0"/>
              <a:t>sport/ </a:t>
            </a:r>
            <a:r>
              <a:rPr lang="en-US" dirty="0" smtClean="0">
                <a:solidFill>
                  <a:srgbClr val="FF0000"/>
                </a:solidFill>
              </a:rPr>
              <a:t>prophylactic</a:t>
            </a:r>
            <a:r>
              <a:rPr lang="en-US" dirty="0" smtClean="0"/>
              <a:t> soft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bracing or taping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733" y="3080698"/>
            <a:ext cx="2016696" cy="30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38744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1281" y="2050161"/>
            <a:ext cx="8249006" cy="420867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18834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4546" y="1840416"/>
            <a:ext cx="8225069" cy="436620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716271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001" y="2138871"/>
            <a:ext cx="9439483" cy="317010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1313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607" y="2272506"/>
            <a:ext cx="9090009" cy="29272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3063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/>
              <a:t>POSTOPERATIVE REHABILITATION AFTER </a:t>
            </a:r>
            <a:r>
              <a:rPr lang="en-US" sz="4800" b="1" dirty="0" smtClean="0"/>
              <a:t>LATERAL ANKLE LIGAMENT </a:t>
            </a:r>
            <a:r>
              <a:rPr lang="en-US" sz="4800" b="1" dirty="0"/>
              <a:t>REPAIR/RECONSTRUCTION 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Scot A. Youngblood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71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Techniques for Progressive Increase in Range of </a:t>
            </a:r>
            <a:r>
              <a:rPr lang="en-US" b="1" dirty="0" smtClean="0"/>
              <a:t>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initial phase is </a:t>
            </a:r>
            <a:r>
              <a:rPr lang="en-US" dirty="0">
                <a:solidFill>
                  <a:srgbClr val="FF0000"/>
                </a:solidFill>
              </a:rPr>
              <a:t>resolving</a:t>
            </a:r>
            <a:r>
              <a:rPr lang="en-US" dirty="0"/>
              <a:t> pain, </a:t>
            </a:r>
            <a:r>
              <a:rPr lang="en-US" dirty="0">
                <a:solidFill>
                  <a:srgbClr val="FF0000"/>
                </a:solidFill>
              </a:rPr>
              <a:t>decreasing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swelling</a:t>
            </a:r>
            <a:r>
              <a:rPr lang="en-US" dirty="0"/>
              <a:t>, and allowing the </a:t>
            </a:r>
            <a:r>
              <a:rPr lang="en-US" dirty="0">
                <a:solidFill>
                  <a:srgbClr val="FF0000"/>
                </a:solidFill>
              </a:rPr>
              <a:t>acute, </a:t>
            </a:r>
            <a:r>
              <a:rPr lang="en-US" dirty="0" err="1">
                <a:solidFill>
                  <a:srgbClr val="FF0000"/>
                </a:solidFill>
              </a:rPr>
              <a:t>postinjury</a:t>
            </a:r>
            <a:r>
              <a:rPr lang="en-US" dirty="0">
                <a:solidFill>
                  <a:srgbClr val="FF0000"/>
                </a:solidFill>
              </a:rPr>
              <a:t> shoulder to recover</a:t>
            </a:r>
            <a:r>
              <a:rPr lang="en-US" dirty="0" smtClean="0"/>
              <a:t>.</a:t>
            </a:r>
          </a:p>
          <a:p>
            <a:r>
              <a:rPr lang="en-US" dirty="0"/>
              <a:t>Supported </a:t>
            </a:r>
            <a:r>
              <a:rPr lang="en-US" dirty="0">
                <a:solidFill>
                  <a:srgbClr val="FF0000"/>
                </a:solidFill>
              </a:rPr>
              <a:t>Codman’s pendulum exercises </a:t>
            </a:r>
            <a:r>
              <a:rPr lang="en-US" dirty="0"/>
              <a:t>for gentle motion and joint distraction, supported forward elevation (</a:t>
            </a:r>
            <a:r>
              <a:rPr lang="en-US" dirty="0">
                <a:solidFill>
                  <a:srgbClr val="FF0000"/>
                </a:solidFill>
              </a:rPr>
              <a:t>FE</a:t>
            </a:r>
            <a:r>
              <a:rPr lang="en-US" dirty="0"/>
              <a:t>) </a:t>
            </a:r>
            <a:r>
              <a:rPr lang="en-US" dirty="0">
                <a:solidFill>
                  <a:srgbClr val="FF0000"/>
                </a:solidFill>
              </a:rPr>
              <a:t>(&lt;90°),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ER</a:t>
            </a:r>
            <a:r>
              <a:rPr lang="en-US" dirty="0"/>
              <a:t> to 0° at the </a:t>
            </a:r>
            <a:r>
              <a:rPr lang="en-US" dirty="0">
                <a:solidFill>
                  <a:srgbClr val="FF0000"/>
                </a:solidFill>
              </a:rPr>
              <a:t>side (&lt;20° abduction) </a:t>
            </a:r>
            <a:r>
              <a:rPr lang="en-US" dirty="0"/>
              <a:t>can be performed immediately to maintain joint mobility but should not reproduce symptoms. 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/>
              <a:t>suggest all of these motions be performed </a:t>
            </a:r>
            <a:r>
              <a:rPr lang="en-US" dirty="0">
                <a:solidFill>
                  <a:srgbClr val="FF0000"/>
                </a:solidFill>
              </a:rPr>
              <a:t>with support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minimize rotator cuff activity </a:t>
            </a:r>
            <a:r>
              <a:rPr lang="en-US" dirty="0"/>
              <a:t>due to incorrect technique.</a:t>
            </a:r>
            <a:r>
              <a:rPr lang="en-US" baseline="30000" dirty="0">
                <a:hlinkClick r:id="rId2"/>
              </a:rPr>
              <a:t>2-4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0739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Indications for Surgical Treatment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• </a:t>
            </a:r>
            <a:r>
              <a:rPr lang="en-US" dirty="0">
                <a:solidFill>
                  <a:srgbClr val="FF0000"/>
                </a:solidFill>
              </a:rPr>
              <a:t>Recurrent lateral ankle instability </a:t>
            </a:r>
            <a:r>
              <a:rPr lang="en-US" dirty="0"/>
              <a:t>despite an appropriate course </a:t>
            </a:r>
            <a:r>
              <a:rPr lang="en-US" dirty="0" smtClean="0"/>
              <a:t>of </a:t>
            </a:r>
            <a:r>
              <a:rPr lang="en-US" dirty="0" err="1" smtClean="0"/>
              <a:t>nonoperative</a:t>
            </a:r>
            <a:r>
              <a:rPr lang="en-US" dirty="0" smtClean="0"/>
              <a:t> </a:t>
            </a:r>
            <a:r>
              <a:rPr lang="en-US" dirty="0"/>
              <a:t>care: rehabilitative </a:t>
            </a:r>
            <a:r>
              <a:rPr lang="en-US" dirty="0" smtClean="0"/>
              <a:t>exercises and </a:t>
            </a:r>
            <a:r>
              <a:rPr lang="en-US" dirty="0"/>
              <a:t>ankle supportive (lace-up) bracing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3568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I: Immediate Postoperative</a:t>
            </a:r>
            <a:br>
              <a:rPr lang="en-US" i="1" dirty="0"/>
            </a:br>
            <a:r>
              <a:rPr lang="en-US" i="1" dirty="0"/>
              <a:t>Period (days 0 to 14)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Protection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Non weight bearing </a:t>
            </a:r>
            <a:r>
              <a:rPr lang="en-US" dirty="0"/>
              <a:t>in a posterior splint secured </a:t>
            </a:r>
            <a:r>
              <a:rPr lang="en-US" dirty="0" smtClean="0"/>
              <a:t>with elastic bandage.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Crutch</a:t>
            </a:r>
            <a:r>
              <a:rPr lang="en-US" dirty="0" smtClean="0"/>
              <a:t> </a:t>
            </a:r>
            <a:r>
              <a:rPr lang="en-US" dirty="0"/>
              <a:t>ambulation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Oral analgesic medication </a:t>
            </a:r>
            <a:r>
              <a:rPr lang="en-US" dirty="0"/>
              <a:t>and ice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Rest, ice, compression, and elevation 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006" y="3175883"/>
            <a:ext cx="3369860" cy="165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32201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I: Immediate Postoperative</a:t>
            </a:r>
            <a:br>
              <a:rPr lang="en-US" i="1" dirty="0"/>
            </a:br>
            <a:r>
              <a:rPr lang="en-US" i="1" dirty="0"/>
              <a:t>Period (days 0 to 14)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Other Therapeutic Exercises </a:t>
            </a:r>
            <a:endParaRPr lang="en-US" b="1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Upper </a:t>
            </a:r>
            <a:r>
              <a:rPr lang="en-US" dirty="0">
                <a:solidFill>
                  <a:srgbClr val="FF0000"/>
                </a:solidFill>
              </a:rPr>
              <a:t>body ergometry </a:t>
            </a:r>
            <a:r>
              <a:rPr lang="en-US" dirty="0"/>
              <a:t>to maintain </a:t>
            </a:r>
            <a:r>
              <a:rPr lang="en-US" dirty="0" smtClean="0"/>
              <a:t>cardiovascular</a:t>
            </a:r>
            <a:r>
              <a:rPr lang="en-US" dirty="0"/>
              <a:t> </a:t>
            </a:r>
            <a:r>
              <a:rPr lang="en-US" dirty="0" smtClean="0"/>
              <a:t>fitness </a:t>
            </a:r>
          </a:p>
          <a:p>
            <a:r>
              <a:rPr lang="en-US" b="1" dirty="0"/>
              <a:t>Milestones for Progression to the </a:t>
            </a:r>
            <a:r>
              <a:rPr lang="en-US" b="1" dirty="0" smtClean="0"/>
              <a:t>Next Phase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Healing</a:t>
            </a:r>
            <a:r>
              <a:rPr lang="en-US" dirty="0"/>
              <a:t> of the surgical incision with reduction of postoperative </a:t>
            </a:r>
            <a:r>
              <a:rPr lang="en-US" dirty="0">
                <a:solidFill>
                  <a:srgbClr val="FF0000"/>
                </a:solidFill>
              </a:rPr>
              <a:t>swelling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57498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 (weeks 2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WBAT with the use of a cam walker</a:t>
            </a:r>
            <a:br>
              <a:rPr lang="en-US" dirty="0"/>
            </a:br>
            <a:r>
              <a:rPr lang="en-US" dirty="0"/>
              <a:t>• A standard cam walker can be used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Acetaminophen</a:t>
            </a:r>
            <a:r>
              <a:rPr lang="en-US" dirty="0"/>
              <a:t> and/or NSAIDs as needed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Ice and elevation </a:t>
            </a:r>
            <a:r>
              <a:rPr lang="en-US" dirty="0"/>
              <a:t>following physical therapy and </a:t>
            </a:r>
            <a:r>
              <a:rPr lang="en-US" dirty="0" smtClean="0"/>
              <a:t>other periods </a:t>
            </a:r>
            <a:r>
              <a:rPr lang="en-US" dirty="0"/>
              <a:t>of prolonged standing and/or walking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0835" y="664535"/>
            <a:ext cx="2111364" cy="2052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414" y="724421"/>
            <a:ext cx="1538372" cy="229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6875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2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Upper body </a:t>
            </a:r>
            <a:r>
              <a:rPr lang="en-US" dirty="0">
                <a:solidFill>
                  <a:srgbClr val="FF0000"/>
                </a:solidFill>
              </a:rPr>
              <a:t>ergometry</a:t>
            </a:r>
            <a:r>
              <a:rPr lang="en-US" dirty="0"/>
              <a:t> to maintain </a:t>
            </a:r>
            <a:r>
              <a:rPr lang="en-US" dirty="0" smtClean="0"/>
              <a:t>cardiovascular fitness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Upper </a:t>
            </a:r>
            <a:r>
              <a:rPr lang="en-US" dirty="0">
                <a:solidFill>
                  <a:srgbClr val="FF0000"/>
                </a:solidFill>
              </a:rPr>
              <a:t>body strengthening </a:t>
            </a:r>
            <a:r>
              <a:rPr lang="en-US" dirty="0"/>
              <a:t>activities as tolerated (preferably in a seated or supine position) </a:t>
            </a:r>
            <a:endParaRPr lang="en-US" dirty="0" smtClean="0"/>
          </a:p>
          <a:p>
            <a:r>
              <a:rPr lang="en-US" b="1" dirty="0"/>
              <a:t>Activation of Primary Muscles Involved in </a:t>
            </a:r>
            <a:r>
              <a:rPr lang="en-US" b="1" dirty="0" smtClean="0"/>
              <a:t>Injury Area </a:t>
            </a:r>
            <a:r>
              <a:rPr lang="en-US" b="1" dirty="0"/>
              <a:t>or Surgical </a:t>
            </a:r>
            <a:r>
              <a:rPr lang="en-US" b="1" dirty="0" smtClean="0"/>
              <a:t>Structures</a:t>
            </a:r>
            <a:endParaRPr lang="en-US" b="1" dirty="0"/>
          </a:p>
          <a:p>
            <a:r>
              <a:rPr lang="en-US" dirty="0" smtClean="0">
                <a:solidFill>
                  <a:srgbClr val="FF0000"/>
                </a:solidFill>
              </a:rPr>
              <a:t>Isometric</a:t>
            </a:r>
            <a:r>
              <a:rPr lang="en-US" dirty="0" smtClean="0"/>
              <a:t> </a:t>
            </a:r>
            <a:r>
              <a:rPr lang="en-US" dirty="0"/>
              <a:t>activation of the peroneus longus, brevis </a:t>
            </a:r>
            <a:r>
              <a:rPr lang="en-US" dirty="0" smtClean="0"/>
              <a:t>and tertius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Isotonic</a:t>
            </a:r>
            <a:r>
              <a:rPr lang="en-US" dirty="0" smtClean="0"/>
              <a:t> </a:t>
            </a:r>
            <a:r>
              <a:rPr lang="en-US" dirty="0"/>
              <a:t>dorsiﬂexion and </a:t>
            </a:r>
            <a:r>
              <a:rPr lang="en-US" dirty="0" smtClean="0"/>
              <a:t>plantar ﬂexion </a:t>
            </a:r>
            <a:r>
              <a:rPr lang="en-US" dirty="0"/>
              <a:t>through a </a:t>
            </a:r>
            <a:r>
              <a:rPr lang="en-US" dirty="0">
                <a:solidFill>
                  <a:srgbClr val="FF0000"/>
                </a:solidFill>
              </a:rPr>
              <a:t>protected range </a:t>
            </a:r>
            <a:r>
              <a:rPr lang="en-US" dirty="0"/>
              <a:t>of motion (</a:t>
            </a:r>
            <a:r>
              <a:rPr lang="en-US" dirty="0">
                <a:solidFill>
                  <a:srgbClr val="FF0000"/>
                </a:solidFill>
              </a:rPr>
              <a:t>10° of dorsiﬂexion and 30° </a:t>
            </a:r>
            <a:r>
              <a:rPr lang="en-US" dirty="0" smtClean="0">
                <a:solidFill>
                  <a:srgbClr val="FF0000"/>
                </a:solidFill>
              </a:rPr>
              <a:t>of </a:t>
            </a:r>
            <a:r>
              <a:rPr lang="en-US" dirty="0" err="1" smtClean="0">
                <a:solidFill>
                  <a:srgbClr val="FF0000"/>
                </a:solidFill>
              </a:rPr>
              <a:t>plantarﬂexion</a:t>
            </a:r>
            <a:r>
              <a:rPr lang="en-US" dirty="0"/>
              <a:t>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53627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2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Sensorimotor </a:t>
            </a:r>
            <a:r>
              <a:rPr lang="en-US" dirty="0" smtClean="0"/>
              <a:t>Exercises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Seated </a:t>
            </a:r>
            <a:r>
              <a:rPr lang="en-US" dirty="0">
                <a:solidFill>
                  <a:srgbClr val="FF0000"/>
                </a:solidFill>
              </a:rPr>
              <a:t>active </a:t>
            </a:r>
            <a:r>
              <a:rPr lang="en-US" dirty="0" smtClean="0">
                <a:solidFill>
                  <a:srgbClr val="FF0000"/>
                </a:solidFill>
              </a:rPr>
              <a:t>plantar ﬂexion </a:t>
            </a:r>
            <a:r>
              <a:rPr lang="en-US" dirty="0"/>
              <a:t>to 30° and dorsiﬂexion </a:t>
            </a:r>
            <a:r>
              <a:rPr lang="en-US" dirty="0" smtClean="0"/>
              <a:t>to 10</a:t>
            </a:r>
            <a:r>
              <a:rPr lang="en-US" dirty="0"/>
              <a:t>° using a rockerboard (see Figure 39-11)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3321050"/>
            <a:ext cx="880110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60555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 (weeks 2 to 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Milestones for Progression to the Next </a:t>
            </a:r>
            <a:r>
              <a:rPr lang="en-US" b="1" dirty="0" smtClean="0"/>
              <a:t>Phase</a:t>
            </a:r>
            <a:endParaRPr lang="en-US" dirty="0" smtClean="0"/>
          </a:p>
          <a:p>
            <a:r>
              <a:rPr lang="en-US" dirty="0" smtClean="0"/>
              <a:t>Resolution </a:t>
            </a:r>
            <a:r>
              <a:rPr lang="en-US" dirty="0"/>
              <a:t>of postoperative </a:t>
            </a:r>
            <a:r>
              <a:rPr lang="en-US" dirty="0" smtClean="0">
                <a:solidFill>
                  <a:srgbClr val="FF0000"/>
                </a:solidFill>
              </a:rPr>
              <a:t>swelling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No </a:t>
            </a:r>
            <a:r>
              <a:rPr lang="en-US" dirty="0">
                <a:solidFill>
                  <a:srgbClr val="FF0000"/>
                </a:solidFill>
              </a:rPr>
              <a:t>pain with full </a:t>
            </a:r>
            <a:r>
              <a:rPr lang="en-US" dirty="0" smtClean="0">
                <a:solidFill>
                  <a:srgbClr val="FF0000"/>
                </a:solidFill>
              </a:rPr>
              <a:t>weight </a:t>
            </a:r>
            <a:r>
              <a:rPr lang="en-US" dirty="0" smtClean="0"/>
              <a:t>bearing </a:t>
            </a:r>
            <a:r>
              <a:rPr lang="en-US" dirty="0"/>
              <a:t>and ambulation </a:t>
            </a:r>
            <a:r>
              <a:rPr lang="en-US" dirty="0" smtClean="0"/>
              <a:t>in cam walker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Active </a:t>
            </a:r>
            <a:r>
              <a:rPr lang="en-US" dirty="0">
                <a:solidFill>
                  <a:srgbClr val="FF0000"/>
                </a:solidFill>
              </a:rPr>
              <a:t>range of motion to at least 10° of </a:t>
            </a:r>
            <a:r>
              <a:rPr lang="en-US" dirty="0" smtClean="0">
                <a:solidFill>
                  <a:srgbClr val="FF0000"/>
                </a:solidFill>
              </a:rPr>
              <a:t>dorsiﬂexion </a:t>
            </a:r>
            <a:r>
              <a:rPr lang="en-US" dirty="0" smtClean="0"/>
              <a:t>and </a:t>
            </a:r>
            <a:r>
              <a:rPr lang="en-US" dirty="0"/>
              <a:t>30° of </a:t>
            </a:r>
            <a:r>
              <a:rPr lang="en-US" dirty="0" smtClean="0"/>
              <a:t>plantar ﬂexion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3+/5 </a:t>
            </a:r>
            <a:r>
              <a:rPr lang="en-US" dirty="0">
                <a:solidFill>
                  <a:srgbClr val="FF0000"/>
                </a:solidFill>
              </a:rPr>
              <a:t>strength</a:t>
            </a:r>
            <a:r>
              <a:rPr lang="en-US" dirty="0"/>
              <a:t> in the involved peroneus longus, </a:t>
            </a:r>
            <a:r>
              <a:rPr lang="en-US" dirty="0" smtClean="0"/>
              <a:t>brevis and </a:t>
            </a:r>
            <a:r>
              <a:rPr lang="en-US" dirty="0"/>
              <a:t>tertius; gastrocnemius/soleus complex and </a:t>
            </a:r>
            <a:r>
              <a:rPr lang="en-US" dirty="0" err="1" smtClean="0"/>
              <a:t>tibialis</a:t>
            </a:r>
            <a:r>
              <a:rPr lang="en-US" dirty="0"/>
              <a:t> </a:t>
            </a:r>
            <a:r>
              <a:rPr lang="en-US" dirty="0" smtClean="0"/>
              <a:t>anterior </a:t>
            </a:r>
            <a:r>
              <a:rPr lang="en-US" dirty="0"/>
              <a:t>and posterior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2243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 smtClean="0"/>
              <a:t>Period </a:t>
            </a:r>
            <a:r>
              <a:rPr lang="en-US" i="1" dirty="0"/>
              <a:t>(weeks 6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Lace-up </a:t>
            </a:r>
            <a:r>
              <a:rPr lang="en-US" dirty="0" smtClean="0"/>
              <a:t>figure-8 </a:t>
            </a:r>
            <a:r>
              <a:rPr lang="en-US" dirty="0"/>
              <a:t>ankle brace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Oral</a:t>
            </a:r>
            <a:r>
              <a:rPr lang="en-US" dirty="0"/>
              <a:t> analgesic medication or NSAIDs as needed.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Ice and elevation </a:t>
            </a:r>
            <a:r>
              <a:rPr lang="en-US" dirty="0"/>
              <a:t>following physical therapy and </a:t>
            </a:r>
            <a:r>
              <a:rPr lang="en-US" dirty="0" smtClean="0"/>
              <a:t>other periods </a:t>
            </a:r>
            <a:r>
              <a:rPr lang="en-US" dirty="0"/>
              <a:t>of prolonged standing and/or walking </a:t>
            </a:r>
            <a:endParaRPr lang="en-US" dirty="0" smtClean="0"/>
          </a:p>
          <a:p>
            <a:r>
              <a:rPr lang="en-US" dirty="0"/>
              <a:t>Soft Tissue Techniques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• Scar mobilization </a:t>
            </a:r>
            <a:r>
              <a:rPr lang="en-US" dirty="0"/>
              <a:t>as needed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844" y="710822"/>
            <a:ext cx="3249889" cy="2714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7978" y="4001294"/>
            <a:ext cx="3028187" cy="18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21069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/>
              <a:t>Period (weeks 6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Therapeutic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Stationary</a:t>
            </a:r>
            <a:r>
              <a:rPr lang="en-US" dirty="0"/>
              <a:t> cycling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Upper body strengthening </a:t>
            </a:r>
            <a:r>
              <a:rPr lang="en-US" dirty="0"/>
              <a:t>activities as tolerated (preferably in </a:t>
            </a:r>
            <a:r>
              <a:rPr lang="en-US" dirty="0" smtClean="0"/>
              <a:t>a seated </a:t>
            </a:r>
            <a:r>
              <a:rPr lang="en-US" dirty="0"/>
              <a:t>or supine position) </a:t>
            </a:r>
            <a:endParaRPr lang="en-US" dirty="0" smtClean="0"/>
          </a:p>
          <a:p>
            <a:r>
              <a:rPr lang="en-US" dirty="0"/>
              <a:t>Activation of Primary Muscles Involved in </a:t>
            </a:r>
            <a:r>
              <a:rPr lang="en-US" dirty="0" smtClean="0"/>
              <a:t>Injury Area </a:t>
            </a:r>
            <a:r>
              <a:rPr lang="en-US" dirty="0"/>
              <a:t>or Surgical Structures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Peroneus longus, brevis </a:t>
            </a:r>
            <a:r>
              <a:rPr lang="en-US" dirty="0"/>
              <a:t>and tertius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69086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/>
              <a:t>Period (weeks 6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Sensorimotor Exercises</a:t>
            </a:r>
            <a:br>
              <a:rPr lang="en-US" dirty="0"/>
            </a:br>
            <a:r>
              <a:rPr lang="en-US" dirty="0"/>
              <a:t>• Standing Biomechanical Ankle Platform System (</a:t>
            </a:r>
            <a:r>
              <a:rPr lang="en-US" dirty="0" smtClean="0"/>
              <a:t>BAPS) exercise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98" y="2844800"/>
            <a:ext cx="8753475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08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Codman’s (pendulum) Exercises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722793"/>
          </a:xfrm>
        </p:spPr>
        <p:txBody>
          <a:bodyPr/>
          <a:lstStyle/>
          <a:p>
            <a:r>
              <a:rPr lang="en-US" dirty="0"/>
              <a:t>Bend forward at the waist, (back parallel to ground is ideal). Allow involved </a:t>
            </a:r>
            <a:r>
              <a:rPr lang="en-US" dirty="0">
                <a:solidFill>
                  <a:srgbClr val="FF0000"/>
                </a:solidFill>
              </a:rPr>
              <a:t>arm to hang down</a:t>
            </a:r>
            <a:r>
              <a:rPr lang="en-US" dirty="0"/>
              <a:t>, perpendicular to the floor. Keep arm and shoulder muscles relaxed. Move arm </a:t>
            </a:r>
            <a:r>
              <a:rPr lang="en-US" dirty="0">
                <a:solidFill>
                  <a:srgbClr val="FF0000"/>
                </a:solidFill>
              </a:rPr>
              <a:t>slowly</a:t>
            </a:r>
            <a:r>
              <a:rPr lang="en-US" dirty="0"/>
              <a:t>, increasing the arc as tolerated. This technique should </a:t>
            </a:r>
            <a:r>
              <a:rPr lang="en-US" dirty="0">
                <a:solidFill>
                  <a:srgbClr val="FF0000"/>
                </a:solidFill>
              </a:rPr>
              <a:t>cause only minimal pain</a:t>
            </a:r>
            <a:r>
              <a:rPr lang="en-US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3548418"/>
            <a:ext cx="5708460" cy="2818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310" y="3683354"/>
            <a:ext cx="5827594" cy="24717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41439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/>
              <a:t>Period (weeks 6 to 12)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160" y="1936430"/>
            <a:ext cx="10056451" cy="393210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5930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/>
              <a:t>Period (weeks 6 to 12)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3106" y="1901534"/>
            <a:ext cx="5657494" cy="44548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99613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III: Immediate Postoperative</a:t>
            </a:r>
            <a:br>
              <a:rPr lang="en-US" i="1" dirty="0"/>
            </a:br>
            <a:r>
              <a:rPr lang="en-US" i="1" dirty="0"/>
              <a:t>Period (weeks 6 to 12)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Techniques to Increase Muscle Strength, </a:t>
            </a:r>
            <a:r>
              <a:rPr lang="en-US" dirty="0" smtClean="0"/>
              <a:t>Power, and </a:t>
            </a:r>
            <a:r>
              <a:rPr lang="en-US" dirty="0"/>
              <a:t>Endurance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Treadmill</a:t>
            </a:r>
            <a:r>
              <a:rPr lang="en-US" dirty="0"/>
              <a:t> walking </a:t>
            </a:r>
            <a:endParaRPr lang="en-US" dirty="0" smtClean="0"/>
          </a:p>
          <a:p>
            <a:r>
              <a:rPr lang="en-US" dirty="0"/>
              <a:t>Functional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Wall</a:t>
            </a:r>
            <a:r>
              <a:rPr lang="en-US" dirty="0"/>
              <a:t> squats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Single-limb stepping </a:t>
            </a:r>
            <a:r>
              <a:rPr lang="en-US" dirty="0"/>
              <a:t>(4″ step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3264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12 to 16)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958" y="1690688"/>
            <a:ext cx="7199053" cy="462008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5017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12 to 16)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Use of </a:t>
            </a:r>
            <a:r>
              <a:rPr lang="en-US" dirty="0">
                <a:solidFill>
                  <a:srgbClr val="FF0000"/>
                </a:solidFill>
              </a:rPr>
              <a:t>lace-up </a:t>
            </a:r>
            <a:r>
              <a:rPr lang="en-US" dirty="0" smtClean="0">
                <a:solidFill>
                  <a:srgbClr val="FF0000"/>
                </a:solidFill>
              </a:rPr>
              <a:t>figure-8 </a:t>
            </a:r>
            <a:r>
              <a:rPr lang="en-US" dirty="0">
                <a:solidFill>
                  <a:srgbClr val="FF0000"/>
                </a:solidFill>
              </a:rPr>
              <a:t>ankle </a:t>
            </a:r>
            <a:r>
              <a:rPr lang="en-US" dirty="0"/>
              <a:t>brace as needed </a:t>
            </a:r>
            <a:br>
              <a:rPr lang="en-US" dirty="0"/>
            </a:br>
            <a:r>
              <a:rPr lang="en-US" b="1" dirty="0" smtClean="0"/>
              <a:t>Management </a:t>
            </a:r>
            <a:r>
              <a:rPr lang="en-US" b="1" dirty="0"/>
              <a:t>of Pain and Swelling</a:t>
            </a:r>
            <a:br>
              <a:rPr lang="en-US" b="1" dirty="0"/>
            </a:br>
            <a:r>
              <a:rPr lang="en-US" dirty="0"/>
              <a:t>• OTC analgesics or </a:t>
            </a:r>
            <a:r>
              <a:rPr lang="en-US" dirty="0">
                <a:solidFill>
                  <a:srgbClr val="FF0000"/>
                </a:solidFill>
              </a:rPr>
              <a:t>NSAIDs</a:t>
            </a:r>
            <a:r>
              <a:rPr lang="en-US" dirty="0"/>
              <a:t> as needed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Ice</a:t>
            </a:r>
            <a:r>
              <a:rPr lang="en-US" dirty="0"/>
              <a:t> as needed following rehabilitation activities </a:t>
            </a:r>
            <a:endParaRPr lang="en-US" dirty="0" smtClean="0"/>
          </a:p>
          <a:p>
            <a:r>
              <a:rPr lang="en-US" dirty="0"/>
              <a:t>Other Therapeutic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Double-limb and single-limb </a:t>
            </a:r>
            <a:r>
              <a:rPr lang="en-US" dirty="0"/>
              <a:t>leg press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Shallow and deep water </a:t>
            </a:r>
            <a:r>
              <a:rPr lang="en-US" dirty="0"/>
              <a:t>exercise or swimming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Upper body strengthening </a:t>
            </a:r>
            <a:r>
              <a:rPr lang="en-US" dirty="0"/>
              <a:t>activities as tolerated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Stationary</a:t>
            </a:r>
            <a:r>
              <a:rPr lang="en-US" dirty="0"/>
              <a:t> cycling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4141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12 to 16)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Exercises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915" y="1646238"/>
            <a:ext cx="3314570" cy="2709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164" y="2301614"/>
            <a:ext cx="3119549" cy="278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908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12 to 16)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Open and Closed Kinetic Chain Exercises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463" y="497754"/>
            <a:ext cx="3637377" cy="2476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076" y="3074555"/>
            <a:ext cx="822007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59528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 (weeks 12 to 16)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Functional Exercises</a:t>
            </a:r>
            <a:br>
              <a:rPr lang="en-US" dirty="0"/>
            </a:br>
            <a:r>
              <a:rPr lang="en-US" dirty="0"/>
              <a:t>• Single-limb step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781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Protection</a:t>
            </a:r>
            <a:br>
              <a:rPr lang="en-US" b="1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Lace-up fgure-8 ankle </a:t>
            </a:r>
            <a:r>
              <a:rPr lang="en-US" dirty="0"/>
              <a:t>brace for sports and activities</a:t>
            </a:r>
            <a:br>
              <a:rPr lang="en-US" dirty="0"/>
            </a:br>
            <a:r>
              <a:rPr lang="en-US" dirty="0"/>
              <a:t>that </a:t>
            </a:r>
            <a:r>
              <a:rPr lang="en-US" dirty="0">
                <a:solidFill>
                  <a:srgbClr val="FF0000"/>
                </a:solidFill>
              </a:rPr>
              <a:t>require rapid stops/starts </a:t>
            </a:r>
            <a:r>
              <a:rPr lang="en-US" dirty="0"/>
              <a:t>and/or changes in direction (i.e., cutting) </a:t>
            </a:r>
            <a:endParaRPr lang="en-US" dirty="0" smtClean="0"/>
          </a:p>
          <a:p>
            <a:r>
              <a:rPr lang="en-US" b="1" dirty="0"/>
              <a:t>Management of Pain and Swelling</a:t>
            </a:r>
            <a:br>
              <a:rPr lang="en-US" b="1" dirty="0"/>
            </a:br>
            <a:r>
              <a:rPr lang="en-US" dirty="0"/>
              <a:t>• OTC analgesic medication or NSAIDs as needed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Ice as </a:t>
            </a:r>
            <a:r>
              <a:rPr lang="en-US" dirty="0"/>
              <a:t>needed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7042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Therapeutic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Double-limb and single-limb </a:t>
            </a:r>
            <a:r>
              <a:rPr lang="en-US" dirty="0"/>
              <a:t>leg press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Shallow and deep water exercise </a:t>
            </a:r>
            <a:r>
              <a:rPr lang="en-US" dirty="0"/>
              <a:t>or swimming 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Upper body strengthening </a:t>
            </a:r>
            <a:r>
              <a:rPr lang="en-US" dirty="0"/>
              <a:t>activities as tolerated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Stationary</a:t>
            </a:r>
            <a:r>
              <a:rPr lang="en-US" dirty="0"/>
              <a:t> cycling</a:t>
            </a:r>
            <a:br>
              <a:rPr lang="en-US" dirty="0"/>
            </a:br>
            <a:r>
              <a:rPr lang="en-US" dirty="0"/>
              <a:t>• Use of the </a:t>
            </a:r>
            <a:r>
              <a:rPr lang="en-US" dirty="0">
                <a:solidFill>
                  <a:srgbClr val="FF0000"/>
                </a:solidFill>
              </a:rPr>
              <a:t>elliptical</a:t>
            </a:r>
            <a:r>
              <a:rPr lang="en-US" dirty="0"/>
              <a:t> trainer for cross training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29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Stretching/Flexibility Techniques for the </a:t>
            </a:r>
            <a:r>
              <a:rPr lang="en-US" b="1" dirty="0" err="1"/>
              <a:t>Musculo-Tendinous</a:t>
            </a:r>
            <a:r>
              <a:rPr lang="en-US" b="1" dirty="0"/>
              <a:t> </a:t>
            </a:r>
            <a:r>
              <a:rPr lang="en-US" b="1" dirty="0" smtClean="0"/>
              <a:t>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190397" cy="428857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Stretching/flexibility exercises are not recommended </a:t>
            </a:r>
            <a:r>
              <a:rPr lang="en-US" dirty="0"/>
              <a:t>at this time due the need to protect the </a:t>
            </a:r>
            <a:r>
              <a:rPr lang="en-US" dirty="0" smtClean="0"/>
              <a:t>repair.</a:t>
            </a:r>
          </a:p>
          <a:p>
            <a:r>
              <a:rPr lang="en-US" b="1" dirty="0"/>
              <a:t>Other Therapeutic Exercises</a:t>
            </a:r>
          </a:p>
          <a:p>
            <a:r>
              <a:rPr lang="en-US" dirty="0">
                <a:solidFill>
                  <a:srgbClr val="FF0000"/>
                </a:solidFill>
              </a:rPr>
              <a:t>Lower extremity and cardiovascular exercises </a:t>
            </a:r>
            <a:r>
              <a:rPr lang="en-US" dirty="0"/>
              <a:t>may begin immediately as long as there is no reproduction of instability symptoms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8596" y="1997999"/>
            <a:ext cx="4562019" cy="30516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4493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Sensorimotor Exercises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Single-limb standing balance on foam mat with perturbation such as multi-directional reaching </a:t>
            </a:r>
            <a:br>
              <a:rPr lang="en-US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237" y="3316098"/>
            <a:ext cx="3719935" cy="286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22315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to Increase Muscle Strength,</a:t>
            </a:r>
            <a:br>
              <a:rPr lang="en-US" b="1" dirty="0"/>
            </a:br>
            <a:r>
              <a:rPr lang="en-US" b="1" dirty="0"/>
              <a:t>Power, and Endurance</a:t>
            </a:r>
            <a:br>
              <a:rPr lang="en-US" b="1" dirty="0"/>
            </a:br>
            <a:r>
              <a:rPr lang="en-US" dirty="0"/>
              <a:t>• Straight-line sprints</a:t>
            </a:r>
            <a:br>
              <a:rPr lang="en-US" dirty="0"/>
            </a:br>
            <a:r>
              <a:rPr lang="en-US" dirty="0"/>
              <a:t>• Shuttle run</a:t>
            </a:r>
            <a:br>
              <a:rPr lang="en-US" dirty="0"/>
            </a:br>
            <a:r>
              <a:rPr lang="en-US" dirty="0"/>
              <a:t>• Crossover and cutting drills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25720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Neuromuscular Dynamic Stability Exercises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064" y="2484603"/>
            <a:ext cx="6195602" cy="353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43799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5074" y="2120176"/>
            <a:ext cx="9696144" cy="36937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210729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V (weeks 16 to 24)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Plyometric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Shuttle® System</a:t>
            </a:r>
            <a:br>
              <a:rPr lang="en-US" dirty="0"/>
            </a:br>
            <a:r>
              <a:rPr lang="en-US" dirty="0"/>
              <a:t>• Box jumps</a:t>
            </a:r>
            <a:br>
              <a:rPr lang="en-US" dirty="0"/>
            </a:br>
            <a:r>
              <a:rPr lang="en-US" dirty="0"/>
              <a:t>• Two-leg ankle hops: in place</a:t>
            </a:r>
            <a:br>
              <a:rPr lang="en-US" dirty="0"/>
            </a:br>
            <a:r>
              <a:rPr lang="en-US" dirty="0"/>
              <a:t>• Two-leg ankle hops: forward/backward</a:t>
            </a:r>
            <a:br>
              <a:rPr lang="en-US" dirty="0"/>
            </a:br>
            <a:r>
              <a:rPr lang="en-US" dirty="0"/>
              <a:t>• Two-leg ankle hops: side to side</a:t>
            </a:r>
            <a:br>
              <a:rPr lang="en-US" dirty="0"/>
            </a:br>
            <a:r>
              <a:rPr lang="en-US" dirty="0"/>
              <a:t>• Unilateral ankle hops: in place</a:t>
            </a:r>
            <a:br>
              <a:rPr lang="en-US" dirty="0"/>
            </a:br>
            <a:r>
              <a:rPr lang="en-US" dirty="0"/>
              <a:t>• Unilateral ankle hops: forward/backward</a:t>
            </a:r>
            <a:br>
              <a:rPr lang="en-US" dirty="0"/>
            </a:br>
            <a:r>
              <a:rPr lang="en-US" dirty="0"/>
              <a:t>• Unilateral ankle hops: side to side</a:t>
            </a:r>
            <a:br>
              <a:rPr lang="en-US" dirty="0"/>
            </a:br>
            <a:r>
              <a:rPr lang="en-US" dirty="0"/>
              <a:t>• Unilateral broad jump </a:t>
            </a:r>
            <a:endParaRPr lang="en-US" dirty="0" smtClean="0"/>
          </a:p>
          <a:p>
            <a:r>
              <a:rPr lang="en-US" dirty="0"/>
              <a:t>Functional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Single-limb stepping </a:t>
            </a:r>
            <a:r>
              <a:rPr lang="en-US" dirty="0"/>
              <a:t>(6″ step)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Running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2270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Criteria for Return to Sport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/>
              <a:t>Full active </a:t>
            </a:r>
            <a:r>
              <a:rPr lang="en-US" dirty="0">
                <a:solidFill>
                  <a:srgbClr val="FF0000"/>
                </a:solidFill>
              </a:rPr>
              <a:t>range of motion </a:t>
            </a:r>
            <a:r>
              <a:rPr lang="en-US" dirty="0"/>
              <a:t>in the operative ankle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Normal (5/5) strength </a:t>
            </a:r>
            <a:r>
              <a:rPr lang="en-US" dirty="0"/>
              <a:t>in the musculature in the </a:t>
            </a:r>
            <a:r>
              <a:rPr lang="en-US" dirty="0">
                <a:solidFill>
                  <a:srgbClr val="FF0000"/>
                </a:solidFill>
              </a:rPr>
              <a:t>operative ankle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Straight-line running </a:t>
            </a:r>
            <a:r>
              <a:rPr lang="en-US" dirty="0"/>
              <a:t>at full speed without limitations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Full speed cutting </a:t>
            </a:r>
            <a:r>
              <a:rPr lang="en-US" dirty="0"/>
              <a:t>and crossover drills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No limitations in jumping </a:t>
            </a:r>
            <a:r>
              <a:rPr lang="en-US" dirty="0"/>
              <a:t>or landing activities </a:t>
            </a:r>
            <a:endParaRPr lang="en-US" dirty="0" smtClean="0"/>
          </a:p>
          <a:p>
            <a:r>
              <a:rPr lang="en-US" b="1" dirty="0"/>
              <a:t>After Return to Sport</a:t>
            </a:r>
            <a:br>
              <a:rPr lang="en-US" b="1" dirty="0"/>
            </a:br>
            <a:r>
              <a:rPr lang="en-US" dirty="0"/>
              <a:t>Continuing Fitness or Rehabilitation Exercises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Continue to maximize lower extremity </a:t>
            </a:r>
            <a:r>
              <a:rPr lang="en-US">
                <a:solidFill>
                  <a:srgbClr val="FF0000"/>
                </a:solidFill>
              </a:rPr>
              <a:t>strength </a:t>
            </a:r>
            <a:r>
              <a:rPr lang="en-US" smtClean="0"/>
              <a:t>with particular </a:t>
            </a:r>
            <a:r>
              <a:rPr lang="en-US" dirty="0"/>
              <a:t>attention on the </a:t>
            </a:r>
            <a:r>
              <a:rPr lang="en-US" dirty="0" err="1"/>
              <a:t>peroneals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>
                <a:solidFill>
                  <a:srgbClr val="FF0000"/>
                </a:solidFill>
              </a:rPr>
              <a:t>Continue to maximize balance and </a:t>
            </a:r>
            <a:r>
              <a:rPr lang="en-US" dirty="0" smtClean="0">
                <a:solidFill>
                  <a:srgbClr val="FF0000"/>
                </a:solidFill>
              </a:rPr>
              <a:t>proprioception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/>
              <a:t>ongoing perturbation </a:t>
            </a:r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899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Activation of Primary Muscles </a:t>
            </a:r>
            <a:r>
              <a:rPr lang="en-US" b="1" dirty="0" smtClean="0"/>
              <a:t>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Isometric exercises may begin day 1 as tolerated</a:t>
            </a:r>
            <a:r>
              <a:rPr lang="en-US" dirty="0"/>
              <a:t>. We recommend performing these exercises in the “safe zone” of </a:t>
            </a:r>
            <a:r>
              <a:rPr lang="en-US" dirty="0">
                <a:solidFill>
                  <a:srgbClr val="FF0000"/>
                </a:solidFill>
              </a:rPr>
              <a:t>20° to 30° abduction </a:t>
            </a:r>
            <a:r>
              <a:rPr lang="en-US" dirty="0"/>
              <a:t>in the plane of the </a:t>
            </a:r>
            <a:r>
              <a:rPr lang="en-US" dirty="0">
                <a:solidFill>
                  <a:srgbClr val="FF0000"/>
                </a:solidFill>
              </a:rPr>
              <a:t>scapula</a:t>
            </a:r>
            <a:r>
              <a:rPr lang="en-US" dirty="0"/>
              <a:t> in </a:t>
            </a:r>
            <a:r>
              <a:rPr lang="en-US" dirty="0">
                <a:solidFill>
                  <a:srgbClr val="FF0000"/>
                </a:solidFill>
              </a:rPr>
              <a:t>neutral</a:t>
            </a:r>
            <a:r>
              <a:rPr lang="en-US" dirty="0"/>
              <a:t> rotation first with the </a:t>
            </a:r>
            <a:r>
              <a:rPr lang="en-US" dirty="0">
                <a:solidFill>
                  <a:srgbClr val="FF0000"/>
                </a:solidFill>
              </a:rPr>
              <a:t>elbow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supported</a:t>
            </a:r>
            <a:r>
              <a:rPr lang="en-US" dirty="0"/>
              <a:t> then gradually removing support</a:t>
            </a:r>
            <a:r>
              <a:rPr lang="en-US" dirty="0" smtClean="0"/>
              <a:t>.</a:t>
            </a:r>
          </a:p>
          <a:p>
            <a:r>
              <a:rPr lang="en-US" dirty="0"/>
              <a:t>Gradual progression to positional isometrics can begin day </a:t>
            </a:r>
            <a:r>
              <a:rPr lang="en-US" dirty="0" smtClean="0"/>
              <a:t>1</a:t>
            </a:r>
          </a:p>
          <a:p>
            <a:r>
              <a:rPr lang="en-US" b="1" dirty="0"/>
              <a:t>Isometric </a:t>
            </a:r>
            <a:r>
              <a:rPr lang="en-US" b="1" dirty="0" smtClean="0"/>
              <a:t>extension</a:t>
            </a:r>
          </a:p>
          <a:p>
            <a:r>
              <a:rPr lang="en-US" b="1" dirty="0"/>
              <a:t>Isometric </a:t>
            </a:r>
            <a:r>
              <a:rPr lang="en-US" b="1" dirty="0" smtClean="0"/>
              <a:t>adduction</a:t>
            </a:r>
          </a:p>
          <a:p>
            <a:r>
              <a:rPr lang="en-US" b="1" dirty="0"/>
              <a:t>Isometric </a:t>
            </a:r>
            <a:r>
              <a:rPr lang="en-US" b="1" dirty="0" smtClean="0"/>
              <a:t>Abduction</a:t>
            </a:r>
          </a:p>
          <a:p>
            <a:r>
              <a:rPr lang="en-US" b="1" dirty="0"/>
              <a:t>External </a:t>
            </a:r>
            <a:r>
              <a:rPr lang="en-US" b="1" dirty="0" smtClean="0"/>
              <a:t>Rotation</a:t>
            </a:r>
          </a:p>
          <a:p>
            <a:r>
              <a:rPr lang="en-US" b="1" dirty="0"/>
              <a:t>Internal Rotation</a:t>
            </a:r>
            <a:endParaRPr lang="en-US" dirty="0"/>
          </a:p>
        </p:txBody>
      </p:sp>
      <p:pic>
        <p:nvPicPr>
          <p:cNvPr id="1026" name="Picture 2" descr="http://www.sportsinjuryclinic.net/images/stretches/isometric-extension1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111" y="4414837"/>
            <a:ext cx="1236689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portsinjuryclinic.net/images/stretches/isometric-shoulder1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314" y="4301348"/>
            <a:ext cx="1337813" cy="13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portsinjuryclinic.net/images/stretches/external-rotation-iso1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322" y="4414836"/>
            <a:ext cx="13335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sportsinjuryclinic.net/images/stretches/internal-rotation-iso1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330" y="4381411"/>
            <a:ext cx="13335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76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 and Closed Kinetic Chain </a:t>
            </a:r>
            <a:r>
              <a:rPr lang="en-US" b="1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41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Closed chain activities are often less painful and help to provide compression of the GH joint, thereby increasing the static stability of the </a:t>
            </a:r>
            <a:r>
              <a:rPr lang="en-US" dirty="0" smtClean="0"/>
              <a:t>joint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308" y="2658240"/>
            <a:ext cx="2219110" cy="1560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888" y="2829778"/>
            <a:ext cx="4298420" cy="31888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38" y="3201341"/>
            <a:ext cx="4743450" cy="34956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04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Neuromuscular Dynamic Stability </a:t>
            </a:r>
            <a:r>
              <a:rPr lang="en-US" b="1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03927"/>
          </a:xfrm>
        </p:spPr>
        <p:txBody>
          <a:bodyPr/>
          <a:lstStyle/>
          <a:p>
            <a:r>
              <a:rPr lang="en-US" dirty="0"/>
              <a:t>Exercises to emphasize rotator cuff balance and co-contraction should be emphasized during Phase </a:t>
            </a:r>
            <a:r>
              <a:rPr lang="en-US" dirty="0" smtClean="0"/>
              <a:t>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693" y="2729552"/>
            <a:ext cx="5572125" cy="2038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089" y="4767902"/>
            <a:ext cx="5619750" cy="203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639" y="3392322"/>
            <a:ext cx="2838450" cy="20764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1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Milestones for Progression to the Next </a:t>
            </a:r>
            <a:r>
              <a:rPr lang="en-US" b="1" dirty="0" smtClean="0"/>
              <a:t>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859271"/>
          </a:xfrm>
        </p:spPr>
        <p:txBody>
          <a:bodyPr/>
          <a:lstStyle/>
          <a:p>
            <a:r>
              <a:rPr lang="en-US" dirty="0"/>
              <a:t>Minimal to moderate pain (Numeric Pain Rating Scale [NPRS]: </a:t>
            </a:r>
            <a:r>
              <a:rPr lang="en-US" dirty="0">
                <a:solidFill>
                  <a:srgbClr val="FF0000"/>
                </a:solidFill>
              </a:rPr>
              <a:t>2 to 4/10) with minimal pain </a:t>
            </a:r>
            <a:r>
              <a:rPr lang="en-US" dirty="0" smtClean="0">
                <a:solidFill>
                  <a:srgbClr val="FF0000"/>
                </a:solidFill>
              </a:rPr>
              <a:t>at </a:t>
            </a:r>
            <a:r>
              <a:rPr lang="en-US" dirty="0">
                <a:solidFill>
                  <a:srgbClr val="FF0000"/>
                </a:solidFill>
              </a:rPr>
              <a:t>rest </a:t>
            </a:r>
            <a:r>
              <a:rPr lang="en-US" dirty="0"/>
              <a:t>(2/10</a:t>
            </a:r>
            <a:r>
              <a:rPr lang="en-US" dirty="0" smtClean="0"/>
              <a:t>)</a:t>
            </a:r>
          </a:p>
          <a:p>
            <a:r>
              <a:rPr lang="en-US" dirty="0"/>
              <a:t>Stage I </a:t>
            </a:r>
            <a:r>
              <a:rPr lang="en-US" dirty="0">
                <a:solidFill>
                  <a:srgbClr val="FF0000"/>
                </a:solidFill>
              </a:rPr>
              <a:t>ROM</a:t>
            </a:r>
            <a:r>
              <a:rPr lang="en-US" dirty="0"/>
              <a:t> goals </a:t>
            </a:r>
            <a:r>
              <a:rPr lang="en-US" dirty="0">
                <a:solidFill>
                  <a:srgbClr val="FF0000"/>
                </a:solidFill>
              </a:rPr>
              <a:t>achieved</a:t>
            </a:r>
            <a:r>
              <a:rPr lang="en-US" dirty="0"/>
              <a:t> but not significantly </a:t>
            </a:r>
            <a:r>
              <a:rPr lang="en-US" dirty="0" smtClean="0"/>
              <a:t>exceeded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58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 Pain Rating Scale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461" y="1890380"/>
            <a:ext cx="6755641" cy="4331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135" y="6221404"/>
            <a:ext cx="6000750" cy="5048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24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</a:t>
            </a:r>
            <a:r>
              <a:rPr lang="en-US" b="1" dirty="0" smtClean="0"/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Goals</a:t>
            </a:r>
          </a:p>
          <a:p>
            <a:pPr fontAlgn="base"/>
            <a:r>
              <a:rPr lang="en-US" dirty="0"/>
              <a:t>Minimize shoulder </a:t>
            </a:r>
            <a:r>
              <a:rPr lang="en-US" dirty="0">
                <a:solidFill>
                  <a:srgbClr val="FF0000"/>
                </a:solidFill>
              </a:rPr>
              <a:t>pain</a:t>
            </a:r>
            <a:r>
              <a:rPr lang="en-US" dirty="0"/>
              <a:t> (&lt;2/10)</a:t>
            </a:r>
          </a:p>
          <a:p>
            <a:pPr marL="0" indent="0" fontAlgn="base">
              <a:buNone/>
            </a:pPr>
            <a:endParaRPr lang="en-US" b="1" dirty="0"/>
          </a:p>
          <a:p>
            <a:pPr fontAlgn="base"/>
            <a:r>
              <a:rPr lang="en-US" dirty="0"/>
              <a:t>Achieve staged </a:t>
            </a:r>
            <a:r>
              <a:rPr lang="en-US" dirty="0">
                <a:solidFill>
                  <a:srgbClr val="FF0000"/>
                </a:solidFill>
              </a:rPr>
              <a:t>ROM</a:t>
            </a:r>
            <a:r>
              <a:rPr lang="en-US" dirty="0"/>
              <a:t> goals to </a:t>
            </a:r>
            <a:r>
              <a:rPr lang="en-US" dirty="0">
                <a:solidFill>
                  <a:srgbClr val="FF0000"/>
                </a:solidFill>
              </a:rPr>
              <a:t>normalize</a:t>
            </a:r>
            <a:r>
              <a:rPr lang="en-US" dirty="0"/>
              <a:t> passive ROM and active ROM.</a:t>
            </a:r>
          </a:p>
          <a:p>
            <a:pPr marL="0" indent="0" fontAlgn="base">
              <a:buNone/>
            </a:pPr>
            <a:endParaRPr lang="en-US" b="1" dirty="0"/>
          </a:p>
          <a:p>
            <a:pPr fontAlgn="base"/>
            <a:r>
              <a:rPr lang="en-US" dirty="0"/>
              <a:t>Normalize </a:t>
            </a:r>
            <a:r>
              <a:rPr lang="en-US" dirty="0">
                <a:solidFill>
                  <a:srgbClr val="FF0000"/>
                </a:solidFill>
              </a:rPr>
              <a:t>rotator cuff guarding and neuromuscular </a:t>
            </a:r>
            <a:r>
              <a:rPr lang="en-US" dirty="0"/>
              <a:t>control</a:t>
            </a:r>
          </a:p>
          <a:p>
            <a:pPr marL="0" indent="0" fontAlgn="base">
              <a:buNone/>
            </a:pPr>
            <a:endParaRPr lang="en-US" b="1" dirty="0"/>
          </a:p>
          <a:p>
            <a:pPr fontAlgn="base"/>
            <a:r>
              <a:rPr lang="en-US" dirty="0"/>
              <a:t>Normalize </a:t>
            </a:r>
            <a:r>
              <a:rPr lang="en-US" dirty="0">
                <a:solidFill>
                  <a:srgbClr val="FF0000"/>
                </a:solidFill>
              </a:rPr>
              <a:t>scapular position </a:t>
            </a:r>
            <a:r>
              <a:rPr lang="en-US" dirty="0"/>
              <a:t>and control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99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77970" y="2538484"/>
            <a:ext cx="5759355" cy="782043"/>
          </a:xfrm>
        </p:spPr>
        <p:txBody>
          <a:bodyPr>
            <a:noAutofit/>
          </a:bodyPr>
          <a:lstStyle/>
          <a:p>
            <a:r>
              <a:rPr lang="en-US" sz="3600" b="1" dirty="0"/>
              <a:t>Anterior Shoulder </a:t>
            </a:r>
            <a:r>
              <a:rPr lang="en-US" sz="3600" b="1" dirty="0" smtClean="0"/>
              <a:t>Instability</a:t>
            </a:r>
            <a:endParaRPr lang="en-US" sz="36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8557147" y="791570"/>
            <a:ext cx="2552131" cy="723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Chapter 1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56" y="286603"/>
            <a:ext cx="5609230" cy="573387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15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Clinical </a:t>
            </a:r>
            <a:r>
              <a:rPr lang="en-US" b="1" dirty="0" smtClean="0"/>
              <a:t>Pearls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Normalize </a:t>
            </a:r>
            <a:r>
              <a:rPr lang="en-US" dirty="0">
                <a:solidFill>
                  <a:srgbClr val="FF0000"/>
                </a:solidFill>
              </a:rPr>
              <a:t>subscapularis </a:t>
            </a:r>
            <a:r>
              <a:rPr lang="en-US" dirty="0"/>
              <a:t>muscle function to provide dynamic stability for the anterior shoulder</a:t>
            </a:r>
            <a:r>
              <a:rPr lang="en-US" dirty="0" smtClean="0"/>
              <a:t>.</a:t>
            </a:r>
          </a:p>
          <a:p>
            <a:r>
              <a:rPr lang="en-US" dirty="0"/>
              <a:t>Avoid scapular </a:t>
            </a:r>
            <a:r>
              <a:rPr lang="en-US" dirty="0">
                <a:solidFill>
                  <a:srgbClr val="FF0000"/>
                </a:solidFill>
              </a:rPr>
              <a:t>protraction</a:t>
            </a:r>
            <a:r>
              <a:rPr lang="en-US" dirty="0"/>
              <a:t> with </a:t>
            </a:r>
            <a:r>
              <a:rPr lang="en-US" dirty="0">
                <a:solidFill>
                  <a:srgbClr val="FF0000"/>
                </a:solidFill>
              </a:rPr>
              <a:t>coronal</a:t>
            </a:r>
            <a:r>
              <a:rPr lang="en-US" dirty="0"/>
              <a:t> plane </a:t>
            </a:r>
            <a:r>
              <a:rPr lang="en-US" dirty="0">
                <a:solidFill>
                  <a:srgbClr val="FF0000"/>
                </a:solidFill>
              </a:rPr>
              <a:t>shoulder motion </a:t>
            </a:r>
            <a:r>
              <a:rPr lang="en-US" dirty="0"/>
              <a:t>to limit stress on the anterior </a:t>
            </a:r>
            <a:r>
              <a:rPr lang="en-US" dirty="0" err="1"/>
              <a:t>capsulolabral</a:t>
            </a:r>
            <a:r>
              <a:rPr lang="en-US" dirty="0"/>
              <a:t> </a:t>
            </a:r>
            <a:r>
              <a:rPr lang="en-US" dirty="0" smtClean="0"/>
              <a:t>structures.</a:t>
            </a:r>
            <a:r>
              <a:rPr lang="en-US" baseline="30000" dirty="0" smtClean="0">
                <a:hlinkClick r:id="rId2"/>
              </a:rPr>
              <a:t>6,7</a:t>
            </a:r>
            <a:endParaRPr lang="en-US" baseline="30000" dirty="0" smtClean="0"/>
          </a:p>
          <a:p>
            <a:r>
              <a:rPr lang="en-US" dirty="0"/>
              <a:t>Follow up soft tissue work with proprioceptive neuromuscular facilitation (</a:t>
            </a:r>
            <a:r>
              <a:rPr lang="en-US" dirty="0">
                <a:solidFill>
                  <a:srgbClr val="FF0000"/>
                </a:solidFill>
              </a:rPr>
              <a:t>PNF</a:t>
            </a:r>
            <a:r>
              <a:rPr lang="en-US" dirty="0"/>
              <a:t>), positional </a:t>
            </a:r>
            <a:r>
              <a:rPr lang="en-US" dirty="0">
                <a:solidFill>
                  <a:srgbClr val="FF0000"/>
                </a:solidFill>
              </a:rPr>
              <a:t>isometrics</a:t>
            </a:r>
            <a:r>
              <a:rPr lang="en-US" dirty="0"/>
              <a:t>, and proprioceptive activities to maximize neuromuscular facilitation during early phases after injury.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Patient-Oriented </a:t>
            </a:r>
            <a:r>
              <a:rPr lang="en-US" b="1" dirty="0" smtClean="0"/>
              <a:t>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recommend two measures, a general measure of shoulder function that includes pain, function, and patient satisfaction similar to the American Shoulder and Elbow Surgeons’ (ASES), the </a:t>
            </a:r>
            <a:r>
              <a:rPr lang="en-US" dirty="0">
                <a:solidFill>
                  <a:srgbClr val="FF0000"/>
                </a:solidFill>
              </a:rPr>
              <a:t>Pennsylvania Shoulder Score </a:t>
            </a:r>
            <a:r>
              <a:rPr lang="en-US" dirty="0"/>
              <a:t>(PSS) and a measure specifically for instability, such as the </a:t>
            </a:r>
            <a:r>
              <a:rPr lang="en-US" dirty="0">
                <a:hlinkClick r:id="rId2"/>
              </a:rPr>
              <a:t>Western Ontario Instability Index </a:t>
            </a:r>
            <a:r>
              <a:rPr lang="en-US" dirty="0"/>
              <a:t>(WOSI).</a:t>
            </a:r>
            <a:r>
              <a:rPr lang="en-US" baseline="30000" dirty="0">
                <a:hlinkClick r:id="rId3"/>
              </a:rPr>
              <a:t>10-14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Treatment for </a:t>
            </a:r>
            <a:r>
              <a:rPr lang="en-US" dirty="0">
                <a:solidFill>
                  <a:srgbClr val="FF0000"/>
                </a:solidFill>
              </a:rPr>
              <a:t>pain/analgesia</a:t>
            </a:r>
            <a:r>
              <a:rPr lang="en-US" dirty="0"/>
              <a:t> oral pain </a:t>
            </a:r>
            <a:r>
              <a:rPr lang="en-US" dirty="0" smtClean="0">
                <a:solidFill>
                  <a:srgbClr val="FF0000"/>
                </a:solidFill>
              </a:rPr>
              <a:t>medications</a:t>
            </a:r>
          </a:p>
          <a:p>
            <a:r>
              <a:rPr lang="en-US" dirty="0"/>
              <a:t>Electrical stimulation (</a:t>
            </a:r>
            <a:r>
              <a:rPr lang="en-US" dirty="0">
                <a:solidFill>
                  <a:srgbClr val="FF0000"/>
                </a:solidFill>
              </a:rPr>
              <a:t>TENS</a:t>
            </a:r>
            <a:r>
              <a:rPr lang="en-US" dirty="0"/>
              <a:t>) is recommended to manage pain and </a:t>
            </a:r>
            <a:r>
              <a:rPr lang="en-US" dirty="0" smtClean="0"/>
              <a:t>muscle. </a:t>
            </a:r>
            <a:r>
              <a:rPr lang="en-US" dirty="0"/>
              <a:t>TENS units at home are often helpful to control pain, especially shortly </a:t>
            </a:r>
            <a:r>
              <a:rPr lang="en-US" dirty="0">
                <a:solidFill>
                  <a:srgbClr val="FF0000"/>
                </a:solidFill>
              </a:rPr>
              <a:t>after surgery</a:t>
            </a:r>
            <a:r>
              <a:rPr lang="en-US" dirty="0" smtClean="0"/>
              <a:t>.</a:t>
            </a:r>
          </a:p>
          <a:p>
            <a:r>
              <a:rPr lang="en-US" dirty="0"/>
              <a:t>Intermittent cryotherapy for pain and inflammation reduction.</a:t>
            </a:r>
            <a:r>
              <a:rPr lang="en-US" baseline="30000" dirty="0">
                <a:hlinkClick r:id="rId2"/>
              </a:rPr>
              <a:t>1</a:t>
            </a:r>
            <a:r>
              <a:rPr lang="en-US" dirty="0"/>
              <a:t> </a:t>
            </a:r>
            <a:endParaRPr lang="en-US" dirty="0" smtClean="0"/>
          </a:p>
          <a:p>
            <a:r>
              <a:rPr lang="en-US" dirty="0" smtClean="0"/>
              <a:t>We </a:t>
            </a:r>
            <a:r>
              <a:rPr lang="en-US" dirty="0">
                <a:solidFill>
                  <a:srgbClr val="FF0000"/>
                </a:solidFill>
              </a:rPr>
              <a:t>recommend 20 minutes per hour for the first week </a:t>
            </a:r>
            <a:r>
              <a:rPr lang="en-US" dirty="0"/>
              <a:t>following surgery.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51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Techniques for Progressive Increase in Range of </a:t>
            </a:r>
            <a:r>
              <a:rPr lang="en-US" b="1" dirty="0" smtClean="0"/>
              <a:t>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Manual Therapy Techniques</a:t>
            </a:r>
          </a:p>
          <a:p>
            <a:r>
              <a:rPr lang="en-US" dirty="0"/>
              <a:t>Gentle joint </a:t>
            </a:r>
            <a:r>
              <a:rPr lang="en-US" dirty="0">
                <a:solidFill>
                  <a:srgbClr val="FF0000"/>
                </a:solidFill>
              </a:rPr>
              <a:t>distraction</a:t>
            </a:r>
            <a:r>
              <a:rPr lang="en-US" dirty="0"/>
              <a:t> and grade I-III joint </a:t>
            </a:r>
            <a:r>
              <a:rPr lang="en-US" dirty="0">
                <a:solidFill>
                  <a:srgbClr val="FF0000"/>
                </a:solidFill>
              </a:rPr>
              <a:t>oscillations</a:t>
            </a:r>
            <a:r>
              <a:rPr lang="en-US" dirty="0"/>
              <a:t> may be helpful before performing supervised PROM by the rehabilitation professional to decrease muscle guarding, restore capsular balance, and prepare the joint for ROM exercise</a:t>
            </a:r>
            <a:r>
              <a:rPr lang="en-US" dirty="0" smtClean="0"/>
              <a:t>.</a:t>
            </a:r>
          </a:p>
          <a:p>
            <a:r>
              <a:rPr lang="en-US" dirty="0"/>
              <a:t>We recommend these positions to be performed in the sca­pular plane in </a:t>
            </a:r>
            <a:r>
              <a:rPr lang="en-US" dirty="0">
                <a:solidFill>
                  <a:srgbClr val="FF0000"/>
                </a:solidFill>
              </a:rPr>
              <a:t>approximately 30° of elevation</a:t>
            </a:r>
            <a:r>
              <a:rPr lang="en-US" dirty="0"/>
              <a:t>, and neutral rotation to limit the stress on the </a:t>
            </a:r>
            <a:r>
              <a:rPr lang="en-US" dirty="0" err="1"/>
              <a:t>capsulolabral</a:t>
            </a:r>
            <a:r>
              <a:rPr lang="en-US" dirty="0"/>
              <a:t> repair.</a:t>
            </a:r>
            <a:r>
              <a:rPr lang="en-US" baseline="30000" dirty="0">
                <a:hlinkClick r:id="rId2"/>
              </a:rPr>
              <a:t>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0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Techniques for Progressive Increase in Range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Soft Tissue Techniques</a:t>
            </a:r>
          </a:p>
          <a:p>
            <a:r>
              <a:rPr lang="en-US" dirty="0">
                <a:solidFill>
                  <a:srgbClr val="FF0000"/>
                </a:solidFill>
              </a:rPr>
              <a:t>Shortening, parallel techniques </a:t>
            </a:r>
            <a:r>
              <a:rPr lang="en-US" dirty="0"/>
              <a:t>such as (Positional Release/Strain-</a:t>
            </a:r>
            <a:r>
              <a:rPr lang="en-US" dirty="0" err="1"/>
              <a:t>Counterstrain</a:t>
            </a:r>
            <a:r>
              <a:rPr lang="en-US" dirty="0"/>
              <a:t>) may be helpful to reduce protective guarding especially for the </a:t>
            </a:r>
            <a:r>
              <a:rPr lang="en-US" dirty="0">
                <a:solidFill>
                  <a:srgbClr val="FF0000"/>
                </a:solidFill>
              </a:rPr>
              <a:t>subscapularis</a:t>
            </a:r>
            <a:r>
              <a:rPr lang="en-US" dirty="0"/>
              <a:t>, </a:t>
            </a:r>
            <a:r>
              <a:rPr lang="en-US" dirty="0" smtClean="0"/>
              <a:t>posterior </a:t>
            </a:r>
            <a:r>
              <a:rPr lang="en-US" dirty="0" smtClean="0">
                <a:solidFill>
                  <a:srgbClr val="FF0000"/>
                </a:solidFill>
              </a:rPr>
              <a:t>rotator </a:t>
            </a:r>
            <a:r>
              <a:rPr lang="en-US" dirty="0">
                <a:solidFill>
                  <a:srgbClr val="FF0000"/>
                </a:solidFill>
              </a:rPr>
              <a:t>cuff</a:t>
            </a:r>
            <a:r>
              <a:rPr lang="en-US" dirty="0"/>
              <a:t>, </a:t>
            </a:r>
            <a:r>
              <a:rPr lang="en-US" dirty="0" err="1"/>
              <a:t>teres</a:t>
            </a:r>
            <a:r>
              <a:rPr lang="en-US" dirty="0"/>
              <a:t> major, </a:t>
            </a:r>
            <a:r>
              <a:rPr lang="en-US" dirty="0" err="1"/>
              <a:t>latissimus</a:t>
            </a:r>
            <a:r>
              <a:rPr lang="en-US" dirty="0"/>
              <a:t> </a:t>
            </a:r>
            <a:r>
              <a:rPr lang="en-US" dirty="0" err="1"/>
              <a:t>dorsi</a:t>
            </a:r>
            <a:r>
              <a:rPr lang="en-US" dirty="0"/>
              <a:t>, and </a:t>
            </a:r>
            <a:r>
              <a:rPr lang="en-US" dirty="0" err="1"/>
              <a:t>pectoralis</a:t>
            </a:r>
            <a:r>
              <a:rPr lang="en-US" dirty="0"/>
              <a:t> major/minor</a:t>
            </a:r>
            <a:r>
              <a:rPr lang="en-US" dirty="0" smtClean="0"/>
              <a:t>.</a:t>
            </a:r>
          </a:p>
          <a:p>
            <a:r>
              <a:rPr lang="en-US" dirty="0"/>
              <a:t>Passive ROM and active assist ROM exercises may be initiated after POW 2 for ER and </a:t>
            </a:r>
            <a:r>
              <a:rPr lang="en-US" dirty="0" smtClean="0"/>
              <a:t>FE.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69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Stretching/Flexibility Techniques for the </a:t>
            </a:r>
            <a:r>
              <a:rPr lang="en-US" b="1" dirty="0" err="1"/>
              <a:t>Musculo-Tendinous</a:t>
            </a:r>
            <a:r>
              <a:rPr lang="en-US" b="1" dirty="0"/>
              <a:t> </a:t>
            </a:r>
            <a:r>
              <a:rPr lang="en-US" b="1" dirty="0" smtClean="0"/>
              <a:t>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not be performed as these are end ROM exercises</a:t>
            </a:r>
            <a:r>
              <a:rPr lang="en-US" dirty="0" smtClean="0"/>
              <a:t>.</a:t>
            </a:r>
          </a:p>
          <a:p>
            <a:r>
              <a:rPr lang="en-US" b="1" dirty="0"/>
              <a:t>Other Therapeutic Exercises</a:t>
            </a:r>
          </a:p>
          <a:p>
            <a:r>
              <a:rPr lang="en-US" dirty="0"/>
              <a:t>Gradual introduction of </a:t>
            </a:r>
            <a:r>
              <a:rPr lang="en-US" dirty="0">
                <a:solidFill>
                  <a:srgbClr val="FF0000"/>
                </a:solidFill>
              </a:rPr>
              <a:t>total body strengthening </a:t>
            </a:r>
            <a:r>
              <a:rPr lang="en-US" dirty="0"/>
              <a:t>(TBS), total </a:t>
            </a:r>
            <a:r>
              <a:rPr lang="en-US" dirty="0">
                <a:solidFill>
                  <a:srgbClr val="FF0000"/>
                </a:solidFill>
              </a:rPr>
              <a:t>leg</a:t>
            </a:r>
            <a:r>
              <a:rPr lang="en-US" dirty="0"/>
              <a:t> strength (TLS), </a:t>
            </a:r>
            <a:r>
              <a:rPr lang="en-US" dirty="0">
                <a:solidFill>
                  <a:srgbClr val="FF0000"/>
                </a:solidFill>
              </a:rPr>
              <a:t>core stability</a:t>
            </a:r>
            <a:r>
              <a:rPr lang="en-US" dirty="0"/>
              <a:t>, uninvolved total </a:t>
            </a:r>
            <a:r>
              <a:rPr lang="en-US" dirty="0">
                <a:solidFill>
                  <a:srgbClr val="FF0000"/>
                </a:solidFill>
              </a:rPr>
              <a:t>arm strength </a:t>
            </a:r>
            <a:r>
              <a:rPr lang="en-US" dirty="0"/>
              <a:t>(TAS), and </a:t>
            </a:r>
            <a:r>
              <a:rPr lang="en-US" dirty="0">
                <a:solidFill>
                  <a:srgbClr val="FF0000"/>
                </a:solidFill>
              </a:rPr>
              <a:t>cardiovascular</a:t>
            </a:r>
            <a:r>
              <a:rPr lang="en-US" dirty="0"/>
              <a:t> conditioning can be initiated with attention to the safety of the activity.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673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Activation of Primary Muscles </a:t>
            </a:r>
            <a:r>
              <a:rPr lang="en-US" b="1" dirty="0" smtClean="0"/>
              <a:t>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Scapular </a:t>
            </a:r>
            <a:r>
              <a:rPr lang="en-US" dirty="0">
                <a:solidFill>
                  <a:srgbClr val="FF0000"/>
                </a:solidFill>
              </a:rPr>
              <a:t>retraction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proprioceptive</a:t>
            </a:r>
            <a:r>
              <a:rPr lang="en-US" dirty="0"/>
              <a:t> neuromuscular facilitation (</a:t>
            </a:r>
            <a:r>
              <a:rPr lang="en-US" dirty="0">
                <a:solidFill>
                  <a:srgbClr val="FF0000"/>
                </a:solidFill>
              </a:rPr>
              <a:t>PNF</a:t>
            </a:r>
            <a:r>
              <a:rPr lang="en-US" dirty="0"/>
              <a:t>) patterns should be emphasized and positions based on patient tolerance</a:t>
            </a:r>
            <a:r>
              <a:rPr lang="en-US" dirty="0" smtClean="0"/>
              <a:t>.</a:t>
            </a:r>
          </a:p>
          <a:p>
            <a:r>
              <a:rPr lang="en-US" dirty="0"/>
              <a:t>We recommend </a:t>
            </a:r>
            <a:r>
              <a:rPr lang="en-US" dirty="0">
                <a:solidFill>
                  <a:srgbClr val="FF0000"/>
                </a:solidFill>
              </a:rPr>
              <a:t>first achieving stability </a:t>
            </a:r>
            <a:r>
              <a:rPr lang="en-US" dirty="0"/>
              <a:t>in a </a:t>
            </a:r>
            <a:r>
              <a:rPr lang="en-US" dirty="0">
                <a:solidFill>
                  <a:srgbClr val="FF0000"/>
                </a:solidFill>
              </a:rPr>
              <a:t>retracted</a:t>
            </a:r>
            <a:r>
              <a:rPr lang="en-US" dirty="0"/>
              <a:t> position then </a:t>
            </a:r>
            <a:r>
              <a:rPr lang="en-US" dirty="0">
                <a:solidFill>
                  <a:srgbClr val="FF0000"/>
                </a:solidFill>
              </a:rPr>
              <a:t>progressing</a:t>
            </a:r>
            <a:r>
              <a:rPr lang="en-US" dirty="0"/>
              <a:t> to scapular </a:t>
            </a:r>
            <a:r>
              <a:rPr lang="en-US" dirty="0">
                <a:solidFill>
                  <a:srgbClr val="FF0000"/>
                </a:solidFill>
              </a:rPr>
              <a:t>protraction</a:t>
            </a:r>
            <a:r>
              <a:rPr lang="en-US" dirty="0"/>
              <a:t> to minimize increased stress on the anterior </a:t>
            </a:r>
            <a:r>
              <a:rPr lang="en-US" dirty="0" err="1"/>
              <a:t>capsulolabral</a:t>
            </a:r>
            <a:r>
              <a:rPr lang="en-US" dirty="0"/>
              <a:t> </a:t>
            </a:r>
            <a:r>
              <a:rPr lang="en-US" dirty="0" smtClean="0"/>
              <a:t>structures.</a:t>
            </a:r>
            <a:r>
              <a:rPr lang="en-US" baseline="30000" dirty="0" smtClean="0">
                <a:hlinkClick r:id="rId2"/>
              </a:rPr>
              <a:t>6,7</a:t>
            </a:r>
            <a:endParaRPr lang="en-US" baseline="30000" dirty="0" smtClean="0"/>
          </a:p>
          <a:p>
            <a:r>
              <a:rPr lang="en-US" dirty="0"/>
              <a:t>Although </a:t>
            </a:r>
            <a:r>
              <a:rPr lang="en-US" dirty="0">
                <a:solidFill>
                  <a:srgbClr val="FF0000"/>
                </a:solidFill>
              </a:rPr>
              <a:t>scapular elevation and retraction </a:t>
            </a:r>
            <a:r>
              <a:rPr lang="en-US" dirty="0"/>
              <a:t>are safe we suggested limited resistance because of the load placed through the glenohumeral joint for most exercises</a:t>
            </a:r>
            <a:r>
              <a:rPr lang="en-US" dirty="0" smtClean="0"/>
              <a:t>.</a:t>
            </a:r>
          </a:p>
          <a:p>
            <a:r>
              <a:rPr lang="en-US" dirty="0"/>
              <a:t>Active </a:t>
            </a:r>
            <a:r>
              <a:rPr lang="en-US" dirty="0">
                <a:solidFill>
                  <a:srgbClr val="FF0000"/>
                </a:solidFill>
              </a:rPr>
              <a:t>ROM</a:t>
            </a:r>
            <a:r>
              <a:rPr lang="en-US" dirty="0"/>
              <a:t> and rotator cuff strengthening within the staged ROM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331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Activation of Primary Muscles Involved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recommended procedure </a:t>
            </a:r>
            <a:r>
              <a:rPr lang="en-US" dirty="0">
                <a:solidFill>
                  <a:srgbClr val="FF0000"/>
                </a:solidFill>
              </a:rPr>
              <a:t>is to begin </a:t>
            </a:r>
            <a:r>
              <a:rPr lang="en-US" dirty="0"/>
              <a:t>with </a:t>
            </a:r>
            <a:r>
              <a:rPr lang="en-US" dirty="0">
                <a:solidFill>
                  <a:srgbClr val="FF0000"/>
                </a:solidFill>
              </a:rPr>
              <a:t>submaximal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isometric</a:t>
            </a:r>
            <a:r>
              <a:rPr lang="en-US" dirty="0"/>
              <a:t> strengthening of the </a:t>
            </a:r>
            <a:r>
              <a:rPr lang="en-US" dirty="0">
                <a:solidFill>
                  <a:srgbClr val="FF0000"/>
                </a:solidFill>
              </a:rPr>
              <a:t>shoulder and elbow </a:t>
            </a:r>
            <a:r>
              <a:rPr lang="en-US" dirty="0"/>
              <a:t>with the arm </a:t>
            </a:r>
            <a:r>
              <a:rPr lang="en-US" dirty="0">
                <a:solidFill>
                  <a:srgbClr val="FF0000"/>
                </a:solidFill>
              </a:rPr>
              <a:t>adducted</a:t>
            </a:r>
            <a:r>
              <a:rPr lang="en-US" dirty="0"/>
              <a:t> to the side in </a:t>
            </a:r>
            <a:r>
              <a:rPr lang="en-US" dirty="0">
                <a:solidFill>
                  <a:srgbClr val="FF0000"/>
                </a:solidFill>
              </a:rPr>
              <a:t>neutral rotation </a:t>
            </a:r>
            <a:r>
              <a:rPr lang="en-US" dirty="0"/>
              <a:t>first, then to progressively increase the angle of arm </a:t>
            </a:r>
            <a:r>
              <a:rPr lang="en-US" dirty="0">
                <a:solidFill>
                  <a:srgbClr val="FF0000"/>
                </a:solidFill>
              </a:rPr>
              <a:t>elevation and ER</a:t>
            </a:r>
            <a:r>
              <a:rPr lang="en-US" dirty="0" smtClean="0"/>
              <a:t>.</a:t>
            </a:r>
          </a:p>
          <a:p>
            <a:r>
              <a:rPr lang="en-US" dirty="0"/>
              <a:t>As the patient demonstrates </a:t>
            </a:r>
            <a:r>
              <a:rPr lang="en-US" dirty="0">
                <a:solidFill>
                  <a:srgbClr val="FF0000"/>
                </a:solidFill>
              </a:rPr>
              <a:t>improved rotator cuff endurance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absence of pain or other symptoms </a:t>
            </a:r>
            <a:r>
              <a:rPr lang="en-US" dirty="0"/>
              <a:t>it is recommended to progress to </a:t>
            </a:r>
            <a:r>
              <a:rPr lang="en-US" dirty="0">
                <a:solidFill>
                  <a:srgbClr val="FF0000"/>
                </a:solidFill>
              </a:rPr>
              <a:t>dynamic isometrics</a:t>
            </a:r>
            <a:r>
              <a:rPr lang="en-US" dirty="0"/>
              <a:t>, then </a:t>
            </a:r>
            <a:r>
              <a:rPr lang="en-US" dirty="0">
                <a:solidFill>
                  <a:srgbClr val="FF0000"/>
                </a:solidFill>
              </a:rPr>
              <a:t>concentric/eccentric exercises</a:t>
            </a:r>
            <a:r>
              <a:rPr lang="en-US" dirty="0"/>
              <a:t>, then AROM exercises within the ROM restrictions.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214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Sensorimotor </a:t>
            </a:r>
            <a:r>
              <a:rPr lang="en-US" b="1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49203" cy="4351338"/>
          </a:xfrm>
        </p:spPr>
        <p:txBody>
          <a:bodyPr/>
          <a:lstStyle/>
          <a:p>
            <a:r>
              <a:rPr lang="en-US" dirty="0"/>
              <a:t>Angular reposition, rhythmic stabilization, and repeated contractions within staged ROM limits may be implemented during Phase II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171" y="2167731"/>
            <a:ext cx="3190875" cy="36671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06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Open and Closed Kinetic Chain </a:t>
            </a:r>
            <a:r>
              <a:rPr lang="en-US" b="1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Closed kinetic chain (CKC) exercises</a:t>
            </a:r>
            <a:r>
              <a:rPr lang="en-US" dirty="0"/>
              <a:t> may be implemented below 90° of elevation during Phase </a:t>
            </a:r>
            <a:r>
              <a:rPr lang="en-US" dirty="0" smtClean="0"/>
              <a:t>II</a:t>
            </a:r>
          </a:p>
          <a:p>
            <a:r>
              <a:rPr lang="en-US" dirty="0"/>
              <a:t>These exercises should </a:t>
            </a:r>
            <a:r>
              <a:rPr lang="en-US" dirty="0">
                <a:solidFill>
                  <a:srgbClr val="FF0000"/>
                </a:solidFill>
              </a:rPr>
              <a:t>begin in a modified weight-bearing position </a:t>
            </a:r>
            <a:r>
              <a:rPr lang="en-US" dirty="0"/>
              <a:t>and progressed to </a:t>
            </a:r>
            <a:r>
              <a:rPr lang="en-US" dirty="0">
                <a:solidFill>
                  <a:srgbClr val="FF0000"/>
                </a:solidFill>
              </a:rPr>
              <a:t>full weight-bearing </a:t>
            </a:r>
            <a:r>
              <a:rPr lang="en-US" dirty="0"/>
              <a:t>as </a:t>
            </a:r>
            <a:r>
              <a:rPr lang="en-US" dirty="0" smtClean="0"/>
              <a:t>tolerated.</a:t>
            </a:r>
            <a:r>
              <a:rPr lang="en-US" baseline="30000" dirty="0" smtClean="0">
                <a:hlinkClick r:id="rId2"/>
              </a:rPr>
              <a:t>15</a:t>
            </a:r>
            <a:endParaRPr lang="en-US" baseline="300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00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Epidemiology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8.2</a:t>
            </a:r>
            <a:r>
              <a:rPr lang="en-US" dirty="0"/>
              <a:t> occurrences per </a:t>
            </a:r>
            <a:r>
              <a:rPr lang="en-US" dirty="0">
                <a:solidFill>
                  <a:srgbClr val="FF0000"/>
                </a:solidFill>
              </a:rPr>
              <a:t>100,000</a:t>
            </a:r>
            <a:r>
              <a:rPr lang="en-US" dirty="0"/>
              <a:t> person years</a:t>
            </a:r>
            <a:r>
              <a:rPr lang="en-US" baseline="30000" dirty="0">
                <a:hlinkClick r:id="rId2"/>
              </a:rPr>
              <a:t>1</a:t>
            </a:r>
            <a:r>
              <a:rPr lang="en-US" dirty="0"/>
              <a:t> in the rural United </a:t>
            </a:r>
            <a:r>
              <a:rPr lang="en-US" dirty="0" smtClean="0"/>
              <a:t>States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24 </a:t>
            </a:r>
            <a:r>
              <a:rPr lang="en-US" dirty="0"/>
              <a:t>occurrences per </a:t>
            </a:r>
            <a:r>
              <a:rPr lang="en-US" dirty="0">
                <a:solidFill>
                  <a:srgbClr val="FF0000"/>
                </a:solidFill>
              </a:rPr>
              <a:t>100,000</a:t>
            </a:r>
            <a:r>
              <a:rPr lang="en-US" dirty="0"/>
              <a:t> person years in Scandinavian </a:t>
            </a:r>
            <a:r>
              <a:rPr lang="en-US" dirty="0" smtClean="0"/>
              <a:t>countries</a:t>
            </a:r>
          </a:p>
          <a:p>
            <a:r>
              <a:rPr lang="en-US" dirty="0"/>
              <a:t>The frequency of instability episodes in a </a:t>
            </a:r>
            <a:r>
              <a:rPr lang="en-US" dirty="0">
                <a:solidFill>
                  <a:srgbClr val="FF0000"/>
                </a:solidFill>
              </a:rPr>
              <a:t>military population </a:t>
            </a:r>
            <a:r>
              <a:rPr lang="en-US" dirty="0"/>
              <a:t>over 1 year was calculated as </a:t>
            </a:r>
            <a:r>
              <a:rPr lang="en-US" dirty="0">
                <a:solidFill>
                  <a:srgbClr val="FF0000"/>
                </a:solidFill>
              </a:rPr>
              <a:t>2.8</a:t>
            </a:r>
            <a:r>
              <a:rPr lang="en-US" dirty="0" smtClean="0">
                <a:solidFill>
                  <a:srgbClr val="FF0000"/>
                </a:solidFill>
              </a:rPr>
              <a:t>%</a:t>
            </a:r>
            <a:r>
              <a:rPr lang="en-US" dirty="0" smtClean="0"/>
              <a:t>.</a:t>
            </a:r>
          </a:p>
          <a:p>
            <a:r>
              <a:rPr lang="en-US" b="1" dirty="0"/>
              <a:t>Age</a:t>
            </a:r>
          </a:p>
          <a:p>
            <a:r>
              <a:rPr lang="en-US" dirty="0"/>
              <a:t>Owens et al. reported that </a:t>
            </a:r>
            <a:r>
              <a:rPr lang="en-US" dirty="0">
                <a:solidFill>
                  <a:srgbClr val="FF0000"/>
                </a:solidFill>
              </a:rPr>
              <a:t>80%</a:t>
            </a:r>
            <a:r>
              <a:rPr lang="en-US" dirty="0"/>
              <a:t> of shoulder dislocations occur in </a:t>
            </a:r>
            <a:r>
              <a:rPr lang="en-US" dirty="0">
                <a:solidFill>
                  <a:srgbClr val="FF0000"/>
                </a:solidFill>
              </a:rPr>
              <a:t>younger patients</a:t>
            </a:r>
            <a:r>
              <a:rPr lang="en-US" dirty="0"/>
              <a:t>.</a:t>
            </a:r>
            <a:r>
              <a:rPr lang="en-US" baseline="30000" dirty="0">
                <a:hlinkClick r:id="rId3"/>
              </a:rPr>
              <a:t>5</a:t>
            </a:r>
            <a:r>
              <a:rPr lang="en-US" dirty="0"/>
              <a:t> </a:t>
            </a:r>
            <a:r>
              <a:rPr lang="en-US" dirty="0">
                <a:solidFill>
                  <a:srgbClr val="FF0000"/>
                </a:solidFill>
              </a:rPr>
              <a:t>Forty seven percent </a:t>
            </a:r>
            <a:r>
              <a:rPr lang="en-US" dirty="0"/>
              <a:t>of patients presenting to U.S. emergency departments with traumatic dislocations were between the age of </a:t>
            </a:r>
            <a:r>
              <a:rPr lang="en-US" dirty="0">
                <a:solidFill>
                  <a:srgbClr val="FF0000"/>
                </a:solidFill>
              </a:rPr>
              <a:t>15 and 29</a:t>
            </a:r>
            <a:r>
              <a:rPr lang="en-US" dirty="0" smtClean="0"/>
              <a:t>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8221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b="1" dirty="0"/>
              <a:t>Milestones for Progression to the Next Phase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Appropriate healing of the surgical repair by adhering to the precautions and immobilization guidelines</a:t>
            </a:r>
            <a:r>
              <a:rPr lang="en-US" dirty="0" smtClean="0"/>
              <a:t>.</a:t>
            </a:r>
          </a:p>
          <a:p>
            <a:r>
              <a:rPr lang="en-US" dirty="0"/>
              <a:t>Staged ROM goals achieved but not significantly </a:t>
            </a:r>
            <a:r>
              <a:rPr lang="en-US" dirty="0" smtClean="0"/>
              <a:t>exceeded</a:t>
            </a:r>
          </a:p>
          <a:p>
            <a:r>
              <a:rPr lang="en-US" dirty="0"/>
              <a:t>Minimal to no pain (</a:t>
            </a:r>
            <a:r>
              <a:rPr lang="en-US" dirty="0">
                <a:solidFill>
                  <a:srgbClr val="FF0000"/>
                </a:solidFill>
              </a:rPr>
              <a:t>NPRS: 0—2/10) with </a:t>
            </a:r>
            <a:r>
              <a:rPr lang="en-US" dirty="0" smtClean="0">
                <a:solidFill>
                  <a:srgbClr val="FF0000"/>
                </a:solidFill>
              </a:rPr>
              <a:t>ROM</a:t>
            </a:r>
          </a:p>
          <a:p>
            <a:r>
              <a:rPr lang="en-US" dirty="0"/>
              <a:t>PSS greater than </a:t>
            </a:r>
            <a:r>
              <a:rPr lang="en-US" dirty="0">
                <a:solidFill>
                  <a:srgbClr val="FF0000"/>
                </a:solidFill>
              </a:rPr>
              <a:t>60</a:t>
            </a:r>
            <a:r>
              <a:rPr lang="en-US" dirty="0"/>
              <a:t>% and WOSI less than </a:t>
            </a:r>
            <a:r>
              <a:rPr lang="en-US" dirty="0">
                <a:solidFill>
                  <a:srgbClr val="FF0000"/>
                </a:solidFill>
              </a:rPr>
              <a:t>50</a:t>
            </a:r>
            <a:r>
              <a:rPr lang="en-US" dirty="0" smtClean="0"/>
              <a:t>%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94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</a:t>
            </a:r>
            <a:r>
              <a:rPr lang="en-US" b="1" dirty="0" smtClean="0"/>
              <a:t>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b="1" dirty="0"/>
              <a:t>Goals</a:t>
            </a:r>
          </a:p>
          <a:p>
            <a:r>
              <a:rPr lang="en-US" dirty="0"/>
              <a:t>Achieve staged ROM goals to </a:t>
            </a:r>
            <a:r>
              <a:rPr lang="en-US" dirty="0">
                <a:solidFill>
                  <a:srgbClr val="FF0000"/>
                </a:solidFill>
              </a:rPr>
              <a:t>normalize passive ROM and active ROM</a:t>
            </a:r>
            <a:r>
              <a:rPr lang="en-US" dirty="0"/>
              <a:t>. </a:t>
            </a:r>
            <a:r>
              <a:rPr lang="en-US" dirty="0">
                <a:solidFill>
                  <a:srgbClr val="FF0000"/>
                </a:solidFill>
              </a:rPr>
              <a:t>DO NOT significantly </a:t>
            </a:r>
            <a:r>
              <a:rPr lang="en-US" dirty="0"/>
              <a:t>exceed especially for </a:t>
            </a:r>
            <a:r>
              <a:rPr lang="en-US" dirty="0">
                <a:solidFill>
                  <a:srgbClr val="FF0000"/>
                </a:solidFill>
              </a:rPr>
              <a:t>ER</a:t>
            </a:r>
            <a:r>
              <a:rPr lang="en-US" dirty="0"/>
              <a:t> at 90° of </a:t>
            </a:r>
            <a:r>
              <a:rPr lang="en-US" dirty="0" smtClean="0"/>
              <a:t>abduction.</a:t>
            </a:r>
          </a:p>
          <a:p>
            <a:r>
              <a:rPr lang="en-US" dirty="0"/>
              <a:t>Minimize shoulder pain (0/10 at rest and &lt;2/10 following exercises or activity</a:t>
            </a:r>
            <a:r>
              <a:rPr lang="en-US" dirty="0" smtClean="0"/>
              <a:t>)</a:t>
            </a:r>
          </a:p>
          <a:p>
            <a:r>
              <a:rPr lang="en-US" dirty="0"/>
              <a:t>Begin to increase strength and endurance</a:t>
            </a:r>
            <a:endParaRPr lang="en-US" dirty="0" smtClean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00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Protection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sling </a:t>
            </a:r>
            <a:r>
              <a:rPr lang="en-US" dirty="0" smtClean="0"/>
              <a:t>use</a:t>
            </a:r>
          </a:p>
          <a:p>
            <a:r>
              <a:rPr lang="en-US" dirty="0"/>
              <a:t>Avoid positions of max </a:t>
            </a:r>
            <a:r>
              <a:rPr lang="en-US" dirty="0">
                <a:solidFill>
                  <a:srgbClr val="FF0000"/>
                </a:solidFill>
              </a:rPr>
              <a:t>ER</a:t>
            </a:r>
            <a:r>
              <a:rPr lang="en-US" dirty="0"/>
              <a:t> towards 90° of abduction, especially with a posteriorly directed load. (e.g., NO </a:t>
            </a:r>
            <a:r>
              <a:rPr lang="en-US" dirty="0">
                <a:solidFill>
                  <a:srgbClr val="FF0000"/>
                </a:solidFill>
              </a:rPr>
              <a:t>push-ups, bench press</a:t>
            </a:r>
            <a:r>
              <a:rPr lang="en-US" dirty="0"/>
              <a:t>, pectoral </a:t>
            </a:r>
            <a:r>
              <a:rPr lang="en-US" dirty="0" err="1"/>
              <a:t>flys</a:t>
            </a:r>
            <a:r>
              <a:rPr lang="en-US" dirty="0" smtClean="0"/>
              <a:t>)</a:t>
            </a:r>
          </a:p>
          <a:p>
            <a:r>
              <a:rPr lang="en-US" b="1" dirty="0"/>
              <a:t>Management of Pain and </a:t>
            </a:r>
            <a:r>
              <a:rPr lang="en-US" b="1" dirty="0" smtClean="0"/>
              <a:t>Swelling</a:t>
            </a:r>
          </a:p>
          <a:p>
            <a:r>
              <a:rPr lang="en-US" dirty="0"/>
              <a:t>Pain should not be a limiting factor at this </a:t>
            </a:r>
            <a:r>
              <a:rPr lang="en-US" dirty="0" smtClean="0"/>
              <a:t>point</a:t>
            </a:r>
          </a:p>
          <a:p>
            <a:r>
              <a:rPr lang="en-US" dirty="0"/>
              <a:t>Cryotherapy as </a:t>
            </a:r>
            <a:r>
              <a:rPr lang="en-US" dirty="0" smtClean="0"/>
              <a:t>needed</a:t>
            </a:r>
          </a:p>
          <a:p>
            <a:r>
              <a:rPr lang="en-US" dirty="0"/>
              <a:t>NSAIDS as needed.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22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for Progressive Increase in Range of </a:t>
            </a:r>
            <a:r>
              <a:rPr lang="en-US" b="1" dirty="0" smtClean="0"/>
              <a:t>Motion</a:t>
            </a:r>
          </a:p>
          <a:p>
            <a:r>
              <a:rPr lang="en-US" dirty="0">
                <a:solidFill>
                  <a:srgbClr val="FF0000"/>
                </a:solidFill>
              </a:rPr>
              <a:t>FE</a:t>
            </a:r>
            <a:r>
              <a:rPr lang="en-US" dirty="0"/>
              <a:t> should be progressed from </a:t>
            </a:r>
            <a:r>
              <a:rPr lang="en-US" dirty="0">
                <a:solidFill>
                  <a:srgbClr val="FF0000"/>
                </a:solidFill>
              </a:rPr>
              <a:t>active-assistive exercises </a:t>
            </a:r>
            <a:r>
              <a:rPr lang="en-US" dirty="0"/>
              <a:t>(e.g., rope and pulley, wall walks), to active, to </a:t>
            </a:r>
            <a:r>
              <a:rPr lang="en-US" dirty="0">
                <a:solidFill>
                  <a:srgbClr val="FF0000"/>
                </a:solidFill>
              </a:rPr>
              <a:t>resistive upright exercises</a:t>
            </a:r>
            <a:r>
              <a:rPr lang="en-US" dirty="0"/>
              <a:t>, then finally to prone exercises as per reported </a:t>
            </a:r>
            <a:r>
              <a:rPr lang="en-US" dirty="0" err="1"/>
              <a:t>electomyography</a:t>
            </a:r>
            <a:r>
              <a:rPr lang="en-US" dirty="0"/>
              <a:t> (EMG) activity of the shoulder.</a:t>
            </a:r>
            <a:r>
              <a:rPr lang="en-US" baseline="30000" dirty="0">
                <a:hlinkClick r:id="rId2"/>
              </a:rPr>
              <a:t>3,4</a:t>
            </a:r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955" y="3721574"/>
            <a:ext cx="2266950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534" y="3721574"/>
            <a:ext cx="2006576" cy="292715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654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Soft Tissue Techniques</a:t>
            </a:r>
          </a:p>
          <a:p>
            <a:r>
              <a:rPr lang="en-US" dirty="0"/>
              <a:t>Deeper </a:t>
            </a:r>
            <a:r>
              <a:rPr lang="en-US" dirty="0">
                <a:solidFill>
                  <a:srgbClr val="FF0000"/>
                </a:solidFill>
              </a:rPr>
              <a:t>soft tissue </a:t>
            </a:r>
            <a:r>
              <a:rPr lang="en-US" dirty="0"/>
              <a:t>techniques may be </a:t>
            </a:r>
            <a:r>
              <a:rPr lang="en-US" dirty="0">
                <a:solidFill>
                  <a:srgbClr val="FF0000"/>
                </a:solidFill>
              </a:rPr>
              <a:t>initiated during this phase</a:t>
            </a:r>
            <a:r>
              <a:rPr lang="en-US" dirty="0" smtClean="0"/>
              <a:t>.</a:t>
            </a:r>
          </a:p>
          <a:p>
            <a:r>
              <a:rPr lang="en-US" dirty="0"/>
              <a:t>More aggressive </a:t>
            </a:r>
            <a:r>
              <a:rPr lang="en-US" dirty="0">
                <a:solidFill>
                  <a:srgbClr val="FF0000"/>
                </a:solidFill>
              </a:rPr>
              <a:t>techniques</a:t>
            </a:r>
            <a:r>
              <a:rPr lang="en-US" dirty="0"/>
              <a:t> such as </a:t>
            </a:r>
            <a:r>
              <a:rPr lang="en-US" dirty="0">
                <a:solidFill>
                  <a:srgbClr val="FF0000"/>
                </a:solidFill>
              </a:rPr>
              <a:t>Active Release</a:t>
            </a:r>
            <a:r>
              <a:rPr lang="en-US" dirty="0"/>
              <a:t>® or other instrumented soft tissue mobilizations to normalize muscle tone and extensibility</a:t>
            </a:r>
            <a:r>
              <a:rPr lang="en-US" dirty="0" smtClean="0"/>
              <a:t>.</a:t>
            </a:r>
          </a:p>
          <a:p>
            <a:r>
              <a:rPr lang="en-US" dirty="0"/>
              <a:t>Particular attention should be paid to the </a:t>
            </a:r>
            <a:r>
              <a:rPr lang="en-US" dirty="0">
                <a:solidFill>
                  <a:srgbClr val="FF0000"/>
                </a:solidFill>
              </a:rPr>
              <a:t>subscapularis</a:t>
            </a:r>
            <a:r>
              <a:rPr lang="en-US" dirty="0"/>
              <a:t>, </a:t>
            </a:r>
            <a:r>
              <a:rPr lang="en-US" dirty="0" err="1">
                <a:solidFill>
                  <a:srgbClr val="FF0000"/>
                </a:solidFill>
              </a:rPr>
              <a:t>latissimus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pectorals, </a:t>
            </a:r>
            <a:r>
              <a:rPr lang="en-US" dirty="0" err="1">
                <a:solidFill>
                  <a:srgbClr val="FF0000"/>
                </a:solidFill>
              </a:rPr>
              <a:t>teres</a:t>
            </a:r>
            <a:r>
              <a:rPr lang="en-US" dirty="0">
                <a:solidFill>
                  <a:srgbClr val="FF0000"/>
                </a:solidFill>
              </a:rPr>
              <a:t> major, and posterior rotator </a:t>
            </a:r>
            <a:r>
              <a:rPr lang="en-US" dirty="0"/>
              <a:t>cuff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these </a:t>
            </a:r>
            <a:r>
              <a:rPr lang="en-US" dirty="0"/>
              <a:t>techniques often allow for </a:t>
            </a:r>
            <a:r>
              <a:rPr lang="en-US" dirty="0">
                <a:solidFill>
                  <a:srgbClr val="FF0000"/>
                </a:solidFill>
              </a:rPr>
              <a:t>gradual return consistent </a:t>
            </a:r>
            <a:r>
              <a:rPr lang="en-US" dirty="0"/>
              <a:t>with the staged goals </a:t>
            </a:r>
            <a:r>
              <a:rPr lang="en-US" dirty="0">
                <a:solidFill>
                  <a:srgbClr val="FF0000"/>
                </a:solidFill>
              </a:rPr>
              <a:t>without</a:t>
            </a:r>
            <a:r>
              <a:rPr lang="en-US" dirty="0"/>
              <a:t> aggressive joint mobilizations or </a:t>
            </a:r>
            <a:r>
              <a:rPr lang="en-US" dirty="0">
                <a:solidFill>
                  <a:srgbClr val="FF0000"/>
                </a:solidFill>
              </a:rPr>
              <a:t>excessive</a:t>
            </a:r>
            <a:r>
              <a:rPr lang="en-US" dirty="0"/>
              <a:t> end </a:t>
            </a:r>
            <a:r>
              <a:rPr lang="en-US" dirty="0">
                <a:solidFill>
                  <a:srgbClr val="FF0000"/>
                </a:solidFill>
              </a:rPr>
              <a:t>range stretching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993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Active Release</a:t>
            </a:r>
            <a:r>
              <a:rPr lang="en-US" dirty="0" smtClean="0"/>
              <a:t>®</a:t>
            </a:r>
          </a:p>
          <a:p>
            <a:r>
              <a:rPr lang="en-US" dirty="0"/>
              <a:t>ART® is a </a:t>
            </a:r>
            <a:r>
              <a:rPr lang="en-US" dirty="0">
                <a:solidFill>
                  <a:srgbClr val="FF0000"/>
                </a:solidFill>
              </a:rPr>
              <a:t>patented</a:t>
            </a:r>
            <a:r>
              <a:rPr lang="en-US" dirty="0"/>
              <a:t>, state of the art </a:t>
            </a:r>
            <a:r>
              <a:rPr lang="en-US" dirty="0">
                <a:solidFill>
                  <a:srgbClr val="FF0000"/>
                </a:solidFill>
              </a:rPr>
              <a:t>soft tissue system/movement </a:t>
            </a:r>
            <a:r>
              <a:rPr lang="en-US" dirty="0"/>
              <a:t>based </a:t>
            </a:r>
            <a:r>
              <a:rPr lang="en-US" dirty="0">
                <a:solidFill>
                  <a:srgbClr val="FF0000"/>
                </a:solidFill>
              </a:rPr>
              <a:t>massage</a:t>
            </a:r>
            <a:r>
              <a:rPr lang="en-US" dirty="0"/>
              <a:t> technique that </a:t>
            </a:r>
            <a:r>
              <a:rPr lang="en-US" dirty="0">
                <a:solidFill>
                  <a:srgbClr val="FF0000"/>
                </a:solidFill>
              </a:rPr>
              <a:t>treats</a:t>
            </a:r>
            <a:r>
              <a:rPr lang="en-US" dirty="0"/>
              <a:t> problems with </a:t>
            </a:r>
            <a:r>
              <a:rPr lang="en-US" dirty="0">
                <a:solidFill>
                  <a:srgbClr val="FF0000"/>
                </a:solidFill>
              </a:rPr>
              <a:t>muscles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tendons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ligaments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fascia and nerves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Headaches</a:t>
            </a:r>
            <a:r>
              <a:rPr lang="en-US" dirty="0"/>
              <a:t>, back pain, carpal tunnel syndrome, shin splints, shoulder pain, sciatica, plantar fasciitis, knee problems, and tennis elbow are just a few of the many conditions that can be resolved quickly and permanently with 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40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755" y="187705"/>
            <a:ext cx="10515600" cy="1325563"/>
          </a:xfrm>
        </p:spPr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58" y="1513268"/>
            <a:ext cx="4757382" cy="3183103"/>
          </a:xfrm>
        </p:spPr>
        <p:txBody>
          <a:bodyPr/>
          <a:lstStyle/>
          <a:p>
            <a:r>
              <a:rPr lang="en-US" b="1" dirty="0"/>
              <a:t>Stretching/Flexibility Techniques for the </a:t>
            </a:r>
            <a:r>
              <a:rPr lang="en-US" b="1" dirty="0" err="1"/>
              <a:t>Musculo-Tendinous</a:t>
            </a:r>
            <a:r>
              <a:rPr lang="en-US" b="1" dirty="0"/>
              <a:t> Unit</a:t>
            </a:r>
          </a:p>
          <a:p>
            <a:r>
              <a:rPr lang="en-US" dirty="0" err="1"/>
              <a:t>Pectoralis</a:t>
            </a:r>
            <a:r>
              <a:rPr lang="en-US" dirty="0"/>
              <a:t> </a:t>
            </a:r>
            <a:r>
              <a:rPr lang="en-US" dirty="0" smtClean="0"/>
              <a:t>minor</a:t>
            </a:r>
          </a:p>
          <a:p>
            <a:r>
              <a:rPr lang="en-US" dirty="0" err="1"/>
              <a:t>pectoralis</a:t>
            </a:r>
            <a:r>
              <a:rPr lang="en-US" dirty="0"/>
              <a:t> </a:t>
            </a:r>
            <a:r>
              <a:rPr lang="en-US" dirty="0" smtClean="0"/>
              <a:t>major</a:t>
            </a:r>
          </a:p>
          <a:p>
            <a:r>
              <a:rPr lang="en-US" dirty="0" err="1"/>
              <a:t>Latissimus</a:t>
            </a:r>
            <a:r>
              <a:rPr lang="en-US" dirty="0"/>
              <a:t> and posterior shoulder </a:t>
            </a:r>
            <a:r>
              <a:rPr lang="en-US" dirty="0" smtClean="0"/>
              <a:t>flexibility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2366" y="1254954"/>
            <a:ext cx="5838825" cy="5057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58" y="4762500"/>
            <a:ext cx="5962650" cy="2095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02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575343" cy="476546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Other Therapeutic Exercises</a:t>
            </a:r>
          </a:p>
          <a:p>
            <a:r>
              <a:rPr lang="en-US" dirty="0"/>
              <a:t>Address </a:t>
            </a:r>
            <a:r>
              <a:rPr lang="en-US" dirty="0">
                <a:solidFill>
                  <a:srgbClr val="FF0000"/>
                </a:solidFill>
              </a:rPr>
              <a:t>core stability </a:t>
            </a:r>
            <a:r>
              <a:rPr lang="en-US" dirty="0"/>
              <a:t>deficits as needed beginning in the sagittal plane and progressing to frontal and transverse plane exercises</a:t>
            </a:r>
            <a:r>
              <a:rPr lang="en-US" dirty="0" smtClean="0"/>
              <a:t>.</a:t>
            </a:r>
          </a:p>
          <a:p>
            <a:r>
              <a:rPr lang="en-US" dirty="0"/>
              <a:t>Total </a:t>
            </a:r>
            <a:r>
              <a:rPr lang="en-US" dirty="0">
                <a:solidFill>
                  <a:srgbClr val="FF0000"/>
                </a:solidFill>
              </a:rPr>
              <a:t>leg strengthening </a:t>
            </a:r>
            <a:r>
              <a:rPr lang="en-US" dirty="0"/>
              <a:t>exercises may be progressed as tolerated but high loads should be </a:t>
            </a:r>
            <a:r>
              <a:rPr lang="en-US" dirty="0">
                <a:solidFill>
                  <a:srgbClr val="FF0000"/>
                </a:solidFill>
              </a:rPr>
              <a:t>avoided on the shoulder in activities </a:t>
            </a:r>
            <a:r>
              <a:rPr lang="en-US" dirty="0"/>
              <a:t>such as power clean, dead lifts, and back squats should be </a:t>
            </a:r>
            <a:r>
              <a:rPr lang="en-US" dirty="0" smtClean="0"/>
              <a:t>avoided.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Front </a:t>
            </a:r>
            <a:r>
              <a:rPr lang="en-US" dirty="0">
                <a:solidFill>
                  <a:srgbClr val="FF0000"/>
                </a:solidFill>
              </a:rPr>
              <a:t>squats</a:t>
            </a:r>
            <a:r>
              <a:rPr lang="en-US" dirty="0"/>
              <a:t> during this phase are recommended to allow for safe positioning of the shoulder with large loads</a:t>
            </a:r>
            <a:r>
              <a:rPr lang="en-US" dirty="0" smtClean="0"/>
              <a:t>.</a:t>
            </a:r>
          </a:p>
          <a:p>
            <a:r>
              <a:rPr lang="en-US" dirty="0"/>
              <a:t>overhead squat, single leg squat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3543" y="3324010"/>
            <a:ext cx="2590800" cy="326707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588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54922" cy="4351338"/>
          </a:xfrm>
        </p:spPr>
        <p:txBody>
          <a:bodyPr/>
          <a:lstStyle/>
          <a:p>
            <a:r>
              <a:rPr lang="en-US" dirty="0"/>
              <a:t>Exercises and functional activities should be </a:t>
            </a:r>
            <a:r>
              <a:rPr lang="en-US" dirty="0">
                <a:solidFill>
                  <a:srgbClr val="FF0000"/>
                </a:solidFill>
              </a:rPr>
              <a:t>pain free </a:t>
            </a:r>
            <a:r>
              <a:rPr lang="en-US" dirty="0"/>
              <a:t>and performed without substitutions or aberrant movement patterns (shrugging, thoracic extension</a:t>
            </a:r>
            <a:r>
              <a:rPr lang="en-US" dirty="0" smtClean="0"/>
              <a:t>)</a:t>
            </a:r>
          </a:p>
          <a:p>
            <a:r>
              <a:rPr lang="en-US" dirty="0"/>
              <a:t>Exercises should be progressive in terms of shoulder elevation (e.g., start with exercises performed at </a:t>
            </a:r>
            <a:r>
              <a:rPr lang="en-US" dirty="0">
                <a:solidFill>
                  <a:srgbClr val="FF0000"/>
                </a:solidFill>
              </a:rPr>
              <a:t>waist level </a:t>
            </a:r>
            <a:r>
              <a:rPr lang="en-US" dirty="0"/>
              <a:t>progressing to </a:t>
            </a:r>
            <a:r>
              <a:rPr lang="en-US" dirty="0">
                <a:solidFill>
                  <a:srgbClr val="FF0000"/>
                </a:solidFill>
              </a:rPr>
              <a:t>shoulder</a:t>
            </a:r>
            <a:r>
              <a:rPr lang="en-US" dirty="0"/>
              <a:t> level and finally </a:t>
            </a:r>
            <a:r>
              <a:rPr lang="en-US" dirty="0">
                <a:solidFill>
                  <a:srgbClr val="FF0000"/>
                </a:solidFill>
              </a:rPr>
              <a:t>overhead</a:t>
            </a:r>
            <a:r>
              <a:rPr lang="en-US" dirty="0"/>
              <a:t> activities)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1825625"/>
            <a:ext cx="2895600" cy="385762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073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6317"/>
            <a:ext cx="10515600" cy="4351338"/>
          </a:xfrm>
        </p:spPr>
        <p:txBody>
          <a:bodyPr/>
          <a:lstStyle/>
          <a:p>
            <a:r>
              <a:rPr lang="en-US" b="1" dirty="0"/>
              <a:t>Sensorimotor Exercises</a:t>
            </a:r>
          </a:p>
          <a:p>
            <a:r>
              <a:rPr lang="en-US" dirty="0"/>
              <a:t>Activities to improve </a:t>
            </a:r>
            <a:r>
              <a:rPr lang="en-US" dirty="0">
                <a:solidFill>
                  <a:srgbClr val="FF0000"/>
                </a:solidFill>
              </a:rPr>
              <a:t>neuromuscular control </a:t>
            </a:r>
            <a:r>
              <a:rPr lang="en-US" dirty="0"/>
              <a:t>of the </a:t>
            </a:r>
            <a:r>
              <a:rPr lang="en-US" dirty="0">
                <a:solidFill>
                  <a:srgbClr val="FF0000"/>
                </a:solidFill>
              </a:rPr>
              <a:t>rotator cuff </a:t>
            </a:r>
            <a:r>
              <a:rPr lang="en-US" dirty="0"/>
              <a:t>and shoulder girdle such as use of </a:t>
            </a:r>
            <a:r>
              <a:rPr lang="en-US" dirty="0">
                <a:solidFill>
                  <a:srgbClr val="FF0000"/>
                </a:solidFill>
              </a:rPr>
              <a:t>unstable surfaces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body blade</a:t>
            </a:r>
            <a:r>
              <a:rPr lang="en-US" dirty="0"/>
              <a:t>, and manual resistance exercises in conjunction with auditory, visual, or tactile cues or biofeedback</a:t>
            </a:r>
            <a:r>
              <a:rPr lang="en-US" dirty="0" smtClean="0"/>
              <a:t>.</a:t>
            </a:r>
          </a:p>
          <a:p>
            <a:r>
              <a:rPr lang="en-US" dirty="0"/>
              <a:t>PNF patterns are particularly effective for restoring muscle balance and proper coordination patterns.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953" y="4497506"/>
            <a:ext cx="3440587" cy="1930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592" y="4497506"/>
            <a:ext cx="2314361" cy="22813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60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Epidemiology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Gender: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Male</a:t>
            </a:r>
            <a:r>
              <a:rPr lang="en-US" dirty="0" smtClean="0"/>
              <a:t> </a:t>
            </a:r>
            <a:r>
              <a:rPr lang="en-US" dirty="0"/>
              <a:t>collegiate athletes (0.15/1000 AE) were </a:t>
            </a:r>
            <a:r>
              <a:rPr lang="en-US" dirty="0">
                <a:solidFill>
                  <a:srgbClr val="FF0000"/>
                </a:solidFill>
              </a:rPr>
              <a:t>2.7 times </a:t>
            </a:r>
            <a:r>
              <a:rPr lang="en-US" dirty="0"/>
              <a:t>more likely to sustain a shoulder instability episode than </a:t>
            </a:r>
            <a:r>
              <a:rPr lang="en-US" dirty="0">
                <a:solidFill>
                  <a:srgbClr val="FF0000"/>
                </a:solidFill>
              </a:rPr>
              <a:t>female</a:t>
            </a:r>
            <a:r>
              <a:rPr lang="en-US" dirty="0"/>
              <a:t> (0.06/ 1000 AE) collegiate </a:t>
            </a:r>
            <a:r>
              <a:rPr lang="en-US" dirty="0" smtClean="0"/>
              <a:t>athletes.</a:t>
            </a:r>
          </a:p>
          <a:p>
            <a:r>
              <a:rPr lang="en-US" b="1" dirty="0" smtClean="0"/>
              <a:t>Sport:</a:t>
            </a:r>
          </a:p>
          <a:p>
            <a:r>
              <a:rPr lang="en-US" dirty="0"/>
              <a:t>In collegiate athletes, the rate of shoulder instability was greatest in Spring </a:t>
            </a:r>
            <a:r>
              <a:rPr lang="en-US" dirty="0">
                <a:solidFill>
                  <a:srgbClr val="FF0000"/>
                </a:solidFill>
              </a:rPr>
              <a:t>football</a:t>
            </a:r>
            <a:r>
              <a:rPr lang="en-US" dirty="0"/>
              <a:t> at 0.40/1000 AE followed by </a:t>
            </a:r>
            <a:r>
              <a:rPr lang="en-US" dirty="0">
                <a:solidFill>
                  <a:srgbClr val="FF0000"/>
                </a:solidFill>
              </a:rPr>
              <a:t>wrestling</a:t>
            </a:r>
            <a:r>
              <a:rPr lang="en-US" dirty="0"/>
              <a:t> (0.21/1000 AE), women’s </a:t>
            </a:r>
            <a:r>
              <a:rPr lang="en-US" dirty="0">
                <a:solidFill>
                  <a:srgbClr val="FF0000"/>
                </a:solidFill>
              </a:rPr>
              <a:t>ice hockey </a:t>
            </a:r>
            <a:r>
              <a:rPr lang="en-US" dirty="0"/>
              <a:t>(0.18/1000 AE) and fall football (0.18/1000 AEs).</a:t>
            </a:r>
            <a:r>
              <a:rPr lang="en-US" baseline="30000" dirty="0" smtClean="0">
                <a:hlinkClick r:id="rId2"/>
              </a:rPr>
              <a:t>4</a:t>
            </a:r>
            <a:endParaRPr lang="en-US" baseline="30000" dirty="0"/>
          </a:p>
          <a:p>
            <a:r>
              <a:rPr lang="en-US" dirty="0" smtClean="0"/>
              <a:t>However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female basketball players </a:t>
            </a:r>
            <a:r>
              <a:rPr lang="en-US" dirty="0"/>
              <a:t>sustained more shoulder dislocations </a:t>
            </a:r>
            <a:r>
              <a:rPr lang="en-US" dirty="0">
                <a:solidFill>
                  <a:srgbClr val="FF0000"/>
                </a:solidFill>
              </a:rPr>
              <a:t>than male basketball players </a:t>
            </a:r>
            <a:r>
              <a:rPr lang="en-US" dirty="0"/>
              <a:t>(proportion ratio = 2.7).</a:t>
            </a:r>
            <a:r>
              <a:rPr lang="en-US" baseline="30000" dirty="0">
                <a:hlinkClick r:id="rId3"/>
              </a:rPr>
              <a:t>9,10</a:t>
            </a:r>
            <a:endParaRPr lang="en-US" b="1" dirty="0" smtClean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387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Open and Closed Kinetic Chain Exercises</a:t>
            </a:r>
          </a:p>
          <a:p>
            <a:r>
              <a:rPr lang="en-US" dirty="0"/>
              <a:t>Strengthen scapular retractors and upward </a:t>
            </a:r>
            <a:r>
              <a:rPr lang="en-US" dirty="0" smtClean="0"/>
              <a:t>rotators.</a:t>
            </a:r>
          </a:p>
          <a:p>
            <a:r>
              <a:rPr lang="en-US" dirty="0"/>
              <a:t>Weight-bearing exercises with a fixed distal </a:t>
            </a:r>
            <a:r>
              <a:rPr lang="en-US" dirty="0" smtClean="0"/>
              <a:t>segment.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20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to Increase Muscle Strength, Power, and Endurance</a:t>
            </a:r>
          </a:p>
          <a:p>
            <a:r>
              <a:rPr lang="en-US" dirty="0"/>
              <a:t>In general, increasing elevation increases </a:t>
            </a:r>
            <a:r>
              <a:rPr lang="en-US" dirty="0">
                <a:solidFill>
                  <a:srgbClr val="FF0000"/>
                </a:solidFill>
              </a:rPr>
              <a:t>deltoid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supraspinatus</a:t>
            </a:r>
            <a:r>
              <a:rPr lang="en-US" dirty="0"/>
              <a:t> </a:t>
            </a:r>
            <a:r>
              <a:rPr lang="en-US" dirty="0" smtClean="0"/>
              <a:t>activity</a:t>
            </a:r>
          </a:p>
          <a:p>
            <a:r>
              <a:rPr lang="en-US" dirty="0"/>
              <a:t>Exercises should be progressive in terms of adding stress to the </a:t>
            </a:r>
            <a:r>
              <a:rPr lang="en-US" dirty="0">
                <a:solidFill>
                  <a:srgbClr val="FF0000"/>
                </a:solidFill>
              </a:rPr>
              <a:t>anterior capsule, gradually working towards a position of 90</a:t>
            </a:r>
            <a:r>
              <a:rPr lang="en-US" dirty="0"/>
              <a:t>° of ER and 90° of abduction by 12 weeks</a:t>
            </a:r>
            <a:r>
              <a:rPr lang="en-US" dirty="0" smtClean="0"/>
              <a:t>.</a:t>
            </a:r>
          </a:p>
          <a:p>
            <a:r>
              <a:rPr lang="en-US" dirty="0"/>
              <a:t>Rehabilitation should include </a:t>
            </a:r>
            <a:r>
              <a:rPr lang="en-US" dirty="0">
                <a:solidFill>
                  <a:srgbClr val="FF0000"/>
                </a:solidFill>
              </a:rPr>
              <a:t>isolated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complex</a:t>
            </a:r>
            <a:r>
              <a:rPr lang="en-US" dirty="0"/>
              <a:t> movement patterns progressing from isolated to complex movement patterns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467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6821"/>
          </a:xfrm>
        </p:spPr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5374"/>
            <a:ext cx="10515600" cy="297540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The rotator cuff and scapula stabilizer </a:t>
            </a:r>
            <a:r>
              <a:rPr lang="en-US" dirty="0"/>
              <a:t>strengthening program should emphasize high repetitions (typically </a:t>
            </a:r>
            <a:r>
              <a:rPr lang="en-US" dirty="0">
                <a:solidFill>
                  <a:srgbClr val="FF0000"/>
                </a:solidFill>
              </a:rPr>
              <a:t>30 to 50 reps</a:t>
            </a:r>
            <a:r>
              <a:rPr lang="en-US" dirty="0"/>
              <a:t>) and relatively low resistance (typically </a:t>
            </a:r>
            <a:r>
              <a:rPr lang="en-US" dirty="0">
                <a:solidFill>
                  <a:srgbClr val="FF0000"/>
                </a:solidFill>
              </a:rPr>
              <a:t>1 to 2 kg</a:t>
            </a:r>
            <a:r>
              <a:rPr lang="en-US" dirty="0"/>
              <a:t>) during this phase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General shoulder strengthening </a:t>
            </a:r>
            <a:r>
              <a:rPr lang="en-US" dirty="0"/>
              <a:t>exercises (front/side raises, shoulder presses) may be initiated as </a:t>
            </a:r>
            <a:r>
              <a:rPr lang="en-US" dirty="0">
                <a:solidFill>
                  <a:srgbClr val="FF0000"/>
                </a:solidFill>
              </a:rPr>
              <a:t>full AROM </a:t>
            </a:r>
            <a:r>
              <a:rPr lang="en-US" dirty="0"/>
              <a:t>is achieved and rotator cuff and scapular stabilizer strength is adequate for normal movement patterns. This is usually a late Phase III exercise and should begin with </a:t>
            </a:r>
            <a:r>
              <a:rPr lang="en-US" dirty="0">
                <a:solidFill>
                  <a:srgbClr val="FF0000"/>
                </a:solidFill>
              </a:rPr>
              <a:t>3 to 5 kg </a:t>
            </a:r>
            <a:r>
              <a:rPr lang="en-US" dirty="0"/>
              <a:t>and similar reps (</a:t>
            </a:r>
            <a:r>
              <a:rPr lang="en-US" dirty="0">
                <a:solidFill>
                  <a:srgbClr val="FF0000"/>
                </a:solidFill>
              </a:rPr>
              <a:t>15 to 20 for 3 to 4 sets</a:t>
            </a:r>
            <a:r>
              <a:rPr lang="en-US" dirty="0"/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4763" y="4603750"/>
            <a:ext cx="4533900" cy="211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048" y="4500776"/>
            <a:ext cx="2751738" cy="222494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675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Neuromuscular Dynamic Stability Exercises</a:t>
            </a:r>
          </a:p>
          <a:p>
            <a:r>
              <a:rPr lang="en-US" dirty="0">
                <a:solidFill>
                  <a:srgbClr val="FF0000"/>
                </a:solidFill>
              </a:rPr>
              <a:t>CKC push up </a:t>
            </a:r>
            <a:r>
              <a:rPr lang="en-US" dirty="0"/>
              <a:t>plus progression are important exercises as it promotes </a:t>
            </a:r>
            <a:r>
              <a:rPr lang="en-US" dirty="0">
                <a:solidFill>
                  <a:srgbClr val="FF0000"/>
                </a:solidFill>
              </a:rPr>
              <a:t>rotator cuff and scapular stabilizer </a:t>
            </a:r>
            <a:r>
              <a:rPr lang="en-US" dirty="0"/>
              <a:t>co-contraction needed for dynamic </a:t>
            </a:r>
            <a:r>
              <a:rPr lang="en-US" dirty="0" smtClean="0"/>
              <a:t>stability.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err="1"/>
              <a:t>Plyometrics</a:t>
            </a:r>
            <a:endParaRPr lang="en-US" b="1" dirty="0"/>
          </a:p>
          <a:p>
            <a:r>
              <a:rPr lang="en-US" dirty="0"/>
              <a:t>No heavy lifting or </a:t>
            </a:r>
            <a:r>
              <a:rPr lang="en-US" dirty="0" err="1"/>
              <a:t>plyometrics</a:t>
            </a:r>
            <a:r>
              <a:rPr lang="en-US" dirty="0"/>
              <a:t> should be performed during this stage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944" y="3422412"/>
            <a:ext cx="2781300" cy="1514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621" y="3398600"/>
            <a:ext cx="2857500" cy="1562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3641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Milestones for Progression to the Next </a:t>
            </a:r>
            <a:r>
              <a:rPr lang="en-US" b="1" dirty="0" smtClean="0"/>
              <a:t>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2545"/>
            <a:ext cx="10515600" cy="3428762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active ROM goals </a:t>
            </a:r>
            <a:r>
              <a:rPr lang="en-US" dirty="0"/>
              <a:t>achieved with minimal to no pain (NPRS 0 to 2/10) and without substitution </a:t>
            </a:r>
            <a:r>
              <a:rPr lang="en-US" dirty="0" smtClean="0"/>
              <a:t>patterns</a:t>
            </a:r>
          </a:p>
          <a:p>
            <a:r>
              <a:rPr lang="en-US" dirty="0"/>
              <a:t>Strengthening activities completed with </a:t>
            </a:r>
            <a:r>
              <a:rPr lang="en-US" dirty="0">
                <a:solidFill>
                  <a:srgbClr val="FF0000"/>
                </a:solidFill>
              </a:rPr>
              <a:t>minimal to no pain </a:t>
            </a:r>
            <a:r>
              <a:rPr lang="en-US" dirty="0"/>
              <a:t>(NPRS 0 to 2/10</a:t>
            </a:r>
            <a:r>
              <a:rPr lang="en-US" dirty="0" smtClean="0"/>
              <a:t>)</a:t>
            </a:r>
          </a:p>
          <a:p>
            <a:r>
              <a:rPr lang="en-US" dirty="0"/>
              <a:t>&lt;20% deficit using </a:t>
            </a:r>
            <a:r>
              <a:rPr lang="en-US" dirty="0">
                <a:solidFill>
                  <a:srgbClr val="FF0000"/>
                </a:solidFill>
              </a:rPr>
              <a:t>isokinetic or hand held dynamometer </a:t>
            </a:r>
            <a:r>
              <a:rPr lang="en-US" dirty="0"/>
              <a:t>for ER, IR, abduction, and elevation</a:t>
            </a:r>
            <a:r>
              <a:rPr lang="en-US" dirty="0" smtClean="0"/>
              <a:t>.</a:t>
            </a:r>
          </a:p>
          <a:p>
            <a:r>
              <a:rPr lang="en-US" dirty="0"/>
              <a:t>Able to complete </a:t>
            </a:r>
            <a:r>
              <a:rPr lang="en-US" dirty="0">
                <a:solidFill>
                  <a:srgbClr val="FF0000"/>
                </a:solidFill>
              </a:rPr>
              <a:t>20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hand-taps during modified Davies </a:t>
            </a:r>
            <a:r>
              <a:rPr lang="en-US" dirty="0"/>
              <a:t>CKC upper extremity (UE) </a:t>
            </a:r>
            <a:r>
              <a:rPr lang="en-US" dirty="0" smtClean="0"/>
              <a:t>test</a:t>
            </a:r>
          </a:p>
          <a:p>
            <a:r>
              <a:rPr lang="en-US" dirty="0"/>
              <a:t>Able to complete 30 reps of ER at &lt;20° of abduction in 30 seconds (1 </a:t>
            </a:r>
            <a:r>
              <a:rPr lang="en-US" dirty="0" smtClean="0"/>
              <a:t>rep/sec).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246" y="4979892"/>
            <a:ext cx="6347773" cy="16917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4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9678" y="1825625"/>
            <a:ext cx="5893080" cy="47898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377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Neuromuscular Dynamic Stability Exercises</a:t>
            </a:r>
          </a:p>
          <a:p>
            <a:r>
              <a:rPr lang="en-US" dirty="0"/>
              <a:t>Integration of </a:t>
            </a:r>
            <a:r>
              <a:rPr lang="en-US" dirty="0">
                <a:solidFill>
                  <a:srgbClr val="FF0000"/>
                </a:solidFill>
              </a:rPr>
              <a:t>higher loads and greater perturbations </a:t>
            </a:r>
            <a:r>
              <a:rPr lang="en-US" dirty="0"/>
              <a:t>are important in particular for athletes returning to sport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For football players clap pushups on foam or </a:t>
            </a:r>
            <a:r>
              <a:rPr lang="en-US" dirty="0" err="1" smtClean="0"/>
              <a:t>Dynadisc</a:t>
            </a:r>
            <a:endParaRPr lang="en-US" dirty="0" smtClean="0"/>
          </a:p>
          <a:p>
            <a:r>
              <a:rPr lang="en-US" dirty="0"/>
              <a:t>For throwers repeated ER yo-yos (with 1-kg weight on band)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948" y="4485362"/>
            <a:ext cx="2847691" cy="21677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46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Plyometrics</a:t>
            </a:r>
            <a:endParaRPr lang="en-US" b="1" dirty="0"/>
          </a:p>
          <a:p>
            <a:r>
              <a:rPr lang="en-US" dirty="0"/>
              <a:t>Because of the explosive nature of this type of exercise, emphasis of plyometric exercises should be on </a:t>
            </a:r>
            <a:r>
              <a:rPr lang="en-US" dirty="0">
                <a:solidFill>
                  <a:srgbClr val="FF0000"/>
                </a:solidFill>
              </a:rPr>
              <a:t>quality</a:t>
            </a:r>
            <a:r>
              <a:rPr lang="en-US" dirty="0"/>
              <a:t> not </a:t>
            </a:r>
            <a:r>
              <a:rPr lang="en-US" dirty="0">
                <a:solidFill>
                  <a:srgbClr val="FF0000"/>
                </a:solidFill>
              </a:rPr>
              <a:t>quantity</a:t>
            </a:r>
            <a:r>
              <a:rPr lang="en-US" dirty="0" smtClean="0"/>
              <a:t>.</a:t>
            </a:r>
          </a:p>
          <a:p>
            <a:r>
              <a:rPr lang="en-US" dirty="0"/>
              <a:t>Perform two to three times/week and utilize moderate reps (e.g., 3 to </a:t>
            </a:r>
            <a:r>
              <a:rPr lang="en-US" dirty="0">
                <a:solidFill>
                  <a:srgbClr val="FF0000"/>
                </a:solidFill>
              </a:rPr>
              <a:t>5 sets of 15 to 20 reps</a:t>
            </a:r>
            <a:r>
              <a:rPr lang="en-US" dirty="0" smtClean="0"/>
              <a:t>).</a:t>
            </a:r>
          </a:p>
          <a:p>
            <a:r>
              <a:rPr lang="en-US" dirty="0"/>
              <a:t>Begin with </a:t>
            </a:r>
            <a:r>
              <a:rPr lang="en-US" dirty="0" err="1"/>
              <a:t>unweighted</a:t>
            </a:r>
            <a:r>
              <a:rPr lang="en-US" dirty="0"/>
              <a:t> balls and progress to lightly weighted balls (</a:t>
            </a:r>
            <a:r>
              <a:rPr lang="en-US" dirty="0" err="1"/>
              <a:t>Plyoballs</a:t>
            </a:r>
            <a:r>
              <a:rPr lang="en-US" dirty="0" smtClean="0"/>
              <a:t>).</a:t>
            </a:r>
          </a:p>
          <a:p>
            <a:pPr fontAlgn="base"/>
            <a:r>
              <a:rPr lang="en-US" b="1" dirty="0"/>
              <a:t>Functional </a:t>
            </a:r>
            <a:r>
              <a:rPr lang="en-US" b="1" dirty="0" smtClean="0"/>
              <a:t>Exercises</a:t>
            </a:r>
            <a:endParaRPr lang="en-US" b="1" dirty="0"/>
          </a:p>
          <a:p>
            <a:pPr fontAlgn="base"/>
            <a:r>
              <a:rPr lang="en-US" dirty="0"/>
              <a:t>Continue as per Phase III.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29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Phase IV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767" y="1402544"/>
            <a:ext cx="5303293" cy="4970960"/>
          </a:xfrm>
        </p:spPr>
        <p:txBody>
          <a:bodyPr/>
          <a:lstStyle/>
          <a:p>
            <a:r>
              <a:rPr lang="en-US" b="1" dirty="0"/>
              <a:t>Sport-Specific </a:t>
            </a:r>
            <a:r>
              <a:rPr lang="en-US" b="1" dirty="0" smtClean="0"/>
              <a:t>Exercises</a:t>
            </a:r>
          </a:p>
          <a:p>
            <a:r>
              <a:rPr lang="en-US" dirty="0">
                <a:solidFill>
                  <a:srgbClr val="FF0000"/>
                </a:solidFill>
              </a:rPr>
              <a:t>Med ball throws</a:t>
            </a:r>
            <a:r>
              <a:rPr lang="en-US" dirty="0"/>
              <a:t> against a wall, for distance for OKC sports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UE fitter/stepper </a:t>
            </a:r>
            <a:r>
              <a:rPr lang="en-US" dirty="0"/>
              <a:t>in prone position for CKC sports</a:t>
            </a:r>
            <a:endParaRPr lang="en-US" b="1" dirty="0"/>
          </a:p>
          <a:p>
            <a:r>
              <a:rPr lang="en-US" dirty="0">
                <a:solidFill>
                  <a:srgbClr val="FF0000"/>
                </a:solidFill>
              </a:rPr>
              <a:t>Dribbling</a:t>
            </a:r>
            <a:r>
              <a:rPr lang="en-US" dirty="0"/>
              <a:t> on wall or rebounding with one hand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90688"/>
            <a:ext cx="5188850" cy="37172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815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1850" y="1736726"/>
            <a:ext cx="10515600" cy="2852737"/>
          </a:xfrm>
        </p:spPr>
        <p:txBody>
          <a:bodyPr/>
          <a:lstStyle/>
          <a:p>
            <a:r>
              <a:rPr lang="en-US" dirty="0" smtClean="0"/>
              <a:t>Epicondylitis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36" y="2389662"/>
            <a:ext cx="4012442" cy="34507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557147" y="791570"/>
            <a:ext cx="2552131" cy="7233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Chapter 9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8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Pathophysiology: Intrinsic </a:t>
            </a:r>
            <a:r>
              <a:rPr lang="en-US" b="1" dirty="0" smtClean="0"/>
              <a:t>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variations </a:t>
            </a:r>
            <a:r>
              <a:rPr lang="en-US" dirty="0"/>
              <a:t>in the </a:t>
            </a:r>
            <a:r>
              <a:rPr lang="en-US" dirty="0">
                <a:solidFill>
                  <a:srgbClr val="FF0000"/>
                </a:solidFill>
              </a:rPr>
              <a:t>capsular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ligament</a:t>
            </a:r>
            <a:r>
              <a:rPr lang="en-US" dirty="0"/>
              <a:t> insertion to the </a:t>
            </a:r>
            <a:r>
              <a:rPr lang="en-US" dirty="0" smtClean="0"/>
              <a:t>glenoid</a:t>
            </a:r>
          </a:p>
          <a:p>
            <a:r>
              <a:rPr lang="en-US" dirty="0"/>
              <a:t>Capsular </a:t>
            </a:r>
            <a:r>
              <a:rPr lang="en-US" dirty="0" smtClean="0"/>
              <a:t>redundancy</a:t>
            </a:r>
          </a:p>
          <a:p>
            <a:r>
              <a:rPr lang="en-US" dirty="0">
                <a:solidFill>
                  <a:srgbClr val="FF0000"/>
                </a:solidFill>
              </a:rPr>
              <a:t>glenoid labrum </a:t>
            </a:r>
            <a:r>
              <a:rPr lang="en-US" dirty="0"/>
              <a:t>is a static stabilizer of the joint and disruption of this structure yields a decrease in the stability of approximately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dirty="0"/>
              <a:t>% in all </a:t>
            </a:r>
            <a:r>
              <a:rPr lang="en-US" dirty="0" smtClean="0"/>
              <a:t>directions.</a:t>
            </a:r>
          </a:p>
          <a:p>
            <a:r>
              <a:rPr lang="en-US" dirty="0"/>
              <a:t>Generalized joint hypermobility (</a:t>
            </a:r>
            <a:r>
              <a:rPr lang="en-US" dirty="0">
                <a:hlinkClick r:id="rId2"/>
              </a:rPr>
              <a:t>Figure 1-1</a:t>
            </a:r>
            <a:r>
              <a:rPr lang="en-US" dirty="0"/>
              <a:t>), as measured by the </a:t>
            </a:r>
            <a:r>
              <a:rPr lang="en-US" dirty="0" err="1"/>
              <a:t>Beighton</a:t>
            </a:r>
            <a:r>
              <a:rPr lang="en-US" dirty="0"/>
              <a:t> scale, has been associated with a </a:t>
            </a:r>
            <a:r>
              <a:rPr lang="en-US" dirty="0">
                <a:solidFill>
                  <a:srgbClr val="FF0000"/>
                </a:solidFill>
              </a:rPr>
              <a:t>2.5 times </a:t>
            </a:r>
            <a:r>
              <a:rPr lang="en-US" dirty="0"/>
              <a:t>increased risk of having reported an episode of glenohumeral instability.</a:t>
            </a:r>
            <a:r>
              <a:rPr lang="en-US" baseline="30000" dirty="0">
                <a:hlinkClick r:id="rId3"/>
              </a:rPr>
              <a:t>14</a:t>
            </a:r>
            <a:endParaRPr lang="en-US" dirty="0" smtClean="0"/>
          </a:p>
          <a:p>
            <a:endParaRPr lang="en-US" dirty="0" smtClean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64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Epidemiology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Age/ Sex: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35 to 50 years</a:t>
            </a:r>
          </a:p>
          <a:p>
            <a:r>
              <a:rPr lang="en-US" dirty="0" smtClean="0"/>
              <a:t>Females and males</a:t>
            </a:r>
          </a:p>
          <a:p>
            <a:r>
              <a:rPr lang="en-US" b="1" dirty="0" smtClean="0"/>
              <a:t>Sport:</a:t>
            </a:r>
          </a:p>
          <a:p>
            <a:r>
              <a:rPr lang="en-US" dirty="0" smtClean="0"/>
              <a:t>Tennis</a:t>
            </a:r>
          </a:p>
          <a:p>
            <a:r>
              <a:rPr lang="en-US" dirty="0" smtClean="0"/>
              <a:t>Golf</a:t>
            </a:r>
          </a:p>
          <a:p>
            <a:r>
              <a:rPr lang="en-US" dirty="0" smtClean="0"/>
              <a:t>Occupations or hobbies with repetitive activities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1% to 3 % of population affected</a:t>
            </a:r>
          </a:p>
          <a:p>
            <a:r>
              <a:rPr lang="en-US" dirty="0" smtClean="0"/>
              <a:t>Adults: </a:t>
            </a:r>
            <a:r>
              <a:rPr lang="en-US" dirty="0" smtClean="0">
                <a:solidFill>
                  <a:srgbClr val="FF0000"/>
                </a:solidFill>
              </a:rPr>
              <a:t>35 to 50 %</a:t>
            </a:r>
          </a:p>
          <a:p>
            <a:r>
              <a:rPr lang="en-US" dirty="0" smtClean="0"/>
              <a:t>Elite: </a:t>
            </a:r>
            <a:r>
              <a:rPr lang="en-US" dirty="0" smtClean="0">
                <a:solidFill>
                  <a:srgbClr val="FF0000"/>
                </a:solidFill>
              </a:rPr>
              <a:t>11 to 13 %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432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Intrinsic Factors</a:t>
            </a:r>
            <a:r>
              <a:rPr lang="en-US" dirty="0" smtClean="0"/>
              <a:t>:</a:t>
            </a:r>
          </a:p>
          <a:p>
            <a:r>
              <a:rPr lang="en-US" dirty="0" smtClean="0"/>
              <a:t>Proximal strength deficits at the scapula and GH joint</a:t>
            </a:r>
          </a:p>
          <a:p>
            <a:r>
              <a:rPr lang="en-US" dirty="0" smtClean="0"/>
              <a:t>GH flexibility deficits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Poor weight shifting </a:t>
            </a:r>
            <a:r>
              <a:rPr lang="en-US" dirty="0" smtClean="0"/>
              <a:t>during backhand, </a:t>
            </a:r>
            <a:r>
              <a:rPr lang="en-US" dirty="0" smtClean="0">
                <a:solidFill>
                  <a:srgbClr val="FF0000"/>
                </a:solidFill>
              </a:rPr>
              <a:t>late back swing</a:t>
            </a:r>
          </a:p>
          <a:p>
            <a:r>
              <a:rPr lang="en-US" dirty="0" smtClean="0"/>
              <a:t>Increased </a:t>
            </a:r>
            <a:r>
              <a:rPr lang="en-US" dirty="0" smtClean="0">
                <a:solidFill>
                  <a:srgbClr val="FF0000"/>
                </a:solidFill>
              </a:rPr>
              <a:t>wrist extension at ball impact</a:t>
            </a:r>
          </a:p>
          <a:p>
            <a:r>
              <a:rPr lang="en-US" dirty="0" smtClean="0"/>
              <a:t>Poor </a:t>
            </a:r>
            <a:r>
              <a:rPr lang="en-US" dirty="0" smtClean="0">
                <a:solidFill>
                  <a:srgbClr val="FF0000"/>
                </a:solidFill>
              </a:rPr>
              <a:t>general condition</a:t>
            </a:r>
          </a:p>
          <a:p>
            <a:r>
              <a:rPr lang="en-US" dirty="0" smtClean="0"/>
              <a:t>Poor </a:t>
            </a:r>
            <a:r>
              <a:rPr lang="en-US" dirty="0" smtClean="0">
                <a:solidFill>
                  <a:srgbClr val="FF0000"/>
                </a:solidFill>
              </a:rPr>
              <a:t>upper limb posture </a:t>
            </a:r>
          </a:p>
          <a:p>
            <a:r>
              <a:rPr lang="en-US" dirty="0" smtClean="0"/>
              <a:t>Inadequate rest and recovery </a:t>
            </a:r>
          </a:p>
          <a:p>
            <a:r>
              <a:rPr lang="en-US" dirty="0" smtClean="0"/>
              <a:t>Inadequate warm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960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Extrinsic Factors:</a:t>
            </a:r>
          </a:p>
          <a:p>
            <a:r>
              <a:rPr lang="en-US" dirty="0" smtClean="0"/>
              <a:t>Improper racquet grip size</a:t>
            </a:r>
          </a:p>
          <a:p>
            <a:r>
              <a:rPr lang="en-US" b="1" dirty="0"/>
              <a:t>How to Find Your Tennis Racquet Grip Size</a:t>
            </a:r>
          </a:p>
          <a:p>
            <a:r>
              <a:rPr lang="en-US" dirty="0" smtClean="0"/>
              <a:t>Racquet string tension too high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729" y="126413"/>
            <a:ext cx="2846981" cy="1699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689" y="2016329"/>
            <a:ext cx="3807726" cy="3969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211" y="4001294"/>
            <a:ext cx="7101598" cy="260875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035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Extrinsic Factors</a:t>
            </a:r>
            <a:r>
              <a:rPr lang="en-US" b="1" dirty="0" smtClean="0"/>
              <a:t>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Strings not resilient </a:t>
            </a:r>
            <a:r>
              <a:rPr lang="en-US" dirty="0" smtClean="0"/>
              <a:t>or soft enough </a:t>
            </a:r>
          </a:p>
          <a:p>
            <a:r>
              <a:rPr lang="en-US" dirty="0" smtClean="0"/>
              <a:t>Improper </a:t>
            </a:r>
            <a:r>
              <a:rPr lang="en-US" dirty="0" smtClean="0">
                <a:solidFill>
                  <a:srgbClr val="FF0000"/>
                </a:solidFill>
              </a:rPr>
              <a:t>handle size of racquet</a:t>
            </a:r>
          </a:p>
          <a:p>
            <a:r>
              <a:rPr lang="en-US" b="1" dirty="0" smtClean="0"/>
              <a:t>Traumatic factors: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Repetitive micro trauma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Vascular</a:t>
            </a:r>
            <a:r>
              <a:rPr lang="en-US" dirty="0" smtClean="0"/>
              <a:t> compromise</a:t>
            </a:r>
          </a:p>
          <a:p>
            <a:r>
              <a:rPr lang="en-US" dirty="0" smtClean="0"/>
              <a:t>High ECC and CON stresses on extensor tendon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1930" y="1686221"/>
            <a:ext cx="2347680" cy="231507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787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lateral and medial epicondyle of the elbow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11" y="1909052"/>
            <a:ext cx="4923146" cy="4164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963" y="1894803"/>
            <a:ext cx="5733837" cy="4178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206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Examination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79139"/>
          </a:xfrm>
        </p:spPr>
        <p:txBody>
          <a:bodyPr/>
          <a:lstStyle/>
          <a:p>
            <a:r>
              <a:rPr lang="en-US" b="1" dirty="0" smtClean="0"/>
              <a:t>Abnormal Findings:</a:t>
            </a:r>
          </a:p>
          <a:p>
            <a:r>
              <a:rPr lang="en-US" dirty="0" smtClean="0"/>
              <a:t>Loss of wrist </a:t>
            </a:r>
            <a:r>
              <a:rPr lang="en-US" dirty="0" smtClean="0">
                <a:solidFill>
                  <a:srgbClr val="FF0000"/>
                </a:solidFill>
              </a:rPr>
              <a:t>flexion ROM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Tenderness to palpation of Extensor </a:t>
            </a:r>
            <a:r>
              <a:rPr lang="en-US" dirty="0" smtClean="0"/>
              <a:t>origin at lateral epicondyle</a:t>
            </a:r>
          </a:p>
          <a:p>
            <a:r>
              <a:rPr lang="en-US" dirty="0" smtClean="0"/>
              <a:t>Localized </a:t>
            </a:r>
            <a:r>
              <a:rPr lang="en-US" dirty="0" smtClean="0">
                <a:solidFill>
                  <a:srgbClr val="FF0000"/>
                </a:solidFill>
              </a:rPr>
              <a:t>edema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Grip weakness </a:t>
            </a:r>
            <a:r>
              <a:rPr lang="en-US" dirty="0" smtClean="0"/>
              <a:t>(both side, hand grip)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Pain with passive wrist flexion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Pain with resistive wrist extension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401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Examination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Radiographs</a:t>
            </a:r>
            <a:r>
              <a:rPr lang="en-US" dirty="0" smtClean="0"/>
              <a:t>: </a:t>
            </a:r>
            <a:r>
              <a:rPr lang="en-US" dirty="0" err="1" smtClean="0"/>
              <a:t>tendinous</a:t>
            </a:r>
            <a:r>
              <a:rPr lang="en-US" dirty="0" smtClean="0"/>
              <a:t> calcific changes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MRI: </a:t>
            </a:r>
            <a:r>
              <a:rPr lang="en-US" dirty="0"/>
              <a:t>tears of the extensor tendon, abnormal </a:t>
            </a:r>
            <a:r>
              <a:rPr lang="en-US" dirty="0" err="1"/>
              <a:t>tendinous</a:t>
            </a:r>
            <a:r>
              <a:rPr lang="en-US" dirty="0"/>
              <a:t> tissue </a:t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919" y="2993860"/>
            <a:ext cx="2492505" cy="31831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242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9617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C6 to C7 nerve root compression</a:t>
            </a:r>
          </a:p>
          <a:p>
            <a:r>
              <a:rPr lang="en-US" dirty="0" smtClean="0"/>
              <a:t>Posterior </a:t>
            </a:r>
            <a:r>
              <a:rPr lang="en-US" dirty="0" err="1" smtClean="0">
                <a:solidFill>
                  <a:srgbClr val="FF0000"/>
                </a:solidFill>
              </a:rPr>
              <a:t>interosseous</a:t>
            </a:r>
            <a:r>
              <a:rPr lang="en-US" dirty="0" smtClean="0">
                <a:solidFill>
                  <a:srgbClr val="FF0000"/>
                </a:solidFill>
              </a:rPr>
              <a:t> nerve syndrome </a:t>
            </a:r>
          </a:p>
          <a:p>
            <a:r>
              <a:rPr lang="en-US" dirty="0" smtClean="0"/>
              <a:t>Lateral </a:t>
            </a:r>
            <a:r>
              <a:rPr lang="en-US" dirty="0" err="1" smtClean="0">
                <a:solidFill>
                  <a:srgbClr val="FF0000"/>
                </a:solidFill>
              </a:rPr>
              <a:t>antebrachial</a:t>
            </a:r>
            <a:r>
              <a:rPr lang="en-US" dirty="0" smtClean="0">
                <a:solidFill>
                  <a:srgbClr val="FF0000"/>
                </a:solidFill>
              </a:rPr>
              <a:t> cutaneous nerve irritation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325" y="3507475"/>
            <a:ext cx="4007325" cy="30329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448" y="259580"/>
            <a:ext cx="2490352" cy="2862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58" y="3497238"/>
            <a:ext cx="4453009" cy="336076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52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42290" cy="2023044"/>
          </a:xfrm>
        </p:spPr>
        <p:txBody>
          <a:bodyPr>
            <a:normAutofit/>
          </a:bodyPr>
          <a:lstStyle/>
          <a:p>
            <a:r>
              <a:rPr lang="en-US" b="1" dirty="0" smtClean="0"/>
              <a:t>Nonoperative management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Activity modification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Corticosteroid injection </a:t>
            </a:r>
          </a:p>
          <a:p>
            <a:r>
              <a:rPr lang="en-US" dirty="0" smtClean="0"/>
              <a:t>Nonsteroidal anti-inflammatory drugs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565" y="1690688"/>
            <a:ext cx="3524250" cy="2686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9600" y="4044374"/>
            <a:ext cx="3510890" cy="265667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464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58" y="10405"/>
            <a:ext cx="10515600" cy="1325563"/>
          </a:xfrm>
        </p:spPr>
        <p:txBody>
          <a:bodyPr/>
          <a:lstStyle/>
          <a:p>
            <a:r>
              <a:rPr lang="en-US" b="1" dirty="0"/>
              <a:t>Nonoperative </a:t>
            </a:r>
            <a:r>
              <a:rPr lang="en-US" b="1" dirty="0" smtClean="0"/>
              <a:t>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176" y="1335968"/>
            <a:ext cx="9288439" cy="270543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Bracing</a:t>
            </a:r>
            <a:r>
              <a:rPr lang="en-US" dirty="0"/>
              <a:t>, wrist cockup splint</a:t>
            </a:r>
          </a:p>
          <a:p>
            <a:r>
              <a:rPr lang="en-US" dirty="0">
                <a:solidFill>
                  <a:srgbClr val="FF0000"/>
                </a:solidFill>
              </a:rPr>
              <a:t>Shock-wave</a:t>
            </a:r>
            <a:r>
              <a:rPr lang="en-US" dirty="0"/>
              <a:t> therapy</a:t>
            </a:r>
          </a:p>
          <a:p>
            <a:r>
              <a:rPr lang="en-US" dirty="0">
                <a:solidFill>
                  <a:srgbClr val="FF0000"/>
                </a:solidFill>
              </a:rPr>
              <a:t>Physical therapy</a:t>
            </a:r>
            <a:r>
              <a:rPr lang="en-US" dirty="0"/>
              <a:t>: strength, flexibility, ….</a:t>
            </a:r>
          </a:p>
          <a:p>
            <a:r>
              <a:rPr lang="en-US" dirty="0">
                <a:solidFill>
                  <a:srgbClr val="FF0000"/>
                </a:solidFill>
              </a:rPr>
              <a:t>Cryotherapy</a:t>
            </a:r>
            <a:r>
              <a:rPr lang="en-US" dirty="0"/>
              <a:t>, TENS, </a:t>
            </a:r>
            <a:r>
              <a:rPr lang="en-US" dirty="0" err="1">
                <a:solidFill>
                  <a:srgbClr val="FF0000"/>
                </a:solidFill>
              </a:rPr>
              <a:t>iontophoresis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ultrasound</a:t>
            </a:r>
            <a:r>
              <a:rPr lang="en-US" dirty="0"/>
              <a:t>, low level </a:t>
            </a:r>
            <a:r>
              <a:rPr lang="en-US" dirty="0">
                <a:solidFill>
                  <a:srgbClr val="FF0000"/>
                </a:solidFill>
              </a:rPr>
              <a:t>laser</a:t>
            </a:r>
          </a:p>
          <a:p>
            <a:r>
              <a:rPr lang="en-US" dirty="0"/>
              <a:t>Improvement of sport mechanics</a:t>
            </a:r>
          </a:p>
          <a:p>
            <a:r>
              <a:rPr lang="en-US" dirty="0">
                <a:solidFill>
                  <a:srgbClr val="FF0000"/>
                </a:solidFill>
              </a:rPr>
              <a:t>Plasma rich platelet injection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990" y="124737"/>
            <a:ext cx="2818838" cy="1806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808" y="2036409"/>
            <a:ext cx="2181086" cy="18996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3898" y="3994266"/>
            <a:ext cx="2161909" cy="2182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026" y="4787167"/>
            <a:ext cx="6896743" cy="2024417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86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Hyperlaxity</a:t>
            </a:r>
            <a:r>
              <a:rPr lang="en-US" dirty="0"/>
              <a:t> of the wrist (A) and elbow (B)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592" y="2129051"/>
            <a:ext cx="11762442" cy="376678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839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Surgical 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Failure</a:t>
            </a:r>
            <a:r>
              <a:rPr lang="en-US" dirty="0" smtClean="0"/>
              <a:t> of injections</a:t>
            </a:r>
          </a:p>
          <a:p>
            <a:r>
              <a:rPr lang="en-US" dirty="0" smtClean="0"/>
              <a:t>Associated </a:t>
            </a:r>
            <a:r>
              <a:rPr lang="en-US" dirty="0" err="1" smtClean="0">
                <a:solidFill>
                  <a:srgbClr val="FF0000"/>
                </a:solidFill>
              </a:rPr>
              <a:t>intraarticular</a:t>
            </a:r>
            <a:r>
              <a:rPr lang="en-US" dirty="0" smtClean="0">
                <a:solidFill>
                  <a:srgbClr val="FF0000"/>
                </a:solidFill>
              </a:rPr>
              <a:t> pathology</a:t>
            </a:r>
          </a:p>
          <a:p>
            <a:r>
              <a:rPr lang="en-US" dirty="0" smtClean="0"/>
              <a:t>Failure of treatment for a </a:t>
            </a:r>
            <a:r>
              <a:rPr lang="en-US" dirty="0" smtClean="0">
                <a:solidFill>
                  <a:srgbClr val="FF0000"/>
                </a:solidFill>
              </a:rPr>
              <a:t>6 months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719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3927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Protection: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بریس</a:t>
            </a:r>
            <a:r>
              <a:rPr lang="fa-IR" dirty="0" smtClean="0">
                <a:cs typeface="Aban Light" pitchFamily="2" charset="-78"/>
              </a:rPr>
              <a:t> مچ حتی در فعالیت های </a:t>
            </a:r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روزمره</a:t>
            </a:r>
          </a:p>
          <a:p>
            <a:pPr algn="r" rtl="1"/>
            <a:r>
              <a:rPr lang="fa-IR" dirty="0" smtClean="0">
                <a:cs typeface="Aban Light" pitchFamily="2" charset="-78"/>
              </a:rPr>
              <a:t>اسپلینت مچ در </a:t>
            </a:r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موقع خواب </a:t>
            </a:r>
            <a:r>
              <a:rPr lang="fa-IR" dirty="0" smtClean="0">
                <a:cs typeface="Aban Light" pitchFamily="2" charset="-78"/>
              </a:rPr>
              <a:t>برداشته شود. ممکن است باعث </a:t>
            </a:r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کوتاه شدن اکستنسورهای </a:t>
            </a:r>
            <a:r>
              <a:rPr lang="fa-IR" dirty="0" smtClean="0">
                <a:cs typeface="Aban Light" pitchFamily="2" charset="-78"/>
              </a:rPr>
              <a:t>مچ گردد</a:t>
            </a:r>
          </a:p>
          <a:p>
            <a:pPr algn="r" rtl="1"/>
            <a:r>
              <a:rPr lang="fa-IR" dirty="0" smtClean="0">
                <a:cs typeface="Aban Light" pitchFamily="2" charset="-78"/>
              </a:rPr>
              <a:t>تغییر فعالیت های روزمره</a:t>
            </a:r>
          </a:p>
          <a:p>
            <a:pPr algn="l"/>
            <a:r>
              <a:rPr lang="en-US" b="1" dirty="0" smtClean="0"/>
              <a:t>Pain and swelling management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</a:rPr>
              <a:t>Cryotherapy</a:t>
            </a:r>
          </a:p>
          <a:p>
            <a:r>
              <a:rPr lang="en-US" dirty="0" err="1" smtClean="0"/>
              <a:t>Iontophoresis</a:t>
            </a:r>
            <a:endParaRPr lang="en-US" dirty="0" smtClean="0"/>
          </a:p>
          <a:p>
            <a:r>
              <a:rPr lang="en-US" dirty="0" smtClean="0"/>
              <a:t> TENS</a:t>
            </a:r>
          </a:p>
          <a:p>
            <a:r>
              <a:rPr lang="en-US" dirty="0" smtClean="0"/>
              <a:t>Ultrasound</a:t>
            </a:r>
          </a:p>
          <a:p>
            <a:r>
              <a:rPr lang="en-US" dirty="0"/>
              <a:t>low level laser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fa-IR" dirty="0" smtClean="0"/>
          </a:p>
          <a:p>
            <a:pPr algn="r" rtl="1"/>
            <a:endParaRPr lang="fa-I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782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202840" cy="4351338"/>
          </a:xfrm>
        </p:spPr>
        <p:txBody>
          <a:bodyPr>
            <a:normAutofit/>
          </a:bodyPr>
          <a:lstStyle/>
          <a:p>
            <a:r>
              <a:rPr lang="en-US" b="1" dirty="0"/>
              <a:t>Techniques for Progressive Increase in Range of Motion</a:t>
            </a:r>
          </a:p>
          <a:p>
            <a:r>
              <a:rPr lang="en-US" b="1" dirty="0" smtClean="0"/>
              <a:t>Manual therapy techniques</a:t>
            </a:r>
          </a:p>
          <a:p>
            <a:r>
              <a:rPr lang="en-US" dirty="0" smtClean="0"/>
              <a:t>Mills manipulation: Mill’s manipulation </a:t>
            </a:r>
            <a:r>
              <a:rPr lang="en-US" dirty="0"/>
              <a:t>is a </a:t>
            </a:r>
            <a:r>
              <a:rPr lang="en-US" dirty="0">
                <a:solidFill>
                  <a:srgbClr val="FF0000"/>
                </a:solidFill>
              </a:rPr>
              <a:t>small-amplitude</a:t>
            </a:r>
            <a:r>
              <a:rPr lang="en-US" dirty="0"/>
              <a:t>, high-velocity </a:t>
            </a:r>
            <a:r>
              <a:rPr lang="en-US" dirty="0" smtClean="0"/>
              <a:t>thrust performed </a:t>
            </a:r>
            <a:r>
              <a:rPr lang="en-US" dirty="0"/>
              <a:t>at the </a:t>
            </a:r>
            <a:r>
              <a:rPr lang="en-US" dirty="0">
                <a:solidFill>
                  <a:srgbClr val="FF0000"/>
                </a:solidFill>
              </a:rPr>
              <a:t>end of elbow extension </a:t>
            </a:r>
            <a:r>
              <a:rPr lang="en-US" dirty="0"/>
              <a:t>while the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wrist and hand are held ﬂexed</a:t>
            </a:r>
            <a:r>
              <a:rPr lang="en-US" dirty="0"/>
              <a:t>. </a:t>
            </a:r>
            <a:br>
              <a:rPr lang="en-US" dirty="0"/>
            </a:br>
            <a:r>
              <a:rPr lang="en-US" b="1" dirty="0" smtClean="0"/>
              <a:t>Soft tissue techniques</a:t>
            </a:r>
          </a:p>
          <a:p>
            <a:r>
              <a:rPr lang="en-US" dirty="0"/>
              <a:t>It is the </a:t>
            </a:r>
            <a:r>
              <a:rPr lang="en-US" dirty="0">
                <a:solidFill>
                  <a:srgbClr val="FF0000"/>
                </a:solidFill>
              </a:rPr>
              <a:t>authors’ opinion that deep-tissue </a:t>
            </a:r>
            <a:r>
              <a:rPr lang="en-US" dirty="0"/>
              <a:t>massage often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exacerbates symptoms </a:t>
            </a:r>
            <a:r>
              <a:rPr lang="en-US" dirty="0"/>
              <a:t>and has </a:t>
            </a:r>
            <a:r>
              <a:rPr lang="en-US" dirty="0">
                <a:solidFill>
                  <a:srgbClr val="FF0000"/>
                </a:solidFill>
              </a:rPr>
              <a:t>little therapeutic value </a:t>
            </a:r>
            <a:endParaRPr lang="en-US" b="1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2117" y="3777066"/>
            <a:ext cx="2366124" cy="153191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82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Stretching/flexibility techniques </a:t>
            </a:r>
            <a:r>
              <a:rPr lang="en-US" b="1" dirty="0"/>
              <a:t>for the </a:t>
            </a:r>
            <a:r>
              <a:rPr lang="en-US" b="1" dirty="0" err="1"/>
              <a:t>musculo-tendinous</a:t>
            </a:r>
            <a:r>
              <a:rPr lang="en-US" b="1" dirty="0"/>
              <a:t> </a:t>
            </a:r>
            <a:r>
              <a:rPr lang="en-US" b="1" dirty="0" smtClean="0"/>
              <a:t>unit</a:t>
            </a:r>
          </a:p>
          <a:p>
            <a:r>
              <a:rPr lang="en-US" dirty="0" smtClean="0"/>
              <a:t>Wrist and </a:t>
            </a:r>
            <a:r>
              <a:rPr lang="en-US" dirty="0" smtClean="0">
                <a:solidFill>
                  <a:srgbClr val="FF0000"/>
                </a:solidFill>
              </a:rPr>
              <a:t>fingers extensor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Pain free ROM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919" y="2379222"/>
            <a:ext cx="3969628" cy="38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233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Other therapeutic exercise</a:t>
            </a:r>
          </a:p>
          <a:p>
            <a:r>
              <a:rPr lang="en-US" dirty="0" smtClean="0"/>
              <a:t>TAS</a:t>
            </a:r>
          </a:p>
          <a:p>
            <a:r>
              <a:rPr lang="en-US" dirty="0" smtClean="0"/>
              <a:t>Scapula, deltoid, rotator cuff, </a:t>
            </a:r>
          </a:p>
          <a:p>
            <a:r>
              <a:rPr lang="en-US" dirty="0" smtClean="0"/>
              <a:t>Biceps and triceps strength should be in a pain free, avoid full extension elbow</a:t>
            </a:r>
          </a:p>
          <a:p>
            <a:r>
              <a:rPr lang="en-US" dirty="0" smtClean="0"/>
              <a:t>TLS without holding weights in hands</a:t>
            </a:r>
          </a:p>
          <a:p>
            <a:r>
              <a:rPr lang="en-US" b="1" dirty="0"/>
              <a:t>Open and Closed Kinetic Chain Exercises</a:t>
            </a:r>
          </a:p>
          <a:p>
            <a:r>
              <a:rPr lang="en-US" dirty="0" smtClean="0"/>
              <a:t>This is contraindicated in phase 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925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dirty="0"/>
              <a:t>Phase 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Milestones for Progression to the Next </a:t>
            </a:r>
            <a:r>
              <a:rPr lang="en-US" b="1" dirty="0" smtClean="0"/>
              <a:t>Phase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کاهش علائم حاد </a:t>
            </a:r>
            <a:r>
              <a:rPr lang="fa-IR" dirty="0" smtClean="0">
                <a:cs typeface="Aban Light" pitchFamily="2" charset="-78"/>
              </a:rPr>
              <a:t>(درد، ادم و التهاب)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کسب ثبات و استابیلیتی در کمربند شانه ای و روتیتور کاف</a:t>
            </a:r>
          </a:p>
          <a:p>
            <a:pPr algn="r" rtl="1"/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کسب </a:t>
            </a:r>
            <a:r>
              <a:rPr lang="en-US" dirty="0" smtClean="0">
                <a:solidFill>
                  <a:srgbClr val="FF0000"/>
                </a:solidFill>
                <a:cs typeface="Aban Light" pitchFamily="2" charset="-78"/>
              </a:rPr>
              <a:t>ROM</a:t>
            </a:r>
            <a:r>
              <a:rPr lang="fa-IR" dirty="0" smtClean="0">
                <a:solidFill>
                  <a:srgbClr val="FF0000"/>
                </a:solidFill>
                <a:cs typeface="Aban Light" pitchFamily="2" charset="-78"/>
              </a:rPr>
              <a:t> </a:t>
            </a:r>
            <a:r>
              <a:rPr lang="fa-IR" dirty="0" smtClean="0">
                <a:cs typeface="Aban Light" pitchFamily="2" charset="-78"/>
              </a:rPr>
              <a:t>طبیعی در فلکشن مچ </a:t>
            </a:r>
            <a:endParaRPr lang="en-US" dirty="0">
              <a:cs typeface="Aban Ligh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135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II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Protection:</a:t>
            </a:r>
          </a:p>
          <a:p>
            <a:pPr algn="l"/>
            <a:r>
              <a:rPr lang="en-US" dirty="0"/>
              <a:t>Counterforce </a:t>
            </a:r>
            <a:r>
              <a:rPr lang="en-US" dirty="0">
                <a:solidFill>
                  <a:srgbClr val="FF0000"/>
                </a:solidFill>
              </a:rPr>
              <a:t>bracing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wrist-cockup splint </a:t>
            </a:r>
            <a:r>
              <a:rPr lang="en-US" dirty="0"/>
              <a:t>as needed </a:t>
            </a:r>
            <a:endParaRPr lang="en-US" dirty="0" smtClean="0"/>
          </a:p>
          <a:p>
            <a:pPr marL="0" indent="0" algn="l">
              <a:buNone/>
            </a:pPr>
            <a:r>
              <a:rPr lang="en-US" b="1" dirty="0" smtClean="0"/>
              <a:t>Pain and swelling management:</a:t>
            </a:r>
          </a:p>
          <a:p>
            <a:pPr algn="l"/>
            <a:r>
              <a:rPr lang="en-US" dirty="0" smtClean="0"/>
              <a:t>Cryotherapy</a:t>
            </a:r>
          </a:p>
          <a:p>
            <a:r>
              <a:rPr lang="en-US" dirty="0" err="1" smtClean="0"/>
              <a:t>Iontophoresis</a:t>
            </a:r>
            <a:endParaRPr lang="en-US" dirty="0" smtClean="0"/>
          </a:p>
          <a:p>
            <a:r>
              <a:rPr lang="en-US" dirty="0" smtClean="0"/>
              <a:t> TENS</a:t>
            </a:r>
          </a:p>
          <a:p>
            <a:r>
              <a:rPr lang="en-US" dirty="0" smtClean="0"/>
              <a:t>Ultrasound</a:t>
            </a:r>
          </a:p>
          <a:p>
            <a:r>
              <a:rPr lang="en-US" dirty="0"/>
              <a:t>low level laser</a:t>
            </a:r>
            <a:endParaRPr lang="en-US" dirty="0" smtClean="0"/>
          </a:p>
          <a:p>
            <a:pPr algn="l"/>
            <a:endParaRPr lang="en-US" dirty="0" smtClean="0"/>
          </a:p>
          <a:p>
            <a:pPr algn="l"/>
            <a:endParaRPr lang="fa-IR" dirty="0" smtClean="0"/>
          </a:p>
          <a:p>
            <a:pPr algn="r" rtl="1"/>
            <a:endParaRPr lang="fa-IR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653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</a:t>
            </a:r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for Progressive Increase in Range of </a:t>
            </a:r>
            <a:r>
              <a:rPr lang="en-US" b="1" dirty="0" smtClean="0"/>
              <a:t>Motion</a:t>
            </a:r>
          </a:p>
          <a:p>
            <a:r>
              <a:rPr lang="en-US" dirty="0"/>
              <a:t>Continue </a:t>
            </a:r>
            <a:r>
              <a:rPr lang="en-US" dirty="0">
                <a:solidFill>
                  <a:srgbClr val="FF0000"/>
                </a:solidFill>
              </a:rPr>
              <a:t>pain-free stretching </a:t>
            </a:r>
            <a:r>
              <a:rPr lang="en-US" dirty="0"/>
              <a:t>of the wrist and </a:t>
            </a:r>
            <a:r>
              <a:rPr lang="en-US" dirty="0" smtClean="0"/>
              <a:t>finger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extensors</a:t>
            </a:r>
            <a:r>
              <a:rPr lang="en-US" dirty="0"/>
              <a:t>. Begin to </a:t>
            </a:r>
            <a:r>
              <a:rPr lang="en-US" dirty="0">
                <a:solidFill>
                  <a:srgbClr val="FF0000"/>
                </a:solidFill>
              </a:rPr>
              <a:t>address any shoulder ﬂexibility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deficits. </a:t>
            </a:r>
            <a:endParaRPr lang="en-US" b="1" dirty="0"/>
          </a:p>
          <a:p>
            <a:r>
              <a:rPr lang="en-US" b="1" dirty="0" smtClean="0"/>
              <a:t>Manual therapy techniques</a:t>
            </a:r>
          </a:p>
          <a:p>
            <a:r>
              <a:rPr lang="en-US" dirty="0" smtClean="0"/>
              <a:t>Mills manipulation</a:t>
            </a:r>
          </a:p>
          <a:p>
            <a:r>
              <a:rPr lang="en-US" b="1" dirty="0" smtClean="0"/>
              <a:t>Soft tissue techniques</a:t>
            </a:r>
          </a:p>
          <a:p>
            <a:endParaRPr lang="en-US" b="1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818" y="3745613"/>
            <a:ext cx="2751982" cy="178173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86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</a:t>
            </a:r>
            <a:r>
              <a:rPr lang="en-US" dirty="0" smtClean="0"/>
              <a:t>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Stretching/flexibility techniques </a:t>
            </a:r>
            <a:r>
              <a:rPr lang="en-US" b="1" dirty="0"/>
              <a:t>for the </a:t>
            </a:r>
            <a:r>
              <a:rPr lang="en-US" b="1" dirty="0" err="1"/>
              <a:t>musculo-tendinous</a:t>
            </a:r>
            <a:r>
              <a:rPr lang="en-US" b="1" dirty="0"/>
              <a:t> </a:t>
            </a:r>
            <a:r>
              <a:rPr lang="en-US" b="1" dirty="0" smtClean="0"/>
              <a:t>unit</a:t>
            </a:r>
          </a:p>
          <a:p>
            <a:r>
              <a:rPr lang="en-US" dirty="0" smtClean="0"/>
              <a:t>Wrist and fingers extensor</a:t>
            </a:r>
          </a:p>
          <a:p>
            <a:r>
              <a:rPr lang="en-US" dirty="0" smtClean="0"/>
              <a:t>Pain free ROM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573" y="2874371"/>
            <a:ext cx="3863312" cy="256082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366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Other Therapeutic Exercises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Continue to progress general </a:t>
            </a:r>
            <a:r>
              <a:rPr lang="en-US" dirty="0">
                <a:solidFill>
                  <a:srgbClr val="FF0000"/>
                </a:solidFill>
              </a:rPr>
              <a:t>upper-extremity, </a:t>
            </a:r>
            <a:r>
              <a:rPr lang="en-US" dirty="0" err="1">
                <a:solidFill>
                  <a:srgbClr val="FF0000"/>
                </a:solidFill>
              </a:rPr>
              <a:t>multijoint</a:t>
            </a:r>
            <a:r>
              <a:rPr lang="en-US" dirty="0">
                <a:solidFill>
                  <a:srgbClr val="FF0000"/>
                </a:solidFill>
              </a:rPr>
              <a:t> exercises </a:t>
            </a:r>
            <a:r>
              <a:rPr lang="en-US" dirty="0"/>
              <a:t>to normalize shoulder and </a:t>
            </a:r>
            <a:r>
              <a:rPr lang="en-US" dirty="0" smtClean="0"/>
              <a:t>scapula strength</a:t>
            </a:r>
            <a:r>
              <a:rPr lang="en-US" dirty="0"/>
              <a:t>. For the tennis player, emphasize the </a:t>
            </a:r>
            <a:r>
              <a:rPr lang="en-US" dirty="0" smtClean="0"/>
              <a:t>scapula and </a:t>
            </a:r>
            <a:r>
              <a:rPr lang="en-US" dirty="0">
                <a:solidFill>
                  <a:srgbClr val="FF0000"/>
                </a:solidFill>
              </a:rPr>
              <a:t>posterior rotator </a:t>
            </a:r>
            <a:r>
              <a:rPr lang="en-US" dirty="0" smtClean="0">
                <a:solidFill>
                  <a:srgbClr val="FF0000"/>
                </a:solidFill>
              </a:rPr>
              <a:t>cuff</a:t>
            </a:r>
            <a:r>
              <a:rPr lang="en-US" dirty="0" smtClean="0"/>
              <a:t>.</a:t>
            </a:r>
          </a:p>
          <a:p>
            <a:r>
              <a:rPr lang="en-US" dirty="0"/>
              <a:t>Continue </a:t>
            </a:r>
            <a:r>
              <a:rPr lang="en-US" dirty="0">
                <a:solidFill>
                  <a:srgbClr val="FF0000"/>
                </a:solidFill>
              </a:rPr>
              <a:t>biceps- and triceps-strengthening</a:t>
            </a:r>
            <a:r>
              <a:rPr lang="en-US" dirty="0"/>
              <a:t> to </a:t>
            </a:r>
            <a:r>
              <a:rPr lang="en-US" dirty="0" smtClean="0"/>
              <a:t>include concentric </a:t>
            </a:r>
            <a:r>
              <a:rPr lang="en-US" dirty="0"/>
              <a:t>and eccentric </a:t>
            </a:r>
            <a:r>
              <a:rPr lang="en-US" dirty="0" smtClean="0"/>
              <a:t>activity.</a:t>
            </a:r>
          </a:p>
          <a:p>
            <a:r>
              <a:rPr lang="en-US" dirty="0" smtClean="0"/>
              <a:t>Initiate </a:t>
            </a:r>
            <a:r>
              <a:rPr lang="en-US" dirty="0">
                <a:solidFill>
                  <a:srgbClr val="FF0000"/>
                </a:solidFill>
              </a:rPr>
              <a:t>forearm-strengthening to include wrist </a:t>
            </a:r>
            <a:r>
              <a:rPr lang="en-US" dirty="0" smtClean="0">
                <a:solidFill>
                  <a:srgbClr val="FF0000"/>
                </a:solidFill>
              </a:rPr>
              <a:t>ﬂexion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Core </a:t>
            </a:r>
            <a:r>
              <a:rPr lang="en-US" dirty="0">
                <a:solidFill>
                  <a:srgbClr val="FF0000"/>
                </a:solidFill>
              </a:rPr>
              <a:t>and lower-extremity strengthening </a:t>
            </a:r>
            <a:r>
              <a:rPr lang="en-US" dirty="0"/>
              <a:t>may be progressed, but the patient should still avoid holding </a:t>
            </a:r>
            <a:r>
              <a:rPr lang="en-US" dirty="0" smtClean="0"/>
              <a:t>heavy weights </a:t>
            </a:r>
            <a:r>
              <a:rPr lang="en-US" dirty="0"/>
              <a:t>in the hands.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5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Pathophysiology: Intrinsic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>
                <a:solidFill>
                  <a:srgbClr val="FF0000"/>
                </a:solidFill>
              </a:rPr>
              <a:t>loss of osseous integrity </a:t>
            </a:r>
            <a:r>
              <a:rPr lang="en-US" dirty="0" smtClean="0"/>
              <a:t>by </a:t>
            </a:r>
            <a:r>
              <a:rPr lang="en-US" dirty="0"/>
              <a:t>altered inclination or version, as well as bone </a:t>
            </a:r>
            <a:r>
              <a:rPr lang="en-US" dirty="0" smtClean="0"/>
              <a:t>loss </a:t>
            </a:r>
            <a:r>
              <a:rPr lang="en-US" dirty="0"/>
              <a:t>on the glenoid or humeral side of the </a:t>
            </a:r>
            <a:r>
              <a:rPr lang="en-US" dirty="0" smtClean="0"/>
              <a:t>joint may </a:t>
            </a:r>
            <a:r>
              <a:rPr lang="en-US" dirty="0"/>
              <a:t>affect anterior and inferior joint stability</a:t>
            </a:r>
            <a:r>
              <a:rPr lang="en-US" dirty="0" smtClean="0"/>
              <a:t>.</a:t>
            </a:r>
          </a:p>
          <a:p>
            <a:r>
              <a:rPr lang="en-US" dirty="0"/>
              <a:t>There may be associated pathology that requires attention such as a </a:t>
            </a:r>
            <a:r>
              <a:rPr lang="en-US" dirty="0">
                <a:solidFill>
                  <a:srgbClr val="FF0000"/>
                </a:solidFill>
              </a:rPr>
              <a:t>superior labrum anterior to posterior </a:t>
            </a:r>
            <a:r>
              <a:rPr lang="en-US" dirty="0"/>
              <a:t>(SLAP) lesion</a:t>
            </a:r>
            <a:r>
              <a:rPr lang="en-US" dirty="0" smtClean="0"/>
              <a:t>.</a:t>
            </a:r>
          </a:p>
          <a:p>
            <a:r>
              <a:rPr lang="en-US" dirty="0">
                <a:solidFill>
                  <a:srgbClr val="FF0000"/>
                </a:solidFill>
              </a:rPr>
              <a:t>Dynamic stability of the shoulder </a:t>
            </a:r>
            <a:r>
              <a:rPr lang="en-US" dirty="0"/>
              <a:t>is dependent on concavity-compression.</a:t>
            </a:r>
            <a:r>
              <a:rPr lang="en-US" baseline="30000" dirty="0">
                <a:hlinkClick r:id="rId2"/>
              </a:rPr>
              <a:t>16</a:t>
            </a:r>
            <a:r>
              <a:rPr lang="en-US" dirty="0"/>
              <a:t> This phenomenon is related to the centering forces produced by coordinated contraction of the </a:t>
            </a:r>
            <a:r>
              <a:rPr lang="en-US" dirty="0">
                <a:solidFill>
                  <a:srgbClr val="FF0000"/>
                </a:solidFill>
              </a:rPr>
              <a:t>rotator cuff musculature </a:t>
            </a:r>
            <a:r>
              <a:rPr lang="en-US" dirty="0"/>
              <a:t>combined with </a:t>
            </a:r>
            <a:r>
              <a:rPr lang="en-US" dirty="0">
                <a:solidFill>
                  <a:srgbClr val="FF0000"/>
                </a:solidFill>
              </a:rPr>
              <a:t>proper position and stabilization of the scapula</a:t>
            </a:r>
            <a:r>
              <a:rPr lang="en-US" dirty="0"/>
              <a:t>. </a:t>
            </a:r>
            <a:r>
              <a:rPr lang="en-US" baseline="30000" dirty="0">
                <a:hlinkClick r:id="rId3"/>
              </a:rPr>
              <a:t>17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081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Activation of Primary Muscles </a:t>
            </a:r>
            <a:r>
              <a:rPr lang="en-US" b="1" dirty="0" smtClean="0"/>
              <a:t>Involved</a:t>
            </a:r>
          </a:p>
          <a:p>
            <a:r>
              <a:rPr lang="en-US" b="1" dirty="0" smtClean="0"/>
              <a:t>Wrist extension</a:t>
            </a:r>
          </a:p>
          <a:p>
            <a:r>
              <a:rPr lang="en-US" b="1" dirty="0" smtClean="0"/>
              <a:t>Pronation</a:t>
            </a:r>
          </a:p>
          <a:p>
            <a:r>
              <a:rPr lang="en-US" b="1" dirty="0" smtClean="0"/>
              <a:t>Supination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71" y="2062448"/>
            <a:ext cx="4083829" cy="2973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163" y="2905125"/>
            <a:ext cx="3987059" cy="360485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165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Techniques to Increase Muscle Strength, Power, and Endurance</a:t>
            </a:r>
          </a:p>
          <a:p>
            <a:r>
              <a:rPr lang="en-US" dirty="0" smtClean="0"/>
              <a:t>If proximal strength is adequate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Upper body ergometer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4152" y="2573236"/>
            <a:ext cx="3002863" cy="37386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169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Neuromuscular Dynamic Stability </a:t>
            </a:r>
            <a:r>
              <a:rPr lang="en-US" b="1" dirty="0" smtClean="0"/>
              <a:t>Exercises</a:t>
            </a:r>
          </a:p>
          <a:p>
            <a:r>
              <a:rPr lang="en-US" dirty="0" smtClean="0"/>
              <a:t>Rhythmic stabilization </a:t>
            </a:r>
          </a:p>
          <a:p>
            <a:r>
              <a:rPr lang="en-US" b="1" dirty="0" smtClean="0"/>
              <a:t>Functional exercise</a:t>
            </a:r>
          </a:p>
          <a:p>
            <a:r>
              <a:rPr lang="en-US" dirty="0" smtClean="0"/>
              <a:t>PNF</a:t>
            </a:r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0764" y="3241912"/>
            <a:ext cx="4029075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422" y="3492998"/>
            <a:ext cx="4034495" cy="268396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569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Milestones for Progression to the Next </a:t>
            </a:r>
            <a:r>
              <a:rPr lang="en-US" b="1" dirty="0" smtClean="0"/>
              <a:t>Phase</a:t>
            </a:r>
          </a:p>
          <a:p>
            <a:pPr algn="r" rtl="1"/>
            <a:r>
              <a:rPr lang="fa-IR" b="1" dirty="0" smtClean="0">
                <a:cs typeface="Aban Light" pitchFamily="2" charset="-78"/>
              </a:rPr>
              <a:t>انعطاف پذیری طبیعی اندام فوقانی</a:t>
            </a:r>
          </a:p>
          <a:p>
            <a:pPr algn="r" rtl="1"/>
            <a:r>
              <a:rPr lang="fa-IR" b="1" dirty="0" smtClean="0">
                <a:cs typeface="Aban Light" pitchFamily="2" charset="-78"/>
              </a:rPr>
              <a:t>قدرت طبیعی</a:t>
            </a:r>
          </a:p>
          <a:p>
            <a:pPr algn="r" rtl="1"/>
            <a:r>
              <a:rPr lang="fa-IR" b="1" dirty="0" smtClean="0">
                <a:cs typeface="Aban Light" pitchFamily="2" charset="-78"/>
              </a:rPr>
              <a:t>حداقل درد در حین اکستنشن مچ</a:t>
            </a:r>
            <a:endParaRPr lang="en-US" b="1" dirty="0">
              <a:cs typeface="Aban Light" pitchFamily="2" charset="-78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448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III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Stretching/flexibility techniques for the </a:t>
            </a:r>
            <a:r>
              <a:rPr lang="en-US" b="1" dirty="0" err="1"/>
              <a:t>musculo-tendinous</a:t>
            </a:r>
            <a:r>
              <a:rPr lang="en-US" b="1" dirty="0"/>
              <a:t> unit</a:t>
            </a:r>
          </a:p>
          <a:p>
            <a:r>
              <a:rPr lang="en-US" dirty="0"/>
              <a:t>Wrist and fingers </a:t>
            </a:r>
            <a:r>
              <a:rPr lang="en-US" dirty="0" smtClean="0"/>
              <a:t>extensor</a:t>
            </a:r>
          </a:p>
          <a:p>
            <a:r>
              <a:rPr lang="en-US" dirty="0"/>
              <a:t>Overstretching of the wrist and </a:t>
            </a:r>
            <a:r>
              <a:rPr lang="en-US" dirty="0" smtClean="0"/>
              <a:t>finger </a:t>
            </a:r>
            <a:r>
              <a:rPr lang="en-US" dirty="0"/>
              <a:t>extensors should be avoided. </a:t>
            </a:r>
          </a:p>
          <a:p>
            <a:r>
              <a:rPr lang="en-US" dirty="0"/>
              <a:t>Pain free </a:t>
            </a:r>
            <a:r>
              <a:rPr lang="en-US" dirty="0" smtClean="0"/>
              <a:t>ROM</a:t>
            </a:r>
          </a:p>
          <a:p>
            <a:r>
              <a:rPr lang="en-US" b="1" dirty="0"/>
              <a:t>Techniques to Increase Muscle Strength, Power, and Endurance</a:t>
            </a:r>
          </a:p>
          <a:p>
            <a:r>
              <a:rPr lang="en-US" dirty="0" smtClean="0"/>
              <a:t>TLS, TAS, TAS</a:t>
            </a:r>
          </a:p>
          <a:p>
            <a:r>
              <a:rPr lang="en-US" dirty="0" smtClean="0"/>
              <a:t>Sport specific exercise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581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Activation of Primary Muscles Involved</a:t>
            </a:r>
          </a:p>
          <a:p>
            <a:r>
              <a:rPr lang="en-US" dirty="0" smtClean="0"/>
              <a:t>ECC wrist </a:t>
            </a:r>
            <a:r>
              <a:rPr lang="en-US" dirty="0" err="1" smtClean="0"/>
              <a:t>extesion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26" y="2444797"/>
            <a:ext cx="4366928" cy="380179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7068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Neuromuscular Dynamic Stability Exercises</a:t>
            </a:r>
          </a:p>
          <a:p>
            <a:r>
              <a:rPr lang="en-US" dirty="0" smtClean="0"/>
              <a:t>Rhythmic stabilization</a:t>
            </a:r>
          </a:p>
          <a:p>
            <a:r>
              <a:rPr lang="en-US" dirty="0" smtClean="0"/>
              <a:t>Body blade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158" y="2361419"/>
            <a:ext cx="3186243" cy="4053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359" y="2954172"/>
            <a:ext cx="2819400" cy="3733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20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Plyometrics</a:t>
            </a:r>
            <a:endParaRPr lang="en-US" b="1" dirty="0" smtClean="0"/>
          </a:p>
          <a:p>
            <a:r>
              <a:rPr lang="en-US" dirty="0" smtClean="0"/>
              <a:t>Two handed chest pass, </a:t>
            </a:r>
          </a:p>
          <a:p>
            <a:r>
              <a:rPr lang="en-US" dirty="0" smtClean="0"/>
              <a:t>side to side wood chops, </a:t>
            </a:r>
          </a:p>
          <a:p>
            <a:r>
              <a:rPr lang="en-US" dirty="0" smtClean="0"/>
              <a:t>over head soccer pass,</a:t>
            </a:r>
          </a:p>
          <a:p>
            <a:r>
              <a:rPr lang="en-US" dirty="0" smtClean="0"/>
              <a:t>One handed external rotation</a:t>
            </a:r>
          </a:p>
          <a:p>
            <a:r>
              <a:rPr lang="en-US" dirty="0" smtClean="0"/>
              <a:t>One handed backhand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505" y="1027907"/>
            <a:ext cx="2650930" cy="208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1230" y="3246628"/>
            <a:ext cx="3826711" cy="2548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273" y="4520953"/>
            <a:ext cx="2758185" cy="17909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880" y="468559"/>
            <a:ext cx="1913976" cy="2444255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043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III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Sport specific </a:t>
            </a:r>
            <a:r>
              <a:rPr lang="en-US" b="1" dirty="0" smtClean="0"/>
              <a:t>exercise</a:t>
            </a:r>
          </a:p>
          <a:p>
            <a:r>
              <a:rPr lang="en-US" dirty="0" smtClean="0"/>
              <a:t>Resistive forehand and backhand exercise using elastic band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1068" y="3024496"/>
            <a:ext cx="5043177" cy="328740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011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Management of Pain and </a:t>
            </a:r>
            <a:r>
              <a:rPr lang="en-US" b="1" dirty="0" smtClean="0"/>
              <a:t>Swelling</a:t>
            </a:r>
            <a:endParaRPr lang="en-US" b="1" dirty="0"/>
          </a:p>
          <a:p>
            <a:r>
              <a:rPr lang="en-US" dirty="0" smtClean="0"/>
              <a:t>Cryotherapy </a:t>
            </a:r>
            <a:r>
              <a:rPr lang="en-US" dirty="0"/>
              <a:t>should be utilized throughout the </a:t>
            </a:r>
            <a:r>
              <a:rPr lang="en-US" dirty="0" smtClean="0"/>
              <a:t>return</a:t>
            </a:r>
          </a:p>
          <a:p>
            <a:pPr marL="0" indent="0">
              <a:buNone/>
            </a:pPr>
            <a:r>
              <a:rPr lang="en-US" b="1" dirty="0" smtClean="0"/>
              <a:t>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Stretching and Flexibility Techniques for </a:t>
            </a:r>
            <a:r>
              <a:rPr lang="en-US" b="1" dirty="0" smtClean="0"/>
              <a:t>the Musculotendinous Unit</a:t>
            </a:r>
            <a:endParaRPr lang="en-US" b="1" dirty="0"/>
          </a:p>
          <a:p>
            <a:r>
              <a:rPr lang="en-US" dirty="0" smtClean="0"/>
              <a:t>Continue </a:t>
            </a:r>
            <a:r>
              <a:rPr lang="en-US" dirty="0"/>
              <a:t>full upper-extremity ﬂexibility </a:t>
            </a:r>
            <a:r>
              <a:rPr lang="en-US" dirty="0" smtClean="0"/>
              <a:t>program.</a:t>
            </a:r>
            <a:endParaRPr lang="en-US" dirty="0"/>
          </a:p>
          <a:p>
            <a:r>
              <a:rPr lang="en-US" dirty="0" smtClean="0"/>
              <a:t>Avoid </a:t>
            </a:r>
            <a:r>
              <a:rPr lang="en-US" dirty="0"/>
              <a:t>overstretching the extensor </a:t>
            </a:r>
            <a:r>
              <a:rPr lang="en-US" dirty="0" smtClean="0"/>
              <a:t>tendons.</a:t>
            </a:r>
            <a:endParaRPr lang="en-US" dirty="0"/>
          </a:p>
          <a:p>
            <a:r>
              <a:rPr lang="en-US" dirty="0" smtClean="0"/>
              <a:t>Stretching </a:t>
            </a:r>
            <a:r>
              <a:rPr lang="en-US" dirty="0"/>
              <a:t>should always be </a:t>
            </a:r>
            <a:r>
              <a:rPr lang="en-US" dirty="0">
                <a:solidFill>
                  <a:srgbClr val="FF0000"/>
                </a:solidFill>
              </a:rPr>
              <a:t>pain-free</a:t>
            </a:r>
            <a:r>
              <a:rPr lang="en-US" dirty="0"/>
              <a:t>.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46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Pathophysiology: Extrinsic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initial incidence of shoulder dislocation was greater in those involved in </a:t>
            </a:r>
            <a:r>
              <a:rPr lang="en-US" dirty="0" smtClean="0"/>
              <a:t>sport.</a:t>
            </a:r>
          </a:p>
          <a:p>
            <a:r>
              <a:rPr lang="en-US" dirty="0"/>
              <a:t>Also, the frequency of recurrent dislocation was greater in athletes (&gt; 80%) than the general population (33%).</a:t>
            </a:r>
            <a:r>
              <a:rPr lang="en-US" baseline="30000" dirty="0" smtClean="0">
                <a:hlinkClick r:id="rId2"/>
              </a:rPr>
              <a:t>7,28</a:t>
            </a:r>
            <a:endParaRPr lang="en-US" baseline="30000" dirty="0" smtClean="0"/>
          </a:p>
          <a:p>
            <a:r>
              <a:rPr lang="en-US" dirty="0">
                <a:solidFill>
                  <a:srgbClr val="FF0000"/>
                </a:solidFill>
              </a:rPr>
              <a:t>Contact</a:t>
            </a:r>
            <a:r>
              <a:rPr lang="en-US" dirty="0"/>
              <a:t> has been documented as the most common mechanism of shoulder </a:t>
            </a:r>
            <a:r>
              <a:rPr lang="en-US" dirty="0" smtClean="0"/>
              <a:t>dislocation.</a:t>
            </a:r>
            <a:r>
              <a:rPr lang="en-US" baseline="30000" dirty="0" smtClean="0">
                <a:hlinkClick r:id="rId3"/>
              </a:rPr>
              <a:t>9,29</a:t>
            </a:r>
            <a:endParaRPr lang="en-US" baseline="30000" dirty="0" smtClean="0"/>
          </a:p>
          <a:p>
            <a:r>
              <a:rPr lang="en-US" dirty="0"/>
              <a:t>In full to partial </a:t>
            </a:r>
            <a:r>
              <a:rPr lang="en-US" dirty="0">
                <a:solidFill>
                  <a:srgbClr val="FF0000"/>
                </a:solidFill>
              </a:rPr>
              <a:t>contact sports</a:t>
            </a:r>
            <a:r>
              <a:rPr lang="en-US" dirty="0"/>
              <a:t>, contact with another participant </a:t>
            </a:r>
            <a:endParaRPr lang="en-US" dirty="0" smtClean="0"/>
          </a:p>
          <a:p>
            <a:r>
              <a:rPr lang="en-US" dirty="0"/>
              <a:t>Another common mechanism for injury was player contact with </a:t>
            </a:r>
            <a:r>
              <a:rPr lang="en-US" dirty="0">
                <a:solidFill>
                  <a:srgbClr val="FF0000"/>
                </a:solidFill>
              </a:rPr>
              <a:t>equipment and playing </a:t>
            </a:r>
            <a:r>
              <a:rPr lang="en-US" dirty="0" smtClean="0">
                <a:solidFill>
                  <a:srgbClr val="FF0000"/>
                </a:solidFill>
              </a:rPr>
              <a:t>surfaces</a:t>
            </a:r>
            <a:r>
              <a:rPr lang="en-US" dirty="0" smtClean="0"/>
              <a:t>.</a:t>
            </a:r>
            <a:r>
              <a:rPr lang="en-US" baseline="30000" dirty="0" smtClean="0">
                <a:hlinkClick r:id="rId3"/>
              </a:rPr>
              <a:t>9,10</a:t>
            </a:r>
            <a:endParaRPr lang="en-US" baseline="30000" dirty="0" smtClean="0"/>
          </a:p>
          <a:p>
            <a:r>
              <a:rPr lang="en-US" dirty="0"/>
              <a:t>In the general population, especially </a:t>
            </a:r>
            <a:r>
              <a:rPr lang="en-US" dirty="0">
                <a:solidFill>
                  <a:srgbClr val="FF0000"/>
                </a:solidFill>
              </a:rPr>
              <a:t>older women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falls</a:t>
            </a:r>
            <a:r>
              <a:rPr lang="en-US" dirty="0"/>
              <a:t> on the outstretched </a:t>
            </a:r>
            <a:r>
              <a:rPr lang="en-US" dirty="0" smtClean="0"/>
              <a:t>arm.</a:t>
            </a:r>
            <a:endParaRPr lang="en-US" baseline="30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636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Phase IV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Other Therapeutic Exercises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Continue </a:t>
            </a:r>
            <a:r>
              <a:rPr lang="en-US" dirty="0"/>
              <a:t>a full upper-extremity </a:t>
            </a:r>
            <a:r>
              <a:rPr lang="en-US" dirty="0">
                <a:solidFill>
                  <a:srgbClr val="FF0000"/>
                </a:solidFill>
              </a:rPr>
              <a:t>strengthening</a:t>
            </a:r>
            <a:r>
              <a:rPr lang="en-US" dirty="0"/>
              <a:t> </a:t>
            </a:r>
            <a:r>
              <a:rPr lang="en-US" dirty="0" smtClean="0"/>
              <a:t>program to </a:t>
            </a:r>
            <a:r>
              <a:rPr lang="en-US" dirty="0"/>
              <a:t>include the </a:t>
            </a:r>
            <a:r>
              <a:rPr lang="en-US" dirty="0">
                <a:solidFill>
                  <a:srgbClr val="FF0000"/>
                </a:solidFill>
              </a:rPr>
              <a:t>scapula, shoulder, elbow, forearm, </a:t>
            </a:r>
            <a:r>
              <a:rPr lang="en-US" dirty="0" smtClean="0">
                <a:solidFill>
                  <a:srgbClr val="FF0000"/>
                </a:solidFill>
              </a:rPr>
              <a:t>and wrist </a:t>
            </a:r>
          </a:p>
          <a:p>
            <a:r>
              <a:rPr lang="en-US" dirty="0" smtClean="0"/>
              <a:t>Continue </a:t>
            </a:r>
            <a:r>
              <a:rPr lang="en-US" dirty="0"/>
              <a:t>core stability with emphasis on trunk rotation and posture. </a:t>
            </a:r>
            <a:endParaRPr lang="en-US" dirty="0" smtClean="0"/>
          </a:p>
          <a:p>
            <a:r>
              <a:rPr lang="en-US" dirty="0"/>
              <a:t>Continue full lower-extremity strengthening </a:t>
            </a:r>
            <a:r>
              <a:rPr lang="en-US" dirty="0" smtClean="0"/>
              <a:t>program with </a:t>
            </a:r>
            <a:r>
              <a:rPr lang="en-US" dirty="0"/>
              <a:t>emphasis on closed-chain activities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239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Techniques to Increase Muscle </a:t>
            </a:r>
            <a:r>
              <a:rPr lang="en-US" b="1" dirty="0" err="1" smtClean="0"/>
              <a:t>Strength,Power</a:t>
            </a:r>
            <a:r>
              <a:rPr lang="en-US" b="1" dirty="0"/>
              <a:t>, and </a:t>
            </a:r>
            <a:r>
              <a:rPr lang="en-US" b="1" dirty="0" smtClean="0"/>
              <a:t>Endurance</a:t>
            </a:r>
            <a:endParaRPr lang="en-US" dirty="0" smtClean="0"/>
          </a:p>
          <a:p>
            <a:r>
              <a:rPr lang="en-US" dirty="0" err="1" smtClean="0"/>
              <a:t>Isokinetics</a:t>
            </a:r>
            <a:r>
              <a:rPr lang="en-US" dirty="0" smtClean="0"/>
              <a:t> </a:t>
            </a:r>
            <a:r>
              <a:rPr lang="en-US" dirty="0"/>
              <a:t>for wrist ﬂexion–extension and </a:t>
            </a:r>
            <a:r>
              <a:rPr lang="en-US" dirty="0" smtClean="0"/>
              <a:t>pronation–supination </a:t>
            </a:r>
            <a:r>
              <a:rPr lang="en-US" dirty="0"/>
              <a:t>once a strength base has been </a:t>
            </a:r>
            <a:r>
              <a:rPr lang="en-US" dirty="0" smtClean="0"/>
              <a:t>established.</a:t>
            </a:r>
          </a:p>
          <a:p>
            <a:r>
              <a:rPr lang="en-US" dirty="0"/>
              <a:t>sport-</a:t>
            </a:r>
            <a:r>
              <a:rPr lang="en-US" dirty="0" err="1"/>
              <a:t>specifc</a:t>
            </a:r>
            <a:r>
              <a:rPr lang="en-US" dirty="0"/>
              <a:t> speeds </a:t>
            </a:r>
            <a:r>
              <a:rPr lang="en-US" dirty="0" smtClean="0"/>
              <a:t>and train </a:t>
            </a:r>
            <a:r>
              <a:rPr lang="en-US" dirty="0"/>
              <a:t>for endurance </a:t>
            </a:r>
            <a:endParaRPr lang="en-US" dirty="0" smtClean="0"/>
          </a:p>
          <a:p>
            <a:r>
              <a:rPr lang="en-US" b="1" dirty="0" err="1"/>
              <a:t>Plyometrics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b="1" dirty="0" smtClean="0"/>
              <a:t>Sport-</a:t>
            </a:r>
            <a:r>
              <a:rPr lang="en-US" b="1" dirty="0" err="1" smtClean="0"/>
              <a:t>Specifc</a:t>
            </a:r>
            <a:r>
              <a:rPr lang="en-US" b="1" dirty="0" smtClean="0"/>
              <a:t> Exercises</a:t>
            </a:r>
            <a:endParaRPr lang="en-US" b="1" dirty="0"/>
          </a:p>
          <a:p>
            <a:r>
              <a:rPr lang="en-US" dirty="0" smtClean="0"/>
              <a:t>An </a:t>
            </a:r>
            <a:r>
              <a:rPr lang="en-US" dirty="0"/>
              <a:t>interval tennis program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program should entail a progression of volume</a:t>
            </a:r>
            <a:br>
              <a:rPr lang="en-US" dirty="0"/>
            </a:br>
            <a:r>
              <a:rPr lang="en-US" dirty="0"/>
              <a:t>and intensity.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8033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Nonoperative Rehabilitation of Lateral </a:t>
            </a:r>
            <a:r>
              <a:rPr lang="en-US" sz="2800" b="1" dirty="0" err="1"/>
              <a:t>Epicondylitis</a:t>
            </a:r>
            <a:r>
              <a:rPr lang="en-US" sz="2800" b="1" dirty="0"/>
              <a:t> (Tennis Elbow)</a:t>
            </a:r>
            <a:r>
              <a:rPr lang="en-US" sz="2800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29051"/>
            <a:ext cx="10620441" cy="32754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242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Nonoperative Rehabilitation of Lateral </a:t>
            </a:r>
            <a:r>
              <a:rPr lang="en-US" sz="2800" b="1" dirty="0" err="1"/>
              <a:t>Epicondylitis</a:t>
            </a:r>
            <a:r>
              <a:rPr lang="en-US" sz="2800" b="1" dirty="0"/>
              <a:t> (Tennis Elbow)</a:t>
            </a:r>
            <a:r>
              <a:rPr lang="en-US" sz="28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93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02131"/>
            <a:ext cx="8237561" cy="397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821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Nonoperative Rehabilitation of Lateral </a:t>
            </a:r>
            <a:r>
              <a:rPr lang="en-US" sz="2800" b="1" dirty="0" err="1"/>
              <a:t>Epicondylitis</a:t>
            </a:r>
            <a:r>
              <a:rPr lang="en-US" sz="2800" b="1" dirty="0"/>
              <a:t> (Tennis Elbow)</a:t>
            </a:r>
            <a:r>
              <a:rPr lang="en-US" sz="28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243" y="1556212"/>
            <a:ext cx="8329541" cy="480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384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Nonoperative Rehabilitation of Lateral </a:t>
            </a:r>
            <a:r>
              <a:rPr lang="en-US" sz="2800" b="1" dirty="0" err="1"/>
              <a:t>Epicondylitis</a:t>
            </a:r>
            <a:r>
              <a:rPr lang="en-US" sz="2800" b="1" dirty="0"/>
              <a:t> (Tennis Elbow)</a:t>
            </a:r>
            <a:r>
              <a:rPr lang="en-US" sz="28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934" y="1690688"/>
            <a:ext cx="7915417" cy="46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3305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1951290"/>
            <a:ext cx="3940546" cy="304379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129" y="1951290"/>
            <a:ext cx="321945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078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59667"/>
            <a:ext cx="5293981" cy="41277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230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Olympic Lifts Used in the Training Program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Clean and </a:t>
            </a:r>
            <a:r>
              <a:rPr lang="en-US" dirty="0" smtClean="0">
                <a:solidFill>
                  <a:srgbClr val="FF0000"/>
                </a:solidFill>
              </a:rPr>
              <a:t>jerk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Power </a:t>
            </a:r>
            <a:r>
              <a:rPr lang="en-US" dirty="0">
                <a:solidFill>
                  <a:srgbClr val="FF0000"/>
                </a:solidFill>
              </a:rPr>
              <a:t>clean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266" y="1501467"/>
            <a:ext cx="4141100" cy="2327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58072"/>
            <a:ext cx="5288294" cy="225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13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of Acute Training Variables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Specifc</a:t>
            </a:r>
            <a:r>
              <a:rPr lang="en-US" dirty="0"/>
              <a:t> exercises used in the training</a:t>
            </a:r>
            <a:br>
              <a:rPr lang="en-US" dirty="0"/>
            </a:br>
            <a:r>
              <a:rPr lang="en-US" dirty="0"/>
              <a:t>• Clean and jerk</a:t>
            </a:r>
            <a:br>
              <a:rPr lang="en-US" dirty="0"/>
            </a:br>
            <a:r>
              <a:rPr lang="en-US" dirty="0"/>
              <a:t>• Clean</a:t>
            </a:r>
            <a:br>
              <a:rPr lang="en-US" dirty="0"/>
            </a:br>
            <a:r>
              <a:rPr lang="en-US" dirty="0"/>
              <a:t>• Squat</a:t>
            </a:r>
            <a:br>
              <a:rPr lang="en-US" dirty="0"/>
            </a:br>
            <a:r>
              <a:rPr lang="en-US" dirty="0"/>
              <a:t>• Dumbbell overhead press</a:t>
            </a:r>
            <a:br>
              <a:rPr lang="en-US" dirty="0"/>
            </a:br>
            <a:r>
              <a:rPr lang="en-US" dirty="0"/>
              <a:t>• Dead lift</a:t>
            </a:r>
            <a:br>
              <a:rPr lang="en-US" dirty="0"/>
            </a:br>
            <a:r>
              <a:rPr lang="en-US" dirty="0"/>
              <a:t>• Push press</a:t>
            </a:r>
            <a:br>
              <a:rPr lang="en-US" dirty="0"/>
            </a:br>
            <a:r>
              <a:rPr lang="en-US" dirty="0"/>
              <a:t>• Row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Lat</a:t>
            </a:r>
            <a:r>
              <a:rPr lang="en-US" dirty="0"/>
              <a:t> pull-down</a:t>
            </a:r>
            <a:br>
              <a:rPr lang="en-US" dirty="0"/>
            </a:br>
            <a:r>
              <a:rPr lang="en-US" dirty="0"/>
              <a:t>• Pushup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Serratus</a:t>
            </a:r>
            <a:r>
              <a:rPr lang="en-US" dirty="0"/>
              <a:t> punch</a:t>
            </a:r>
            <a:br>
              <a:rPr lang="en-US" dirty="0"/>
            </a:br>
            <a:r>
              <a:rPr lang="en-US" dirty="0"/>
              <a:t>• Chest ﬂy</a:t>
            </a:r>
            <a:br>
              <a:rPr lang="en-US" dirty="0"/>
            </a:br>
            <a:r>
              <a:rPr lang="en-US" dirty="0"/>
              <a:t>• Prone Y’s and T’s</a:t>
            </a:r>
            <a:br>
              <a:rPr lang="en-US" dirty="0"/>
            </a:br>
            <a:r>
              <a:rPr lang="en-US" dirty="0"/>
              <a:t>• Plank</a:t>
            </a:r>
            <a:br>
              <a:rPr lang="en-US" dirty="0"/>
            </a:br>
            <a:r>
              <a:rPr lang="en-US" dirty="0"/>
              <a:t>• Side plank</a:t>
            </a:r>
            <a:br>
              <a:rPr lang="en-US" dirty="0"/>
            </a:br>
            <a:r>
              <a:rPr lang="en-US" dirty="0"/>
              <a:t>• </a:t>
            </a:r>
            <a:r>
              <a:rPr lang="en-US" dirty="0" err="1"/>
              <a:t>Palloff</a:t>
            </a:r>
            <a:r>
              <a:rPr lang="en-US" dirty="0"/>
              <a:t> press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92B84-7B5E-4A39-9335-C989D7EC0DD2}" type="slidenum">
              <a:rPr lang="en-US" smtClean="0"/>
              <a:t>99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852" y="1646238"/>
            <a:ext cx="2467948" cy="2137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851" y="3918543"/>
            <a:ext cx="2867949" cy="1772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9594" y="1863820"/>
            <a:ext cx="1966257" cy="17022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116" y="3728631"/>
            <a:ext cx="2463065" cy="1961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6928" y="4001294"/>
            <a:ext cx="2008353" cy="173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024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3026</TotalTime>
  <Words>8047</Words>
  <Application>Microsoft Office PowerPoint</Application>
  <PresentationFormat>Widescreen</PresentationFormat>
  <Paragraphs>1217</Paragraphs>
  <Slides>235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235</vt:i4>
      </vt:variant>
    </vt:vector>
  </HeadingPairs>
  <TitlesOfParts>
    <vt:vector size="240" baseType="lpstr">
      <vt:lpstr>Aban Light</vt:lpstr>
      <vt:lpstr>Arial</vt:lpstr>
      <vt:lpstr>Calibri</vt:lpstr>
      <vt:lpstr>Calibri Light</vt:lpstr>
      <vt:lpstr>Office Theme</vt:lpstr>
      <vt:lpstr>Orthopedic Rehab of the Athlete</vt:lpstr>
      <vt:lpstr>Part 1  Shoulder: Shoulder Instability</vt:lpstr>
      <vt:lpstr>Anterior Shoulder Instability</vt:lpstr>
      <vt:lpstr>Epidemiology</vt:lpstr>
      <vt:lpstr>Epidemiology</vt:lpstr>
      <vt:lpstr>Pathophysiology: Intrinsic Factors</vt:lpstr>
      <vt:lpstr>Hyperlaxity of the wrist (A) and elbow (B)</vt:lpstr>
      <vt:lpstr>Pathophysiology: Intrinsic Factors</vt:lpstr>
      <vt:lpstr>Pathophysiology: Extrinsic Factors</vt:lpstr>
      <vt:lpstr>Traumatic Factors</vt:lpstr>
      <vt:lpstr>Clinical Presentation</vt:lpstr>
      <vt:lpstr>Clinical Presentation</vt:lpstr>
      <vt:lpstr>anterior apprehension test &amp; anterior relocation test</vt:lpstr>
      <vt:lpstr>Treatment</vt:lpstr>
      <vt:lpstr>Surgical Indications</vt:lpstr>
      <vt:lpstr>Nonoperative Rehabilitation Following Anterior Capsulolabral Injury</vt:lpstr>
      <vt:lpstr>Guiding Principles of Nonoperative Rehabilitation</vt:lpstr>
      <vt:lpstr>Phase I</vt:lpstr>
      <vt:lpstr>Staged Range of Motion Goals Following Arthroscopic Anterior Capsulolabral Injury</vt:lpstr>
      <vt:lpstr>Protection</vt:lpstr>
      <vt:lpstr>Techniques for Progressive Increase in Range of Motion</vt:lpstr>
      <vt:lpstr>Codman’s (pendulum) Exercises </vt:lpstr>
      <vt:lpstr>Stretching/Flexibility Techniques for the Musculo-Tendinous Unit</vt:lpstr>
      <vt:lpstr>Activation of Primary Muscles Involved</vt:lpstr>
      <vt:lpstr>Open and Closed Kinetic Chain Exercises</vt:lpstr>
      <vt:lpstr>Neuromuscular Dynamic Stability Exercises</vt:lpstr>
      <vt:lpstr>Milestones for Progression to the Next Phase</vt:lpstr>
      <vt:lpstr>Numeric Pain Rating Scale</vt:lpstr>
      <vt:lpstr>Phase II</vt:lpstr>
      <vt:lpstr>Clinical Pearls</vt:lpstr>
      <vt:lpstr>Patient-Oriented Outcomes</vt:lpstr>
      <vt:lpstr>Protection</vt:lpstr>
      <vt:lpstr>Techniques for Progressive Increase in Range of Motion</vt:lpstr>
      <vt:lpstr>Techniques for Progressive Increase in Range of Motion</vt:lpstr>
      <vt:lpstr>Stretching/Flexibility Techniques for the Musculo-Tendinous Unit</vt:lpstr>
      <vt:lpstr>Activation of Primary Muscles Involved</vt:lpstr>
      <vt:lpstr>Activation of Primary Muscles Involved</vt:lpstr>
      <vt:lpstr>Sensorimotor Exercises</vt:lpstr>
      <vt:lpstr>Open and Closed Kinetic Chain Exercises</vt:lpstr>
      <vt:lpstr>Milestones for Progression to the Next Phase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Phase III</vt:lpstr>
      <vt:lpstr>Milestones for Progression to the Next Phase</vt:lpstr>
      <vt:lpstr>Phase IV</vt:lpstr>
      <vt:lpstr>Phase IV</vt:lpstr>
      <vt:lpstr>Phase IV</vt:lpstr>
      <vt:lpstr>Phase IV</vt:lpstr>
      <vt:lpstr>Epicondylitis</vt:lpstr>
      <vt:lpstr>Epidemiology</vt:lpstr>
      <vt:lpstr>Pathophysiology </vt:lpstr>
      <vt:lpstr>Pathophysiology</vt:lpstr>
      <vt:lpstr>Pathophysiology</vt:lpstr>
      <vt:lpstr>lateral and medial epicondyle of the elbow</vt:lpstr>
      <vt:lpstr>Physical Examination </vt:lpstr>
      <vt:lpstr>Physical Examination </vt:lpstr>
      <vt:lpstr>Differential Diagnosis</vt:lpstr>
      <vt:lpstr>Treatment </vt:lpstr>
      <vt:lpstr>Nonoperative management</vt:lpstr>
      <vt:lpstr>Surgical indications</vt:lpstr>
      <vt:lpstr>Phase I</vt:lpstr>
      <vt:lpstr>Phase I</vt:lpstr>
      <vt:lpstr>Phase I</vt:lpstr>
      <vt:lpstr>Phase I</vt:lpstr>
      <vt:lpstr>Phase I</vt:lpstr>
      <vt:lpstr>Phase II</vt:lpstr>
      <vt:lpstr>Phase II</vt:lpstr>
      <vt:lpstr>Phase II</vt:lpstr>
      <vt:lpstr>Phase II</vt:lpstr>
      <vt:lpstr>Phase II</vt:lpstr>
      <vt:lpstr>Phase II</vt:lpstr>
      <vt:lpstr>Phase II</vt:lpstr>
      <vt:lpstr>Phase II</vt:lpstr>
      <vt:lpstr>Phase III</vt:lpstr>
      <vt:lpstr>Phase III</vt:lpstr>
      <vt:lpstr>Phase III</vt:lpstr>
      <vt:lpstr>Phase III</vt:lpstr>
      <vt:lpstr>Phase III</vt:lpstr>
      <vt:lpstr>Phase IV </vt:lpstr>
      <vt:lpstr>Phase IV </vt:lpstr>
      <vt:lpstr>PowerPoint Presentation</vt:lpstr>
      <vt:lpstr>Nonoperative Rehabilitation of Lateral Epicondylitis (Tennis Elbow) </vt:lpstr>
      <vt:lpstr>Nonoperative Rehabilitation of Lateral Epicondylitis (Tennis Elbow) </vt:lpstr>
      <vt:lpstr>Nonoperative Rehabilitation of Lateral Epicondylitis (Tennis Elbow) </vt:lpstr>
      <vt:lpstr>Nonoperative Rehabilitation of Lateral Epicondylitis (Tennis Elbow) </vt:lpstr>
      <vt:lpstr>PowerPoint Presentation</vt:lpstr>
      <vt:lpstr>PowerPoint Presentation</vt:lpstr>
      <vt:lpstr>Olympic Lifts Used in the Training Program </vt:lpstr>
      <vt:lpstr>Application of Acute Training Variables</vt:lpstr>
      <vt:lpstr>Application of Acute Training Variables</vt:lpstr>
      <vt:lpstr>Application of Acute Training Variables</vt:lpstr>
      <vt:lpstr>Application of Acute Training Variables</vt:lpstr>
      <vt:lpstr>Meniscus Injuries </vt:lpstr>
      <vt:lpstr>Epidemiology </vt:lpstr>
      <vt:lpstr>Meniscus tears</vt:lpstr>
      <vt:lpstr>Pathophysiology </vt:lpstr>
      <vt:lpstr>Classic Pathological Findings </vt:lpstr>
      <vt:lpstr>Clinical Presentation </vt:lpstr>
      <vt:lpstr>Physical Examination </vt:lpstr>
      <vt:lpstr>Pertinent Normal Findings </vt:lpstr>
      <vt:lpstr>Treatment </vt:lpstr>
      <vt:lpstr>Illustrations of the common complex and avascular meniscus tear patterns </vt:lpstr>
      <vt:lpstr>Double-stacked vertical suture pattern used in the repair of longitudinal meniscus tears </vt:lpstr>
      <vt:lpstr>Double-stacked repair technique for double longitudinal tears </vt:lpstr>
      <vt:lpstr>Repair technique for radial meniscus tears </vt:lpstr>
      <vt:lpstr>Repair technique for ﬂap tears </vt:lpstr>
      <vt:lpstr>NONOPERATIVE REHABILITATION OF MENISCUS INJURIES </vt:lpstr>
      <vt:lpstr>Introduction </vt:lpstr>
      <vt:lpstr>Phase I </vt:lpstr>
      <vt:lpstr>Phase I </vt:lpstr>
      <vt:lpstr>Techniques for Progressive Increase in Range of Motion </vt:lpstr>
      <vt:lpstr>Patient positioning for measurement of knee extension </vt:lpstr>
      <vt:lpstr>Techniques for Progressive Increase in Range of Motion </vt:lpstr>
      <vt:lpstr>Techniques for Progressive Increase in Range of Motion </vt:lpstr>
      <vt:lpstr>Activation of Primary Muscles Involved </vt:lpstr>
      <vt:lpstr>Techniques to Reduce Effusion </vt:lpstr>
      <vt:lpstr>Functional Exercises </vt:lpstr>
      <vt:lpstr>Phase II </vt:lpstr>
      <vt:lpstr>Phase II </vt:lpstr>
      <vt:lpstr>Other Therapeutic Exercises </vt:lpstr>
      <vt:lpstr>Milestones for Progression to the Next Phase </vt:lpstr>
      <vt:lpstr>Phase III </vt:lpstr>
      <vt:lpstr>Techniques for Progressive Increase in Range of Motion </vt:lpstr>
      <vt:lpstr>Other Therapeutic Exercises </vt:lpstr>
      <vt:lpstr>Sport-Specific Exercises </vt:lpstr>
      <vt:lpstr>Phase IV </vt:lpstr>
      <vt:lpstr>Other Therapeutic Exercises </vt:lpstr>
      <vt:lpstr>Sport-Specific Exercises </vt:lpstr>
      <vt:lpstr>Nonoperative Rehabilitation of Meniscus Injuries </vt:lpstr>
      <vt:lpstr>Nonoperative Rehabilitation of Meniscus Injuries </vt:lpstr>
      <vt:lpstr>Nonoperative Rehabilitation of Meniscus Injuries </vt:lpstr>
      <vt:lpstr>Nonoperative Rehabilitation of Meniscus Injuries </vt:lpstr>
      <vt:lpstr>POSTOPERATIVE REHABILITATION AFTER MENISCUS REPAIR </vt:lpstr>
      <vt:lpstr>Indications for Surgical Treatment </vt:lpstr>
      <vt:lpstr>Phase I (days 0–14): Immediate Postoperative Period </vt:lpstr>
      <vt:lpstr>Phase I (days 0–14): Immediate Postoperative Period </vt:lpstr>
      <vt:lpstr>Phase I (days 0–14): Immediate Postoperative Period </vt:lpstr>
      <vt:lpstr>Phase I (days 0–14): Immediate Postoperative Period </vt:lpstr>
      <vt:lpstr>Phase I (days 0–14): Immediate Postoperative Period </vt:lpstr>
      <vt:lpstr>Phase I (days 0–14): Immediate Postoperative Period </vt:lpstr>
      <vt:lpstr>Phase II (weeks 3 to 6) </vt:lpstr>
      <vt:lpstr>Phase II (weeks 3 to 6) </vt:lpstr>
      <vt:lpstr>Phase II (weeks 3 to 6) </vt:lpstr>
      <vt:lpstr>Phase II (weeks 3 to 6) </vt:lpstr>
      <vt:lpstr>Phase II (weeks 3 to 6) </vt:lpstr>
      <vt:lpstr>Phase II (weeks 3 to 6) </vt:lpstr>
      <vt:lpstr>Phase III (weeks 7 to 12) </vt:lpstr>
      <vt:lpstr>Phase III (weeks 7 to 12) </vt:lpstr>
      <vt:lpstr>Phase III (weeks 7 to 12) </vt:lpstr>
      <vt:lpstr>Phase III (weeks 7 to 12) </vt:lpstr>
      <vt:lpstr>Phase IV (weeks 13 to 26) </vt:lpstr>
      <vt:lpstr>Phase IV (weeks 13 to 26) </vt:lpstr>
      <vt:lpstr>Phase IV (weeks 13 to 26) </vt:lpstr>
      <vt:lpstr>Phase IV (weeks 13 to 26) </vt:lpstr>
      <vt:lpstr>Phase IV (weeks 13 to 26) </vt:lpstr>
      <vt:lpstr>Phase IV (weeks 13 to 26) </vt:lpstr>
      <vt:lpstr>Phase IV (weeks 13 to 26) </vt:lpstr>
      <vt:lpstr>Ankle Sprains, Fractures,  and Chondral Injuries </vt:lpstr>
      <vt:lpstr>Epidemiology </vt:lpstr>
      <vt:lpstr>Pathophysiology </vt:lpstr>
      <vt:lpstr>Extrinsic Factors </vt:lpstr>
      <vt:lpstr>Classic Pathological Findings </vt:lpstr>
      <vt:lpstr>Clinical Presentation </vt:lpstr>
      <vt:lpstr>Arthroscopic view: chondral lesion following a severe  ankle sprain </vt:lpstr>
      <vt:lpstr>Physical Examination </vt:lpstr>
      <vt:lpstr>Physical Examination </vt:lpstr>
      <vt:lpstr>Differential Diagnosis </vt:lpstr>
      <vt:lpstr>Treatment </vt:lpstr>
      <vt:lpstr>Guidelines for Choosing among Nonoperative Treatments </vt:lpstr>
      <vt:lpstr>NONOPERATIVE REHABILITATION OF LATERAL AND SYNDESMOTIC SPRAINS </vt:lpstr>
      <vt:lpstr>NONOPERATIVE REHABILITATION</vt:lpstr>
      <vt:lpstr>Phase I (week 0 to 1) </vt:lpstr>
      <vt:lpstr>Phase I (week 0 to 1) </vt:lpstr>
      <vt:lpstr>Phase I (week 0 to 1) </vt:lpstr>
      <vt:lpstr>Phase I (week 0 to 1) </vt:lpstr>
      <vt:lpstr>Phase I (week 0 to 1) </vt:lpstr>
      <vt:lpstr>Phase I (week 0 to 1) </vt:lpstr>
      <vt:lpstr>Phase I (week 0 to 1) </vt:lpstr>
      <vt:lpstr>Phase I (week 0 to 1) </vt:lpstr>
      <vt:lpstr>Phase II (Lateral sprains: weeks 1 to 3; Syndesmotic sprains: weeks 2 to 4) </vt:lpstr>
      <vt:lpstr>Phase II (Lateral sprains: weeks 1 to 3; Syndesmotic sprains: weeks 2 to 4) </vt:lpstr>
      <vt:lpstr>Phase II (Lateral sprains: weeks 1 to 3; Syndesmotic sprains: weeks 2 to 4) </vt:lpstr>
      <vt:lpstr>Phase II (Lateral sprains: weeks 1 to 3; Syndesmotic sprains: weeks 2 to 4) </vt:lpstr>
      <vt:lpstr>Phase II (Lateral sprains: weeks 1 to 3; Syndesmotic sprains: weeks 2 to 4) </vt:lpstr>
      <vt:lpstr>Phase II (Lateral sprains: weeks 1 to 3; Syndesmotic sprains: weeks 2 to 4) </vt:lpstr>
      <vt:lpstr>Phase II (Lateral sprains: weeks 1 to 3; Syndesmotic sprains: weeks 2 to 4) </vt:lpstr>
      <vt:lpstr>Phase III (Lateral sprains: weeks 3 to 6; Syndesmotic sprains: weeks 4 to 6) </vt:lpstr>
      <vt:lpstr>Phase III (Lateral sprains: weeks 3 to 6; Syndesmotic sprains: weeks 4 to 6) </vt:lpstr>
      <vt:lpstr>Phase III (Lateral sprains: weeks 3 to 6; Syndesmotic sprains: weeks 4 to 6) </vt:lpstr>
      <vt:lpstr>Phase III (Lateral sprains: weeks 3 to 6; Syndesmotic sprains: weeks 4 to 6) </vt:lpstr>
      <vt:lpstr>Phase III (Lateral sprains: weeks 3 to 6; Syndesmotic sprains: weeks 4 to 6) </vt:lpstr>
      <vt:lpstr>Phase III (Lateral sprains: weeks 3 to 6; Syndesmotic sprains: weeks 4 to 6) </vt:lpstr>
      <vt:lpstr>Phase III (Lateral sprains: weeks 3 to 6; Syndesmotic sprains: weeks 4 to 6) </vt:lpstr>
      <vt:lpstr>Phase IV (weeks 6 to 18) </vt:lpstr>
      <vt:lpstr>PowerPoint Presentation</vt:lpstr>
      <vt:lpstr>PowerPoint Presentation</vt:lpstr>
      <vt:lpstr>PowerPoint Presentation</vt:lpstr>
      <vt:lpstr>PowerPoint Presentation</vt:lpstr>
      <vt:lpstr>POSTOPERATIVE REHABILITATION AFTER LATERAL ANKLE LIGAMENT REPAIR/RECONSTRUCTION </vt:lpstr>
      <vt:lpstr>Indications for Surgical Treatment</vt:lpstr>
      <vt:lpstr>Phase I: Immediate Postoperative Period (days 0 to 14) </vt:lpstr>
      <vt:lpstr>Phase I: Immediate Postoperative Period (days 0 to 14) </vt:lpstr>
      <vt:lpstr>Phase II (weeks 2 to 6) </vt:lpstr>
      <vt:lpstr>Phase II (weeks 2 to 6) </vt:lpstr>
      <vt:lpstr>Phase II (weeks 2 to 6) </vt:lpstr>
      <vt:lpstr>Phase II (weeks 2 to 6) </vt:lpstr>
      <vt:lpstr>Phase III: Immediate Postoperative Period (weeks 6 to 12) </vt:lpstr>
      <vt:lpstr>Phase III: Immediate Postoperative Period (weeks 6 to 12) </vt:lpstr>
      <vt:lpstr>Phase III: Immediate Postoperative Period (weeks 6 to 12) </vt:lpstr>
      <vt:lpstr>Phase III: Immediate Postoperative Period (weeks 6 to 12) </vt:lpstr>
      <vt:lpstr>Phase III: Immediate Postoperative Period (weeks 6 to 12) </vt:lpstr>
      <vt:lpstr>Phase III: Immediate Postoperative Period (weeks 6 to 12) </vt:lpstr>
      <vt:lpstr>Phase IV (weeks 12 to 16) </vt:lpstr>
      <vt:lpstr>Phase IV (weeks 12 to 16) </vt:lpstr>
      <vt:lpstr>Phase IV (weeks 12 to 16) </vt:lpstr>
      <vt:lpstr>Phase IV (weeks 12 to 16) </vt:lpstr>
      <vt:lpstr>Phase IV (weeks 12 to 16) </vt:lpstr>
      <vt:lpstr>Phase V (weeks 16 to 24) </vt:lpstr>
      <vt:lpstr>Phase V (weeks 16 to 24) </vt:lpstr>
      <vt:lpstr>Phase V (weeks 16 to 24) </vt:lpstr>
      <vt:lpstr>Phase V (weeks 16 to 24) </vt:lpstr>
      <vt:lpstr>Phase V (weeks 16 to 24) </vt:lpstr>
      <vt:lpstr>Phase V (weeks 16 to 24) </vt:lpstr>
      <vt:lpstr>Phase V (weeks 16 to 24) </vt:lpstr>
      <vt:lpstr>Criteria for Return to Sport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Orthopedic Rehab of the Athlete</dc:title>
  <dc:creator>Sport</dc:creator>
  <cp:lastModifiedBy>Sport</cp:lastModifiedBy>
  <cp:revision>620</cp:revision>
  <dcterms:created xsi:type="dcterms:W3CDTF">2017-03-04T07:28:14Z</dcterms:created>
  <dcterms:modified xsi:type="dcterms:W3CDTF">2024-05-05T16:24:45Z</dcterms:modified>
</cp:coreProperties>
</file>