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sldIdLst>
    <p:sldId id="256" r:id="rId2"/>
    <p:sldId id="259" r:id="rId3"/>
    <p:sldId id="260" r:id="rId4"/>
    <p:sldId id="261" r:id="rId5"/>
    <p:sldId id="262" r:id="rId6"/>
    <p:sldId id="263" r:id="rId7"/>
    <p:sldId id="531" r:id="rId8"/>
    <p:sldId id="532" r:id="rId9"/>
    <p:sldId id="533" r:id="rId10"/>
    <p:sldId id="534" r:id="rId11"/>
    <p:sldId id="535" r:id="rId12"/>
    <p:sldId id="536" r:id="rId13"/>
    <p:sldId id="537" r:id="rId14"/>
    <p:sldId id="538" r:id="rId15"/>
    <p:sldId id="539" r:id="rId16"/>
    <p:sldId id="541" r:id="rId17"/>
    <p:sldId id="542" r:id="rId18"/>
    <p:sldId id="543" r:id="rId19"/>
    <p:sldId id="544" r:id="rId20"/>
    <p:sldId id="545" r:id="rId21"/>
    <p:sldId id="540" r:id="rId22"/>
    <p:sldId id="546" r:id="rId23"/>
    <p:sldId id="547" r:id="rId24"/>
    <p:sldId id="548" r:id="rId25"/>
    <p:sldId id="549" r:id="rId26"/>
    <p:sldId id="55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06" autoAdjust="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562C4-9885-43A7-B905-F1C26599493D}" type="datetimeFigureOut">
              <a:rPr lang="en-US" smtClean="0"/>
              <a:pPr/>
              <a:t>5/11/2024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4428C-0898-46A7-821F-7F1084538D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8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CF6F-439E-447A-BEE9-CC08F7897E2C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A396E-59A4-4CC4-837A-E62C483BDC70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3263-E45F-4675-A7BC-6BC2C566E9B3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0CDF6-5DC3-4143-AB00-DAEE529207ED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0216-6B35-46D3-BFB7-BF10D481C480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EFCC-AB64-4BB0-B358-E9EE741C0B84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2404-E5C5-4F9B-A2D3-AEFBB4A17D8C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4F-29D2-405E-8D57-544D0B88C7E0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B784-8BE1-4C59-94CF-7D44A757FE78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ADF4C-A806-44DE-BB44-6B22A8CBF95B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2867D77-7E4D-486A-9BD9-0CC07265C5B3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7F36744-3AB6-4325-9C7F-A6A042FCA44A}" type="datetime1">
              <a:rPr lang="en-US" smtClean="0"/>
              <a:pPr/>
              <a:t>5/11/2024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64" y="4267200"/>
            <a:ext cx="6480048" cy="1371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Clavicle Fracture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3152631"/>
            <a:ext cx="2798298" cy="609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Mohsen Avandi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Semnan University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82" y="233290"/>
            <a:ext cx="4476750" cy="3781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Techniques for Progressive Increase </a:t>
            </a:r>
            <a:r>
              <a:rPr lang="en-US" b="1" dirty="0" smtClean="0">
                <a:solidFill>
                  <a:schemeClr val="bg1"/>
                </a:solidFill>
              </a:rPr>
              <a:t>in Range </a:t>
            </a:r>
            <a:r>
              <a:rPr lang="en-US" b="1" dirty="0">
                <a:solidFill>
                  <a:schemeClr val="bg1"/>
                </a:solidFill>
              </a:rPr>
              <a:t>of </a:t>
            </a:r>
            <a:r>
              <a:rPr lang="en-US" b="1" dirty="0" smtClean="0">
                <a:solidFill>
                  <a:schemeClr val="bg1"/>
                </a:solidFill>
              </a:rPr>
              <a:t>Motion:</a:t>
            </a:r>
          </a:p>
          <a:p>
            <a:r>
              <a:rPr lang="en-US" dirty="0">
                <a:solidFill>
                  <a:schemeClr val="bg1"/>
                </a:solidFill>
              </a:rPr>
              <a:t>Initiate manual therapy techniques for IR and ER </a:t>
            </a:r>
            <a:r>
              <a:rPr lang="en-US" dirty="0" smtClean="0">
                <a:solidFill>
                  <a:schemeClr val="bg1"/>
                </a:solidFill>
              </a:rPr>
              <a:t>in the </a:t>
            </a:r>
            <a:r>
              <a:rPr lang="en-US" dirty="0">
                <a:solidFill>
                  <a:schemeClr val="bg1"/>
                </a:solidFill>
              </a:rPr>
              <a:t>plane of the </a:t>
            </a:r>
            <a:r>
              <a:rPr lang="en-US" dirty="0" smtClean="0">
                <a:solidFill>
                  <a:schemeClr val="bg1"/>
                </a:solidFill>
              </a:rPr>
              <a:t>scapula.</a:t>
            </a:r>
          </a:p>
          <a:p>
            <a:r>
              <a:rPr lang="en-US" b="1" dirty="0">
                <a:solidFill>
                  <a:schemeClr val="bg1"/>
                </a:solidFill>
              </a:rPr>
              <a:t>Soft </a:t>
            </a:r>
            <a:r>
              <a:rPr lang="en-US" b="1" dirty="0" smtClean="0">
                <a:solidFill>
                  <a:schemeClr val="bg1"/>
                </a:solidFill>
              </a:rPr>
              <a:t>Tissue Techniques</a:t>
            </a:r>
          </a:p>
          <a:p>
            <a:r>
              <a:rPr lang="en-US" dirty="0">
                <a:solidFill>
                  <a:schemeClr val="bg1"/>
                </a:solidFill>
              </a:rPr>
              <a:t>Myofascial release for pectorals, </a:t>
            </a:r>
            <a:r>
              <a:rPr lang="en-US" dirty="0" smtClean="0">
                <a:solidFill>
                  <a:schemeClr val="bg1"/>
                </a:solidFill>
              </a:rPr>
              <a:t>trapezius</a:t>
            </a:r>
          </a:p>
          <a:p>
            <a:r>
              <a:rPr lang="en-US" dirty="0">
                <a:solidFill>
                  <a:schemeClr val="bg1"/>
                </a:solidFill>
              </a:rPr>
              <a:t>AROM wrist extension/flexion; pronation/supination;</a:t>
            </a:r>
          </a:p>
          <a:p>
            <a:r>
              <a:rPr lang="en-US" dirty="0">
                <a:solidFill>
                  <a:schemeClr val="bg1"/>
                </a:solidFill>
              </a:rPr>
              <a:t>elbow flexion/extension with arm at side; </a:t>
            </a:r>
            <a:r>
              <a:rPr lang="en-US" dirty="0" smtClean="0">
                <a:solidFill>
                  <a:schemeClr val="bg1"/>
                </a:solidFill>
              </a:rPr>
              <a:t>gripping exercises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41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5105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TBS</a:t>
            </a:r>
          </a:p>
          <a:p>
            <a:r>
              <a:rPr lang="en-US" dirty="0">
                <a:solidFill>
                  <a:schemeClr val="bg1"/>
                </a:solidFill>
              </a:rPr>
              <a:t>Can be incorporated early </a:t>
            </a:r>
            <a:r>
              <a:rPr lang="en-US" dirty="0">
                <a:solidFill>
                  <a:srgbClr val="FF0000"/>
                </a:solidFill>
              </a:rPr>
              <a:t>while wearing the </a:t>
            </a:r>
            <a:r>
              <a:rPr lang="en-US" dirty="0" smtClean="0">
                <a:solidFill>
                  <a:srgbClr val="FF0000"/>
                </a:solidFill>
              </a:rPr>
              <a:t>sling</a:t>
            </a:r>
          </a:p>
          <a:p>
            <a:r>
              <a:rPr lang="en-US" dirty="0">
                <a:solidFill>
                  <a:schemeClr val="bg1"/>
                </a:solidFill>
              </a:rPr>
              <a:t>Stationary cycling and elliptical </a:t>
            </a:r>
            <a:r>
              <a:rPr lang="en-US" dirty="0" smtClean="0">
                <a:solidFill>
                  <a:schemeClr val="bg1"/>
                </a:solidFill>
              </a:rPr>
              <a:t>trainer</a:t>
            </a:r>
          </a:p>
          <a:p>
            <a:r>
              <a:rPr lang="en-US" dirty="0">
                <a:solidFill>
                  <a:schemeClr val="bg1"/>
                </a:solidFill>
              </a:rPr>
              <a:t>Lower abdominals;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seated machines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Ball squats</a:t>
            </a:r>
            <a:r>
              <a:rPr lang="en-US" dirty="0">
                <a:solidFill>
                  <a:schemeClr val="bg1"/>
                </a:solidFill>
              </a:rPr>
              <a:t>, seated LE machines for hamstrings, quads, </a:t>
            </a:r>
            <a:r>
              <a:rPr lang="en-US" dirty="0" smtClean="0">
                <a:solidFill>
                  <a:schemeClr val="bg1"/>
                </a:solidFill>
              </a:rPr>
              <a:t>and hip </a:t>
            </a:r>
            <a:r>
              <a:rPr lang="en-US" dirty="0">
                <a:solidFill>
                  <a:schemeClr val="bg1"/>
                </a:solidFill>
              </a:rPr>
              <a:t>musculature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050" y="274638"/>
            <a:ext cx="209550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275" y="2571750"/>
            <a:ext cx="1762125" cy="2019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0" y="4626113"/>
            <a:ext cx="1771650" cy="18282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4699987"/>
            <a:ext cx="1714500" cy="18954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1737" y="2842612"/>
            <a:ext cx="1307508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5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440729"/>
            <a:ext cx="5638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Activation of Primary Muscles </a:t>
            </a:r>
            <a:r>
              <a:rPr lang="en-US" b="1" dirty="0" smtClean="0">
                <a:solidFill>
                  <a:schemeClr val="bg1"/>
                </a:solidFill>
              </a:rPr>
              <a:t>Involved</a:t>
            </a:r>
          </a:p>
          <a:p>
            <a:r>
              <a:rPr lang="en-US" dirty="0">
                <a:solidFill>
                  <a:srgbClr val="FF0000"/>
                </a:solidFill>
              </a:rPr>
              <a:t>Muscle activation of the primary muscles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pectorals, anterior </a:t>
            </a:r>
            <a:r>
              <a:rPr lang="en-US" dirty="0">
                <a:solidFill>
                  <a:schemeClr val="bg1"/>
                </a:solidFill>
              </a:rPr>
              <a:t>deltoid, upper trapezius, SCM) </a:t>
            </a:r>
            <a:r>
              <a:rPr lang="en-US" dirty="0">
                <a:solidFill>
                  <a:srgbClr val="FF0000"/>
                </a:solidFill>
              </a:rPr>
              <a:t>is not </a:t>
            </a:r>
            <a:r>
              <a:rPr lang="en-US" dirty="0" smtClean="0">
                <a:solidFill>
                  <a:srgbClr val="FF0000"/>
                </a:solidFill>
              </a:rPr>
              <a:t>indicated </a:t>
            </a:r>
            <a:r>
              <a:rPr lang="en-US" dirty="0" smtClean="0">
                <a:solidFill>
                  <a:schemeClr val="bg1"/>
                </a:solidFill>
              </a:rPr>
              <a:t>during </a:t>
            </a:r>
            <a:r>
              <a:rPr lang="en-US" dirty="0">
                <a:solidFill>
                  <a:schemeClr val="bg1"/>
                </a:solidFill>
              </a:rPr>
              <a:t>this healing </a:t>
            </a:r>
            <a:r>
              <a:rPr lang="en-US" dirty="0" smtClean="0">
                <a:solidFill>
                  <a:schemeClr val="bg1"/>
                </a:solidFill>
              </a:rPr>
              <a:t>phase.</a:t>
            </a:r>
          </a:p>
          <a:p>
            <a:r>
              <a:rPr lang="en-US" dirty="0">
                <a:solidFill>
                  <a:schemeClr val="bg1"/>
                </a:solidFill>
              </a:rPr>
              <a:t>Submaximal rotator cuff isometrics in the plane of </a:t>
            </a:r>
            <a:r>
              <a:rPr lang="en-US" dirty="0" smtClean="0">
                <a:solidFill>
                  <a:schemeClr val="bg1"/>
                </a:solidFill>
              </a:rPr>
              <a:t>the scapula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PoS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2762250"/>
            <a:ext cx="3200400" cy="1962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416" y="184944"/>
            <a:ext cx="23526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77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754" y="1295400"/>
            <a:ext cx="8540646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8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</a:rPr>
              <a:t>Milestones for Progression to </a:t>
            </a:r>
            <a:r>
              <a:rPr lang="en-US" sz="2800" b="1" dirty="0" smtClean="0">
                <a:solidFill>
                  <a:schemeClr val="bg1"/>
                </a:solidFill>
              </a:rPr>
              <a:t>the Next Phase</a:t>
            </a:r>
          </a:p>
          <a:p>
            <a:r>
              <a:rPr lang="en-US" dirty="0">
                <a:solidFill>
                  <a:schemeClr val="bg1"/>
                </a:solidFill>
              </a:rPr>
              <a:t>No pain at rest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Pain </a:t>
            </a:r>
            <a:r>
              <a:rPr lang="en-US" dirty="0">
                <a:solidFill>
                  <a:schemeClr val="bg1"/>
                </a:solidFill>
              </a:rPr>
              <a:t>and swelling controlled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Radiographic </a:t>
            </a:r>
            <a:r>
              <a:rPr lang="en-US" dirty="0">
                <a:solidFill>
                  <a:schemeClr val="bg1"/>
                </a:solidFill>
              </a:rPr>
              <a:t>evidence of union</a:t>
            </a:r>
          </a:p>
        </p:txBody>
      </p:sp>
    </p:spTree>
    <p:extLst>
      <p:ext uri="{BB962C8B-B14F-4D97-AF65-F5344CB8AC3E}">
        <p14:creationId xmlns:p14="http://schemas.microsoft.com/office/powerpoint/2010/main" val="3757810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Goals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Discontinue </a:t>
            </a:r>
            <a:r>
              <a:rPr lang="en-US" b="1" dirty="0">
                <a:solidFill>
                  <a:srgbClr val="FF0000"/>
                </a:solidFill>
              </a:rPr>
              <a:t>sling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Limit </a:t>
            </a:r>
            <a:r>
              <a:rPr lang="en-US" b="1" dirty="0">
                <a:solidFill>
                  <a:schemeClr val="bg1"/>
                </a:solidFill>
              </a:rPr>
              <a:t>ROM to 90° abduction and forward flexion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Begin </a:t>
            </a:r>
            <a:r>
              <a:rPr lang="en-US" b="1" dirty="0">
                <a:solidFill>
                  <a:schemeClr val="bg1"/>
                </a:solidFill>
              </a:rPr>
              <a:t>progressive ROM when signs of </a:t>
            </a:r>
            <a:r>
              <a:rPr lang="en-US" b="1" dirty="0" smtClean="0">
                <a:solidFill>
                  <a:schemeClr val="bg1"/>
                </a:solidFill>
              </a:rPr>
              <a:t>radiographic healing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5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Management of Pain and </a:t>
            </a:r>
            <a:r>
              <a:rPr lang="en-US" b="1" dirty="0" smtClean="0">
                <a:solidFill>
                  <a:schemeClr val="bg1"/>
                </a:solidFill>
              </a:rPr>
              <a:t>Swelling</a:t>
            </a:r>
          </a:p>
          <a:p>
            <a:r>
              <a:rPr lang="en-US" dirty="0">
                <a:solidFill>
                  <a:schemeClr val="bg1"/>
                </a:solidFill>
              </a:rPr>
              <a:t>Oral pain </a:t>
            </a:r>
            <a:r>
              <a:rPr lang="en-US" dirty="0" smtClean="0">
                <a:solidFill>
                  <a:schemeClr val="bg1"/>
                </a:solidFill>
              </a:rPr>
              <a:t>medications</a:t>
            </a:r>
          </a:p>
          <a:p>
            <a:r>
              <a:rPr lang="en-US" dirty="0">
                <a:solidFill>
                  <a:schemeClr val="bg1"/>
                </a:solidFill>
              </a:rPr>
              <a:t>Cryotherapy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518" y="4495800"/>
            <a:ext cx="2705100" cy="2038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576" y="2281049"/>
            <a:ext cx="1851864" cy="212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99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036" y="152400"/>
            <a:ext cx="4969164" cy="954318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0782" y="1003304"/>
            <a:ext cx="6553055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Manual Therapy </a:t>
            </a:r>
            <a:r>
              <a:rPr lang="en-US" b="1" dirty="0" smtClean="0">
                <a:solidFill>
                  <a:schemeClr val="bg1"/>
                </a:solidFill>
              </a:rPr>
              <a:t>Techniques</a:t>
            </a:r>
          </a:p>
          <a:p>
            <a:r>
              <a:rPr lang="en-US" dirty="0">
                <a:solidFill>
                  <a:schemeClr val="bg1"/>
                </a:solidFill>
              </a:rPr>
              <a:t>ROM exercises: </a:t>
            </a:r>
            <a:r>
              <a:rPr lang="en-US" dirty="0">
                <a:solidFill>
                  <a:srgbClr val="FF0000"/>
                </a:solidFill>
              </a:rPr>
              <a:t>passive-to-active assistive-ROM </a:t>
            </a:r>
            <a:r>
              <a:rPr lang="en-US" dirty="0" smtClean="0">
                <a:solidFill>
                  <a:srgbClr val="FF0000"/>
                </a:solidFill>
              </a:rPr>
              <a:t>of shoulder </a:t>
            </a:r>
            <a:r>
              <a:rPr lang="en-US" dirty="0">
                <a:solidFill>
                  <a:srgbClr val="FF0000"/>
                </a:solidFill>
              </a:rPr>
              <a:t>flexion/abduction</a:t>
            </a:r>
            <a:r>
              <a:rPr lang="en-US" dirty="0">
                <a:solidFill>
                  <a:schemeClr val="bg1"/>
                </a:solidFill>
              </a:rPr>
              <a:t>, ER at 90° abduction, </a:t>
            </a:r>
            <a:r>
              <a:rPr lang="en-US" dirty="0" smtClean="0">
                <a:solidFill>
                  <a:schemeClr val="bg1"/>
                </a:solidFill>
              </a:rPr>
              <a:t>IR, scapular </a:t>
            </a:r>
            <a:r>
              <a:rPr lang="en-US" dirty="0">
                <a:solidFill>
                  <a:schemeClr val="bg1"/>
                </a:solidFill>
              </a:rPr>
              <a:t>mobility in </a:t>
            </a:r>
            <a:r>
              <a:rPr lang="en-US" dirty="0" smtClean="0">
                <a:solidFill>
                  <a:schemeClr val="bg1"/>
                </a:solidFill>
              </a:rPr>
              <a:t>side lying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b="1" dirty="0">
                <a:solidFill>
                  <a:schemeClr val="bg1"/>
                </a:solidFill>
              </a:rPr>
              <a:t>Soft Tissue </a:t>
            </a:r>
            <a:r>
              <a:rPr lang="en-US" b="1" dirty="0" smtClean="0">
                <a:solidFill>
                  <a:schemeClr val="bg1"/>
                </a:solidFill>
              </a:rPr>
              <a:t>Techniques</a:t>
            </a:r>
          </a:p>
          <a:p>
            <a:r>
              <a:rPr lang="en-US" dirty="0">
                <a:solidFill>
                  <a:schemeClr val="bg1"/>
                </a:solidFill>
              </a:rPr>
              <a:t>Therapeutic massage for the </a:t>
            </a:r>
            <a:r>
              <a:rPr lang="en-US" dirty="0">
                <a:solidFill>
                  <a:srgbClr val="FF0000"/>
                </a:solidFill>
              </a:rPr>
              <a:t>pectorals, </a:t>
            </a:r>
            <a:r>
              <a:rPr lang="en-US" dirty="0" smtClean="0">
                <a:solidFill>
                  <a:srgbClr val="FF0000"/>
                </a:solidFill>
              </a:rPr>
              <a:t>subscapularis, posterior </a:t>
            </a:r>
            <a:r>
              <a:rPr lang="en-US" dirty="0">
                <a:solidFill>
                  <a:srgbClr val="FF0000"/>
                </a:solidFill>
              </a:rPr>
              <a:t>cuff, latissimus, </a:t>
            </a:r>
            <a:r>
              <a:rPr lang="en-US" dirty="0" smtClean="0">
                <a:solidFill>
                  <a:srgbClr val="FF0000"/>
                </a:solidFill>
              </a:rPr>
              <a:t>trapezii.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463" y="2118318"/>
            <a:ext cx="1938337" cy="22250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216543"/>
            <a:ext cx="2286000" cy="1775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145" y="4441416"/>
            <a:ext cx="2205037" cy="16847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789" y="5328390"/>
            <a:ext cx="1825011" cy="14587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8379" y="5230928"/>
            <a:ext cx="1709737" cy="15631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45" y="5298283"/>
            <a:ext cx="2748071" cy="15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52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Stretching and Flexibility Techniques for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 err="1" smtClean="0">
                <a:solidFill>
                  <a:schemeClr val="bg1"/>
                </a:solidFill>
              </a:rPr>
              <a:t>Musculotendinous</a:t>
            </a:r>
            <a:r>
              <a:rPr lang="en-US" dirty="0" smtClean="0">
                <a:solidFill>
                  <a:schemeClr val="bg1"/>
                </a:solidFill>
              </a:rPr>
              <a:t> Unit</a:t>
            </a:r>
          </a:p>
          <a:p>
            <a:r>
              <a:rPr lang="en-US" dirty="0">
                <a:solidFill>
                  <a:schemeClr val="bg1"/>
                </a:solidFill>
              </a:rPr>
              <a:t>Increase ER at 90° abduction with </a:t>
            </a:r>
            <a:r>
              <a:rPr lang="en-US" dirty="0" smtClean="0">
                <a:solidFill>
                  <a:schemeClr val="bg1"/>
                </a:solidFill>
              </a:rPr>
              <a:t>cane/stick</a:t>
            </a:r>
          </a:p>
          <a:p>
            <a:r>
              <a:rPr lang="en-US" dirty="0">
                <a:solidFill>
                  <a:schemeClr val="bg1"/>
                </a:solidFill>
              </a:rPr>
              <a:t>Can begin doorway or corner stretch for </a:t>
            </a:r>
            <a:r>
              <a:rPr lang="en-US" dirty="0" smtClean="0">
                <a:solidFill>
                  <a:schemeClr val="bg1"/>
                </a:solidFill>
              </a:rPr>
              <a:t>pectorals (major </a:t>
            </a:r>
            <a:r>
              <a:rPr lang="en-US" dirty="0">
                <a:solidFill>
                  <a:schemeClr val="bg1"/>
                </a:solidFill>
              </a:rPr>
              <a:t>and minor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</a:p>
          <a:p>
            <a:r>
              <a:rPr lang="en-US" dirty="0">
                <a:solidFill>
                  <a:schemeClr val="bg1"/>
                </a:solidFill>
              </a:rPr>
              <a:t>Pendulum exercises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100" y="274638"/>
            <a:ext cx="1638300" cy="1724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2248213"/>
            <a:ext cx="197167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59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943600" cy="520286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TBS</a:t>
            </a:r>
          </a:p>
          <a:p>
            <a:r>
              <a:rPr lang="en-US" dirty="0">
                <a:solidFill>
                  <a:schemeClr val="bg1"/>
                </a:solidFill>
              </a:rPr>
              <a:t>Stationary cycling, </a:t>
            </a:r>
            <a:r>
              <a:rPr lang="en-US" dirty="0" smtClean="0">
                <a:solidFill>
                  <a:schemeClr val="bg1"/>
                </a:solidFill>
              </a:rPr>
              <a:t>elliptical</a:t>
            </a:r>
          </a:p>
          <a:p>
            <a:r>
              <a:rPr lang="en-US" dirty="0">
                <a:solidFill>
                  <a:schemeClr val="bg1"/>
                </a:solidFill>
              </a:rPr>
              <a:t>Lower abdominals, bridging, </a:t>
            </a:r>
            <a:r>
              <a:rPr lang="en-US" dirty="0" err="1" smtClean="0">
                <a:solidFill>
                  <a:schemeClr val="bg1"/>
                </a:solidFill>
              </a:rPr>
              <a:t>gluteals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TAS</a:t>
            </a:r>
          </a:p>
          <a:p>
            <a:r>
              <a:rPr lang="en-US" dirty="0">
                <a:solidFill>
                  <a:srgbClr val="FF0000"/>
                </a:solidFill>
              </a:rPr>
              <a:t>Avoid</a:t>
            </a:r>
            <a:r>
              <a:rPr lang="en-US" dirty="0">
                <a:solidFill>
                  <a:schemeClr val="bg1"/>
                </a:solidFill>
              </a:rPr>
              <a:t> carrying heavy weights and traction forces </a:t>
            </a:r>
            <a:r>
              <a:rPr lang="en-US" dirty="0" smtClean="0">
                <a:solidFill>
                  <a:schemeClr val="bg1"/>
                </a:solidFill>
              </a:rPr>
              <a:t>with training </a:t>
            </a:r>
            <a:r>
              <a:rPr lang="en-US" dirty="0">
                <a:solidFill>
                  <a:schemeClr val="bg1"/>
                </a:solidFill>
              </a:rPr>
              <a:t>program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Perform pain-free exercise </a:t>
            </a:r>
            <a:r>
              <a:rPr lang="en-US" dirty="0">
                <a:solidFill>
                  <a:schemeClr val="bg1"/>
                </a:solidFill>
              </a:rPr>
              <a:t>within the available ROM</a:t>
            </a:r>
          </a:p>
          <a:p>
            <a:r>
              <a:rPr lang="en-US" dirty="0">
                <a:solidFill>
                  <a:schemeClr val="bg1"/>
                </a:solidFill>
              </a:rPr>
              <a:t>such as </a:t>
            </a:r>
            <a:r>
              <a:rPr lang="en-US" dirty="0">
                <a:solidFill>
                  <a:srgbClr val="FF0000"/>
                </a:solidFill>
              </a:rPr>
              <a:t>biceps curls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rgbClr val="FF0000"/>
                </a:solidFill>
              </a:rPr>
              <a:t>triceps curls</a:t>
            </a:r>
            <a:r>
              <a:rPr lang="en-US" dirty="0">
                <a:solidFill>
                  <a:schemeClr val="bg1"/>
                </a:solidFill>
              </a:rPr>
              <a:t>, scapular </a:t>
            </a:r>
            <a:r>
              <a:rPr lang="en-US" dirty="0" smtClean="0">
                <a:solidFill>
                  <a:srgbClr val="FF0000"/>
                </a:solidFill>
              </a:rPr>
              <a:t>retraction</a:t>
            </a:r>
            <a:r>
              <a:rPr lang="en-US" dirty="0" smtClean="0">
                <a:solidFill>
                  <a:schemeClr val="bg1"/>
                </a:solidFill>
              </a:rPr>
              <a:t>, 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>
                <a:solidFill>
                  <a:schemeClr val="bg1"/>
                </a:solidFill>
              </a:rPr>
              <a:t>, extension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Squats</a:t>
            </a:r>
            <a:r>
              <a:rPr lang="en-US" dirty="0">
                <a:solidFill>
                  <a:schemeClr val="bg1"/>
                </a:solidFill>
              </a:rPr>
              <a:t>, RDLs, knee extension, knee flexion.</a:t>
            </a:r>
          </a:p>
          <a:p>
            <a:r>
              <a:rPr lang="en-US" dirty="0">
                <a:solidFill>
                  <a:schemeClr val="bg1"/>
                </a:solidFill>
              </a:rPr>
              <a:t>• </a:t>
            </a:r>
            <a:r>
              <a:rPr lang="en-US" dirty="0">
                <a:solidFill>
                  <a:srgbClr val="FF0000"/>
                </a:solidFill>
              </a:rPr>
              <a:t>Machines for hip </a:t>
            </a:r>
            <a:r>
              <a:rPr lang="en-US" dirty="0" err="1">
                <a:solidFill>
                  <a:srgbClr val="FF0000"/>
                </a:solidFill>
              </a:rPr>
              <a:t>abd</a:t>
            </a:r>
            <a:r>
              <a:rPr lang="en-US" dirty="0">
                <a:solidFill>
                  <a:srgbClr val="FF0000"/>
                </a:solidFill>
              </a:rPr>
              <a:t>/add, </a:t>
            </a:r>
            <a:r>
              <a:rPr lang="en-US" dirty="0" err="1">
                <a:solidFill>
                  <a:srgbClr val="FF0000"/>
                </a:solidFill>
              </a:rPr>
              <a:t>gluteals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627" y="236538"/>
            <a:ext cx="2484923" cy="1439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63" y="1905000"/>
            <a:ext cx="2305050" cy="1695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607" y="3733800"/>
            <a:ext cx="254317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0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Clavicle Fracture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191000" cy="4419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 clavicle fracture is a break in the </a:t>
            </a:r>
            <a:r>
              <a:rPr lang="en-US" dirty="0" smtClean="0">
                <a:solidFill>
                  <a:srgbClr val="FF0000"/>
                </a:solidFill>
              </a:rPr>
              <a:t>clavicle bone </a:t>
            </a:r>
            <a:r>
              <a:rPr lang="en-US" dirty="0" smtClean="0">
                <a:solidFill>
                  <a:schemeClr val="bg1"/>
                </a:solidFill>
              </a:rPr>
              <a:t>(also called the collarbone).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clavicle can fracture in three different places: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Middle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third—the middle portion of the clavicle, which is </a:t>
            </a:r>
            <a:r>
              <a:rPr lang="en-US" dirty="0" smtClean="0">
                <a:solidFill>
                  <a:srgbClr val="FF0000"/>
                </a:solidFill>
              </a:rPr>
              <a:t>the most common </a:t>
            </a:r>
            <a:r>
              <a:rPr lang="en-US" dirty="0" smtClean="0">
                <a:solidFill>
                  <a:schemeClr val="bg1"/>
                </a:solidFill>
              </a:rPr>
              <a:t>site for a clavicle fracture.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Distal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third—the end of the clavicle connecting to the shoulder.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Medial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third—the end of the clavicle connecting to the sternum.</a:t>
            </a:r>
          </a:p>
          <a:p>
            <a:endParaRPr lang="en-US" dirty="0"/>
          </a:p>
        </p:txBody>
      </p:sp>
      <p:pic>
        <p:nvPicPr>
          <p:cNvPr id="7170" name="Picture 2" descr="After an A/C joint separation, the tip of the clavicle can create a noticable bump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752600"/>
            <a:ext cx="4114800" cy="3048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334000" cy="5202864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Open and Closed Kinetic Chain </a:t>
            </a:r>
            <a:r>
              <a:rPr lang="en-US" dirty="0" smtClean="0">
                <a:solidFill>
                  <a:schemeClr val="bg1"/>
                </a:solidFill>
              </a:rPr>
              <a:t>Exercises</a:t>
            </a:r>
          </a:p>
          <a:p>
            <a:r>
              <a:rPr lang="en-US" dirty="0">
                <a:solidFill>
                  <a:schemeClr val="bg1"/>
                </a:solidFill>
              </a:rPr>
              <a:t>Progressive strengthening of the scapular </a:t>
            </a:r>
            <a:r>
              <a:rPr lang="en-US" dirty="0" smtClean="0">
                <a:solidFill>
                  <a:schemeClr val="bg1"/>
                </a:solidFill>
              </a:rPr>
              <a:t>musculature such </a:t>
            </a:r>
            <a:r>
              <a:rPr lang="en-US" dirty="0">
                <a:solidFill>
                  <a:schemeClr val="bg1"/>
                </a:solidFill>
              </a:rPr>
              <a:t>as rhomboids, serratus anterior, lower </a:t>
            </a:r>
            <a:r>
              <a:rPr lang="en-US" dirty="0" smtClean="0">
                <a:solidFill>
                  <a:schemeClr val="bg1"/>
                </a:solidFill>
              </a:rPr>
              <a:t>trapezius to </a:t>
            </a:r>
            <a:r>
              <a:rPr lang="en-US" dirty="0">
                <a:solidFill>
                  <a:schemeClr val="bg1"/>
                </a:solidFill>
              </a:rPr>
              <a:t>begin to address force couple involved in </a:t>
            </a:r>
            <a:r>
              <a:rPr lang="en-US" dirty="0" smtClean="0">
                <a:solidFill>
                  <a:schemeClr val="bg1"/>
                </a:solidFill>
              </a:rPr>
              <a:t>shoulder flexion/abduction.</a:t>
            </a:r>
          </a:p>
          <a:p>
            <a:r>
              <a:rPr lang="en-US" dirty="0">
                <a:solidFill>
                  <a:schemeClr val="bg1"/>
                </a:solidFill>
              </a:rPr>
              <a:t>Rotator cuff </a:t>
            </a:r>
            <a:r>
              <a:rPr lang="en-US" dirty="0" smtClean="0">
                <a:solidFill>
                  <a:schemeClr val="bg1"/>
                </a:solidFill>
              </a:rPr>
              <a:t>strengthening</a:t>
            </a:r>
          </a:p>
          <a:p>
            <a:r>
              <a:rPr lang="en-US" dirty="0">
                <a:solidFill>
                  <a:schemeClr val="bg1"/>
                </a:solidFill>
              </a:rPr>
              <a:t>Hydrotherapy exercises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50" y="152400"/>
            <a:ext cx="3105150" cy="186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075" y="2209800"/>
            <a:ext cx="3057525" cy="17876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2650" y="4118169"/>
            <a:ext cx="29527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37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Phase II (weeks 6 to 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295400"/>
            <a:ext cx="729511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58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III (weeks 10 to 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257800" cy="520286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Perform pain-free exercise within the available </a:t>
            </a:r>
            <a:r>
              <a:rPr lang="en-US" dirty="0" smtClean="0">
                <a:solidFill>
                  <a:schemeClr val="bg1"/>
                </a:solidFill>
              </a:rPr>
              <a:t>ROM such </a:t>
            </a:r>
            <a:r>
              <a:rPr lang="en-US" dirty="0">
                <a:solidFill>
                  <a:schemeClr val="bg1"/>
                </a:solidFill>
              </a:rPr>
              <a:t>as biceps curls, triceps curls, scapular </a:t>
            </a:r>
            <a:r>
              <a:rPr lang="en-US" dirty="0" smtClean="0">
                <a:solidFill>
                  <a:schemeClr val="bg1"/>
                </a:solidFill>
              </a:rPr>
              <a:t>retraction, scapular </a:t>
            </a:r>
            <a:r>
              <a:rPr lang="en-US" dirty="0">
                <a:solidFill>
                  <a:schemeClr val="bg1"/>
                </a:solidFill>
              </a:rPr>
              <a:t>protraction, extension (dumbbell row).</a:t>
            </a:r>
          </a:p>
          <a:p>
            <a:r>
              <a:rPr lang="en-US" dirty="0">
                <a:solidFill>
                  <a:schemeClr val="bg1"/>
                </a:solidFill>
              </a:rPr>
              <a:t>• Upper body </a:t>
            </a:r>
            <a:r>
              <a:rPr lang="en-US" dirty="0" err="1">
                <a:solidFill>
                  <a:schemeClr val="bg1"/>
                </a:solidFill>
              </a:rPr>
              <a:t>ergometry</a:t>
            </a:r>
            <a:r>
              <a:rPr lang="en-US" dirty="0">
                <a:solidFill>
                  <a:schemeClr val="bg1"/>
                </a:solidFill>
              </a:rPr>
              <a:t>; use of arms in c-v </a:t>
            </a:r>
            <a:r>
              <a:rPr lang="en-US" dirty="0" smtClean="0">
                <a:solidFill>
                  <a:schemeClr val="bg1"/>
                </a:solidFill>
              </a:rPr>
              <a:t>equipment (row</a:t>
            </a:r>
            <a:r>
              <a:rPr lang="en-US" dirty="0">
                <a:solidFill>
                  <a:schemeClr val="bg1"/>
                </a:solidFill>
              </a:rPr>
              <a:t>, elliptical, bicycle) progresses pain-free.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00" y="193786"/>
            <a:ext cx="2057400" cy="20508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825" y="2377661"/>
            <a:ext cx="3114675" cy="1619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211975"/>
            <a:ext cx="210502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20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III (weeks 10 to 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257800" cy="520286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Pain should be controlled </a:t>
            </a:r>
            <a:r>
              <a:rPr lang="en-US" sz="2800" dirty="0">
                <a:solidFill>
                  <a:srgbClr val="FF0000"/>
                </a:solidFill>
              </a:rPr>
              <a:t>without </a:t>
            </a:r>
            <a:r>
              <a:rPr lang="en-US" sz="2800" dirty="0" smtClean="0">
                <a:solidFill>
                  <a:srgbClr val="FF0000"/>
                </a:solidFill>
              </a:rPr>
              <a:t>medication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ROM exercises for flexion, abduction, ER at </a:t>
            </a:r>
            <a:r>
              <a:rPr lang="en-US" sz="2800" dirty="0" smtClean="0">
                <a:solidFill>
                  <a:schemeClr val="bg1"/>
                </a:solidFill>
              </a:rPr>
              <a:t>90° abduction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smtClean="0">
                <a:solidFill>
                  <a:schemeClr val="bg1"/>
                </a:solidFill>
              </a:rPr>
              <a:t>IR.</a:t>
            </a:r>
          </a:p>
          <a:p>
            <a:r>
              <a:rPr lang="en-US" sz="2800" dirty="0">
                <a:solidFill>
                  <a:schemeClr val="bg1"/>
                </a:solidFill>
              </a:rPr>
              <a:t>Stationary cycling, elliptical, utilization of upper </a:t>
            </a:r>
            <a:r>
              <a:rPr lang="en-US" sz="2800" dirty="0" smtClean="0">
                <a:solidFill>
                  <a:schemeClr val="bg1"/>
                </a:solidFill>
              </a:rPr>
              <a:t>body with </a:t>
            </a:r>
            <a:r>
              <a:rPr lang="en-US" sz="2800" dirty="0">
                <a:solidFill>
                  <a:schemeClr val="bg1"/>
                </a:solidFill>
              </a:rPr>
              <a:t>c-v equipment, </a:t>
            </a:r>
            <a:r>
              <a:rPr lang="en-US" sz="2800" dirty="0" smtClean="0">
                <a:solidFill>
                  <a:schemeClr val="bg1"/>
                </a:solidFill>
              </a:rPr>
              <a:t>pain-free.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Pushing </a:t>
            </a:r>
            <a:r>
              <a:rPr lang="en-US" sz="2800" dirty="0">
                <a:solidFill>
                  <a:schemeClr val="bg1"/>
                </a:solidFill>
              </a:rPr>
              <a:t>activities such as wall </a:t>
            </a:r>
            <a:r>
              <a:rPr lang="en-US" sz="2800" dirty="0" smtClean="0">
                <a:solidFill>
                  <a:schemeClr val="bg1"/>
                </a:solidFill>
              </a:rPr>
              <a:t>push-ups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473" y="4343400"/>
            <a:ext cx="2514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18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IV (weeks 15 to 20)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343400" cy="520286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Management of Pain and </a:t>
            </a:r>
            <a:r>
              <a:rPr lang="en-US" dirty="0" smtClean="0">
                <a:solidFill>
                  <a:schemeClr val="bg1"/>
                </a:solidFill>
              </a:rPr>
              <a:t>Swelling</a:t>
            </a:r>
          </a:p>
          <a:p>
            <a:r>
              <a:rPr lang="en-US" dirty="0">
                <a:solidFill>
                  <a:schemeClr val="bg1"/>
                </a:solidFill>
              </a:rPr>
              <a:t>Safe exercise progression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Monitor </a:t>
            </a:r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 smtClean="0">
                <a:solidFill>
                  <a:schemeClr val="bg1"/>
                </a:solidFill>
              </a:rPr>
              <a:t>swelling</a:t>
            </a:r>
          </a:p>
          <a:p>
            <a:r>
              <a:rPr lang="en-US" dirty="0">
                <a:solidFill>
                  <a:schemeClr val="bg1"/>
                </a:solidFill>
              </a:rPr>
              <a:t>Activation of Primary Muscles </a:t>
            </a:r>
            <a:r>
              <a:rPr lang="en-US" dirty="0" smtClean="0">
                <a:solidFill>
                  <a:schemeClr val="bg1"/>
                </a:solidFill>
              </a:rPr>
              <a:t>Involved</a:t>
            </a:r>
          </a:p>
          <a:p>
            <a:r>
              <a:rPr lang="en-US" dirty="0">
                <a:solidFill>
                  <a:schemeClr val="bg1"/>
                </a:solidFill>
              </a:rPr>
              <a:t>Chest press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Shrugs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Push-ups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52400"/>
            <a:ext cx="2286000" cy="2510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475" y="2784756"/>
            <a:ext cx="2447925" cy="2228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4587924"/>
            <a:ext cx="26289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96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3636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IV (weeks 15 to 20)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618" y="1417638"/>
            <a:ext cx="4357370" cy="4821864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Open and Closed Kinetic Chain </a:t>
            </a:r>
            <a:r>
              <a:rPr lang="en-US" b="1" dirty="0" smtClean="0">
                <a:solidFill>
                  <a:schemeClr val="bg1"/>
                </a:solidFill>
              </a:rPr>
              <a:t>Exercises</a:t>
            </a:r>
          </a:p>
          <a:p>
            <a:r>
              <a:rPr lang="en-US" dirty="0">
                <a:solidFill>
                  <a:schemeClr val="bg1"/>
                </a:solidFill>
              </a:rPr>
              <a:t>Progress to single arm ball stabilization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Pushup progression</a:t>
            </a:r>
          </a:p>
          <a:p>
            <a:r>
              <a:rPr lang="en-US" b="1" dirty="0">
                <a:solidFill>
                  <a:schemeClr val="bg1"/>
                </a:solidFill>
              </a:rPr>
              <a:t>Neuromuscular Dynamic Stability </a:t>
            </a:r>
            <a:r>
              <a:rPr lang="en-US" b="1" dirty="0" smtClean="0">
                <a:solidFill>
                  <a:schemeClr val="bg1"/>
                </a:solidFill>
              </a:rPr>
              <a:t>Exercises</a:t>
            </a:r>
          </a:p>
          <a:p>
            <a:r>
              <a:rPr lang="en-US" dirty="0">
                <a:solidFill>
                  <a:schemeClr val="bg1"/>
                </a:solidFill>
              </a:rPr>
              <a:t>Body blade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Ball </a:t>
            </a:r>
            <a:r>
              <a:rPr lang="en-US" dirty="0">
                <a:solidFill>
                  <a:schemeClr val="bg1"/>
                </a:solidFill>
              </a:rPr>
              <a:t>stabilization exercises (single arm)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PNF </a:t>
            </a:r>
            <a:r>
              <a:rPr lang="en-US" dirty="0">
                <a:solidFill>
                  <a:schemeClr val="bg1"/>
                </a:solidFill>
              </a:rPr>
              <a:t>diagonal patterns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218709"/>
            <a:ext cx="1624225" cy="2603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988" y="152400"/>
            <a:ext cx="4461048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40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IV (weeks 15 to 20)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572000" cy="520286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Plyometrics</a:t>
            </a:r>
          </a:p>
          <a:p>
            <a:r>
              <a:rPr lang="en-US" dirty="0">
                <a:solidFill>
                  <a:schemeClr val="bg1"/>
                </a:solidFill>
              </a:rPr>
              <a:t>Activity-specific </a:t>
            </a:r>
            <a:r>
              <a:rPr lang="en-US" dirty="0" err="1">
                <a:solidFill>
                  <a:schemeClr val="bg1"/>
                </a:solidFill>
              </a:rPr>
              <a:t>plyos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Ball </a:t>
            </a:r>
            <a:r>
              <a:rPr lang="en-US" dirty="0">
                <a:solidFill>
                  <a:schemeClr val="bg1"/>
                </a:solidFill>
              </a:rPr>
              <a:t>tosses: chest pass, overhead pass</a:t>
            </a:r>
          </a:p>
          <a:p>
            <a:r>
              <a:rPr lang="en-US" dirty="0">
                <a:solidFill>
                  <a:schemeClr val="bg1"/>
                </a:solidFill>
              </a:rPr>
              <a:t>Functional Exercises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PNF </a:t>
            </a:r>
            <a:r>
              <a:rPr lang="en-US" dirty="0">
                <a:solidFill>
                  <a:schemeClr val="bg1"/>
                </a:solidFill>
              </a:rPr>
              <a:t>diagonal pattern progressions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525" y="219075"/>
            <a:ext cx="2428875" cy="2000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47775"/>
            <a:ext cx="1495425" cy="2228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2362200"/>
            <a:ext cx="2028825" cy="1914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75" y="4449762"/>
            <a:ext cx="29527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6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Clavicle Fracture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Nucleus factsheet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828800"/>
            <a:ext cx="4461729" cy="3810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1524000"/>
            <a:ext cx="3886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</a:rPr>
              <a:t>Causes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 clavicle fracture is caused by </a:t>
            </a:r>
            <a:r>
              <a:rPr lang="en-US" sz="2400" dirty="0" smtClean="0">
                <a:solidFill>
                  <a:srgbClr val="FF0000"/>
                </a:solidFill>
              </a:rPr>
              <a:t>trauma</a:t>
            </a:r>
            <a:r>
              <a:rPr lang="en-US" sz="2400" dirty="0" smtClean="0">
                <a:solidFill>
                  <a:schemeClr val="bg1"/>
                </a:solidFill>
              </a:rPr>
              <a:t> to the clavicle bone. The trauma is usually caused by: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Direct blow </a:t>
            </a:r>
            <a:r>
              <a:rPr lang="en-US" sz="2400" dirty="0" smtClean="0">
                <a:solidFill>
                  <a:schemeClr val="bg1"/>
                </a:solidFill>
              </a:rPr>
              <a:t>to the clavicle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Falling</a:t>
            </a:r>
            <a:r>
              <a:rPr lang="en-US" sz="2400" dirty="0" smtClean="0">
                <a:solidFill>
                  <a:schemeClr val="bg1"/>
                </a:solidFill>
              </a:rPr>
              <a:t> on an outstretched arm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Newborn</a:t>
            </a:r>
            <a:r>
              <a:rPr lang="en-US" sz="2400" dirty="0" smtClean="0">
                <a:solidFill>
                  <a:schemeClr val="bg1"/>
                </a:solidFill>
              </a:rPr>
              <a:t> babies can break a clavicle passing through the birth canal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Symptoms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53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Symptoms include: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bg1"/>
                </a:solidFill>
              </a:rPr>
              <a:t>often severe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Sagging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shoulder, down and forward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Inability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to lift the arm because of pain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 lump or visible </a:t>
            </a:r>
            <a:r>
              <a:rPr lang="en-US" dirty="0" smtClean="0">
                <a:solidFill>
                  <a:srgbClr val="FF0000"/>
                </a:solidFill>
              </a:rPr>
              <a:t>deformity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over the fracture site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Tenderness and </a:t>
            </a:r>
            <a:r>
              <a:rPr lang="en-US" dirty="0" smtClean="0">
                <a:solidFill>
                  <a:srgbClr val="FF0000"/>
                </a:solidFill>
              </a:rPr>
              <a:t>swelling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of the affected area</a:t>
            </a:r>
          </a:p>
          <a:p>
            <a:endParaRPr lang="en-US" dirty="0"/>
          </a:p>
        </p:txBody>
      </p:sp>
      <p:pic>
        <p:nvPicPr>
          <p:cNvPr id="5122" name="Picture 2" descr="Sling back for a broken collarbone AKA broken clavi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417638"/>
            <a:ext cx="3683195" cy="20574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Exercises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When your doctor decides you are ready, start </a:t>
            </a:r>
            <a:r>
              <a:rPr lang="en-US" dirty="0" smtClean="0">
                <a:solidFill>
                  <a:srgbClr val="FF0000"/>
                </a:solidFill>
              </a:rPr>
              <a:t>shoulder range-of-motion </a:t>
            </a:r>
            <a:r>
              <a:rPr lang="en-US" dirty="0" smtClean="0">
                <a:solidFill>
                  <a:schemeClr val="bg1"/>
                </a:solidFill>
              </a:rPr>
              <a:t>and strengthening exercises. You may be referred to a </a:t>
            </a:r>
            <a:r>
              <a:rPr lang="en-US" dirty="0" smtClean="0">
                <a:solidFill>
                  <a:srgbClr val="FF0000"/>
                </a:solidFill>
              </a:rPr>
              <a:t>physical therapist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chemeClr val="bg1"/>
                </a:solidFill>
              </a:rPr>
              <a:t>assist you with these exercises. Do not return to sports activity until your clavicle is fully healed.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Healing Time</a:t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 child may heal as quickly as </a:t>
            </a:r>
            <a:r>
              <a:rPr lang="en-US" dirty="0" smtClean="0">
                <a:solidFill>
                  <a:srgbClr val="FF0000"/>
                </a:solidFill>
              </a:rPr>
              <a:t>3-4 </a:t>
            </a:r>
            <a:r>
              <a:rPr lang="en-US" dirty="0" smtClean="0">
                <a:solidFill>
                  <a:schemeClr val="bg1"/>
                </a:solidFill>
              </a:rPr>
              <a:t>weeks.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An adolescent may take </a:t>
            </a:r>
            <a:r>
              <a:rPr lang="en-US" dirty="0" smtClean="0">
                <a:solidFill>
                  <a:srgbClr val="FF0000"/>
                </a:solidFill>
              </a:rPr>
              <a:t>6-8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weeks to heal.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An adult who has stopped growing may require </a:t>
            </a:r>
            <a:r>
              <a:rPr lang="en-US" dirty="0" smtClean="0">
                <a:solidFill>
                  <a:srgbClr val="FF0000"/>
                </a:solidFill>
              </a:rPr>
              <a:t>8-10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weeks to heal.</a:t>
            </a:r>
          </a:p>
          <a:p>
            <a:pPr marL="36576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Nonoperative Rehabilitation Of Clavicle Fractures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00200"/>
            <a:ext cx="7669530" cy="4191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5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Protection</a:t>
            </a:r>
          </a:p>
          <a:p>
            <a:r>
              <a:rPr lang="en-US" dirty="0">
                <a:solidFill>
                  <a:schemeClr val="bg1"/>
                </a:solidFill>
              </a:rPr>
              <a:t>Sling immobilization at all </a:t>
            </a:r>
            <a:r>
              <a:rPr lang="en-US" dirty="0" smtClean="0">
                <a:solidFill>
                  <a:schemeClr val="bg1"/>
                </a:solidFill>
              </a:rPr>
              <a:t>times</a:t>
            </a:r>
          </a:p>
          <a:p>
            <a:r>
              <a:rPr lang="en-US" dirty="0">
                <a:solidFill>
                  <a:schemeClr val="bg1"/>
                </a:solidFill>
              </a:rPr>
              <a:t>Resting positions: lying supine with pillow support;</a:t>
            </a:r>
          </a:p>
          <a:p>
            <a:r>
              <a:rPr lang="en-US" dirty="0">
                <a:solidFill>
                  <a:schemeClr val="bg1"/>
                </a:solidFill>
              </a:rPr>
              <a:t>lying on the contralateral side with pillow support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74638"/>
            <a:ext cx="2628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7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Phase I (weeks 0 to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Management of Pain and </a:t>
            </a:r>
            <a:r>
              <a:rPr lang="en-US" b="1" dirty="0" smtClean="0">
                <a:solidFill>
                  <a:schemeClr val="bg1"/>
                </a:solidFill>
              </a:rPr>
              <a:t>Swelling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Oral </a:t>
            </a:r>
            <a:r>
              <a:rPr lang="en-US" dirty="0">
                <a:solidFill>
                  <a:schemeClr val="bg1"/>
                </a:solidFill>
              </a:rPr>
              <a:t>pain </a:t>
            </a:r>
            <a:r>
              <a:rPr lang="en-US" dirty="0" smtClean="0">
                <a:solidFill>
                  <a:schemeClr val="bg1"/>
                </a:solidFill>
              </a:rPr>
              <a:t>medications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Cryotherapy</a:t>
            </a:r>
          </a:p>
          <a:p>
            <a:r>
              <a:rPr lang="en-US" dirty="0">
                <a:solidFill>
                  <a:schemeClr val="bg1"/>
                </a:solidFill>
              </a:rPr>
              <a:t>Transcutaneous electrical nerve stimulation (TENS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810" y="2363810"/>
            <a:ext cx="2705100" cy="2038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278" y="4584722"/>
            <a:ext cx="3138487" cy="18742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868" y="149059"/>
            <a:ext cx="1851864" cy="212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58869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4092</TotalTime>
  <Words>960</Words>
  <Application>Microsoft Office PowerPoint</Application>
  <PresentationFormat>On-screen Show (4:3)</PresentationFormat>
  <Paragraphs>153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Franklin Gothic Book</vt:lpstr>
      <vt:lpstr>Wingdings 2</vt:lpstr>
      <vt:lpstr>Technic</vt:lpstr>
      <vt:lpstr>Clavicle Fracture</vt:lpstr>
      <vt:lpstr>Clavicle Fracture</vt:lpstr>
      <vt:lpstr>Clavicle Fracture</vt:lpstr>
      <vt:lpstr>Symptoms </vt:lpstr>
      <vt:lpstr>Exercises</vt:lpstr>
      <vt:lpstr>Healing Time </vt:lpstr>
      <vt:lpstr>Nonoperative Rehabilitation Of Clavicle Fractures</vt:lpstr>
      <vt:lpstr>Phase I (weeks 0 to 6)</vt:lpstr>
      <vt:lpstr>Phase I (weeks 0 to 6)</vt:lpstr>
      <vt:lpstr>Phase I (weeks 0 to 6)</vt:lpstr>
      <vt:lpstr>Phase I (weeks 0 to 6)</vt:lpstr>
      <vt:lpstr>Phase I (weeks 0 to 6)</vt:lpstr>
      <vt:lpstr>Phase I (weeks 0 to 6)</vt:lpstr>
      <vt:lpstr>Phase I (weeks 0 to 6)</vt:lpstr>
      <vt:lpstr>Phase II (weeks 6 to 10)</vt:lpstr>
      <vt:lpstr>Phase II (weeks 6 to 10)</vt:lpstr>
      <vt:lpstr>Phase II (weeks 6 to 10)</vt:lpstr>
      <vt:lpstr>Phase II (weeks 6 to 10)</vt:lpstr>
      <vt:lpstr>Phase II (weeks 6 to 10)</vt:lpstr>
      <vt:lpstr>Phase II (weeks 6 to 10)</vt:lpstr>
      <vt:lpstr>Phase II (weeks 6 to 10)</vt:lpstr>
      <vt:lpstr>Phase III (weeks 10 to 14)</vt:lpstr>
      <vt:lpstr>Phase III (weeks 10 to 14)</vt:lpstr>
      <vt:lpstr>Phase IV (weeks 15 to 20)</vt:lpstr>
      <vt:lpstr>Phase IV (weeks 15 to 20)</vt:lpstr>
      <vt:lpstr>Phase IV (weeks 15 to 20)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Pathology</dc:title>
  <dc:creator>MRT</dc:creator>
  <cp:lastModifiedBy>Sport</cp:lastModifiedBy>
  <cp:revision>632</cp:revision>
  <dcterms:created xsi:type="dcterms:W3CDTF">2010-03-03T03:37:23Z</dcterms:created>
  <dcterms:modified xsi:type="dcterms:W3CDTF">2024-05-11T09:35:42Z</dcterms:modified>
</cp:coreProperties>
</file>