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1" r:id="rId17"/>
    <p:sldId id="542" r:id="rId18"/>
    <p:sldId id="543" r:id="rId19"/>
    <p:sldId id="544" r:id="rId20"/>
    <p:sldId id="545" r:id="rId21"/>
    <p:sldId id="540" r:id="rId22"/>
    <p:sldId id="546" r:id="rId23"/>
    <p:sldId id="547" r:id="rId24"/>
    <p:sldId id="548" r:id="rId25"/>
    <p:sldId id="549" r:id="rId26"/>
    <p:sldId id="55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6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62C4-9885-43A7-B905-F1C26599493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4428C-0898-46A7-821F-7F1084538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CF6F-439E-447A-BEE9-CC08F7897E2C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396E-59A4-4CC4-837A-E62C483BDC70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3263-E45F-4675-A7BC-6BC2C566E9B3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DF6-5DC3-4143-AB00-DAEE529207ED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216-6B35-46D3-BFB7-BF10D481C480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CC-AB64-4BB0-B358-E9EE741C0B84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404-E5C5-4F9B-A2D3-AEFBB4A17D8C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9D4F-29D2-405E-8D57-544D0B88C7E0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784-8BE1-4C59-94CF-7D44A757FE78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DF4C-A806-44DE-BB44-6B22A8CBF95B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867D77-7E4D-486A-9BD9-0CC07265C5B3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F36744-3AB6-4325-9C7F-A6A042FCA44A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4B08B3-80BE-4085-812B-4E4D037AA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4267200"/>
            <a:ext cx="6480048" cy="1371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Clavicle Fracture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152631"/>
            <a:ext cx="2798298" cy="609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Mohsen Avandi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Semnan University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2" y="233290"/>
            <a:ext cx="44767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 (weeks 0 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Techniques for Progressive Increase </a:t>
            </a:r>
            <a:r>
              <a:rPr lang="en-US" b="1" dirty="0" smtClean="0">
                <a:solidFill>
                  <a:schemeClr val="bg1"/>
                </a:solidFill>
              </a:rPr>
              <a:t>in Range </a:t>
            </a:r>
            <a:r>
              <a:rPr lang="en-US" b="1" dirty="0">
                <a:solidFill>
                  <a:schemeClr val="bg1"/>
                </a:solidFill>
              </a:rPr>
              <a:t>of </a:t>
            </a:r>
            <a:r>
              <a:rPr lang="en-US" b="1" dirty="0" smtClean="0">
                <a:solidFill>
                  <a:schemeClr val="bg1"/>
                </a:solidFill>
              </a:rPr>
              <a:t>Motion:</a:t>
            </a:r>
          </a:p>
          <a:p>
            <a:r>
              <a:rPr lang="en-US" dirty="0">
                <a:solidFill>
                  <a:schemeClr val="bg1"/>
                </a:solidFill>
              </a:rPr>
              <a:t>Initiate manual therapy techniques for IR and ER </a:t>
            </a:r>
            <a:r>
              <a:rPr lang="en-US" dirty="0" smtClean="0">
                <a:solidFill>
                  <a:schemeClr val="bg1"/>
                </a:solidFill>
              </a:rPr>
              <a:t>in the </a:t>
            </a:r>
            <a:r>
              <a:rPr lang="en-US" dirty="0">
                <a:solidFill>
                  <a:schemeClr val="bg1"/>
                </a:solidFill>
              </a:rPr>
              <a:t>plane of the </a:t>
            </a:r>
            <a:r>
              <a:rPr lang="en-US" dirty="0" smtClean="0">
                <a:solidFill>
                  <a:schemeClr val="bg1"/>
                </a:solidFill>
              </a:rPr>
              <a:t>scapula.</a:t>
            </a:r>
          </a:p>
          <a:p>
            <a:r>
              <a:rPr lang="en-US" b="1" dirty="0">
                <a:solidFill>
                  <a:schemeClr val="bg1"/>
                </a:solidFill>
              </a:rPr>
              <a:t>Soft </a:t>
            </a:r>
            <a:r>
              <a:rPr lang="en-US" b="1" dirty="0" smtClean="0">
                <a:solidFill>
                  <a:schemeClr val="bg1"/>
                </a:solidFill>
              </a:rPr>
              <a:t>Tissue Techniques</a:t>
            </a:r>
          </a:p>
          <a:p>
            <a:r>
              <a:rPr lang="en-US" dirty="0">
                <a:solidFill>
                  <a:schemeClr val="bg1"/>
                </a:solidFill>
              </a:rPr>
              <a:t>Myofascial release for pectorals, </a:t>
            </a:r>
            <a:r>
              <a:rPr lang="en-US" dirty="0" smtClean="0">
                <a:solidFill>
                  <a:schemeClr val="bg1"/>
                </a:solidFill>
              </a:rPr>
              <a:t>trapezius</a:t>
            </a:r>
          </a:p>
          <a:p>
            <a:r>
              <a:rPr lang="en-US" dirty="0">
                <a:solidFill>
                  <a:schemeClr val="bg1"/>
                </a:solidFill>
              </a:rPr>
              <a:t>AROM wrist extension/flexion; pronation/supination;</a:t>
            </a:r>
          </a:p>
          <a:p>
            <a:r>
              <a:rPr lang="en-US" dirty="0">
                <a:solidFill>
                  <a:schemeClr val="bg1"/>
                </a:solidFill>
              </a:rPr>
              <a:t>elbow flexion/extension with arm at side; </a:t>
            </a:r>
            <a:r>
              <a:rPr lang="en-US" dirty="0" smtClean="0">
                <a:solidFill>
                  <a:schemeClr val="bg1"/>
                </a:solidFill>
              </a:rPr>
              <a:t>gripping exercises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4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 (weeks 0 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10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TBS</a:t>
            </a:r>
          </a:p>
          <a:p>
            <a:r>
              <a:rPr lang="en-US" dirty="0">
                <a:solidFill>
                  <a:schemeClr val="bg1"/>
                </a:solidFill>
              </a:rPr>
              <a:t>Can be incorporated early </a:t>
            </a:r>
            <a:r>
              <a:rPr lang="en-US" dirty="0">
                <a:solidFill>
                  <a:srgbClr val="FF0000"/>
                </a:solidFill>
              </a:rPr>
              <a:t>while wearing the </a:t>
            </a:r>
            <a:r>
              <a:rPr lang="en-US" dirty="0" smtClean="0">
                <a:solidFill>
                  <a:srgbClr val="FF0000"/>
                </a:solidFill>
              </a:rPr>
              <a:t>sling</a:t>
            </a:r>
          </a:p>
          <a:p>
            <a:r>
              <a:rPr lang="en-US" dirty="0">
                <a:solidFill>
                  <a:schemeClr val="bg1"/>
                </a:solidFill>
              </a:rPr>
              <a:t>Stationary cycling and elliptical </a:t>
            </a:r>
            <a:r>
              <a:rPr lang="en-US" dirty="0" smtClean="0">
                <a:solidFill>
                  <a:schemeClr val="bg1"/>
                </a:solidFill>
              </a:rPr>
              <a:t>trainer</a:t>
            </a:r>
          </a:p>
          <a:p>
            <a:r>
              <a:rPr lang="en-US" dirty="0">
                <a:solidFill>
                  <a:schemeClr val="bg1"/>
                </a:solidFill>
              </a:rPr>
              <a:t>Lower abdominals;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seated machines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Ball squats</a:t>
            </a:r>
            <a:r>
              <a:rPr lang="en-US" dirty="0">
                <a:solidFill>
                  <a:schemeClr val="bg1"/>
                </a:solidFill>
              </a:rPr>
              <a:t>, seated LE machines for hamstrings, quads, </a:t>
            </a:r>
            <a:r>
              <a:rPr lang="en-US" dirty="0" smtClean="0">
                <a:solidFill>
                  <a:schemeClr val="bg1"/>
                </a:solidFill>
              </a:rPr>
              <a:t>and hip </a:t>
            </a:r>
            <a:r>
              <a:rPr lang="en-US" dirty="0">
                <a:solidFill>
                  <a:schemeClr val="bg1"/>
                </a:solidFill>
              </a:rPr>
              <a:t>musculature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274638"/>
            <a:ext cx="20955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5" y="2571750"/>
            <a:ext cx="1762125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4626113"/>
            <a:ext cx="1771650" cy="1828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699987"/>
            <a:ext cx="1714500" cy="1895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737" y="2842612"/>
            <a:ext cx="130750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 (weeks 0 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0729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Activation of Primary Muscles </a:t>
            </a:r>
            <a:r>
              <a:rPr lang="en-US" b="1" dirty="0" smtClean="0">
                <a:solidFill>
                  <a:schemeClr val="bg1"/>
                </a:solidFill>
              </a:rPr>
              <a:t>Involved</a:t>
            </a:r>
          </a:p>
          <a:p>
            <a:r>
              <a:rPr lang="en-US" dirty="0">
                <a:solidFill>
                  <a:srgbClr val="FF0000"/>
                </a:solidFill>
              </a:rPr>
              <a:t>Muscle activation of the primary muscles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pectorals, anterior </a:t>
            </a:r>
            <a:r>
              <a:rPr lang="en-US" dirty="0">
                <a:solidFill>
                  <a:schemeClr val="bg1"/>
                </a:solidFill>
              </a:rPr>
              <a:t>deltoid, upper trapezius, SCM) </a:t>
            </a:r>
            <a:r>
              <a:rPr lang="en-US" dirty="0">
                <a:solidFill>
                  <a:srgbClr val="FF0000"/>
                </a:solidFill>
              </a:rPr>
              <a:t>is not </a:t>
            </a:r>
            <a:r>
              <a:rPr lang="en-US" dirty="0" smtClean="0">
                <a:solidFill>
                  <a:srgbClr val="FF0000"/>
                </a:solidFill>
              </a:rPr>
              <a:t>indicated </a:t>
            </a:r>
            <a:r>
              <a:rPr lang="en-US" dirty="0" smtClean="0">
                <a:solidFill>
                  <a:schemeClr val="bg1"/>
                </a:solidFill>
              </a:rPr>
              <a:t>during </a:t>
            </a:r>
            <a:r>
              <a:rPr lang="en-US" dirty="0">
                <a:solidFill>
                  <a:schemeClr val="bg1"/>
                </a:solidFill>
              </a:rPr>
              <a:t>this healing </a:t>
            </a:r>
            <a:r>
              <a:rPr lang="en-US" dirty="0" smtClean="0">
                <a:solidFill>
                  <a:schemeClr val="bg1"/>
                </a:solidFill>
              </a:rPr>
              <a:t>phase.</a:t>
            </a:r>
          </a:p>
          <a:p>
            <a:r>
              <a:rPr lang="en-US" dirty="0">
                <a:solidFill>
                  <a:schemeClr val="bg1"/>
                </a:solidFill>
              </a:rPr>
              <a:t>Submaximal rotator cuff isometrics in the plane of </a:t>
            </a:r>
            <a:r>
              <a:rPr lang="en-US" dirty="0" smtClean="0">
                <a:solidFill>
                  <a:schemeClr val="bg1"/>
                </a:solidFill>
              </a:rPr>
              <a:t>the scapula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762250"/>
            <a:ext cx="32004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416" y="184944"/>
            <a:ext cx="23526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7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I (weeks 0 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54" y="1295400"/>
            <a:ext cx="854064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Phase I (weeks 0 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Milestones for Progression to </a:t>
            </a:r>
            <a:r>
              <a:rPr lang="en-US" sz="2800" b="1" dirty="0" smtClean="0">
                <a:solidFill>
                  <a:schemeClr val="bg1"/>
                </a:solidFill>
              </a:rPr>
              <a:t>the Next Phase</a:t>
            </a:r>
          </a:p>
          <a:p>
            <a:r>
              <a:rPr lang="en-US" dirty="0">
                <a:solidFill>
                  <a:schemeClr val="bg1"/>
                </a:solidFill>
              </a:rPr>
              <a:t>No pain at rest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Pain </a:t>
            </a:r>
            <a:r>
              <a:rPr lang="en-US" dirty="0">
                <a:solidFill>
                  <a:schemeClr val="bg1"/>
                </a:solidFill>
              </a:rPr>
              <a:t>and swelling controlled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Radiographic </a:t>
            </a:r>
            <a:r>
              <a:rPr lang="en-US" dirty="0">
                <a:solidFill>
                  <a:schemeClr val="bg1"/>
                </a:solidFill>
              </a:rPr>
              <a:t>evidence of union</a:t>
            </a:r>
          </a:p>
        </p:txBody>
      </p:sp>
    </p:spTree>
    <p:extLst>
      <p:ext uri="{BB962C8B-B14F-4D97-AF65-F5344CB8AC3E}">
        <p14:creationId xmlns:p14="http://schemas.microsoft.com/office/powerpoint/2010/main" val="375781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II (weeks 6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Goals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Discontinue </a:t>
            </a:r>
            <a:r>
              <a:rPr lang="en-US" b="1" dirty="0">
                <a:solidFill>
                  <a:srgbClr val="FF0000"/>
                </a:solidFill>
              </a:rPr>
              <a:t>sling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Limit </a:t>
            </a:r>
            <a:r>
              <a:rPr lang="en-US" b="1" dirty="0">
                <a:solidFill>
                  <a:schemeClr val="bg1"/>
                </a:solidFill>
              </a:rPr>
              <a:t>ROM to 90° abduction and forward flexion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Begin </a:t>
            </a:r>
            <a:r>
              <a:rPr lang="en-US" b="1" dirty="0">
                <a:solidFill>
                  <a:schemeClr val="bg1"/>
                </a:solidFill>
              </a:rPr>
              <a:t>progressive ROM when signs of </a:t>
            </a:r>
            <a:r>
              <a:rPr lang="en-US" b="1" dirty="0" smtClean="0">
                <a:solidFill>
                  <a:schemeClr val="bg1"/>
                </a:solidFill>
              </a:rPr>
              <a:t>radiographic healing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Phase II (weeks 6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Management of Pain and </a:t>
            </a:r>
            <a:r>
              <a:rPr lang="en-US" b="1" dirty="0" smtClean="0">
                <a:solidFill>
                  <a:schemeClr val="bg1"/>
                </a:solidFill>
              </a:rPr>
              <a:t>Swelling</a:t>
            </a:r>
          </a:p>
          <a:p>
            <a:r>
              <a:rPr lang="en-US" dirty="0">
                <a:solidFill>
                  <a:schemeClr val="bg1"/>
                </a:solidFill>
              </a:rPr>
              <a:t>Oral pain </a:t>
            </a:r>
            <a:r>
              <a:rPr lang="en-US" dirty="0" smtClean="0">
                <a:solidFill>
                  <a:schemeClr val="bg1"/>
                </a:solidFill>
              </a:rPr>
              <a:t>medications</a:t>
            </a:r>
          </a:p>
          <a:p>
            <a:r>
              <a:rPr lang="en-US" dirty="0">
                <a:solidFill>
                  <a:schemeClr val="bg1"/>
                </a:solidFill>
              </a:rPr>
              <a:t>Cryotherapy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518" y="4495800"/>
            <a:ext cx="270510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76" y="2281049"/>
            <a:ext cx="1851864" cy="2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36" y="152400"/>
            <a:ext cx="4969164" cy="95431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II (weeks 6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1003304"/>
            <a:ext cx="655305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Manual Therapy </a:t>
            </a:r>
            <a:r>
              <a:rPr lang="en-US" b="1" dirty="0" smtClean="0">
                <a:solidFill>
                  <a:schemeClr val="bg1"/>
                </a:solidFill>
              </a:rPr>
              <a:t>Techniques</a:t>
            </a:r>
          </a:p>
          <a:p>
            <a:r>
              <a:rPr lang="en-US" dirty="0">
                <a:solidFill>
                  <a:schemeClr val="bg1"/>
                </a:solidFill>
              </a:rPr>
              <a:t>ROM exercises: </a:t>
            </a:r>
            <a:r>
              <a:rPr lang="en-US" dirty="0">
                <a:solidFill>
                  <a:srgbClr val="FF0000"/>
                </a:solidFill>
              </a:rPr>
              <a:t>passive-to-active assistive-ROM </a:t>
            </a:r>
            <a:r>
              <a:rPr lang="en-US" dirty="0" smtClean="0">
                <a:solidFill>
                  <a:srgbClr val="FF0000"/>
                </a:solidFill>
              </a:rPr>
              <a:t>of shoulder </a:t>
            </a:r>
            <a:r>
              <a:rPr lang="en-US" dirty="0">
                <a:solidFill>
                  <a:srgbClr val="FF0000"/>
                </a:solidFill>
              </a:rPr>
              <a:t>flexion/abduction</a:t>
            </a:r>
            <a:r>
              <a:rPr lang="en-US" dirty="0">
                <a:solidFill>
                  <a:schemeClr val="bg1"/>
                </a:solidFill>
              </a:rPr>
              <a:t>, ER at 90° abduction, </a:t>
            </a:r>
            <a:r>
              <a:rPr lang="en-US" dirty="0" smtClean="0">
                <a:solidFill>
                  <a:schemeClr val="bg1"/>
                </a:solidFill>
              </a:rPr>
              <a:t>IR, scapular </a:t>
            </a:r>
            <a:r>
              <a:rPr lang="en-US" dirty="0">
                <a:solidFill>
                  <a:schemeClr val="bg1"/>
                </a:solidFill>
              </a:rPr>
              <a:t>mobility in </a:t>
            </a:r>
            <a:r>
              <a:rPr lang="en-US" dirty="0" smtClean="0">
                <a:solidFill>
                  <a:schemeClr val="bg1"/>
                </a:solidFill>
              </a:rPr>
              <a:t>side lying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Soft Tissue </a:t>
            </a:r>
            <a:r>
              <a:rPr lang="en-US" b="1" dirty="0" smtClean="0">
                <a:solidFill>
                  <a:schemeClr val="bg1"/>
                </a:solidFill>
              </a:rPr>
              <a:t>Techniques</a:t>
            </a:r>
          </a:p>
          <a:p>
            <a:r>
              <a:rPr lang="en-US" dirty="0">
                <a:solidFill>
                  <a:schemeClr val="bg1"/>
                </a:solidFill>
              </a:rPr>
              <a:t>Therapeutic massage for the </a:t>
            </a:r>
            <a:r>
              <a:rPr lang="en-US" dirty="0">
                <a:solidFill>
                  <a:srgbClr val="FF0000"/>
                </a:solidFill>
              </a:rPr>
              <a:t>pectorals, </a:t>
            </a:r>
            <a:r>
              <a:rPr lang="en-US" dirty="0" smtClean="0">
                <a:solidFill>
                  <a:srgbClr val="FF0000"/>
                </a:solidFill>
              </a:rPr>
              <a:t>subscapularis, posterior </a:t>
            </a:r>
            <a:r>
              <a:rPr lang="en-US" dirty="0">
                <a:solidFill>
                  <a:srgbClr val="FF0000"/>
                </a:solidFill>
              </a:rPr>
              <a:t>cuff, latissimus, </a:t>
            </a:r>
            <a:r>
              <a:rPr lang="en-US" dirty="0" smtClean="0">
                <a:solidFill>
                  <a:srgbClr val="FF0000"/>
                </a:solidFill>
              </a:rPr>
              <a:t>trapezii.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63" y="2118318"/>
            <a:ext cx="1938337" cy="222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16543"/>
            <a:ext cx="2286000" cy="1775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145" y="4441416"/>
            <a:ext cx="2205037" cy="1684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789" y="5328390"/>
            <a:ext cx="1825011" cy="1458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379" y="5230928"/>
            <a:ext cx="1709737" cy="1563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45" y="5298283"/>
            <a:ext cx="2748071" cy="15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2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II (weeks 6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Stretching and Flexibility Techniques for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Musculotendinous</a:t>
            </a:r>
            <a:r>
              <a:rPr lang="en-US" dirty="0" smtClean="0">
                <a:solidFill>
                  <a:schemeClr val="bg1"/>
                </a:solidFill>
              </a:rPr>
              <a:t> Unit</a:t>
            </a:r>
          </a:p>
          <a:p>
            <a:r>
              <a:rPr lang="en-US" dirty="0">
                <a:solidFill>
                  <a:schemeClr val="bg1"/>
                </a:solidFill>
              </a:rPr>
              <a:t>Increase ER at 90° abduction with </a:t>
            </a:r>
            <a:r>
              <a:rPr lang="en-US" dirty="0" smtClean="0">
                <a:solidFill>
                  <a:schemeClr val="bg1"/>
                </a:solidFill>
              </a:rPr>
              <a:t>cane/stick</a:t>
            </a:r>
          </a:p>
          <a:p>
            <a:r>
              <a:rPr lang="en-US" dirty="0">
                <a:solidFill>
                  <a:schemeClr val="bg1"/>
                </a:solidFill>
              </a:rPr>
              <a:t>Can begin doorway or corner stretch for </a:t>
            </a:r>
            <a:r>
              <a:rPr lang="en-US" dirty="0" smtClean="0">
                <a:solidFill>
                  <a:schemeClr val="bg1"/>
                </a:solidFill>
              </a:rPr>
              <a:t>pectorals (major </a:t>
            </a:r>
            <a:r>
              <a:rPr lang="en-US" dirty="0">
                <a:solidFill>
                  <a:schemeClr val="bg1"/>
                </a:solidFill>
              </a:rPr>
              <a:t>and minor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dirty="0">
                <a:solidFill>
                  <a:schemeClr val="bg1"/>
                </a:solidFill>
              </a:rPr>
              <a:t>Pendulum exercises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274638"/>
            <a:ext cx="163830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5" y="2248213"/>
            <a:ext cx="19716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II (weeks 6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943600" cy="520286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TBS</a:t>
            </a:r>
          </a:p>
          <a:p>
            <a:r>
              <a:rPr lang="en-US" dirty="0">
                <a:solidFill>
                  <a:schemeClr val="bg1"/>
                </a:solidFill>
              </a:rPr>
              <a:t>Stationary cycling, </a:t>
            </a:r>
            <a:r>
              <a:rPr lang="en-US" dirty="0" smtClean="0">
                <a:solidFill>
                  <a:schemeClr val="bg1"/>
                </a:solidFill>
              </a:rPr>
              <a:t>elliptical</a:t>
            </a:r>
          </a:p>
          <a:p>
            <a:r>
              <a:rPr lang="en-US" dirty="0">
                <a:solidFill>
                  <a:schemeClr val="bg1"/>
                </a:solidFill>
              </a:rPr>
              <a:t>Lower abdominals, bridging, </a:t>
            </a:r>
            <a:r>
              <a:rPr lang="en-US" dirty="0" err="1" smtClean="0">
                <a:solidFill>
                  <a:schemeClr val="bg1"/>
                </a:solidFill>
              </a:rPr>
              <a:t>gluteals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TAS</a:t>
            </a:r>
          </a:p>
          <a:p>
            <a:r>
              <a:rPr lang="en-US" dirty="0">
                <a:solidFill>
                  <a:srgbClr val="FF0000"/>
                </a:solidFill>
              </a:rPr>
              <a:t>Avoid</a:t>
            </a:r>
            <a:r>
              <a:rPr lang="en-US" dirty="0">
                <a:solidFill>
                  <a:schemeClr val="bg1"/>
                </a:solidFill>
              </a:rPr>
              <a:t> carrying heavy weights and traction forces </a:t>
            </a:r>
            <a:r>
              <a:rPr lang="en-US" dirty="0" smtClean="0">
                <a:solidFill>
                  <a:schemeClr val="bg1"/>
                </a:solidFill>
              </a:rPr>
              <a:t>with training </a:t>
            </a:r>
            <a:r>
              <a:rPr lang="en-US" dirty="0">
                <a:solidFill>
                  <a:schemeClr val="bg1"/>
                </a:solidFill>
              </a:rPr>
              <a:t>program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Perform pain-free exercise </a:t>
            </a:r>
            <a:r>
              <a:rPr lang="en-US" dirty="0">
                <a:solidFill>
                  <a:schemeClr val="bg1"/>
                </a:solidFill>
              </a:rPr>
              <a:t>within the available ROM</a:t>
            </a:r>
          </a:p>
          <a:p>
            <a:r>
              <a:rPr lang="en-US" dirty="0">
                <a:solidFill>
                  <a:schemeClr val="bg1"/>
                </a:solidFill>
              </a:rPr>
              <a:t>such as </a:t>
            </a:r>
            <a:r>
              <a:rPr lang="en-US" dirty="0">
                <a:solidFill>
                  <a:srgbClr val="FF0000"/>
                </a:solidFill>
              </a:rPr>
              <a:t>biceps curls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triceps curls</a:t>
            </a:r>
            <a:r>
              <a:rPr lang="en-US" dirty="0">
                <a:solidFill>
                  <a:schemeClr val="bg1"/>
                </a:solidFill>
              </a:rPr>
              <a:t>, scapular </a:t>
            </a:r>
            <a:r>
              <a:rPr lang="en-US" dirty="0" smtClean="0">
                <a:solidFill>
                  <a:srgbClr val="FF0000"/>
                </a:solidFill>
              </a:rPr>
              <a:t>retraction</a:t>
            </a:r>
            <a:r>
              <a:rPr lang="en-US" dirty="0" smtClean="0">
                <a:solidFill>
                  <a:schemeClr val="bg1"/>
                </a:solidFill>
              </a:rPr>
              <a:t>, scapular </a:t>
            </a:r>
            <a:r>
              <a:rPr lang="en-US" dirty="0">
                <a:solidFill>
                  <a:srgbClr val="FF0000"/>
                </a:solidFill>
              </a:rPr>
              <a:t>protraction</a:t>
            </a:r>
            <a:r>
              <a:rPr lang="en-US" dirty="0">
                <a:solidFill>
                  <a:schemeClr val="bg1"/>
                </a:solidFill>
              </a:rPr>
              <a:t>, extension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Squats</a:t>
            </a:r>
            <a:r>
              <a:rPr lang="en-US" dirty="0">
                <a:solidFill>
                  <a:schemeClr val="bg1"/>
                </a:solidFill>
              </a:rPr>
              <a:t>, RDLs, knee extension, knee flexion.</a:t>
            </a:r>
          </a:p>
          <a:p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rgbClr val="FF0000"/>
                </a:solidFill>
              </a:rPr>
              <a:t>Machines for hip </a:t>
            </a:r>
            <a:r>
              <a:rPr lang="en-US" dirty="0" err="1">
                <a:solidFill>
                  <a:srgbClr val="FF0000"/>
                </a:solidFill>
              </a:rPr>
              <a:t>abd</a:t>
            </a:r>
            <a:r>
              <a:rPr lang="en-US" dirty="0">
                <a:solidFill>
                  <a:srgbClr val="FF0000"/>
                </a:solidFill>
              </a:rPr>
              <a:t>/add, </a:t>
            </a:r>
            <a:r>
              <a:rPr lang="en-US" dirty="0" err="1">
                <a:solidFill>
                  <a:srgbClr val="FF0000"/>
                </a:solidFill>
              </a:rPr>
              <a:t>gluteals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27" y="236538"/>
            <a:ext cx="2484923" cy="1439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63" y="1905000"/>
            <a:ext cx="230505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607" y="3733800"/>
            <a:ext cx="25431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Clavicle Fracture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419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clavicle fracture is a break in the </a:t>
            </a:r>
            <a:r>
              <a:rPr lang="en-US" dirty="0" smtClean="0">
                <a:solidFill>
                  <a:srgbClr val="FF0000"/>
                </a:solidFill>
              </a:rPr>
              <a:t>clavicle bone </a:t>
            </a:r>
            <a:r>
              <a:rPr lang="en-US" dirty="0" smtClean="0">
                <a:solidFill>
                  <a:schemeClr val="bg1"/>
                </a:solidFill>
              </a:rPr>
              <a:t>(also called the collarbone).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clavicle can fracture in three different places: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Middle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third—the middle portion of the clavicle, which is </a:t>
            </a:r>
            <a:r>
              <a:rPr lang="en-US" dirty="0" smtClean="0">
                <a:solidFill>
                  <a:srgbClr val="FF0000"/>
                </a:solidFill>
              </a:rPr>
              <a:t>the most common </a:t>
            </a:r>
            <a:r>
              <a:rPr lang="en-US" dirty="0" smtClean="0">
                <a:solidFill>
                  <a:schemeClr val="bg1"/>
                </a:solidFill>
              </a:rPr>
              <a:t>site for a clavicle fracture.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third—the end of the clavicle connecting to the shoulder.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Medial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third—the end of the clavicle connecting to the sternum.</a:t>
            </a:r>
          </a:p>
          <a:p>
            <a:endParaRPr lang="en-US" dirty="0"/>
          </a:p>
        </p:txBody>
      </p:sp>
      <p:pic>
        <p:nvPicPr>
          <p:cNvPr id="7170" name="Picture 2" descr="After an A/C joint separation, the tip of the clavicle can create a noticable bum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114800" cy="304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II (weeks 6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334000" cy="520286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Open and Closed Kinetic Chain </a:t>
            </a:r>
            <a:r>
              <a:rPr lang="en-US" dirty="0" smtClean="0">
                <a:solidFill>
                  <a:schemeClr val="bg1"/>
                </a:solidFill>
              </a:rPr>
              <a:t>Exercises</a:t>
            </a:r>
          </a:p>
          <a:p>
            <a:r>
              <a:rPr lang="en-US" dirty="0">
                <a:solidFill>
                  <a:schemeClr val="bg1"/>
                </a:solidFill>
              </a:rPr>
              <a:t>Progressive strengthening of the scapular </a:t>
            </a:r>
            <a:r>
              <a:rPr lang="en-US" dirty="0" smtClean="0">
                <a:solidFill>
                  <a:schemeClr val="bg1"/>
                </a:solidFill>
              </a:rPr>
              <a:t>musculature such </a:t>
            </a:r>
            <a:r>
              <a:rPr lang="en-US" dirty="0">
                <a:solidFill>
                  <a:schemeClr val="bg1"/>
                </a:solidFill>
              </a:rPr>
              <a:t>as rhomboids, serratus anterior, lower </a:t>
            </a:r>
            <a:r>
              <a:rPr lang="en-US" dirty="0" smtClean="0">
                <a:solidFill>
                  <a:schemeClr val="bg1"/>
                </a:solidFill>
              </a:rPr>
              <a:t>trapezius to </a:t>
            </a:r>
            <a:r>
              <a:rPr lang="en-US" dirty="0">
                <a:solidFill>
                  <a:schemeClr val="bg1"/>
                </a:solidFill>
              </a:rPr>
              <a:t>begin to address force couple involved in </a:t>
            </a:r>
            <a:r>
              <a:rPr lang="en-US" dirty="0" smtClean="0">
                <a:solidFill>
                  <a:schemeClr val="bg1"/>
                </a:solidFill>
              </a:rPr>
              <a:t>shoulder flexion/abduction.</a:t>
            </a:r>
          </a:p>
          <a:p>
            <a:r>
              <a:rPr lang="en-US" dirty="0">
                <a:solidFill>
                  <a:schemeClr val="bg1"/>
                </a:solidFill>
              </a:rPr>
              <a:t>Rotator cuff </a:t>
            </a:r>
            <a:r>
              <a:rPr lang="en-US" dirty="0" smtClean="0">
                <a:solidFill>
                  <a:schemeClr val="bg1"/>
                </a:solidFill>
              </a:rPr>
              <a:t>strengthening</a:t>
            </a:r>
          </a:p>
          <a:p>
            <a:r>
              <a:rPr lang="en-US" dirty="0">
                <a:solidFill>
                  <a:schemeClr val="bg1"/>
                </a:solidFill>
              </a:rPr>
              <a:t>Hydrotherapy exercises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52400"/>
            <a:ext cx="310515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2209800"/>
            <a:ext cx="3057525" cy="1787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4118169"/>
            <a:ext cx="29527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Phase II (weeks 6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95400"/>
            <a:ext cx="729511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8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III (weeks 10 to 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2028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Perform pain-free exercise within the available </a:t>
            </a:r>
            <a:r>
              <a:rPr lang="en-US" dirty="0" smtClean="0">
                <a:solidFill>
                  <a:schemeClr val="bg1"/>
                </a:solidFill>
              </a:rPr>
              <a:t>ROM such </a:t>
            </a:r>
            <a:r>
              <a:rPr lang="en-US" dirty="0">
                <a:solidFill>
                  <a:schemeClr val="bg1"/>
                </a:solidFill>
              </a:rPr>
              <a:t>as biceps curls, triceps curls, scapular </a:t>
            </a:r>
            <a:r>
              <a:rPr lang="en-US" dirty="0" smtClean="0">
                <a:solidFill>
                  <a:schemeClr val="bg1"/>
                </a:solidFill>
              </a:rPr>
              <a:t>retraction, scapular </a:t>
            </a:r>
            <a:r>
              <a:rPr lang="en-US" dirty="0">
                <a:solidFill>
                  <a:schemeClr val="bg1"/>
                </a:solidFill>
              </a:rPr>
              <a:t>protraction, extension (dumbbell row).</a:t>
            </a:r>
          </a:p>
          <a:p>
            <a:r>
              <a:rPr lang="en-US" dirty="0">
                <a:solidFill>
                  <a:schemeClr val="bg1"/>
                </a:solidFill>
              </a:rPr>
              <a:t>• Upper body </a:t>
            </a:r>
            <a:r>
              <a:rPr lang="en-US" dirty="0" err="1">
                <a:solidFill>
                  <a:schemeClr val="bg1"/>
                </a:solidFill>
              </a:rPr>
              <a:t>ergometry</a:t>
            </a:r>
            <a:r>
              <a:rPr lang="en-US" dirty="0">
                <a:solidFill>
                  <a:schemeClr val="bg1"/>
                </a:solidFill>
              </a:rPr>
              <a:t>; use of arms in c-v </a:t>
            </a:r>
            <a:r>
              <a:rPr lang="en-US" dirty="0" smtClean="0">
                <a:solidFill>
                  <a:schemeClr val="bg1"/>
                </a:solidFill>
              </a:rPr>
              <a:t>equipment (row</a:t>
            </a:r>
            <a:r>
              <a:rPr lang="en-US" dirty="0">
                <a:solidFill>
                  <a:schemeClr val="bg1"/>
                </a:solidFill>
              </a:rPr>
              <a:t>, elliptical, bicycle) progresses pain-free.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193786"/>
            <a:ext cx="2057400" cy="2050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2377661"/>
            <a:ext cx="3114675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211975"/>
            <a:ext cx="21050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20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III (weeks 10 to 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2028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Pain should be controlled </a:t>
            </a:r>
            <a:r>
              <a:rPr lang="en-US" sz="2800" dirty="0">
                <a:solidFill>
                  <a:srgbClr val="FF0000"/>
                </a:solidFill>
              </a:rPr>
              <a:t>without </a:t>
            </a:r>
            <a:r>
              <a:rPr lang="en-US" sz="2800" dirty="0" smtClean="0">
                <a:solidFill>
                  <a:srgbClr val="FF0000"/>
                </a:solidFill>
              </a:rPr>
              <a:t>medication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ROM exercises for flexion, abduction, ER at </a:t>
            </a:r>
            <a:r>
              <a:rPr lang="en-US" sz="2800" dirty="0" smtClean="0">
                <a:solidFill>
                  <a:schemeClr val="bg1"/>
                </a:solidFill>
              </a:rPr>
              <a:t>90° abduction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IR.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Stationary cycling, elliptical, utilization of upper </a:t>
            </a:r>
            <a:r>
              <a:rPr lang="en-US" sz="2800" dirty="0" smtClean="0">
                <a:solidFill>
                  <a:schemeClr val="bg1"/>
                </a:solidFill>
              </a:rPr>
              <a:t>body with </a:t>
            </a:r>
            <a:r>
              <a:rPr lang="en-US" sz="2800" dirty="0">
                <a:solidFill>
                  <a:schemeClr val="bg1"/>
                </a:solidFill>
              </a:rPr>
              <a:t>c-v equipment, </a:t>
            </a:r>
            <a:r>
              <a:rPr lang="en-US" sz="2800" dirty="0" smtClean="0">
                <a:solidFill>
                  <a:schemeClr val="bg1"/>
                </a:solidFill>
              </a:rPr>
              <a:t>pain-free.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Pushing </a:t>
            </a:r>
            <a:r>
              <a:rPr lang="en-US" sz="2800" dirty="0">
                <a:solidFill>
                  <a:schemeClr val="bg1"/>
                </a:solidFill>
              </a:rPr>
              <a:t>activities such as wall </a:t>
            </a:r>
            <a:r>
              <a:rPr lang="en-US" sz="2800" dirty="0" smtClean="0">
                <a:solidFill>
                  <a:schemeClr val="bg1"/>
                </a:solidFill>
              </a:rPr>
              <a:t>push-ups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73" y="4343400"/>
            <a:ext cx="25146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1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IV (weeks 15 to 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343400" cy="52028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Management of Pain and </a:t>
            </a:r>
            <a:r>
              <a:rPr lang="en-US" dirty="0" smtClean="0">
                <a:solidFill>
                  <a:schemeClr val="bg1"/>
                </a:solidFill>
              </a:rPr>
              <a:t>Swelling</a:t>
            </a:r>
          </a:p>
          <a:p>
            <a:r>
              <a:rPr lang="en-US" dirty="0">
                <a:solidFill>
                  <a:schemeClr val="bg1"/>
                </a:solidFill>
              </a:rPr>
              <a:t>Safe exercise progression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Monitor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swelling</a:t>
            </a:r>
          </a:p>
          <a:p>
            <a:r>
              <a:rPr lang="en-US" dirty="0">
                <a:solidFill>
                  <a:schemeClr val="bg1"/>
                </a:solidFill>
              </a:rPr>
              <a:t>Activation of Primary Muscles </a:t>
            </a:r>
            <a:r>
              <a:rPr lang="en-US" dirty="0" smtClean="0">
                <a:solidFill>
                  <a:schemeClr val="bg1"/>
                </a:solidFill>
              </a:rPr>
              <a:t>Involved</a:t>
            </a:r>
          </a:p>
          <a:p>
            <a:r>
              <a:rPr lang="en-US" dirty="0">
                <a:solidFill>
                  <a:schemeClr val="bg1"/>
                </a:solidFill>
              </a:rPr>
              <a:t>Chest press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Shrugs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Push-ups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2400"/>
            <a:ext cx="2286000" cy="2510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2784756"/>
            <a:ext cx="2447925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87924"/>
            <a:ext cx="26289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6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3636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IV (weeks 15 to 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417638"/>
            <a:ext cx="4357370" cy="482186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Open and Closed Kinetic Chain </a:t>
            </a:r>
            <a:r>
              <a:rPr lang="en-US" b="1" dirty="0" smtClean="0">
                <a:solidFill>
                  <a:schemeClr val="bg1"/>
                </a:solidFill>
              </a:rPr>
              <a:t>Exercises</a:t>
            </a:r>
          </a:p>
          <a:p>
            <a:r>
              <a:rPr lang="en-US" dirty="0">
                <a:solidFill>
                  <a:schemeClr val="bg1"/>
                </a:solidFill>
              </a:rPr>
              <a:t>Progress to single arm ball stabilization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Pushup progression</a:t>
            </a:r>
          </a:p>
          <a:p>
            <a:r>
              <a:rPr lang="en-US" b="1" dirty="0">
                <a:solidFill>
                  <a:schemeClr val="bg1"/>
                </a:solidFill>
              </a:rPr>
              <a:t>Neuromuscular Dynamic Stability </a:t>
            </a:r>
            <a:r>
              <a:rPr lang="en-US" b="1" dirty="0" smtClean="0">
                <a:solidFill>
                  <a:schemeClr val="bg1"/>
                </a:solidFill>
              </a:rPr>
              <a:t>Exercises</a:t>
            </a:r>
          </a:p>
          <a:p>
            <a:r>
              <a:rPr lang="en-US" dirty="0">
                <a:solidFill>
                  <a:schemeClr val="bg1"/>
                </a:solidFill>
              </a:rPr>
              <a:t>Body blade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Ball </a:t>
            </a:r>
            <a:r>
              <a:rPr lang="en-US" dirty="0">
                <a:solidFill>
                  <a:schemeClr val="bg1"/>
                </a:solidFill>
              </a:rPr>
              <a:t>stabilization exercises (single arm)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PNF </a:t>
            </a:r>
            <a:r>
              <a:rPr lang="en-US" dirty="0">
                <a:solidFill>
                  <a:schemeClr val="bg1"/>
                </a:solidFill>
              </a:rPr>
              <a:t>diagonal patterns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218709"/>
            <a:ext cx="1624225" cy="2603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88" y="152400"/>
            <a:ext cx="446104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4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IV (weeks 15 to 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52028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Plyometrics</a:t>
            </a:r>
          </a:p>
          <a:p>
            <a:r>
              <a:rPr lang="en-US" dirty="0">
                <a:solidFill>
                  <a:schemeClr val="bg1"/>
                </a:solidFill>
              </a:rPr>
              <a:t>Activity-specific </a:t>
            </a:r>
            <a:r>
              <a:rPr lang="en-US" dirty="0" err="1">
                <a:solidFill>
                  <a:schemeClr val="bg1"/>
                </a:solidFill>
              </a:rPr>
              <a:t>plyos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Ball </a:t>
            </a:r>
            <a:r>
              <a:rPr lang="en-US" dirty="0">
                <a:solidFill>
                  <a:schemeClr val="bg1"/>
                </a:solidFill>
              </a:rPr>
              <a:t>tosses: chest pass, overhead pass</a:t>
            </a:r>
          </a:p>
          <a:p>
            <a:r>
              <a:rPr lang="en-US" dirty="0">
                <a:solidFill>
                  <a:schemeClr val="bg1"/>
                </a:solidFill>
              </a:rPr>
              <a:t>Functional Exercises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PNF </a:t>
            </a:r>
            <a:r>
              <a:rPr lang="en-US" dirty="0">
                <a:solidFill>
                  <a:schemeClr val="bg1"/>
                </a:solidFill>
              </a:rPr>
              <a:t>diagonal pattern progressions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219075"/>
            <a:ext cx="2428875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47775"/>
            <a:ext cx="1495425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62200"/>
            <a:ext cx="202882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5" y="4449762"/>
            <a:ext cx="29527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Clavicle Fracture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Nucleus factshee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461729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524000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Causes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 clavicle fracture is caused by </a:t>
            </a:r>
            <a:r>
              <a:rPr lang="en-US" sz="2400" dirty="0" smtClean="0">
                <a:solidFill>
                  <a:srgbClr val="FF0000"/>
                </a:solidFill>
              </a:rPr>
              <a:t>trauma</a:t>
            </a:r>
            <a:r>
              <a:rPr lang="en-US" sz="2400" dirty="0" smtClean="0">
                <a:solidFill>
                  <a:schemeClr val="bg1"/>
                </a:solidFill>
              </a:rPr>
              <a:t> to the clavicle bone. The trauma is usually caused by: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Direct blow </a:t>
            </a:r>
            <a:r>
              <a:rPr lang="en-US" sz="2400" dirty="0" smtClean="0">
                <a:solidFill>
                  <a:schemeClr val="bg1"/>
                </a:solidFill>
              </a:rPr>
              <a:t>to the clavicle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Falling</a:t>
            </a:r>
            <a:r>
              <a:rPr lang="en-US" sz="2400" dirty="0" smtClean="0">
                <a:solidFill>
                  <a:schemeClr val="bg1"/>
                </a:solidFill>
              </a:rPr>
              <a:t> on an outstretched arm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Newborn</a:t>
            </a:r>
            <a:r>
              <a:rPr lang="en-US" sz="2400" dirty="0" smtClean="0">
                <a:solidFill>
                  <a:schemeClr val="bg1"/>
                </a:solidFill>
              </a:rPr>
              <a:t> babies can break a clavicle passing through the birth canal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Symptoms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Symptoms include: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/>
                </a:solidFill>
              </a:rPr>
              <a:t>often severe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Sagging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shoulder, down and forward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Inability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to lift the arm because of pain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lump or visible </a:t>
            </a:r>
            <a:r>
              <a:rPr lang="en-US" dirty="0" smtClean="0">
                <a:solidFill>
                  <a:srgbClr val="FF0000"/>
                </a:solidFill>
              </a:rPr>
              <a:t>deformity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over the fracture site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Tenderness and </a:t>
            </a:r>
            <a:r>
              <a:rPr lang="en-US" dirty="0" smtClean="0">
                <a:solidFill>
                  <a:srgbClr val="FF0000"/>
                </a:solidFill>
              </a:rPr>
              <a:t>swelling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of the affected area</a:t>
            </a:r>
          </a:p>
          <a:p>
            <a:endParaRPr lang="en-US" dirty="0"/>
          </a:p>
        </p:txBody>
      </p:sp>
      <p:pic>
        <p:nvPicPr>
          <p:cNvPr id="5122" name="Picture 2" descr="Sling back for a broken collarbone AKA broken clav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17638"/>
            <a:ext cx="3683195" cy="2057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Exercises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When your doctor decides you are ready, start </a:t>
            </a:r>
            <a:r>
              <a:rPr lang="en-US" dirty="0" smtClean="0">
                <a:solidFill>
                  <a:srgbClr val="FF0000"/>
                </a:solidFill>
              </a:rPr>
              <a:t>shoulder range-of-motion </a:t>
            </a:r>
            <a:r>
              <a:rPr lang="en-US" dirty="0" smtClean="0">
                <a:solidFill>
                  <a:schemeClr val="bg1"/>
                </a:solidFill>
              </a:rPr>
              <a:t>and strengthening exercises. You may be referred to a </a:t>
            </a:r>
            <a:r>
              <a:rPr lang="en-US" dirty="0" smtClean="0">
                <a:solidFill>
                  <a:srgbClr val="FF0000"/>
                </a:solidFill>
              </a:rPr>
              <a:t>physical therapist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bg1"/>
                </a:solidFill>
              </a:rPr>
              <a:t>assist you with these exercises. Do not return to sports activity until your clavicle is fully healed.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Healing Time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child may heal as quickly as </a:t>
            </a:r>
            <a:r>
              <a:rPr lang="en-US" dirty="0" smtClean="0">
                <a:solidFill>
                  <a:srgbClr val="FF0000"/>
                </a:solidFill>
              </a:rPr>
              <a:t>3-4 </a:t>
            </a:r>
            <a:r>
              <a:rPr lang="en-US" dirty="0" smtClean="0">
                <a:solidFill>
                  <a:schemeClr val="bg1"/>
                </a:solidFill>
              </a:rPr>
              <a:t>weeks.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adolescent may take </a:t>
            </a:r>
            <a:r>
              <a:rPr lang="en-US" dirty="0" smtClean="0">
                <a:solidFill>
                  <a:srgbClr val="FF0000"/>
                </a:solidFill>
              </a:rPr>
              <a:t>6-8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weeks to heal.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adult who has stopped growing may require </a:t>
            </a:r>
            <a:r>
              <a:rPr lang="en-US" dirty="0" smtClean="0">
                <a:solidFill>
                  <a:srgbClr val="FF0000"/>
                </a:solidFill>
              </a:rPr>
              <a:t>8-10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weeks to heal.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Nonoperative Rehabilitation Of Clavicle Fractures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669530" cy="419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5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 (weeks 0 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Protection</a:t>
            </a:r>
          </a:p>
          <a:p>
            <a:r>
              <a:rPr lang="en-US" dirty="0">
                <a:solidFill>
                  <a:schemeClr val="bg1"/>
                </a:solidFill>
              </a:rPr>
              <a:t>Sling immobilization at all </a:t>
            </a:r>
            <a:r>
              <a:rPr lang="en-US" dirty="0" smtClean="0">
                <a:solidFill>
                  <a:schemeClr val="bg1"/>
                </a:solidFill>
              </a:rPr>
              <a:t>times</a:t>
            </a:r>
          </a:p>
          <a:p>
            <a:r>
              <a:rPr lang="en-US" dirty="0">
                <a:solidFill>
                  <a:schemeClr val="bg1"/>
                </a:solidFill>
              </a:rPr>
              <a:t>Resting positions: lying supine with pillow support;</a:t>
            </a:r>
          </a:p>
          <a:p>
            <a:r>
              <a:rPr lang="en-US" dirty="0">
                <a:solidFill>
                  <a:schemeClr val="bg1"/>
                </a:solidFill>
              </a:rPr>
              <a:t>lying on the contralateral side with pillow support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74638"/>
            <a:ext cx="26289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Phase I (weeks 0 to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08B3-80BE-4085-812B-4E4D037AAC6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Management of Pain and </a:t>
            </a:r>
            <a:r>
              <a:rPr lang="en-US" b="1" dirty="0" smtClean="0">
                <a:solidFill>
                  <a:schemeClr val="bg1"/>
                </a:solidFill>
              </a:rPr>
              <a:t>Swelling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Oral </a:t>
            </a:r>
            <a:r>
              <a:rPr lang="en-US" dirty="0">
                <a:solidFill>
                  <a:schemeClr val="bg1"/>
                </a:solidFill>
              </a:rPr>
              <a:t>pain </a:t>
            </a:r>
            <a:r>
              <a:rPr lang="en-US" dirty="0" smtClean="0">
                <a:solidFill>
                  <a:schemeClr val="bg1"/>
                </a:solidFill>
              </a:rPr>
              <a:t>medications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Cryotherapy</a:t>
            </a:r>
          </a:p>
          <a:p>
            <a:r>
              <a:rPr lang="en-US" dirty="0">
                <a:solidFill>
                  <a:schemeClr val="bg1"/>
                </a:solidFill>
              </a:rPr>
              <a:t>Transcutaneous electrical nerve stimulation (TENS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10" y="2363810"/>
            <a:ext cx="270510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278" y="4584722"/>
            <a:ext cx="3138487" cy="1874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868" y="149059"/>
            <a:ext cx="1851864" cy="21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5886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4092</TotalTime>
  <Words>960</Words>
  <Application>Microsoft Office PowerPoint</Application>
  <PresentationFormat>On-screen Show (4:3)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Book</vt:lpstr>
      <vt:lpstr>Wingdings 2</vt:lpstr>
      <vt:lpstr>Technic</vt:lpstr>
      <vt:lpstr>Clavicle Fracture</vt:lpstr>
      <vt:lpstr>Clavicle Fracture</vt:lpstr>
      <vt:lpstr>Clavicle Fracture</vt:lpstr>
      <vt:lpstr>Symptoms </vt:lpstr>
      <vt:lpstr>Exercises</vt:lpstr>
      <vt:lpstr>Healing Time </vt:lpstr>
      <vt:lpstr>Nonoperative Rehabilitation Of Clavicle Fractures</vt:lpstr>
      <vt:lpstr>Phase I (weeks 0 to 6)</vt:lpstr>
      <vt:lpstr>Phase I (weeks 0 to 6)</vt:lpstr>
      <vt:lpstr>Phase I (weeks 0 to 6)</vt:lpstr>
      <vt:lpstr>Phase I (weeks 0 to 6)</vt:lpstr>
      <vt:lpstr>Phase I (weeks 0 to 6)</vt:lpstr>
      <vt:lpstr>Phase I (weeks 0 to 6)</vt:lpstr>
      <vt:lpstr>Phase I (weeks 0 to 6)</vt:lpstr>
      <vt:lpstr>Phase II (weeks 6 to 10)</vt:lpstr>
      <vt:lpstr>Phase II (weeks 6 to 10)</vt:lpstr>
      <vt:lpstr>Phase II (weeks 6 to 10)</vt:lpstr>
      <vt:lpstr>Phase II (weeks 6 to 10)</vt:lpstr>
      <vt:lpstr>Phase II (weeks 6 to 10)</vt:lpstr>
      <vt:lpstr>Phase II (weeks 6 to 10)</vt:lpstr>
      <vt:lpstr>Phase II (weeks 6 to 10)</vt:lpstr>
      <vt:lpstr>Phase III (weeks 10 to 14)</vt:lpstr>
      <vt:lpstr>Phase III (weeks 10 to 14)</vt:lpstr>
      <vt:lpstr>Phase IV (weeks 15 to 20)</vt:lpstr>
      <vt:lpstr>Phase IV (weeks 15 to 20)</vt:lpstr>
      <vt:lpstr>Phase IV (weeks 15 to 20)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</dc:title>
  <dc:creator>MRT</dc:creator>
  <cp:lastModifiedBy>Sport</cp:lastModifiedBy>
  <cp:revision>632</cp:revision>
  <dcterms:created xsi:type="dcterms:W3CDTF">2010-03-03T03:37:23Z</dcterms:created>
  <dcterms:modified xsi:type="dcterms:W3CDTF">2024-05-11T09:35:42Z</dcterms:modified>
</cp:coreProperties>
</file>