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6"/>
  </p:notesMasterIdLst>
  <p:sldIdLst>
    <p:sldId id="256" r:id="rId2"/>
    <p:sldId id="266" r:id="rId3"/>
    <p:sldId id="269" r:id="rId4"/>
    <p:sldId id="270" r:id="rId5"/>
    <p:sldId id="551" r:id="rId6"/>
    <p:sldId id="552" r:id="rId7"/>
    <p:sldId id="553" r:id="rId8"/>
    <p:sldId id="554" r:id="rId9"/>
    <p:sldId id="558" r:id="rId10"/>
    <p:sldId id="559" r:id="rId11"/>
    <p:sldId id="560" r:id="rId12"/>
    <p:sldId id="555" r:id="rId13"/>
    <p:sldId id="556" r:id="rId14"/>
    <p:sldId id="557" r:id="rId15"/>
    <p:sldId id="561" r:id="rId16"/>
    <p:sldId id="562" r:id="rId17"/>
    <p:sldId id="563" r:id="rId18"/>
    <p:sldId id="564" r:id="rId19"/>
    <p:sldId id="565" r:id="rId20"/>
    <p:sldId id="566" r:id="rId21"/>
    <p:sldId id="568" r:id="rId22"/>
    <p:sldId id="569" r:id="rId23"/>
    <p:sldId id="570" r:id="rId24"/>
    <p:sldId id="571" r:id="rId25"/>
    <p:sldId id="572" r:id="rId26"/>
    <p:sldId id="573" r:id="rId27"/>
    <p:sldId id="574" r:id="rId28"/>
    <p:sldId id="575" r:id="rId29"/>
    <p:sldId id="576" r:id="rId30"/>
    <p:sldId id="577" r:id="rId31"/>
    <p:sldId id="578" r:id="rId32"/>
    <p:sldId id="579" r:id="rId33"/>
    <p:sldId id="580" r:id="rId34"/>
    <p:sldId id="581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290" r:id="rId48"/>
    <p:sldId id="584" r:id="rId49"/>
    <p:sldId id="582" r:id="rId50"/>
    <p:sldId id="583" r:id="rId51"/>
    <p:sldId id="585" r:id="rId52"/>
    <p:sldId id="586" r:id="rId53"/>
    <p:sldId id="587" r:id="rId54"/>
    <p:sldId id="588" r:id="rId55"/>
    <p:sldId id="589" r:id="rId56"/>
    <p:sldId id="590" r:id="rId57"/>
    <p:sldId id="591" r:id="rId58"/>
    <p:sldId id="592" r:id="rId59"/>
    <p:sldId id="593" r:id="rId60"/>
    <p:sldId id="594" r:id="rId61"/>
    <p:sldId id="595" r:id="rId62"/>
    <p:sldId id="596" r:id="rId63"/>
    <p:sldId id="597" r:id="rId64"/>
    <p:sldId id="598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06" autoAdjust="0"/>
  </p:normalViewPr>
  <p:slideViewPr>
    <p:cSldViewPr>
      <p:cViewPr varScale="1">
        <p:scale>
          <a:sx n="83" d="100"/>
          <a:sy n="83" d="100"/>
        </p:scale>
        <p:origin x="1450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562C4-9885-43A7-B905-F1C26599493D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4428C-0898-46A7-821F-7F1084538D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85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2CF6F-439E-447A-BEE9-CC08F7897E2C}" type="datetime1">
              <a:rPr lang="en-US" smtClean="0"/>
              <a:pPr/>
              <a:t>5/12/2024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A396E-59A4-4CC4-837A-E62C483BDC70}" type="datetime1">
              <a:rPr lang="en-US" smtClean="0"/>
              <a:pPr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43263-E45F-4675-A7BC-6BC2C566E9B3}" type="datetime1">
              <a:rPr lang="en-US" smtClean="0"/>
              <a:pPr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CDF6-5DC3-4143-AB00-DAEE529207ED}" type="datetime1">
              <a:rPr lang="en-US" smtClean="0"/>
              <a:pPr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0216-6B35-46D3-BFB7-BF10D481C480}" type="datetime1">
              <a:rPr lang="en-US" smtClean="0"/>
              <a:pPr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EFCC-AB64-4BB0-B358-E9EE741C0B84}" type="datetime1">
              <a:rPr lang="en-US" smtClean="0"/>
              <a:pPr/>
              <a:t>5/12/2024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92404-E5C5-4F9B-A2D3-AEFBB4A17D8C}" type="datetime1">
              <a:rPr lang="en-US" smtClean="0"/>
              <a:pPr/>
              <a:t>5/12/2024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9D4F-29D2-405E-8D57-544D0B88C7E0}" type="datetime1">
              <a:rPr lang="en-US" smtClean="0"/>
              <a:pPr/>
              <a:t>5/12/2024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B784-8BE1-4C59-94CF-7D44A757FE78}" type="datetime1">
              <a:rPr lang="en-US" smtClean="0"/>
              <a:pPr/>
              <a:t>5/12/2024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ADF4C-A806-44DE-BB44-6B22A8CBF95B}" type="datetime1">
              <a:rPr lang="en-US" smtClean="0"/>
              <a:pPr/>
              <a:t>5/12/2024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84B08B3-80BE-4085-812B-4E4D037AAC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2867D77-7E4D-486A-9BD9-0CC07265C5B3}" type="datetime1">
              <a:rPr lang="en-US" smtClean="0"/>
              <a:pPr/>
              <a:t>5/12/2024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7F36744-3AB6-4325-9C7F-A6A042FCA44A}" type="datetime1">
              <a:rPr lang="en-US" smtClean="0"/>
              <a:pPr/>
              <a:t>5/12/2024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84B08B3-80BE-4085-812B-4E4D037AAC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451149"/>
            <a:ext cx="7419536" cy="2301240"/>
          </a:xfrm>
        </p:spPr>
        <p:txBody>
          <a:bodyPr/>
          <a:lstStyle/>
          <a:p>
            <a:pPr algn="l"/>
            <a:r>
              <a:rPr lang="en-US" dirty="0"/>
              <a:t>Acromioclavicular dislocation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2600" y="3200400"/>
            <a:ext cx="3331698" cy="1011412"/>
          </a:xfrm>
        </p:spPr>
        <p:txBody>
          <a:bodyPr/>
          <a:lstStyle/>
          <a:p>
            <a:r>
              <a:rPr lang="en-US" b="1" dirty="0" smtClean="0"/>
              <a:t>Mohsen Avandi</a:t>
            </a:r>
          </a:p>
          <a:p>
            <a:r>
              <a:rPr lang="en-US" b="1" dirty="0" smtClean="0"/>
              <a:t>Semnan University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5058879" cy="428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Classification of Injury/Pathological</a:t>
            </a:r>
            <a:br>
              <a:rPr lang="en-US" sz="3600" dirty="0"/>
            </a:br>
            <a:r>
              <a:rPr lang="en-US" sz="3600" dirty="0"/>
              <a:t>Findings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600200"/>
            <a:ext cx="8610600" cy="435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55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Classification of Injury/Pathological</a:t>
            </a:r>
            <a:br>
              <a:rPr lang="en-US" sz="3600" dirty="0"/>
            </a:br>
            <a:r>
              <a:rPr lang="en-US" sz="3600" dirty="0"/>
              <a:t>Findings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382" y="1631100"/>
            <a:ext cx="8506691" cy="476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42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Classification of Injury/Pathological</a:t>
            </a:r>
            <a:br>
              <a:rPr lang="en-US" sz="3600" dirty="0"/>
            </a:br>
            <a:r>
              <a:rPr lang="en-US" sz="3600" dirty="0"/>
              <a:t>Findings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524000"/>
            <a:ext cx="8872763" cy="4267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51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Physical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Point </a:t>
            </a:r>
            <a:r>
              <a:rPr lang="en-US" dirty="0" smtClean="0">
                <a:solidFill>
                  <a:srgbClr val="FF0000"/>
                </a:solidFill>
              </a:rPr>
              <a:t>tenderness</a:t>
            </a:r>
          </a:p>
          <a:p>
            <a:r>
              <a:rPr lang="en-US" dirty="0">
                <a:solidFill>
                  <a:srgbClr val="FF0000"/>
                </a:solidFill>
              </a:rPr>
              <a:t>Deformity</a:t>
            </a:r>
            <a:r>
              <a:rPr lang="en-US" dirty="0"/>
              <a:t> at the AC joint and is palpable and </a:t>
            </a:r>
            <a:r>
              <a:rPr lang="en-US" dirty="0" smtClean="0"/>
              <a:t>different from </a:t>
            </a:r>
            <a:r>
              <a:rPr lang="en-US" dirty="0"/>
              <a:t>contralateral (uninjured) </a:t>
            </a:r>
            <a:r>
              <a:rPr lang="en-US" dirty="0" smtClean="0"/>
              <a:t>side.</a:t>
            </a:r>
          </a:p>
          <a:p>
            <a:r>
              <a:rPr lang="en-US" dirty="0">
                <a:solidFill>
                  <a:srgbClr val="FF0000"/>
                </a:solidFill>
              </a:rPr>
              <a:t>Pain at AC</a:t>
            </a:r>
            <a:r>
              <a:rPr lang="en-US" dirty="0"/>
              <a:t> joint with forward elevation greater </a:t>
            </a:r>
            <a:r>
              <a:rPr lang="en-US" dirty="0" smtClean="0"/>
              <a:t>than </a:t>
            </a:r>
            <a:r>
              <a:rPr lang="en-US" dirty="0" smtClean="0">
                <a:solidFill>
                  <a:srgbClr val="FF0000"/>
                </a:solidFill>
              </a:rPr>
              <a:t>140</a:t>
            </a:r>
            <a:r>
              <a:rPr lang="en-US" dirty="0" smtClean="0"/>
              <a:t>°.</a:t>
            </a:r>
          </a:p>
          <a:p>
            <a:r>
              <a:rPr lang="en-US" dirty="0"/>
              <a:t>Pain at joint with </a:t>
            </a:r>
            <a:r>
              <a:rPr lang="en-US" dirty="0">
                <a:solidFill>
                  <a:srgbClr val="FF0000"/>
                </a:solidFill>
              </a:rPr>
              <a:t>cross-arm </a:t>
            </a:r>
            <a:r>
              <a:rPr lang="en-US" dirty="0" smtClean="0">
                <a:solidFill>
                  <a:srgbClr val="FF0000"/>
                </a:solidFill>
              </a:rPr>
              <a:t>adduction</a:t>
            </a:r>
          </a:p>
          <a:p>
            <a:r>
              <a:rPr lang="en-US" dirty="0"/>
              <a:t>Cross-arm adduction test performed with </a:t>
            </a:r>
            <a:r>
              <a:rPr lang="en-US" dirty="0">
                <a:solidFill>
                  <a:srgbClr val="FF0000"/>
                </a:solidFill>
              </a:rPr>
              <a:t>arm </a:t>
            </a:r>
            <a:r>
              <a:rPr lang="en-US" dirty="0" smtClean="0">
                <a:solidFill>
                  <a:srgbClr val="FF0000"/>
                </a:solidFill>
              </a:rPr>
              <a:t>elevated to </a:t>
            </a:r>
            <a:r>
              <a:rPr lang="en-US" dirty="0">
                <a:solidFill>
                  <a:srgbClr val="FF0000"/>
                </a:solidFill>
              </a:rPr>
              <a:t>90</a:t>
            </a:r>
            <a:r>
              <a:rPr lang="en-US" dirty="0"/>
              <a:t>° and then adducted across the chest </a:t>
            </a:r>
            <a:r>
              <a:rPr lang="en-US" dirty="0" smtClean="0"/>
              <a:t>with the </a:t>
            </a:r>
            <a:r>
              <a:rPr lang="en-US" dirty="0">
                <a:solidFill>
                  <a:srgbClr val="FF0000"/>
                </a:solidFill>
              </a:rPr>
              <a:t>elbow bent at 90</a:t>
            </a:r>
            <a:r>
              <a:rPr lang="en-US" dirty="0"/>
              <a:t>°</a:t>
            </a:r>
            <a:endParaRPr lang="en-US" dirty="0" smtClean="0"/>
          </a:p>
          <a:p>
            <a:endParaRPr lang="en-US" dirty="0" smtClean="0"/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31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Physical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marL="36576" indent="0">
              <a:buNone/>
            </a:pP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01499"/>
            <a:ext cx="8306414" cy="522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410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Differential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O’Brien </a:t>
            </a:r>
            <a:r>
              <a:rPr lang="en-US" dirty="0" smtClean="0"/>
              <a:t>test</a:t>
            </a:r>
          </a:p>
          <a:p>
            <a:r>
              <a:rPr lang="en-US" b="1" dirty="0" smtClean="0"/>
              <a:t>Radiographs</a:t>
            </a:r>
          </a:p>
          <a:p>
            <a:r>
              <a:rPr lang="en-US" b="1" dirty="0"/>
              <a:t>Shrug </a:t>
            </a:r>
            <a:r>
              <a:rPr lang="en-US" b="1" dirty="0" smtClean="0"/>
              <a:t>Test</a:t>
            </a:r>
          </a:p>
          <a:p>
            <a:r>
              <a:rPr lang="en-US" dirty="0"/>
              <a:t>Used to distinguish type III from type V injuries</a:t>
            </a:r>
            <a:endParaRPr lang="en-US" dirty="0" smtClean="0"/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60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Type I and II </a:t>
            </a:r>
            <a:r>
              <a:rPr lang="en-US" dirty="0"/>
              <a:t>(incomplete injuries) are typically </a:t>
            </a:r>
            <a:r>
              <a:rPr lang="en-US" dirty="0" smtClean="0"/>
              <a:t>treated nonoperatively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>
                <a:solidFill>
                  <a:srgbClr val="FF0000"/>
                </a:solidFill>
              </a:rPr>
              <a:t>Type IV, V, and VI </a:t>
            </a:r>
            <a:r>
              <a:rPr lang="en-US" dirty="0"/>
              <a:t>(complete injuries) are </a:t>
            </a:r>
            <a:r>
              <a:rPr lang="en-US" dirty="0" smtClean="0"/>
              <a:t>typically treated </a:t>
            </a:r>
            <a:r>
              <a:rPr lang="en-US" dirty="0"/>
              <a:t>operatively due to significance </a:t>
            </a:r>
            <a:r>
              <a:rPr lang="en-US" dirty="0" smtClean="0"/>
              <a:t>of morbidity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>
                <a:solidFill>
                  <a:srgbClr val="FF0000"/>
                </a:solidFill>
              </a:rPr>
              <a:t>Type III injuries </a:t>
            </a:r>
            <a:r>
              <a:rPr lang="en-US" dirty="0"/>
              <a:t>remain the most </a:t>
            </a:r>
            <a:r>
              <a:rPr lang="en-US" dirty="0" smtClean="0"/>
              <a:t>controversial.</a:t>
            </a:r>
          </a:p>
          <a:p>
            <a:r>
              <a:rPr lang="en-US" dirty="0" smtClean="0"/>
              <a:t> </a:t>
            </a:r>
            <a:r>
              <a:rPr lang="en-US" dirty="0"/>
              <a:t>Current trends lean more towards initial </a:t>
            </a:r>
            <a:r>
              <a:rPr lang="en-US" dirty="0" smtClean="0"/>
              <a:t>nonoperative treatment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34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09800"/>
            <a:ext cx="6629400" cy="1826363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NONOPERATIVE REHABILITATION OF </a:t>
            </a:r>
            <a:r>
              <a:rPr lang="en-US" sz="3200" dirty="0" smtClean="0"/>
              <a:t>ACROMIOCLAVICULAR JOINT </a:t>
            </a:r>
            <a:r>
              <a:rPr lang="en-US" sz="3200" dirty="0"/>
              <a:t>SPRAIN/SEPARATION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37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Autofit/>
          </a:bodyPr>
          <a:lstStyle/>
          <a:p>
            <a:r>
              <a:rPr lang="en-US" sz="3200" b="1" dirty="0"/>
              <a:t>Phase I (48 hours to weeks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Protection</a:t>
            </a:r>
          </a:p>
          <a:p>
            <a:r>
              <a:rPr lang="en-US" dirty="0"/>
              <a:t>Immobilization via a </a:t>
            </a:r>
            <a:r>
              <a:rPr lang="en-US" dirty="0">
                <a:solidFill>
                  <a:srgbClr val="FF0000"/>
                </a:solidFill>
              </a:rPr>
              <a:t>sling</a:t>
            </a:r>
            <a:r>
              <a:rPr lang="en-US" dirty="0"/>
              <a:t> is used on as needed basis</a:t>
            </a:r>
            <a:r>
              <a:rPr lang="en-US" dirty="0" smtClean="0"/>
              <a:t>.</a:t>
            </a:r>
          </a:p>
          <a:p>
            <a:r>
              <a:rPr lang="en-US" dirty="0"/>
              <a:t>The amount of </a:t>
            </a:r>
            <a:r>
              <a:rPr lang="en-US" dirty="0">
                <a:solidFill>
                  <a:srgbClr val="FF0000"/>
                </a:solidFill>
              </a:rPr>
              <a:t>time</a:t>
            </a:r>
            <a:r>
              <a:rPr lang="en-US" dirty="0"/>
              <a:t> immobilized will vary </a:t>
            </a:r>
            <a:r>
              <a:rPr lang="en-US" dirty="0" smtClean="0">
                <a:solidFill>
                  <a:srgbClr val="FF0000"/>
                </a:solidFill>
              </a:rPr>
              <a:t>depending on </a:t>
            </a:r>
            <a:r>
              <a:rPr lang="en-US" dirty="0">
                <a:solidFill>
                  <a:srgbClr val="FF0000"/>
                </a:solidFill>
              </a:rPr>
              <a:t>the grade of injury</a:t>
            </a:r>
            <a:r>
              <a:rPr lang="en-US" dirty="0" smtClean="0"/>
              <a:t>.</a:t>
            </a:r>
          </a:p>
          <a:p>
            <a:r>
              <a:rPr lang="en-US" dirty="0"/>
              <a:t>Grade </a:t>
            </a:r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dirty="0"/>
              <a:t> separations typically require </a:t>
            </a:r>
            <a:r>
              <a:rPr lang="en-US" dirty="0">
                <a:solidFill>
                  <a:srgbClr val="FF0000"/>
                </a:solidFill>
              </a:rPr>
              <a:t>little to no </a:t>
            </a:r>
            <a:r>
              <a:rPr lang="en-US" dirty="0" smtClean="0">
                <a:solidFill>
                  <a:srgbClr val="FF0000"/>
                </a:solidFill>
              </a:rPr>
              <a:t>sling use.</a:t>
            </a:r>
          </a:p>
          <a:p>
            <a:r>
              <a:rPr lang="en-US" dirty="0">
                <a:solidFill>
                  <a:srgbClr val="FF0000"/>
                </a:solidFill>
              </a:rPr>
              <a:t>Grade II </a:t>
            </a:r>
            <a:r>
              <a:rPr lang="en-US" dirty="0"/>
              <a:t>separations involve disruption of </a:t>
            </a:r>
            <a:r>
              <a:rPr lang="en-US" dirty="0" smtClean="0"/>
              <a:t>ligamentous tissue </a:t>
            </a:r>
            <a:r>
              <a:rPr lang="en-US" dirty="0"/>
              <a:t>that may result in prolonged periods of </a:t>
            </a:r>
            <a:r>
              <a:rPr lang="en-US" dirty="0" smtClean="0"/>
              <a:t>pain associated </a:t>
            </a:r>
            <a:r>
              <a:rPr lang="en-US" dirty="0"/>
              <a:t>with early phases of tissue healing. </a:t>
            </a:r>
            <a:r>
              <a:rPr lang="en-US" dirty="0" smtClean="0"/>
              <a:t>During this </a:t>
            </a:r>
            <a:r>
              <a:rPr lang="en-US" dirty="0"/>
              <a:t>time, </a:t>
            </a:r>
            <a:r>
              <a:rPr lang="en-US" dirty="0">
                <a:solidFill>
                  <a:srgbClr val="FF0000"/>
                </a:solidFill>
              </a:rPr>
              <a:t>a sling may be required to avoid stress on </a:t>
            </a:r>
            <a:r>
              <a:rPr lang="en-US" dirty="0" smtClean="0">
                <a:solidFill>
                  <a:srgbClr val="FF0000"/>
                </a:solidFill>
              </a:rPr>
              <a:t>the AC </a:t>
            </a:r>
            <a:r>
              <a:rPr lang="en-US" dirty="0">
                <a:solidFill>
                  <a:srgbClr val="FF0000"/>
                </a:solidFill>
              </a:rPr>
              <a:t>joint</a:t>
            </a:r>
            <a:r>
              <a:rPr lang="en-US" dirty="0"/>
              <a:t>.</a:t>
            </a:r>
            <a:endParaRPr lang="en-US" dirty="0" smtClean="0"/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14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Autofit/>
          </a:bodyPr>
          <a:lstStyle/>
          <a:p>
            <a:r>
              <a:rPr lang="en-US" sz="3200" b="1" dirty="0"/>
              <a:t>Phase I (48 hours to weeks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7244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Protection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sling</a:t>
            </a:r>
            <a:r>
              <a:rPr lang="en-US" dirty="0"/>
              <a:t> is </a:t>
            </a:r>
            <a:r>
              <a:rPr lang="en-US" dirty="0">
                <a:solidFill>
                  <a:srgbClr val="FF0000"/>
                </a:solidFill>
              </a:rPr>
              <a:t>discontinued</a:t>
            </a:r>
            <a:r>
              <a:rPr lang="en-US" dirty="0"/>
              <a:t> following </a:t>
            </a:r>
            <a:r>
              <a:rPr lang="en-US" dirty="0" smtClean="0"/>
              <a:t>cessation of </a:t>
            </a:r>
            <a:r>
              <a:rPr lang="en-US" dirty="0">
                <a:solidFill>
                  <a:srgbClr val="FF0000"/>
                </a:solidFill>
              </a:rPr>
              <a:t>pain with the arm at the side and with </a:t>
            </a:r>
            <a:r>
              <a:rPr lang="en-US" dirty="0" smtClean="0">
                <a:solidFill>
                  <a:srgbClr val="FF0000"/>
                </a:solidFill>
              </a:rPr>
              <a:t>self-care activities</a:t>
            </a:r>
            <a:r>
              <a:rPr lang="en-US" dirty="0"/>
              <a:t>. Generally speaking, this time period does </a:t>
            </a:r>
            <a:r>
              <a:rPr lang="en-US" dirty="0" smtClean="0"/>
              <a:t>not </a:t>
            </a:r>
            <a:r>
              <a:rPr lang="en-US" dirty="0" smtClean="0">
                <a:solidFill>
                  <a:srgbClr val="FF0000"/>
                </a:solidFill>
              </a:rPr>
              <a:t>exceed </a:t>
            </a:r>
            <a:r>
              <a:rPr lang="en-US" dirty="0">
                <a:solidFill>
                  <a:srgbClr val="FF0000"/>
                </a:solidFill>
              </a:rPr>
              <a:t>1 week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Grades III and V</a:t>
            </a:r>
            <a:r>
              <a:rPr lang="en-US" dirty="0"/>
              <a:t> involve complete ligament </a:t>
            </a:r>
            <a:r>
              <a:rPr lang="en-US" dirty="0" smtClean="0"/>
              <a:t>rupture </a:t>
            </a:r>
            <a:r>
              <a:rPr lang="en-US" dirty="0"/>
              <a:t>While </a:t>
            </a:r>
            <a:r>
              <a:rPr lang="en-US" dirty="0">
                <a:solidFill>
                  <a:srgbClr val="FF0000"/>
                </a:solidFill>
              </a:rPr>
              <a:t>sling </a:t>
            </a:r>
            <a:r>
              <a:rPr lang="en-US" dirty="0" smtClean="0">
                <a:solidFill>
                  <a:srgbClr val="FF0000"/>
                </a:solidFill>
              </a:rPr>
              <a:t>use up </a:t>
            </a:r>
            <a:r>
              <a:rPr lang="en-US" dirty="0">
                <a:solidFill>
                  <a:srgbClr val="FF0000"/>
                </a:solidFill>
              </a:rPr>
              <a:t>to 4 weeks</a:t>
            </a:r>
            <a:r>
              <a:rPr lang="en-US" dirty="0"/>
              <a:t> for these higher-grade AC </a:t>
            </a:r>
            <a:r>
              <a:rPr lang="en-US" dirty="0" smtClean="0"/>
              <a:t>separations.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65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Acromioclavicular dislocation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Introduction:</a:t>
            </a:r>
          </a:p>
          <a:p>
            <a:r>
              <a:rPr lang="en-US" dirty="0" smtClean="0"/>
              <a:t>A shoulder </a:t>
            </a:r>
            <a:r>
              <a:rPr lang="en-US" dirty="0" smtClean="0">
                <a:solidFill>
                  <a:srgbClr val="FF0000"/>
                </a:solidFill>
              </a:rPr>
              <a:t>separation</a:t>
            </a:r>
            <a:r>
              <a:rPr lang="en-US" dirty="0" smtClean="0"/>
              <a:t> is a fairly common injury, especially in certain sports. </a:t>
            </a:r>
          </a:p>
          <a:p>
            <a:r>
              <a:rPr lang="en-US" dirty="0" smtClean="0"/>
              <a:t>The AC joint is where the </a:t>
            </a:r>
            <a:r>
              <a:rPr lang="en-US" dirty="0" smtClean="0">
                <a:solidFill>
                  <a:srgbClr val="FF0000"/>
                </a:solidFill>
              </a:rPr>
              <a:t>acromion and the clavicle </a:t>
            </a:r>
            <a:r>
              <a:rPr lang="en-US" dirty="0" smtClean="0"/>
              <a:t>meet. </a:t>
            </a:r>
            <a:r>
              <a:rPr lang="en-US" i="1" dirty="0" smtClean="0"/>
              <a:t>Ligaments</a:t>
            </a:r>
            <a:r>
              <a:rPr lang="en-US" dirty="0" smtClean="0"/>
              <a:t> hold these two bones together.</a:t>
            </a:r>
          </a:p>
          <a:p>
            <a:pPr marL="36576" indent="0">
              <a:buNone/>
            </a:pPr>
            <a:endParaRPr lang="en-US" dirty="0"/>
          </a:p>
        </p:txBody>
      </p:sp>
      <p:pic>
        <p:nvPicPr>
          <p:cNvPr id="5" name="shoulder_acromioclavicular_separation_intro01" descr="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676400"/>
            <a:ext cx="449199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Autofit/>
          </a:bodyPr>
          <a:lstStyle/>
          <a:p>
            <a:r>
              <a:rPr lang="en-US" sz="3200" b="1" dirty="0"/>
              <a:t>Phase I (48 hours to weeks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724400"/>
          </a:xfrm>
        </p:spPr>
        <p:txBody>
          <a:bodyPr>
            <a:normAutofit/>
          </a:bodyPr>
          <a:lstStyle/>
          <a:p>
            <a:r>
              <a:rPr lang="en-US" b="1" dirty="0" smtClean="0"/>
              <a:t>Protection</a:t>
            </a:r>
          </a:p>
          <a:p>
            <a:r>
              <a:rPr lang="en-US" dirty="0">
                <a:solidFill>
                  <a:srgbClr val="FF0000"/>
                </a:solidFill>
              </a:rPr>
              <a:t>In all cases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immobilization</a:t>
            </a:r>
            <a:r>
              <a:rPr lang="en-US" dirty="0"/>
              <a:t> is </a:t>
            </a:r>
            <a:r>
              <a:rPr lang="en-US" dirty="0">
                <a:solidFill>
                  <a:srgbClr val="FF0000"/>
                </a:solidFill>
              </a:rPr>
              <a:t>discontinued</a:t>
            </a:r>
            <a:r>
              <a:rPr lang="en-US" dirty="0"/>
              <a:t> </a:t>
            </a:r>
            <a:r>
              <a:rPr lang="en-US" dirty="0" smtClean="0"/>
              <a:t>following the </a:t>
            </a:r>
            <a:r>
              <a:rPr lang="en-US" dirty="0">
                <a:solidFill>
                  <a:srgbClr val="FF0000"/>
                </a:solidFill>
              </a:rPr>
              <a:t>cessation</a:t>
            </a:r>
            <a:r>
              <a:rPr lang="en-US" dirty="0"/>
              <a:t> of </a:t>
            </a:r>
            <a:r>
              <a:rPr lang="en-US" dirty="0">
                <a:solidFill>
                  <a:srgbClr val="FF0000"/>
                </a:solidFill>
              </a:rPr>
              <a:t>pain</a:t>
            </a:r>
            <a:r>
              <a:rPr lang="en-US" dirty="0"/>
              <a:t> at rest with the arm at the </a:t>
            </a:r>
            <a:r>
              <a:rPr lang="en-US" dirty="0" smtClean="0"/>
              <a:t>side and </a:t>
            </a:r>
            <a:r>
              <a:rPr lang="en-US" dirty="0"/>
              <a:t>with self-care activities</a:t>
            </a:r>
            <a:r>
              <a:rPr lang="en-US" dirty="0" smtClean="0"/>
              <a:t>.</a:t>
            </a:r>
          </a:p>
          <a:p>
            <a:r>
              <a:rPr lang="en-US" b="1" dirty="0"/>
              <a:t>Management of Pain and Swelling</a:t>
            </a:r>
          </a:p>
          <a:p>
            <a:r>
              <a:rPr lang="en-US" dirty="0" smtClean="0"/>
              <a:t>Ice</a:t>
            </a:r>
            <a:endParaRPr lang="en-US" dirty="0"/>
          </a:p>
          <a:p>
            <a:r>
              <a:rPr lang="en-US" dirty="0" smtClean="0"/>
              <a:t>Sling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44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Autofit/>
          </a:bodyPr>
          <a:lstStyle/>
          <a:p>
            <a:r>
              <a:rPr lang="en-US" sz="3200" b="1" dirty="0"/>
              <a:t>Phase I (48 hours to weeks 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295400"/>
            <a:ext cx="8467725" cy="5296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0316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Autofit/>
          </a:bodyPr>
          <a:lstStyle/>
          <a:p>
            <a:r>
              <a:rPr lang="en-US" sz="3200" b="1" dirty="0"/>
              <a:t>Phase I (48 hours to weeks 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648" y="1371600"/>
            <a:ext cx="8621279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166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Autofit/>
          </a:bodyPr>
          <a:lstStyle/>
          <a:p>
            <a:r>
              <a:rPr lang="en-US" sz="3200" b="1" dirty="0"/>
              <a:t>Phase I (48 hours to weeks 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244" y="1524000"/>
            <a:ext cx="8559120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8315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Autofit/>
          </a:bodyPr>
          <a:lstStyle/>
          <a:p>
            <a:r>
              <a:rPr lang="en-US" sz="3200" b="1" dirty="0"/>
              <a:t>Phase I (48 hours to weeks 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066800"/>
            <a:ext cx="7086600" cy="55300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19597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Autofit/>
          </a:bodyPr>
          <a:lstStyle/>
          <a:p>
            <a:r>
              <a:rPr lang="en-US" sz="3200" b="1" dirty="0"/>
              <a:t>Phase I (48 hours to weeks 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295400"/>
            <a:ext cx="6511271" cy="530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165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Autofit/>
          </a:bodyPr>
          <a:lstStyle/>
          <a:p>
            <a:r>
              <a:rPr lang="en-US" sz="3200" b="1" dirty="0"/>
              <a:t>Phase I (48 hours to weeks 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295400"/>
            <a:ext cx="5791200" cy="488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6728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Autofit/>
          </a:bodyPr>
          <a:lstStyle/>
          <a:p>
            <a:r>
              <a:rPr lang="en-US" sz="3200" b="1" dirty="0"/>
              <a:t>Phase II (weeks 2 to 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724400"/>
          </a:xfrm>
        </p:spPr>
        <p:txBody>
          <a:bodyPr>
            <a:normAutofit/>
          </a:bodyPr>
          <a:lstStyle/>
          <a:p>
            <a:r>
              <a:rPr lang="en-US" b="1" dirty="0"/>
              <a:t>Conditioning (</a:t>
            </a:r>
            <a:r>
              <a:rPr lang="en-US" b="1" dirty="0">
                <a:solidFill>
                  <a:srgbClr val="FF0000"/>
                </a:solidFill>
              </a:rPr>
              <a:t>bike or elliptical</a:t>
            </a:r>
            <a:r>
              <a:rPr lang="en-US" b="1" dirty="0" smtClean="0"/>
              <a:t>)</a:t>
            </a:r>
          </a:p>
          <a:p>
            <a:r>
              <a:rPr lang="en-US" dirty="0" smtClean="0"/>
              <a:t>Non weight </a:t>
            </a:r>
            <a:r>
              <a:rPr lang="en-US" dirty="0"/>
              <a:t>bearing upper extremity core </a:t>
            </a:r>
            <a:r>
              <a:rPr lang="en-US" dirty="0" smtClean="0"/>
              <a:t>stability (</a:t>
            </a:r>
            <a:r>
              <a:rPr lang="en-US" dirty="0" smtClean="0">
                <a:solidFill>
                  <a:srgbClr val="FF0000"/>
                </a:solidFill>
              </a:rPr>
              <a:t>bridge</a:t>
            </a:r>
            <a:r>
              <a:rPr lang="en-US" dirty="0">
                <a:solidFill>
                  <a:srgbClr val="FF0000"/>
                </a:solidFill>
              </a:rPr>
              <a:t>, crunch</a:t>
            </a:r>
            <a:r>
              <a:rPr lang="en-US" dirty="0"/>
              <a:t>, etc</a:t>
            </a:r>
            <a:r>
              <a:rPr lang="en-US" dirty="0" smtClean="0"/>
              <a:t>.)</a:t>
            </a:r>
          </a:p>
          <a:p>
            <a:r>
              <a:rPr lang="en-US" b="1" dirty="0"/>
              <a:t>Activation of Primary Muscles </a:t>
            </a:r>
            <a:r>
              <a:rPr lang="en-US" b="1" dirty="0" smtClean="0"/>
              <a:t>Involved</a:t>
            </a:r>
          </a:p>
          <a:p>
            <a:r>
              <a:rPr lang="en-US" dirty="0">
                <a:solidFill>
                  <a:srgbClr val="FF0000"/>
                </a:solidFill>
              </a:rPr>
              <a:t>Isotonic strengthening </a:t>
            </a:r>
            <a:r>
              <a:rPr lang="en-US" dirty="0"/>
              <a:t>exercises directed at </a:t>
            </a:r>
            <a:r>
              <a:rPr lang="en-US" dirty="0" smtClean="0"/>
              <a:t>restoring and </a:t>
            </a:r>
            <a:r>
              <a:rPr lang="en-US" dirty="0"/>
              <a:t>maintaining adequate scapular retraction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4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Autofit/>
          </a:bodyPr>
          <a:lstStyle/>
          <a:p>
            <a:r>
              <a:rPr lang="en-US" sz="3200" b="1" dirty="0"/>
              <a:t>Phase II (weeks 2 to 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724400"/>
          </a:xfrm>
        </p:spPr>
        <p:txBody>
          <a:bodyPr>
            <a:normAutofit/>
          </a:bodyPr>
          <a:lstStyle/>
          <a:p>
            <a:r>
              <a:rPr lang="en-US" dirty="0"/>
              <a:t>Lower extremity exercise including shoulder </a:t>
            </a:r>
            <a:r>
              <a:rPr lang="en-US" dirty="0" smtClean="0"/>
              <a:t>dumps ,single </a:t>
            </a:r>
            <a:r>
              <a:rPr lang="en-US" dirty="0"/>
              <a:t>leg trunk flexion bends, single </a:t>
            </a:r>
            <a:r>
              <a:rPr lang="en-US" dirty="0" smtClean="0"/>
              <a:t>leg balance</a:t>
            </a:r>
            <a:r>
              <a:rPr lang="en-US" dirty="0"/>
              <a:t>, hip hike, </a:t>
            </a:r>
            <a:r>
              <a:rPr lang="en-US" dirty="0" smtClean="0"/>
              <a:t>squats.</a:t>
            </a:r>
          </a:p>
          <a:p>
            <a:r>
              <a:rPr lang="en-US" dirty="0"/>
              <a:t>Full active ROM (equal to the uninjured side </a:t>
            </a:r>
            <a:r>
              <a:rPr lang="en-US" dirty="0" smtClean="0"/>
              <a:t>with visual </a:t>
            </a:r>
            <a:r>
              <a:rPr lang="en-US" dirty="0"/>
              <a:t>estimation) </a:t>
            </a:r>
            <a:r>
              <a:rPr lang="en-US" dirty="0">
                <a:solidFill>
                  <a:srgbClr val="FF0000"/>
                </a:solidFill>
              </a:rPr>
              <a:t>without </a:t>
            </a:r>
            <a:r>
              <a:rPr lang="en-US" dirty="0" smtClean="0">
                <a:solidFill>
                  <a:srgbClr val="FF0000"/>
                </a:solidFill>
              </a:rPr>
              <a:t>pain</a:t>
            </a:r>
            <a:r>
              <a:rPr lang="en-US" dirty="0" smtClean="0"/>
              <a:t>.</a:t>
            </a:r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412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Autofit/>
          </a:bodyPr>
          <a:lstStyle/>
          <a:p>
            <a:r>
              <a:rPr lang="en-US" sz="3200" b="1" dirty="0"/>
              <a:t>Phase III (weeks 6 to 12)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724400"/>
          </a:xfrm>
        </p:spPr>
        <p:txBody>
          <a:bodyPr>
            <a:normAutofit fontScale="92500"/>
          </a:bodyPr>
          <a:lstStyle/>
          <a:p>
            <a:r>
              <a:rPr lang="en-US" dirty="0"/>
              <a:t>Continued conditioning described in phase </a:t>
            </a:r>
            <a:r>
              <a:rPr lang="en-US" dirty="0" smtClean="0"/>
              <a:t>II.</a:t>
            </a:r>
          </a:p>
          <a:p>
            <a:r>
              <a:rPr lang="en-US" dirty="0"/>
              <a:t>Initiate upper extremity weight-bearing core </a:t>
            </a:r>
            <a:r>
              <a:rPr lang="en-US" dirty="0" smtClean="0"/>
              <a:t>stability exercise</a:t>
            </a:r>
            <a:r>
              <a:rPr lang="en-US" dirty="0"/>
              <a:t>, e.g., </a:t>
            </a:r>
            <a:r>
              <a:rPr lang="en-US" dirty="0">
                <a:solidFill>
                  <a:srgbClr val="FF0000"/>
                </a:solidFill>
              </a:rPr>
              <a:t>plank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side plank </a:t>
            </a:r>
            <a:r>
              <a:rPr lang="en-US" dirty="0"/>
              <a:t>(grades I and II </a:t>
            </a:r>
            <a:r>
              <a:rPr lang="en-US" dirty="0" smtClean="0"/>
              <a:t>may tolerate </a:t>
            </a:r>
            <a:r>
              <a:rPr lang="en-US" dirty="0"/>
              <a:t>before or at 6 weeks</a:t>
            </a:r>
            <a:r>
              <a:rPr lang="en-US" dirty="0" smtClean="0"/>
              <a:t>).</a:t>
            </a:r>
          </a:p>
          <a:p>
            <a:r>
              <a:rPr lang="en-US" b="1" dirty="0"/>
              <a:t>Activation of Primary Muscles </a:t>
            </a:r>
            <a:r>
              <a:rPr lang="en-US" b="1" dirty="0" smtClean="0"/>
              <a:t>Involved</a:t>
            </a:r>
          </a:p>
          <a:p>
            <a:r>
              <a:rPr lang="en-US" dirty="0">
                <a:solidFill>
                  <a:srgbClr val="FF0000"/>
                </a:solidFill>
              </a:rPr>
              <a:t>Isotonic</a:t>
            </a:r>
            <a:r>
              <a:rPr lang="en-US" dirty="0"/>
              <a:t> exercises are progressed at this phase </a:t>
            </a:r>
            <a:r>
              <a:rPr lang="en-US" dirty="0" smtClean="0"/>
              <a:t>with continued </a:t>
            </a:r>
            <a:r>
              <a:rPr lang="en-US" dirty="0"/>
              <a:t>emphasis on maintaining scapula retraction.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20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6482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most common cause of an AC joint separation is </a:t>
            </a:r>
            <a:r>
              <a:rPr lang="en-US" b="1" dirty="0" smtClean="0">
                <a:solidFill>
                  <a:srgbClr val="FF0000"/>
                </a:solidFill>
              </a:rPr>
              <a:t>falling</a:t>
            </a:r>
            <a:r>
              <a:rPr lang="en-US" b="1" dirty="0" smtClean="0"/>
              <a:t> on the shoulder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As the shoulder strikes the ground, the force from the fall pushes the </a:t>
            </a:r>
            <a:r>
              <a:rPr lang="en-US" dirty="0" smtClean="0">
                <a:solidFill>
                  <a:srgbClr val="FF0000"/>
                </a:solidFill>
              </a:rPr>
              <a:t>scapula down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collarbone, because it is attached to the rib cage, </a:t>
            </a:r>
            <a:r>
              <a:rPr lang="en-US" dirty="0" smtClean="0">
                <a:solidFill>
                  <a:srgbClr val="FF0000"/>
                </a:solidFill>
              </a:rPr>
              <a:t>cannot move enough to follow </a:t>
            </a:r>
            <a:r>
              <a:rPr lang="en-US" dirty="0" smtClean="0"/>
              <a:t>the motion of the scapula. </a:t>
            </a:r>
          </a:p>
          <a:p>
            <a:r>
              <a:rPr lang="en-US" dirty="0" smtClean="0"/>
              <a:t>The result is that the ligaments around the AC joint begin to tear, separating (dislocating) the joint.</a:t>
            </a:r>
            <a:endParaRPr lang="en-US" dirty="0"/>
          </a:p>
        </p:txBody>
      </p:sp>
      <p:pic>
        <p:nvPicPr>
          <p:cNvPr id="2050" name="Picture 2" descr="H:\flash\class\pathology\acj-dis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524000"/>
            <a:ext cx="4038600" cy="38862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Autofit/>
          </a:bodyPr>
          <a:lstStyle/>
          <a:p>
            <a:r>
              <a:rPr lang="en-US" sz="3200" b="1" dirty="0"/>
              <a:t>Phase III (weeks 6 to 12)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724400"/>
          </a:xfrm>
        </p:spPr>
        <p:txBody>
          <a:bodyPr>
            <a:normAutofit/>
          </a:bodyPr>
          <a:lstStyle/>
          <a:p>
            <a:r>
              <a:rPr lang="en-US" dirty="0"/>
              <a:t>exercise tubing or cable </a:t>
            </a:r>
            <a:r>
              <a:rPr lang="en-US" dirty="0" smtClean="0"/>
              <a:t>resistance exercises </a:t>
            </a:r>
            <a:r>
              <a:rPr lang="en-US" dirty="0"/>
              <a:t>are utilized to progress the </a:t>
            </a:r>
            <a:r>
              <a:rPr lang="en-US" dirty="0" smtClean="0"/>
              <a:t>strengthening program.</a:t>
            </a:r>
          </a:p>
          <a:p>
            <a:r>
              <a:rPr lang="en-US" dirty="0"/>
              <a:t>Strengthening targeted at the rotator cuff </a:t>
            </a:r>
            <a:r>
              <a:rPr lang="en-US" dirty="0" smtClean="0"/>
              <a:t>muscles (emphasis </a:t>
            </a:r>
            <a:r>
              <a:rPr lang="en-US" dirty="0"/>
              <a:t>on ERs), </a:t>
            </a:r>
            <a:r>
              <a:rPr lang="en-US" dirty="0">
                <a:solidFill>
                  <a:srgbClr val="FF0000"/>
                </a:solidFill>
              </a:rPr>
              <a:t>biceps </a:t>
            </a:r>
            <a:r>
              <a:rPr lang="en-US" dirty="0" err="1">
                <a:solidFill>
                  <a:srgbClr val="FF0000"/>
                </a:solidFill>
              </a:rPr>
              <a:t>brachii</a:t>
            </a:r>
            <a:r>
              <a:rPr lang="en-US" dirty="0">
                <a:solidFill>
                  <a:srgbClr val="FF0000"/>
                </a:solidFill>
              </a:rPr>
              <a:t>, pectoralis </a:t>
            </a:r>
            <a:r>
              <a:rPr lang="en-US" dirty="0" smtClean="0">
                <a:solidFill>
                  <a:srgbClr val="FF0000"/>
                </a:solidFill>
              </a:rPr>
              <a:t>major, and </a:t>
            </a:r>
            <a:r>
              <a:rPr lang="en-US" dirty="0">
                <a:solidFill>
                  <a:srgbClr val="FF0000"/>
                </a:solidFill>
              </a:rPr>
              <a:t>minor </a:t>
            </a:r>
            <a:r>
              <a:rPr lang="en-US" dirty="0"/>
              <a:t>and scapular rotators.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PNF</a:t>
            </a:r>
            <a:r>
              <a:rPr lang="en-US" dirty="0" smtClean="0"/>
              <a:t> </a:t>
            </a:r>
            <a:r>
              <a:rPr lang="en-US" dirty="0"/>
              <a:t>utilizing rubber tubing is introduced at this time.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971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Autofit/>
          </a:bodyPr>
          <a:lstStyle/>
          <a:p>
            <a:r>
              <a:rPr lang="en-US" sz="3200" b="1" dirty="0"/>
              <a:t>Phase III (weeks 6 to 12)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Multilevel </a:t>
            </a:r>
            <a:r>
              <a:rPr lang="en-US" dirty="0" smtClean="0">
                <a:solidFill>
                  <a:srgbClr val="FF0000"/>
                </a:solidFill>
              </a:rPr>
              <a:t>rows</a:t>
            </a:r>
          </a:p>
          <a:p>
            <a:r>
              <a:rPr lang="en-US" dirty="0"/>
              <a:t>Prone scapula exercises—Is, </a:t>
            </a:r>
            <a:r>
              <a:rPr lang="en-US" dirty="0" err="1"/>
              <a:t>Ts</a:t>
            </a:r>
            <a:r>
              <a:rPr lang="en-US" dirty="0"/>
              <a:t> and Ys (start with </a:t>
            </a:r>
            <a:r>
              <a:rPr lang="en-US" dirty="0" smtClean="0">
                <a:solidFill>
                  <a:srgbClr val="FF0000"/>
                </a:solidFill>
              </a:rPr>
              <a:t>no weight </a:t>
            </a:r>
            <a:r>
              <a:rPr lang="en-US" dirty="0"/>
              <a:t>and high repetitions to </a:t>
            </a:r>
            <a:r>
              <a:rPr lang="en-US" dirty="0" smtClean="0"/>
              <a:t>fatigue).</a:t>
            </a:r>
          </a:p>
          <a:p>
            <a:r>
              <a:rPr lang="en-US" dirty="0">
                <a:solidFill>
                  <a:srgbClr val="FF0000"/>
                </a:solidFill>
              </a:rPr>
              <a:t>IR/ER</a:t>
            </a:r>
            <a:r>
              <a:rPr lang="en-US" dirty="0"/>
              <a:t> (tubing/cable</a:t>
            </a:r>
            <a:r>
              <a:rPr lang="en-US" dirty="0" smtClean="0"/>
              <a:t>)</a:t>
            </a:r>
          </a:p>
          <a:p>
            <a:r>
              <a:rPr lang="en-US" dirty="0">
                <a:solidFill>
                  <a:srgbClr val="FF0000"/>
                </a:solidFill>
              </a:rPr>
              <a:t>One-hand pushup on wall </a:t>
            </a:r>
            <a:r>
              <a:rPr lang="en-US" dirty="0"/>
              <a:t>with light </a:t>
            </a:r>
            <a:r>
              <a:rPr lang="en-US" dirty="0" smtClean="0"/>
              <a:t>ball</a:t>
            </a:r>
          </a:p>
          <a:p>
            <a:r>
              <a:rPr lang="en-US" dirty="0"/>
              <a:t>Plyometrics</a:t>
            </a:r>
          </a:p>
          <a:p>
            <a:r>
              <a:rPr lang="en-US" dirty="0" smtClean="0"/>
              <a:t>90-90 </a:t>
            </a:r>
            <a:r>
              <a:rPr lang="en-US" dirty="0"/>
              <a:t>supine ball toss (Figure 7-13A)</a:t>
            </a:r>
          </a:p>
          <a:p>
            <a:r>
              <a:rPr lang="en-US" dirty="0" smtClean="0"/>
              <a:t>Overhead </a:t>
            </a:r>
            <a:r>
              <a:rPr lang="en-US" dirty="0"/>
              <a:t>supine ball toss (Figure 7-13B)</a:t>
            </a:r>
          </a:p>
          <a:p>
            <a:r>
              <a:rPr lang="en-US" dirty="0" smtClean="0"/>
              <a:t>Medicine </a:t>
            </a:r>
            <a:r>
              <a:rPr lang="en-US" dirty="0"/>
              <a:t>ball chest pass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275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Autofit/>
          </a:bodyPr>
          <a:lstStyle/>
          <a:p>
            <a:r>
              <a:rPr lang="en-US" sz="3200" b="1" dirty="0"/>
              <a:t>Phase III (weeks 6 to 12)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632" y="1676400"/>
            <a:ext cx="8167059" cy="3200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031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Autofit/>
          </a:bodyPr>
          <a:lstStyle/>
          <a:p>
            <a:r>
              <a:rPr lang="en-US" sz="3200" b="1" dirty="0"/>
              <a:t>Phase III (weeks 6 to 12)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95400"/>
            <a:ext cx="8077200" cy="441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9170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Autofit/>
          </a:bodyPr>
          <a:lstStyle/>
          <a:p>
            <a:r>
              <a:rPr lang="en-US" sz="3200" b="1" dirty="0"/>
              <a:t>Phase IV (weeks 12+)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7244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Return to gym (grades I and II typically can start </a:t>
            </a:r>
            <a:r>
              <a:rPr lang="en-US" dirty="0" smtClean="0"/>
              <a:t>gym activity </a:t>
            </a:r>
            <a:r>
              <a:rPr lang="en-US" dirty="0"/>
              <a:t>at or before </a:t>
            </a:r>
            <a:r>
              <a:rPr lang="en-US" dirty="0">
                <a:solidFill>
                  <a:srgbClr val="FF0000"/>
                </a:solidFill>
              </a:rPr>
              <a:t>8 weeks</a:t>
            </a:r>
            <a:r>
              <a:rPr lang="en-US" dirty="0" smtClean="0"/>
              <a:t>).</a:t>
            </a:r>
          </a:p>
          <a:p>
            <a:r>
              <a:rPr lang="en-US" dirty="0">
                <a:solidFill>
                  <a:srgbClr val="FF0000"/>
                </a:solidFill>
              </a:rPr>
              <a:t>Bench press </a:t>
            </a:r>
            <a:r>
              <a:rPr lang="en-US" dirty="0"/>
              <a:t>at 50% or less than </a:t>
            </a:r>
            <a:r>
              <a:rPr lang="en-US" dirty="0" smtClean="0"/>
              <a:t>pre surgical</a:t>
            </a:r>
            <a:endParaRPr lang="en-US" dirty="0" smtClean="0"/>
          </a:p>
          <a:p>
            <a:r>
              <a:rPr lang="en-US" dirty="0">
                <a:solidFill>
                  <a:srgbClr val="FF0000"/>
                </a:solidFill>
              </a:rPr>
              <a:t>Overhead press </a:t>
            </a:r>
            <a:r>
              <a:rPr lang="en-US" dirty="0"/>
              <a:t>at 50% or less than </a:t>
            </a:r>
            <a:r>
              <a:rPr lang="en-US" dirty="0" err="1" smtClean="0"/>
              <a:t>presurgical</a:t>
            </a:r>
            <a:endParaRPr lang="en-US" dirty="0" smtClean="0"/>
          </a:p>
          <a:p>
            <a:r>
              <a:rPr lang="en-US" dirty="0"/>
              <a:t>Continue one hand ball pushup on wall</a:t>
            </a:r>
            <a:r>
              <a:rPr lang="en-US" dirty="0" smtClean="0"/>
              <a:t>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Plyometrics</a:t>
            </a:r>
          </a:p>
          <a:p>
            <a:r>
              <a:rPr lang="en-US" dirty="0"/>
              <a:t>Two-handed medicine ball chest</a:t>
            </a:r>
          </a:p>
          <a:p>
            <a:r>
              <a:rPr lang="en-US" dirty="0"/>
              <a:t>pass, standing two-handed overhead chest pass, </a:t>
            </a:r>
            <a:r>
              <a:rPr lang="en-US" dirty="0" err="1"/>
              <a:t>singlehand</a:t>
            </a:r>
            <a:endParaRPr lang="en-US" dirty="0"/>
          </a:p>
          <a:p>
            <a:r>
              <a:rPr lang="en-US" dirty="0"/>
              <a:t>90/90 ball toss to upright with rebounder.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6841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Sternoclavicular</a:t>
            </a:r>
            <a:r>
              <a:rPr lang="en-US" b="1" dirty="0" smtClean="0"/>
              <a:t> Joint 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343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i="1" dirty="0" err="1" smtClean="0">
                <a:solidFill>
                  <a:srgbClr val="FF0000"/>
                </a:solidFill>
              </a:rPr>
              <a:t>sternoclavicular</a:t>
            </a:r>
            <a:r>
              <a:rPr lang="en-US" dirty="0" smtClean="0"/>
              <a:t> (SC) joint is important because it helps support the shoulder. The SC joint links the bones of the arms and shoulder to the vertical skeleton.</a:t>
            </a:r>
          </a:p>
          <a:p>
            <a:endParaRPr lang="en-US" dirty="0"/>
          </a:p>
        </p:txBody>
      </p:sp>
      <p:pic>
        <p:nvPicPr>
          <p:cNvPr id="1026" name="Picture 2" descr="C:\Documents and Settings\avandi\Desktop\shoulder_stclav_intro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676400"/>
            <a:ext cx="4114800" cy="41148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Like most joints, the SC joint is made up of two bones covered with a material called </a:t>
            </a:r>
            <a:r>
              <a:rPr lang="en-US" i="1" dirty="0" err="1" smtClean="0"/>
              <a:t>articular</a:t>
            </a:r>
            <a:r>
              <a:rPr lang="en-US" i="1" dirty="0" smtClean="0"/>
              <a:t> cartilage.</a:t>
            </a:r>
          </a:p>
          <a:p>
            <a:r>
              <a:rPr lang="en-US" dirty="0" smtClean="0"/>
              <a:t>The </a:t>
            </a:r>
            <a:r>
              <a:rPr lang="en-US" i="1" dirty="0" smtClean="0"/>
              <a:t>intra-</a:t>
            </a:r>
            <a:r>
              <a:rPr lang="en-US" i="1" dirty="0" err="1" smtClean="0"/>
              <a:t>articular</a:t>
            </a:r>
            <a:r>
              <a:rPr lang="en-US" i="1" dirty="0" smtClean="0"/>
              <a:t> disc ligament</a:t>
            </a:r>
            <a:r>
              <a:rPr lang="en-US" dirty="0" smtClean="0"/>
              <a:t> attaches to the first rib and divides the joint into two separate spaces. This ligament is very thick and fibrous.</a:t>
            </a:r>
          </a:p>
          <a:p>
            <a:r>
              <a:rPr lang="en-US" dirty="0" smtClean="0"/>
              <a:t>The </a:t>
            </a:r>
            <a:r>
              <a:rPr lang="en-US" i="1" dirty="0" err="1" smtClean="0"/>
              <a:t>costoclavicular</a:t>
            </a:r>
            <a:r>
              <a:rPr lang="en-US" i="1" dirty="0" smtClean="0"/>
              <a:t> ligament</a:t>
            </a:r>
            <a:r>
              <a:rPr lang="en-US" dirty="0" smtClean="0"/>
              <a:t> is short and strong. It attaches underneath the clavicle to the first rib just below. It helps steady the SC joint during certain motions.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i="1" dirty="0" err="1" smtClean="0"/>
              <a:t>interclavicular</a:t>
            </a:r>
            <a:r>
              <a:rPr lang="en-US" i="1" dirty="0" smtClean="0"/>
              <a:t> ligament</a:t>
            </a:r>
            <a:r>
              <a:rPr lang="en-US" dirty="0" smtClean="0"/>
              <a:t> supports the ends of both clavicle bones near the SC joint. It passes over the top of the sternum, connecting one clavicle to the other.</a:t>
            </a:r>
          </a:p>
          <a:p>
            <a:r>
              <a:rPr lang="en-US" dirty="0" smtClean="0"/>
              <a:t>The </a:t>
            </a:r>
            <a:r>
              <a:rPr lang="en-US" i="1" dirty="0" smtClean="0"/>
              <a:t>capsular ligament</a:t>
            </a:r>
            <a:r>
              <a:rPr lang="en-US" dirty="0" smtClean="0"/>
              <a:t> reinforces the capsule that surrounds the SC joint. This ligament keeps the sternum end of the clavicle from pointing up as the other end of the clavicle drops down.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SC joint is one of the least commonly dislocated joints in the body. </a:t>
            </a:r>
            <a:r>
              <a:rPr lang="en-US" dirty="0" smtClean="0">
                <a:solidFill>
                  <a:srgbClr val="FF0000"/>
                </a:solidFill>
              </a:rPr>
              <a:t>Car accidents </a:t>
            </a:r>
            <a:r>
              <a:rPr lang="en-US" dirty="0" smtClean="0"/>
              <a:t>cause nearly half of all SC dislocations. </a:t>
            </a:r>
            <a:r>
              <a:rPr lang="en-US" dirty="0" smtClean="0">
                <a:solidFill>
                  <a:srgbClr val="FF0000"/>
                </a:solidFill>
              </a:rPr>
              <a:t>Sports</a:t>
            </a:r>
            <a:r>
              <a:rPr lang="en-US" dirty="0" smtClean="0"/>
              <a:t> injuries cause about </a:t>
            </a:r>
            <a:r>
              <a:rPr lang="en-US" dirty="0" smtClean="0">
                <a:solidFill>
                  <a:srgbClr val="FF0000"/>
                </a:solidFill>
              </a:rPr>
              <a:t>20 </a:t>
            </a:r>
            <a:r>
              <a:rPr lang="en-US" dirty="0" smtClean="0"/>
              <a:t>percent. Falls and other types of accidents cause the rest. These sorts of traumatic injuries can also cause injuries to the </a:t>
            </a:r>
            <a:r>
              <a:rPr lang="en-US" dirty="0" err="1" smtClean="0"/>
              <a:t>physis</a:t>
            </a:r>
            <a:r>
              <a:rPr lang="en-US" dirty="0" smtClean="0"/>
              <a:t> in people under 25 years old.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038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When the SC joint is dislocated, it is usually an </a:t>
            </a:r>
            <a:r>
              <a:rPr lang="en-US" i="1" dirty="0" smtClean="0">
                <a:solidFill>
                  <a:srgbClr val="FF0000"/>
                </a:solidFill>
              </a:rPr>
              <a:t>anterior dislocation</a:t>
            </a:r>
            <a:r>
              <a:rPr lang="en-US" dirty="0" smtClean="0"/>
              <a:t>. This means that the clavicle is pushed </a:t>
            </a:r>
            <a:r>
              <a:rPr lang="en-US" dirty="0" smtClean="0">
                <a:solidFill>
                  <a:srgbClr val="FF0000"/>
                </a:solidFill>
              </a:rPr>
              <a:t>forward</a:t>
            </a:r>
            <a:r>
              <a:rPr lang="en-US" dirty="0" smtClean="0"/>
              <a:t>, in front of the sternum. Dislocating in the </a:t>
            </a:r>
            <a:r>
              <a:rPr lang="en-US" dirty="0" smtClean="0">
                <a:solidFill>
                  <a:srgbClr val="FF0000"/>
                </a:solidFill>
              </a:rPr>
              <a:t>opposite direction </a:t>
            </a:r>
            <a:r>
              <a:rPr lang="en-US" dirty="0" smtClean="0"/>
              <a:t>is less common because the </a:t>
            </a:r>
            <a:r>
              <a:rPr lang="en-US" dirty="0" smtClean="0">
                <a:solidFill>
                  <a:srgbClr val="FF0000"/>
                </a:solidFill>
              </a:rPr>
              <a:t>ligaments</a:t>
            </a:r>
            <a:r>
              <a:rPr lang="en-US" dirty="0" smtClean="0"/>
              <a:t> on the back side of the joint are so </a:t>
            </a:r>
            <a:r>
              <a:rPr lang="en-US" dirty="0" smtClean="0">
                <a:solidFill>
                  <a:srgbClr val="FF0000"/>
                </a:solidFill>
              </a:rPr>
              <a:t>strong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0" name="Picture 2" descr="C:\Documents and Settings\avandi\Desktop\shoulder_stclav_cause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600200"/>
            <a:ext cx="4572000" cy="45720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Symptoms range from mild </a:t>
            </a:r>
            <a:r>
              <a:rPr lang="en-US" dirty="0" smtClean="0">
                <a:solidFill>
                  <a:srgbClr val="FF0000"/>
                </a:solidFill>
              </a:rPr>
              <a:t>tenderness</a:t>
            </a:r>
            <a:r>
              <a:rPr lang="en-US" dirty="0" smtClean="0"/>
              <a:t> felt over the joint after a ligament sprain to the </a:t>
            </a:r>
            <a:r>
              <a:rPr lang="en-US" dirty="0" smtClean="0">
                <a:solidFill>
                  <a:srgbClr val="FF0000"/>
                </a:solidFill>
              </a:rPr>
              <a:t>intense</a:t>
            </a:r>
            <a:r>
              <a:rPr lang="en-US" dirty="0" smtClean="0"/>
              <a:t> pain of a complete separation.</a:t>
            </a:r>
          </a:p>
          <a:p>
            <a:r>
              <a:rPr lang="en-US" dirty="0" smtClean="0"/>
              <a:t>Grade two and three separations can cause a considerable </a:t>
            </a:r>
            <a:r>
              <a:rPr lang="en-US" dirty="0" smtClean="0">
                <a:solidFill>
                  <a:srgbClr val="FF0000"/>
                </a:solidFill>
              </a:rPr>
              <a:t>amount of swelling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In grade three separations, you may feel a </a:t>
            </a:r>
            <a:r>
              <a:rPr lang="en-US" dirty="0" smtClean="0">
                <a:solidFill>
                  <a:srgbClr val="FF0000"/>
                </a:solidFill>
              </a:rPr>
              <a:t>popping sensation </a:t>
            </a:r>
            <a:r>
              <a:rPr lang="en-US" dirty="0" smtClean="0"/>
              <a:t>due to shifting of the loose joint. Grade three separations usually cause a noticeable </a:t>
            </a:r>
            <a:r>
              <a:rPr lang="en-US" dirty="0" smtClean="0">
                <a:solidFill>
                  <a:srgbClr val="FF0000"/>
                </a:solidFill>
              </a:rPr>
              <a:t>bump</a:t>
            </a:r>
            <a:r>
              <a:rPr lang="en-US" dirty="0" smtClean="0"/>
              <a:t> on the shoulder.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9624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Posterior dislocations </a:t>
            </a:r>
            <a:r>
              <a:rPr lang="en-US" dirty="0" smtClean="0"/>
              <a:t>can be very </a:t>
            </a:r>
            <a:r>
              <a:rPr lang="en-US" dirty="0" smtClean="0">
                <a:solidFill>
                  <a:srgbClr val="FF0000"/>
                </a:solidFill>
              </a:rPr>
              <a:t>dangerous</a:t>
            </a:r>
            <a:r>
              <a:rPr lang="en-US" dirty="0" smtClean="0"/>
              <a:t>, because the area behind the sternum contains vital organs and tissues. The </a:t>
            </a:r>
            <a:r>
              <a:rPr lang="en-US" dirty="0" smtClean="0">
                <a:solidFill>
                  <a:srgbClr val="FF0000"/>
                </a:solidFill>
              </a:rPr>
              <a:t>heart</a:t>
            </a:r>
            <a:r>
              <a:rPr lang="en-US" dirty="0" smtClean="0"/>
              <a:t> and its large </a:t>
            </a:r>
            <a:r>
              <a:rPr lang="en-US" dirty="0" smtClean="0">
                <a:solidFill>
                  <a:srgbClr val="FF0000"/>
                </a:solidFill>
              </a:rPr>
              <a:t>vessels</a:t>
            </a:r>
            <a:r>
              <a:rPr lang="en-US" dirty="0" smtClean="0"/>
              <a:t>, the </a:t>
            </a:r>
            <a:r>
              <a:rPr lang="en-US" dirty="0" smtClean="0">
                <a:solidFill>
                  <a:srgbClr val="FF0000"/>
                </a:solidFill>
              </a:rPr>
              <a:t>trachea</a:t>
            </a:r>
            <a:r>
              <a:rPr lang="en-US" dirty="0" smtClean="0"/>
              <a:t>, the </a:t>
            </a:r>
            <a:r>
              <a:rPr lang="en-US" dirty="0" smtClean="0">
                <a:solidFill>
                  <a:srgbClr val="FF0000"/>
                </a:solidFill>
              </a:rPr>
              <a:t>esophagus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FF0000"/>
                </a:solidFill>
              </a:rPr>
              <a:t>lymph</a:t>
            </a:r>
            <a:r>
              <a:rPr lang="en-US" dirty="0" smtClean="0"/>
              <a:t> nodes can all be seriously damaged in a posterior dislocation of the SC joint. </a:t>
            </a:r>
            <a:endParaRPr lang="en-US" dirty="0"/>
          </a:p>
        </p:txBody>
      </p:sp>
      <p:pic>
        <p:nvPicPr>
          <p:cNvPr id="4" name="Picture 2" descr="C:\Documents and Settings\avandi\Desktop\shoulder_stclav_cause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676400"/>
            <a:ext cx="4572000" cy="45720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Symptoms:</a:t>
            </a:r>
            <a:br>
              <a:rPr lang="en-US" b="1" dirty="0" smtClean="0"/>
            </a:br>
            <a:r>
              <a:rPr lang="en-US" b="1" dirty="0" smtClean="0"/>
              <a:t>Dislocation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You will know immediately if your SC joint has dislocated. </a:t>
            </a:r>
          </a:p>
          <a:p>
            <a:r>
              <a:rPr lang="en-US" dirty="0" smtClean="0"/>
              <a:t>Dislocation causes severe </a:t>
            </a:r>
            <a:r>
              <a:rPr lang="en-US" dirty="0" smtClean="0">
                <a:solidFill>
                  <a:srgbClr val="FF0000"/>
                </a:solidFill>
              </a:rPr>
              <a:t>pain</a:t>
            </a:r>
            <a:r>
              <a:rPr lang="en-US" dirty="0" smtClean="0"/>
              <a:t> that gets worse with any arm movements.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 smtClean="0">
                <a:solidFill>
                  <a:srgbClr val="FF0000"/>
                </a:solidFill>
              </a:rPr>
              <a:t>anterior dislocation</a:t>
            </a:r>
            <a:r>
              <a:rPr lang="en-US" dirty="0" smtClean="0"/>
              <a:t>, the end of the clavicle juts out near the </a:t>
            </a:r>
            <a:r>
              <a:rPr lang="en-US" dirty="0" smtClean="0">
                <a:solidFill>
                  <a:srgbClr val="FF0000"/>
                </a:solidFill>
              </a:rPr>
              <a:t>sternum</a:t>
            </a:r>
            <a:r>
              <a:rPr lang="en-US" dirty="0" smtClean="0"/>
              <a:t>. This causes a hard bump in the </a:t>
            </a:r>
            <a:r>
              <a:rPr lang="en-US" dirty="0" smtClean="0">
                <a:solidFill>
                  <a:srgbClr val="FF0000"/>
                </a:solidFill>
              </a:rPr>
              <a:t>middle of the chest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Posterior dislocations </a:t>
            </a:r>
            <a:r>
              <a:rPr lang="en-US" dirty="0" smtClean="0"/>
              <a:t>can cause difficulty </a:t>
            </a:r>
            <a:r>
              <a:rPr lang="en-US" dirty="0" smtClean="0">
                <a:solidFill>
                  <a:srgbClr val="FF0000"/>
                </a:solidFill>
              </a:rPr>
              <a:t>breathing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shortness</a:t>
            </a:r>
            <a:r>
              <a:rPr lang="en-US" dirty="0" smtClean="0"/>
              <a:t> of breath, or a feeling of </a:t>
            </a:r>
            <a:r>
              <a:rPr lang="en-US" dirty="0" smtClean="0">
                <a:solidFill>
                  <a:srgbClr val="FF0000"/>
                </a:solidFill>
              </a:rPr>
              <a:t>choking</a:t>
            </a:r>
            <a:r>
              <a:rPr lang="en-US" dirty="0" smtClean="0"/>
              <a:t>. Some patients have trouble </a:t>
            </a:r>
            <a:r>
              <a:rPr lang="en-US" dirty="0" smtClean="0">
                <a:solidFill>
                  <a:srgbClr val="FF0000"/>
                </a:solidFill>
              </a:rPr>
              <a:t>swallowing</a:t>
            </a:r>
            <a:r>
              <a:rPr lang="en-US" dirty="0" smtClean="0"/>
              <a:t> or have a tight feeling in their throats.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Sprains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810000" cy="4724399"/>
          </a:xfrm>
        </p:spPr>
        <p:txBody>
          <a:bodyPr/>
          <a:lstStyle/>
          <a:p>
            <a:r>
              <a:rPr lang="en-US" dirty="0" smtClean="0"/>
              <a:t>Sometimes force may only sprain the SC joint. Mild sprains cause </a:t>
            </a:r>
            <a:r>
              <a:rPr lang="en-US" dirty="0" smtClean="0">
                <a:solidFill>
                  <a:srgbClr val="FF0000"/>
                </a:solidFill>
              </a:rPr>
              <a:t>pain</a:t>
            </a:r>
            <a:r>
              <a:rPr lang="en-US" dirty="0" smtClean="0"/>
              <a:t>, but the joint </a:t>
            </a:r>
            <a:r>
              <a:rPr lang="en-US" dirty="0" smtClean="0">
                <a:solidFill>
                  <a:srgbClr val="FF0000"/>
                </a:solidFill>
              </a:rPr>
              <a:t>is still stable</a:t>
            </a:r>
            <a:r>
              <a:rPr lang="en-US" dirty="0" smtClean="0"/>
              <a:t>. In moderate sprains, the joint becomes unstable.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C:\Documents and Settings\avandi\Desktop\SC_joint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600200"/>
            <a:ext cx="4738624" cy="40386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Nonsurgical Treatment Sprains</a:t>
            </a:r>
            <a:r>
              <a:rPr lang="en-US" dirty="0" smtClean="0"/>
              <a:t> :</a:t>
            </a:r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mild sprain </a:t>
            </a:r>
            <a:r>
              <a:rPr lang="en-US" dirty="0" smtClean="0"/>
              <a:t>usually gets better by </a:t>
            </a:r>
            <a:r>
              <a:rPr lang="en-US" dirty="0" smtClean="0">
                <a:solidFill>
                  <a:srgbClr val="FF0000"/>
                </a:solidFill>
              </a:rPr>
              <a:t>resting</a:t>
            </a:r>
            <a:r>
              <a:rPr lang="en-US" dirty="0" smtClean="0"/>
              <a:t> the joint for </a:t>
            </a:r>
            <a:r>
              <a:rPr lang="en-US" dirty="0" smtClean="0">
                <a:solidFill>
                  <a:srgbClr val="FF0000"/>
                </a:solidFill>
              </a:rPr>
              <a:t>two to three days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FF0000"/>
                </a:solidFill>
              </a:rPr>
              <a:t>Ice</a:t>
            </a:r>
            <a:r>
              <a:rPr lang="en-US" dirty="0" smtClean="0"/>
              <a:t> packs can be placed on the sore joint for </a:t>
            </a:r>
            <a:r>
              <a:rPr lang="en-US" dirty="0" smtClean="0">
                <a:solidFill>
                  <a:srgbClr val="FF0000"/>
                </a:solidFill>
              </a:rPr>
              <a:t>15</a:t>
            </a:r>
            <a:r>
              <a:rPr lang="en-US" dirty="0" smtClean="0"/>
              <a:t> minutes at a time during the first few days after the injury.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Moderate sprains </a:t>
            </a:r>
            <a:r>
              <a:rPr lang="en-US" dirty="0" smtClean="0"/>
              <a:t>may require some help to get </a:t>
            </a:r>
            <a:r>
              <a:rPr lang="en-US" dirty="0" smtClean="0">
                <a:solidFill>
                  <a:srgbClr val="FF0000"/>
                </a:solidFill>
              </a:rPr>
              <a:t>the joint back into position</a:t>
            </a:r>
            <a:r>
              <a:rPr lang="en-US" dirty="0" smtClean="0"/>
              <a:t>. A </a:t>
            </a:r>
            <a:r>
              <a:rPr lang="en-US" i="1" dirty="0" smtClean="0">
                <a:solidFill>
                  <a:srgbClr val="FF0000"/>
                </a:solidFill>
              </a:rPr>
              <a:t>figure-eight strap</a:t>
            </a:r>
            <a:r>
              <a:rPr lang="en-US" dirty="0" smtClean="0"/>
              <a:t> wraps around both shoulders to support the SC joint. 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4676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Nonsurgical Treatment Sprains</a:t>
            </a:r>
            <a:r>
              <a:rPr lang="en-US" dirty="0" smtClean="0"/>
              <a:t> 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Patients with a moderate sprain may need to </a:t>
            </a:r>
            <a:r>
              <a:rPr lang="en-US" dirty="0" smtClean="0">
                <a:solidFill>
                  <a:srgbClr val="FF0000"/>
                </a:solidFill>
              </a:rPr>
              <a:t>wear</a:t>
            </a:r>
            <a:r>
              <a:rPr lang="en-US" dirty="0" smtClean="0"/>
              <a:t> this type of strap for </a:t>
            </a:r>
            <a:r>
              <a:rPr lang="en-US" dirty="0" smtClean="0">
                <a:solidFill>
                  <a:srgbClr val="FF0000"/>
                </a:solidFill>
              </a:rPr>
              <a:t>four to six weeks</a:t>
            </a:r>
            <a:r>
              <a:rPr lang="en-US" dirty="0" smtClean="0"/>
              <a:t>. The strap protects the joint from another injury and lets the injured ligaments heal and become strong again.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Anterior Dislocation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Doctors have different ways of treating </a:t>
            </a:r>
            <a:r>
              <a:rPr lang="en-US" dirty="0" smtClean="0">
                <a:solidFill>
                  <a:srgbClr val="FF0000"/>
                </a:solidFill>
              </a:rPr>
              <a:t>anterior dislocation</a:t>
            </a:r>
            <a:r>
              <a:rPr lang="en-US" dirty="0" smtClean="0"/>
              <a:t>. Some feel that surgery is needed when the dislocation is severe. Most doctors treat the anterior dislocation by letting it heal where it is or by performing a </a:t>
            </a:r>
            <a:r>
              <a:rPr lang="en-US" i="1" dirty="0" smtClean="0">
                <a:solidFill>
                  <a:srgbClr val="FF0000"/>
                </a:solidFill>
              </a:rPr>
              <a:t>closed reduction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Closed reduction involves </a:t>
            </a:r>
            <a:r>
              <a:rPr lang="en-US" dirty="0" smtClean="0">
                <a:solidFill>
                  <a:srgbClr val="FF0000"/>
                </a:solidFill>
              </a:rPr>
              <a:t>pulling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pushing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FF0000"/>
                </a:solidFill>
              </a:rPr>
              <a:t>moving</a:t>
            </a:r>
            <a:r>
              <a:rPr lang="en-US" dirty="0" smtClean="0"/>
              <a:t> the clavicle until it pops back into joint.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Posterior Dislocation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419600" cy="4525963"/>
          </a:xfrm>
        </p:spPr>
        <p:txBody>
          <a:bodyPr/>
          <a:lstStyle/>
          <a:p>
            <a:r>
              <a:rPr lang="en-US" dirty="0" smtClean="0"/>
              <a:t>If your doctor suspects </a:t>
            </a:r>
            <a:r>
              <a:rPr lang="en-US" dirty="0" smtClean="0">
                <a:solidFill>
                  <a:srgbClr val="FF0000"/>
                </a:solidFill>
              </a:rPr>
              <a:t>posterior dislocation</a:t>
            </a:r>
            <a:r>
              <a:rPr lang="en-US" dirty="0" smtClean="0"/>
              <a:t>, you will need to have a complete physical examination right away. </a:t>
            </a:r>
            <a:r>
              <a:rPr lang="en-US" dirty="0" smtClean="0">
                <a:solidFill>
                  <a:srgbClr val="FF0000"/>
                </a:solidFill>
              </a:rPr>
              <a:t>A series of X-rays and CT </a:t>
            </a:r>
            <a:r>
              <a:rPr lang="en-US" dirty="0" smtClean="0"/>
              <a:t>scans will be needed.</a:t>
            </a:r>
            <a:endParaRPr lang="en-US" dirty="0"/>
          </a:p>
        </p:txBody>
      </p:sp>
      <p:pic>
        <p:nvPicPr>
          <p:cNvPr id="4098" name="Picture 2" descr="C:\Documents and Settings\avandi\Desktop\shoulder_stclav_treatment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752600"/>
            <a:ext cx="4038600" cy="40386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Posterior Dislocation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</a:t>
            </a:r>
            <a:r>
              <a:rPr lang="en-US" dirty="0" smtClean="0">
                <a:solidFill>
                  <a:srgbClr val="FF0000"/>
                </a:solidFill>
              </a:rPr>
              <a:t>closed reduction for a posterior dislocation does not work</a:t>
            </a:r>
            <a:r>
              <a:rPr lang="en-US" dirty="0" smtClean="0"/>
              <a:t>, or SC joint problems become chronic. In these cases, adult patients may need </a:t>
            </a:r>
            <a:r>
              <a:rPr lang="en-US" dirty="0" smtClean="0">
                <a:solidFill>
                  <a:srgbClr val="FF0000"/>
                </a:solidFill>
              </a:rPr>
              <a:t>surgery</a:t>
            </a:r>
            <a:r>
              <a:rPr lang="en-US" dirty="0" smtClean="0"/>
              <a:t>. </a:t>
            </a:r>
          </a:p>
          <a:p>
            <a:r>
              <a:rPr lang="en-US" b="1" dirty="0" smtClean="0"/>
              <a:t>Surgery:</a:t>
            </a:r>
          </a:p>
          <a:p>
            <a:r>
              <a:rPr lang="en-US" dirty="0" smtClean="0"/>
              <a:t>If nonsurgical measures fail to relieve your pain, you may need surgery.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2514600"/>
            <a:ext cx="7848600" cy="1826363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NONOPERATIVE REHABILITATION OF STERNOCLAVICULAR JOINT SPRAINS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3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Symptoms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/>
              <a:t>SC joint pathology produces localized </a:t>
            </a:r>
            <a:r>
              <a:rPr lang="en-US" dirty="0">
                <a:solidFill>
                  <a:srgbClr val="FF0000"/>
                </a:solidFill>
              </a:rPr>
              <a:t>pain</a:t>
            </a:r>
            <a:r>
              <a:rPr lang="en-US" dirty="0"/>
              <a:t> over </a:t>
            </a:r>
            <a:r>
              <a:rPr lang="en-US" dirty="0" smtClean="0"/>
              <a:t>the joint </a:t>
            </a:r>
            <a:r>
              <a:rPr lang="en-US" dirty="0"/>
              <a:t>surfaces and adjacent </a:t>
            </a:r>
            <a:r>
              <a:rPr lang="en-US" dirty="0" smtClean="0"/>
              <a:t>capsule.</a:t>
            </a:r>
          </a:p>
          <a:p>
            <a:r>
              <a:rPr lang="en-US" dirty="0"/>
              <a:t>swelling is usually visually </a:t>
            </a:r>
            <a:r>
              <a:rPr lang="en-US" dirty="0" smtClean="0"/>
              <a:t>evident</a:t>
            </a:r>
          </a:p>
          <a:p>
            <a:r>
              <a:rPr lang="en-US" dirty="0"/>
              <a:t>CT or</a:t>
            </a:r>
          </a:p>
          <a:p>
            <a:r>
              <a:rPr lang="en-US" dirty="0"/>
              <a:t>MRI scan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8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Acromioclavicular Joint </a:t>
            </a:r>
            <a:r>
              <a:rPr lang="en-US" sz="3600" dirty="0" smtClean="0"/>
              <a:t>Injuries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rgbClr val="FF0000"/>
                </a:solidFill>
              </a:rPr>
              <a:t>most common orthopedic </a:t>
            </a:r>
            <a:r>
              <a:rPr lang="en-US" dirty="0"/>
              <a:t>injuries to </a:t>
            </a:r>
            <a:r>
              <a:rPr lang="en-US" dirty="0" smtClean="0"/>
              <a:t>the shoulder </a:t>
            </a:r>
            <a:r>
              <a:rPr lang="en-US" dirty="0"/>
              <a:t>in the young athletic </a:t>
            </a:r>
            <a:r>
              <a:rPr lang="en-US" dirty="0" smtClean="0"/>
              <a:t>population.</a:t>
            </a:r>
          </a:p>
          <a:p>
            <a:r>
              <a:rPr lang="en-US" dirty="0">
                <a:solidFill>
                  <a:srgbClr val="FF0000"/>
                </a:solidFill>
              </a:rPr>
              <a:t>9% or 12% </a:t>
            </a:r>
            <a:r>
              <a:rPr lang="en-US" dirty="0"/>
              <a:t>of </a:t>
            </a:r>
            <a:r>
              <a:rPr lang="en-US" dirty="0" smtClean="0"/>
              <a:t>all injuries </a:t>
            </a:r>
            <a:r>
              <a:rPr lang="en-US" dirty="0"/>
              <a:t>to the </a:t>
            </a:r>
            <a:r>
              <a:rPr lang="en-US" dirty="0" smtClean="0"/>
              <a:t>shoulder.</a:t>
            </a:r>
          </a:p>
          <a:p>
            <a:r>
              <a:rPr lang="en-US" dirty="0"/>
              <a:t>A majority of injuries affecting this joint occur in </a:t>
            </a:r>
            <a:r>
              <a:rPr lang="en-US" dirty="0" smtClean="0"/>
              <a:t>the first </a:t>
            </a:r>
            <a:r>
              <a:rPr lang="en-US" dirty="0"/>
              <a:t>three decades of life (</a:t>
            </a:r>
            <a:r>
              <a:rPr lang="en-US" dirty="0">
                <a:solidFill>
                  <a:srgbClr val="FF0000"/>
                </a:solidFill>
              </a:rPr>
              <a:t>66</a:t>
            </a:r>
            <a:r>
              <a:rPr lang="en-US" dirty="0" smtClean="0"/>
              <a:t>%).</a:t>
            </a:r>
          </a:p>
          <a:p>
            <a:r>
              <a:rPr lang="en-US" dirty="0"/>
              <a:t>AC dislocation has been reported to be more </a:t>
            </a:r>
            <a:r>
              <a:rPr lang="en-US" dirty="0" smtClean="0"/>
              <a:t>common in </a:t>
            </a:r>
            <a:r>
              <a:rPr lang="en-US" dirty="0"/>
              <a:t>males than </a:t>
            </a:r>
            <a:r>
              <a:rPr lang="en-US" dirty="0" smtClean="0"/>
              <a:t>females</a:t>
            </a:r>
          </a:p>
          <a:p>
            <a:pPr marL="36576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(5 : 1 to 10 : 1).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101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i="1" dirty="0"/>
              <a:t>Phase I (weeks 0 to 4)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SC</a:t>
            </a:r>
            <a:r>
              <a:rPr lang="en-US" dirty="0"/>
              <a:t> joint pathology can be divided into </a:t>
            </a:r>
            <a:r>
              <a:rPr lang="en-US" dirty="0" smtClean="0"/>
              <a:t>those caused </a:t>
            </a:r>
            <a:r>
              <a:rPr lang="en-US" dirty="0"/>
              <a:t>by </a:t>
            </a:r>
            <a:r>
              <a:rPr lang="en-US" dirty="0">
                <a:solidFill>
                  <a:srgbClr val="FF0000"/>
                </a:solidFill>
              </a:rPr>
              <a:t>trauma</a:t>
            </a:r>
            <a:r>
              <a:rPr lang="en-US" dirty="0"/>
              <a:t> and those of </a:t>
            </a:r>
            <a:r>
              <a:rPr lang="en-US" dirty="0">
                <a:solidFill>
                  <a:srgbClr val="FF0000"/>
                </a:solidFill>
              </a:rPr>
              <a:t>insidious onset</a:t>
            </a:r>
            <a:r>
              <a:rPr lang="en-US" dirty="0" smtClean="0"/>
              <a:t>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acute sprain </a:t>
            </a:r>
            <a:r>
              <a:rPr lang="en-US" dirty="0"/>
              <a:t>can be classified into </a:t>
            </a:r>
            <a:r>
              <a:rPr lang="en-US" dirty="0">
                <a:solidFill>
                  <a:srgbClr val="FF0000"/>
                </a:solidFill>
              </a:rPr>
              <a:t>grade I</a:t>
            </a:r>
            <a:r>
              <a:rPr lang="en-US" dirty="0"/>
              <a:t> (mild</a:t>
            </a:r>
            <a:r>
              <a:rPr lang="en-US" dirty="0" smtClean="0"/>
              <a:t>), </a:t>
            </a:r>
            <a:r>
              <a:rPr lang="en-US" dirty="0" smtClean="0">
                <a:solidFill>
                  <a:srgbClr val="FF0000"/>
                </a:solidFill>
              </a:rPr>
              <a:t>grade </a:t>
            </a:r>
            <a:r>
              <a:rPr lang="en-US" dirty="0">
                <a:solidFill>
                  <a:srgbClr val="FF0000"/>
                </a:solidFill>
              </a:rPr>
              <a:t>II </a:t>
            </a:r>
            <a:r>
              <a:rPr lang="en-US" dirty="0"/>
              <a:t>(moderate) and </a:t>
            </a:r>
            <a:r>
              <a:rPr lang="en-US" dirty="0">
                <a:solidFill>
                  <a:srgbClr val="FF0000"/>
                </a:solidFill>
              </a:rPr>
              <a:t>grade III </a:t>
            </a:r>
            <a:r>
              <a:rPr lang="en-US" dirty="0"/>
              <a:t>(severe</a:t>
            </a:r>
            <a:r>
              <a:rPr lang="en-US" dirty="0" smtClean="0"/>
              <a:t>).</a:t>
            </a:r>
          </a:p>
          <a:p>
            <a:r>
              <a:rPr lang="en-US" dirty="0"/>
              <a:t>A grade I SC joint sprain is symptom-limited with </a:t>
            </a:r>
            <a:r>
              <a:rPr lang="en-US" dirty="0" smtClean="0"/>
              <a:t>a fairly </a:t>
            </a:r>
            <a:r>
              <a:rPr lang="en-US" dirty="0"/>
              <a:t>rapid return to activity based on resolution </a:t>
            </a:r>
            <a:r>
              <a:rPr lang="en-US" dirty="0" smtClean="0"/>
              <a:t>of symptoms </a:t>
            </a:r>
            <a:r>
              <a:rPr lang="en-US" dirty="0"/>
              <a:t>within 7 to 10 days.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4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i="1" dirty="0"/>
              <a:t>Phase I (weeks 0 to 4)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Protection</a:t>
            </a:r>
          </a:p>
          <a:p>
            <a:r>
              <a:rPr lang="en-US" dirty="0"/>
              <a:t>Grade I: </a:t>
            </a:r>
            <a:r>
              <a:rPr lang="en-US" dirty="0">
                <a:solidFill>
                  <a:srgbClr val="FF0000"/>
                </a:solidFill>
              </a:rPr>
              <a:t>5 to 10 </a:t>
            </a:r>
            <a:r>
              <a:rPr lang="en-US" dirty="0"/>
              <a:t>days in a sling</a:t>
            </a:r>
          </a:p>
          <a:p>
            <a:r>
              <a:rPr lang="en-US" dirty="0"/>
              <a:t>Grade II: </a:t>
            </a:r>
            <a:r>
              <a:rPr lang="en-US" dirty="0">
                <a:solidFill>
                  <a:srgbClr val="FF0000"/>
                </a:solidFill>
              </a:rPr>
              <a:t>2 to 3 weeks </a:t>
            </a:r>
            <a:r>
              <a:rPr lang="en-US" dirty="0"/>
              <a:t>using a sling for anterior </a:t>
            </a:r>
            <a:r>
              <a:rPr lang="en-US" dirty="0" smtClean="0"/>
              <a:t>instability and </a:t>
            </a:r>
            <a:r>
              <a:rPr lang="en-US" dirty="0"/>
              <a:t>“figure of 8” brace for </a:t>
            </a:r>
            <a:r>
              <a:rPr lang="en-US" dirty="0" smtClean="0"/>
              <a:t>posterior instability.</a:t>
            </a:r>
            <a:endParaRPr lang="en-US" dirty="0"/>
          </a:p>
          <a:p>
            <a:r>
              <a:rPr lang="en-US" dirty="0"/>
              <a:t>Grade III: </a:t>
            </a:r>
            <a:r>
              <a:rPr lang="en-US" dirty="0">
                <a:solidFill>
                  <a:srgbClr val="FF0000"/>
                </a:solidFill>
              </a:rPr>
              <a:t>3 to 4 weeks </a:t>
            </a:r>
            <a:r>
              <a:rPr lang="en-US" dirty="0"/>
              <a:t>using a sling for anterior </a:t>
            </a:r>
            <a:r>
              <a:rPr lang="en-US" dirty="0" smtClean="0"/>
              <a:t>instability and </a:t>
            </a:r>
            <a:r>
              <a:rPr lang="en-US" dirty="0"/>
              <a:t>“figure of 8” brace for </a:t>
            </a:r>
            <a:r>
              <a:rPr lang="en-US" dirty="0" smtClean="0"/>
              <a:t>posterior instability.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25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i="1" dirty="0"/>
              <a:t>Phase I (weeks 0 to 4)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305800" cy="5211762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Management of Pain and </a:t>
            </a:r>
            <a:r>
              <a:rPr lang="en-US" b="1" dirty="0" smtClean="0"/>
              <a:t>Swelling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Ice, Ultrasound, Interferential </a:t>
            </a:r>
            <a:r>
              <a:rPr lang="en-US" dirty="0" smtClean="0"/>
              <a:t>Current </a:t>
            </a:r>
            <a:r>
              <a:rPr lang="en-US" dirty="0" smtClean="0"/>
              <a:t>Electrical </a:t>
            </a:r>
            <a:r>
              <a:rPr lang="en-US" dirty="0" smtClean="0"/>
              <a:t>Stimulation</a:t>
            </a:r>
            <a:r>
              <a:rPr lang="en-US" dirty="0" smtClean="0"/>
              <a:t>.</a:t>
            </a:r>
          </a:p>
          <a:p>
            <a:r>
              <a:rPr lang="en-US" b="1" dirty="0"/>
              <a:t>Techniques for Progressive Increase </a:t>
            </a:r>
            <a:r>
              <a:rPr lang="en-US" b="1" dirty="0" smtClean="0"/>
              <a:t>in Range </a:t>
            </a:r>
            <a:r>
              <a:rPr lang="en-US" b="1" dirty="0"/>
              <a:t>of </a:t>
            </a:r>
            <a:r>
              <a:rPr lang="en-US" b="1" dirty="0" smtClean="0"/>
              <a:t>Motion</a:t>
            </a:r>
          </a:p>
          <a:p>
            <a:r>
              <a:rPr lang="en-US" dirty="0">
                <a:solidFill>
                  <a:srgbClr val="FF0000"/>
                </a:solidFill>
              </a:rPr>
              <a:t>PROM flexion and </a:t>
            </a:r>
            <a:r>
              <a:rPr lang="en-US" dirty="0" err="1">
                <a:solidFill>
                  <a:srgbClr val="FF0000"/>
                </a:solidFill>
              </a:rPr>
              <a:t>scaption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  <a:p>
            <a:r>
              <a:rPr lang="en-US" dirty="0"/>
              <a:t>• </a:t>
            </a:r>
            <a:r>
              <a:rPr lang="en-US" dirty="0">
                <a:solidFill>
                  <a:srgbClr val="FF0000"/>
                </a:solidFill>
              </a:rPr>
              <a:t>0° to 90° </a:t>
            </a:r>
            <a:r>
              <a:rPr lang="en-US" dirty="0"/>
              <a:t>(week 1 to 2) to avoid excessive </a:t>
            </a:r>
            <a:r>
              <a:rPr lang="en-US" dirty="0" smtClean="0"/>
              <a:t>clavicular retraction</a:t>
            </a:r>
            <a:r>
              <a:rPr lang="en-US" dirty="0"/>
              <a:t>, elevation, and posterior rotation on </a:t>
            </a:r>
            <a:r>
              <a:rPr lang="en-US" dirty="0" smtClean="0"/>
              <a:t>the thorax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>
                <a:solidFill>
                  <a:srgbClr val="FF0000"/>
                </a:solidFill>
              </a:rPr>
              <a:t>0° to 180° </a:t>
            </a:r>
            <a:r>
              <a:rPr lang="en-US" dirty="0"/>
              <a:t>(week 2 to 3)</a:t>
            </a:r>
          </a:p>
          <a:p>
            <a:r>
              <a:rPr lang="en-US" dirty="0"/>
              <a:t>• AAROM 0° to 90° flexion and </a:t>
            </a:r>
            <a:r>
              <a:rPr lang="en-US" dirty="0" err="1"/>
              <a:t>scaption</a:t>
            </a:r>
            <a:r>
              <a:rPr lang="en-US" dirty="0"/>
              <a:t> (week 2 to 3</a:t>
            </a:r>
            <a:r>
              <a:rPr lang="en-US" dirty="0" smtClean="0"/>
              <a:t>)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Pendulum</a:t>
            </a:r>
            <a:r>
              <a:rPr lang="en-US" dirty="0" smtClean="0"/>
              <a:t> exercises</a:t>
            </a:r>
          </a:p>
          <a:p>
            <a:r>
              <a:rPr lang="en-US" dirty="0" smtClean="0"/>
              <a:t>• </a:t>
            </a:r>
            <a:r>
              <a:rPr lang="en-US" dirty="0"/>
              <a:t>Active elbow and wrist ROM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3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i="1" dirty="0"/>
              <a:t>Phase I (weeks 0 to 4)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305800" cy="4602162"/>
          </a:xfrm>
        </p:spPr>
        <p:txBody>
          <a:bodyPr>
            <a:normAutofit/>
          </a:bodyPr>
          <a:lstStyle/>
          <a:p>
            <a:r>
              <a:rPr lang="en-US" dirty="0"/>
              <a:t>Techniques to Increase Muscle </a:t>
            </a:r>
            <a:r>
              <a:rPr lang="en-US" dirty="0" smtClean="0"/>
              <a:t>Strength, Power</a:t>
            </a:r>
            <a:r>
              <a:rPr lang="en-US" dirty="0"/>
              <a:t>, and </a:t>
            </a:r>
            <a:r>
              <a:rPr lang="en-US" dirty="0" smtClean="0"/>
              <a:t>Endurance</a:t>
            </a:r>
          </a:p>
          <a:p>
            <a:r>
              <a:rPr lang="en-US" dirty="0">
                <a:solidFill>
                  <a:srgbClr val="FF0000"/>
                </a:solidFill>
              </a:rPr>
              <a:t>Week 2 to 3</a:t>
            </a:r>
            <a:r>
              <a:rPr lang="en-US" dirty="0"/>
              <a:t>: Submaximal </a:t>
            </a:r>
            <a:r>
              <a:rPr lang="en-US" dirty="0">
                <a:solidFill>
                  <a:srgbClr val="FF0000"/>
                </a:solidFill>
              </a:rPr>
              <a:t>isometric</a:t>
            </a:r>
            <a:r>
              <a:rPr lang="en-US" dirty="0"/>
              <a:t> flexion, </a:t>
            </a:r>
            <a:r>
              <a:rPr lang="en-US" dirty="0" smtClean="0">
                <a:solidFill>
                  <a:srgbClr val="FF0000"/>
                </a:solidFill>
              </a:rPr>
              <a:t>abduction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IR</a:t>
            </a:r>
            <a:r>
              <a:rPr lang="en-US" dirty="0">
                <a:solidFill>
                  <a:srgbClr val="FF0000"/>
                </a:solidFill>
              </a:rPr>
              <a:t>, ER </a:t>
            </a:r>
            <a:r>
              <a:rPr lang="en-US" dirty="0"/>
              <a:t>in neutral; progress to maximal isometric </a:t>
            </a:r>
            <a:r>
              <a:rPr lang="en-US" dirty="0" smtClean="0"/>
              <a:t>if pain-free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Week 2 to 3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Active scapular retraction </a:t>
            </a:r>
            <a:r>
              <a:rPr lang="en-US" dirty="0"/>
              <a:t>and </a:t>
            </a:r>
            <a:r>
              <a:rPr lang="en-US" dirty="0" smtClean="0"/>
              <a:t>depression, </a:t>
            </a:r>
            <a:r>
              <a:rPr lang="en-US" dirty="0" smtClean="0">
                <a:solidFill>
                  <a:srgbClr val="FF0000"/>
                </a:solidFill>
              </a:rPr>
              <a:t>scapular </a:t>
            </a:r>
            <a:r>
              <a:rPr lang="en-US" dirty="0">
                <a:solidFill>
                  <a:srgbClr val="FF0000"/>
                </a:solidFill>
              </a:rPr>
              <a:t>protraction</a:t>
            </a:r>
            <a:r>
              <a:rPr lang="en-US" dirty="0"/>
              <a:t>, biceps curls, </a:t>
            </a:r>
            <a:r>
              <a:rPr lang="en-US" dirty="0" smtClean="0"/>
              <a:t>triceps extensions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8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i="1" dirty="0"/>
              <a:t>Phase II (weeks 4 to 8)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305800" cy="1096962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Protection</a:t>
            </a:r>
          </a:p>
          <a:p>
            <a:r>
              <a:rPr lang="en-US" dirty="0"/>
              <a:t>• Taping prn for anterior instability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437" y="2514600"/>
            <a:ext cx="6029325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53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i="1" dirty="0"/>
              <a:t>Phase II (weeks 4 to 8)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305800" cy="46021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Stretching and Flexibility Techniques for </a:t>
            </a:r>
            <a:r>
              <a:rPr lang="en-US" dirty="0" smtClean="0"/>
              <a:t>the </a:t>
            </a:r>
            <a:r>
              <a:rPr lang="en-US" dirty="0" err="1" smtClean="0"/>
              <a:t>Musculotendinous</a:t>
            </a:r>
            <a:r>
              <a:rPr lang="en-US" dirty="0" smtClean="0"/>
              <a:t> Unit</a:t>
            </a:r>
          </a:p>
          <a:p>
            <a:r>
              <a:rPr lang="en-US" dirty="0">
                <a:solidFill>
                  <a:srgbClr val="FF0000"/>
                </a:solidFill>
              </a:rPr>
              <a:t>upper trapezius </a:t>
            </a:r>
            <a:r>
              <a:rPr lang="en-US" dirty="0"/>
              <a:t>and</a:t>
            </a:r>
          </a:p>
          <a:p>
            <a:r>
              <a:rPr lang="en-US" dirty="0"/>
              <a:t>pectoralis muscles prn, and strengthening of middle</a:t>
            </a:r>
          </a:p>
          <a:p>
            <a:r>
              <a:rPr lang="en-US" dirty="0"/>
              <a:t>and lower trapezius, rhomboids and deep </a:t>
            </a:r>
            <a:r>
              <a:rPr lang="en-US" dirty="0" smtClean="0"/>
              <a:t>cervical flexor </a:t>
            </a:r>
            <a:r>
              <a:rPr lang="en-US" dirty="0"/>
              <a:t>muscle groups</a:t>
            </a:r>
            <a:r>
              <a:rPr lang="en-US" dirty="0" smtClean="0"/>
              <a:t>.</a:t>
            </a:r>
          </a:p>
          <a:p>
            <a:r>
              <a:rPr lang="en-US" b="1" dirty="0">
                <a:solidFill>
                  <a:srgbClr val="FF0000"/>
                </a:solidFill>
              </a:rPr>
              <a:t>Other Therapeutic Exercises</a:t>
            </a:r>
          </a:p>
          <a:p>
            <a:r>
              <a:rPr lang="en-US" dirty="0"/>
              <a:t>• </a:t>
            </a:r>
            <a:r>
              <a:rPr lang="en-US" dirty="0">
                <a:solidFill>
                  <a:srgbClr val="FF0000"/>
                </a:solidFill>
              </a:rPr>
              <a:t>TBS, Core, TLS </a:t>
            </a:r>
            <a:r>
              <a:rPr lang="en-US" dirty="0"/>
              <a:t>as tolerated and recommended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7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i="1" dirty="0"/>
              <a:t>Phase II (weeks 4 to 8)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305800" cy="4602162"/>
          </a:xfrm>
        </p:spPr>
        <p:txBody>
          <a:bodyPr>
            <a:normAutofit/>
          </a:bodyPr>
          <a:lstStyle/>
          <a:p>
            <a:r>
              <a:rPr lang="en-US" dirty="0"/>
              <a:t>Open and Closed Kinetic Chain Exercises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press-ups</a:t>
            </a:r>
            <a:r>
              <a:rPr lang="en-US" dirty="0">
                <a:solidFill>
                  <a:srgbClr val="FF0000"/>
                </a:solidFill>
              </a:rPr>
              <a:t>, wall pushup </a:t>
            </a:r>
            <a:r>
              <a:rPr lang="en-US" dirty="0" smtClean="0"/>
              <a:t>with a </a:t>
            </a:r>
            <a:r>
              <a:rPr lang="en-US" dirty="0"/>
              <a:t>plus, </a:t>
            </a:r>
            <a:r>
              <a:rPr lang="en-US" dirty="0">
                <a:solidFill>
                  <a:srgbClr val="FF0000"/>
                </a:solidFill>
              </a:rPr>
              <a:t>table pushup, 4-point weight shifts</a:t>
            </a:r>
            <a:r>
              <a:rPr lang="en-US" dirty="0"/>
              <a:t>, prone on</a:t>
            </a:r>
          </a:p>
          <a:p>
            <a:r>
              <a:rPr lang="en-US" dirty="0"/>
              <a:t>elbows, prone ball punches (Figure 7-20), </a:t>
            </a:r>
            <a:r>
              <a:rPr lang="en-US" dirty="0">
                <a:solidFill>
                  <a:srgbClr val="FF0000"/>
                </a:solidFill>
              </a:rPr>
              <a:t>standing </a:t>
            </a:r>
            <a:r>
              <a:rPr lang="en-US" dirty="0" smtClean="0">
                <a:solidFill>
                  <a:srgbClr val="FF0000"/>
                </a:solidFill>
              </a:rPr>
              <a:t>ball punches </a:t>
            </a:r>
            <a:r>
              <a:rPr lang="en-US" dirty="0"/>
              <a:t>with perturbations, </a:t>
            </a:r>
            <a:r>
              <a:rPr lang="en-US" dirty="0">
                <a:solidFill>
                  <a:srgbClr val="FF0000"/>
                </a:solidFill>
              </a:rPr>
              <a:t>modified pushups</a:t>
            </a:r>
            <a:r>
              <a:rPr lang="en-US" dirty="0"/>
              <a:t>, </a:t>
            </a:r>
            <a:r>
              <a:rPr lang="en-US" dirty="0" smtClean="0"/>
              <a:t>partial ball </a:t>
            </a:r>
            <a:r>
              <a:rPr lang="en-US" dirty="0"/>
              <a:t>walk-outs, full-walk-outs and full pushups.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1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i="1" dirty="0"/>
              <a:t>Phase II (weeks 4 to 8)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305800" cy="4602162"/>
          </a:xfrm>
        </p:spPr>
        <p:txBody>
          <a:bodyPr>
            <a:normAutofit/>
          </a:bodyPr>
          <a:lstStyle/>
          <a:p>
            <a:r>
              <a:rPr lang="en-US" dirty="0"/>
              <a:t>Open and Closed Kinetic Chain </a:t>
            </a:r>
            <a:r>
              <a:rPr lang="en-US" dirty="0" smtClean="0"/>
              <a:t>Exercises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209799"/>
            <a:ext cx="3499456" cy="443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3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i="1" dirty="0"/>
              <a:t>Phase II (weeks 4 to 8)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305800" cy="513556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Techniques to Increase Muscle Strength,</a:t>
            </a:r>
          </a:p>
          <a:p>
            <a:r>
              <a:rPr lang="en-US" b="1" dirty="0"/>
              <a:t>Power, and Endurance</a:t>
            </a:r>
          </a:p>
          <a:p>
            <a:r>
              <a:rPr lang="en-US" dirty="0" smtClean="0"/>
              <a:t>Continue </a:t>
            </a:r>
            <a:r>
              <a:rPr lang="en-US" dirty="0"/>
              <a:t>total arm strengthening, including </a:t>
            </a:r>
            <a:r>
              <a:rPr lang="en-US" dirty="0" smtClean="0">
                <a:solidFill>
                  <a:srgbClr val="FF0000"/>
                </a:solidFill>
              </a:rPr>
              <a:t>bicep curls</a:t>
            </a:r>
            <a:r>
              <a:rPr lang="en-US" dirty="0">
                <a:solidFill>
                  <a:srgbClr val="FF0000"/>
                </a:solidFill>
              </a:rPr>
              <a:t>, triceps </a:t>
            </a:r>
            <a:r>
              <a:rPr lang="en-US" dirty="0" smtClean="0">
                <a:solidFill>
                  <a:srgbClr val="FF0000"/>
                </a:solidFill>
              </a:rPr>
              <a:t>extensions</a:t>
            </a:r>
            <a:r>
              <a:rPr lang="en-US" dirty="0" smtClean="0"/>
              <a:t>.</a:t>
            </a:r>
          </a:p>
          <a:p>
            <a:r>
              <a:rPr lang="en-US" dirty="0"/>
              <a:t>Progress strengthening of scapular stabilizers, </a:t>
            </a:r>
            <a:r>
              <a:rPr lang="en-US" dirty="0" smtClean="0"/>
              <a:t>posterior cuff</a:t>
            </a:r>
            <a:r>
              <a:rPr lang="en-US" dirty="0"/>
              <a:t>, and </a:t>
            </a:r>
            <a:r>
              <a:rPr lang="en-US" dirty="0" err="1"/>
              <a:t>glenohumeral</a:t>
            </a:r>
            <a:r>
              <a:rPr lang="en-US" dirty="0"/>
              <a:t> </a:t>
            </a:r>
            <a:r>
              <a:rPr lang="en-US" dirty="0" smtClean="0"/>
              <a:t>muscles.</a:t>
            </a:r>
          </a:p>
          <a:p>
            <a:r>
              <a:rPr lang="en-US" dirty="0"/>
              <a:t>• </a:t>
            </a:r>
            <a:r>
              <a:rPr lang="en-US" dirty="0">
                <a:solidFill>
                  <a:srgbClr val="FF0000"/>
                </a:solidFill>
              </a:rPr>
              <a:t>Prone</a:t>
            </a:r>
            <a:r>
              <a:rPr lang="en-US" dirty="0"/>
              <a:t> rows</a:t>
            </a:r>
          </a:p>
          <a:p>
            <a:r>
              <a:rPr lang="en-US" dirty="0"/>
              <a:t>• </a:t>
            </a:r>
            <a:r>
              <a:rPr lang="en-US" dirty="0">
                <a:solidFill>
                  <a:srgbClr val="FF0000"/>
                </a:solidFill>
              </a:rPr>
              <a:t>Prone GH </a:t>
            </a:r>
            <a:r>
              <a:rPr lang="en-US" dirty="0"/>
              <a:t>extension</a:t>
            </a:r>
          </a:p>
          <a:p>
            <a:r>
              <a:rPr lang="en-US" dirty="0"/>
              <a:t>• </a:t>
            </a:r>
            <a:r>
              <a:rPr lang="en-US" dirty="0">
                <a:solidFill>
                  <a:srgbClr val="FF0000"/>
                </a:solidFill>
              </a:rPr>
              <a:t>Supine</a:t>
            </a:r>
            <a:r>
              <a:rPr lang="en-US" dirty="0"/>
              <a:t> protraction</a:t>
            </a:r>
          </a:p>
          <a:p>
            <a:r>
              <a:rPr lang="en-US" dirty="0"/>
              <a:t>• Horizontal abduction with external rotation</a:t>
            </a:r>
          </a:p>
          <a:p>
            <a:r>
              <a:rPr lang="en-US" dirty="0"/>
              <a:t>• </a:t>
            </a:r>
            <a:r>
              <a:rPr lang="en-US" dirty="0" err="1"/>
              <a:t>Sidelying</a:t>
            </a:r>
            <a:r>
              <a:rPr lang="en-US" dirty="0"/>
              <a:t> ER</a:t>
            </a:r>
          </a:p>
          <a:p>
            <a:r>
              <a:rPr lang="en-US" dirty="0"/>
              <a:t>• </a:t>
            </a:r>
            <a:r>
              <a:rPr lang="en-US" dirty="0" err="1"/>
              <a:t>TheraBand</a:t>
            </a:r>
            <a:r>
              <a:rPr lang="en-US" dirty="0"/>
              <a:t> IR/ER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1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i="1" dirty="0"/>
              <a:t>Phase II (weeks 4 to 8)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305800" cy="5135562"/>
          </a:xfrm>
        </p:spPr>
        <p:txBody>
          <a:bodyPr>
            <a:normAutofit/>
          </a:bodyPr>
          <a:lstStyle/>
          <a:p>
            <a:r>
              <a:rPr lang="en-US" dirty="0" smtClean="0"/>
              <a:t>Plyometrics</a:t>
            </a:r>
          </a:p>
          <a:p>
            <a:r>
              <a:rPr lang="en-US" dirty="0"/>
              <a:t>two-handed chest level toss, </a:t>
            </a:r>
            <a:r>
              <a:rPr lang="en-US" dirty="0" smtClean="0"/>
              <a:t>progress to </a:t>
            </a:r>
            <a:r>
              <a:rPr lang="en-US" dirty="0"/>
              <a:t>an overhead throw, and then to a single arm </a:t>
            </a:r>
            <a:r>
              <a:rPr lang="en-US" dirty="0" smtClean="0"/>
              <a:t>90/90.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0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Acromioclavicular Joint </a:t>
            </a:r>
            <a:r>
              <a:rPr lang="en-US" sz="3600" dirty="0" smtClean="0"/>
              <a:t>Injuries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 dislocation is the most prevalent sports injury </a:t>
            </a:r>
            <a:r>
              <a:rPr lang="en-US" dirty="0" smtClean="0"/>
              <a:t>to participants </a:t>
            </a:r>
            <a:r>
              <a:rPr lang="en-US" dirty="0"/>
              <a:t>in contact sports including </a:t>
            </a:r>
            <a:r>
              <a:rPr lang="en-US" dirty="0">
                <a:solidFill>
                  <a:srgbClr val="FF0000"/>
                </a:solidFill>
              </a:rPr>
              <a:t>hockey, </a:t>
            </a:r>
            <a:r>
              <a:rPr lang="en-US" dirty="0" smtClean="0">
                <a:solidFill>
                  <a:srgbClr val="FF0000"/>
                </a:solidFill>
              </a:rPr>
              <a:t>rugby, and </a:t>
            </a:r>
            <a:r>
              <a:rPr lang="en-US" dirty="0">
                <a:solidFill>
                  <a:srgbClr val="FF0000"/>
                </a:solidFill>
              </a:rPr>
              <a:t>American football</a:t>
            </a:r>
            <a:r>
              <a:rPr lang="en-US" dirty="0" smtClean="0"/>
              <a:t>.</a:t>
            </a:r>
          </a:p>
          <a:p>
            <a:r>
              <a:rPr lang="en-US" dirty="0"/>
              <a:t>38.5% of </a:t>
            </a:r>
            <a:r>
              <a:rPr lang="en-US" dirty="0" smtClean="0"/>
              <a:t>shoulder injuries </a:t>
            </a:r>
            <a:r>
              <a:rPr lang="en-US" dirty="0"/>
              <a:t>in athletes</a:t>
            </a:r>
            <a:r>
              <a:rPr lang="en-US" dirty="0" smtClean="0"/>
              <a:t>.</a:t>
            </a:r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319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i="1" dirty="0"/>
              <a:t>Phase III (weeks 8 to 12)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305800" cy="513556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Protection</a:t>
            </a:r>
          </a:p>
          <a:p>
            <a:r>
              <a:rPr lang="en-US" dirty="0"/>
              <a:t>• Taping prn for anterior </a:t>
            </a:r>
            <a:r>
              <a:rPr lang="en-US" dirty="0" smtClean="0"/>
              <a:t>instability</a:t>
            </a:r>
          </a:p>
          <a:p>
            <a:r>
              <a:rPr lang="en-US" b="1" dirty="0">
                <a:solidFill>
                  <a:srgbClr val="FF0000"/>
                </a:solidFill>
              </a:rPr>
              <a:t>Management of Pain and Swelling</a:t>
            </a:r>
          </a:p>
          <a:p>
            <a:r>
              <a:rPr lang="en-US" dirty="0"/>
              <a:t>• Ice, Ultrasound, Interferential Current Electrical </a:t>
            </a:r>
            <a:r>
              <a:rPr lang="en-US" dirty="0" smtClean="0"/>
              <a:t>Stimulation prn.</a:t>
            </a:r>
          </a:p>
          <a:p>
            <a:r>
              <a:rPr lang="en-US" dirty="0">
                <a:solidFill>
                  <a:srgbClr val="FF0000"/>
                </a:solidFill>
              </a:rPr>
              <a:t>Open and Closed Kinetic Chain </a:t>
            </a:r>
            <a:r>
              <a:rPr lang="en-US" dirty="0" smtClean="0">
                <a:solidFill>
                  <a:srgbClr val="FF0000"/>
                </a:solidFill>
              </a:rPr>
              <a:t>Exercises</a:t>
            </a:r>
          </a:p>
          <a:p>
            <a:r>
              <a:rPr lang="en-US" dirty="0"/>
              <a:t>CKC pushup activity </a:t>
            </a:r>
            <a:r>
              <a:rPr lang="en-US" dirty="0" smtClean="0"/>
              <a:t>by incorporating </a:t>
            </a:r>
            <a:r>
              <a:rPr lang="en-US" dirty="0"/>
              <a:t>an unstable surface, an elevated </a:t>
            </a:r>
            <a:r>
              <a:rPr lang="en-US" dirty="0" smtClean="0"/>
              <a:t>position (box </a:t>
            </a:r>
            <a:r>
              <a:rPr lang="en-US" dirty="0"/>
              <a:t>pushups), or unilateral </a:t>
            </a:r>
            <a:r>
              <a:rPr lang="en-US" dirty="0" smtClean="0"/>
              <a:t>support.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6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i="1" dirty="0"/>
              <a:t>Phase III (weeks 8 to 12)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298" y="1286502"/>
            <a:ext cx="3752104" cy="513556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5805" y="1417638"/>
            <a:ext cx="495579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71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i="1" dirty="0"/>
              <a:t>Phase III (weeks 8 to 12)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1" y="1524000"/>
            <a:ext cx="4308648" cy="342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667000"/>
            <a:ext cx="4419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33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i="1" dirty="0"/>
              <a:t>Phase III (weeks 8 to 12)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371600"/>
            <a:ext cx="4283242" cy="3352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870" y="2971800"/>
            <a:ext cx="4384457" cy="353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26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i="1" dirty="0"/>
              <a:t>Phase III (weeks 8 to 12)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392237"/>
            <a:ext cx="3810000" cy="4974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1366837"/>
            <a:ext cx="4343401" cy="495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1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Classification of Injury/Pathological</a:t>
            </a:r>
            <a:br>
              <a:rPr lang="en-US" sz="3600" dirty="0"/>
            </a:br>
            <a:r>
              <a:rPr lang="en-US" sz="3600" dirty="0"/>
              <a:t>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Type I </a:t>
            </a:r>
            <a:r>
              <a:rPr lang="en-US" b="1" dirty="0" smtClean="0"/>
              <a:t>Injury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AC</a:t>
            </a:r>
            <a:r>
              <a:rPr lang="en-US" dirty="0" smtClean="0"/>
              <a:t> </a:t>
            </a:r>
            <a:r>
              <a:rPr lang="en-US" dirty="0"/>
              <a:t>ligament sprain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 </a:t>
            </a:r>
            <a:r>
              <a:rPr lang="en-US" dirty="0">
                <a:solidFill>
                  <a:srgbClr val="FF0000"/>
                </a:solidFill>
              </a:rPr>
              <a:t>displacement </a:t>
            </a:r>
            <a:r>
              <a:rPr lang="en-US" dirty="0"/>
              <a:t>on </a:t>
            </a:r>
            <a:r>
              <a:rPr lang="en-US" dirty="0" smtClean="0"/>
              <a:t>radiographs</a:t>
            </a:r>
          </a:p>
          <a:p>
            <a:r>
              <a:rPr lang="en-US" b="1" dirty="0"/>
              <a:t>Type II </a:t>
            </a:r>
            <a:r>
              <a:rPr lang="en-US" b="1" dirty="0" smtClean="0"/>
              <a:t>Injury</a:t>
            </a:r>
            <a:endParaRPr lang="en-US" b="1" dirty="0"/>
          </a:p>
          <a:p>
            <a:r>
              <a:rPr lang="en-US" dirty="0" smtClean="0">
                <a:solidFill>
                  <a:srgbClr val="FF0000"/>
                </a:solidFill>
              </a:rPr>
              <a:t>AC </a:t>
            </a:r>
            <a:r>
              <a:rPr lang="en-US" dirty="0">
                <a:solidFill>
                  <a:srgbClr val="FF0000"/>
                </a:solidFill>
              </a:rPr>
              <a:t>ligament tear</a:t>
            </a:r>
            <a:r>
              <a:rPr lang="en-US" dirty="0"/>
              <a:t>, CC ligaments intact</a:t>
            </a:r>
          </a:p>
          <a:p>
            <a:r>
              <a:rPr lang="en-US" dirty="0" smtClean="0"/>
              <a:t>Lateral </a:t>
            </a:r>
            <a:r>
              <a:rPr lang="en-US" dirty="0"/>
              <a:t>end of the clavicle superior in relation to </a:t>
            </a:r>
            <a:r>
              <a:rPr lang="en-US" dirty="0" smtClean="0"/>
              <a:t>acromion but </a:t>
            </a:r>
            <a:r>
              <a:rPr lang="en-US" dirty="0"/>
              <a:t>not 100% </a:t>
            </a:r>
            <a:r>
              <a:rPr lang="en-US" dirty="0" smtClean="0"/>
              <a:t>displaced.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88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Classification of Injury/Pathological</a:t>
            </a:r>
            <a:br>
              <a:rPr lang="en-US" sz="3600" dirty="0"/>
            </a:br>
            <a:r>
              <a:rPr lang="en-US" sz="3600" dirty="0"/>
              <a:t>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Type III </a:t>
            </a:r>
            <a:r>
              <a:rPr lang="en-US" b="1" dirty="0" smtClean="0"/>
              <a:t>Injury</a:t>
            </a:r>
            <a:endParaRPr lang="en-US" b="1" dirty="0"/>
          </a:p>
          <a:p>
            <a:r>
              <a:rPr lang="en-US" dirty="0" smtClean="0"/>
              <a:t>AC </a:t>
            </a:r>
            <a:r>
              <a:rPr lang="en-US" dirty="0"/>
              <a:t>and CC ligaments torn</a:t>
            </a:r>
          </a:p>
          <a:p>
            <a:r>
              <a:rPr lang="en-US" dirty="0" smtClean="0"/>
              <a:t>100</a:t>
            </a:r>
            <a:r>
              <a:rPr lang="en-US" dirty="0"/>
              <a:t>% displacement of the clavicle on </a:t>
            </a:r>
            <a:r>
              <a:rPr lang="en-US" dirty="0" smtClean="0"/>
              <a:t>radiographs.</a:t>
            </a:r>
          </a:p>
          <a:p>
            <a:r>
              <a:rPr lang="en-US" b="1" dirty="0"/>
              <a:t>Type IV </a:t>
            </a:r>
            <a:r>
              <a:rPr lang="en-US" b="1" dirty="0" smtClean="0"/>
              <a:t>Injury</a:t>
            </a:r>
            <a:endParaRPr lang="en-US" b="1" dirty="0"/>
          </a:p>
          <a:p>
            <a:r>
              <a:rPr lang="en-US" dirty="0" smtClean="0"/>
              <a:t>Complete </a:t>
            </a:r>
            <a:r>
              <a:rPr lang="en-US" dirty="0"/>
              <a:t>dislocation with posterior displacement </a:t>
            </a:r>
            <a:r>
              <a:rPr lang="en-US" dirty="0" smtClean="0"/>
              <a:t>of the </a:t>
            </a:r>
            <a:r>
              <a:rPr lang="en-US" dirty="0"/>
              <a:t>distal clavicle into or through trapezius </a:t>
            </a:r>
            <a:r>
              <a:rPr lang="en-US" dirty="0" smtClean="0"/>
              <a:t>muscle.</a:t>
            </a:r>
            <a:endParaRPr lang="en-US" dirty="0"/>
          </a:p>
          <a:p>
            <a:r>
              <a:rPr lang="en-US" dirty="0" smtClean="0"/>
              <a:t>Posteriorly </a:t>
            </a:r>
            <a:r>
              <a:rPr lang="en-US" dirty="0"/>
              <a:t>displaced clavicle on axillary </a:t>
            </a:r>
            <a:r>
              <a:rPr lang="en-US" dirty="0" smtClean="0"/>
              <a:t>radiographs.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45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Classification of Injury/Pathological</a:t>
            </a:r>
            <a:br>
              <a:rPr lang="en-US" sz="3600" dirty="0"/>
            </a:br>
            <a:r>
              <a:rPr lang="en-US" sz="3600" dirty="0"/>
              <a:t>Findings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944" y="1600200"/>
            <a:ext cx="8625256" cy="3886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40498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3985</TotalTime>
  <Words>2547</Words>
  <Application>Microsoft Office PowerPoint</Application>
  <PresentationFormat>On-screen Show (4:3)</PresentationFormat>
  <Paragraphs>294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9" baseType="lpstr">
      <vt:lpstr>Arial</vt:lpstr>
      <vt:lpstr>Calibri</vt:lpstr>
      <vt:lpstr>Franklin Gothic Book</vt:lpstr>
      <vt:lpstr>Wingdings 2</vt:lpstr>
      <vt:lpstr>Technic</vt:lpstr>
      <vt:lpstr>Acromioclavicular dislocation</vt:lpstr>
      <vt:lpstr>Acromioclavicular dislocation</vt:lpstr>
      <vt:lpstr>Causes</vt:lpstr>
      <vt:lpstr>Symptoms</vt:lpstr>
      <vt:lpstr>Acromioclavicular Joint Injuries</vt:lpstr>
      <vt:lpstr>Acromioclavicular Joint Injuries</vt:lpstr>
      <vt:lpstr>Classification of Injury/Pathological Findings</vt:lpstr>
      <vt:lpstr>Classification of Injury/Pathological Findings</vt:lpstr>
      <vt:lpstr>Classification of Injury/Pathological Findings</vt:lpstr>
      <vt:lpstr>Classification of Injury/Pathological Findings</vt:lpstr>
      <vt:lpstr>Classification of Injury/Pathological Findings</vt:lpstr>
      <vt:lpstr>Classification of Injury/Pathological Findings</vt:lpstr>
      <vt:lpstr>Physical Examination</vt:lpstr>
      <vt:lpstr>Physical Examination</vt:lpstr>
      <vt:lpstr>Differential Diagnosis</vt:lpstr>
      <vt:lpstr>Treatment</vt:lpstr>
      <vt:lpstr>NONOPERATIVE REHABILITATION OF ACROMIOCLAVICULAR JOINT SPRAIN/SEPARATION</vt:lpstr>
      <vt:lpstr>Phase I (48 hours to weeks 2)</vt:lpstr>
      <vt:lpstr>Phase I (48 hours to weeks 2)</vt:lpstr>
      <vt:lpstr>Phase I (48 hours to weeks 2)</vt:lpstr>
      <vt:lpstr>Phase I (48 hours to weeks 2)</vt:lpstr>
      <vt:lpstr>Phase I (48 hours to weeks 2)</vt:lpstr>
      <vt:lpstr>Phase I (48 hours to weeks 2)</vt:lpstr>
      <vt:lpstr>Phase I (48 hours to weeks 2)</vt:lpstr>
      <vt:lpstr>Phase I (48 hours to weeks 2)</vt:lpstr>
      <vt:lpstr>Phase I (48 hours to weeks 2)</vt:lpstr>
      <vt:lpstr>Phase II (weeks 2 to 6)</vt:lpstr>
      <vt:lpstr>Phase II (weeks 2 to 6)</vt:lpstr>
      <vt:lpstr>Phase III (weeks 6 to 12)</vt:lpstr>
      <vt:lpstr>Phase III (weeks 6 to 12)</vt:lpstr>
      <vt:lpstr>Phase III (weeks 6 to 12)</vt:lpstr>
      <vt:lpstr>Phase III (weeks 6 to 12)</vt:lpstr>
      <vt:lpstr>Phase III (weeks 6 to 12)</vt:lpstr>
      <vt:lpstr>Phase IV (weeks 12+)</vt:lpstr>
      <vt:lpstr>Sternoclavicular Joint Injury</vt:lpstr>
      <vt:lpstr>Anatomy</vt:lpstr>
      <vt:lpstr>Anatomy</vt:lpstr>
      <vt:lpstr>Causes</vt:lpstr>
      <vt:lpstr>Causes</vt:lpstr>
      <vt:lpstr>Causes</vt:lpstr>
      <vt:lpstr>Symptoms: Dislocation </vt:lpstr>
      <vt:lpstr>Sprains </vt:lpstr>
      <vt:lpstr>Diagnosis</vt:lpstr>
      <vt:lpstr>Nonsurgical Treatment Sprains : </vt:lpstr>
      <vt:lpstr>Anterior Dislocation </vt:lpstr>
      <vt:lpstr>Posterior Dislocation </vt:lpstr>
      <vt:lpstr>Posterior Dislocation </vt:lpstr>
      <vt:lpstr>NONOPERATIVE REHABILITATION OF STERNOCLAVICULAR JOINT SPRAINS</vt:lpstr>
      <vt:lpstr>Symptoms</vt:lpstr>
      <vt:lpstr>Phase I (weeks 0 to 4)</vt:lpstr>
      <vt:lpstr>Phase I (weeks 0 to 4)</vt:lpstr>
      <vt:lpstr>Phase I (weeks 0 to 4)</vt:lpstr>
      <vt:lpstr>Phase I (weeks 0 to 4)</vt:lpstr>
      <vt:lpstr>Phase II (weeks 4 to 8)</vt:lpstr>
      <vt:lpstr>Phase II (weeks 4 to 8)</vt:lpstr>
      <vt:lpstr>Phase II (weeks 4 to 8)</vt:lpstr>
      <vt:lpstr>Phase II (weeks 4 to 8)</vt:lpstr>
      <vt:lpstr>Phase II (weeks 4 to 8)</vt:lpstr>
      <vt:lpstr>Phase II (weeks 4 to 8)</vt:lpstr>
      <vt:lpstr>Phase III (weeks 8 to 12)</vt:lpstr>
      <vt:lpstr>Phase III (weeks 8 to 12)</vt:lpstr>
      <vt:lpstr>Phase III (weeks 8 to 12)</vt:lpstr>
      <vt:lpstr>Phase III (weeks 8 to 12)</vt:lpstr>
      <vt:lpstr>Phase III (weeks 8 to 12)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Pathology</dc:title>
  <dc:creator>MRT</dc:creator>
  <cp:lastModifiedBy>Sport</cp:lastModifiedBy>
  <cp:revision>592</cp:revision>
  <dcterms:created xsi:type="dcterms:W3CDTF">2010-03-03T03:37:23Z</dcterms:created>
  <dcterms:modified xsi:type="dcterms:W3CDTF">2024-05-12T00:12:07Z</dcterms:modified>
</cp:coreProperties>
</file>