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7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40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6" r:id="rId34"/>
    <p:sldId id="407" r:id="rId35"/>
    <p:sldId id="408" r:id="rId36"/>
    <p:sldId id="402" r:id="rId37"/>
    <p:sldId id="403" r:id="rId38"/>
    <p:sldId id="404" r:id="rId39"/>
    <p:sldId id="405" r:id="rId40"/>
    <p:sldId id="409" r:id="rId41"/>
    <p:sldId id="410" r:id="rId42"/>
    <p:sldId id="421" r:id="rId43"/>
    <p:sldId id="422" r:id="rId44"/>
    <p:sldId id="428" r:id="rId45"/>
    <p:sldId id="429" r:id="rId46"/>
    <p:sldId id="430" r:id="rId47"/>
    <p:sldId id="431" r:id="rId48"/>
    <p:sldId id="43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C4C70-06F7-4EF1-A882-2ECAB573317A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46C5F-DFB9-40FD-A44B-93B8A52E8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6C5F-DFB9-40FD-A44B-93B8A52E8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9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6C5F-DFB9-40FD-A44B-93B8A52E817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1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93D-D5BD-49EA-A0B9-2B1C8FCC8AE8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7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CA5-6E59-4419-89E2-941D1BB6B307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49E-776D-4063-84B7-6D4059526E99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1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7D6B-228A-4768-A5E3-F5E8E7C5E76F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B7-08FE-43FE-88BD-2799564FCEB4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6144-21D4-4ABA-B236-815C0D9DB578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0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38DB-458C-4D92-BD84-5D5F1E36356B}" type="datetime1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4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4864-D7D3-4152-938C-0F920139A6F8}" type="datetime1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EAA7-91AC-4091-8651-4C0A92C696DC}" type="datetime1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2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0B4-05EB-48F3-82A0-1AB889103577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A0B6-B8F4-44B8-87C4-DCB284A55408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7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4E51-383B-4B5F-82FA-BA17B2C5904A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92B84-7B5E-4A39-9335-C989D7E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6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8490" y="1122363"/>
            <a:ext cx="10299510" cy="1238700"/>
          </a:xfrm>
        </p:spPr>
        <p:txBody>
          <a:bodyPr/>
          <a:lstStyle/>
          <a:p>
            <a:r>
              <a:rPr lang="en-US" b="1" dirty="0" smtClean="0"/>
              <a:t>Orthopedic Rehab of the Athlete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Bruce C. </a:t>
            </a:r>
            <a:r>
              <a:rPr lang="en-US" dirty="0" err="1" smtClean="0"/>
              <a:t>Reider</a:t>
            </a:r>
            <a:endParaRPr lang="en-US" dirty="0" smtClean="0"/>
          </a:p>
          <a:p>
            <a:r>
              <a:rPr lang="en-US" dirty="0" smtClean="0"/>
              <a:t>George J. Davies</a:t>
            </a:r>
          </a:p>
          <a:p>
            <a:r>
              <a:rPr lang="en-US" dirty="0" smtClean="0"/>
              <a:t>Matthew T. </a:t>
            </a:r>
            <a:r>
              <a:rPr lang="en-US" dirty="0" err="1" smtClean="0"/>
              <a:t>Provencher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8" y="2361062"/>
            <a:ext cx="3801816" cy="44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3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Radiographs</a:t>
            </a:r>
            <a:r>
              <a:rPr lang="en-US" dirty="0" smtClean="0"/>
              <a:t>: </a:t>
            </a:r>
            <a:r>
              <a:rPr lang="en-US" dirty="0" err="1" smtClean="0"/>
              <a:t>tendinous</a:t>
            </a:r>
            <a:r>
              <a:rPr lang="en-US" dirty="0" smtClean="0"/>
              <a:t> calcific changes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MRI: </a:t>
            </a:r>
            <a:r>
              <a:rPr lang="en-US" dirty="0"/>
              <a:t>tears of the extensor tendon, abnormal </a:t>
            </a:r>
            <a:r>
              <a:rPr lang="en-US" dirty="0" err="1"/>
              <a:t>tendinous</a:t>
            </a:r>
            <a:r>
              <a:rPr lang="en-US" dirty="0"/>
              <a:t> tissue 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919" y="2993860"/>
            <a:ext cx="2492505" cy="31831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961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C6 to C7 nerve root compression</a:t>
            </a:r>
          </a:p>
          <a:p>
            <a:r>
              <a:rPr lang="en-US" dirty="0" smtClean="0"/>
              <a:t>Posterior </a:t>
            </a:r>
            <a:r>
              <a:rPr lang="en-US" dirty="0" err="1" smtClean="0">
                <a:solidFill>
                  <a:srgbClr val="FF0000"/>
                </a:solidFill>
              </a:rPr>
              <a:t>interosseous</a:t>
            </a:r>
            <a:r>
              <a:rPr lang="en-US" dirty="0" smtClean="0">
                <a:solidFill>
                  <a:srgbClr val="FF0000"/>
                </a:solidFill>
              </a:rPr>
              <a:t> nerve syndrome </a:t>
            </a:r>
          </a:p>
          <a:p>
            <a:r>
              <a:rPr lang="en-US" dirty="0" smtClean="0"/>
              <a:t>Lateral </a:t>
            </a:r>
            <a:r>
              <a:rPr lang="en-US" dirty="0" err="1" smtClean="0">
                <a:solidFill>
                  <a:srgbClr val="FF0000"/>
                </a:solidFill>
              </a:rPr>
              <a:t>antebrachial</a:t>
            </a:r>
            <a:r>
              <a:rPr lang="en-US" dirty="0" smtClean="0">
                <a:solidFill>
                  <a:srgbClr val="FF0000"/>
                </a:solidFill>
              </a:rPr>
              <a:t> cutaneous nerve irritation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325" y="3507475"/>
            <a:ext cx="4007325" cy="3032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448" y="259580"/>
            <a:ext cx="2490352" cy="2862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258" y="3497238"/>
            <a:ext cx="4453009" cy="33607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2290" cy="2023044"/>
          </a:xfrm>
        </p:spPr>
        <p:txBody>
          <a:bodyPr>
            <a:normAutofit/>
          </a:bodyPr>
          <a:lstStyle/>
          <a:p>
            <a:r>
              <a:rPr lang="en-US" b="1" dirty="0" smtClean="0"/>
              <a:t>Nonoperative management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Activity modification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Corticosteroid injection </a:t>
            </a:r>
          </a:p>
          <a:p>
            <a:r>
              <a:rPr lang="en-US" dirty="0" smtClean="0"/>
              <a:t>Nonsteroidal anti-inflammatory drugs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565" y="1690688"/>
            <a:ext cx="3524250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600" y="4044374"/>
            <a:ext cx="3510890" cy="26566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58" y="10405"/>
            <a:ext cx="10515600" cy="1325563"/>
          </a:xfrm>
        </p:spPr>
        <p:txBody>
          <a:bodyPr/>
          <a:lstStyle/>
          <a:p>
            <a:r>
              <a:rPr lang="en-US" b="1" dirty="0"/>
              <a:t>Nonoperative </a:t>
            </a:r>
            <a:r>
              <a:rPr lang="en-US" b="1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176" y="1335968"/>
            <a:ext cx="9288439" cy="270543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Bracing</a:t>
            </a:r>
            <a:r>
              <a:rPr lang="en-US" dirty="0"/>
              <a:t>, wrist cockup splint</a:t>
            </a:r>
          </a:p>
          <a:p>
            <a:r>
              <a:rPr lang="en-US" dirty="0">
                <a:solidFill>
                  <a:srgbClr val="FF0000"/>
                </a:solidFill>
              </a:rPr>
              <a:t>Shock-wave</a:t>
            </a:r>
            <a:r>
              <a:rPr lang="en-US" dirty="0"/>
              <a:t> therapy</a:t>
            </a:r>
          </a:p>
          <a:p>
            <a:r>
              <a:rPr lang="en-US" dirty="0">
                <a:solidFill>
                  <a:srgbClr val="FF0000"/>
                </a:solidFill>
              </a:rPr>
              <a:t>Physical therapy</a:t>
            </a:r>
            <a:r>
              <a:rPr lang="en-US" dirty="0"/>
              <a:t>: strength, flexibility, ….</a:t>
            </a:r>
          </a:p>
          <a:p>
            <a:r>
              <a:rPr lang="en-US" dirty="0">
                <a:solidFill>
                  <a:srgbClr val="FF0000"/>
                </a:solidFill>
              </a:rPr>
              <a:t>Cryotherapy</a:t>
            </a:r>
            <a:r>
              <a:rPr lang="en-US" dirty="0"/>
              <a:t>, TENS, </a:t>
            </a:r>
            <a:r>
              <a:rPr lang="en-US" dirty="0" err="1">
                <a:solidFill>
                  <a:srgbClr val="FF0000"/>
                </a:solidFill>
              </a:rPr>
              <a:t>iontophoresis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ultrasound</a:t>
            </a:r>
            <a:r>
              <a:rPr lang="en-US" dirty="0"/>
              <a:t>, low level </a:t>
            </a:r>
            <a:r>
              <a:rPr lang="en-US" dirty="0">
                <a:solidFill>
                  <a:srgbClr val="FF0000"/>
                </a:solidFill>
              </a:rPr>
              <a:t>laser</a:t>
            </a:r>
          </a:p>
          <a:p>
            <a:r>
              <a:rPr lang="en-US" dirty="0"/>
              <a:t>Improvement of sport mechanics</a:t>
            </a:r>
          </a:p>
          <a:p>
            <a:r>
              <a:rPr lang="en-US" dirty="0">
                <a:solidFill>
                  <a:srgbClr val="FF0000"/>
                </a:solidFill>
              </a:rPr>
              <a:t>Plasma rich platelet injection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990" y="124737"/>
            <a:ext cx="2818838" cy="1806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808" y="2036409"/>
            <a:ext cx="2181086" cy="1899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898" y="3994266"/>
            <a:ext cx="2161909" cy="2182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026" y="4787167"/>
            <a:ext cx="6896743" cy="202441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6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Failure</a:t>
            </a:r>
            <a:r>
              <a:rPr lang="en-US" dirty="0" smtClean="0"/>
              <a:t> of injections</a:t>
            </a:r>
          </a:p>
          <a:p>
            <a:r>
              <a:rPr lang="en-US" dirty="0" smtClean="0"/>
              <a:t>Associated </a:t>
            </a:r>
            <a:r>
              <a:rPr lang="en-US" dirty="0" err="1" smtClean="0">
                <a:solidFill>
                  <a:srgbClr val="FF0000"/>
                </a:solidFill>
              </a:rPr>
              <a:t>intraarticular</a:t>
            </a:r>
            <a:r>
              <a:rPr lang="en-US" dirty="0" smtClean="0">
                <a:solidFill>
                  <a:srgbClr val="FF0000"/>
                </a:solidFill>
              </a:rPr>
              <a:t> pathology</a:t>
            </a:r>
          </a:p>
          <a:p>
            <a:r>
              <a:rPr lang="en-US" dirty="0" smtClean="0"/>
              <a:t>Failure of treatment for a </a:t>
            </a:r>
            <a:r>
              <a:rPr lang="en-US" dirty="0" smtClean="0">
                <a:solidFill>
                  <a:srgbClr val="FF0000"/>
                </a:solidFill>
              </a:rPr>
              <a:t>6 months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27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Protection: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Aban Light" pitchFamily="2" charset="-78"/>
              </a:rPr>
              <a:t>بریس</a:t>
            </a:r>
            <a:r>
              <a:rPr lang="fa-IR" dirty="0" smtClean="0">
                <a:cs typeface="Aban Light" pitchFamily="2" charset="-78"/>
              </a:rPr>
              <a:t> مچ حتی در فعالیت های </a:t>
            </a:r>
            <a:r>
              <a:rPr lang="fa-IR" dirty="0" smtClean="0">
                <a:solidFill>
                  <a:srgbClr val="FF0000"/>
                </a:solidFill>
                <a:cs typeface="Aban Light" pitchFamily="2" charset="-78"/>
              </a:rPr>
              <a:t>روزمره</a:t>
            </a:r>
          </a:p>
          <a:p>
            <a:pPr algn="r" rtl="1"/>
            <a:r>
              <a:rPr lang="fa-IR" dirty="0" smtClean="0">
                <a:cs typeface="Aban Light" pitchFamily="2" charset="-78"/>
              </a:rPr>
              <a:t>اسپلینت مچ در </a:t>
            </a:r>
            <a:r>
              <a:rPr lang="fa-IR" dirty="0" smtClean="0">
                <a:solidFill>
                  <a:srgbClr val="FF0000"/>
                </a:solidFill>
                <a:cs typeface="Aban Light" pitchFamily="2" charset="-78"/>
              </a:rPr>
              <a:t>موقع خواب </a:t>
            </a:r>
            <a:r>
              <a:rPr lang="fa-IR" dirty="0" smtClean="0">
                <a:cs typeface="Aban Light" pitchFamily="2" charset="-78"/>
              </a:rPr>
              <a:t>برداشته شود. ممکن است باعث </a:t>
            </a:r>
            <a:r>
              <a:rPr lang="fa-IR" dirty="0" smtClean="0">
                <a:solidFill>
                  <a:srgbClr val="FF0000"/>
                </a:solidFill>
                <a:cs typeface="Aban Light" pitchFamily="2" charset="-78"/>
              </a:rPr>
              <a:t>کوتاه شدن اکستنسورهای </a:t>
            </a:r>
            <a:r>
              <a:rPr lang="fa-IR" dirty="0" smtClean="0">
                <a:cs typeface="Aban Light" pitchFamily="2" charset="-78"/>
              </a:rPr>
              <a:t>مچ گردد</a:t>
            </a:r>
          </a:p>
          <a:p>
            <a:pPr algn="r" rtl="1"/>
            <a:r>
              <a:rPr lang="fa-IR" dirty="0" smtClean="0">
                <a:cs typeface="Aban Light" pitchFamily="2" charset="-78"/>
              </a:rPr>
              <a:t>تغییر فعالیت های روزمره</a:t>
            </a:r>
          </a:p>
          <a:p>
            <a:pPr algn="l"/>
            <a:r>
              <a:rPr lang="en-US" b="1" dirty="0" smtClean="0"/>
              <a:t>Pain and swelling management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Cryotherapy</a:t>
            </a:r>
          </a:p>
          <a:p>
            <a:r>
              <a:rPr lang="en-US" dirty="0" err="1" smtClean="0"/>
              <a:t>Iontophoresis</a:t>
            </a:r>
            <a:endParaRPr lang="en-US" dirty="0" smtClean="0"/>
          </a:p>
          <a:p>
            <a:r>
              <a:rPr lang="en-US" dirty="0" smtClean="0"/>
              <a:t> TENS</a:t>
            </a:r>
          </a:p>
          <a:p>
            <a:r>
              <a:rPr lang="en-US" dirty="0" smtClean="0"/>
              <a:t>Ultrasound</a:t>
            </a:r>
          </a:p>
          <a:p>
            <a:r>
              <a:rPr lang="en-US" dirty="0"/>
              <a:t>low level laser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fa-IR" dirty="0" smtClean="0"/>
          </a:p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8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202840" cy="4351338"/>
          </a:xfrm>
        </p:spPr>
        <p:txBody>
          <a:bodyPr>
            <a:normAutofit/>
          </a:bodyPr>
          <a:lstStyle/>
          <a:p>
            <a:r>
              <a:rPr lang="en-US" b="1" dirty="0"/>
              <a:t>Techniques for Progressive Increase in Range of Motion</a:t>
            </a:r>
          </a:p>
          <a:p>
            <a:r>
              <a:rPr lang="en-US" b="1" dirty="0" smtClean="0"/>
              <a:t>Manual therapy techniques</a:t>
            </a:r>
          </a:p>
          <a:p>
            <a:r>
              <a:rPr lang="en-US" dirty="0" smtClean="0"/>
              <a:t>Mills manipulation: Mill’s manipulation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small-amplitude</a:t>
            </a:r>
            <a:r>
              <a:rPr lang="en-US" dirty="0"/>
              <a:t>, high-velocity </a:t>
            </a:r>
            <a:r>
              <a:rPr lang="en-US" dirty="0" smtClean="0"/>
              <a:t>thrust performed </a:t>
            </a:r>
            <a:r>
              <a:rPr lang="en-US" dirty="0"/>
              <a:t>at the </a:t>
            </a:r>
            <a:r>
              <a:rPr lang="en-US" dirty="0">
                <a:solidFill>
                  <a:srgbClr val="FF0000"/>
                </a:solidFill>
              </a:rPr>
              <a:t>end of elbow extension </a:t>
            </a:r>
            <a:r>
              <a:rPr lang="en-US" dirty="0"/>
              <a:t>while the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wrist and hand are held ﬂexed</a:t>
            </a:r>
            <a:r>
              <a:rPr lang="en-US" dirty="0"/>
              <a:t>. </a:t>
            </a:r>
            <a:br>
              <a:rPr lang="en-US" dirty="0"/>
            </a:br>
            <a:r>
              <a:rPr lang="en-US" b="1" dirty="0" smtClean="0"/>
              <a:t>Soft tissue techniques</a:t>
            </a:r>
          </a:p>
          <a:p>
            <a:r>
              <a:rPr lang="en-US" dirty="0"/>
              <a:t>It is the </a:t>
            </a:r>
            <a:r>
              <a:rPr lang="en-US" dirty="0">
                <a:solidFill>
                  <a:srgbClr val="FF0000"/>
                </a:solidFill>
              </a:rPr>
              <a:t>authors’ opinion that deep-tissue </a:t>
            </a:r>
            <a:r>
              <a:rPr lang="en-US" dirty="0"/>
              <a:t>massage often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exacerbates symptoms </a:t>
            </a:r>
            <a:r>
              <a:rPr lang="en-US" dirty="0"/>
              <a:t>and has </a:t>
            </a:r>
            <a:r>
              <a:rPr lang="en-US" dirty="0">
                <a:solidFill>
                  <a:srgbClr val="FF0000"/>
                </a:solidFill>
              </a:rPr>
              <a:t>little therapeutic value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117" y="3777066"/>
            <a:ext cx="2366124" cy="15319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Stretching/flexibility techniques </a:t>
            </a:r>
            <a:r>
              <a:rPr lang="en-US" b="1" dirty="0"/>
              <a:t>for the </a:t>
            </a:r>
            <a:r>
              <a:rPr lang="en-US" b="1" dirty="0" err="1"/>
              <a:t>musculo-tendinous</a:t>
            </a:r>
            <a:r>
              <a:rPr lang="en-US" b="1" dirty="0"/>
              <a:t> </a:t>
            </a:r>
            <a:r>
              <a:rPr lang="en-US" b="1" dirty="0" smtClean="0"/>
              <a:t>unit</a:t>
            </a:r>
          </a:p>
          <a:p>
            <a:r>
              <a:rPr lang="en-US" dirty="0" smtClean="0"/>
              <a:t>Wrist and </a:t>
            </a:r>
            <a:r>
              <a:rPr lang="en-US" dirty="0" smtClean="0">
                <a:solidFill>
                  <a:srgbClr val="FF0000"/>
                </a:solidFill>
              </a:rPr>
              <a:t>fingers extensor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Pain free ROM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919" y="2379222"/>
            <a:ext cx="3969628" cy="38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23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Other therapeutic exercise</a:t>
            </a:r>
          </a:p>
          <a:p>
            <a:r>
              <a:rPr lang="en-US" dirty="0" smtClean="0"/>
              <a:t>TAS</a:t>
            </a:r>
          </a:p>
          <a:p>
            <a:r>
              <a:rPr lang="en-US" dirty="0" smtClean="0"/>
              <a:t>Scapula, deltoid, rotator cuff, </a:t>
            </a:r>
          </a:p>
          <a:p>
            <a:r>
              <a:rPr lang="en-US" dirty="0" smtClean="0"/>
              <a:t>Biceps and triceps strength should be in a pain free, avoid full extension elbow</a:t>
            </a:r>
          </a:p>
          <a:p>
            <a:r>
              <a:rPr lang="en-US" dirty="0" smtClean="0"/>
              <a:t>TLS without holding weights in hands</a:t>
            </a:r>
          </a:p>
          <a:p>
            <a:r>
              <a:rPr lang="en-US" b="1" dirty="0"/>
              <a:t>Open and Closed Kinetic Chain Exercises</a:t>
            </a:r>
          </a:p>
          <a:p>
            <a:r>
              <a:rPr lang="en-US" dirty="0" smtClean="0"/>
              <a:t>This is contraindicated in phase 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Phase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Milestones for Progression to the Next </a:t>
            </a:r>
            <a:r>
              <a:rPr lang="en-US" b="1" dirty="0" smtClean="0"/>
              <a:t>Phase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Aban Light" pitchFamily="2" charset="-78"/>
              </a:rPr>
              <a:t>کاهش علائم حاد </a:t>
            </a:r>
            <a:r>
              <a:rPr lang="fa-IR" dirty="0" smtClean="0">
                <a:cs typeface="Aban Light" pitchFamily="2" charset="-78"/>
              </a:rPr>
              <a:t>(درد، ادم و التهاب)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Aban Light" pitchFamily="2" charset="-78"/>
              </a:rPr>
              <a:t>کسب ثبات و استابیلیتی در کمربند شانه ای و روتیتور کاف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Aban Light" pitchFamily="2" charset="-78"/>
              </a:rPr>
              <a:t>کسب </a:t>
            </a:r>
            <a:r>
              <a:rPr lang="en-US" dirty="0" smtClean="0">
                <a:solidFill>
                  <a:srgbClr val="FF0000"/>
                </a:solidFill>
                <a:cs typeface="Aban Light" pitchFamily="2" charset="-78"/>
              </a:rPr>
              <a:t>ROM</a:t>
            </a:r>
            <a:r>
              <a:rPr lang="fa-IR" dirty="0" smtClean="0">
                <a:solidFill>
                  <a:srgbClr val="FF0000"/>
                </a:solidFill>
                <a:cs typeface="Aban Light" pitchFamily="2" charset="-78"/>
              </a:rPr>
              <a:t> </a:t>
            </a:r>
            <a:r>
              <a:rPr lang="fa-IR" dirty="0" smtClean="0">
                <a:cs typeface="Aban Light" pitchFamily="2" charset="-78"/>
              </a:rPr>
              <a:t>طبیعی در فلکشن مچ </a:t>
            </a:r>
            <a:endParaRPr lang="en-US" dirty="0">
              <a:cs typeface="Aban Ligh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1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/>
          <a:lstStyle/>
          <a:p>
            <a:r>
              <a:rPr lang="en-US" dirty="0" smtClean="0"/>
              <a:t>Epicondylitis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36" y="2389662"/>
            <a:ext cx="4012442" cy="3450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557147" y="791570"/>
            <a:ext cx="2552131" cy="72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Chapter 9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3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Protection:</a:t>
            </a:r>
          </a:p>
          <a:p>
            <a:pPr algn="l"/>
            <a:r>
              <a:rPr lang="en-US" dirty="0"/>
              <a:t>Counterforce </a:t>
            </a:r>
            <a:r>
              <a:rPr lang="en-US" dirty="0">
                <a:solidFill>
                  <a:srgbClr val="FF0000"/>
                </a:solidFill>
              </a:rPr>
              <a:t>bracing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wrist-cockup splint </a:t>
            </a:r>
            <a:r>
              <a:rPr lang="en-US" dirty="0"/>
              <a:t>as needed </a:t>
            </a:r>
            <a:endParaRPr lang="en-US" dirty="0" smtClean="0"/>
          </a:p>
          <a:p>
            <a:pPr marL="0" indent="0" algn="l">
              <a:buNone/>
            </a:pPr>
            <a:r>
              <a:rPr lang="en-US" b="1" dirty="0" smtClean="0"/>
              <a:t>Pain and swelling management:</a:t>
            </a:r>
          </a:p>
          <a:p>
            <a:pPr algn="l"/>
            <a:r>
              <a:rPr lang="en-US" dirty="0" smtClean="0"/>
              <a:t>Cryotherapy</a:t>
            </a:r>
          </a:p>
          <a:p>
            <a:r>
              <a:rPr lang="en-US" dirty="0" err="1" smtClean="0"/>
              <a:t>Iontophoresis</a:t>
            </a:r>
            <a:endParaRPr lang="en-US" dirty="0" smtClean="0"/>
          </a:p>
          <a:p>
            <a:r>
              <a:rPr lang="en-US" dirty="0" smtClean="0"/>
              <a:t> TENS</a:t>
            </a:r>
          </a:p>
          <a:p>
            <a:r>
              <a:rPr lang="en-US" dirty="0" smtClean="0"/>
              <a:t>Ultrasound</a:t>
            </a:r>
          </a:p>
          <a:p>
            <a:r>
              <a:rPr lang="en-US" dirty="0"/>
              <a:t>low level laser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fa-IR" dirty="0" smtClean="0"/>
          </a:p>
          <a:p>
            <a:pPr algn="r" rtl="1"/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6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Techniques for Progressive Increase in Range of </a:t>
            </a:r>
            <a:r>
              <a:rPr lang="en-US" b="1" dirty="0" smtClean="0"/>
              <a:t>Motion</a:t>
            </a:r>
          </a:p>
          <a:p>
            <a:r>
              <a:rPr lang="en-US" dirty="0"/>
              <a:t>Continue </a:t>
            </a:r>
            <a:r>
              <a:rPr lang="en-US" dirty="0">
                <a:solidFill>
                  <a:srgbClr val="FF0000"/>
                </a:solidFill>
              </a:rPr>
              <a:t>pain-free stretching </a:t>
            </a:r>
            <a:r>
              <a:rPr lang="en-US" dirty="0"/>
              <a:t>of the wrist and </a:t>
            </a:r>
            <a:r>
              <a:rPr lang="en-US" dirty="0" smtClean="0"/>
              <a:t>finger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extensors</a:t>
            </a:r>
            <a:r>
              <a:rPr lang="en-US" dirty="0"/>
              <a:t>. Begin to </a:t>
            </a:r>
            <a:r>
              <a:rPr lang="en-US" dirty="0">
                <a:solidFill>
                  <a:srgbClr val="FF0000"/>
                </a:solidFill>
              </a:rPr>
              <a:t>address any shoulder ﬂexibility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deficits. </a:t>
            </a:r>
            <a:endParaRPr lang="en-US" b="1" dirty="0"/>
          </a:p>
          <a:p>
            <a:r>
              <a:rPr lang="en-US" b="1" dirty="0" smtClean="0"/>
              <a:t>Manual therapy techniques</a:t>
            </a:r>
          </a:p>
          <a:p>
            <a:r>
              <a:rPr lang="en-US" dirty="0" smtClean="0"/>
              <a:t>Mills manipulation</a:t>
            </a:r>
          </a:p>
          <a:p>
            <a:r>
              <a:rPr lang="en-US" b="1" dirty="0" smtClean="0"/>
              <a:t>Soft tissue techniques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18" y="3745613"/>
            <a:ext cx="2751982" cy="17817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Stretching/flexibility techniques </a:t>
            </a:r>
            <a:r>
              <a:rPr lang="en-US" b="1" dirty="0"/>
              <a:t>for the </a:t>
            </a:r>
            <a:r>
              <a:rPr lang="en-US" b="1" dirty="0" err="1"/>
              <a:t>musculo-tendinous</a:t>
            </a:r>
            <a:r>
              <a:rPr lang="en-US" b="1" dirty="0"/>
              <a:t> </a:t>
            </a:r>
            <a:r>
              <a:rPr lang="en-US" b="1" dirty="0" smtClean="0"/>
              <a:t>unit</a:t>
            </a:r>
          </a:p>
          <a:p>
            <a:r>
              <a:rPr lang="en-US" dirty="0" smtClean="0"/>
              <a:t>Wrist and fingers extensor</a:t>
            </a:r>
          </a:p>
          <a:p>
            <a:r>
              <a:rPr lang="en-US" dirty="0" smtClean="0"/>
              <a:t>Pain free ROM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573" y="2874371"/>
            <a:ext cx="3863312" cy="25608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36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Other Therapeutic Exercises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Continue to progress general </a:t>
            </a:r>
            <a:r>
              <a:rPr lang="en-US" dirty="0">
                <a:solidFill>
                  <a:srgbClr val="FF0000"/>
                </a:solidFill>
              </a:rPr>
              <a:t>upper-extremity, </a:t>
            </a:r>
            <a:r>
              <a:rPr lang="en-US" dirty="0" err="1">
                <a:solidFill>
                  <a:srgbClr val="FF0000"/>
                </a:solidFill>
              </a:rPr>
              <a:t>multijoint</a:t>
            </a:r>
            <a:r>
              <a:rPr lang="en-US" dirty="0">
                <a:solidFill>
                  <a:srgbClr val="FF0000"/>
                </a:solidFill>
              </a:rPr>
              <a:t> exercises </a:t>
            </a:r>
            <a:r>
              <a:rPr lang="en-US" dirty="0"/>
              <a:t>to normalize shoulder and </a:t>
            </a:r>
            <a:r>
              <a:rPr lang="en-US" dirty="0" smtClean="0"/>
              <a:t>scapula strength</a:t>
            </a:r>
            <a:r>
              <a:rPr lang="en-US" dirty="0"/>
              <a:t>. For the tennis player, emphasize the </a:t>
            </a:r>
            <a:r>
              <a:rPr lang="en-US" dirty="0" smtClean="0"/>
              <a:t>scapula and </a:t>
            </a:r>
            <a:r>
              <a:rPr lang="en-US" dirty="0">
                <a:solidFill>
                  <a:srgbClr val="FF0000"/>
                </a:solidFill>
              </a:rPr>
              <a:t>posterior rotator </a:t>
            </a:r>
            <a:r>
              <a:rPr lang="en-US" dirty="0" smtClean="0">
                <a:solidFill>
                  <a:srgbClr val="FF0000"/>
                </a:solidFill>
              </a:rPr>
              <a:t>cuff</a:t>
            </a:r>
            <a:r>
              <a:rPr lang="en-US" dirty="0" smtClean="0"/>
              <a:t>.</a:t>
            </a:r>
          </a:p>
          <a:p>
            <a:r>
              <a:rPr lang="en-US" dirty="0"/>
              <a:t>Continue </a:t>
            </a:r>
            <a:r>
              <a:rPr lang="en-US" dirty="0">
                <a:solidFill>
                  <a:srgbClr val="FF0000"/>
                </a:solidFill>
              </a:rPr>
              <a:t>biceps- and triceps-strengthening</a:t>
            </a:r>
            <a:r>
              <a:rPr lang="en-US" dirty="0"/>
              <a:t> to </a:t>
            </a:r>
            <a:r>
              <a:rPr lang="en-US" dirty="0" smtClean="0"/>
              <a:t>include concentric </a:t>
            </a:r>
            <a:r>
              <a:rPr lang="en-US" dirty="0"/>
              <a:t>and eccentric </a:t>
            </a:r>
            <a:r>
              <a:rPr lang="en-US" dirty="0" smtClean="0"/>
              <a:t>activity.</a:t>
            </a:r>
          </a:p>
          <a:p>
            <a:r>
              <a:rPr lang="en-US" dirty="0" smtClean="0"/>
              <a:t>Initiate </a:t>
            </a:r>
            <a:r>
              <a:rPr lang="en-US" dirty="0">
                <a:solidFill>
                  <a:srgbClr val="FF0000"/>
                </a:solidFill>
              </a:rPr>
              <a:t>forearm-strengthening to include wrist </a:t>
            </a:r>
            <a:r>
              <a:rPr lang="en-US" dirty="0" smtClean="0">
                <a:solidFill>
                  <a:srgbClr val="FF0000"/>
                </a:solidFill>
              </a:rPr>
              <a:t>ﬂexion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Core </a:t>
            </a:r>
            <a:r>
              <a:rPr lang="en-US" dirty="0">
                <a:solidFill>
                  <a:srgbClr val="FF0000"/>
                </a:solidFill>
              </a:rPr>
              <a:t>and lower-extremity strengthening </a:t>
            </a:r>
            <a:r>
              <a:rPr lang="en-US" dirty="0"/>
              <a:t>may be progressed, but the patient should still avoid holding </a:t>
            </a:r>
            <a:r>
              <a:rPr lang="en-US" dirty="0" smtClean="0"/>
              <a:t>heavy weights </a:t>
            </a:r>
            <a:r>
              <a:rPr lang="en-US" dirty="0"/>
              <a:t>in the hands.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5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Activation of Primary Muscles </a:t>
            </a:r>
            <a:r>
              <a:rPr lang="en-US" b="1" dirty="0" smtClean="0"/>
              <a:t>Involved</a:t>
            </a:r>
          </a:p>
          <a:p>
            <a:r>
              <a:rPr lang="en-US" b="1" dirty="0" smtClean="0"/>
              <a:t>Wrist extension</a:t>
            </a:r>
          </a:p>
          <a:p>
            <a:r>
              <a:rPr lang="en-US" b="1" dirty="0" smtClean="0"/>
              <a:t>Pronation</a:t>
            </a:r>
          </a:p>
          <a:p>
            <a:r>
              <a:rPr lang="en-US" b="1" dirty="0" smtClean="0"/>
              <a:t>Supination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71" y="2062448"/>
            <a:ext cx="4083829" cy="2973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163" y="2905125"/>
            <a:ext cx="3987059" cy="3604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16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Techniques to Increase Muscle Strength, Power, and Endurance</a:t>
            </a:r>
          </a:p>
          <a:p>
            <a:r>
              <a:rPr lang="en-US" dirty="0" smtClean="0"/>
              <a:t>If proximal strength is adequate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Upper body ergometer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152" y="2573236"/>
            <a:ext cx="3002863" cy="37386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6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Neuromuscular Dynamic Stability </a:t>
            </a:r>
            <a:r>
              <a:rPr lang="en-US" b="1" dirty="0" smtClean="0"/>
              <a:t>Exercises</a:t>
            </a:r>
          </a:p>
          <a:p>
            <a:r>
              <a:rPr lang="en-US" dirty="0" smtClean="0"/>
              <a:t>Rhythmic stabilization </a:t>
            </a:r>
          </a:p>
          <a:p>
            <a:r>
              <a:rPr lang="en-US" b="1" dirty="0" smtClean="0"/>
              <a:t>Functional exercise</a:t>
            </a:r>
          </a:p>
          <a:p>
            <a:r>
              <a:rPr lang="en-US" dirty="0" smtClean="0"/>
              <a:t>PNF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764" y="3241912"/>
            <a:ext cx="4029075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422" y="3492998"/>
            <a:ext cx="4034495" cy="26839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5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Milestones for Progression to the Next </a:t>
            </a:r>
            <a:r>
              <a:rPr lang="en-US" b="1" dirty="0" smtClean="0"/>
              <a:t>Phase</a:t>
            </a:r>
          </a:p>
          <a:p>
            <a:pPr algn="r" rtl="1"/>
            <a:r>
              <a:rPr lang="fa-IR" b="1" dirty="0" smtClean="0">
                <a:cs typeface="Aban Light" pitchFamily="2" charset="-78"/>
              </a:rPr>
              <a:t>انعطاف پذیری طبیعی اندام فوقانی</a:t>
            </a:r>
          </a:p>
          <a:p>
            <a:pPr algn="r" rtl="1"/>
            <a:r>
              <a:rPr lang="fa-IR" b="1" dirty="0" smtClean="0">
                <a:cs typeface="Aban Light" pitchFamily="2" charset="-78"/>
              </a:rPr>
              <a:t>قدرت طبیعی</a:t>
            </a:r>
          </a:p>
          <a:p>
            <a:pPr algn="r" rtl="1"/>
            <a:r>
              <a:rPr lang="fa-IR" b="1" dirty="0" smtClean="0">
                <a:cs typeface="Aban Light" pitchFamily="2" charset="-78"/>
              </a:rPr>
              <a:t>حداقل درد در حین اکستنشن مچ</a:t>
            </a:r>
            <a:endParaRPr lang="en-US" b="1" dirty="0">
              <a:cs typeface="Aban Light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Stretching/flexibility techniques for the </a:t>
            </a:r>
            <a:r>
              <a:rPr lang="en-US" b="1" dirty="0" err="1"/>
              <a:t>musculo-tendinous</a:t>
            </a:r>
            <a:r>
              <a:rPr lang="en-US" b="1" dirty="0"/>
              <a:t> unit</a:t>
            </a:r>
          </a:p>
          <a:p>
            <a:r>
              <a:rPr lang="en-US" dirty="0"/>
              <a:t>Wrist and fingers </a:t>
            </a:r>
            <a:r>
              <a:rPr lang="en-US" dirty="0" smtClean="0"/>
              <a:t>extensor</a:t>
            </a:r>
          </a:p>
          <a:p>
            <a:r>
              <a:rPr lang="en-US" dirty="0"/>
              <a:t>Overstretching of the wrist and </a:t>
            </a:r>
            <a:r>
              <a:rPr lang="en-US" dirty="0" smtClean="0"/>
              <a:t>finger </a:t>
            </a:r>
            <a:r>
              <a:rPr lang="en-US" dirty="0"/>
              <a:t>extensors should be avoided. </a:t>
            </a:r>
          </a:p>
          <a:p>
            <a:r>
              <a:rPr lang="en-US" dirty="0"/>
              <a:t>Pain free </a:t>
            </a:r>
            <a:r>
              <a:rPr lang="en-US" dirty="0" smtClean="0"/>
              <a:t>ROM</a:t>
            </a:r>
          </a:p>
          <a:p>
            <a:r>
              <a:rPr lang="en-US" b="1" dirty="0"/>
              <a:t>Techniques to Increase Muscle Strength, Power, and Endurance</a:t>
            </a:r>
          </a:p>
          <a:p>
            <a:r>
              <a:rPr lang="en-US" dirty="0" smtClean="0"/>
              <a:t>TLS, TAS, TAS</a:t>
            </a:r>
          </a:p>
          <a:p>
            <a:r>
              <a:rPr lang="en-US" dirty="0" smtClean="0"/>
              <a:t>Sport specific exercise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58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Activation of Primary Muscles Involved</a:t>
            </a:r>
          </a:p>
          <a:p>
            <a:r>
              <a:rPr lang="en-US" dirty="0" smtClean="0"/>
              <a:t>ECC wrist </a:t>
            </a:r>
            <a:r>
              <a:rPr lang="en-US" dirty="0" err="1" smtClean="0"/>
              <a:t>extesion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26" y="2444797"/>
            <a:ext cx="4366928" cy="38017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0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Age/ Sex: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35 to 50 years</a:t>
            </a:r>
          </a:p>
          <a:p>
            <a:r>
              <a:rPr lang="en-US" dirty="0" smtClean="0"/>
              <a:t>Females and males</a:t>
            </a:r>
          </a:p>
          <a:p>
            <a:r>
              <a:rPr lang="en-US" b="1" dirty="0" smtClean="0"/>
              <a:t>Sport:</a:t>
            </a:r>
          </a:p>
          <a:p>
            <a:r>
              <a:rPr lang="en-US" dirty="0" smtClean="0"/>
              <a:t>Tennis</a:t>
            </a:r>
          </a:p>
          <a:p>
            <a:r>
              <a:rPr lang="en-US" dirty="0" smtClean="0"/>
              <a:t>Golf</a:t>
            </a:r>
          </a:p>
          <a:p>
            <a:r>
              <a:rPr lang="en-US" dirty="0" smtClean="0"/>
              <a:t>Occupations or hobbies with repetitive activities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1% to 3 % of population affected</a:t>
            </a:r>
          </a:p>
          <a:p>
            <a:r>
              <a:rPr lang="en-US" dirty="0" smtClean="0"/>
              <a:t>Adults: </a:t>
            </a:r>
            <a:r>
              <a:rPr lang="en-US" dirty="0" smtClean="0">
                <a:solidFill>
                  <a:srgbClr val="FF0000"/>
                </a:solidFill>
              </a:rPr>
              <a:t>35 to 50 %</a:t>
            </a:r>
          </a:p>
          <a:p>
            <a:r>
              <a:rPr lang="en-US" dirty="0" smtClean="0"/>
              <a:t>Elite: </a:t>
            </a:r>
            <a:r>
              <a:rPr lang="en-US" dirty="0" smtClean="0">
                <a:solidFill>
                  <a:srgbClr val="FF0000"/>
                </a:solidFill>
              </a:rPr>
              <a:t>11 to 13 %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2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Neuromuscular Dynamic Stability Exercises</a:t>
            </a:r>
          </a:p>
          <a:p>
            <a:r>
              <a:rPr lang="en-US" dirty="0" smtClean="0"/>
              <a:t>Rhythmic stabilization</a:t>
            </a:r>
          </a:p>
          <a:p>
            <a:r>
              <a:rPr lang="en-US" dirty="0" smtClean="0"/>
              <a:t>Body blade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58" y="2361419"/>
            <a:ext cx="3186243" cy="4053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59" y="2954172"/>
            <a:ext cx="2819400" cy="3733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2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Plyometrics</a:t>
            </a:r>
            <a:endParaRPr lang="en-US" b="1" dirty="0" smtClean="0"/>
          </a:p>
          <a:p>
            <a:r>
              <a:rPr lang="en-US" dirty="0" smtClean="0"/>
              <a:t>Two handed chest pass, </a:t>
            </a:r>
          </a:p>
          <a:p>
            <a:r>
              <a:rPr lang="en-US" dirty="0" smtClean="0"/>
              <a:t>side to side wood chops, </a:t>
            </a:r>
          </a:p>
          <a:p>
            <a:r>
              <a:rPr lang="en-US" dirty="0" smtClean="0"/>
              <a:t>over head soccer pass,</a:t>
            </a:r>
          </a:p>
          <a:p>
            <a:r>
              <a:rPr lang="en-US" dirty="0" smtClean="0"/>
              <a:t>One handed external rotation</a:t>
            </a:r>
          </a:p>
          <a:p>
            <a:r>
              <a:rPr lang="en-US" dirty="0" smtClean="0"/>
              <a:t>One handed backhand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505" y="1027907"/>
            <a:ext cx="2650930" cy="208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230" y="3246628"/>
            <a:ext cx="3826711" cy="2548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273" y="4520953"/>
            <a:ext cx="2758185" cy="1790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880" y="468559"/>
            <a:ext cx="1913976" cy="244425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04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Sport specific </a:t>
            </a:r>
            <a:r>
              <a:rPr lang="en-US" b="1" dirty="0" smtClean="0"/>
              <a:t>exercise</a:t>
            </a:r>
          </a:p>
          <a:p>
            <a:r>
              <a:rPr lang="en-US" dirty="0" smtClean="0"/>
              <a:t>Resistive forehand and backhand exercise using elastic band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068" y="3024496"/>
            <a:ext cx="5043177" cy="32874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01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Phase IV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Management of Pain and </a:t>
            </a:r>
            <a:r>
              <a:rPr lang="en-US" b="1" dirty="0" smtClean="0"/>
              <a:t>Swelling</a:t>
            </a:r>
            <a:endParaRPr lang="en-US" b="1" dirty="0"/>
          </a:p>
          <a:p>
            <a:r>
              <a:rPr lang="en-US" dirty="0" smtClean="0"/>
              <a:t>Cryotherapy </a:t>
            </a:r>
            <a:r>
              <a:rPr lang="en-US" dirty="0"/>
              <a:t>should be utilized throughout the </a:t>
            </a:r>
            <a:r>
              <a:rPr lang="en-US" dirty="0" smtClean="0"/>
              <a:t>return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Stretching and Flexibility Techniques for </a:t>
            </a:r>
            <a:r>
              <a:rPr lang="en-US" b="1" dirty="0" smtClean="0"/>
              <a:t>the Musculotendinous Unit</a:t>
            </a:r>
            <a:endParaRPr lang="en-US" b="1" dirty="0"/>
          </a:p>
          <a:p>
            <a:r>
              <a:rPr lang="en-US" dirty="0" smtClean="0"/>
              <a:t>Continue </a:t>
            </a:r>
            <a:r>
              <a:rPr lang="en-US" dirty="0"/>
              <a:t>full upper-extremity ﬂexibility </a:t>
            </a:r>
            <a:r>
              <a:rPr lang="en-US" dirty="0" smtClean="0"/>
              <a:t>program.</a:t>
            </a:r>
            <a:endParaRPr lang="en-US" dirty="0"/>
          </a:p>
          <a:p>
            <a:r>
              <a:rPr lang="en-US" dirty="0" smtClean="0"/>
              <a:t>Avoid </a:t>
            </a:r>
            <a:r>
              <a:rPr lang="en-US" dirty="0"/>
              <a:t>overstretching the extensor </a:t>
            </a:r>
            <a:r>
              <a:rPr lang="en-US" dirty="0" smtClean="0"/>
              <a:t>tendons.</a:t>
            </a:r>
            <a:endParaRPr lang="en-US" dirty="0"/>
          </a:p>
          <a:p>
            <a:r>
              <a:rPr lang="en-US" dirty="0" smtClean="0"/>
              <a:t>Stretching </a:t>
            </a:r>
            <a:r>
              <a:rPr lang="en-US" dirty="0"/>
              <a:t>should always be </a:t>
            </a:r>
            <a:r>
              <a:rPr lang="en-US" dirty="0">
                <a:solidFill>
                  <a:srgbClr val="FF0000"/>
                </a:solidFill>
              </a:rPr>
              <a:t>pain-free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46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Phase IV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Other Therapeutic Exercises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Continue </a:t>
            </a:r>
            <a:r>
              <a:rPr lang="en-US" dirty="0"/>
              <a:t>a full upper-extremity </a:t>
            </a:r>
            <a:r>
              <a:rPr lang="en-US" dirty="0">
                <a:solidFill>
                  <a:srgbClr val="FF0000"/>
                </a:solidFill>
              </a:rPr>
              <a:t>strengthening</a:t>
            </a:r>
            <a:r>
              <a:rPr lang="en-US" dirty="0"/>
              <a:t> </a:t>
            </a:r>
            <a:r>
              <a:rPr lang="en-US" dirty="0" smtClean="0"/>
              <a:t>program to </a:t>
            </a:r>
            <a:r>
              <a:rPr lang="en-US" dirty="0"/>
              <a:t>include the </a:t>
            </a:r>
            <a:r>
              <a:rPr lang="en-US" dirty="0">
                <a:solidFill>
                  <a:srgbClr val="FF0000"/>
                </a:solidFill>
              </a:rPr>
              <a:t>scapula, shoulder, elbow, forearm, </a:t>
            </a:r>
            <a:r>
              <a:rPr lang="en-US" dirty="0" smtClean="0">
                <a:solidFill>
                  <a:srgbClr val="FF0000"/>
                </a:solidFill>
              </a:rPr>
              <a:t>and wrist </a:t>
            </a:r>
          </a:p>
          <a:p>
            <a:r>
              <a:rPr lang="en-US" dirty="0" smtClean="0"/>
              <a:t>Continue </a:t>
            </a:r>
            <a:r>
              <a:rPr lang="en-US" dirty="0"/>
              <a:t>core stability with emphasis on trunk rotation and posture. </a:t>
            </a:r>
            <a:endParaRPr lang="en-US" dirty="0" smtClean="0"/>
          </a:p>
          <a:p>
            <a:r>
              <a:rPr lang="en-US" dirty="0"/>
              <a:t>Continue full lower-extremity strengthening </a:t>
            </a:r>
            <a:r>
              <a:rPr lang="en-US" dirty="0" smtClean="0"/>
              <a:t>program with </a:t>
            </a:r>
            <a:r>
              <a:rPr lang="en-US" dirty="0"/>
              <a:t>emphasis on closed-chain activities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23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Techniques to Increase Muscle </a:t>
            </a:r>
            <a:r>
              <a:rPr lang="en-US" b="1" dirty="0" err="1" smtClean="0"/>
              <a:t>Strength,Power</a:t>
            </a:r>
            <a:r>
              <a:rPr lang="en-US" b="1" dirty="0"/>
              <a:t>, and </a:t>
            </a:r>
            <a:r>
              <a:rPr lang="en-US" b="1" dirty="0" smtClean="0"/>
              <a:t>Endurance</a:t>
            </a:r>
            <a:endParaRPr lang="en-US" dirty="0" smtClean="0"/>
          </a:p>
          <a:p>
            <a:r>
              <a:rPr lang="en-US" dirty="0" err="1" smtClean="0"/>
              <a:t>Isokinetics</a:t>
            </a:r>
            <a:r>
              <a:rPr lang="en-US" dirty="0" smtClean="0"/>
              <a:t> </a:t>
            </a:r>
            <a:r>
              <a:rPr lang="en-US" dirty="0"/>
              <a:t>for wrist ﬂexion–extension and </a:t>
            </a:r>
            <a:r>
              <a:rPr lang="en-US" dirty="0" smtClean="0"/>
              <a:t>pronation–supination </a:t>
            </a:r>
            <a:r>
              <a:rPr lang="en-US" dirty="0"/>
              <a:t>once a strength base has been </a:t>
            </a:r>
            <a:r>
              <a:rPr lang="en-US" dirty="0" smtClean="0"/>
              <a:t>established.</a:t>
            </a:r>
          </a:p>
          <a:p>
            <a:r>
              <a:rPr lang="en-US" dirty="0"/>
              <a:t>sport-</a:t>
            </a:r>
            <a:r>
              <a:rPr lang="en-US" dirty="0" err="1"/>
              <a:t>specifc</a:t>
            </a:r>
            <a:r>
              <a:rPr lang="en-US" dirty="0"/>
              <a:t> speeds </a:t>
            </a:r>
            <a:r>
              <a:rPr lang="en-US" dirty="0" smtClean="0"/>
              <a:t>and train </a:t>
            </a:r>
            <a:r>
              <a:rPr lang="en-US" dirty="0"/>
              <a:t>for endurance </a:t>
            </a:r>
            <a:endParaRPr lang="en-US" dirty="0" smtClean="0"/>
          </a:p>
          <a:p>
            <a:r>
              <a:rPr lang="en-US" b="1" dirty="0" err="1"/>
              <a:t>Plyometrics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Sport-</a:t>
            </a:r>
            <a:r>
              <a:rPr lang="en-US" b="1" dirty="0" err="1" smtClean="0"/>
              <a:t>Specifc</a:t>
            </a:r>
            <a:r>
              <a:rPr lang="en-US" b="1" dirty="0" smtClean="0"/>
              <a:t> Exercises</a:t>
            </a:r>
            <a:endParaRPr lang="en-US" b="1" dirty="0"/>
          </a:p>
          <a:p>
            <a:r>
              <a:rPr lang="en-US" dirty="0" smtClean="0"/>
              <a:t>An </a:t>
            </a:r>
            <a:r>
              <a:rPr lang="en-US" dirty="0"/>
              <a:t>interval tennis program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program should entail a progression of volume</a:t>
            </a:r>
            <a:br>
              <a:rPr lang="en-US" dirty="0"/>
            </a:br>
            <a:r>
              <a:rPr lang="en-US" dirty="0"/>
              <a:t>and intensity.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80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Nonoperative Rehabilitation of Lateral </a:t>
            </a:r>
            <a:r>
              <a:rPr lang="en-US" sz="2800" b="1" dirty="0" err="1"/>
              <a:t>Epicondylitis</a:t>
            </a:r>
            <a:r>
              <a:rPr lang="en-US" sz="2800" b="1" dirty="0"/>
              <a:t> (Tennis Elbow)</a:t>
            </a:r>
            <a:r>
              <a:rPr lang="en-US" sz="2800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9051"/>
            <a:ext cx="10620441" cy="32754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24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Nonoperative Rehabilitation of Lateral </a:t>
            </a:r>
            <a:r>
              <a:rPr lang="en-US" sz="2800" b="1" dirty="0" err="1"/>
              <a:t>Epicondylitis</a:t>
            </a:r>
            <a:r>
              <a:rPr lang="en-US" sz="2800" b="1" dirty="0"/>
              <a:t> (Tennis Elbow)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37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2131"/>
            <a:ext cx="8237561" cy="39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2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Nonoperative Rehabilitation of Lateral </a:t>
            </a:r>
            <a:r>
              <a:rPr lang="en-US" sz="2800" b="1" dirty="0" err="1"/>
              <a:t>Epicondylitis</a:t>
            </a:r>
            <a:r>
              <a:rPr lang="en-US" sz="2800" b="1" dirty="0"/>
              <a:t> (Tennis Elbow)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38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243" y="1556212"/>
            <a:ext cx="8329541" cy="48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3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Nonoperative Rehabilitation of Lateral </a:t>
            </a:r>
            <a:r>
              <a:rPr lang="en-US" sz="2800" b="1" dirty="0" err="1"/>
              <a:t>Epicondylitis</a:t>
            </a:r>
            <a:r>
              <a:rPr lang="en-US" sz="2800" b="1" dirty="0"/>
              <a:t> (Tennis Elbow)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39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934" y="1690688"/>
            <a:ext cx="7915417" cy="46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3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Intrinsic Factors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Proximal strength deficits at the scapula and GH joint</a:t>
            </a:r>
          </a:p>
          <a:p>
            <a:r>
              <a:rPr lang="en-US" dirty="0" smtClean="0"/>
              <a:t>GH flexibility deficits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Poor weight shifting </a:t>
            </a:r>
            <a:r>
              <a:rPr lang="en-US" dirty="0" smtClean="0"/>
              <a:t>during backhand, </a:t>
            </a:r>
            <a:r>
              <a:rPr lang="en-US" dirty="0" smtClean="0">
                <a:solidFill>
                  <a:srgbClr val="FF0000"/>
                </a:solidFill>
              </a:rPr>
              <a:t>late back swing</a:t>
            </a:r>
          </a:p>
          <a:p>
            <a:r>
              <a:rPr lang="en-US" dirty="0" smtClean="0"/>
              <a:t>Increased </a:t>
            </a:r>
            <a:r>
              <a:rPr lang="en-US" dirty="0" smtClean="0">
                <a:solidFill>
                  <a:srgbClr val="FF0000"/>
                </a:solidFill>
              </a:rPr>
              <a:t>wrist extension at ball impact</a:t>
            </a:r>
          </a:p>
          <a:p>
            <a:r>
              <a:rPr lang="en-US" dirty="0" smtClean="0"/>
              <a:t>Poor </a:t>
            </a:r>
            <a:r>
              <a:rPr lang="en-US" dirty="0" smtClean="0">
                <a:solidFill>
                  <a:srgbClr val="FF0000"/>
                </a:solidFill>
              </a:rPr>
              <a:t>general condition</a:t>
            </a:r>
          </a:p>
          <a:p>
            <a:r>
              <a:rPr lang="en-US" dirty="0" smtClean="0"/>
              <a:t>Poor </a:t>
            </a:r>
            <a:r>
              <a:rPr lang="en-US" dirty="0" smtClean="0">
                <a:solidFill>
                  <a:srgbClr val="FF0000"/>
                </a:solidFill>
              </a:rPr>
              <a:t>upper limb posture </a:t>
            </a:r>
          </a:p>
          <a:p>
            <a:r>
              <a:rPr lang="en-US" dirty="0" smtClean="0"/>
              <a:t>Inadequate rest and recovery </a:t>
            </a:r>
          </a:p>
          <a:p>
            <a:r>
              <a:rPr lang="en-US" dirty="0" smtClean="0"/>
              <a:t>Inadequate warm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96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951290"/>
            <a:ext cx="3940546" cy="30437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129" y="1951290"/>
            <a:ext cx="32194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7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9667"/>
            <a:ext cx="5293981" cy="41277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3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Acute Training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Specifc</a:t>
            </a:r>
            <a:r>
              <a:rPr lang="en-US" dirty="0"/>
              <a:t> exercises used in the training</a:t>
            </a:r>
            <a:br>
              <a:rPr lang="en-US" dirty="0"/>
            </a:br>
            <a:r>
              <a:rPr lang="en-US" dirty="0"/>
              <a:t>• Clean and jerk</a:t>
            </a:r>
            <a:br>
              <a:rPr lang="en-US" dirty="0"/>
            </a:br>
            <a:r>
              <a:rPr lang="en-US" dirty="0"/>
              <a:t>• Clean</a:t>
            </a:r>
            <a:br>
              <a:rPr lang="en-US" dirty="0"/>
            </a:br>
            <a:r>
              <a:rPr lang="en-US" dirty="0"/>
              <a:t>• Squat</a:t>
            </a:r>
            <a:br>
              <a:rPr lang="en-US" dirty="0"/>
            </a:br>
            <a:r>
              <a:rPr lang="en-US" dirty="0"/>
              <a:t>• Dumbbell overhead press</a:t>
            </a:r>
            <a:br>
              <a:rPr lang="en-US" dirty="0"/>
            </a:br>
            <a:r>
              <a:rPr lang="en-US" dirty="0"/>
              <a:t>• Dead lift</a:t>
            </a:r>
            <a:br>
              <a:rPr lang="en-US" dirty="0"/>
            </a:br>
            <a:r>
              <a:rPr lang="en-US" dirty="0"/>
              <a:t>• Push press</a:t>
            </a:r>
            <a:br>
              <a:rPr lang="en-US" dirty="0"/>
            </a:br>
            <a:r>
              <a:rPr lang="en-US" dirty="0"/>
              <a:t>• Row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Lat</a:t>
            </a:r>
            <a:r>
              <a:rPr lang="en-US" dirty="0"/>
              <a:t> pull-down</a:t>
            </a:r>
            <a:br>
              <a:rPr lang="en-US" dirty="0"/>
            </a:br>
            <a:r>
              <a:rPr lang="en-US" dirty="0"/>
              <a:t>• Pushup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Serratus</a:t>
            </a:r>
            <a:r>
              <a:rPr lang="en-US" dirty="0"/>
              <a:t> punch</a:t>
            </a:r>
            <a:br>
              <a:rPr lang="en-US" dirty="0"/>
            </a:br>
            <a:r>
              <a:rPr lang="en-US" dirty="0"/>
              <a:t>• Chest ﬂy</a:t>
            </a:r>
            <a:br>
              <a:rPr lang="en-US" dirty="0"/>
            </a:br>
            <a:r>
              <a:rPr lang="en-US" dirty="0"/>
              <a:t>• Prone Y’s and T’s</a:t>
            </a:r>
            <a:br>
              <a:rPr lang="en-US" dirty="0"/>
            </a:br>
            <a:r>
              <a:rPr lang="en-US" dirty="0"/>
              <a:t>• Plank</a:t>
            </a:r>
            <a:br>
              <a:rPr lang="en-US" dirty="0"/>
            </a:br>
            <a:r>
              <a:rPr lang="en-US" dirty="0"/>
              <a:t>• Side plank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Palloff</a:t>
            </a:r>
            <a:r>
              <a:rPr lang="en-US" dirty="0"/>
              <a:t> press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852" y="1646238"/>
            <a:ext cx="2467948" cy="213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851" y="3918543"/>
            <a:ext cx="2867949" cy="1772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594" y="1863820"/>
            <a:ext cx="1966257" cy="1702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1116" y="3728631"/>
            <a:ext cx="2463065" cy="1961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928" y="4001294"/>
            <a:ext cx="2008353" cy="17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02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Acute Training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5300"/>
          </a:xfrm>
        </p:spPr>
        <p:txBody>
          <a:bodyPr>
            <a:normAutofit/>
          </a:bodyPr>
          <a:lstStyle/>
          <a:p>
            <a:r>
              <a:rPr lang="en-US" dirty="0"/>
              <a:t>Stability chop and lift</a:t>
            </a:r>
            <a:br>
              <a:rPr lang="en-US" dirty="0"/>
            </a:br>
            <a:r>
              <a:rPr lang="en-US" dirty="0"/>
              <a:t>• Bridge</a:t>
            </a:r>
            <a:br>
              <a:rPr lang="en-US" dirty="0"/>
            </a:br>
            <a:r>
              <a:rPr lang="en-US" dirty="0"/>
              <a:t>• Dead bug (Figure 9-19)</a:t>
            </a:r>
            <a:br>
              <a:rPr lang="en-US" dirty="0"/>
            </a:br>
            <a:r>
              <a:rPr lang="en-US" dirty="0"/>
              <a:t>• Russian twist</a:t>
            </a:r>
            <a:br>
              <a:rPr lang="en-US" dirty="0"/>
            </a:br>
            <a:r>
              <a:rPr lang="en-US" dirty="0"/>
              <a:t>• Wrist extension and ﬂexion</a:t>
            </a:r>
            <a:br>
              <a:rPr lang="en-US" dirty="0"/>
            </a:br>
            <a:r>
              <a:rPr lang="en-US" dirty="0"/>
              <a:t>• Wrist pronation and supination</a:t>
            </a:r>
            <a:br>
              <a:rPr lang="en-US" dirty="0"/>
            </a:br>
            <a:r>
              <a:rPr lang="en-US" dirty="0"/>
              <a:t>• Shoulder external rotation</a:t>
            </a:r>
            <a:br>
              <a:rPr lang="en-US" dirty="0"/>
            </a:br>
            <a:r>
              <a:rPr lang="en-US" dirty="0"/>
              <a:t>• Shoulder internal rotation</a:t>
            </a:r>
            <a:br>
              <a:rPr lang="en-US" dirty="0"/>
            </a:br>
            <a:r>
              <a:rPr lang="en-US" dirty="0"/>
              <a:t>• Quadruped thoracic rotation (Figure 9-20)</a:t>
            </a:r>
            <a:br>
              <a:rPr lang="en-US" dirty="0"/>
            </a:br>
            <a:r>
              <a:rPr lang="en-US" dirty="0"/>
              <a:t>• Hip airplane</a:t>
            </a:r>
            <a:br>
              <a:rPr lang="en-US" dirty="0"/>
            </a:br>
            <a:r>
              <a:rPr lang="en-US" dirty="0"/>
              <a:t>• Wall slide stretch</a:t>
            </a:r>
            <a:br>
              <a:rPr lang="en-US" dirty="0"/>
            </a:br>
            <a:r>
              <a:rPr lang="en-US" dirty="0"/>
              <a:t>• Sleeper </a:t>
            </a:r>
            <a:r>
              <a:rPr lang="en-US" dirty="0" smtClean="0"/>
              <a:t>stretch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135" y="1363828"/>
            <a:ext cx="4609528" cy="2208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665" y="3572349"/>
            <a:ext cx="3292135" cy="27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97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Acute Training Variables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416" y="1921294"/>
            <a:ext cx="6726640" cy="48001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4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Acute Training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Lateral bounding progression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Box jumps</a:t>
            </a:r>
            <a:br>
              <a:rPr lang="en-US" dirty="0"/>
            </a:br>
            <a:r>
              <a:rPr lang="en-US" dirty="0"/>
              <a:t>• Medicine ball squat thrust</a:t>
            </a:r>
            <a:br>
              <a:rPr lang="en-US" dirty="0"/>
            </a:br>
            <a:r>
              <a:rPr lang="en-US" dirty="0"/>
              <a:t>• Medicine ball slam</a:t>
            </a:r>
            <a:br>
              <a:rPr lang="en-US" dirty="0"/>
            </a:br>
            <a:r>
              <a:rPr lang="en-US" dirty="0"/>
              <a:t>• Medicine ball rotational throw (Figure 9-21)</a:t>
            </a:r>
            <a:br>
              <a:rPr lang="en-US" dirty="0"/>
            </a:br>
            <a:r>
              <a:rPr lang="en-US" dirty="0"/>
              <a:t>• 90°/90° wall </a:t>
            </a:r>
            <a:r>
              <a:rPr lang="en-US" dirty="0" err="1"/>
              <a:t>plyometrics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Straight-arm ball dribbling on wall</a:t>
            </a:r>
            <a:br>
              <a:rPr lang="en-US" dirty="0"/>
            </a:br>
            <a:r>
              <a:rPr lang="en-US" dirty="0"/>
              <a:t>• Medicine ball squat to rotational chest pass</a:t>
            </a:r>
            <a:br>
              <a:rPr lang="en-US" dirty="0"/>
            </a:br>
            <a:r>
              <a:rPr lang="en-US" dirty="0"/>
              <a:t>• Medicine ball sit-up overhead throw</a:t>
            </a:r>
            <a:br>
              <a:rPr lang="en-US" dirty="0"/>
            </a:br>
            <a:r>
              <a:rPr lang="en-US" dirty="0"/>
              <a:t>• Reaction/response training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947" y="1541556"/>
            <a:ext cx="2617853" cy="2689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899" y="4348187"/>
            <a:ext cx="1768735" cy="1711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218" y="1541556"/>
            <a:ext cx="1840004" cy="17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71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Acute Training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Rotational power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Squat to rotational press (Figure 9-22)</a:t>
            </a:r>
            <a:br>
              <a:rPr lang="en-US" dirty="0"/>
            </a:br>
            <a:r>
              <a:rPr lang="en-US" dirty="0"/>
              <a:t>• Rotational row (Figure 9-23)</a:t>
            </a:r>
            <a:br>
              <a:rPr lang="en-US" dirty="0"/>
            </a:br>
            <a:r>
              <a:rPr lang="en-US" dirty="0"/>
              <a:t>• Rotational push–pull</a:t>
            </a:r>
            <a:br>
              <a:rPr lang="en-US" dirty="0"/>
            </a:br>
            <a:r>
              <a:rPr lang="en-US" dirty="0"/>
              <a:t>• Rotational snatch</a:t>
            </a:r>
            <a:br>
              <a:rPr lang="en-US" dirty="0"/>
            </a:br>
            <a:r>
              <a:rPr lang="en-US" dirty="0"/>
              <a:t>• Explosive torso-and-hip rotation</a:t>
            </a:r>
            <a:br>
              <a:rPr lang="en-US" dirty="0"/>
            </a:br>
            <a:r>
              <a:rPr lang="en-US" dirty="0"/>
              <a:t>• Chop and </a:t>
            </a:r>
            <a:r>
              <a:rPr lang="en-US" dirty="0" smtClean="0"/>
              <a:t>lift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Strength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Single-leg squat</a:t>
            </a:r>
            <a:br>
              <a:rPr lang="en-US" dirty="0"/>
            </a:br>
            <a:r>
              <a:rPr lang="en-US" dirty="0"/>
              <a:t>• Mini band lateral walk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118" y="1419574"/>
            <a:ext cx="4267682" cy="2311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119" y="3866172"/>
            <a:ext cx="4267682" cy="2359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30" y="4396925"/>
            <a:ext cx="2437688" cy="17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1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Acute Training Variables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278" y="1713968"/>
            <a:ext cx="7186328" cy="48249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23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Acute Training Variables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507" y="1835993"/>
            <a:ext cx="5414323" cy="48854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1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Extrinsic Factors:</a:t>
            </a:r>
          </a:p>
          <a:p>
            <a:r>
              <a:rPr lang="en-US" dirty="0" smtClean="0"/>
              <a:t>Improper racquet grip size</a:t>
            </a:r>
          </a:p>
          <a:p>
            <a:r>
              <a:rPr lang="en-US" b="1" dirty="0"/>
              <a:t>How to Find Your Tennis Racquet Grip Size</a:t>
            </a:r>
          </a:p>
          <a:p>
            <a:r>
              <a:rPr lang="en-US" dirty="0" smtClean="0"/>
              <a:t>Racquet string tension too high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729" y="126413"/>
            <a:ext cx="2846981" cy="1699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89" y="2016329"/>
            <a:ext cx="3807726" cy="3969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11" y="4001294"/>
            <a:ext cx="7101598" cy="26087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Extrinsic Factors</a:t>
            </a:r>
            <a:r>
              <a:rPr lang="en-US" b="1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Strings not resilient </a:t>
            </a:r>
            <a:r>
              <a:rPr lang="en-US" dirty="0" smtClean="0"/>
              <a:t>or soft enough </a:t>
            </a:r>
          </a:p>
          <a:p>
            <a:r>
              <a:rPr lang="en-US" dirty="0" smtClean="0"/>
              <a:t>Improper </a:t>
            </a:r>
            <a:r>
              <a:rPr lang="en-US" dirty="0" smtClean="0">
                <a:solidFill>
                  <a:srgbClr val="FF0000"/>
                </a:solidFill>
              </a:rPr>
              <a:t>handle size of racquet</a:t>
            </a:r>
          </a:p>
          <a:p>
            <a:r>
              <a:rPr lang="en-US" b="1" dirty="0" smtClean="0"/>
              <a:t>Traumatic factors: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Repetitive micro trauma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Vascular</a:t>
            </a:r>
            <a:r>
              <a:rPr lang="en-US" dirty="0" smtClean="0"/>
              <a:t> compromise</a:t>
            </a:r>
          </a:p>
          <a:p>
            <a:r>
              <a:rPr lang="en-US" dirty="0" smtClean="0"/>
              <a:t>High ECC and CON stresses on extensor tendon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930" y="1686221"/>
            <a:ext cx="2347680" cy="23150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History: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Aban Light" pitchFamily="2" charset="-78"/>
              </a:rPr>
              <a:t>درد تدریجی </a:t>
            </a:r>
            <a:r>
              <a:rPr lang="fa-IR" dirty="0" smtClean="0">
                <a:cs typeface="Aban Light" pitchFamily="2" charset="-78"/>
              </a:rPr>
              <a:t>در محل اوریجن تاندون اکستنسور</a:t>
            </a:r>
          </a:p>
          <a:p>
            <a:pPr algn="r" rtl="1"/>
            <a:r>
              <a:rPr lang="fa-IR" dirty="0" smtClean="0">
                <a:cs typeface="Aban Light" pitchFamily="2" charset="-78"/>
              </a:rPr>
              <a:t>غالبا با حرکات بک هند و به ویژه در ورزشکاران مبتدی و تفریحی تنیس شایع است</a:t>
            </a:r>
          </a:p>
          <a:p>
            <a:pPr algn="r" rtl="1"/>
            <a:r>
              <a:rPr lang="fa-IR" dirty="0" smtClean="0">
                <a:cs typeface="Aban Light" pitchFamily="2" charset="-78"/>
              </a:rPr>
              <a:t>سایر موارد بروز آسیب شامل </a:t>
            </a:r>
            <a:r>
              <a:rPr lang="fa-IR" dirty="0" smtClean="0">
                <a:solidFill>
                  <a:srgbClr val="FF0000"/>
                </a:solidFill>
                <a:cs typeface="Aban Light" pitchFamily="2" charset="-78"/>
              </a:rPr>
              <a:t>فعالیت های شغلی مکرر</a:t>
            </a:r>
            <a:r>
              <a:rPr lang="fa-IR" dirty="0" smtClean="0">
                <a:cs typeface="Aban Light" pitchFamily="2" charset="-78"/>
              </a:rPr>
              <a:t>، </a:t>
            </a:r>
            <a:r>
              <a:rPr lang="fa-IR" dirty="0" smtClean="0">
                <a:solidFill>
                  <a:srgbClr val="FF0000"/>
                </a:solidFill>
                <a:cs typeface="Aban Light" pitchFamily="2" charset="-78"/>
              </a:rPr>
              <a:t>فعالیت کامپیوتری و حمل کوله </a:t>
            </a:r>
            <a:r>
              <a:rPr lang="fa-IR" dirty="0" smtClean="0">
                <a:cs typeface="Aban Light" pitchFamily="2" charset="-78"/>
              </a:rPr>
              <a:t>است.</a:t>
            </a:r>
          </a:p>
          <a:p>
            <a:pPr algn="r" rtl="1"/>
            <a:r>
              <a:rPr lang="fa-IR" dirty="0" smtClean="0">
                <a:cs typeface="Aban Light" pitchFamily="2" charset="-78"/>
              </a:rPr>
              <a:t>نشانه ها عمدتا </a:t>
            </a:r>
            <a:r>
              <a:rPr lang="fa-IR" dirty="0" smtClean="0">
                <a:solidFill>
                  <a:srgbClr val="FF0000"/>
                </a:solidFill>
                <a:cs typeface="Aban Light" pitchFamily="2" charset="-78"/>
              </a:rPr>
              <a:t>بعد از فعالیت ورزشی </a:t>
            </a:r>
            <a:r>
              <a:rPr lang="fa-IR" dirty="0" smtClean="0">
                <a:cs typeface="Aban Light" pitchFamily="2" charset="-78"/>
              </a:rPr>
              <a:t>و حتی فعالیت های روزمره نمایان می گردد</a:t>
            </a:r>
          </a:p>
          <a:p>
            <a:pPr algn="r" rtl="1"/>
            <a:r>
              <a:rPr lang="fa-IR" dirty="0" smtClean="0">
                <a:cs typeface="Aban Light" pitchFamily="2" charset="-78"/>
              </a:rPr>
              <a:t>آرنج در موقع خواب و بیداری همراه با درد می گردد</a:t>
            </a:r>
          </a:p>
          <a:p>
            <a:pPr algn="r" rt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7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and medial epicondyle of the elbow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11" y="1909052"/>
            <a:ext cx="4923146" cy="4164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963" y="1894803"/>
            <a:ext cx="5733837" cy="4178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2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9139"/>
          </a:xfrm>
        </p:spPr>
        <p:txBody>
          <a:bodyPr/>
          <a:lstStyle/>
          <a:p>
            <a:r>
              <a:rPr lang="en-US" b="1" dirty="0" smtClean="0"/>
              <a:t>Abnormal Findings:</a:t>
            </a:r>
          </a:p>
          <a:p>
            <a:r>
              <a:rPr lang="en-US" dirty="0" smtClean="0"/>
              <a:t>Loss of wrist </a:t>
            </a:r>
            <a:r>
              <a:rPr lang="en-US" dirty="0" smtClean="0">
                <a:solidFill>
                  <a:srgbClr val="FF0000"/>
                </a:solidFill>
              </a:rPr>
              <a:t>flexion ROM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Tenderness to palpation of Extensor </a:t>
            </a:r>
            <a:r>
              <a:rPr lang="en-US" dirty="0" smtClean="0"/>
              <a:t>origin at lateral epicondyle</a:t>
            </a:r>
          </a:p>
          <a:p>
            <a:r>
              <a:rPr lang="en-US" dirty="0" smtClean="0"/>
              <a:t>Localized </a:t>
            </a:r>
            <a:r>
              <a:rPr lang="en-US" dirty="0" smtClean="0">
                <a:solidFill>
                  <a:srgbClr val="FF0000"/>
                </a:solidFill>
              </a:rPr>
              <a:t>edema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Grip weakness </a:t>
            </a:r>
            <a:r>
              <a:rPr lang="en-US" dirty="0" smtClean="0"/>
              <a:t>(both side, hand grip)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Pain with passive wrist flexion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Pain with resistive wrist extension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B84-7B5E-4A39-9335-C989D7EC0D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0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1012</Words>
  <Application>Microsoft Office PowerPoint</Application>
  <PresentationFormat>Widescreen</PresentationFormat>
  <Paragraphs>267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Aban Light</vt:lpstr>
      <vt:lpstr>Arial</vt:lpstr>
      <vt:lpstr>Calibri</vt:lpstr>
      <vt:lpstr>Calibri Light</vt:lpstr>
      <vt:lpstr>Office Theme</vt:lpstr>
      <vt:lpstr>Orthopedic Rehab of the Athlete</vt:lpstr>
      <vt:lpstr>Epicondylitis</vt:lpstr>
      <vt:lpstr>Epidemiology</vt:lpstr>
      <vt:lpstr>Pathophysiology </vt:lpstr>
      <vt:lpstr>Pathophysiology</vt:lpstr>
      <vt:lpstr>Pathophysiology</vt:lpstr>
      <vt:lpstr>Clinical presentation</vt:lpstr>
      <vt:lpstr>lateral and medial epicondyle of the elbow</vt:lpstr>
      <vt:lpstr>Physical Examination </vt:lpstr>
      <vt:lpstr>Physical Examination </vt:lpstr>
      <vt:lpstr>Differential Diagnosis</vt:lpstr>
      <vt:lpstr>Treatment </vt:lpstr>
      <vt:lpstr>Nonoperative management</vt:lpstr>
      <vt:lpstr>Surgical indications</vt:lpstr>
      <vt:lpstr>Phase I</vt:lpstr>
      <vt:lpstr>Phase I</vt:lpstr>
      <vt:lpstr>Phase I</vt:lpstr>
      <vt:lpstr>Phase I</vt:lpstr>
      <vt:lpstr>Phase I</vt:lpstr>
      <vt:lpstr>Phase II</vt:lpstr>
      <vt:lpstr>Phase II</vt:lpstr>
      <vt:lpstr>Phase II</vt:lpstr>
      <vt:lpstr>Phase II</vt:lpstr>
      <vt:lpstr>Phase II</vt:lpstr>
      <vt:lpstr>Phase II</vt:lpstr>
      <vt:lpstr>Phase II</vt:lpstr>
      <vt:lpstr>Phase II</vt:lpstr>
      <vt:lpstr>Phase III</vt:lpstr>
      <vt:lpstr>Phase III</vt:lpstr>
      <vt:lpstr>Phase III</vt:lpstr>
      <vt:lpstr>Phase III</vt:lpstr>
      <vt:lpstr>Phase III</vt:lpstr>
      <vt:lpstr>Phase IV </vt:lpstr>
      <vt:lpstr>Phase IV </vt:lpstr>
      <vt:lpstr>PowerPoint Presentation</vt:lpstr>
      <vt:lpstr>Nonoperative Rehabilitation of Lateral Epicondylitis (Tennis Elbow) </vt:lpstr>
      <vt:lpstr>Nonoperative Rehabilitation of Lateral Epicondylitis (Tennis Elbow) </vt:lpstr>
      <vt:lpstr>Nonoperative Rehabilitation of Lateral Epicondylitis (Tennis Elbow) </vt:lpstr>
      <vt:lpstr>Nonoperative Rehabilitation of Lateral Epicondylitis (Tennis Elbow) </vt:lpstr>
      <vt:lpstr>PowerPoint Presentation</vt:lpstr>
      <vt:lpstr>PowerPoint Presentation</vt:lpstr>
      <vt:lpstr>Application of Acute Training Variables</vt:lpstr>
      <vt:lpstr>Application of Acute Training Variables</vt:lpstr>
      <vt:lpstr>Application of Acute Training Variables</vt:lpstr>
      <vt:lpstr>Application of Acute Training Variables</vt:lpstr>
      <vt:lpstr>Application of Acute Training Variables</vt:lpstr>
      <vt:lpstr>Application of Acute Training Variables</vt:lpstr>
      <vt:lpstr>Application of Acute Training Variables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Orthopedic Rehab of the Athlete</dc:title>
  <dc:creator>Sport</dc:creator>
  <cp:lastModifiedBy>Sport</cp:lastModifiedBy>
  <cp:revision>621</cp:revision>
  <dcterms:created xsi:type="dcterms:W3CDTF">2017-03-04T07:28:14Z</dcterms:created>
  <dcterms:modified xsi:type="dcterms:W3CDTF">2024-05-18T15:06:23Z</dcterms:modified>
</cp:coreProperties>
</file>