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E921-EC85-407C-8C62-57B52E5671E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6BD52-620A-46FF-A055-96926CC1C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77C5-1CCE-42A1-8CD6-E1ABA973E5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6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C2ACFAB0-2577-4BD5-92E0-016776E89409}" type="slidenum">
              <a:rPr lang="en-US"/>
              <a:pPr/>
              <a:t>26</a:t>
            </a:fld>
            <a:endParaRPr lang="en-US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22313"/>
            <a:ext cx="4514850" cy="33861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24350"/>
            <a:ext cx="5029200" cy="4108450"/>
          </a:xfrm>
        </p:spPr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4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5001EA9E-0329-4AFD-ACDA-E3A4748E1068}" type="slidenum">
              <a:rPr lang="en-US"/>
              <a:pPr/>
              <a:t>27</a:t>
            </a:fld>
            <a:endParaRPr lang="en-US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22313"/>
            <a:ext cx="4514850" cy="33861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24350"/>
            <a:ext cx="5029200" cy="4108450"/>
          </a:xfrm>
        </p:spPr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92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81DF-CD9B-4CE4-8FFC-FEE60E3E6F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2451-60F6-4A49-9832-3A1ED97EB4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4" name="Picture 16" descr="MCj03111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5" y="4035425"/>
            <a:ext cx="1746250" cy="1873250"/>
          </a:xfrm>
          <a:prstGeom prst="rect">
            <a:avLst/>
          </a:prstGeom>
          <a:noFill/>
        </p:spPr>
      </p:pic>
      <p:pic>
        <p:nvPicPr>
          <p:cNvPr id="43025" name="Picture 17" descr="MCj02857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0" y="2286000"/>
            <a:ext cx="1547813" cy="1827213"/>
          </a:xfrm>
          <a:prstGeom prst="rect">
            <a:avLst/>
          </a:prstGeom>
          <a:noFill/>
        </p:spPr>
      </p:pic>
      <p:pic>
        <p:nvPicPr>
          <p:cNvPr id="43026" name="Picture 18" descr="MCj02938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625725"/>
            <a:ext cx="1800225" cy="1873250"/>
          </a:xfrm>
          <a:prstGeom prst="rect">
            <a:avLst/>
          </a:prstGeom>
          <a:noFill/>
        </p:spPr>
      </p:pic>
      <p:pic>
        <p:nvPicPr>
          <p:cNvPr id="43027" name="Picture 19" descr="MCPE07665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250" y="3314700"/>
            <a:ext cx="1458913" cy="1790700"/>
          </a:xfrm>
          <a:prstGeom prst="rect">
            <a:avLst/>
          </a:prstGeom>
          <a:noFill/>
        </p:spPr>
      </p:pic>
      <p:pic>
        <p:nvPicPr>
          <p:cNvPr id="43028" name="Picture 20" descr="MCj014166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72013" cy="3979863"/>
          </a:xfrm>
          <a:prstGeom prst="rect">
            <a:avLst/>
          </a:prstGeom>
          <a:noFill/>
        </p:spPr>
      </p:pic>
      <p:pic>
        <p:nvPicPr>
          <p:cNvPr id="43029" name="Picture 21" descr="MCj013617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4750" y="4322763"/>
            <a:ext cx="4672013" cy="2840037"/>
          </a:xfrm>
          <a:prstGeom prst="rect">
            <a:avLst/>
          </a:prstGeom>
          <a:noFill/>
        </p:spPr>
      </p:pic>
      <p:pic>
        <p:nvPicPr>
          <p:cNvPr id="43030" name="Picture 22" descr="MCj013485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51263"/>
            <a:ext cx="2522538" cy="3106737"/>
          </a:xfrm>
          <a:prstGeom prst="rect">
            <a:avLst/>
          </a:prstGeom>
          <a:noFill/>
        </p:spPr>
      </p:pic>
      <p:pic>
        <p:nvPicPr>
          <p:cNvPr id="43031" name="Picture 23" descr="MCj013338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775" y="4122738"/>
            <a:ext cx="2308225" cy="2735262"/>
          </a:xfrm>
          <a:prstGeom prst="rect">
            <a:avLst/>
          </a:prstGeom>
          <a:noFill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660650" y="584200"/>
            <a:ext cx="62150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/>
              <a:t>THERMOREGULATION and  EXERCISE in COLD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60400" y="15875"/>
            <a:ext cx="82375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Body Weight, Height, Surface Area, and Surface Area/Mass Ratios for an Average-Sized Adult and Child</a:t>
            </a:r>
            <a:endParaRPr lang="en-US">
              <a:latin typeface="Times New Roman" pitchFamily="-1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6750" y="2405063"/>
            <a:ext cx="8420100" cy="1838325"/>
            <a:chOff x="420" y="1515"/>
            <a:chExt cx="5304" cy="1158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424" y="2087"/>
              <a:ext cx="5300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144588">
                <a:spcBef>
                  <a:spcPct val="50000"/>
                </a:spcBef>
                <a:tabLst>
                  <a:tab pos="2082800" algn="r"/>
                  <a:tab pos="3949700" algn="r"/>
                  <a:tab pos="5791200" algn="r"/>
                  <a:tab pos="7505700" algn="r"/>
                </a:tabLst>
              </a:pPr>
              <a:r>
                <a:rPr lang="en-US" sz="2200"/>
                <a:t>Adult	85	183	210	2.47</a:t>
              </a:r>
            </a:p>
            <a:p>
              <a:pPr defTabSz="1144588">
                <a:spcBef>
                  <a:spcPct val="50000"/>
                </a:spcBef>
                <a:tabLst>
                  <a:tab pos="2082800" algn="r"/>
                  <a:tab pos="3949700" algn="r"/>
                  <a:tab pos="5791200" algn="r"/>
                  <a:tab pos="7505700" algn="r"/>
                </a:tabLst>
              </a:pPr>
              <a:r>
                <a:rPr lang="en-US" sz="2200"/>
                <a:t>Child	25	100	79	3.16</a:t>
              </a:r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481" y="2033"/>
              <a:ext cx="5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420" y="1515"/>
              <a:ext cx="53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144588">
                <a:spcBef>
                  <a:spcPct val="50000"/>
                </a:spcBef>
                <a:tabLst>
                  <a:tab pos="1193800" algn="l"/>
                  <a:tab pos="2971800" algn="l"/>
                  <a:tab pos="5562600" algn="ctr"/>
                  <a:tab pos="7239000" algn="ctr"/>
                </a:tabLst>
              </a:pPr>
              <a:r>
                <a:rPr lang="en-US" sz="2200" b="1"/>
                <a:t>			Surface	Area/mass	 Person 	 Weight(kg) 	 Height (cm) 	area (cm</a:t>
              </a:r>
              <a:r>
                <a:rPr lang="en-US" sz="2200" b="1" baseline="30000"/>
                <a:t>2</a:t>
              </a:r>
              <a:r>
                <a:rPr lang="en-US" sz="2200" b="1"/>
                <a:t>)	ratio</a:t>
              </a:r>
            </a:p>
          </p:txBody>
        </p:sp>
      </p:grp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69925" y="4516438"/>
            <a:ext cx="8474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The higher the surface area to body mass ratio, the greater the rate of heat loss</a:t>
            </a:r>
            <a:r>
              <a:rPr lang="en-US"/>
              <a:t>, i.e., the smaller the person, the fast he/she loses heat.   Question: why does a shrew need to eat 16 times its body weight every 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</a:rPr>
              <a:t>WARMING OF INSPIRED AIR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1228725"/>
            <a:ext cx="375126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52400"/>
            <a:ext cx="7772400" cy="1143000"/>
          </a:xfrm>
        </p:spPr>
        <p:txBody>
          <a:bodyPr/>
          <a:lstStyle/>
          <a:p>
            <a:r>
              <a:rPr lang="en-US"/>
              <a:t>Hunting Reflex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047750"/>
            <a:ext cx="7772400" cy="2066925"/>
          </a:xfrm>
        </p:spPr>
        <p:txBody>
          <a:bodyPr/>
          <a:lstStyle/>
          <a:p>
            <a:r>
              <a:rPr lang="en-US"/>
              <a:t>Intermittent vasodilation in the hands and feet to maintain health of peripheral tissues by sending warm (nutrient rich) blood to them.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81050" y="3152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Times New Roman" pitchFamily="-1" charset="0"/>
              </a:rPr>
              <a:t>Gasping Reflex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09625" y="4286250"/>
            <a:ext cx="7772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-1" charset="0"/>
              </a:rPr>
              <a:t>Sudden disappearance syndrome following immersion in cold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-1" charset="0"/>
              </a:rPr>
              <a:t>Inspiratory gasp, hyperventilation, tachycardia, hypertension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brookscold"/>
          <p:cNvPicPr>
            <a:picLocks noChangeAspect="1" noChangeArrowheads="1"/>
          </p:cNvPicPr>
          <p:nvPr/>
        </p:nvPicPr>
        <p:blipFill>
          <a:blip r:embed="rId2" cstate="print"/>
          <a:srcRect l="5865" t="1723" r="4399" b="51680"/>
          <a:stretch>
            <a:fillRect/>
          </a:stretch>
        </p:blipFill>
        <p:spPr bwMode="auto">
          <a:xfrm rot="21540000">
            <a:off x="0" y="1547813"/>
            <a:ext cx="91440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708650" y="2422525"/>
            <a:ext cx="2498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latin typeface="Times New Roman" pitchFamily="-1" charset="0"/>
              </a:rPr>
              <a:t>(also non shivering thermogenesis)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46050" y="5622925"/>
            <a:ext cx="8474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latin typeface="Times New Roman" pitchFamily="-1" charset="0"/>
              </a:rPr>
              <a:t>Cardiac arrhythmias are increased in the cold due to increased afferents to hypothalamus, Cardio control center, increased epi</a:t>
            </a:r>
          </a:p>
          <a:p>
            <a:r>
              <a:rPr lang="en-US" sz="1300">
                <a:latin typeface="Times New Roman" pitchFamily="-1" charset="0"/>
              </a:rPr>
              <a:t>Eventually central blood volume decreases due to plasma sequestration, inadequate fluid intake, cold diuresis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</a:rPr>
              <a:t>EXERCISE IN HEAT AND COLD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2052638"/>
            <a:ext cx="4113212" cy="3736975"/>
          </a:xfrm>
          <a:prstGeom prst="rect">
            <a:avLst/>
          </a:prstGeom>
          <a:noFill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1547813"/>
            <a:ext cx="4113212" cy="425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ی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4" name="Picture 4" descr="brookscold"/>
          <p:cNvPicPr>
            <a:picLocks noChangeAspect="1" noChangeArrowheads="1"/>
          </p:cNvPicPr>
          <p:nvPr/>
        </p:nvPicPr>
        <p:blipFill>
          <a:blip r:embed="rId2" cstate="print"/>
          <a:srcRect l="5865" t="46512" r="38123" b="3445"/>
          <a:stretch>
            <a:fillRect/>
          </a:stretch>
        </p:blipFill>
        <p:spPr bwMode="auto">
          <a:xfrm>
            <a:off x="0" y="7938"/>
            <a:ext cx="885825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</a:rPr>
              <a:t>Responses to Exercise in the Cold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 dirty="0">
                <a:latin typeface="Wingdings" pitchFamily="2" charset="2"/>
              </a:rPr>
              <a:t>w</a:t>
            </a:r>
            <a:r>
              <a:rPr lang="en-US" dirty="0"/>
              <a:t>	Muscles weaken and fatigue occurs more rapidly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 dirty="0">
                <a:latin typeface="Wingdings" pitchFamily="2" charset="2"/>
              </a:rPr>
              <a:t>w</a:t>
            </a:r>
            <a:r>
              <a:rPr lang="en-US" dirty="0"/>
              <a:t>	Susceptibility to hypothermia increases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262890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 dirty="0">
                <a:latin typeface="Wingdings" pitchFamily="2" charset="2"/>
              </a:rPr>
              <a:t>w</a:t>
            </a:r>
            <a:r>
              <a:rPr lang="en-US" dirty="0"/>
              <a:t>	Exercise-induced FFA mobilization is impaired due to vasoconstriction of subcutaneous blood vessels</a:t>
            </a:r>
          </a:p>
        </p:txBody>
      </p:sp>
      <p:pic>
        <p:nvPicPr>
          <p:cNvPr id="39943" name="Picture 7" descr="Ski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3962400"/>
            <a:ext cx="2468563" cy="2744788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81025" y="33432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/>
            <a:r>
              <a:rPr lang="en-US" dirty="0">
                <a:latin typeface="Wingdings" pitchFamily="2" charset="2"/>
              </a:rPr>
              <a:t>w </a:t>
            </a:r>
            <a:r>
              <a:rPr lang="en-US" dirty="0"/>
              <a:t>Shivering or Pre-shivering muscle tone may decrease </a:t>
            </a:r>
          </a:p>
          <a:p>
            <a:pPr marL="230188" indent="-230188"/>
            <a:r>
              <a:rPr lang="en-US" dirty="0"/>
              <a:t>muscle efficiency, increase the metabolic cost of exercising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1" grpId="0" autoUpdateAnimBg="0"/>
      <p:bldP spid="39942" grpId="0" autoUpdateAnimBg="0"/>
      <p:bldP spid="399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</a:rPr>
              <a:t>Health Risks of Exercise in the Cold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>
                <a:latin typeface="Wingdings" pitchFamily="2" charset="2"/>
              </a:rPr>
              <a:t>w</a:t>
            </a:r>
            <a:r>
              <a:rPr lang="en-US"/>
              <a:t>	Ability to regulate body temperature is lost if T</a:t>
            </a:r>
            <a:r>
              <a:rPr lang="en-US" baseline="-25000"/>
              <a:t>body</a:t>
            </a:r>
            <a:r>
              <a:rPr lang="en-US"/>
              <a:t> drops below 34.5° C (94.1° F).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09600" y="2460625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>
                <a:latin typeface="Wingdings" pitchFamily="2" charset="2"/>
              </a:rPr>
              <a:t>w</a:t>
            </a:r>
            <a:r>
              <a:rPr lang="en-US"/>
              <a:t>	Hypothermia causes heart rate to drop, which reduces cardiac output.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9600" y="328930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>
                <a:latin typeface="Wingdings" pitchFamily="2" charset="2"/>
              </a:rPr>
              <a:t>w</a:t>
            </a:r>
            <a:r>
              <a:rPr lang="en-US"/>
              <a:t>	Vasoconstriction in the skin reduces blood flow to skin, eventually causing frostbite.</a:t>
            </a:r>
          </a:p>
        </p:txBody>
      </p:sp>
      <p:pic>
        <p:nvPicPr>
          <p:cNvPr id="40967" name="Picture 7" descr="Snowflak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4219575"/>
            <a:ext cx="2741613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5" grpId="0" autoUpdateAnimBg="0"/>
      <p:bldP spid="409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47625"/>
            <a:ext cx="7772400" cy="1143000"/>
          </a:xfrm>
        </p:spPr>
        <p:txBody>
          <a:bodyPr/>
          <a:lstStyle/>
          <a:p>
            <a:r>
              <a:rPr lang="en-US"/>
              <a:t>Acclimatization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066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Delayed shivering in those exposed to several weeks of cold temps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Thyroid hormones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 Sensitivity to norepinephrine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 Uncoupled oxidative phosphorylation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 Leptin from adipose, </a:t>
            </a: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 SNS activation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 Skinfold thickness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 Foot/hand thermoregulation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-1" charset="0"/>
              </a:rPr>
              <a:t>↑</a:t>
            </a:r>
            <a:r>
              <a:rPr lang="en-US" sz="2400"/>
              <a:t> Ability to sleep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Physical conditioning improves cold responses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28625" y="532447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-1" charset="0"/>
              </a:rPr>
              <a:t>Will cold adaptation occur if done while exercising?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7041CD1C-BB7B-4E04-B56E-73EEFF872419}" type="slidenum">
              <a:rPr lang="en-US"/>
              <a:pPr/>
              <a:t>19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1244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cold core temperature during exercise is rare except when survival is at stake</a:t>
            </a:r>
          </a:p>
          <a:p>
            <a:pPr lvl="1" eaLnBrk="1" hangingPunct="1"/>
            <a:r>
              <a:rPr lang="en-US" sz="2400" dirty="0" smtClean="0"/>
              <a:t>Protective clothing and high metabolism of exercise usually prevents drop in core temp</a:t>
            </a:r>
          </a:p>
          <a:p>
            <a:pPr eaLnBrk="1" hangingPunct="1"/>
            <a:r>
              <a:rPr lang="en-US" sz="2800" dirty="0" smtClean="0"/>
              <a:t>Work, however, has a lower metabolic output, long hours and may create an increased risk in cold environments</a:t>
            </a:r>
          </a:p>
          <a:p>
            <a:pPr eaLnBrk="1" hangingPunct="1"/>
            <a:r>
              <a:rPr lang="en-US" sz="2800" dirty="0" smtClean="0"/>
              <a:t>Movement in cold</a:t>
            </a:r>
          </a:p>
          <a:p>
            <a:pPr lvl="1" eaLnBrk="1" hangingPunct="1"/>
            <a:r>
              <a:rPr lang="en-US" sz="2400" dirty="0" smtClean="0"/>
              <a:t>Numbing of exposed flesh</a:t>
            </a:r>
          </a:p>
          <a:p>
            <a:pPr lvl="1" eaLnBrk="1" hangingPunct="1"/>
            <a:r>
              <a:rPr lang="en-US" sz="2400" dirty="0" smtClean="0"/>
              <a:t>Cumbersome protective clothing</a:t>
            </a:r>
          </a:p>
          <a:p>
            <a:pPr eaLnBrk="1" hangingPunct="1"/>
            <a:r>
              <a:rPr lang="en-US" sz="2800" dirty="0" smtClean="0"/>
              <a:t>Manipulation with hands difficult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45061" name="Picture 6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" y="304800"/>
            <a:ext cx="314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Exercise In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Physiological Responses</a:t>
            </a:r>
          </a:p>
          <a:p>
            <a:r>
              <a:rPr lang="en-US" dirty="0"/>
              <a:t>Hypothermia</a:t>
            </a:r>
          </a:p>
          <a:p>
            <a:r>
              <a:rPr lang="en-US" dirty="0"/>
              <a:t>Physiological Responses- Exercise</a:t>
            </a:r>
          </a:p>
          <a:p>
            <a:r>
              <a:rPr lang="en-US" dirty="0"/>
              <a:t>Acclimatization and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88BF5F7E-088A-4EEF-811B-72975BB5CC3B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Clothing-layers and breath ability important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Must balance insulation value with heat production of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Additional clothing after exercise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Metabolism drops, heat loss remains high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Shivering increases metabolic costs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Increases perception of effort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May also impair movement patterns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Agonist and antagonist contract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46085" name="Picture 4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" y="304800"/>
            <a:ext cx="314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Exercise In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5AB89533-08DD-4302-93ED-2FC0B6C70E65}" type="slidenum">
              <a:rPr lang="en-US"/>
              <a:pPr/>
              <a:t>21</a:t>
            </a:fld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</a:t>
            </a:r>
            <a:r>
              <a:rPr lang="en-US" sz="2800" baseline="-25000" smtClean="0"/>
              <a:t>2</a:t>
            </a:r>
            <a:r>
              <a:rPr lang="en-US" sz="2800" smtClean="0"/>
              <a:t> consumption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VO</a:t>
            </a:r>
            <a:r>
              <a:rPr lang="en-US" sz="2400" baseline="-25000" smtClean="0"/>
              <a:t>2</a:t>
            </a:r>
            <a:r>
              <a:rPr lang="en-US" sz="2400" smtClean="0"/>
              <a:t> max - unaffected by cold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Submax VO</a:t>
            </a:r>
            <a:r>
              <a:rPr lang="en-US" sz="2800" baseline="-25000" smtClean="0"/>
              <a:t>2</a:t>
            </a:r>
            <a:r>
              <a:rPr lang="en-US" sz="2800" smtClean="0"/>
              <a:t> increases at lower intensities (*work*)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Due to higher heat loss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Inc skin and ms blood flow during exercise in any temperature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Greater thermal gradient in the cold results in greater heat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Wet clothing in wind - 15-20% higher VO</a:t>
            </a:r>
            <a:r>
              <a:rPr lang="en-US" sz="2400" baseline="-25000" smtClean="0"/>
              <a:t>2</a:t>
            </a:r>
            <a:r>
              <a:rPr lang="en-US" sz="2400" smtClean="0"/>
              <a:t>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Table 22-1 - exercise in cold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47110" name="Picture 6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" y="2286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CV responses in Cold</a:t>
            </a:r>
          </a:p>
        </p:txBody>
      </p:sp>
      <p:pic>
        <p:nvPicPr>
          <p:cNvPr id="47109" name="Picture 9" descr="table 22-1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30700"/>
            <a:ext cx="73152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9BE01577-00AE-42F9-8174-3ACE411362EA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Shivering - Inc VO</a:t>
            </a:r>
            <a:r>
              <a:rPr lang="en-US" sz="2800" baseline="-25000" smtClean="0"/>
              <a:t>2 </a:t>
            </a:r>
            <a:r>
              <a:rPr lang="en-US" sz="2800" smtClean="0"/>
              <a:t>utilization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May also be increase in non-shivering thermogenesis - due to inc catecholamines (stress) and leptin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Swimming in cold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Reduced VO</a:t>
            </a:r>
            <a:r>
              <a:rPr lang="en-US" sz="2400" baseline="-25000" smtClean="0"/>
              <a:t>2</a:t>
            </a:r>
            <a:r>
              <a:rPr lang="en-US" sz="2400" smtClean="0"/>
              <a:t> peak  at higher intensities- fig 22-8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48134" name="Picture 4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52400" y="2286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CV responses in Cold</a:t>
            </a:r>
          </a:p>
        </p:txBody>
      </p:sp>
      <p:pic>
        <p:nvPicPr>
          <p:cNvPr id="48133" name="Picture 7" descr="fig 22-8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78175"/>
            <a:ext cx="8001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0A171BE1-4E2A-46AB-8FE1-F3551CF85B58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49158" name="Picture 6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28600" y="228600"/>
            <a:ext cx="312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Exercise in Cold</a:t>
            </a:r>
          </a:p>
        </p:txBody>
      </p:sp>
      <p:pic>
        <p:nvPicPr>
          <p:cNvPr id="49156" name="Picture 4" descr="fig 26.17 acsm 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268413"/>
            <a:ext cx="525621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692275" y="6237288"/>
            <a:ext cx="5759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Advanced Exercise Physiology, ACSM, 2006</a:t>
            </a:r>
            <a:endParaRPr lang="en-US" sz="32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03645D07-2F1B-4598-909A-69905AB50401}" type="slidenum">
              <a:rPr lang="en-US"/>
              <a:pPr/>
              <a:t>24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72050"/>
          </a:xfrm>
        </p:spPr>
        <p:txBody>
          <a:bodyPr/>
          <a:lstStyle/>
          <a:p>
            <a:pPr eaLnBrk="1" hangingPunct="1"/>
            <a:r>
              <a:rPr lang="en-US" sz="2400" smtClean="0"/>
              <a:t>Exercise can partially replace heat production of shivering during cold</a:t>
            </a:r>
          </a:p>
          <a:p>
            <a:pPr lvl="1" eaLnBrk="1" hangingPunct="1"/>
            <a:r>
              <a:rPr lang="en-US" sz="2000" smtClean="0"/>
              <a:t>Peripheral vasodilation with exercise - reduces insulation in body</a:t>
            </a:r>
          </a:p>
          <a:p>
            <a:pPr lvl="1" eaLnBrk="1" hangingPunct="1"/>
            <a:r>
              <a:rPr lang="en-US" sz="2000" smtClean="0"/>
              <a:t>Exercise followed by cold exposure - higher threshold for vasoconstriction and shivering</a:t>
            </a:r>
          </a:p>
          <a:p>
            <a:pPr eaLnBrk="1" hangingPunct="1"/>
            <a:r>
              <a:rPr lang="en-US" sz="2400" u="sng" smtClean="0"/>
              <a:t>Ventilation</a:t>
            </a:r>
          </a:p>
          <a:p>
            <a:pPr lvl="1" eaLnBrk="1" hangingPunct="1"/>
            <a:r>
              <a:rPr lang="en-US" sz="2000" smtClean="0"/>
              <a:t>Inc ventilation - especially with sudden exposure - gasping reflex</a:t>
            </a:r>
          </a:p>
          <a:p>
            <a:pPr lvl="1" eaLnBrk="1" hangingPunct="1"/>
            <a:r>
              <a:rPr lang="en-US" sz="2000" smtClean="0"/>
              <a:t>Hyperventilation, tachycardia, peripheral vasoconstriction, hypertension</a:t>
            </a:r>
          </a:p>
          <a:p>
            <a:pPr lvl="1" eaLnBrk="1" hangingPunct="1"/>
            <a:r>
              <a:rPr lang="en-US" sz="2000" smtClean="0"/>
              <a:t>Reduced blood CO</a:t>
            </a:r>
            <a:r>
              <a:rPr lang="en-US" sz="2000" baseline="-25000" smtClean="0"/>
              <a:t>2</a:t>
            </a:r>
            <a:r>
              <a:rPr lang="en-US" sz="2000" smtClean="0"/>
              <a:t> - vasoconstriction in brain - confusion, unconsciousness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50181" name="Picture 6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28600" y="228600"/>
            <a:ext cx="312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Exercise in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B5436F58-5359-40EA-ADEA-47103B7CB325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Heart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Cold - peripheral vasoconstriction - </a:t>
            </a:r>
            <a:r>
              <a:rPr lang="en-US" sz="2400" dirty="0" err="1" smtClean="0"/>
              <a:t>Inc</a:t>
            </a:r>
            <a:r>
              <a:rPr lang="en-US" sz="2400" dirty="0" smtClean="0"/>
              <a:t> central blood volume - </a:t>
            </a:r>
            <a:r>
              <a:rPr lang="en-US" sz="2400" dirty="0" err="1" smtClean="0"/>
              <a:t>inc</a:t>
            </a:r>
            <a:r>
              <a:rPr lang="en-US" sz="2400" dirty="0" smtClean="0"/>
              <a:t> BP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Arrythmias</a:t>
            </a:r>
            <a:r>
              <a:rPr lang="en-US" sz="2400" dirty="0" smtClean="0"/>
              <a:t> - increase in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Inc</a:t>
            </a:r>
            <a:r>
              <a:rPr lang="en-US" sz="2400" dirty="0" smtClean="0"/>
              <a:t> afferent impulses to hypothalamus and cardiovascular control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Increase adrenal epinephrine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Ventricular fibrillation - leading cause of death in people with hypothermia</a:t>
            </a:r>
            <a:endParaRPr lang="en-US" sz="20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51205" name="Picture 4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28600" y="228600"/>
            <a:ext cx="312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Exercise in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733542BC-6037-439D-93EC-93BD9DB5654C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8600"/>
            <a:ext cx="8763000" cy="1143000"/>
            <a:chOff x="96" y="144"/>
            <a:chExt cx="5520" cy="720"/>
          </a:xfrm>
        </p:grpSpPr>
        <p:pic>
          <p:nvPicPr>
            <p:cNvPr id="52230" name="Picture 3" descr="sicorp10792"/>
            <p:cNvPicPr>
              <a:picLocks noChangeAspect="1" noChangeArrowheads="1"/>
            </p:cNvPicPr>
            <p:nvPr/>
          </p:nvPicPr>
          <p:blipFill>
            <a:blip r:embed="rId3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>
                <a:latin typeface="Arial" charset="0"/>
                <a:ea typeface="ＭＳ Ｐゴシック" charset="0"/>
              </a:rPr>
              <a:t>What happens to our hands in the cold</a:t>
            </a:r>
            <a:endParaRPr lang="en-US" sz="3600" b="1">
              <a:solidFill>
                <a:srgbClr val="0099FF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4" cstate="print"/>
          <a:srcRect l="4163" r="3072" b="2155"/>
          <a:stretch>
            <a:fillRect/>
          </a:stretch>
        </p:blipFill>
        <p:spPr bwMode="auto">
          <a:xfrm>
            <a:off x="304800" y="1524000"/>
            <a:ext cx="41910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318000" cy="43053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In the hand, blood flow is regulated by the AVA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(Arteriovenous Anatomoses)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400" smtClean="0"/>
          </a:p>
          <a:p>
            <a:pPr marL="749300" lvl="1" indent="-292100" eaLnBrk="1" hangingPunct="1">
              <a:lnSpc>
                <a:spcPct val="90000"/>
              </a:lnSpc>
            </a:pPr>
            <a:r>
              <a:rPr lang="en-US" sz="1800" smtClean="0"/>
              <a:t>Body is </a:t>
            </a:r>
            <a:r>
              <a:rPr lang="en-US" sz="1800" smtClean="0">
                <a:solidFill>
                  <a:srgbClr val="FF0000"/>
                </a:solidFill>
              </a:rPr>
              <a:t>warm</a:t>
            </a:r>
            <a:r>
              <a:rPr lang="en-US" sz="1800" smtClean="0"/>
              <a:t>: AVA</a:t>
            </a:r>
            <a:r>
              <a:rPr lang="ja-JP" altLang="en-US" sz="1800" smtClean="0"/>
              <a:t>’</a:t>
            </a:r>
            <a:r>
              <a:rPr lang="en-US" altLang="ja-JP" sz="1800" smtClean="0"/>
              <a:t>s </a:t>
            </a:r>
            <a:r>
              <a:rPr lang="en-US" altLang="ja-JP" sz="1800" b="1" smtClean="0">
                <a:solidFill>
                  <a:srgbClr val="FF0000"/>
                </a:solidFill>
              </a:rPr>
              <a:t>OPEN</a:t>
            </a:r>
            <a:endParaRPr lang="en-US" altLang="ja-JP" sz="1800" smtClean="0"/>
          </a:p>
          <a:p>
            <a:pPr marL="749300" lvl="1" indent="-292100" eaLnBrk="1" hangingPunct="1">
              <a:lnSpc>
                <a:spcPct val="90000"/>
              </a:lnSpc>
            </a:pPr>
            <a:endParaRPr lang="en-US" sz="400" smtClean="0"/>
          </a:p>
          <a:p>
            <a:pPr marL="749300" lvl="1" indent="-292100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Blood flows in large quantities from the arteries through the AVA</a:t>
            </a:r>
            <a:r>
              <a:rPr lang="ja-JP" altLang="en-US" sz="1800" smtClean="0"/>
              <a:t>’</a:t>
            </a:r>
            <a:r>
              <a:rPr lang="en-US" altLang="ja-JP" sz="1800" smtClean="0"/>
              <a:t>a to the superficial veins</a:t>
            </a:r>
          </a:p>
          <a:p>
            <a:pPr marL="749300" lvl="1" indent="-292100" eaLnBrk="1" hangingPunct="1">
              <a:lnSpc>
                <a:spcPct val="90000"/>
              </a:lnSpc>
              <a:buFontTx/>
              <a:buNone/>
            </a:pPr>
            <a:endParaRPr lang="en-US" sz="400" smtClean="0"/>
          </a:p>
          <a:p>
            <a:pPr marL="749300" lvl="1" indent="-292100" eaLnBrk="1" hangingPunct="1">
              <a:lnSpc>
                <a:spcPct val="90000"/>
              </a:lnSpc>
            </a:pPr>
            <a:r>
              <a:rPr lang="en-US" sz="1800" smtClean="0"/>
              <a:t>Body </a:t>
            </a:r>
            <a:r>
              <a:rPr lang="en-US" sz="1800" smtClean="0">
                <a:solidFill>
                  <a:srgbClr val="0000FF"/>
                </a:solidFill>
              </a:rPr>
              <a:t>cools</a:t>
            </a:r>
            <a:r>
              <a:rPr lang="en-US" sz="1800" smtClean="0"/>
              <a:t>: AVA</a:t>
            </a:r>
            <a:r>
              <a:rPr lang="ja-JP" altLang="en-US" sz="1800" smtClean="0"/>
              <a:t>’</a:t>
            </a:r>
            <a:r>
              <a:rPr lang="en-US" altLang="ja-JP" sz="1800" smtClean="0"/>
              <a:t>s </a:t>
            </a:r>
            <a:r>
              <a:rPr lang="en-US" altLang="ja-JP" sz="1800" b="1" smtClean="0">
                <a:solidFill>
                  <a:srgbClr val="0000FF"/>
                </a:solidFill>
              </a:rPr>
              <a:t>CLOSE</a:t>
            </a:r>
            <a:endParaRPr lang="en-US" altLang="ja-JP" sz="1800" smtClean="0"/>
          </a:p>
          <a:p>
            <a:pPr marL="749300" lvl="1" indent="-292100" eaLnBrk="1" hangingPunct="1">
              <a:lnSpc>
                <a:spcPct val="90000"/>
              </a:lnSpc>
              <a:buFontTx/>
              <a:buNone/>
            </a:pPr>
            <a:r>
              <a:rPr lang="en-US" sz="1800" u="sng" smtClean="0"/>
              <a:t>	</a:t>
            </a:r>
            <a:r>
              <a:rPr lang="en-US" sz="1800" smtClean="0"/>
              <a:t>Blood flow is drastically reduced due to increased sympathetic activity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9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The remaining flow will return to the body core through deep veins, which are located close to the arteries</a:t>
            </a:r>
            <a:endParaRPr lang="en-US" sz="20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611B52E3-EAEB-468F-A4F3-BB52CB16894D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8600"/>
            <a:ext cx="8763000" cy="1143000"/>
            <a:chOff x="96" y="144"/>
            <a:chExt cx="5520" cy="720"/>
          </a:xfrm>
        </p:grpSpPr>
        <p:pic>
          <p:nvPicPr>
            <p:cNvPr id="54278" name="Picture 3" descr="sicorp10792"/>
            <p:cNvPicPr>
              <a:picLocks noChangeAspect="1" noChangeArrowheads="1"/>
            </p:cNvPicPr>
            <p:nvPr/>
          </p:nvPicPr>
          <p:blipFill>
            <a:blip r:embed="rId3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>
                <a:latin typeface="Arial" charset="0"/>
                <a:ea typeface="ＭＳ Ｐゴシック" charset="0"/>
              </a:rPr>
              <a:t>Physiological Amputation</a:t>
            </a:r>
            <a:endParaRPr lang="en-US" sz="3600" b="1">
              <a:solidFill>
                <a:srgbClr val="0099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2543175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Due to reduced blood flow, very little heat input to the hand remains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Essentially the same effect as occlusion</a:t>
            </a:r>
            <a:endParaRPr lang="en-CA" smtClean="0"/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56657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73F2466B-7338-4733-A71B-14D93EAC7D88}" type="slidenum">
              <a:rPr lang="en-US"/>
              <a:pPr/>
              <a:t>28</a:t>
            </a:fld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eaLnBrk="1" hangingPunct="1"/>
            <a:r>
              <a:rPr lang="en-US" sz="2800" u="sng" smtClean="0"/>
              <a:t>Muscle strength</a:t>
            </a:r>
            <a:endParaRPr lang="en-US" sz="2800" smtClean="0"/>
          </a:p>
          <a:p>
            <a:pPr eaLnBrk="1" hangingPunct="1"/>
            <a:r>
              <a:rPr lang="en-US" sz="2800" smtClean="0"/>
              <a:t>Muscle strength and peak power decrease as muscle temp decreases - dec enzyme activity</a:t>
            </a:r>
          </a:p>
          <a:p>
            <a:pPr lvl="1" eaLnBrk="1" hangingPunct="1"/>
            <a:r>
              <a:rPr lang="en-US" sz="2400" smtClean="0"/>
              <a:t>May require increase motor unit recruitment to compensate for reduced output</a:t>
            </a:r>
          </a:p>
          <a:p>
            <a:pPr lvl="1" eaLnBrk="1" hangingPunct="1"/>
            <a:r>
              <a:rPr lang="en-US" sz="2400" smtClean="0"/>
              <a:t>May also see reduced muscle blood flow</a:t>
            </a:r>
          </a:p>
          <a:p>
            <a:pPr lvl="1" eaLnBrk="1" hangingPunct="1"/>
            <a:r>
              <a:rPr lang="en-US" sz="2400" smtClean="0"/>
              <a:t>Combine to increase lactate production and reduce its clearance - early fatigue</a:t>
            </a:r>
          </a:p>
          <a:p>
            <a:pPr eaLnBrk="1" hangingPunct="1"/>
            <a:endParaRPr lang="en-US" sz="28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56325" name="Picture 6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28600" y="228600"/>
            <a:ext cx="284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Cold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463" y="616585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36E17C40-7652-401E-A90F-EA615E302BD0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57351" name="Picture 4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8600" y="228600"/>
            <a:ext cx="284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Cold Exposure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2268538" y="6488113"/>
            <a:ext cx="44005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Times" charset="0"/>
                <a:ea typeface="ＭＳ Ｐゴシック" charset="0"/>
              </a:rPr>
              <a:t>Advanced Exercise Physiology, ACSM, 2006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7350" name="Picture 1" descr="fig 26.14 acsm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96975"/>
            <a:ext cx="4968875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Thermoregulation Overview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57200" y="2645350"/>
            <a:ext cx="7715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Inputs</a:t>
            </a:r>
            <a:r>
              <a:rPr lang="en-US" dirty="0"/>
              <a:t> </a:t>
            </a:r>
            <a:r>
              <a:rPr lang="en-US" dirty="0" smtClean="0"/>
              <a:t>            Sensors</a:t>
            </a:r>
            <a:r>
              <a:rPr lang="en-US" dirty="0"/>
              <a:t>	</a:t>
            </a:r>
            <a:r>
              <a:rPr lang="en-US" dirty="0" smtClean="0"/>
              <a:t> Integrators</a:t>
            </a:r>
            <a:r>
              <a:rPr lang="en-US" dirty="0"/>
              <a:t>	Primary	</a:t>
            </a:r>
            <a:r>
              <a:rPr lang="en-US" dirty="0" smtClean="0"/>
              <a:t>             Secondary</a:t>
            </a:r>
            <a:endParaRPr lang="en-US" dirty="0"/>
          </a:p>
          <a:p>
            <a:r>
              <a:rPr lang="en-US" dirty="0"/>
              <a:t>					</a:t>
            </a:r>
            <a:r>
              <a:rPr lang="en-US" dirty="0" smtClean="0"/>
              <a:t>Outputs          </a:t>
            </a:r>
            <a:r>
              <a:rPr lang="en-US" dirty="0"/>
              <a:t>	Outputs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219200" y="2835275"/>
            <a:ext cx="547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2743200" y="2835275"/>
            <a:ext cx="48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4876800" y="2835275"/>
            <a:ext cx="214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6096000" y="2835275"/>
            <a:ext cx="54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493838" y="5165725"/>
            <a:ext cx="6678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System maintains body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9B5A4FC-AB86-4761-BE8C-A7B02DACF182}" type="slidenum">
              <a:rPr lang="en-US"/>
              <a:pPr/>
              <a:t>30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58375" name="Picture 4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8600" y="228600"/>
            <a:ext cx="284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Cold Exposure</a:t>
            </a:r>
          </a:p>
        </p:txBody>
      </p:sp>
      <p:pic>
        <p:nvPicPr>
          <p:cNvPr id="58373" name="Picture 7" descr="fig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0960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1219200" y="6491288"/>
            <a:ext cx="6634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Times" charset="0"/>
                <a:ea typeface="ＭＳ Ｐゴシック" charset="0"/>
              </a:rPr>
              <a:t>Advanced Environmental Exercise Physiology, Human Kinetics, 2010</a:t>
            </a: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CBBF3C4B-BCF5-4348-96F5-0A647CC85BD4}" type="slidenum">
              <a:rPr lang="en-US"/>
              <a:pPr/>
              <a:t>31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Endurance work with the hands show the best performance at a muscle temp of </a:t>
            </a:r>
            <a:r>
              <a:rPr lang="en-US" sz="2400" dirty="0" smtClean="0">
                <a:solidFill>
                  <a:srgbClr val="FF0000"/>
                </a:solidFill>
              </a:rPr>
              <a:t>28</a:t>
            </a:r>
            <a:r>
              <a:rPr lang="en-US" sz="2400" dirty="0" smtClean="0"/>
              <a:t> ºC - decrements below this temp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Max power and contraction speed requires an optimal temperature of </a:t>
            </a:r>
            <a:r>
              <a:rPr lang="en-US" sz="2400" dirty="0" smtClean="0">
                <a:solidFill>
                  <a:srgbClr val="FF0000"/>
                </a:solidFill>
              </a:rPr>
              <a:t>38</a:t>
            </a:r>
            <a:r>
              <a:rPr lang="en-US" sz="2400" dirty="0" smtClean="0"/>
              <a:t> ºC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Manual dexterity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Reduced with decreased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 nerve conduction velocity (afferents and </a:t>
            </a:r>
            <a:r>
              <a:rPr lang="en-US" sz="2000" dirty="0" err="1" smtClean="0"/>
              <a:t>efferents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joint stiffness - plays major role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Observe decrease in manual dexterity below skin temp of 20 ºC (27 ºC intra-articular 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Strong decrease below 15 ºC skin (24 ºC intra-articular temperature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59397" name="Picture 4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28600" y="228600"/>
            <a:ext cx="284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Cold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751CAE9-DDE3-43D1-B813-211F8FDF72F0}" type="slidenum">
              <a:rPr lang="en-US"/>
              <a:pPr/>
              <a:t>32</a:t>
            </a:fld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610600" cy="3981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Metabolic Changes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Increased use of carbohydrates during exercise in the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Muscle glycogen reduced faster in light exercise - augments increase in lactate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Prolonged exposure - hypoglycemia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Suppresses shivering (threshold -.5 Celsius lower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Accelerates </a:t>
            </a:r>
            <a:r>
              <a:rPr lang="en-US" sz="1800" dirty="0" err="1" smtClean="0"/>
              <a:t>hyopthermia</a:t>
            </a:r>
            <a:r>
              <a:rPr lang="en-US" sz="1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Fat metabolism depressed even with catecholamine rise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 may be due to reduced subcutaneous circulation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These problems are compounded by fatigue, sleeplessness and underfeeding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60421" name="Picture 6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228600" y="228600"/>
            <a:ext cx="284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Cold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B774A1A-3980-4144-B5F7-97015F2CEAE8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0637"/>
            <a:ext cx="8458200" cy="50657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Shivering threshold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Maintain temperature without shivering, or with less shivering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Experiment - three week exposure - </a:t>
            </a:r>
            <a:r>
              <a:rPr lang="en-US" sz="2000" dirty="0" err="1" smtClean="0"/>
              <a:t>inc</a:t>
            </a:r>
            <a:r>
              <a:rPr lang="en-US" sz="2000" dirty="0" smtClean="0"/>
              <a:t> thyroid hormone - tissues more sensitive to Nor epinephrine and Epinephrine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Uncoupled ox phosphorylation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Heat released without ATP formed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Leptin - released from Adipose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Stimulates Sympathetic 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Sleeping Ability in the cold</a:t>
            </a:r>
            <a:r>
              <a:rPr lang="en-US" sz="2400" dirty="0" smtClean="0"/>
              <a:t> - </a:t>
            </a:r>
            <a:r>
              <a:rPr lang="en-US" sz="2000" dirty="0" smtClean="0"/>
              <a:t>Depends on non shivering </a:t>
            </a:r>
            <a:r>
              <a:rPr lang="en-US" sz="2000" dirty="0" err="1" smtClean="0"/>
              <a:t>thermogensis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Aborigines (Australia)  - vasoconstriction of periphery - sleep in cold without covering</a:t>
            </a:r>
            <a:endParaRPr lang="en-US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Temperature of hands and Feet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Unacclimatized</a:t>
            </a:r>
            <a:r>
              <a:rPr lang="en-US" sz="2000" dirty="0" smtClean="0"/>
              <a:t> - temperature decreases progressively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Acclimatization - temperature maintained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Intermittent vasodilation in periphery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Hunting response - CIVD (cold induced vasodilation)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Habituation as well, become more tolerant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96" y="144"/>
            <a:chExt cx="5520" cy="720"/>
          </a:xfrm>
        </p:grpSpPr>
        <p:pic>
          <p:nvPicPr>
            <p:cNvPr id="61445" name="Picture 5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52400" y="258763"/>
            <a:ext cx="420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Acclimatization to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BB6934C-3E72-40C2-89C0-C5158989DDDC}" type="slidenum">
              <a:rPr lang="en-US"/>
              <a:pPr/>
              <a:t>34</a:t>
            </a:fld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 flipV="1">
            <a:off x="304800" y="171450"/>
            <a:ext cx="807720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>
              <a:defRPr/>
            </a:pPr>
            <a:endParaRPr lang="en-US" sz="3200" b="1">
              <a:solidFill>
                <a:srgbClr val="3399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81000" y="285750"/>
            <a:ext cx="86106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/>
              <a:t>At a certain skin temperature, AVA</a:t>
            </a:r>
            <a:r>
              <a:rPr lang="ja-JP" altLang="en-US" sz="2000">
                <a:latin typeface="Arial" pitchFamily="34" charset="0"/>
              </a:rPr>
              <a:t>’</a:t>
            </a:r>
            <a:r>
              <a:rPr lang="en-US" altLang="ja-JP" sz="2000"/>
              <a:t>s in the hand open and blood flows through the hand increasing hand temperature. Once hand temperature increases, AVA</a:t>
            </a:r>
            <a:r>
              <a:rPr lang="ja-JP" altLang="en-US" sz="2000">
                <a:latin typeface="Arial" pitchFamily="34" charset="0"/>
              </a:rPr>
              <a:t>’</a:t>
            </a:r>
            <a:r>
              <a:rPr lang="en-US" altLang="ja-JP" sz="2000"/>
              <a:t>s close</a:t>
            </a:r>
          </a:p>
          <a:p>
            <a:r>
              <a:rPr lang="en-US" sz="2000"/>
              <a:t>	 - cyclic behaviour</a:t>
            </a:r>
            <a:endParaRPr lang="en-US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13194" r="10545" b="26065"/>
          <a:stretch>
            <a:fillRect/>
          </a:stretch>
        </p:blipFill>
        <p:spPr bwMode="auto">
          <a:xfrm>
            <a:off x="406400" y="1657350"/>
            <a:ext cx="8331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711200" y="5200650"/>
            <a:ext cx="75946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/>
            <a:r>
              <a:rPr lang="en-US"/>
              <a:t>Onset of CIVD at a skin temperature of approx. 20ºC </a:t>
            </a:r>
          </a:p>
          <a:p>
            <a:pPr marL="228600" indent="-228600"/>
            <a:r>
              <a:rPr lang="en-US"/>
              <a:t>Warm core = greater levels of CIVD </a:t>
            </a:r>
            <a:r>
              <a:rPr lang="en-US" sz="1800"/>
              <a:t>(cold induced vasodilation)</a:t>
            </a:r>
            <a:endParaRPr lang="en-US"/>
          </a:p>
          <a:p>
            <a:pPr marL="228600" indent="-228600"/>
            <a:r>
              <a:rPr lang="en-US"/>
              <a:t>Cold core = eliminates effects of CIVD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988BC830-C547-4141-A6A2-D4E5BC185807}" type="slidenum">
              <a:rPr lang="en-US"/>
              <a:pPr/>
              <a:t>35</a:t>
            </a:fld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8077200" cy="4679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Core Temperatures</a:t>
            </a:r>
          </a:p>
          <a:p>
            <a:pPr eaLnBrk="1" hangingPunct="1"/>
            <a:r>
              <a:rPr lang="en-US" sz="2800" dirty="0" smtClean="0"/>
              <a:t>Mild - 32-35 ºC</a:t>
            </a:r>
          </a:p>
          <a:p>
            <a:pPr eaLnBrk="1" hangingPunct="1"/>
            <a:r>
              <a:rPr lang="en-US" sz="2800" dirty="0" smtClean="0"/>
              <a:t>Moderate - 28 - 32 ºC</a:t>
            </a:r>
          </a:p>
          <a:p>
            <a:pPr eaLnBrk="1" hangingPunct="1"/>
            <a:r>
              <a:rPr lang="en-US" sz="2800" dirty="0" smtClean="0"/>
              <a:t>Severe - below 28 ºC</a:t>
            </a:r>
          </a:p>
          <a:p>
            <a:pPr eaLnBrk="1" hangingPunct="1"/>
            <a:r>
              <a:rPr lang="en-US" sz="2800" dirty="0" smtClean="0"/>
              <a:t>Hypothalamus ceases to control body temp at extremely low temperatures (&lt; 30 ºC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CNS depressed</a:t>
            </a:r>
          </a:p>
          <a:p>
            <a:pPr lvl="1" eaLnBrk="1" hangingPunct="1"/>
            <a:r>
              <a:rPr lang="en-US" sz="2400" dirty="0" smtClean="0"/>
              <a:t>Lose ability to shiver</a:t>
            </a:r>
          </a:p>
          <a:p>
            <a:pPr lvl="1" eaLnBrk="1" hangingPunct="1"/>
            <a:r>
              <a:rPr lang="en-US" sz="2400" dirty="0" smtClean="0"/>
              <a:t>Sleepiness - - -</a:t>
            </a:r>
            <a:r>
              <a:rPr lang="en-US" sz="1800" dirty="0" smtClean="0"/>
              <a:t>&gt;</a:t>
            </a:r>
            <a:r>
              <a:rPr lang="en-US" sz="2400" dirty="0" smtClean="0"/>
              <a:t>  coma</a:t>
            </a:r>
          </a:p>
          <a:p>
            <a:pPr lvl="1" eaLnBrk="1" hangingPunct="1"/>
            <a:r>
              <a:rPr lang="en-US" sz="2400" dirty="0" smtClean="0"/>
              <a:t>Reduced metabolic rate --</a:t>
            </a:r>
            <a:r>
              <a:rPr lang="en-US" sz="1800" dirty="0" smtClean="0"/>
              <a:t>&gt;</a:t>
            </a:r>
            <a:r>
              <a:rPr lang="en-US" sz="2400" dirty="0" smtClean="0"/>
              <a:t> </a:t>
            </a:r>
            <a:r>
              <a:rPr lang="en-US" sz="2400" dirty="0" err="1" smtClean="0"/>
              <a:t>dec</a:t>
            </a:r>
            <a:r>
              <a:rPr lang="en-US" sz="2400" dirty="0" smtClean="0"/>
              <a:t> temperature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63493" name="Picture 5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28600" y="228600"/>
            <a:ext cx="2487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Hypothermia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DE9F530-F965-4323-9D51-92C488AA9393}" type="slidenum">
              <a:rPr lang="en-US"/>
              <a:pPr/>
              <a:t>36</a:t>
            </a:fld>
            <a:endParaRPr lang="en-US"/>
          </a:p>
        </p:txBody>
      </p:sp>
      <p:pic>
        <p:nvPicPr>
          <p:cNvPr id="64514" name="Picture 2" descr="fig 22-2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275"/>
            <a:ext cx="725487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C28684D-6C6C-41CD-AE33-D0E489AA9630}" type="slidenum">
              <a:rPr lang="en-US"/>
              <a:pPr/>
              <a:t>37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7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Cardiovascular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Central blood volume decrease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Exacerbated by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inadequate fluid intake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Plasma sequestration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Cold diuresis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Hypothermia is possible during endurance exercise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Heat loss greater than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Glycogen depletion - blood glucose declines, CNS functioning declines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96" y="144"/>
            <a:chExt cx="5520" cy="720"/>
          </a:xfrm>
        </p:grpSpPr>
        <p:pic>
          <p:nvPicPr>
            <p:cNvPr id="65541" name="Picture 4" descr="sicorp10792"/>
            <p:cNvPicPr>
              <a:picLocks noChangeAspect="1" noChangeArrowheads="1"/>
            </p:cNvPicPr>
            <p:nvPr/>
          </p:nvPicPr>
          <p:blipFill>
            <a:blip r:embed="rId2" cstate="print"/>
            <a:srcRect t="50000" b="13333"/>
            <a:stretch>
              <a:fillRect/>
            </a:stretch>
          </p:blipFill>
          <p:spPr bwMode="auto">
            <a:xfrm>
              <a:off x="96" y="144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240" y="624"/>
              <a:ext cx="441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28600" y="228600"/>
            <a:ext cx="2487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Arial" charset="0"/>
                <a:ea typeface="ＭＳ Ｐゴシック" charset="0"/>
              </a:rPr>
              <a:t>Hypothermia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to Secondary Outputs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Primary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000"/>
              <a:t>Sympathetic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sz="1800"/>
              <a:t>	</a:t>
            </a:r>
            <a:r>
              <a:rPr lang="en-US" sz="1800" u="sng">
                <a:solidFill>
                  <a:schemeClr val="accent2"/>
                </a:solidFill>
              </a:rPr>
              <a:t>Controllers</a:t>
            </a:r>
          </a:p>
          <a:p>
            <a:pPr marL="1714500" lvl="3" indent="-342900">
              <a:lnSpc>
                <a:spcPct val="90000"/>
              </a:lnSpc>
              <a:buFontTx/>
              <a:buAutoNum type="arabicPeriod"/>
            </a:pPr>
            <a:r>
              <a:rPr lang="en-US" sz="1600"/>
              <a:t>Arterioles</a:t>
            </a:r>
          </a:p>
          <a:p>
            <a:pPr marL="1714500" lvl="3" indent="-342900">
              <a:lnSpc>
                <a:spcPct val="90000"/>
              </a:lnSpc>
              <a:buFontTx/>
              <a:buAutoNum type="arabicPeriod"/>
            </a:pPr>
            <a:r>
              <a:rPr lang="en-US" sz="1600"/>
              <a:t>Sweat glands</a:t>
            </a:r>
          </a:p>
          <a:p>
            <a:pPr marL="1714500" lvl="3" indent="-342900">
              <a:lnSpc>
                <a:spcPct val="90000"/>
              </a:lnSpc>
              <a:buFontTx/>
              <a:buAutoNum type="arabicPeriod"/>
            </a:pPr>
            <a:r>
              <a:rPr lang="en-US" sz="1600"/>
              <a:t>Adipose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000"/>
              <a:t>Motor</a:t>
            </a:r>
          </a:p>
          <a:p>
            <a:pPr marL="1714500" lvl="3" indent="-342900">
              <a:lnSpc>
                <a:spcPct val="90000"/>
              </a:lnSpc>
              <a:buFontTx/>
              <a:buAutoNum type="arabicPeriod"/>
            </a:pPr>
            <a:r>
              <a:rPr lang="en-US" sz="1600"/>
              <a:t>Skeletal Muscle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000"/>
              <a:t>Hormonal</a:t>
            </a:r>
          </a:p>
          <a:p>
            <a:pPr marL="1714500" lvl="3" indent="-342900">
              <a:lnSpc>
                <a:spcPct val="90000"/>
              </a:lnSpc>
              <a:buFontTx/>
              <a:buAutoNum type="arabicPeriod"/>
            </a:pPr>
            <a:r>
              <a:rPr lang="en-US" sz="1600"/>
              <a:t>Thyroxin</a:t>
            </a:r>
          </a:p>
          <a:p>
            <a:pPr marL="1714500" lvl="3" indent="-342900">
              <a:lnSpc>
                <a:spcPct val="90000"/>
              </a:lnSpc>
              <a:buFontTx/>
              <a:buAutoNum type="arabicPeriod"/>
            </a:pPr>
            <a:r>
              <a:rPr lang="en-US" sz="1600"/>
              <a:t>Catecholes</a:t>
            </a:r>
          </a:p>
          <a:p>
            <a:pPr marL="1714500" lvl="3" indent="-342900">
              <a:lnSpc>
                <a:spcPct val="90000"/>
              </a:lnSpc>
              <a:buFontTx/>
              <a:buAutoNum type="arabicPeriod"/>
            </a:pPr>
            <a:r>
              <a:rPr lang="en-US" sz="1600"/>
              <a:t>Leptin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000"/>
              <a:t>Q</a:t>
            </a:r>
            <a:r>
              <a:rPr lang="en-US" sz="2000" baseline="-25000"/>
              <a:t>10 </a:t>
            </a:r>
            <a:r>
              <a:rPr lang="en-US" sz="2000"/>
              <a:t>effect</a:t>
            </a:r>
            <a:endParaRPr lang="en-US" sz="2000" baseline="-250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313238" y="1982788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-1" charset="0"/>
              </a:rPr>
              <a:t>Secondary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Times New Roman" pitchFamily="-1" charset="0"/>
              </a:rPr>
              <a:t>Sympathetic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Times New Roman" pitchFamily="-1" charset="0"/>
              </a:rPr>
              <a:t>	</a:t>
            </a:r>
            <a:r>
              <a:rPr lang="en-US" sz="1800" u="sng">
                <a:solidFill>
                  <a:schemeClr val="accent2"/>
                </a:solidFill>
                <a:latin typeface="Times New Roman" pitchFamily="-1" charset="0"/>
              </a:rPr>
              <a:t>Effectors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00">
                <a:latin typeface="Times New Roman" pitchFamily="-1" charset="0"/>
              </a:rPr>
              <a:t>Vasoconstriction/dilation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00">
                <a:latin typeface="Times New Roman" pitchFamily="-1" charset="0"/>
              </a:rPr>
              <a:t>sweating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00">
                <a:latin typeface="Times New Roman" pitchFamily="-1" charset="0"/>
              </a:rPr>
              <a:t>BAT (UCP)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Times New Roman" pitchFamily="-1" charset="0"/>
              </a:rPr>
              <a:t>Motor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00" b="1" u="sng">
                <a:solidFill>
                  <a:srgbClr val="FF0000"/>
                </a:solidFill>
                <a:latin typeface="Times New Roman" pitchFamily="-1" charset="0"/>
              </a:rPr>
              <a:t>Preshivering</a:t>
            </a:r>
            <a:r>
              <a:rPr lang="en-US" sz="1600">
                <a:latin typeface="Times New Roman" pitchFamily="-1" charset="0"/>
              </a:rPr>
              <a:t>/Shivering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Times New Roman" pitchFamily="-1" charset="0"/>
              </a:rPr>
              <a:t>Hormonal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00">
                <a:latin typeface="Times New Roman" pitchFamily="-1" charset="0"/>
              </a:rPr>
              <a:t>Non-shivering Thermogenesis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00">
                <a:latin typeface="Times New Roman" pitchFamily="-1" charset="0"/>
              </a:rPr>
              <a:t>Non-shivering Thermogenesis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00">
                <a:latin typeface="Times New Roman" pitchFamily="-1" charset="0"/>
              </a:rPr>
              <a:t>Non-shivering Thermogenesis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latin typeface="Times New Roman" pitchFamily="-1" charset="0"/>
              </a:rPr>
              <a:t>Q</a:t>
            </a:r>
            <a:r>
              <a:rPr lang="en-US" sz="2000" baseline="-25000">
                <a:solidFill>
                  <a:schemeClr val="bg1"/>
                </a:solidFill>
                <a:latin typeface="Times New Roman" pitchFamily="-1" charset="0"/>
              </a:rPr>
              <a:t>10 </a:t>
            </a:r>
            <a:r>
              <a:rPr lang="en-US" sz="2000">
                <a:solidFill>
                  <a:schemeClr val="bg1"/>
                </a:solidFill>
                <a:latin typeface="Times New Roman" pitchFamily="-1" charset="0"/>
              </a:rPr>
              <a:t>effect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429000" y="314007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3611563" y="3429000"/>
            <a:ext cx="201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292475" y="3703638"/>
            <a:ext cx="234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0" name="AutoShape 8"/>
          <p:cNvSpPr>
            <a:spLocks/>
          </p:cNvSpPr>
          <p:nvPr/>
        </p:nvSpPr>
        <p:spPr bwMode="auto">
          <a:xfrm>
            <a:off x="3336925" y="4754563"/>
            <a:ext cx="427038" cy="854075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/>
          </p:cNvSpPr>
          <p:nvPr/>
        </p:nvSpPr>
        <p:spPr bwMode="auto">
          <a:xfrm>
            <a:off x="5503863" y="4784725"/>
            <a:ext cx="88900" cy="747713"/>
          </a:xfrm>
          <a:prstGeom prst="leftBrace">
            <a:avLst>
              <a:gd name="adj1" fmla="val 700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916363" y="5165725"/>
            <a:ext cx="1311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10000" y="4297363"/>
            <a:ext cx="1782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1000" y="552450"/>
            <a:ext cx="8763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</a:rPr>
              <a:t>HYPOTHALAMUS AND HYPOTHERMIA</a:t>
            </a: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238" y="1108075"/>
            <a:ext cx="4708525" cy="5180013"/>
          </a:xfrm>
          <a:prstGeom prst="rect">
            <a:avLst/>
          </a:prstGeom>
          <a:noFill/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50825" y="1293813"/>
            <a:ext cx="42989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1800" dirty="0"/>
              <a:t>1. Hypothalamus integrates the input from skin and hypothalamic thermoreceptors comparing it with the “set point” then initiates warming mechanisms</a:t>
            </a:r>
          </a:p>
          <a:p>
            <a:pPr marL="457200" indent="-457200"/>
            <a:r>
              <a:rPr lang="en-US" sz="1800" dirty="0"/>
              <a:t>2. Skin arterioles vasoconstrict under control of the sympathetic nerves, decreasing blood flow in the skin, thus cooling the skin and decreasing the difference in temperature between skin and air</a:t>
            </a:r>
          </a:p>
          <a:p>
            <a:pPr marL="457200" indent="-457200">
              <a:buFontTx/>
              <a:buAutoNum type="arabicPeriod" startAt="3"/>
            </a:pPr>
            <a:r>
              <a:rPr lang="en-US" sz="1800" dirty="0"/>
              <a:t>Skeletal muscles are activated to shiver, thus increasing heat production</a:t>
            </a:r>
          </a:p>
          <a:p>
            <a:pPr marL="457200" indent="-457200">
              <a:buFontTx/>
              <a:buAutoNum type="arabicPeriod" startAt="3"/>
            </a:pPr>
            <a:r>
              <a:rPr lang="en-US" sz="1800" dirty="0"/>
              <a:t>With prolonged exposure to the cold, thyroid hormone secretion increases, which also stimulates muscle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34.5</a:t>
            </a:r>
            <a:r>
              <a:rPr lang="en-US" baseline="30000"/>
              <a:t>o</a:t>
            </a:r>
            <a:r>
              <a:rPr lang="en-US"/>
              <a:t> C (94</a:t>
            </a:r>
            <a:r>
              <a:rPr lang="en-US" baseline="30000"/>
              <a:t>o</a:t>
            </a:r>
            <a:r>
              <a:rPr lang="en-US"/>
              <a:t> F) hypothalamus begins to lose ability to regulate temp</a:t>
            </a:r>
          </a:p>
          <a:p>
            <a:r>
              <a:rPr lang="en-US"/>
              <a:t>At 29.5</a:t>
            </a:r>
            <a:r>
              <a:rPr lang="en-US" baseline="30000"/>
              <a:t>o</a:t>
            </a:r>
            <a:r>
              <a:rPr lang="en-US"/>
              <a:t> C (85.1</a:t>
            </a:r>
            <a:r>
              <a:rPr lang="en-US" baseline="30000"/>
              <a:t>o</a:t>
            </a:r>
            <a:r>
              <a:rPr lang="en-US"/>
              <a:t> F) it is completely lost</a:t>
            </a:r>
          </a:p>
          <a:p>
            <a:r>
              <a:rPr lang="en-US"/>
              <a:t>Metabolic rates cut in half for every 10</a:t>
            </a:r>
            <a:r>
              <a:rPr lang="en-US" baseline="30000"/>
              <a:t>o</a:t>
            </a:r>
            <a:r>
              <a:rPr lang="en-US"/>
              <a:t> C (18</a:t>
            </a:r>
            <a:r>
              <a:rPr lang="en-US" baseline="30000"/>
              <a:t>o</a:t>
            </a:r>
            <a:r>
              <a:rPr lang="en-US"/>
              <a:t> 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Vicious cycle of hypothermia/hypoglycemia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Hypothermia increases carbohydrate use </a:t>
            </a:r>
          </a:p>
          <a:p>
            <a:r>
              <a:rPr lang="en-US"/>
              <a:t>Chronic shivering will deplete glycogen</a:t>
            </a:r>
          </a:p>
          <a:p>
            <a:r>
              <a:rPr lang="en-US"/>
              <a:t>Hypoglycemia suppressing shivering</a:t>
            </a:r>
          </a:p>
          <a:p>
            <a:r>
              <a:rPr lang="en-US"/>
              <a:t>Reduced shivering accelerates the hypothermia</a:t>
            </a:r>
          </a:p>
          <a:p>
            <a:r>
              <a:rPr lang="en-US"/>
              <a:t>Reduced temperatures lower metabolic rate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</a:rPr>
              <a:t>How Does the Body Conserve Heat?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Shivering thermogensis</a:t>
            </a:r>
            <a:r>
              <a:rPr lang="en-US"/>
              <a:t>—rapid involuntary cycle of contraction and relaxation of muscles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90550" y="2422525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Nonshivering thermogenesis</a:t>
            </a:r>
            <a:r>
              <a:rPr lang="en-US"/>
              <a:t>—stimulation of metabolism, e.g. through increased thyroid hormone release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9600" y="3209925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Peripheral vasoconstriction</a:t>
            </a:r>
            <a:r>
              <a:rPr lang="en-US"/>
              <a:t>—reduces blood flow to skin, so effectively increases the layer of insulation</a:t>
            </a:r>
          </a:p>
        </p:txBody>
      </p:sp>
      <p:pic>
        <p:nvPicPr>
          <p:cNvPr id="36871" name="Picture 7" descr="Snowf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4114800"/>
            <a:ext cx="2270125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  <p:bldP spid="368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</a:rPr>
              <a:t>Factors That Affect Body Heat Loss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>
                <a:latin typeface="Wingdings" pitchFamily="2" charset="2"/>
              </a:rPr>
              <a:t>w</a:t>
            </a:r>
            <a:r>
              <a:rPr lang="en-US"/>
              <a:t>	Body size and composition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>
                <a:latin typeface="Wingdings" pitchFamily="2" charset="2"/>
              </a:rPr>
              <a:t>w</a:t>
            </a:r>
            <a:r>
              <a:rPr lang="en-US"/>
              <a:t>	Air temperature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9600" y="2625725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>
                <a:latin typeface="Wingdings" pitchFamily="2" charset="2"/>
              </a:rPr>
              <a:t>w</a:t>
            </a:r>
            <a:r>
              <a:rPr lang="en-US"/>
              <a:t>	Wind chill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09600" y="3122613"/>
            <a:ext cx="8305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>
                <a:latin typeface="Wingdings" pitchFamily="2" charset="2"/>
              </a:rPr>
              <a:t>w</a:t>
            </a:r>
            <a:r>
              <a:rPr lang="en-US"/>
              <a:t>	Water immersion (3-5 x faster heat loss)</a:t>
            </a:r>
          </a:p>
        </p:txBody>
      </p:sp>
      <p:pic>
        <p:nvPicPr>
          <p:cNvPr id="37896" name="Picture 8" descr="Snowboa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952875"/>
            <a:ext cx="2605088" cy="273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3" grpId="0" autoUpdateAnimBg="0"/>
      <p:bldP spid="37894" grpId="0" autoUpdateAnimBg="0"/>
      <p:bldP spid="3789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1369</Words>
  <Application>Microsoft Office PowerPoint</Application>
  <PresentationFormat>On-screen Show (4:3)</PresentationFormat>
  <Paragraphs>253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Overview</vt:lpstr>
      <vt:lpstr>Thermoregulation Overview</vt:lpstr>
      <vt:lpstr>Primary to Secondary Outputs</vt:lpstr>
      <vt:lpstr>PowerPoint Presentation</vt:lpstr>
      <vt:lpstr>PowerPoint Presentation</vt:lpstr>
      <vt:lpstr>Vicious cycle of hypothermia/hypoglycemia</vt:lpstr>
      <vt:lpstr>PowerPoint Presentation</vt:lpstr>
      <vt:lpstr>PowerPoint Presentation</vt:lpstr>
      <vt:lpstr>PowerPoint Presentation</vt:lpstr>
      <vt:lpstr>PowerPoint Presentation</vt:lpstr>
      <vt:lpstr>Hunting Reflex</vt:lpstr>
      <vt:lpstr>PowerPoint Presentation</vt:lpstr>
      <vt:lpstr>PowerPoint Presentation</vt:lpstr>
      <vt:lpstr>ی</vt:lpstr>
      <vt:lpstr>PowerPoint Presentation</vt:lpstr>
      <vt:lpstr>PowerPoint Presentation</vt:lpstr>
      <vt:lpstr>Acclimatization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Mohsen</dc:creator>
  <cp:lastModifiedBy>Windows User</cp:lastModifiedBy>
  <cp:revision>12</cp:revision>
  <dcterms:created xsi:type="dcterms:W3CDTF">2013-11-26T23:02:18Z</dcterms:created>
  <dcterms:modified xsi:type="dcterms:W3CDTF">2018-10-31T09:50:58Z</dcterms:modified>
</cp:coreProperties>
</file>