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12CE9-EC00-4942-9562-26E1E332D574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E601B-FFE5-49E2-B07C-BFB3DD68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E601B-FFE5-49E2-B07C-BFB3DD683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E601B-FFE5-49E2-B07C-BFB3DD6832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3F65-588E-4C91-94F4-05DEC7D61B46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6E-941C-48DB-8EBB-5CFE6A93AE55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A688-5C0A-4662-80F9-75E3D14BBDCB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317-8867-4A3D-B769-B4E288D7A6AC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FE19-3F38-4415-B627-9C6D19B3CD91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926F-ED19-4DAC-8B20-A3557A55C1B1}" type="datetime1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6F8-55CF-48BB-BE64-7C232B674FAA}" type="datetime1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AF20-D01E-43A6-8E6E-7CF7226DDADF}" type="datetime1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7686-C5C7-471B-93D8-50DB01645FBB}" type="datetime1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84EE-12C8-475B-B679-5656D76DD854}" type="datetime1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D839-6A96-49C1-B241-F2618EA1C49A}" type="datetime1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6BFD-9C7C-4C10-841B-207DCE9E28E7}" type="datetime1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2330-3EEC-47B8-A85B-86E9796A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64359" y="675731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Physical Activity and </a:t>
            </a:r>
            <a:br>
              <a:rPr lang="en-US" sz="5400" dirty="0" smtClean="0"/>
            </a:br>
            <a:r>
              <a:rPr lang="en-US" sz="5400" dirty="0" smtClean="0"/>
              <a:t>Air Pollution Exposure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433" y="5512725"/>
            <a:ext cx="4622042" cy="1024553"/>
          </a:xfrm>
        </p:spPr>
        <p:txBody>
          <a:bodyPr/>
          <a:lstStyle/>
          <a:p>
            <a:r>
              <a:rPr lang="en-US" dirty="0" smtClean="0"/>
              <a:t>Semnan University</a:t>
            </a:r>
          </a:p>
          <a:p>
            <a:r>
              <a:rPr lang="en-US" dirty="0" smtClean="0"/>
              <a:t>Mohsen Avandi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44" y="491071"/>
            <a:ext cx="4762534" cy="32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 Pollution &amp; Physical Activity Joint Health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Mortality risks vs. benefits</a:t>
            </a:r>
          </a:p>
          <a:p>
            <a:r>
              <a:rPr lang="en-US" dirty="0" smtClean="0"/>
              <a:t>Studies on </a:t>
            </a:r>
            <a:r>
              <a:rPr lang="en-US" dirty="0" smtClean="0">
                <a:solidFill>
                  <a:srgbClr val="FF0000"/>
                </a:solidFill>
              </a:rPr>
              <a:t>increasing active travel </a:t>
            </a:r>
            <a:r>
              <a:rPr lang="en-US" dirty="0" smtClean="0"/>
              <a:t>consistently show that </a:t>
            </a:r>
            <a:r>
              <a:rPr lang="en-US" dirty="0" smtClean="0">
                <a:solidFill>
                  <a:srgbClr val="FF0000"/>
                </a:solidFill>
              </a:rPr>
              <a:t>benefits</a:t>
            </a:r>
            <a:r>
              <a:rPr lang="en-US" dirty="0" smtClean="0"/>
              <a:t> (physical </a:t>
            </a:r>
            <a:r>
              <a:rPr lang="en-US" dirty="0" smtClean="0">
                <a:solidFill>
                  <a:srgbClr val="FF0000"/>
                </a:solidFill>
              </a:rPr>
              <a:t>activity) &gt; risks (air pollution and injury)</a:t>
            </a:r>
          </a:p>
          <a:p>
            <a:r>
              <a:rPr lang="en-US" dirty="0" smtClean="0"/>
              <a:t>Modeled predictions of hypothetical scenarios using relative risk data from literature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Interaction effects are not well studied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Short-term exposure and acute health effects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Long-term exposure and chronic health effects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Built environment plays an important role in determining air pollution and physical activity levels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Short-term Exposure and Lung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60 adults with asthma </a:t>
            </a:r>
            <a:r>
              <a:rPr lang="en-US" dirty="0" smtClean="0"/>
              <a:t>walk for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hours along two different routes</a:t>
            </a:r>
          </a:p>
          <a:p>
            <a:r>
              <a:rPr lang="en-US" dirty="0" smtClean="0"/>
              <a:t>Larger decline in </a:t>
            </a:r>
            <a:r>
              <a:rPr lang="en-US" dirty="0" smtClean="0">
                <a:solidFill>
                  <a:srgbClr val="FF0000"/>
                </a:solidFill>
              </a:rPr>
              <a:t>lung function</a:t>
            </a:r>
            <a:r>
              <a:rPr lang="en-US" dirty="0" smtClean="0"/>
              <a:t> after walking more polluted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4" y="2913584"/>
            <a:ext cx="8636203" cy="322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999" y="2913584"/>
            <a:ext cx="2456610" cy="3227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12333" y="6356350"/>
            <a:ext cx="827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Volume that has been exhaled at the end of the first second of forced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49704" cy="1325563"/>
          </a:xfrm>
        </p:spPr>
        <p:txBody>
          <a:bodyPr/>
          <a:lstStyle/>
          <a:p>
            <a:r>
              <a:rPr lang="en-US" dirty="0" smtClean="0"/>
              <a:t>Long-term Exposure and Asthma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3099"/>
            <a:ext cx="8551460" cy="1994752"/>
          </a:xfrm>
        </p:spPr>
        <p:txBody>
          <a:bodyPr/>
          <a:lstStyle/>
          <a:p>
            <a:r>
              <a:rPr lang="en-US" dirty="0" smtClean="0"/>
              <a:t>Cohort study of 3,535 children </a:t>
            </a:r>
            <a:r>
              <a:rPr lang="en-US" dirty="0" smtClean="0">
                <a:solidFill>
                  <a:srgbClr val="FF0000"/>
                </a:solidFill>
              </a:rPr>
              <a:t>9‒16 </a:t>
            </a:r>
            <a:r>
              <a:rPr lang="en-US" dirty="0" err="1" smtClean="0">
                <a:solidFill>
                  <a:srgbClr val="FF0000"/>
                </a:solidFill>
              </a:rPr>
              <a:t>yrs</a:t>
            </a:r>
            <a:r>
              <a:rPr lang="en-US" dirty="0"/>
              <a:t> </a:t>
            </a:r>
            <a:r>
              <a:rPr lang="en-US" dirty="0" smtClean="0"/>
              <a:t>Southern California, 1993‒1998</a:t>
            </a:r>
          </a:p>
          <a:p>
            <a:r>
              <a:rPr lang="en-US" dirty="0" smtClean="0"/>
              <a:t>Playing </a:t>
            </a:r>
            <a:r>
              <a:rPr lang="en-US" dirty="0" smtClean="0">
                <a:solidFill>
                  <a:srgbClr val="FF0000"/>
                </a:solidFill>
              </a:rPr>
              <a:t>≥3 sports increased risk of asthma in high ozone communities</a:t>
            </a:r>
            <a:r>
              <a:rPr lang="en-US" dirty="0" smtClean="0"/>
              <a:t>,  but not in low ozone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365125"/>
            <a:ext cx="1691185" cy="5767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67" y="3927114"/>
            <a:ext cx="6979693" cy="279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68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Health Guidance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physical activity while reducing risk from outdoor air pollution exposure</a:t>
            </a:r>
          </a:p>
          <a:p>
            <a:r>
              <a:rPr lang="en-US" b="1" dirty="0" smtClean="0"/>
              <a:t>Outline factors that impact risk: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Individual susceptibility</a:t>
            </a:r>
          </a:p>
          <a:p>
            <a:r>
              <a:rPr lang="en-US" dirty="0" smtClean="0"/>
              <a:t>Likelihood of </a:t>
            </a:r>
            <a:r>
              <a:rPr lang="en-US" dirty="0" smtClean="0">
                <a:solidFill>
                  <a:srgbClr val="FF0000"/>
                </a:solidFill>
              </a:rPr>
              <a:t>exposure</a:t>
            </a:r>
            <a:r>
              <a:rPr lang="en-US" dirty="0" smtClean="0"/>
              <a:t> (when, where)</a:t>
            </a:r>
          </a:p>
          <a:p>
            <a:r>
              <a:rPr lang="en-US" dirty="0" smtClean="0"/>
              <a:t>Level of </a:t>
            </a:r>
            <a:r>
              <a:rPr lang="en-US" dirty="0" smtClean="0">
                <a:solidFill>
                  <a:srgbClr val="FF0000"/>
                </a:solidFill>
              </a:rPr>
              <a:t>physical activity </a:t>
            </a:r>
            <a:r>
              <a:rPr lang="en-US" dirty="0" smtClean="0"/>
              <a:t>(duration, intensity)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 of pollutant</a:t>
            </a:r>
          </a:p>
          <a:p>
            <a:r>
              <a:rPr lang="en-US" b="1" dirty="0" smtClean="0"/>
              <a:t>Consider unique communication needs of subpopulations</a:t>
            </a:r>
          </a:p>
          <a:p>
            <a:r>
              <a:rPr lang="en-US" b="1" dirty="0" smtClean="0"/>
              <a:t>Improve air quality (primary prevention)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8" y="215001"/>
            <a:ext cx="10515600" cy="63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Guidance for Schools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16" y="846163"/>
            <a:ext cx="10112992" cy="57661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3806" y="6429732"/>
            <a:ext cx="2743200" cy="365125"/>
          </a:xfrm>
        </p:spPr>
        <p:txBody>
          <a:bodyPr/>
          <a:lstStyle/>
          <a:p>
            <a:fld id="{F3A12330-3EEC-47B8-A85B-86E9796AD3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201353"/>
            <a:ext cx="10515600" cy="726696"/>
          </a:xfrm>
        </p:spPr>
        <p:txBody>
          <a:bodyPr/>
          <a:lstStyle/>
          <a:p>
            <a:r>
              <a:rPr lang="en-US" b="1" dirty="0" smtClean="0"/>
              <a:t>Guidance for Schools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08" y="1172319"/>
            <a:ext cx="11590888" cy="4581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Activity and Air Pollution </a:t>
            </a:r>
            <a:br>
              <a:rPr lang="en-US" b="1" dirty="0" smtClean="0"/>
            </a:br>
            <a:r>
              <a:rPr lang="en-US" b="1" dirty="0" smtClean="0"/>
              <a:t>Guidance – Messaging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Make it applicable to </a:t>
            </a:r>
            <a:r>
              <a:rPr lang="en-US" b="1" dirty="0" smtClean="0">
                <a:solidFill>
                  <a:srgbClr val="FF0000"/>
                </a:solidFill>
              </a:rPr>
              <a:t>all types of physical activity</a:t>
            </a:r>
            <a:r>
              <a:rPr lang="en-US" b="1" dirty="0" smtClean="0"/>
              <a:t>, not just “exercise”</a:t>
            </a:r>
          </a:p>
          <a:p>
            <a:r>
              <a:rPr lang="en-US" dirty="0" smtClean="0"/>
              <a:t>Travel, household, occupational, and leisure-time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Address</a:t>
            </a:r>
            <a:r>
              <a:rPr lang="en-US" b="1" dirty="0" smtClean="0"/>
              <a:t> at-risk populations</a:t>
            </a:r>
          </a:p>
          <a:p>
            <a:r>
              <a:rPr lang="en-US" b="1" dirty="0" smtClean="0"/>
              <a:t>Address </a:t>
            </a:r>
            <a:r>
              <a:rPr lang="en-US" b="1" dirty="0" smtClean="0">
                <a:solidFill>
                  <a:srgbClr val="FF0000"/>
                </a:solidFill>
              </a:rPr>
              <a:t>microenvironments</a:t>
            </a:r>
          </a:p>
          <a:p>
            <a:r>
              <a:rPr lang="en-US" dirty="0" smtClean="0"/>
              <a:t>Proximity to major roads, urban/rural settings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of day, seasonality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Encourage physical activity and time outdoors!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Air Quality and Athletic Performance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 Mullins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ambient Carbon Monoxide (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), Nitrogen Dioxide (</a:t>
            </a:r>
            <a:r>
              <a:rPr lang="en-US" dirty="0" smtClean="0">
                <a:solidFill>
                  <a:srgbClr val="FF0000"/>
                </a:solidFill>
              </a:rPr>
              <a:t>NO2</a:t>
            </a:r>
            <a:r>
              <a:rPr lang="en-US" dirty="0" smtClean="0"/>
              <a:t>), Ozone(</a:t>
            </a:r>
            <a:r>
              <a:rPr lang="en-US" dirty="0" smtClean="0">
                <a:solidFill>
                  <a:srgbClr val="FF0000"/>
                </a:solidFill>
              </a:rPr>
              <a:t>O3</a:t>
            </a:r>
            <a:r>
              <a:rPr lang="en-US" dirty="0" smtClean="0"/>
              <a:t>), Particulate Matter (both </a:t>
            </a:r>
            <a:r>
              <a:rPr lang="en-US" dirty="0" smtClean="0">
                <a:solidFill>
                  <a:srgbClr val="FF0000"/>
                </a:solidFill>
              </a:rPr>
              <a:t>PM10 and PM2:5</a:t>
            </a:r>
            <a:r>
              <a:rPr lang="en-US" dirty="0" smtClean="0"/>
              <a:t>), and Sulfur Dioxide (</a:t>
            </a:r>
            <a:r>
              <a:rPr lang="en-US" dirty="0" smtClean="0">
                <a:solidFill>
                  <a:srgbClr val="FF0000"/>
                </a:solidFill>
              </a:rPr>
              <a:t>SO2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Initial results suggest that </a:t>
            </a:r>
            <a:r>
              <a:rPr lang="en-US" dirty="0" smtClean="0">
                <a:solidFill>
                  <a:srgbClr val="FF0000"/>
                </a:solidFill>
              </a:rPr>
              <a:t>low-level contemporaneous </a:t>
            </a:r>
            <a:r>
              <a:rPr lang="en-US" dirty="0" smtClean="0"/>
              <a:t>pollutant exposure impacts human performance through respiratory pathways.</a:t>
            </a:r>
          </a:p>
          <a:p>
            <a:r>
              <a:rPr lang="en-US" dirty="0" smtClean="0"/>
              <a:t>significant </a:t>
            </a:r>
            <a:r>
              <a:rPr lang="en-US" dirty="0" smtClean="0">
                <a:solidFill>
                  <a:srgbClr val="FF0000"/>
                </a:solidFill>
              </a:rPr>
              <a:t>effects of Ozone, and PM10 </a:t>
            </a:r>
            <a:r>
              <a:rPr lang="en-US" dirty="0" smtClean="0"/>
              <a:t>on performance in endurance events.</a:t>
            </a:r>
          </a:p>
          <a:p>
            <a:r>
              <a:rPr lang="en-US" dirty="0" smtClean="0"/>
              <a:t>Because these events rely on </a:t>
            </a:r>
            <a:r>
              <a:rPr lang="en-US" dirty="0" smtClean="0">
                <a:solidFill>
                  <a:srgbClr val="FF0000"/>
                </a:solidFill>
              </a:rPr>
              <a:t>respiration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fuel the aerobic processes </a:t>
            </a:r>
            <a:r>
              <a:rPr lang="en-US" dirty="0" smtClean="0"/>
              <a:t>involved in extended efforts, it is likely that these observed effects are acting through the respiratory pathways.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28" y="1847850"/>
            <a:ext cx="11635854" cy="4351338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US" dirty="0" smtClean="0">
                <a:solidFill>
                  <a:srgbClr val="FF0000"/>
                </a:solidFill>
              </a:rPr>
              <a:t>Ozone and PM </a:t>
            </a:r>
            <a:r>
              <a:rPr lang="en-US" dirty="0" smtClean="0"/>
              <a:t>have been shown to lead to </a:t>
            </a:r>
            <a:r>
              <a:rPr lang="en-US" dirty="0" smtClean="0">
                <a:solidFill>
                  <a:srgbClr val="FF0000"/>
                </a:solidFill>
              </a:rPr>
              <a:t>inflammation</a:t>
            </a:r>
            <a:r>
              <a:rPr lang="en-US" dirty="0" smtClean="0"/>
              <a:t> of the respiratory track</a:t>
            </a:r>
          </a:p>
          <a:p>
            <a:r>
              <a:rPr lang="en-US" dirty="0" smtClean="0"/>
              <a:t>do not find appreciable effects of Ozone exposure on either </a:t>
            </a:r>
            <a:r>
              <a:rPr lang="en-US" dirty="0" smtClean="0">
                <a:solidFill>
                  <a:srgbClr val="FF0000"/>
                </a:solidFill>
              </a:rPr>
              <a:t>anaerobic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based events.</a:t>
            </a:r>
          </a:p>
          <a:p>
            <a:r>
              <a:rPr lang="en-US" dirty="0" smtClean="0"/>
              <a:t>I do find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, but still significant effects of ambient </a:t>
            </a:r>
            <a:r>
              <a:rPr lang="en-US" dirty="0" smtClean="0">
                <a:solidFill>
                  <a:srgbClr val="FF0000"/>
                </a:solidFill>
              </a:rPr>
              <a:t>PM10</a:t>
            </a:r>
            <a:r>
              <a:rPr lang="en-US" dirty="0" smtClean="0"/>
              <a:t>  concentrations on </a:t>
            </a:r>
            <a:r>
              <a:rPr lang="en-US" dirty="0" smtClean="0">
                <a:solidFill>
                  <a:srgbClr val="FF0000"/>
                </a:solidFill>
              </a:rPr>
              <a:t>sprint</a:t>
            </a:r>
            <a:r>
              <a:rPr lang="en-US" dirty="0" smtClean="0"/>
              <a:t> events.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515"/>
            <a:ext cx="10515600" cy="41434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Summarize health benefits of physical activity and public health recommendations</a:t>
            </a:r>
          </a:p>
          <a:p>
            <a:r>
              <a:rPr lang="en-US" sz="4000" dirty="0" smtClean="0"/>
              <a:t>Discuss public health significance of air pollution exposure while being physically active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Monoxide (CO)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monoxide is emitted into the atmosphere directly as a result of </a:t>
            </a:r>
            <a:r>
              <a:rPr lang="en-US" dirty="0" smtClean="0">
                <a:solidFill>
                  <a:srgbClr val="FF0000"/>
                </a:solidFill>
              </a:rPr>
              <a:t>incomplete combustion</a:t>
            </a:r>
          </a:p>
          <a:p>
            <a:r>
              <a:rPr lang="en-US" dirty="0" smtClean="0"/>
              <a:t>internal combustion </a:t>
            </a:r>
            <a:r>
              <a:rPr lang="en-US" dirty="0" smtClean="0">
                <a:solidFill>
                  <a:srgbClr val="FF0000"/>
                </a:solidFill>
              </a:rPr>
              <a:t>engines</a:t>
            </a:r>
            <a:r>
              <a:rPr lang="en-US" dirty="0" smtClean="0"/>
              <a:t>, to </a:t>
            </a:r>
            <a:r>
              <a:rPr lang="en-US" dirty="0" smtClean="0">
                <a:solidFill>
                  <a:srgbClr val="FF0000"/>
                </a:solidFill>
              </a:rPr>
              <a:t>ovens</a:t>
            </a:r>
            <a:r>
              <a:rPr lang="en-US" dirty="0" smtClean="0"/>
              <a:t>, to </a:t>
            </a:r>
            <a:r>
              <a:rPr lang="en-US" dirty="0" smtClean="0">
                <a:solidFill>
                  <a:srgbClr val="FF0000"/>
                </a:solidFill>
              </a:rPr>
              <a:t>tobacco</a:t>
            </a:r>
            <a:r>
              <a:rPr lang="en-US" dirty="0" smtClean="0"/>
              <a:t> smoke.</a:t>
            </a:r>
          </a:p>
          <a:p>
            <a:r>
              <a:rPr lang="en-US" dirty="0" smtClean="0"/>
              <a:t>The large number and ubiquity of CO sources lead to highly variable ambient levels at a given </a:t>
            </a:r>
            <a:r>
              <a:rPr lang="en-US" dirty="0" smtClean="0">
                <a:solidFill>
                  <a:srgbClr val="FF0000"/>
                </a:solidFill>
              </a:rPr>
              <a:t>place or time</a:t>
            </a:r>
            <a:r>
              <a:rPr lang="en-US" dirty="0" smtClean="0"/>
              <a:t>, and local concentrations are highly dependent on </a:t>
            </a:r>
            <a:r>
              <a:rPr lang="en-US" dirty="0" smtClean="0">
                <a:solidFill>
                  <a:srgbClr val="FF0000"/>
                </a:solidFill>
              </a:rPr>
              <a:t>micro-environmental factors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Monoxide (CO)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detrimental impacts of CO exposure arise due to absorbed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 bonding with </a:t>
            </a:r>
            <a:r>
              <a:rPr lang="en-US" dirty="0" smtClean="0">
                <a:solidFill>
                  <a:srgbClr val="FF0000"/>
                </a:solidFill>
              </a:rPr>
              <a:t>hemoglobin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bloodstream</a:t>
            </a:r>
            <a:r>
              <a:rPr lang="en-US" dirty="0" smtClean="0"/>
              <a:t> (creating </a:t>
            </a:r>
            <a:r>
              <a:rPr lang="en-US" dirty="0" smtClean="0">
                <a:solidFill>
                  <a:srgbClr val="FF0000"/>
                </a:solidFill>
              </a:rPr>
              <a:t>COHb</a:t>
            </a:r>
            <a:r>
              <a:rPr lang="en-US" dirty="0" smtClean="0"/>
              <a:t> or Carboxyhemoglobin, which is CO bonded with the hemoglobinbprotein) with an affinity approximately </a:t>
            </a:r>
            <a:r>
              <a:rPr lang="en-US" dirty="0" smtClean="0">
                <a:solidFill>
                  <a:srgbClr val="FF0000"/>
                </a:solidFill>
              </a:rPr>
              <a:t>200</a:t>
            </a:r>
            <a:r>
              <a:rPr lang="en-US" dirty="0" smtClean="0"/>
              <a:t> times stronger than that of O2.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Monoxide (CO)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When a CO molecule takes </a:t>
            </a:r>
            <a:r>
              <a:rPr lang="en-US" dirty="0" smtClean="0">
                <a:solidFill>
                  <a:srgbClr val="FF0000"/>
                </a:solidFill>
              </a:rPr>
              <a:t>one of the four </a:t>
            </a:r>
            <a:r>
              <a:rPr lang="en-US" dirty="0" smtClean="0"/>
              <a:t>potential bonding sites on a </a:t>
            </a:r>
            <a:r>
              <a:rPr lang="en-US" dirty="0" smtClean="0">
                <a:solidFill>
                  <a:srgbClr val="FF0000"/>
                </a:solidFill>
              </a:rPr>
              <a:t>hemoglobin</a:t>
            </a:r>
            <a:r>
              <a:rPr lang="en-US" dirty="0" smtClean="0"/>
              <a:t>, there is less carrying capacity for O2 and the properties of the remaining three sites are altered such that bonded O2 is less readily released upon delivery.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 such, it has been shown that maximal O2 uptake during exercise (commonly referred to as </a:t>
            </a:r>
            <a:r>
              <a:rPr lang="en-US" dirty="0" smtClean="0">
                <a:solidFill>
                  <a:srgbClr val="FF0000"/>
                </a:solidFill>
              </a:rPr>
              <a:t>VO2max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  <a:r>
              <a:rPr lang="en-US" dirty="0" smtClean="0"/>
              <a:t> linearly in blood concentrations of COHb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Monoxide (CO)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Additionally, </a:t>
            </a:r>
            <a:r>
              <a:rPr lang="en-US" dirty="0" err="1" smtClean="0"/>
              <a:t>Lebowitz</a:t>
            </a:r>
            <a:r>
              <a:rPr lang="en-US" dirty="0" smtClean="0"/>
              <a:t> et al. (1987) showed that typical ambient levels of </a:t>
            </a:r>
            <a:r>
              <a:rPr lang="en-US" dirty="0" smtClean="0">
                <a:solidFill>
                  <a:srgbClr val="FF0000"/>
                </a:solidFill>
              </a:rPr>
              <a:t>CO were not elevated enough </a:t>
            </a:r>
            <a:r>
              <a:rPr lang="en-US" dirty="0" smtClean="0"/>
              <a:t>to be significantly associated with measurable lung function decrements in healthy individuals.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 and NO2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itself appears to have </a:t>
            </a:r>
            <a:r>
              <a:rPr lang="en-US" dirty="0">
                <a:solidFill>
                  <a:srgbClr val="FF0000"/>
                </a:solidFill>
              </a:rPr>
              <a:t>negligible impacts </a:t>
            </a:r>
            <a:r>
              <a:rPr lang="en-US" dirty="0"/>
              <a:t>on exposed individuals, even at </a:t>
            </a:r>
            <a:r>
              <a:rPr lang="en-US" dirty="0">
                <a:solidFill>
                  <a:srgbClr val="FF0000"/>
                </a:solidFill>
              </a:rPr>
              <a:t>concentrations </a:t>
            </a:r>
            <a:r>
              <a:rPr lang="en-US" dirty="0" smtClean="0">
                <a:solidFill>
                  <a:srgbClr val="FF0000"/>
                </a:solidFill>
              </a:rPr>
              <a:t>far above</a:t>
            </a:r>
            <a:r>
              <a:rPr lang="en-US" dirty="0" smtClean="0"/>
              <a:t> </a:t>
            </a:r>
            <a:r>
              <a:rPr lang="en-US" dirty="0"/>
              <a:t>those ever reached by ambient levels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Although inhaled NO </a:t>
            </a:r>
            <a:r>
              <a:rPr lang="en-US" dirty="0"/>
              <a:t>is almost fully absorbed </a:t>
            </a:r>
            <a:r>
              <a:rPr lang="en-US" dirty="0" smtClean="0"/>
              <a:t>into the </a:t>
            </a:r>
            <a:r>
              <a:rPr lang="en-US" dirty="0">
                <a:solidFill>
                  <a:srgbClr val="FF0000"/>
                </a:solidFill>
              </a:rPr>
              <a:t>bloodstream</a:t>
            </a:r>
            <a:r>
              <a:rPr lang="en-US" dirty="0"/>
              <a:t>, and bonds with </a:t>
            </a:r>
            <a:r>
              <a:rPr lang="en-US" dirty="0">
                <a:solidFill>
                  <a:srgbClr val="FF0000"/>
                </a:solidFill>
              </a:rPr>
              <a:t>hemoglobin</a:t>
            </a:r>
            <a:r>
              <a:rPr lang="en-US" dirty="0"/>
              <a:t> (taking the place of an </a:t>
            </a:r>
            <a:r>
              <a:rPr lang="en-US" dirty="0" smtClean="0"/>
              <a:t>O2 molecule</a:t>
            </a:r>
            <a:r>
              <a:rPr lang="en-US" dirty="0"/>
              <a:t>, similarly </a:t>
            </a:r>
            <a:r>
              <a:rPr lang="en-US" dirty="0" smtClean="0"/>
              <a:t>to CO </a:t>
            </a:r>
            <a:r>
              <a:rPr lang="en-US" dirty="0"/>
              <a:t>as described in the previous section</a:t>
            </a:r>
            <a:r>
              <a:rPr lang="en-US" dirty="0" smtClean="0"/>
              <a:t>)</a:t>
            </a:r>
          </a:p>
          <a:p>
            <a:r>
              <a:rPr lang="en-US" dirty="0"/>
              <a:t>As described further in the next section, </a:t>
            </a:r>
            <a:r>
              <a:rPr lang="en-US" dirty="0" smtClean="0">
                <a:solidFill>
                  <a:srgbClr val="FF0000"/>
                </a:solidFill>
              </a:rPr>
              <a:t>NO2</a:t>
            </a:r>
            <a:r>
              <a:rPr lang="en-US" dirty="0" smtClean="0"/>
              <a:t> is </a:t>
            </a:r>
            <a:r>
              <a:rPr lang="en-US" dirty="0"/>
              <a:t>a necessary </a:t>
            </a:r>
            <a:r>
              <a:rPr lang="en-US" dirty="0">
                <a:solidFill>
                  <a:srgbClr val="FF0000"/>
                </a:solidFill>
              </a:rPr>
              <a:t>component</a:t>
            </a:r>
            <a:r>
              <a:rPr lang="en-US" dirty="0"/>
              <a:t> (along with </a:t>
            </a:r>
            <a:r>
              <a:rPr lang="en-US" dirty="0" smtClean="0"/>
              <a:t>VOCs and </a:t>
            </a:r>
            <a:r>
              <a:rPr lang="en-US" dirty="0">
                <a:solidFill>
                  <a:srgbClr val="FF0000"/>
                </a:solidFill>
              </a:rPr>
              <a:t>sunlight</a:t>
            </a:r>
            <a:r>
              <a:rPr lang="en-US" dirty="0"/>
              <a:t>) for the formation of </a:t>
            </a:r>
            <a:r>
              <a:rPr lang="en-US" dirty="0">
                <a:solidFill>
                  <a:srgbClr val="FF0000"/>
                </a:solidFill>
              </a:rPr>
              <a:t>Ozone</a:t>
            </a:r>
            <a:r>
              <a:rPr lang="en-US" dirty="0"/>
              <a:t>, exposure to which is widely agreed to have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effects </a:t>
            </a:r>
            <a:r>
              <a:rPr lang="en-US" dirty="0"/>
              <a:t>on human health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 and NO2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While direct exposure to </a:t>
            </a:r>
            <a:r>
              <a:rPr lang="en-US" sz="3200" dirty="0">
                <a:solidFill>
                  <a:srgbClr val="FF0000"/>
                </a:solidFill>
              </a:rPr>
              <a:t>high levels of </a:t>
            </a:r>
            <a:r>
              <a:rPr lang="en-US" sz="3200" dirty="0" smtClean="0">
                <a:solidFill>
                  <a:srgbClr val="FF0000"/>
                </a:solidFill>
              </a:rPr>
              <a:t>NO2 </a:t>
            </a:r>
            <a:r>
              <a:rPr lang="en-US" sz="3200" dirty="0" smtClean="0"/>
              <a:t>can </a:t>
            </a:r>
            <a:r>
              <a:rPr lang="en-US" sz="3200" dirty="0"/>
              <a:t>lead </a:t>
            </a:r>
            <a:r>
              <a:rPr lang="en-US" sz="3200" dirty="0" smtClean="0"/>
              <a:t>to both </a:t>
            </a:r>
            <a:r>
              <a:rPr lang="en-US" sz="3200" dirty="0">
                <a:solidFill>
                  <a:srgbClr val="FF0000"/>
                </a:solidFill>
              </a:rPr>
              <a:t>structural</a:t>
            </a:r>
            <a:r>
              <a:rPr lang="en-US" sz="3200" dirty="0"/>
              <a:t> (thickening of the </a:t>
            </a:r>
            <a:r>
              <a:rPr lang="en-US" sz="3200" dirty="0">
                <a:solidFill>
                  <a:srgbClr val="FF0000"/>
                </a:solidFill>
              </a:rPr>
              <a:t>blood-air barrier</a:t>
            </a:r>
            <a:r>
              <a:rPr lang="en-US" sz="3200" dirty="0"/>
              <a:t>) and </a:t>
            </a:r>
            <a:r>
              <a:rPr lang="en-US" sz="3200" dirty="0">
                <a:solidFill>
                  <a:srgbClr val="FF0000"/>
                </a:solidFill>
              </a:rPr>
              <a:t>biochemical</a:t>
            </a:r>
            <a:r>
              <a:rPr lang="en-US" sz="3200" dirty="0"/>
              <a:t> (alteration of </a:t>
            </a:r>
            <a:r>
              <a:rPr lang="en-US" sz="3200" dirty="0">
                <a:solidFill>
                  <a:srgbClr val="FF0000"/>
                </a:solidFill>
              </a:rPr>
              <a:t>cell </a:t>
            </a:r>
            <a:r>
              <a:rPr lang="en-US" sz="3200" dirty="0" smtClean="0">
                <a:solidFill>
                  <a:srgbClr val="FF0000"/>
                </a:solidFill>
              </a:rPr>
              <a:t>membranes</a:t>
            </a:r>
            <a:r>
              <a:rPr lang="en-US" sz="3200" dirty="0" smtClean="0"/>
              <a:t>) changes </a:t>
            </a:r>
            <a:r>
              <a:rPr lang="en-US" sz="3200" dirty="0"/>
              <a:t>in the </a:t>
            </a:r>
            <a:r>
              <a:rPr lang="en-US" sz="3200" dirty="0">
                <a:solidFill>
                  <a:srgbClr val="FF0000"/>
                </a:solidFill>
              </a:rPr>
              <a:t>respiratory</a:t>
            </a:r>
            <a:r>
              <a:rPr lang="en-US" sz="3200" dirty="0"/>
              <a:t> tract, exposures to concentrations typical of ambient levels have not </a:t>
            </a:r>
            <a:r>
              <a:rPr lang="en-US" sz="3200" dirty="0" smtClean="0"/>
              <a:t>been found </a:t>
            </a:r>
            <a:r>
              <a:rPr lang="en-US" sz="3200" dirty="0"/>
              <a:t>to have measurable </a:t>
            </a:r>
            <a:r>
              <a:rPr lang="en-US" sz="3200" dirty="0" smtClean="0"/>
              <a:t>effects </a:t>
            </a:r>
            <a:r>
              <a:rPr lang="en-US" sz="3200" dirty="0"/>
              <a:t>on healthy </a:t>
            </a:r>
            <a:r>
              <a:rPr lang="en-US" sz="3200" dirty="0" smtClean="0"/>
              <a:t>adults.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Ozone (</a:t>
            </a:r>
            <a:r>
              <a:rPr lang="en-US" b="1" dirty="0" smtClean="0"/>
              <a:t>O3)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Physiologically observable </a:t>
            </a:r>
            <a:r>
              <a:rPr lang="en-US" dirty="0">
                <a:solidFill>
                  <a:srgbClr val="FF0000"/>
                </a:solidFill>
              </a:rPr>
              <a:t>decrements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health</a:t>
            </a:r>
            <a:r>
              <a:rPr lang="en-US" dirty="0"/>
              <a:t> are observable within a </a:t>
            </a:r>
            <a:r>
              <a:rPr lang="en-US" dirty="0">
                <a:solidFill>
                  <a:srgbClr val="FF0000"/>
                </a:solidFill>
              </a:rPr>
              <a:t>few hours of ozone </a:t>
            </a:r>
            <a:r>
              <a:rPr lang="en-US" dirty="0" smtClean="0">
                <a:solidFill>
                  <a:srgbClr val="FF0000"/>
                </a:solidFill>
              </a:rPr>
              <a:t>exposure </a:t>
            </a:r>
            <a:r>
              <a:rPr lang="en-US" dirty="0"/>
              <a:t>and may persist for </a:t>
            </a:r>
            <a:r>
              <a:rPr lang="en-US" dirty="0">
                <a:solidFill>
                  <a:srgbClr val="FF0000"/>
                </a:solidFill>
              </a:rPr>
              <a:t>hours or days </a:t>
            </a:r>
            <a:r>
              <a:rPr lang="en-US" dirty="0"/>
              <a:t>after exposure, and a large proportion of </a:t>
            </a:r>
            <a:r>
              <a:rPr lang="en-US" dirty="0" smtClean="0"/>
              <a:t>O3 that </a:t>
            </a:r>
            <a:r>
              <a:rPr lang="en-US" dirty="0"/>
              <a:t>is </a:t>
            </a:r>
            <a:r>
              <a:rPr lang="en-US" dirty="0" smtClean="0"/>
              <a:t>inhaled appears </a:t>
            </a:r>
            <a:r>
              <a:rPr lang="en-US" dirty="0"/>
              <a:t>to stay in the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Effects </a:t>
            </a:r>
            <a:r>
              <a:rPr lang="en-US" dirty="0"/>
              <a:t>of exposure include </a:t>
            </a:r>
            <a:r>
              <a:rPr lang="en-US" dirty="0">
                <a:solidFill>
                  <a:srgbClr val="FF0000"/>
                </a:solidFill>
              </a:rPr>
              <a:t>reductions in </a:t>
            </a:r>
            <a:r>
              <a:rPr lang="en-US" dirty="0" smtClean="0">
                <a:solidFill>
                  <a:srgbClr val="FF0000"/>
                </a:solidFill>
              </a:rPr>
              <a:t>lung capacity</a:t>
            </a:r>
            <a:r>
              <a:rPr lang="en-US" dirty="0"/>
              <a:t>, increases in </a:t>
            </a:r>
            <a:r>
              <a:rPr lang="en-US" dirty="0" smtClean="0">
                <a:solidFill>
                  <a:srgbClr val="FF0000"/>
                </a:solidFill>
              </a:rPr>
              <a:t>flow </a:t>
            </a:r>
            <a:r>
              <a:rPr lang="en-US" dirty="0">
                <a:solidFill>
                  <a:srgbClr val="FF0000"/>
                </a:solidFill>
              </a:rPr>
              <a:t>resistance </a:t>
            </a:r>
            <a:r>
              <a:rPr lang="en-US" dirty="0"/>
              <a:t>of respiration, changes in </a:t>
            </a:r>
            <a:r>
              <a:rPr lang="en-US" dirty="0">
                <a:solidFill>
                  <a:srgbClr val="FF0000"/>
                </a:solidFill>
              </a:rPr>
              <a:t>epithelial permeability</a:t>
            </a:r>
            <a:r>
              <a:rPr lang="en-US" dirty="0"/>
              <a:t>, and </a:t>
            </a:r>
            <a:r>
              <a:rPr lang="en-US" dirty="0" smtClean="0"/>
              <a:t>increased </a:t>
            </a:r>
            <a:r>
              <a:rPr lang="en-US" dirty="0" smtClean="0">
                <a:solidFill>
                  <a:srgbClr val="FF0000"/>
                </a:solidFill>
              </a:rPr>
              <a:t>reactivity </a:t>
            </a:r>
            <a:r>
              <a:rPr lang="en-US" dirty="0">
                <a:solidFill>
                  <a:srgbClr val="FF0000"/>
                </a:solidFill>
              </a:rPr>
              <a:t>of bronchi </a:t>
            </a:r>
            <a:r>
              <a:rPr lang="en-US" dirty="0"/>
              <a:t>(the passage which conducts air into the lungs) to other </a:t>
            </a:r>
            <a:r>
              <a:rPr lang="en-US" dirty="0" smtClean="0"/>
              <a:t>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Ozone (O3)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reactions have been shown to impact </a:t>
            </a:r>
            <a:r>
              <a:rPr lang="en-US" dirty="0">
                <a:solidFill>
                  <a:srgbClr val="FF0000"/>
                </a:solidFill>
              </a:rPr>
              <a:t>lung</a:t>
            </a:r>
            <a:r>
              <a:rPr lang="en-US" dirty="0"/>
              <a:t> and output performance </a:t>
            </a:r>
            <a:r>
              <a:rPr lang="en-US" dirty="0" smtClean="0"/>
              <a:t>among healthy </a:t>
            </a:r>
            <a:r>
              <a:rPr lang="en-US" dirty="0"/>
              <a:t>adults undertaking a wide variety of physical activities including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Cycling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Hiking</a:t>
            </a:r>
          </a:p>
          <a:p>
            <a:r>
              <a:rPr lang="en-US" sz="3200" dirty="0"/>
              <a:t>showed that </a:t>
            </a:r>
            <a:r>
              <a:rPr lang="en-US" sz="3200" dirty="0">
                <a:solidFill>
                  <a:srgbClr val="FF0000"/>
                </a:solidFill>
              </a:rPr>
              <a:t>endurance athletes </a:t>
            </a:r>
            <a:r>
              <a:rPr lang="en-US" sz="3200" dirty="0"/>
              <a:t>had a lower likelihood of completing a strenuous task when </a:t>
            </a:r>
            <a:r>
              <a:rPr lang="en-US" sz="3200" dirty="0" smtClean="0"/>
              <a:t>exposed to O3 levels </a:t>
            </a:r>
            <a:r>
              <a:rPr lang="en-US" sz="3200" dirty="0"/>
              <a:t>as low as </a:t>
            </a:r>
            <a:r>
              <a:rPr lang="en-US" sz="3200" dirty="0">
                <a:solidFill>
                  <a:srgbClr val="FF0000"/>
                </a:solidFill>
              </a:rPr>
              <a:t>120ppb</a:t>
            </a:r>
            <a:r>
              <a:rPr lang="en-US" sz="3200" dirty="0"/>
              <a:t>, and demonstrated a </a:t>
            </a:r>
            <a:r>
              <a:rPr lang="en-US" sz="3200" dirty="0" smtClean="0"/>
              <a:t>significant </a:t>
            </a:r>
            <a:r>
              <a:rPr lang="en-US" sz="3200" dirty="0"/>
              <a:t>decrease in the maximum exercise </a:t>
            </a:r>
            <a:r>
              <a:rPr lang="en-US" sz="3200" dirty="0" smtClean="0"/>
              <a:t>level of </a:t>
            </a:r>
            <a:r>
              <a:rPr lang="en-US" sz="3200" dirty="0"/>
              <a:t>those exposed to </a:t>
            </a:r>
            <a:r>
              <a:rPr lang="en-US" sz="3200" dirty="0">
                <a:solidFill>
                  <a:srgbClr val="FF0000"/>
                </a:solidFill>
              </a:rPr>
              <a:t>130ppb </a:t>
            </a:r>
            <a:r>
              <a:rPr lang="en-US" sz="3200" dirty="0" smtClean="0">
                <a:solidFill>
                  <a:srgbClr val="FF0000"/>
                </a:solidFill>
              </a:rPr>
              <a:t>O3</a:t>
            </a:r>
            <a:r>
              <a:rPr lang="en-US" sz="3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Ozone (O3)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also found that maximum exercise </a:t>
            </a:r>
            <a:r>
              <a:rPr lang="en-US" dirty="0" smtClean="0"/>
              <a:t>achieved by </a:t>
            </a:r>
            <a:r>
              <a:rPr lang="en-US" dirty="0"/>
              <a:t>athletes decreased by 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% at an exposure level of </a:t>
            </a:r>
            <a:r>
              <a:rPr lang="en-US" dirty="0">
                <a:solidFill>
                  <a:srgbClr val="FF0000"/>
                </a:solidFill>
              </a:rPr>
              <a:t>130ppb</a:t>
            </a:r>
            <a:r>
              <a:rPr lang="en-US" dirty="0"/>
              <a:t> </a:t>
            </a:r>
            <a:r>
              <a:rPr lang="en-US" dirty="0" smtClean="0"/>
              <a:t>O3. </a:t>
            </a:r>
          </a:p>
          <a:p>
            <a:r>
              <a:rPr lang="en-US" b="1" dirty="0" smtClean="0"/>
              <a:t>Particularly, it </a:t>
            </a:r>
            <a:r>
              <a:rPr lang="en-US" b="1" dirty="0"/>
              <a:t>may be that co-exposure to </a:t>
            </a:r>
            <a:r>
              <a:rPr lang="en-US" b="1" dirty="0" smtClean="0">
                <a:solidFill>
                  <a:srgbClr val="FF0000"/>
                </a:solidFill>
              </a:rPr>
              <a:t>NO2 and </a:t>
            </a:r>
            <a:r>
              <a:rPr lang="en-US" b="1" dirty="0">
                <a:solidFill>
                  <a:srgbClr val="FF0000"/>
                </a:solidFill>
              </a:rPr>
              <a:t>SO2 </a:t>
            </a:r>
            <a:r>
              <a:rPr lang="en-US" b="1" dirty="0"/>
              <a:t>increase the absorption rate of ambient </a:t>
            </a:r>
            <a:r>
              <a:rPr lang="en-US" b="1" dirty="0" smtClean="0"/>
              <a:t>O3.</a:t>
            </a:r>
          </a:p>
          <a:p>
            <a:r>
              <a:rPr lang="en-US" sz="3600" dirty="0"/>
              <a:t>There is some evidence that </a:t>
            </a:r>
            <a:r>
              <a:rPr lang="en-US" sz="3600" dirty="0">
                <a:solidFill>
                  <a:srgbClr val="FF0000"/>
                </a:solidFill>
              </a:rPr>
              <a:t>women</a:t>
            </a:r>
            <a:r>
              <a:rPr lang="en-US" sz="3600" dirty="0"/>
              <a:t> may be more susceptible to the negative </a:t>
            </a:r>
            <a:r>
              <a:rPr lang="en-US" sz="3600" dirty="0" smtClean="0"/>
              <a:t>effects </a:t>
            </a:r>
            <a:r>
              <a:rPr lang="en-US" sz="3600" dirty="0"/>
              <a:t>of </a:t>
            </a:r>
            <a:r>
              <a:rPr lang="en-US" sz="3600" dirty="0" smtClean="0"/>
              <a:t>O3 exposure (</a:t>
            </a:r>
            <a:r>
              <a:rPr lang="en-US" sz="3600" dirty="0" err="1" smtClean="0"/>
              <a:t>Messineo</a:t>
            </a:r>
            <a:r>
              <a:rPr lang="en-US" sz="3600" dirty="0" smtClean="0"/>
              <a:t> </a:t>
            </a:r>
            <a:r>
              <a:rPr lang="en-US" sz="3600" dirty="0"/>
              <a:t>and Adams, 1990), but (Seal Jr et al., 1993) found no evidence of reaction </a:t>
            </a:r>
            <a:r>
              <a:rPr lang="en-US" sz="3600" dirty="0" smtClean="0"/>
              <a:t>differences between </a:t>
            </a:r>
            <a:r>
              <a:rPr lang="en-US" sz="3600" dirty="0">
                <a:solidFill>
                  <a:srgbClr val="FF0000"/>
                </a:solidFill>
              </a:rPr>
              <a:t>blacks and </a:t>
            </a:r>
            <a:r>
              <a:rPr lang="en-US" sz="3600" dirty="0" smtClean="0">
                <a:solidFill>
                  <a:srgbClr val="FF0000"/>
                </a:solidFill>
              </a:rPr>
              <a:t>whites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Particulate Matter (PM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Ambient particulate matter in the atmosphere is broadly categorized by size of particle as </a:t>
            </a:r>
            <a:r>
              <a:rPr lang="en-US" sz="3200" dirty="0" smtClean="0"/>
              <a:t>either fine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for particles with diameter ≤</a:t>
            </a:r>
            <a:r>
              <a:rPr lang="en-US" sz="3200" dirty="0" smtClean="0">
                <a:solidFill>
                  <a:srgbClr val="FF0000"/>
                </a:solidFill>
              </a:rPr>
              <a:t>2:5um</a:t>
            </a:r>
            <a:r>
              <a:rPr lang="en-US" sz="3200" dirty="0"/>
              <a:t>) or coarse (for larger particulates). </a:t>
            </a:r>
            <a:endParaRPr lang="en-US" sz="3200" dirty="0" smtClean="0"/>
          </a:p>
          <a:p>
            <a:r>
              <a:rPr lang="en-US" sz="3200" dirty="0"/>
              <a:t>Fine particulates </a:t>
            </a:r>
            <a:r>
              <a:rPr lang="en-US" sz="3200" dirty="0" smtClean="0"/>
              <a:t>are emitted </a:t>
            </a:r>
            <a:r>
              <a:rPr lang="en-US" sz="3200" dirty="0"/>
              <a:t>directly through </a:t>
            </a:r>
            <a:r>
              <a:rPr lang="en-US" sz="3200" dirty="0">
                <a:solidFill>
                  <a:srgbClr val="FF0000"/>
                </a:solidFill>
              </a:rPr>
              <a:t>various combustion </a:t>
            </a:r>
            <a:r>
              <a:rPr lang="en-US" sz="3200" dirty="0"/>
              <a:t>processes and may also form in the atmosphere </a:t>
            </a:r>
            <a:r>
              <a:rPr lang="en-US" sz="3200" dirty="0" smtClean="0">
                <a:solidFill>
                  <a:srgbClr val="FF0000"/>
                </a:solidFill>
              </a:rPr>
              <a:t>as by-products </a:t>
            </a:r>
            <a:r>
              <a:rPr lang="en-US" sz="3200" dirty="0"/>
              <a:t>of a number of chemical reactions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In contrast, coarse particulates tend to be </a:t>
            </a:r>
            <a:r>
              <a:rPr lang="en-US" sz="3200" dirty="0" smtClean="0"/>
              <a:t>created </a:t>
            </a:r>
            <a:r>
              <a:rPr lang="en-US" sz="3200" dirty="0" smtClean="0">
                <a:solidFill>
                  <a:srgbClr val="FF0000"/>
                </a:solidFill>
              </a:rPr>
              <a:t>mechanically</a:t>
            </a:r>
            <a:r>
              <a:rPr lang="en-US" sz="3200" dirty="0" smtClean="0"/>
              <a:t> </a:t>
            </a:r>
            <a:r>
              <a:rPr lang="en-US" sz="3200" dirty="0"/>
              <a:t>and consist largely of </a:t>
            </a:r>
            <a:r>
              <a:rPr lang="en-US" sz="3200" dirty="0">
                <a:solidFill>
                  <a:srgbClr val="FF0000"/>
                </a:solidFill>
              </a:rPr>
              <a:t>soil and mineral dust</a:t>
            </a:r>
            <a:r>
              <a:rPr lang="en-US" sz="3200" dirty="0"/>
              <a:t>.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3" y="228648"/>
            <a:ext cx="10515600" cy="3718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PHYSICAL ACTIVITY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51" y="898330"/>
            <a:ext cx="9785445" cy="55980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Particulate Matter (PM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it has been shown that </a:t>
            </a:r>
            <a:r>
              <a:rPr lang="en-US" sz="3200" dirty="0" smtClean="0"/>
              <a:t>reductions in </a:t>
            </a:r>
            <a:r>
              <a:rPr lang="en-US" sz="3200" dirty="0"/>
              <a:t>the high frequency component of </a:t>
            </a:r>
            <a:r>
              <a:rPr lang="en-US" sz="3200" dirty="0">
                <a:solidFill>
                  <a:srgbClr val="FF0000"/>
                </a:solidFill>
              </a:rPr>
              <a:t>heart rate variability </a:t>
            </a:r>
            <a:r>
              <a:rPr lang="en-US" sz="3200" dirty="0"/>
              <a:t>(a bad thing) are closely associated </a:t>
            </a:r>
            <a:r>
              <a:rPr lang="en-US" sz="3200" dirty="0" smtClean="0"/>
              <a:t>with higher </a:t>
            </a:r>
            <a:r>
              <a:rPr lang="en-US" sz="3200" dirty="0"/>
              <a:t>ambient levels of </a:t>
            </a:r>
            <a:r>
              <a:rPr lang="en-US" sz="3200" dirty="0" smtClean="0">
                <a:solidFill>
                  <a:srgbClr val="FF0000"/>
                </a:solidFill>
              </a:rPr>
              <a:t>fine </a:t>
            </a:r>
            <a:r>
              <a:rPr lang="en-US" sz="3200" dirty="0">
                <a:solidFill>
                  <a:srgbClr val="FF0000"/>
                </a:solidFill>
              </a:rPr>
              <a:t>PM </a:t>
            </a:r>
            <a:r>
              <a:rPr lang="en-US" sz="3200" dirty="0"/>
              <a:t>(Gold et al., 2000; Holguín et al., 2003), and numerous </a:t>
            </a:r>
            <a:r>
              <a:rPr lang="en-US" sz="3200" dirty="0" smtClean="0"/>
              <a:t>studies have </a:t>
            </a:r>
            <a:r>
              <a:rPr lang="en-US" sz="3200" dirty="0"/>
              <a:t>linked longer term exposure to increased </a:t>
            </a:r>
            <a:r>
              <a:rPr lang="en-US" sz="3200" dirty="0">
                <a:solidFill>
                  <a:srgbClr val="FF0000"/>
                </a:solidFill>
              </a:rPr>
              <a:t>morbidity</a:t>
            </a:r>
            <a:r>
              <a:rPr lang="en-US" sz="3200" dirty="0"/>
              <a:t> and </a:t>
            </a:r>
            <a:r>
              <a:rPr lang="en-US" sz="3200" dirty="0" smtClean="0"/>
              <a:t>mortality.</a:t>
            </a:r>
          </a:p>
          <a:p>
            <a:r>
              <a:rPr lang="en-US" sz="3200" dirty="0"/>
              <a:t>that exposure to concentrated ambient particulate matter (in North Carolina) can result in </a:t>
            </a:r>
            <a:r>
              <a:rPr lang="en-US" sz="3200" dirty="0" smtClean="0"/>
              <a:t>mild </a:t>
            </a:r>
            <a:r>
              <a:rPr lang="en-US" sz="3200" dirty="0" smtClean="0">
                <a:solidFill>
                  <a:srgbClr val="FF0000"/>
                </a:solidFill>
              </a:rPr>
              <a:t>inflammation</a:t>
            </a:r>
            <a:r>
              <a:rPr lang="en-US" sz="3200" dirty="0" smtClean="0"/>
              <a:t> </a:t>
            </a:r>
            <a:r>
              <a:rPr lang="en-US" sz="3200" dirty="0"/>
              <a:t>of the </a:t>
            </a:r>
            <a:r>
              <a:rPr lang="en-US" sz="3200" dirty="0" smtClean="0"/>
              <a:t>lower </a:t>
            </a:r>
            <a:r>
              <a:rPr lang="en-US" sz="3200" dirty="0">
                <a:solidFill>
                  <a:srgbClr val="FF0000"/>
                </a:solidFill>
              </a:rPr>
              <a:t>respiratory track</a:t>
            </a:r>
            <a:r>
              <a:rPr lang="en-US" sz="3200" dirty="0"/>
              <a:t> and Lippmann et al. (2005) </a:t>
            </a:r>
            <a:r>
              <a:rPr lang="en-US" sz="3200" dirty="0" smtClean="0">
                <a:solidFill>
                  <a:srgbClr val="FF0000"/>
                </a:solidFill>
              </a:rPr>
              <a:t>finds </a:t>
            </a:r>
            <a:r>
              <a:rPr lang="en-US" sz="3200" dirty="0">
                <a:solidFill>
                  <a:srgbClr val="FF0000"/>
                </a:solidFill>
              </a:rPr>
              <a:t>cardiac </a:t>
            </a:r>
            <a:r>
              <a:rPr lang="en-US" sz="3200" dirty="0" smtClean="0"/>
              <a:t>function decrements </a:t>
            </a:r>
            <a:r>
              <a:rPr lang="en-US" sz="3200" dirty="0"/>
              <a:t>in mice exposed to high concentrations of ambient </a:t>
            </a:r>
            <a:r>
              <a:rPr lang="en-US" sz="3200" dirty="0">
                <a:solidFill>
                  <a:srgbClr val="FF0000"/>
                </a:solidFill>
              </a:rPr>
              <a:t>PM2:5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multitude of studies have shown </a:t>
            </a:r>
            <a:r>
              <a:rPr lang="en-US" dirty="0" smtClean="0"/>
              <a:t>SO2 exposure </a:t>
            </a:r>
            <a:r>
              <a:rPr lang="en-US" dirty="0"/>
              <a:t>to be associated with </a:t>
            </a:r>
            <a:r>
              <a:rPr lang="en-US" dirty="0">
                <a:solidFill>
                  <a:srgbClr val="FF0000"/>
                </a:solidFill>
              </a:rPr>
              <a:t>bronchoconstriction</a:t>
            </a:r>
            <a:r>
              <a:rPr lang="en-US" dirty="0"/>
              <a:t> </a:t>
            </a:r>
            <a:r>
              <a:rPr lang="en-US" dirty="0" smtClean="0"/>
              <a:t>and higher </a:t>
            </a:r>
            <a:r>
              <a:rPr lang="en-US" dirty="0"/>
              <a:t>rates of morbidity and mortality</a:t>
            </a:r>
            <a:r>
              <a:rPr lang="en-US" dirty="0" smtClean="0"/>
              <a:t>,</a:t>
            </a:r>
          </a:p>
          <a:p>
            <a:r>
              <a:rPr lang="en-US" dirty="0" smtClean="0"/>
              <a:t>At normal </a:t>
            </a:r>
            <a:r>
              <a:rPr lang="en-US" b="1" dirty="0">
                <a:solidFill>
                  <a:srgbClr val="FF0000"/>
                </a:solidFill>
              </a:rPr>
              <a:t>breath-rates</a:t>
            </a:r>
            <a:r>
              <a:rPr lang="en-US" dirty="0"/>
              <a:t>, essentially zero ambient </a:t>
            </a:r>
            <a:r>
              <a:rPr lang="en-US" b="1" dirty="0"/>
              <a:t>SO2</a:t>
            </a:r>
            <a:r>
              <a:rPr lang="en-US" dirty="0"/>
              <a:t> reaches the lungs, as it is </a:t>
            </a:r>
            <a:r>
              <a:rPr lang="en-US" dirty="0" smtClean="0">
                <a:solidFill>
                  <a:srgbClr val="FF0000"/>
                </a:solidFill>
              </a:rPr>
              <a:t>effectively </a:t>
            </a:r>
            <a:r>
              <a:rPr lang="en-US" b="1" dirty="0" smtClean="0">
                <a:solidFill>
                  <a:srgbClr val="FF0000"/>
                </a:solidFill>
              </a:rPr>
              <a:t>filtered</a:t>
            </a:r>
            <a:r>
              <a:rPr lang="en-US" dirty="0" smtClean="0">
                <a:solidFill>
                  <a:srgbClr val="FF0000"/>
                </a:solidFill>
              </a:rPr>
              <a:t> out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upper</a:t>
            </a:r>
            <a:r>
              <a:rPr lang="en-US" b="1" dirty="0"/>
              <a:t> respiratory track</a:t>
            </a:r>
            <a:r>
              <a:rPr lang="en-US" dirty="0" smtClean="0"/>
              <a:t>.</a:t>
            </a:r>
          </a:p>
          <a:p>
            <a:r>
              <a:rPr lang="en-US" dirty="0"/>
              <a:t>Short term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0000"/>
                </a:solidFill>
              </a:rPr>
              <a:t>SO2</a:t>
            </a:r>
            <a:r>
              <a:rPr lang="en-US" dirty="0" smtClean="0"/>
              <a:t> at </a:t>
            </a:r>
            <a:r>
              <a:rPr lang="en-US" dirty="0"/>
              <a:t>ambient concentration levels tend to only be </a:t>
            </a:r>
            <a:r>
              <a:rPr lang="en-US" dirty="0" smtClean="0"/>
              <a:t>identified among </a:t>
            </a:r>
            <a:r>
              <a:rPr lang="en-US" dirty="0">
                <a:solidFill>
                  <a:srgbClr val="FF0000"/>
                </a:solidFill>
              </a:rPr>
              <a:t>asthmatics</a:t>
            </a:r>
            <a:r>
              <a:rPr lang="en-US" dirty="0"/>
              <a:t> and others with </a:t>
            </a:r>
            <a:r>
              <a:rPr lang="en-US" dirty="0">
                <a:solidFill>
                  <a:srgbClr val="FF0000"/>
                </a:solidFill>
              </a:rPr>
              <a:t>sensitive</a:t>
            </a:r>
            <a:r>
              <a:rPr lang="en-US" dirty="0"/>
              <a:t> airways, though </a:t>
            </a:r>
            <a:r>
              <a:rPr lang="en-US" dirty="0">
                <a:solidFill>
                  <a:srgbClr val="FF0000"/>
                </a:solidFill>
              </a:rPr>
              <a:t>bronchoconstriction</a:t>
            </a:r>
            <a:r>
              <a:rPr lang="en-US" dirty="0"/>
              <a:t> can occur after </a:t>
            </a:r>
            <a:r>
              <a:rPr lang="en-US" dirty="0" smtClean="0"/>
              <a:t>as little </a:t>
            </a: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2 minutes </a:t>
            </a:r>
            <a:r>
              <a:rPr lang="en-US" dirty="0"/>
              <a:t>of exposure among these </a:t>
            </a:r>
            <a:r>
              <a:rPr lang="en-US" dirty="0">
                <a:solidFill>
                  <a:srgbClr val="FF0000"/>
                </a:solidFill>
              </a:rPr>
              <a:t>groups and can persist in some </a:t>
            </a:r>
            <a:r>
              <a:rPr lang="en-US" dirty="0"/>
              <a:t>degree for many </a:t>
            </a:r>
            <a:r>
              <a:rPr lang="en-US" dirty="0" smtClean="0"/>
              <a:t>hours after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human body is especially sensitive to </a:t>
            </a:r>
            <a:r>
              <a:rPr lang="en-US" dirty="0" smtClean="0"/>
              <a:t>high </a:t>
            </a:r>
            <a:r>
              <a:rPr lang="en-US" dirty="0"/>
              <a:t>ambient temperatures during physical </a:t>
            </a:r>
            <a:r>
              <a:rPr lang="en-US" dirty="0" smtClean="0"/>
              <a:t>exertion.</a:t>
            </a:r>
          </a:p>
          <a:p>
            <a:r>
              <a:rPr lang="en-US" dirty="0"/>
              <a:t>Increased body temperature can contribute or lead to </a:t>
            </a:r>
            <a:r>
              <a:rPr lang="en-US" dirty="0" smtClean="0"/>
              <a:t>exercise-associated </a:t>
            </a: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cramps</a:t>
            </a:r>
            <a:r>
              <a:rPr lang="en-US" dirty="0"/>
              <a:t>, heat </a:t>
            </a:r>
            <a:r>
              <a:rPr lang="en-US" dirty="0">
                <a:solidFill>
                  <a:srgbClr val="FF0000"/>
                </a:solidFill>
              </a:rPr>
              <a:t>syncope</a:t>
            </a:r>
            <a:r>
              <a:rPr lang="en-US" dirty="0"/>
              <a:t> (dizziness), heat 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exertional heat stroke</a:t>
            </a:r>
            <a:r>
              <a:rPr lang="en-US" dirty="0"/>
              <a:t>, and </a:t>
            </a:r>
            <a:r>
              <a:rPr lang="en-US" dirty="0" smtClean="0"/>
              <a:t>exertional </a:t>
            </a:r>
            <a:r>
              <a:rPr lang="en-US" dirty="0" smtClean="0">
                <a:solidFill>
                  <a:srgbClr val="FF0000"/>
                </a:solidFill>
              </a:rPr>
              <a:t>hyponatremia</a:t>
            </a:r>
            <a:r>
              <a:rPr lang="en-US" dirty="0" smtClean="0"/>
              <a:t> </a:t>
            </a:r>
            <a:r>
              <a:rPr lang="en-US" dirty="0"/>
              <a:t>(low salt levels in the blood</a:t>
            </a:r>
            <a:r>
              <a:rPr lang="en-US" dirty="0" smtClean="0"/>
              <a:t>).</a:t>
            </a:r>
          </a:p>
          <a:p>
            <a:r>
              <a:rPr lang="en-US" dirty="0"/>
              <a:t>Among others, Katsouyanni et al. (1993) found evidence for </a:t>
            </a:r>
            <a:r>
              <a:rPr lang="en-US" dirty="0">
                <a:solidFill>
                  <a:srgbClr val="FF0000"/>
                </a:solidFill>
              </a:rPr>
              <a:t>interactive </a:t>
            </a:r>
            <a:r>
              <a:rPr lang="en-US" dirty="0" smtClean="0">
                <a:solidFill>
                  <a:srgbClr val="FF0000"/>
                </a:solidFill>
              </a:rPr>
              <a:t>effects </a:t>
            </a:r>
            <a:r>
              <a:rPr lang="en-US" dirty="0">
                <a:solidFill>
                  <a:srgbClr val="FF0000"/>
                </a:solidFill>
              </a:rPr>
              <a:t>of high </a:t>
            </a:r>
            <a:r>
              <a:rPr lang="en-US" dirty="0" smtClean="0">
                <a:solidFill>
                  <a:srgbClr val="FF0000"/>
                </a:solidFill>
              </a:rPr>
              <a:t>temperatures </a:t>
            </a:r>
            <a:r>
              <a:rPr lang="en-US" dirty="0">
                <a:solidFill>
                  <a:srgbClr val="FF0000"/>
                </a:solidFill>
              </a:rPr>
              <a:t>and SO2</a:t>
            </a:r>
            <a:r>
              <a:rPr lang="en-US" dirty="0"/>
              <a:t> on health.</a:t>
            </a:r>
            <a:endParaRPr lang="en-US" dirty="0" smtClean="0"/>
          </a:p>
          <a:p>
            <a:r>
              <a:rPr lang="en-US" dirty="0"/>
              <a:t>Conversely, </a:t>
            </a:r>
            <a:r>
              <a:rPr lang="en-US" dirty="0">
                <a:solidFill>
                  <a:srgbClr val="FF0000"/>
                </a:solidFill>
              </a:rPr>
              <a:t>cold, dry air </a:t>
            </a:r>
            <a:r>
              <a:rPr lang="en-US" dirty="0"/>
              <a:t>can make breathing more </a:t>
            </a:r>
            <a:r>
              <a:rPr lang="en-US" dirty="0" smtClean="0"/>
              <a:t>difficult </a:t>
            </a:r>
            <a:r>
              <a:rPr lang="en-US" dirty="0"/>
              <a:t>through </a:t>
            </a:r>
            <a:r>
              <a:rPr lang="en-US" dirty="0">
                <a:solidFill>
                  <a:srgbClr val="FF0000"/>
                </a:solidFill>
              </a:rPr>
              <a:t>increased </a:t>
            </a:r>
            <a:r>
              <a:rPr lang="en-US" dirty="0" smtClean="0">
                <a:solidFill>
                  <a:srgbClr val="FF0000"/>
                </a:solidFill>
              </a:rPr>
              <a:t>bronchoconstriction</a:t>
            </a:r>
            <a:r>
              <a:rPr lang="en-US" dirty="0"/>
              <a:t>, but precise thresholds for such </a:t>
            </a:r>
            <a:r>
              <a:rPr lang="en-US" dirty="0" smtClean="0"/>
              <a:t>effects </a:t>
            </a:r>
            <a:r>
              <a:rPr lang="en-US" dirty="0"/>
              <a:t>are rarely discussed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0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Cardiovascular implications of exposure to traffic </a:t>
            </a:r>
            <a:r>
              <a:rPr lang="en-US" sz="4400" dirty="0" smtClean="0"/>
              <a:t>air pollution </a:t>
            </a:r>
            <a:r>
              <a:rPr lang="en-US" sz="4400" dirty="0"/>
              <a:t>during exercise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8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automotive pollution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diverse </a:t>
            </a:r>
            <a:r>
              <a:rPr lang="en-US" dirty="0">
                <a:solidFill>
                  <a:srgbClr val="FF0000"/>
                </a:solidFill>
              </a:rPr>
              <a:t>mixture</a:t>
            </a:r>
            <a:r>
              <a:rPr lang="en-US" dirty="0"/>
              <a:t> of suspended </a:t>
            </a:r>
            <a:r>
              <a:rPr lang="en-US" dirty="0">
                <a:solidFill>
                  <a:srgbClr val="FF0000"/>
                </a:solidFill>
              </a:rPr>
              <a:t>particles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gases</a:t>
            </a:r>
            <a:r>
              <a:rPr lang="en-US" dirty="0" smtClean="0"/>
              <a:t> containing </a:t>
            </a:r>
            <a:r>
              <a:rPr lang="en-US" dirty="0">
                <a:solidFill>
                  <a:srgbClr val="FF0000"/>
                </a:solidFill>
              </a:rPr>
              <a:t>reactive free radical </a:t>
            </a:r>
            <a:r>
              <a:rPr lang="en-US" dirty="0"/>
              <a:t>species is </a:t>
            </a:r>
            <a:r>
              <a:rPr lang="en-US" dirty="0" smtClean="0"/>
              <a:t>released into </a:t>
            </a:r>
            <a:r>
              <a:rPr lang="en-US" dirty="0"/>
              <a:t>the </a:t>
            </a:r>
            <a:r>
              <a:rPr lang="en-US" dirty="0" smtClean="0"/>
              <a:t>atmosphere.</a:t>
            </a:r>
          </a:p>
          <a:p>
            <a:r>
              <a:rPr lang="en-US" dirty="0"/>
              <a:t>mixture of </a:t>
            </a:r>
            <a:r>
              <a:rPr lang="en-US" dirty="0">
                <a:solidFill>
                  <a:srgbClr val="FF0000"/>
                </a:solidFill>
              </a:rPr>
              <a:t>solids</a:t>
            </a:r>
            <a:r>
              <a:rPr lang="en-US" dirty="0"/>
              <a:t> and liquids </a:t>
            </a:r>
            <a:r>
              <a:rPr lang="en-US" dirty="0" smtClean="0"/>
              <a:t>that are </a:t>
            </a:r>
            <a:r>
              <a:rPr lang="en-US" dirty="0"/>
              <a:t>generally classified according to </a:t>
            </a:r>
            <a:r>
              <a:rPr lang="en-US" dirty="0" smtClean="0"/>
              <a:t>aerodynamic diameter</a:t>
            </a:r>
            <a:r>
              <a:rPr lang="en-US" dirty="0"/>
              <a:t>, as coarse (&lt;</a:t>
            </a:r>
            <a:r>
              <a:rPr lang="en-US" dirty="0">
                <a:solidFill>
                  <a:srgbClr val="FF0000"/>
                </a:solidFill>
              </a:rPr>
              <a:t>10mm; PM10</a:t>
            </a:r>
            <a:r>
              <a:rPr lang="en-US" dirty="0"/>
              <a:t>), fine (&lt;</a:t>
            </a:r>
            <a:r>
              <a:rPr lang="en-US" dirty="0" smtClean="0">
                <a:solidFill>
                  <a:srgbClr val="FF0000"/>
                </a:solidFill>
              </a:rPr>
              <a:t>2.5mm</a:t>
            </a:r>
            <a:r>
              <a:rPr lang="en-US" dirty="0" smtClean="0"/>
              <a:t>; PM2.5</a:t>
            </a:r>
            <a:r>
              <a:rPr lang="en-US" dirty="0"/>
              <a:t>) or ultrafine (&lt;0.1 mm</a:t>
            </a:r>
            <a:r>
              <a:rPr lang="en-US" dirty="0">
                <a:solidFill>
                  <a:srgbClr val="FF0000"/>
                </a:solidFill>
              </a:rPr>
              <a:t>; PM0.1</a:t>
            </a:r>
            <a:r>
              <a:rPr lang="en-US" dirty="0"/>
              <a:t>) </a:t>
            </a:r>
            <a:r>
              <a:rPr lang="en-US" dirty="0" smtClean="0"/>
              <a:t>particles.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</a:t>
            </a:r>
            <a:r>
              <a:rPr lang="en-US" b="1" dirty="0" smtClean="0"/>
              <a:t>epidemiological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Early epidemiological studies examining the </a:t>
            </a:r>
            <a:r>
              <a:rPr lang="en-US" dirty="0" smtClean="0">
                <a:solidFill>
                  <a:srgbClr val="FF0000"/>
                </a:solidFill>
              </a:rPr>
              <a:t>relationship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dirty="0">
                <a:solidFill>
                  <a:srgbClr val="FF0000"/>
                </a:solidFill>
              </a:rPr>
              <a:t>chronic exposure </a:t>
            </a:r>
            <a:r>
              <a:rPr lang="en-US" dirty="0"/>
              <a:t>to </a:t>
            </a:r>
            <a:r>
              <a:rPr lang="en-US" dirty="0" smtClean="0"/>
              <a:t>automotive pollution </a:t>
            </a:r>
            <a:r>
              <a:rPr lang="en-US" dirty="0"/>
              <a:t>and disease found an </a:t>
            </a:r>
            <a:r>
              <a:rPr lang="en-US" dirty="0" smtClean="0"/>
              <a:t>unexpectedly increased </a:t>
            </a:r>
            <a:r>
              <a:rPr lang="en-US" dirty="0"/>
              <a:t>incidence of </a:t>
            </a:r>
            <a:r>
              <a:rPr lang="en-US" dirty="0">
                <a:solidFill>
                  <a:srgbClr val="FF0000"/>
                </a:solidFill>
              </a:rPr>
              <a:t>cardiovascular</a:t>
            </a:r>
            <a:r>
              <a:rPr lang="en-US" dirty="0"/>
              <a:t> mortality </a:t>
            </a:r>
            <a:r>
              <a:rPr lang="en-US" dirty="0" smtClean="0"/>
              <a:t>in workers </a:t>
            </a:r>
            <a:r>
              <a:rPr lang="en-US" dirty="0"/>
              <a:t>exposed to high levels of </a:t>
            </a:r>
            <a:r>
              <a:rPr lang="en-US" dirty="0" smtClean="0"/>
              <a:t>pollution</a:t>
            </a:r>
          </a:p>
          <a:p>
            <a:r>
              <a:rPr lang="en-US" dirty="0">
                <a:solidFill>
                  <a:srgbClr val="FF0000"/>
                </a:solidFill>
              </a:rPr>
              <a:t>PM&lt;2.5</a:t>
            </a:r>
            <a:r>
              <a:rPr lang="en-US" dirty="0"/>
              <a:t> appears to be the most studied and </a:t>
            </a:r>
            <a:r>
              <a:rPr lang="en-US" dirty="0" smtClean="0"/>
              <a:t>may be </a:t>
            </a:r>
            <a:r>
              <a:rPr lang="en-US" dirty="0"/>
              <a:t>of more risk to health, possibly due to </a:t>
            </a:r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very </a:t>
            </a:r>
            <a:r>
              <a:rPr lang="en-US" dirty="0">
                <a:solidFill>
                  <a:srgbClr val="FF0000"/>
                </a:solidFill>
              </a:rPr>
              <a:t>small particles </a:t>
            </a:r>
            <a:r>
              <a:rPr lang="en-US" dirty="0"/>
              <a:t>penetrating the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</a:t>
            </a:r>
            <a:r>
              <a:rPr lang="en-US" dirty="0" smtClean="0"/>
              <a:t>regions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lung and entering the </a:t>
            </a:r>
            <a:r>
              <a:rPr lang="en-US" dirty="0" smtClean="0">
                <a:solidFill>
                  <a:srgbClr val="FF0000"/>
                </a:solidFill>
              </a:rPr>
              <a:t>circulation.</a:t>
            </a:r>
          </a:p>
          <a:p>
            <a:r>
              <a:rPr lang="en-US" dirty="0" smtClean="0"/>
              <a:t>incidence </a:t>
            </a:r>
            <a:r>
              <a:rPr lang="en-US" dirty="0"/>
              <a:t>of life-threatening </a:t>
            </a:r>
            <a:r>
              <a:rPr lang="en-US" dirty="0" smtClean="0"/>
              <a:t>myocardial infarctions</a:t>
            </a:r>
            <a:endParaRPr lang="en-US" dirty="0"/>
          </a:p>
          <a:p>
            <a:r>
              <a:rPr lang="en-US" dirty="0"/>
              <a:t>and cardiac </a:t>
            </a:r>
            <a:r>
              <a:rPr lang="en-US" dirty="0" smtClean="0"/>
              <a:t>arrhythmias</a:t>
            </a:r>
          </a:p>
          <a:p>
            <a:r>
              <a:rPr lang="en-US" dirty="0"/>
              <a:t>systemic inflammation,</a:t>
            </a:r>
          </a:p>
          <a:p>
            <a:r>
              <a:rPr lang="en-US" dirty="0"/>
              <a:t>as measured by C-reactive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6" y="678761"/>
            <a:ext cx="11963588" cy="58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</a:t>
            </a:r>
            <a:r>
              <a:rPr lang="en-US" b="1" dirty="0" smtClean="0"/>
              <a:t>mechanisms of </a:t>
            </a:r>
            <a:r>
              <a:rPr lang="en-US" b="1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The main pathway by which particulate air </a:t>
            </a:r>
            <a:r>
              <a:rPr lang="en-US" dirty="0" smtClean="0"/>
              <a:t>pollution </a:t>
            </a:r>
            <a:r>
              <a:rPr lang="en-US" dirty="0"/>
              <a:t>contributes to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risk is </a:t>
            </a:r>
            <a:r>
              <a:rPr lang="en-US" dirty="0" smtClean="0"/>
              <a:t>probably by </a:t>
            </a:r>
            <a:r>
              <a:rPr lang="en-US" dirty="0"/>
              <a:t>direct augmentation of </a:t>
            </a:r>
            <a:r>
              <a:rPr lang="en-US" dirty="0" smtClean="0">
                <a:solidFill>
                  <a:srgbClr val="FF0000"/>
                </a:solidFill>
              </a:rPr>
              <a:t>atherosclerosis</a:t>
            </a:r>
          </a:p>
          <a:p>
            <a:r>
              <a:rPr lang="en-US" dirty="0"/>
              <a:t>The </a:t>
            </a:r>
            <a:r>
              <a:rPr lang="en-US" dirty="0" smtClean="0"/>
              <a:t>etiology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atherosclerosis</a:t>
            </a:r>
            <a:r>
              <a:rPr lang="en-US" dirty="0"/>
              <a:t> is </a:t>
            </a:r>
            <a:r>
              <a:rPr lang="en-US" dirty="0" smtClean="0"/>
              <a:t>multifactorial, but </a:t>
            </a:r>
            <a:r>
              <a:rPr lang="en-US" dirty="0"/>
              <a:t>the process may be initiated and </a:t>
            </a:r>
            <a:r>
              <a:rPr lang="en-US" dirty="0">
                <a:solidFill>
                  <a:srgbClr val="FF0000"/>
                </a:solidFill>
              </a:rPr>
              <a:t>promoted </a:t>
            </a:r>
            <a:r>
              <a:rPr lang="en-US" dirty="0" smtClean="0">
                <a:solidFill>
                  <a:srgbClr val="FF0000"/>
                </a:solidFill>
              </a:rPr>
              <a:t>by toxic </a:t>
            </a:r>
            <a:r>
              <a:rPr lang="en-US" dirty="0">
                <a:solidFill>
                  <a:srgbClr val="FF0000"/>
                </a:solidFill>
              </a:rPr>
              <a:t>insult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endothelium</a:t>
            </a:r>
            <a:r>
              <a:rPr lang="en-US" dirty="0"/>
              <a:t>, and is </a:t>
            </a:r>
            <a:r>
              <a:rPr lang="en-US" dirty="0" smtClean="0"/>
              <a:t>associated with </a:t>
            </a:r>
            <a:r>
              <a:rPr lang="en-US" dirty="0">
                <a:solidFill>
                  <a:srgbClr val="FF0000"/>
                </a:solidFill>
              </a:rPr>
              <a:t>chronic inflammation </a:t>
            </a:r>
            <a:r>
              <a:rPr lang="en-US" dirty="0"/>
              <a:t>as well as high </a:t>
            </a:r>
            <a:r>
              <a:rPr lang="en-US" dirty="0" smtClean="0"/>
              <a:t>circulating </a:t>
            </a:r>
            <a:r>
              <a:rPr lang="en-US" dirty="0"/>
              <a:t>concentrations of metabolites indicative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oxidative </a:t>
            </a:r>
            <a:r>
              <a:rPr lang="en-US" dirty="0">
                <a:solidFill>
                  <a:srgbClr val="FF0000"/>
                </a:solidFill>
              </a:rPr>
              <a:t>stress</a:t>
            </a:r>
            <a:r>
              <a:rPr lang="en-US" dirty="0" smtClean="0"/>
              <a:t>.</a:t>
            </a:r>
          </a:p>
          <a:p>
            <a:r>
              <a:rPr lang="en-US" dirty="0"/>
              <a:t>Several studies have </a:t>
            </a:r>
            <a:r>
              <a:rPr lang="en-US" dirty="0" smtClean="0"/>
              <a:t>reported </a:t>
            </a:r>
            <a:r>
              <a:rPr lang="en-US" dirty="0" smtClean="0">
                <a:solidFill>
                  <a:srgbClr val="FF0000"/>
                </a:solidFill>
              </a:rPr>
              <a:t>diminished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antioxidant </a:t>
            </a:r>
            <a:r>
              <a:rPr lang="en-US" dirty="0" smtClean="0">
                <a:solidFill>
                  <a:srgbClr val="FF0000"/>
                </a:solidFill>
              </a:rPr>
              <a:t>defenses </a:t>
            </a:r>
            <a:r>
              <a:rPr lang="en-US" dirty="0"/>
              <a:t>and </a:t>
            </a:r>
            <a:r>
              <a:rPr lang="en-US" dirty="0" smtClean="0"/>
              <a:t>increased markers </a:t>
            </a:r>
            <a:r>
              <a:rPr lang="en-US" dirty="0"/>
              <a:t>of oxidative damage (e.g. </a:t>
            </a:r>
            <a:r>
              <a:rPr lang="en-US" dirty="0" smtClean="0">
                <a:solidFill>
                  <a:srgbClr val="FF0000"/>
                </a:solidFill>
              </a:rPr>
              <a:t>malondialdehyde</a:t>
            </a:r>
            <a:r>
              <a:rPr lang="en-US" dirty="0"/>
              <a:t>) in plasma and </a:t>
            </a:r>
            <a:r>
              <a:rPr lang="en-US" dirty="0">
                <a:solidFill>
                  <a:srgbClr val="FF0000"/>
                </a:solidFill>
              </a:rPr>
              <a:t>endothelial</a:t>
            </a:r>
            <a:r>
              <a:rPr lang="en-US" dirty="0"/>
              <a:t> cells after expo-sure to components of automotive pollution </a:t>
            </a:r>
            <a:r>
              <a:rPr lang="en-US" dirty="0" smtClean="0"/>
              <a:t>such as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nitrogen dioxide </a:t>
            </a:r>
            <a:r>
              <a:rPr lang="en-US" dirty="0"/>
              <a:t>(NO2)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9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mechanisms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cardiovascular risk may also arise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thrombotic</a:t>
            </a:r>
            <a:r>
              <a:rPr lang="en-US" dirty="0" smtClean="0"/>
              <a:t> </a:t>
            </a:r>
            <a:r>
              <a:rPr lang="en-US" dirty="0"/>
              <a:t>complications as a consequence </a:t>
            </a:r>
            <a:r>
              <a:rPr lang="en-US" dirty="0" smtClean="0"/>
              <a:t>of increased </a:t>
            </a:r>
            <a:r>
              <a:rPr lang="en-US" dirty="0">
                <a:solidFill>
                  <a:srgbClr val="FF0000"/>
                </a:solidFill>
              </a:rPr>
              <a:t>platelet </a:t>
            </a:r>
            <a:r>
              <a:rPr lang="en-US" dirty="0" smtClean="0">
                <a:solidFill>
                  <a:srgbClr val="FF0000"/>
                </a:solidFill>
              </a:rPr>
              <a:t>activation </a:t>
            </a:r>
            <a:r>
              <a:rPr lang="en-US" dirty="0" smtClean="0"/>
              <a:t>and </a:t>
            </a:r>
            <a:r>
              <a:rPr lang="en-US" dirty="0"/>
              <a:t>an </a:t>
            </a:r>
            <a:r>
              <a:rPr lang="en-US" dirty="0" smtClean="0"/>
              <a:t>elevated </a:t>
            </a:r>
            <a:r>
              <a:rPr lang="en-US" dirty="0" smtClean="0">
                <a:solidFill>
                  <a:srgbClr val="FF0000"/>
                </a:solidFill>
              </a:rPr>
              <a:t>inflammatory</a:t>
            </a:r>
            <a:r>
              <a:rPr lang="en-US" dirty="0" smtClean="0"/>
              <a:t> response caused </a:t>
            </a:r>
            <a:r>
              <a:rPr lang="en-US" dirty="0"/>
              <a:t>by systemic </a:t>
            </a:r>
            <a:r>
              <a:rPr lang="en-US" dirty="0" smtClean="0">
                <a:solidFill>
                  <a:srgbClr val="FF0000"/>
                </a:solidFill>
              </a:rPr>
              <a:t>infiltration</a:t>
            </a:r>
            <a:r>
              <a:rPr lang="en-US" dirty="0" smtClean="0"/>
              <a:t> </a:t>
            </a:r>
            <a:r>
              <a:rPr lang="en-US" dirty="0"/>
              <a:t>of air pollution</a:t>
            </a:r>
            <a:r>
              <a:rPr lang="en-US" dirty="0" smtClean="0"/>
              <a:t>.</a:t>
            </a:r>
          </a:p>
          <a:p>
            <a:r>
              <a:rPr lang="en-US" dirty="0"/>
              <a:t>In humans, environmentally relevant </a:t>
            </a:r>
            <a:r>
              <a:rPr lang="en-US" dirty="0" smtClean="0"/>
              <a:t>concentrations </a:t>
            </a:r>
            <a:r>
              <a:rPr lang="en-US" dirty="0"/>
              <a:t>of PM2.5 and O3 acutely augment </a:t>
            </a:r>
            <a:r>
              <a:rPr lang="en-US" dirty="0" smtClean="0"/>
              <a:t>brachial artery </a:t>
            </a:r>
            <a:r>
              <a:rPr lang="en-US" dirty="0" smtClean="0">
                <a:solidFill>
                  <a:srgbClr val="FF0000"/>
                </a:solidFill>
              </a:rPr>
              <a:t>vasoconstriction</a:t>
            </a:r>
            <a:r>
              <a:rPr lang="en-US" dirty="0" smtClean="0"/>
              <a:t>.</a:t>
            </a:r>
          </a:p>
          <a:p>
            <a:r>
              <a:rPr lang="en-US" dirty="0"/>
              <a:t>Rats exposed to the </a:t>
            </a:r>
            <a:r>
              <a:rPr lang="en-US" dirty="0" smtClean="0"/>
              <a:t>same pollutants </a:t>
            </a:r>
            <a:r>
              <a:rPr lang="en-US" dirty="0"/>
              <a:t>also show elevated concentrations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plasma </a:t>
            </a:r>
            <a:r>
              <a:rPr lang="en-US" dirty="0">
                <a:solidFill>
                  <a:srgbClr val="FF0000"/>
                </a:solidFill>
              </a:rPr>
              <a:t>endothelin-1</a:t>
            </a:r>
            <a:r>
              <a:rPr lang="en-US" dirty="0"/>
              <a:t>, a powerful </a:t>
            </a:r>
            <a:r>
              <a:rPr lang="en-US" dirty="0" smtClean="0"/>
              <a:t>vasoconstrictor.</a:t>
            </a:r>
          </a:p>
          <a:p>
            <a:r>
              <a:rPr lang="en-US" dirty="0"/>
              <a:t>augmented </a:t>
            </a:r>
            <a:r>
              <a:rPr lang="en-US" dirty="0" smtClean="0"/>
              <a:t>vasomotor </a:t>
            </a:r>
            <a:r>
              <a:rPr lang="en-US" dirty="0"/>
              <a:t>tone (vasoconstriction) has the potential </a:t>
            </a:r>
            <a:r>
              <a:rPr lang="en-US" dirty="0" smtClean="0"/>
              <a:t>to increase </a:t>
            </a:r>
            <a:r>
              <a:rPr lang="en-US" dirty="0"/>
              <a:t>myocardial </a:t>
            </a:r>
            <a:r>
              <a:rPr lang="en-US" dirty="0">
                <a:solidFill>
                  <a:srgbClr val="FF0000"/>
                </a:solidFill>
              </a:rPr>
              <a:t>afterload</a:t>
            </a:r>
            <a:r>
              <a:rPr lang="en-US" dirty="0"/>
              <a:t> and </a:t>
            </a:r>
            <a:r>
              <a:rPr lang="en-US" dirty="0" smtClean="0"/>
              <a:t>ischemia.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90" y="0"/>
            <a:ext cx="4335400" cy="335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8" y="3378531"/>
            <a:ext cx="9496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Physical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3414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In adults, physical activity lowers risk for:</a:t>
            </a:r>
          </a:p>
          <a:p>
            <a:r>
              <a:rPr lang="en-US" dirty="0" smtClean="0"/>
              <a:t>Premature death</a:t>
            </a:r>
          </a:p>
          <a:p>
            <a:pPr marL="0" indent="0">
              <a:buNone/>
            </a:pPr>
            <a:r>
              <a:rPr lang="en-US" dirty="0" smtClean="0"/>
              <a:t>• Coronary heart disease</a:t>
            </a:r>
          </a:p>
          <a:p>
            <a:pPr marL="0" indent="0">
              <a:buNone/>
            </a:pPr>
            <a:r>
              <a:rPr lang="en-US" dirty="0" smtClean="0"/>
              <a:t>• Stroke</a:t>
            </a:r>
          </a:p>
          <a:p>
            <a:pPr marL="0" indent="0">
              <a:buNone/>
            </a:pPr>
            <a:r>
              <a:rPr lang="en-US" dirty="0" smtClean="0"/>
              <a:t>• Hypertension </a:t>
            </a:r>
          </a:p>
          <a:p>
            <a:pPr marL="0" indent="0">
              <a:buNone/>
            </a:pPr>
            <a:r>
              <a:rPr lang="en-US" dirty="0" smtClean="0"/>
              <a:t>• Type 2 diabetes</a:t>
            </a:r>
          </a:p>
          <a:p>
            <a:r>
              <a:rPr lang="en-US" dirty="0" smtClean="0"/>
              <a:t>Colon cancer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Breast cancer</a:t>
            </a:r>
          </a:p>
          <a:p>
            <a:pPr marL="0" indent="0">
              <a:buNone/>
            </a:pPr>
            <a:r>
              <a:rPr lang="en-US" dirty="0" smtClean="0"/>
              <a:t>• Depression</a:t>
            </a:r>
          </a:p>
          <a:p>
            <a:pPr marL="0" indent="0">
              <a:buNone/>
            </a:pPr>
            <a:r>
              <a:rPr lang="en-US" dirty="0" smtClean="0"/>
              <a:t>• Unhealthy weight gain</a:t>
            </a:r>
          </a:p>
          <a:p>
            <a:pPr marL="0" indent="0">
              <a:buNone/>
            </a:pPr>
            <a:r>
              <a:rPr lang="en-US" dirty="0" smtClean="0"/>
              <a:t>• Injuries from falls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14" y="1971674"/>
            <a:ext cx="10879585" cy="41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7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Physical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children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adolescents</a:t>
            </a:r>
            <a:r>
              <a:rPr lang="en-US" dirty="0" smtClean="0"/>
              <a:t>, physical activity is associated with improved: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Cardiorespiratory fitness</a:t>
            </a:r>
          </a:p>
          <a:p>
            <a:pPr marL="0" indent="0">
              <a:buNone/>
            </a:pPr>
            <a:r>
              <a:rPr lang="en-US" dirty="0" smtClean="0"/>
              <a:t>• Bone health</a:t>
            </a:r>
          </a:p>
          <a:p>
            <a:pPr marL="0" indent="0">
              <a:buNone/>
            </a:pPr>
            <a:r>
              <a:rPr lang="en-US" dirty="0" smtClean="0"/>
              <a:t>• Cardiovascular biomarkers</a:t>
            </a:r>
          </a:p>
          <a:p>
            <a:pPr marL="0" indent="0">
              <a:buNone/>
            </a:pPr>
            <a:r>
              <a:rPr lang="en-US" dirty="0" smtClean="0"/>
              <a:t>• Metabolic health biomarkers</a:t>
            </a:r>
          </a:p>
          <a:p>
            <a:r>
              <a:rPr lang="en-US" dirty="0" smtClean="0"/>
              <a:t>Academic achievement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Academic behaviors</a:t>
            </a:r>
          </a:p>
          <a:p>
            <a:pPr marL="0" indent="0">
              <a:buNone/>
            </a:pPr>
            <a:r>
              <a:rPr lang="en-US" dirty="0" smtClean="0"/>
              <a:t>• Cognitive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0" y="242296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Benefits of Physical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166" y="832514"/>
            <a:ext cx="9755724" cy="58821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Health Impacts of Physical Inactivity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36</a:t>
            </a:r>
            <a:r>
              <a:rPr lang="en-US" sz="3600" dirty="0" smtClean="0"/>
              <a:t>% of adults report no leisure-time physical activity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82</a:t>
            </a:r>
            <a:r>
              <a:rPr lang="en-US" sz="3600" dirty="0" smtClean="0"/>
              <a:t>% of adults and </a:t>
            </a:r>
            <a:r>
              <a:rPr lang="en-US" sz="3600" dirty="0" smtClean="0">
                <a:solidFill>
                  <a:srgbClr val="FF0000"/>
                </a:solidFill>
              </a:rPr>
              <a:t>88</a:t>
            </a:r>
            <a:r>
              <a:rPr lang="en-US" sz="3600" dirty="0" smtClean="0"/>
              <a:t>% of adolescents do not meet current federal guidelines for aerobic activity and muscle strengthening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Estimated medical cost of physical inactivity = $75 billion per year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z="1600" b="1" smtClean="0"/>
              <a:t>7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61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Activity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59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Exposure to air pollution is associated with several adverse health outcomes, including </a:t>
            </a:r>
            <a:r>
              <a:rPr lang="en-US" sz="3200" dirty="0" smtClean="0">
                <a:solidFill>
                  <a:srgbClr val="FF0000"/>
                </a:solidFill>
              </a:rPr>
              <a:t>asthma</a:t>
            </a:r>
            <a:r>
              <a:rPr lang="en-US" sz="3200" dirty="0" smtClean="0"/>
              <a:t> attacks and abnormal </a:t>
            </a:r>
            <a:r>
              <a:rPr lang="en-US" sz="3200" dirty="0" smtClean="0">
                <a:solidFill>
                  <a:srgbClr val="FF0000"/>
                </a:solidFill>
              </a:rPr>
              <a:t>heart rhythms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People who can </a:t>
            </a:r>
            <a:r>
              <a:rPr lang="en-US" sz="3200" dirty="0" smtClean="0">
                <a:solidFill>
                  <a:srgbClr val="FF0000"/>
                </a:solidFill>
              </a:rPr>
              <a:t>modify the location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FF0000"/>
                </a:solidFill>
              </a:rPr>
              <a:t>time of exercise </a:t>
            </a:r>
            <a:r>
              <a:rPr lang="en-US" sz="3200" dirty="0" smtClean="0"/>
              <a:t>may wish to </a:t>
            </a:r>
            <a:r>
              <a:rPr lang="en-US" sz="3200" dirty="0" smtClean="0">
                <a:solidFill>
                  <a:srgbClr val="FF0000"/>
                </a:solidFill>
              </a:rPr>
              <a:t>reduce these risks </a:t>
            </a:r>
            <a:r>
              <a:rPr lang="en-US" sz="3200" dirty="0" smtClean="0"/>
              <a:t>by exercising away from heavy </a:t>
            </a:r>
            <a:r>
              <a:rPr lang="en-US" sz="3200" dirty="0" smtClean="0">
                <a:solidFill>
                  <a:srgbClr val="FF0000"/>
                </a:solidFill>
              </a:rPr>
              <a:t>traffic and industrial sites</a:t>
            </a:r>
            <a:r>
              <a:rPr lang="en-US" sz="3200" dirty="0" smtClean="0"/>
              <a:t>, especially during rush hour or </a:t>
            </a:r>
            <a:r>
              <a:rPr lang="en-US" sz="3200" dirty="0" smtClean="0">
                <a:solidFill>
                  <a:srgbClr val="FF0000"/>
                </a:solidFill>
              </a:rPr>
              <a:t>times when pollution is known to be high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However, current evidence indicates that the benefits of being active, </a:t>
            </a:r>
            <a:r>
              <a:rPr lang="en-US" sz="3200" dirty="0" smtClean="0">
                <a:solidFill>
                  <a:srgbClr val="FF0000"/>
                </a:solidFill>
              </a:rPr>
              <a:t>even in polluted air</a:t>
            </a:r>
            <a:r>
              <a:rPr lang="en-US" sz="3200" dirty="0" smtClean="0"/>
              <a:t>, outweigh the risk of being </a:t>
            </a:r>
            <a:r>
              <a:rPr lang="en-US" sz="3200" dirty="0" smtClean="0">
                <a:solidFill>
                  <a:srgbClr val="FF0000"/>
                </a:solidFill>
              </a:rPr>
              <a:t>inactive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 EXPOSURE WHILE BEING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How Physical Activity Affects Air Pollution Dose?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Concentration</a:t>
            </a:r>
            <a:r>
              <a:rPr lang="en-US" dirty="0" smtClean="0"/>
              <a:t> varies across microenvironments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and where activity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spent in microenvironment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Duration</a:t>
            </a:r>
            <a:r>
              <a:rPr lang="en-US" dirty="0" smtClean="0"/>
              <a:t> of activity (e.g., active travel vs. driving)</a:t>
            </a:r>
          </a:p>
          <a:p>
            <a:r>
              <a:rPr lang="en-US" dirty="0" smtClean="0"/>
              <a:t>Ventilation rate correlates with </a:t>
            </a:r>
            <a:r>
              <a:rPr lang="en-US" dirty="0" smtClean="0">
                <a:solidFill>
                  <a:srgbClr val="FF0000"/>
                </a:solidFill>
              </a:rPr>
              <a:t>intensity of activity</a:t>
            </a:r>
          </a:p>
          <a:p>
            <a:pPr marL="0" indent="0">
              <a:buNone/>
            </a:pPr>
            <a:r>
              <a:rPr lang="en-US" dirty="0" smtClean="0"/>
              <a:t>- Increased </a:t>
            </a:r>
            <a:r>
              <a:rPr lang="en-US" dirty="0" smtClean="0">
                <a:solidFill>
                  <a:srgbClr val="FF0000"/>
                </a:solidFill>
              </a:rPr>
              <a:t>ventilation rate</a:t>
            </a:r>
            <a:r>
              <a:rPr lang="en-US" dirty="0" smtClean="0"/>
              <a:t>: more breaths/minute</a:t>
            </a:r>
          </a:p>
          <a:p>
            <a:pPr marL="0" indent="0">
              <a:buNone/>
            </a:pPr>
            <a:r>
              <a:rPr lang="en-US" dirty="0" smtClean="0"/>
              <a:t>- Increased </a:t>
            </a:r>
            <a:r>
              <a:rPr lang="en-US" dirty="0" smtClean="0">
                <a:solidFill>
                  <a:srgbClr val="FF0000"/>
                </a:solidFill>
              </a:rPr>
              <a:t>velocity of breaths</a:t>
            </a:r>
            <a:r>
              <a:rPr lang="en-US" dirty="0" smtClean="0"/>
              <a:t>: forces air deeper into lungs and increases deposition fraction</a:t>
            </a:r>
          </a:p>
          <a:p>
            <a:pPr marL="0" indent="0">
              <a:buNone/>
            </a:pPr>
            <a:r>
              <a:rPr lang="en-US" dirty="0" smtClean="0"/>
              <a:t>- More </a:t>
            </a:r>
            <a:r>
              <a:rPr lang="en-US" dirty="0" smtClean="0">
                <a:solidFill>
                  <a:srgbClr val="FF0000"/>
                </a:solidFill>
              </a:rPr>
              <a:t>mouth</a:t>
            </a:r>
            <a:r>
              <a:rPr lang="en-US" dirty="0" smtClean="0"/>
              <a:t> breathing: bypasses nasal filtration</a:t>
            </a:r>
          </a:p>
          <a:p>
            <a:r>
              <a:rPr lang="en-US" dirty="0" smtClean="0"/>
              <a:t>Dose is dependent on </a:t>
            </a:r>
            <a:r>
              <a:rPr lang="en-US" dirty="0" smtClean="0">
                <a:solidFill>
                  <a:srgbClr val="FF0000"/>
                </a:solidFill>
              </a:rPr>
              <a:t>age, sex, and body size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2330-3EEC-47B8-A85B-86E9796AD3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2131</Words>
  <Application>Microsoft Office PowerPoint</Application>
  <PresentationFormat>Widescreen</PresentationFormat>
  <Paragraphs>213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Physical Activity and  Air Pollution Exposure</vt:lpstr>
      <vt:lpstr>Objectives</vt:lpstr>
      <vt:lpstr>PHYSICAL ACTIVITY</vt:lpstr>
      <vt:lpstr>Benefits of Physical Activity</vt:lpstr>
      <vt:lpstr>Benefits of Physical Activity</vt:lpstr>
      <vt:lpstr>Benefits of Physical Activity</vt:lpstr>
      <vt:lpstr>Public Health Impacts of Physical Inactivity</vt:lpstr>
      <vt:lpstr>Physical Activity Guidelines</vt:lpstr>
      <vt:lpstr>AIR POLLUTION EXPOSURE WHILE BEING ACTIVE</vt:lpstr>
      <vt:lpstr>Air Pollution &amp; Physical Activity Joint Health Effects</vt:lpstr>
      <vt:lpstr>Short-term Exposure and Lung Function</vt:lpstr>
      <vt:lpstr>Long-term Exposure and Asthma Incidence</vt:lpstr>
      <vt:lpstr>Public Health Guidance</vt:lpstr>
      <vt:lpstr>Guidance for Schools</vt:lpstr>
      <vt:lpstr>Guidance for Schools</vt:lpstr>
      <vt:lpstr>Physical Activity and Air Pollution  Guidance – Messaging Issues</vt:lpstr>
      <vt:lpstr>Ambient Air Quality and Athletic Performance</vt:lpstr>
      <vt:lpstr>Human performance</vt:lpstr>
      <vt:lpstr>Human performance</vt:lpstr>
      <vt:lpstr>Carbon Monoxide (CO)</vt:lpstr>
      <vt:lpstr>Carbon Monoxide (CO)</vt:lpstr>
      <vt:lpstr>Carbon Monoxide (CO)</vt:lpstr>
      <vt:lpstr>Carbon Monoxide (CO)</vt:lpstr>
      <vt:lpstr>NO and NO2</vt:lpstr>
      <vt:lpstr>NO and NO2</vt:lpstr>
      <vt:lpstr>Ozone (O3)</vt:lpstr>
      <vt:lpstr>Ozone (O3)</vt:lpstr>
      <vt:lpstr>Ozone (O3)</vt:lpstr>
      <vt:lpstr>Particulate Matter (PM )</vt:lpstr>
      <vt:lpstr>Particulate Matter (PM )</vt:lpstr>
      <vt:lpstr>SO2</vt:lpstr>
      <vt:lpstr>Temperature</vt:lpstr>
      <vt:lpstr>Cardiovascular implications of exposure to traffic air pollution during exercise</vt:lpstr>
      <vt:lpstr>Components of automotive pollution</vt:lpstr>
      <vt:lpstr>Cardiovascular epidemiological evidence</vt:lpstr>
      <vt:lpstr>PowerPoint Presentation</vt:lpstr>
      <vt:lpstr>Cardiovascular mechanisms of action</vt:lpstr>
      <vt:lpstr>Cardiovascular mechanisms of 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and  Air Pollution Exposure</dc:title>
  <dc:creator>sport</dc:creator>
  <cp:lastModifiedBy>T</cp:lastModifiedBy>
  <cp:revision>44</cp:revision>
  <dcterms:created xsi:type="dcterms:W3CDTF">2015-05-09T10:39:46Z</dcterms:created>
  <dcterms:modified xsi:type="dcterms:W3CDTF">2016-06-25T18:34:13Z</dcterms:modified>
</cp:coreProperties>
</file>