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0"/>
  </p:notesMasterIdLst>
  <p:sldIdLst>
    <p:sldId id="256" r:id="rId2"/>
    <p:sldId id="341" r:id="rId3"/>
    <p:sldId id="433" r:id="rId4"/>
    <p:sldId id="434" r:id="rId5"/>
    <p:sldId id="435" r:id="rId6"/>
    <p:sldId id="436" r:id="rId7"/>
    <p:sldId id="437" r:id="rId8"/>
    <p:sldId id="439" r:id="rId9"/>
    <p:sldId id="440" r:id="rId10"/>
    <p:sldId id="441" r:id="rId11"/>
    <p:sldId id="445" r:id="rId12"/>
    <p:sldId id="446" r:id="rId13"/>
    <p:sldId id="447" r:id="rId14"/>
    <p:sldId id="448" r:id="rId15"/>
    <p:sldId id="449" r:id="rId16"/>
    <p:sldId id="450" r:id="rId17"/>
    <p:sldId id="451" r:id="rId18"/>
    <p:sldId id="442" r:id="rId19"/>
    <p:sldId id="443" r:id="rId20"/>
    <p:sldId id="444" r:id="rId21"/>
    <p:sldId id="452" r:id="rId22"/>
    <p:sldId id="453" r:id="rId23"/>
    <p:sldId id="454" r:id="rId24"/>
    <p:sldId id="455" r:id="rId25"/>
    <p:sldId id="456" r:id="rId26"/>
    <p:sldId id="457" r:id="rId27"/>
    <p:sldId id="458" r:id="rId28"/>
    <p:sldId id="459" r:id="rId29"/>
    <p:sldId id="460" r:id="rId30"/>
    <p:sldId id="461" r:id="rId31"/>
    <p:sldId id="462" r:id="rId32"/>
    <p:sldId id="463" r:id="rId33"/>
    <p:sldId id="428" r:id="rId34"/>
    <p:sldId id="429" r:id="rId35"/>
    <p:sldId id="430" r:id="rId36"/>
    <p:sldId id="431" r:id="rId37"/>
    <p:sldId id="432" r:id="rId38"/>
    <p:sldId id="427" r:id="rId39"/>
    <p:sldId id="343" r:id="rId40"/>
    <p:sldId id="342" r:id="rId41"/>
    <p:sldId id="344" r:id="rId42"/>
    <p:sldId id="345" r:id="rId43"/>
    <p:sldId id="346" r:id="rId44"/>
    <p:sldId id="347" r:id="rId45"/>
    <p:sldId id="348" r:id="rId46"/>
    <p:sldId id="349" r:id="rId47"/>
    <p:sldId id="350" r:id="rId48"/>
    <p:sldId id="351" r:id="rId49"/>
    <p:sldId id="352" r:id="rId50"/>
    <p:sldId id="353" r:id="rId51"/>
    <p:sldId id="354" r:id="rId52"/>
    <p:sldId id="355" r:id="rId53"/>
    <p:sldId id="356" r:id="rId54"/>
    <p:sldId id="357" r:id="rId55"/>
    <p:sldId id="359" r:id="rId56"/>
    <p:sldId id="360" r:id="rId57"/>
    <p:sldId id="361" r:id="rId58"/>
    <p:sldId id="362" r:id="rId59"/>
    <p:sldId id="363" r:id="rId60"/>
    <p:sldId id="364" r:id="rId61"/>
    <p:sldId id="365" r:id="rId62"/>
    <p:sldId id="381" r:id="rId63"/>
    <p:sldId id="257" r:id="rId64"/>
    <p:sldId id="258" r:id="rId65"/>
    <p:sldId id="259" r:id="rId66"/>
    <p:sldId id="260" r:id="rId67"/>
    <p:sldId id="261" r:id="rId68"/>
    <p:sldId id="262" r:id="rId69"/>
    <p:sldId id="263" r:id="rId70"/>
    <p:sldId id="264" r:id="rId71"/>
    <p:sldId id="265" r:id="rId72"/>
    <p:sldId id="266" r:id="rId73"/>
    <p:sldId id="267" r:id="rId74"/>
    <p:sldId id="268" r:id="rId75"/>
    <p:sldId id="269" r:id="rId76"/>
    <p:sldId id="270" r:id="rId77"/>
    <p:sldId id="271" r:id="rId78"/>
    <p:sldId id="272" r:id="rId79"/>
    <p:sldId id="273" r:id="rId80"/>
    <p:sldId id="274" r:id="rId81"/>
    <p:sldId id="275" r:id="rId82"/>
    <p:sldId id="276" r:id="rId83"/>
    <p:sldId id="277" r:id="rId84"/>
    <p:sldId id="278" r:id="rId85"/>
    <p:sldId id="279" r:id="rId86"/>
    <p:sldId id="280" r:id="rId87"/>
    <p:sldId id="281" r:id="rId88"/>
    <p:sldId id="282" r:id="rId89"/>
    <p:sldId id="283" r:id="rId90"/>
    <p:sldId id="284" r:id="rId91"/>
    <p:sldId id="285" r:id="rId92"/>
    <p:sldId id="286" r:id="rId93"/>
    <p:sldId id="287" r:id="rId94"/>
    <p:sldId id="288" r:id="rId95"/>
    <p:sldId id="289" r:id="rId96"/>
    <p:sldId id="290" r:id="rId97"/>
    <p:sldId id="291" r:id="rId98"/>
    <p:sldId id="292" r:id="rId99"/>
    <p:sldId id="293" r:id="rId100"/>
    <p:sldId id="294" r:id="rId101"/>
    <p:sldId id="295" r:id="rId102"/>
    <p:sldId id="296" r:id="rId103"/>
    <p:sldId id="297" r:id="rId104"/>
    <p:sldId id="298" r:id="rId105"/>
    <p:sldId id="299" r:id="rId106"/>
    <p:sldId id="300" r:id="rId107"/>
    <p:sldId id="367" r:id="rId108"/>
    <p:sldId id="366"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380" r:id="rId122"/>
    <p:sldId id="382" r:id="rId123"/>
    <p:sldId id="383" r:id="rId124"/>
    <p:sldId id="384" r:id="rId125"/>
    <p:sldId id="385" r:id="rId126"/>
    <p:sldId id="386" r:id="rId127"/>
    <p:sldId id="387" r:id="rId128"/>
    <p:sldId id="388" r:id="rId129"/>
    <p:sldId id="389" r:id="rId130"/>
    <p:sldId id="390" r:id="rId131"/>
    <p:sldId id="391" r:id="rId132"/>
    <p:sldId id="392" r:id="rId133"/>
    <p:sldId id="393" r:id="rId134"/>
    <p:sldId id="394" r:id="rId135"/>
    <p:sldId id="395" r:id="rId136"/>
    <p:sldId id="396" r:id="rId137"/>
    <p:sldId id="398" r:id="rId138"/>
    <p:sldId id="397" r:id="rId139"/>
    <p:sldId id="399" r:id="rId140"/>
    <p:sldId id="400" r:id="rId141"/>
    <p:sldId id="401" r:id="rId142"/>
    <p:sldId id="402" r:id="rId143"/>
    <p:sldId id="403" r:id="rId144"/>
    <p:sldId id="404" r:id="rId145"/>
    <p:sldId id="405" r:id="rId146"/>
    <p:sldId id="406" r:id="rId147"/>
    <p:sldId id="301" r:id="rId148"/>
    <p:sldId id="416" r:id="rId149"/>
    <p:sldId id="417" r:id="rId150"/>
    <p:sldId id="418" r:id="rId151"/>
    <p:sldId id="415" r:id="rId152"/>
    <p:sldId id="408" r:id="rId153"/>
    <p:sldId id="409" r:id="rId154"/>
    <p:sldId id="407" r:id="rId155"/>
    <p:sldId id="411" r:id="rId156"/>
    <p:sldId id="412" r:id="rId157"/>
    <p:sldId id="413" r:id="rId158"/>
    <p:sldId id="414" r:id="rId159"/>
    <p:sldId id="421" r:id="rId160"/>
    <p:sldId id="422" r:id="rId161"/>
    <p:sldId id="423" r:id="rId162"/>
    <p:sldId id="424" r:id="rId163"/>
    <p:sldId id="425" r:id="rId164"/>
    <p:sldId id="426" r:id="rId165"/>
    <p:sldId id="410" r:id="rId166"/>
    <p:sldId id="302" r:id="rId167"/>
    <p:sldId id="303" r:id="rId168"/>
    <p:sldId id="304" r:id="rId169"/>
    <p:sldId id="305" r:id="rId170"/>
    <p:sldId id="419" r:id="rId171"/>
    <p:sldId id="306" r:id="rId172"/>
    <p:sldId id="307" r:id="rId173"/>
    <p:sldId id="308" r:id="rId174"/>
    <p:sldId id="420" r:id="rId175"/>
    <p:sldId id="314" r:id="rId176"/>
    <p:sldId id="315" r:id="rId177"/>
    <p:sldId id="319" r:id="rId178"/>
    <p:sldId id="320" r:id="rId179"/>
    <p:sldId id="321" r:id="rId180"/>
    <p:sldId id="322" r:id="rId181"/>
    <p:sldId id="323" r:id="rId182"/>
    <p:sldId id="324" r:id="rId183"/>
    <p:sldId id="325" r:id="rId184"/>
    <p:sldId id="326" r:id="rId185"/>
    <p:sldId id="327" r:id="rId186"/>
    <p:sldId id="328" r:id="rId187"/>
    <p:sldId id="329" r:id="rId188"/>
    <p:sldId id="330" r:id="rId189"/>
    <p:sldId id="331" r:id="rId190"/>
    <p:sldId id="332" r:id="rId191"/>
    <p:sldId id="333" r:id="rId192"/>
    <p:sldId id="334" r:id="rId193"/>
    <p:sldId id="335" r:id="rId194"/>
    <p:sldId id="336" r:id="rId195"/>
    <p:sldId id="337" r:id="rId196"/>
    <p:sldId id="338" r:id="rId197"/>
    <p:sldId id="339" r:id="rId198"/>
    <p:sldId id="340" r:id="rId1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notesMaster" Target="notesMasters/notesMaster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viewProps" Target="view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F11064-6E5B-4600-B806-5DAACBAD6855}"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333ABB-C692-4E6B-83A4-C9FE1FB29082}" type="slidenum">
              <a:rPr lang="en-US" smtClean="0"/>
              <a:t>‹#›</a:t>
            </a:fld>
            <a:endParaRPr lang="en-US"/>
          </a:p>
        </p:txBody>
      </p:sp>
    </p:spTree>
    <p:extLst>
      <p:ext uri="{BB962C8B-B14F-4D97-AF65-F5344CB8AC3E}">
        <p14:creationId xmlns:p14="http://schemas.microsoft.com/office/powerpoint/2010/main" val="1517108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116</a:t>
            </a:fld>
            <a:endParaRPr lang="en-US"/>
          </a:p>
        </p:txBody>
      </p:sp>
    </p:spTree>
    <p:extLst>
      <p:ext uri="{BB962C8B-B14F-4D97-AF65-F5344CB8AC3E}">
        <p14:creationId xmlns:p14="http://schemas.microsoft.com/office/powerpoint/2010/main" val="537417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117</a:t>
            </a:fld>
            <a:endParaRPr lang="en-US"/>
          </a:p>
        </p:txBody>
      </p:sp>
    </p:spTree>
    <p:extLst>
      <p:ext uri="{BB962C8B-B14F-4D97-AF65-F5344CB8AC3E}">
        <p14:creationId xmlns:p14="http://schemas.microsoft.com/office/powerpoint/2010/main" val="3745365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118</a:t>
            </a:fld>
            <a:endParaRPr lang="en-US"/>
          </a:p>
        </p:txBody>
      </p:sp>
    </p:spTree>
    <p:extLst>
      <p:ext uri="{BB962C8B-B14F-4D97-AF65-F5344CB8AC3E}">
        <p14:creationId xmlns:p14="http://schemas.microsoft.com/office/powerpoint/2010/main" val="3561582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119</a:t>
            </a:fld>
            <a:endParaRPr lang="en-US"/>
          </a:p>
        </p:txBody>
      </p:sp>
    </p:spTree>
    <p:extLst>
      <p:ext uri="{BB962C8B-B14F-4D97-AF65-F5344CB8AC3E}">
        <p14:creationId xmlns:p14="http://schemas.microsoft.com/office/powerpoint/2010/main" val="2110559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120</a:t>
            </a:fld>
            <a:endParaRPr lang="en-US"/>
          </a:p>
        </p:txBody>
      </p:sp>
    </p:spTree>
    <p:extLst>
      <p:ext uri="{BB962C8B-B14F-4D97-AF65-F5344CB8AC3E}">
        <p14:creationId xmlns:p14="http://schemas.microsoft.com/office/powerpoint/2010/main" val="1172841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121</a:t>
            </a:fld>
            <a:endParaRPr lang="en-US"/>
          </a:p>
        </p:txBody>
      </p:sp>
    </p:spTree>
    <p:extLst>
      <p:ext uri="{BB962C8B-B14F-4D97-AF65-F5344CB8AC3E}">
        <p14:creationId xmlns:p14="http://schemas.microsoft.com/office/powerpoint/2010/main" val="1269242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122</a:t>
            </a:fld>
            <a:endParaRPr lang="en-US"/>
          </a:p>
        </p:txBody>
      </p:sp>
    </p:spTree>
    <p:extLst>
      <p:ext uri="{BB962C8B-B14F-4D97-AF65-F5344CB8AC3E}">
        <p14:creationId xmlns:p14="http://schemas.microsoft.com/office/powerpoint/2010/main" val="1029966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123</a:t>
            </a:fld>
            <a:endParaRPr lang="en-US"/>
          </a:p>
        </p:txBody>
      </p:sp>
    </p:spTree>
    <p:extLst>
      <p:ext uri="{BB962C8B-B14F-4D97-AF65-F5344CB8AC3E}">
        <p14:creationId xmlns:p14="http://schemas.microsoft.com/office/powerpoint/2010/main" val="1077220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124</a:t>
            </a:fld>
            <a:endParaRPr lang="en-US"/>
          </a:p>
        </p:txBody>
      </p:sp>
    </p:spTree>
    <p:extLst>
      <p:ext uri="{BB962C8B-B14F-4D97-AF65-F5344CB8AC3E}">
        <p14:creationId xmlns:p14="http://schemas.microsoft.com/office/powerpoint/2010/main" val="1627583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125</a:t>
            </a:fld>
            <a:endParaRPr lang="en-US"/>
          </a:p>
        </p:txBody>
      </p:sp>
    </p:spTree>
    <p:extLst>
      <p:ext uri="{BB962C8B-B14F-4D97-AF65-F5344CB8AC3E}">
        <p14:creationId xmlns:p14="http://schemas.microsoft.com/office/powerpoint/2010/main" val="2875741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126</a:t>
            </a:fld>
            <a:endParaRPr lang="en-US"/>
          </a:p>
        </p:txBody>
      </p:sp>
    </p:spTree>
    <p:extLst>
      <p:ext uri="{BB962C8B-B14F-4D97-AF65-F5344CB8AC3E}">
        <p14:creationId xmlns:p14="http://schemas.microsoft.com/office/powerpoint/2010/main" val="1324715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127</a:t>
            </a:fld>
            <a:endParaRPr lang="en-US"/>
          </a:p>
        </p:txBody>
      </p:sp>
    </p:spTree>
    <p:extLst>
      <p:ext uri="{BB962C8B-B14F-4D97-AF65-F5344CB8AC3E}">
        <p14:creationId xmlns:p14="http://schemas.microsoft.com/office/powerpoint/2010/main" val="2335544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128</a:t>
            </a:fld>
            <a:endParaRPr lang="en-US"/>
          </a:p>
        </p:txBody>
      </p:sp>
    </p:spTree>
    <p:extLst>
      <p:ext uri="{BB962C8B-B14F-4D97-AF65-F5344CB8AC3E}">
        <p14:creationId xmlns:p14="http://schemas.microsoft.com/office/powerpoint/2010/main" val="1383112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129</a:t>
            </a:fld>
            <a:endParaRPr lang="en-US"/>
          </a:p>
        </p:txBody>
      </p:sp>
    </p:spTree>
    <p:extLst>
      <p:ext uri="{BB962C8B-B14F-4D97-AF65-F5344CB8AC3E}">
        <p14:creationId xmlns:p14="http://schemas.microsoft.com/office/powerpoint/2010/main" val="2285420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130</a:t>
            </a:fld>
            <a:endParaRPr lang="en-US"/>
          </a:p>
        </p:txBody>
      </p:sp>
    </p:spTree>
    <p:extLst>
      <p:ext uri="{BB962C8B-B14F-4D97-AF65-F5344CB8AC3E}">
        <p14:creationId xmlns:p14="http://schemas.microsoft.com/office/powerpoint/2010/main" val="707176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131</a:t>
            </a:fld>
            <a:endParaRPr lang="en-US"/>
          </a:p>
        </p:txBody>
      </p:sp>
    </p:spTree>
    <p:extLst>
      <p:ext uri="{BB962C8B-B14F-4D97-AF65-F5344CB8AC3E}">
        <p14:creationId xmlns:p14="http://schemas.microsoft.com/office/powerpoint/2010/main" val="1674147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132</a:t>
            </a:fld>
            <a:endParaRPr lang="en-US"/>
          </a:p>
        </p:txBody>
      </p:sp>
    </p:spTree>
    <p:extLst>
      <p:ext uri="{BB962C8B-B14F-4D97-AF65-F5344CB8AC3E}">
        <p14:creationId xmlns:p14="http://schemas.microsoft.com/office/powerpoint/2010/main" val="308442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133</a:t>
            </a:fld>
            <a:endParaRPr lang="en-US"/>
          </a:p>
        </p:txBody>
      </p:sp>
    </p:spTree>
    <p:extLst>
      <p:ext uri="{BB962C8B-B14F-4D97-AF65-F5344CB8AC3E}">
        <p14:creationId xmlns:p14="http://schemas.microsoft.com/office/powerpoint/2010/main" val="2178062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134</a:t>
            </a:fld>
            <a:endParaRPr lang="en-US"/>
          </a:p>
        </p:txBody>
      </p:sp>
    </p:spTree>
    <p:extLst>
      <p:ext uri="{BB962C8B-B14F-4D97-AF65-F5344CB8AC3E}">
        <p14:creationId xmlns:p14="http://schemas.microsoft.com/office/powerpoint/2010/main" val="990782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135</a:t>
            </a:fld>
            <a:endParaRPr lang="en-US"/>
          </a:p>
        </p:txBody>
      </p:sp>
    </p:spTree>
    <p:extLst>
      <p:ext uri="{BB962C8B-B14F-4D97-AF65-F5344CB8AC3E}">
        <p14:creationId xmlns:p14="http://schemas.microsoft.com/office/powerpoint/2010/main" val="2613431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137</a:t>
            </a:fld>
            <a:endParaRPr lang="en-US"/>
          </a:p>
        </p:txBody>
      </p:sp>
    </p:spTree>
    <p:extLst>
      <p:ext uri="{BB962C8B-B14F-4D97-AF65-F5344CB8AC3E}">
        <p14:creationId xmlns:p14="http://schemas.microsoft.com/office/powerpoint/2010/main" val="2228303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138</a:t>
            </a:fld>
            <a:endParaRPr lang="en-US"/>
          </a:p>
        </p:txBody>
      </p:sp>
    </p:spTree>
    <p:extLst>
      <p:ext uri="{BB962C8B-B14F-4D97-AF65-F5344CB8AC3E}">
        <p14:creationId xmlns:p14="http://schemas.microsoft.com/office/powerpoint/2010/main" val="2473711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139</a:t>
            </a:fld>
            <a:endParaRPr lang="en-US"/>
          </a:p>
        </p:txBody>
      </p:sp>
    </p:spTree>
    <p:extLst>
      <p:ext uri="{BB962C8B-B14F-4D97-AF65-F5344CB8AC3E}">
        <p14:creationId xmlns:p14="http://schemas.microsoft.com/office/powerpoint/2010/main" val="2465837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140</a:t>
            </a:fld>
            <a:endParaRPr lang="en-US"/>
          </a:p>
        </p:txBody>
      </p:sp>
    </p:spTree>
    <p:extLst>
      <p:ext uri="{BB962C8B-B14F-4D97-AF65-F5344CB8AC3E}">
        <p14:creationId xmlns:p14="http://schemas.microsoft.com/office/powerpoint/2010/main" val="2718612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141</a:t>
            </a:fld>
            <a:endParaRPr lang="en-US"/>
          </a:p>
        </p:txBody>
      </p:sp>
    </p:spTree>
    <p:extLst>
      <p:ext uri="{BB962C8B-B14F-4D97-AF65-F5344CB8AC3E}">
        <p14:creationId xmlns:p14="http://schemas.microsoft.com/office/powerpoint/2010/main" val="4294471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142</a:t>
            </a:fld>
            <a:endParaRPr lang="en-US"/>
          </a:p>
        </p:txBody>
      </p:sp>
    </p:spTree>
    <p:extLst>
      <p:ext uri="{BB962C8B-B14F-4D97-AF65-F5344CB8AC3E}">
        <p14:creationId xmlns:p14="http://schemas.microsoft.com/office/powerpoint/2010/main" val="16880422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143</a:t>
            </a:fld>
            <a:endParaRPr lang="en-US"/>
          </a:p>
        </p:txBody>
      </p:sp>
    </p:spTree>
    <p:extLst>
      <p:ext uri="{BB962C8B-B14F-4D97-AF65-F5344CB8AC3E}">
        <p14:creationId xmlns:p14="http://schemas.microsoft.com/office/powerpoint/2010/main" val="2330735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144</a:t>
            </a:fld>
            <a:endParaRPr lang="en-US"/>
          </a:p>
        </p:txBody>
      </p:sp>
    </p:spTree>
    <p:extLst>
      <p:ext uri="{BB962C8B-B14F-4D97-AF65-F5344CB8AC3E}">
        <p14:creationId xmlns:p14="http://schemas.microsoft.com/office/powerpoint/2010/main" val="40120108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145</a:t>
            </a:fld>
            <a:endParaRPr lang="en-US"/>
          </a:p>
        </p:txBody>
      </p:sp>
    </p:spTree>
    <p:extLst>
      <p:ext uri="{BB962C8B-B14F-4D97-AF65-F5344CB8AC3E}">
        <p14:creationId xmlns:p14="http://schemas.microsoft.com/office/powerpoint/2010/main" val="25897488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146</a:t>
            </a:fld>
            <a:endParaRPr lang="en-US"/>
          </a:p>
        </p:txBody>
      </p:sp>
    </p:spTree>
    <p:extLst>
      <p:ext uri="{BB962C8B-B14F-4D97-AF65-F5344CB8AC3E}">
        <p14:creationId xmlns:p14="http://schemas.microsoft.com/office/powerpoint/2010/main" val="3893143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148</a:t>
            </a:fld>
            <a:endParaRPr lang="en-US"/>
          </a:p>
        </p:txBody>
      </p:sp>
    </p:spTree>
    <p:extLst>
      <p:ext uri="{BB962C8B-B14F-4D97-AF65-F5344CB8AC3E}">
        <p14:creationId xmlns:p14="http://schemas.microsoft.com/office/powerpoint/2010/main" val="9448503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149</a:t>
            </a:fld>
            <a:endParaRPr lang="en-US"/>
          </a:p>
        </p:txBody>
      </p:sp>
    </p:spTree>
    <p:extLst>
      <p:ext uri="{BB962C8B-B14F-4D97-AF65-F5344CB8AC3E}">
        <p14:creationId xmlns:p14="http://schemas.microsoft.com/office/powerpoint/2010/main" val="22932515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150</a:t>
            </a:fld>
            <a:endParaRPr lang="en-US"/>
          </a:p>
        </p:txBody>
      </p:sp>
    </p:spTree>
    <p:extLst>
      <p:ext uri="{BB962C8B-B14F-4D97-AF65-F5344CB8AC3E}">
        <p14:creationId xmlns:p14="http://schemas.microsoft.com/office/powerpoint/2010/main" val="13504316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152</a:t>
            </a:fld>
            <a:endParaRPr lang="en-US"/>
          </a:p>
        </p:txBody>
      </p:sp>
    </p:spTree>
    <p:extLst>
      <p:ext uri="{BB962C8B-B14F-4D97-AF65-F5344CB8AC3E}">
        <p14:creationId xmlns:p14="http://schemas.microsoft.com/office/powerpoint/2010/main" val="11264908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153</a:t>
            </a:fld>
            <a:endParaRPr lang="en-US"/>
          </a:p>
        </p:txBody>
      </p:sp>
    </p:spTree>
    <p:extLst>
      <p:ext uri="{BB962C8B-B14F-4D97-AF65-F5344CB8AC3E}">
        <p14:creationId xmlns:p14="http://schemas.microsoft.com/office/powerpoint/2010/main" val="14295343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155</a:t>
            </a:fld>
            <a:endParaRPr lang="en-US"/>
          </a:p>
        </p:txBody>
      </p:sp>
    </p:spTree>
    <p:extLst>
      <p:ext uri="{BB962C8B-B14F-4D97-AF65-F5344CB8AC3E}">
        <p14:creationId xmlns:p14="http://schemas.microsoft.com/office/powerpoint/2010/main" val="24659405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156</a:t>
            </a:fld>
            <a:endParaRPr lang="en-US"/>
          </a:p>
        </p:txBody>
      </p:sp>
    </p:spTree>
    <p:extLst>
      <p:ext uri="{BB962C8B-B14F-4D97-AF65-F5344CB8AC3E}">
        <p14:creationId xmlns:p14="http://schemas.microsoft.com/office/powerpoint/2010/main" val="35667734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158</a:t>
            </a:fld>
            <a:endParaRPr lang="en-US"/>
          </a:p>
        </p:txBody>
      </p:sp>
    </p:spTree>
    <p:extLst>
      <p:ext uri="{BB962C8B-B14F-4D97-AF65-F5344CB8AC3E}">
        <p14:creationId xmlns:p14="http://schemas.microsoft.com/office/powerpoint/2010/main" val="1138529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159</a:t>
            </a:fld>
            <a:endParaRPr lang="en-US"/>
          </a:p>
        </p:txBody>
      </p:sp>
    </p:spTree>
    <p:extLst>
      <p:ext uri="{BB962C8B-B14F-4D97-AF65-F5344CB8AC3E}">
        <p14:creationId xmlns:p14="http://schemas.microsoft.com/office/powerpoint/2010/main" val="36977123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160</a:t>
            </a:fld>
            <a:endParaRPr lang="en-US"/>
          </a:p>
        </p:txBody>
      </p:sp>
    </p:spTree>
    <p:extLst>
      <p:ext uri="{BB962C8B-B14F-4D97-AF65-F5344CB8AC3E}">
        <p14:creationId xmlns:p14="http://schemas.microsoft.com/office/powerpoint/2010/main" val="15647687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161</a:t>
            </a:fld>
            <a:endParaRPr lang="en-US"/>
          </a:p>
        </p:txBody>
      </p:sp>
    </p:spTree>
    <p:extLst>
      <p:ext uri="{BB962C8B-B14F-4D97-AF65-F5344CB8AC3E}">
        <p14:creationId xmlns:p14="http://schemas.microsoft.com/office/powerpoint/2010/main" val="35663808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162</a:t>
            </a:fld>
            <a:endParaRPr lang="en-US"/>
          </a:p>
        </p:txBody>
      </p:sp>
    </p:spTree>
    <p:extLst>
      <p:ext uri="{BB962C8B-B14F-4D97-AF65-F5344CB8AC3E}">
        <p14:creationId xmlns:p14="http://schemas.microsoft.com/office/powerpoint/2010/main" val="41474539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163</a:t>
            </a:fld>
            <a:endParaRPr lang="en-US"/>
          </a:p>
        </p:txBody>
      </p:sp>
    </p:spTree>
    <p:extLst>
      <p:ext uri="{BB962C8B-B14F-4D97-AF65-F5344CB8AC3E}">
        <p14:creationId xmlns:p14="http://schemas.microsoft.com/office/powerpoint/2010/main" val="3057066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33ABB-C692-4E6B-83A4-C9FE1FB29082}" type="slidenum">
              <a:rPr lang="en-US" smtClean="0"/>
              <a:t>164</a:t>
            </a:fld>
            <a:endParaRPr lang="en-US"/>
          </a:p>
        </p:txBody>
      </p:sp>
    </p:spTree>
    <p:extLst>
      <p:ext uri="{BB962C8B-B14F-4D97-AF65-F5344CB8AC3E}">
        <p14:creationId xmlns:p14="http://schemas.microsoft.com/office/powerpoint/2010/main" val="1805939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66BEB24-0DC9-4764-8098-5BC25AB3E5FF}"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3983044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D3126E-B09F-4AB6-A882-98DF56541EE6}"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275132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00718B-F588-4ABF-A173-859746FD2F72}"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4101797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B525EE-6355-404F-B98A-0A6F5AE638CC}" type="datetime1">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4171026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88B88F-E3FA-4D56-93A9-5061273D81B1}" type="datetime1">
              <a:rPr lang="en-US" smtClean="0"/>
              <a:t>9/27/2026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118055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39B02B-768E-4E3D-98CD-1D0758676C16}" type="datetime1">
              <a:rPr lang="en-US" smtClean="0"/>
              <a:t>9/27/2026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3497315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BBB61-175A-41FC-83E6-B452A3F8780F}" type="datetime1">
              <a:rPr lang="en-US" smtClean="0"/>
              <a:t>9/27/2026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3152162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AEE55A4-07E8-4E06-ABA7-2324D68A63B0}" type="datetime1">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397253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6EDC7CA-137E-4112-920E-F52DE0411F02}" type="datetime1">
              <a:rPr lang="en-US" smtClean="0"/>
              <a:t>9/27/2026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21846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356113-2506-471E-9F23-63F096699082}"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29256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CD0DA4-EBD3-426A-8BD9-F367187F5CFF}" type="datetime1">
              <a:rPr lang="en-US" smtClean="0"/>
              <a:t>9/27/2026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072F16-E565-43DE-81E5-A7D421BECA7A}" type="slidenum">
              <a:rPr lang="en-US" smtClean="0"/>
              <a:t>‹#›</a:t>
            </a:fld>
            <a:endParaRPr lang="en-US"/>
          </a:p>
        </p:txBody>
      </p:sp>
    </p:spTree>
    <p:extLst>
      <p:ext uri="{BB962C8B-B14F-4D97-AF65-F5344CB8AC3E}">
        <p14:creationId xmlns:p14="http://schemas.microsoft.com/office/powerpoint/2010/main" val="2437825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21C708-E0EC-4FE6-9F3D-7D788C2D59E4}" type="datetime1">
              <a:rPr lang="en-US" smtClean="0"/>
              <a:t>9/27/2026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072F16-E565-43DE-81E5-A7D421BECA7A}" type="slidenum">
              <a:rPr lang="en-US" smtClean="0"/>
              <a:t>‹#›</a:t>
            </a:fld>
            <a:endParaRPr lang="en-US"/>
          </a:p>
        </p:txBody>
      </p:sp>
    </p:spTree>
    <p:extLst>
      <p:ext uri="{BB962C8B-B14F-4D97-AF65-F5344CB8AC3E}">
        <p14:creationId xmlns:p14="http://schemas.microsoft.com/office/powerpoint/2010/main" val="1190792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9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9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0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0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1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1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rtl="1"/>
            <a:r>
              <a:rPr lang="fa-IR" dirty="0">
                <a:cs typeface="B Titr" panose="00000700000000000000" pitchFamily="2" charset="-78"/>
              </a:rPr>
              <a:t>حقوق ورزشی</a:t>
            </a:r>
            <a:endParaRPr lang="en-US" dirty="0">
              <a:cs typeface="B Titr" panose="00000700000000000000" pitchFamily="2" charset="-78"/>
            </a:endParaRPr>
          </a:p>
        </p:txBody>
      </p:sp>
      <p:sp>
        <p:nvSpPr>
          <p:cNvPr id="3" name="Subtitle 2"/>
          <p:cNvSpPr>
            <a:spLocks noGrp="1"/>
          </p:cNvSpPr>
          <p:nvPr>
            <p:ph type="subTitle" idx="1"/>
          </p:nvPr>
        </p:nvSpPr>
        <p:spPr>
          <a:xfrm>
            <a:off x="1524000" y="4276292"/>
            <a:ext cx="9144000" cy="1655762"/>
          </a:xfrm>
        </p:spPr>
        <p:txBody>
          <a:bodyPr/>
          <a:lstStyle/>
          <a:p>
            <a:pPr rtl="1"/>
            <a:r>
              <a:rPr lang="fa-IR" dirty="0">
                <a:cs typeface="B Titr" panose="00000700000000000000" pitchFamily="2" charset="-78"/>
              </a:rPr>
              <a:t>دکتر آوندی</a:t>
            </a:r>
            <a:endParaRPr lang="en-US" dirty="0">
              <a:cs typeface="B Titr" panose="00000700000000000000" pitchFamily="2" charset="-78"/>
            </a:endParaRPr>
          </a:p>
        </p:txBody>
      </p:sp>
    </p:spTree>
    <p:extLst>
      <p:ext uri="{BB962C8B-B14F-4D97-AF65-F5344CB8AC3E}">
        <p14:creationId xmlns:p14="http://schemas.microsoft.com/office/powerpoint/2010/main" val="2463707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موضوع حقوق ورزشی</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حقوق ورزشی یکی از </a:t>
            </a:r>
            <a:r>
              <a:rPr lang="fa-IR" sz="3600" dirty="0" err="1">
                <a:cs typeface="B Nazanin" panose="00000400000000000000" pitchFamily="2" charset="-78"/>
              </a:rPr>
              <a:t>شاخه‌های</a:t>
            </a:r>
            <a:r>
              <a:rPr lang="fa-IR" sz="3600" dirty="0">
                <a:cs typeface="B Nazanin" panose="00000400000000000000" pitchFamily="2" charset="-78"/>
              </a:rPr>
              <a:t> نوظهور علم حقوق است که به بررسی آثار حقوقی حوادث ناشی از فعالیت‌های ورزشی </a:t>
            </a:r>
            <a:r>
              <a:rPr lang="fa-IR" sz="3600" dirty="0" err="1">
                <a:cs typeface="B Nazanin" panose="00000400000000000000" pitchFamily="2" charset="-78"/>
              </a:rPr>
              <a:t>می‌پردازد</a:t>
            </a:r>
            <a:r>
              <a:rPr lang="fa-IR" sz="3600" dirty="0">
                <a:cs typeface="B Nazanin" panose="00000400000000000000" pitchFamily="2" charset="-78"/>
              </a:rPr>
              <a:t>. این حوزه شامل قوانین، مقررات، حقوق و </a:t>
            </a:r>
            <a:r>
              <a:rPr lang="fa-IR" sz="3600" dirty="0" err="1">
                <a:cs typeface="B Nazanin" panose="00000400000000000000" pitchFamily="2" charset="-78"/>
              </a:rPr>
              <a:t>تکالیفی</a:t>
            </a:r>
            <a:r>
              <a:rPr lang="fa-IR" sz="3600" dirty="0">
                <a:cs typeface="B Nazanin" panose="00000400000000000000" pitchFamily="2" charset="-78"/>
              </a:rPr>
              <a:t> است که بر افراد حقیقی و حقوقی در صنعت ورزش حاکم است، از جمله ورزشکاران، مربیان، مدیران، تماشاگران، پزشکان ورزشی، تولیدکنندگان تجهیزات و کارکنان </a:t>
            </a:r>
            <a:r>
              <a:rPr lang="fa-IR" sz="3600" dirty="0" err="1">
                <a:cs typeface="B Nazanin" panose="00000400000000000000" pitchFamily="2" charset="-78"/>
              </a:rPr>
              <a:t>سازمان‌های</a:t>
            </a:r>
            <a:r>
              <a:rPr lang="fa-IR" sz="3600" dirty="0">
                <a:cs typeface="B Nazanin" panose="00000400000000000000" pitchFamily="2" charset="-78"/>
              </a:rPr>
              <a:t> ورزشی. </a:t>
            </a:r>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2</a:t>
            </a:fld>
            <a:endParaRPr lang="en-US"/>
          </a:p>
        </p:txBody>
      </p:sp>
    </p:spTree>
    <p:extLst>
      <p:ext uri="{BB962C8B-B14F-4D97-AF65-F5344CB8AC3E}">
        <p14:creationId xmlns:p14="http://schemas.microsoft.com/office/powerpoint/2010/main" val="1547607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موضوع حقوق ورزشی</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در این درس به مباحث زیر پرداخته می شود</a:t>
            </a:r>
          </a:p>
          <a:p>
            <a:pPr algn="r" rtl="1"/>
            <a:r>
              <a:rPr lang="fa-IR" sz="3600" dirty="0">
                <a:cs typeface="B Nazanin" panose="00000400000000000000" pitchFamily="2" charset="-78"/>
              </a:rPr>
              <a:t>مجموعه مقررات مسئولیت مدنی، مسئولیت کیفری، دیه، قراردادهای ورزشی، </a:t>
            </a:r>
            <a:r>
              <a:rPr lang="fa-IR" sz="3600" dirty="0" err="1">
                <a:cs typeface="B Nazanin" panose="00000400000000000000" pitchFamily="2" charset="-78"/>
              </a:rPr>
              <a:t>باشگاه‌ها</a:t>
            </a:r>
            <a:r>
              <a:rPr lang="fa-IR" sz="3600" dirty="0">
                <a:cs typeface="B Nazanin" panose="00000400000000000000" pitchFamily="2" charset="-78"/>
              </a:rPr>
              <a:t>، مربیان و سرپرستان، اماکن و تجهیزات، بیمه، حقوق کار، داوری و حل اختلاف، ورزشکاران کودک و نوجوان و مقررات اختصاصی </a:t>
            </a:r>
            <a:r>
              <a:rPr lang="fa-IR" sz="3600" dirty="0" err="1">
                <a:cs typeface="B Nazanin" panose="00000400000000000000" pitchFamily="2" charset="-78"/>
              </a:rPr>
              <a:t>رشته‌های</a:t>
            </a:r>
            <a:r>
              <a:rPr lang="fa-IR" sz="3600" dirty="0">
                <a:cs typeface="B Nazanin" panose="00000400000000000000" pitchFamily="2" charset="-78"/>
              </a:rPr>
              <a:t> ورزشی.</a:t>
            </a:r>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3</a:t>
            </a:fld>
            <a:endParaRPr lang="en-US"/>
          </a:p>
        </p:txBody>
      </p:sp>
    </p:spTree>
    <p:extLst>
      <p:ext uri="{BB962C8B-B14F-4D97-AF65-F5344CB8AC3E}">
        <p14:creationId xmlns:p14="http://schemas.microsoft.com/office/powerpoint/2010/main" val="1579445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منابع اصلی حقوق ورزشی در ایران</a:t>
            </a:r>
          </a:p>
        </p:txBody>
      </p:sp>
      <p:sp>
        <p:nvSpPr>
          <p:cNvPr id="3" name="Content Placeholder 2"/>
          <p:cNvSpPr>
            <a:spLocks noGrp="1"/>
          </p:cNvSpPr>
          <p:nvPr>
            <p:ph idx="1"/>
          </p:nvPr>
        </p:nvSpPr>
        <p:spPr/>
        <p:txBody>
          <a:bodyPr>
            <a:normAutofit fontScale="92500" lnSpcReduction="10000"/>
          </a:bodyPr>
          <a:lstStyle/>
          <a:p>
            <a:pPr algn="r" rtl="1">
              <a:buFont typeface="+mj-lt"/>
              <a:buAutoNum type="arabicPeriod"/>
            </a:pPr>
            <a:r>
              <a:rPr lang="fa-IR" dirty="0">
                <a:cs typeface="B Nazanin" panose="00000400000000000000" pitchFamily="2" charset="-78"/>
              </a:rPr>
              <a:t>قانون اساسی جمهوری اسلامی ایران </a:t>
            </a:r>
          </a:p>
          <a:p>
            <a:pPr algn="r" rtl="1">
              <a:buFont typeface="+mj-lt"/>
              <a:buAutoNum type="arabicPeriod"/>
            </a:pPr>
            <a:r>
              <a:rPr lang="fa-IR" dirty="0">
                <a:cs typeface="B Nazanin" panose="00000400000000000000" pitchFamily="2" charset="-78"/>
              </a:rPr>
              <a:t>قانون مدنی </a:t>
            </a:r>
          </a:p>
          <a:p>
            <a:pPr algn="r" rtl="1">
              <a:buFont typeface="+mj-lt"/>
              <a:buAutoNum type="arabicPeriod"/>
            </a:pPr>
            <a:r>
              <a:rPr lang="fa-IR" dirty="0">
                <a:cs typeface="B Nazanin" panose="00000400000000000000" pitchFamily="2" charset="-78"/>
              </a:rPr>
              <a:t>قانون مسئولیت مدنی مصوب ۱۳۳۹ </a:t>
            </a:r>
          </a:p>
          <a:p>
            <a:pPr algn="r" rtl="1">
              <a:buFont typeface="+mj-lt"/>
              <a:buAutoNum type="arabicPeriod"/>
            </a:pPr>
            <a:r>
              <a:rPr lang="fa-IR" dirty="0">
                <a:cs typeface="B Nazanin" panose="00000400000000000000" pitchFamily="2" charset="-78"/>
              </a:rPr>
              <a:t>قانون مجازات اسلامی مصوب ۱۳۹۲ </a:t>
            </a:r>
          </a:p>
          <a:p>
            <a:pPr algn="r" rtl="1">
              <a:buFont typeface="+mj-lt"/>
              <a:buAutoNum type="arabicPeriod"/>
            </a:pPr>
            <a:r>
              <a:rPr lang="fa-IR" dirty="0">
                <a:cs typeface="B Nazanin" panose="00000400000000000000" pitchFamily="2" charset="-78"/>
              </a:rPr>
              <a:t>کتاب پنجم قانون مجازات اسلامی ـ </a:t>
            </a:r>
            <a:r>
              <a:rPr lang="fa-IR" dirty="0" err="1">
                <a:cs typeface="B Nazanin" panose="00000400000000000000" pitchFamily="2" charset="-78"/>
              </a:rPr>
              <a:t>تعزیرات</a:t>
            </a:r>
            <a:r>
              <a:rPr lang="fa-IR" dirty="0">
                <a:cs typeface="B Nazanin" panose="00000400000000000000" pitchFamily="2" charset="-78"/>
              </a:rPr>
              <a:t> </a:t>
            </a:r>
          </a:p>
          <a:p>
            <a:pPr algn="r" rtl="1">
              <a:buFont typeface="+mj-lt"/>
              <a:buAutoNum type="arabicPeriod"/>
            </a:pPr>
            <a:r>
              <a:rPr lang="fa-IR" dirty="0">
                <a:cs typeface="B Nazanin" panose="00000400000000000000" pitchFamily="2" charset="-78"/>
              </a:rPr>
              <a:t>قانون اهداف، وظایف و اختیارات وزارت ورزش و جوانان مصوب ۱۳۹۹ </a:t>
            </a:r>
          </a:p>
          <a:p>
            <a:pPr algn="r" rtl="1">
              <a:buFont typeface="+mj-lt"/>
              <a:buAutoNum type="arabicPeriod"/>
            </a:pPr>
            <a:r>
              <a:rPr lang="fa-IR" dirty="0">
                <a:cs typeface="B Nazanin" panose="00000400000000000000" pitchFamily="2" charset="-78"/>
              </a:rPr>
              <a:t>قانون اجازه تأسیس باشگاه ورزشی و ورزشگاه توسط مردم با نظارت دولت مصوب ۱۳۶۹ </a:t>
            </a:r>
          </a:p>
          <a:p>
            <a:pPr algn="r" rtl="1">
              <a:buFont typeface="+mj-lt"/>
              <a:buAutoNum type="arabicPeriod"/>
            </a:pPr>
            <a:r>
              <a:rPr lang="fa-IR" dirty="0" err="1">
                <a:cs typeface="B Nazanin" panose="00000400000000000000" pitchFamily="2" charset="-78"/>
              </a:rPr>
              <a:t>آیین‌نامه</a:t>
            </a:r>
            <a:r>
              <a:rPr lang="fa-IR" dirty="0">
                <a:cs typeface="B Nazanin" panose="00000400000000000000" pitchFamily="2" charset="-78"/>
              </a:rPr>
              <a:t> اجرایی قانون اجازه تأسیس باشگاه ورزشی و ورزشگاه توسط مردم مصوب ۱۳۷۰ با اصلاحات بعدی </a:t>
            </a:r>
          </a:p>
          <a:p>
            <a:pPr algn="r" rtl="1">
              <a:buFont typeface="+mj-lt"/>
              <a:buAutoNum type="arabicPeriod"/>
            </a:pPr>
            <a:r>
              <a:rPr lang="fa-IR" dirty="0">
                <a:cs typeface="B Nazanin" panose="00000400000000000000" pitchFamily="2" charset="-78"/>
              </a:rPr>
              <a:t>قانون کار </a:t>
            </a:r>
          </a:p>
        </p:txBody>
      </p:sp>
      <p:sp>
        <p:nvSpPr>
          <p:cNvPr id="4" name="Slide Number Placeholder 3"/>
          <p:cNvSpPr>
            <a:spLocks noGrp="1"/>
          </p:cNvSpPr>
          <p:nvPr>
            <p:ph type="sldNum" sz="quarter" idx="12"/>
          </p:nvPr>
        </p:nvSpPr>
        <p:spPr/>
        <p:txBody>
          <a:bodyPr/>
          <a:lstStyle/>
          <a:p>
            <a:fld id="{58072F16-E565-43DE-81E5-A7D421BECA7A}" type="slidenum">
              <a:rPr lang="en-US" smtClean="0"/>
              <a:t>4</a:t>
            </a:fld>
            <a:endParaRPr lang="en-US"/>
          </a:p>
        </p:txBody>
      </p:sp>
    </p:spTree>
    <p:extLst>
      <p:ext uri="{BB962C8B-B14F-4D97-AF65-F5344CB8AC3E}">
        <p14:creationId xmlns:p14="http://schemas.microsoft.com/office/powerpoint/2010/main" val="1407048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موضوع حقوق ورزشی</a:t>
            </a:r>
            <a:endParaRPr lang="en-US" dirty="0">
              <a:cs typeface="B Titr" panose="00000700000000000000" pitchFamily="2" charset="-78"/>
            </a:endParaRPr>
          </a:p>
        </p:txBody>
      </p:sp>
      <p:sp>
        <p:nvSpPr>
          <p:cNvPr id="3" name="Content Placeholder 2"/>
          <p:cNvSpPr>
            <a:spLocks noGrp="1"/>
          </p:cNvSpPr>
          <p:nvPr>
            <p:ph idx="1"/>
          </p:nvPr>
        </p:nvSpPr>
        <p:spPr/>
        <p:txBody>
          <a:bodyPr>
            <a:normAutofit fontScale="92500" lnSpcReduction="10000"/>
          </a:bodyPr>
          <a:lstStyle/>
          <a:p>
            <a:pPr algn="r" rtl="1">
              <a:buFont typeface="+mj-lt"/>
              <a:buAutoNum type="arabicPeriod"/>
            </a:pPr>
            <a:r>
              <a:rPr lang="fa-IR" sz="2400" dirty="0"/>
              <a:t>قانون تأمین اجتماعی </a:t>
            </a:r>
          </a:p>
          <a:p>
            <a:pPr algn="r" rtl="1">
              <a:buFont typeface="+mj-lt"/>
              <a:buAutoNum type="arabicPeriod"/>
            </a:pPr>
            <a:r>
              <a:rPr lang="fa-IR" sz="2400" dirty="0"/>
              <a:t>قانون بیمه </a:t>
            </a:r>
          </a:p>
          <a:p>
            <a:pPr algn="r" rtl="1">
              <a:buFont typeface="+mj-lt"/>
              <a:buAutoNum type="arabicPeriod"/>
            </a:pPr>
            <a:r>
              <a:rPr lang="fa-IR" sz="2400" dirty="0"/>
              <a:t>قانون حمایت از اطفال و نوجوانان </a:t>
            </a:r>
          </a:p>
          <a:p>
            <a:pPr algn="r" rtl="1">
              <a:buFont typeface="+mj-lt"/>
              <a:buAutoNum type="arabicPeriod"/>
            </a:pPr>
            <a:r>
              <a:rPr lang="fa-IR" sz="2400" dirty="0"/>
              <a:t>قانون حمایت از حقوق معلولان، در بخش دسترسی به اماکن ورزشی </a:t>
            </a:r>
          </a:p>
          <a:p>
            <a:pPr algn="r" rtl="1">
              <a:buFont typeface="+mj-lt"/>
              <a:buAutoNum type="arabicPeriod"/>
            </a:pPr>
            <a:r>
              <a:rPr lang="fa-IR" sz="2400" dirty="0"/>
              <a:t>قانون ثبت اختراعات، </a:t>
            </a:r>
            <a:r>
              <a:rPr lang="fa-IR" sz="2400" dirty="0" err="1"/>
              <a:t>طرح‌های</a:t>
            </a:r>
            <a:r>
              <a:rPr lang="fa-IR" sz="2400" dirty="0"/>
              <a:t> صنعتی و علائم تجاری </a:t>
            </a:r>
          </a:p>
          <a:p>
            <a:pPr algn="r" rtl="1">
              <a:buFont typeface="+mj-lt"/>
              <a:buAutoNum type="arabicPeriod"/>
            </a:pPr>
            <a:r>
              <a:rPr lang="fa-IR" sz="2400" dirty="0"/>
              <a:t>قوانین مربوط به مالکیت فکری و حقوق مؤلفان </a:t>
            </a:r>
          </a:p>
          <a:p>
            <a:pPr algn="r" rtl="1">
              <a:buFont typeface="+mj-lt"/>
              <a:buAutoNum type="arabicPeriod"/>
            </a:pPr>
            <a:r>
              <a:rPr lang="fa-IR" sz="2400" dirty="0"/>
              <a:t>مقررات وزارت ورزش و جوانان </a:t>
            </a:r>
          </a:p>
          <a:p>
            <a:pPr algn="r" rtl="1">
              <a:buFont typeface="+mj-lt"/>
              <a:buAutoNum type="arabicPeriod"/>
            </a:pPr>
            <a:r>
              <a:rPr lang="fa-IR" sz="2400" dirty="0"/>
              <a:t>اساسنامه و مقررات </a:t>
            </a:r>
            <a:r>
              <a:rPr lang="fa-IR" sz="2400" dirty="0" err="1"/>
              <a:t>فدراسیون‌های</a:t>
            </a:r>
            <a:r>
              <a:rPr lang="fa-IR" sz="2400" dirty="0"/>
              <a:t> ورزشی </a:t>
            </a:r>
          </a:p>
          <a:p>
            <a:pPr algn="r" rtl="1">
              <a:buFont typeface="+mj-lt"/>
              <a:buAutoNum type="arabicPeriod"/>
            </a:pPr>
            <a:r>
              <a:rPr lang="fa-IR" sz="2400" dirty="0"/>
              <a:t>مقررات فدراسیون پزشکی ورزشی </a:t>
            </a:r>
          </a:p>
          <a:p>
            <a:pPr algn="r" rtl="1">
              <a:buFont typeface="+mj-lt"/>
              <a:buAutoNum type="arabicPeriod"/>
            </a:pPr>
            <a:r>
              <a:rPr lang="fa-IR" sz="2400" dirty="0" err="1"/>
              <a:t>آیین‌نامه‌های</a:t>
            </a:r>
            <a:r>
              <a:rPr lang="fa-IR" sz="2400" dirty="0"/>
              <a:t> انضباطی </a:t>
            </a:r>
            <a:r>
              <a:rPr lang="fa-IR" sz="2400" dirty="0" err="1"/>
              <a:t>فدراسیون‌ها</a:t>
            </a:r>
            <a:r>
              <a:rPr lang="fa-IR" sz="2400" dirty="0"/>
              <a:t> </a:t>
            </a:r>
          </a:p>
          <a:p>
            <a:pPr algn="r" rtl="1">
              <a:buFont typeface="+mj-lt"/>
              <a:buAutoNum type="arabicPeriod"/>
            </a:pPr>
            <a:r>
              <a:rPr lang="fa-IR" sz="2400" dirty="0"/>
              <a:t>مقررات ملی و </a:t>
            </a:r>
            <a:r>
              <a:rPr lang="fa-IR" sz="2400" dirty="0" err="1"/>
              <a:t>بین‌المللی</a:t>
            </a:r>
            <a:r>
              <a:rPr lang="fa-IR" sz="2400" dirty="0"/>
              <a:t> هر رشته ورزشی</a:t>
            </a:r>
          </a:p>
        </p:txBody>
      </p:sp>
      <p:sp>
        <p:nvSpPr>
          <p:cNvPr id="4" name="Slide Number Placeholder 3"/>
          <p:cNvSpPr>
            <a:spLocks noGrp="1"/>
          </p:cNvSpPr>
          <p:nvPr>
            <p:ph type="sldNum" sz="quarter" idx="12"/>
          </p:nvPr>
        </p:nvSpPr>
        <p:spPr/>
        <p:txBody>
          <a:bodyPr/>
          <a:lstStyle/>
          <a:p>
            <a:fld id="{58072F16-E565-43DE-81E5-A7D421BECA7A}" type="slidenum">
              <a:rPr lang="en-US" smtClean="0"/>
              <a:t>5</a:t>
            </a:fld>
            <a:endParaRPr lang="en-US"/>
          </a:p>
        </p:txBody>
      </p:sp>
    </p:spTree>
    <p:extLst>
      <p:ext uri="{BB962C8B-B14F-4D97-AF65-F5344CB8AC3E}">
        <p14:creationId xmlns:p14="http://schemas.microsoft.com/office/powerpoint/2010/main" val="4243972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اهداف، وظایف و اختیارات وزارت ورزش و جوانان</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fontScale="85000" lnSpcReduction="20000"/>
          </a:bodyPr>
          <a:lstStyle/>
          <a:p>
            <a:pPr algn="r" rtl="1"/>
            <a:r>
              <a:rPr lang="fa-IR" dirty="0">
                <a:cs typeface="B Nazanin" panose="00000400000000000000" pitchFamily="2" charset="-78"/>
              </a:rPr>
              <a:t>این قانون مصوب ۱۶ شهریور ۱۳۹۹ است و ۹ ماده و ۸ تبصره دارد.</a:t>
            </a:r>
          </a:p>
          <a:p>
            <a:pPr algn="r" rtl="1"/>
            <a:r>
              <a:rPr lang="fa-IR" dirty="0">
                <a:cs typeface="B Nazanin" panose="00000400000000000000" pitchFamily="2" charset="-78"/>
              </a:rPr>
              <a:t>ماده ۱: وزارت ورزش و جوانان و </a:t>
            </a:r>
            <a:r>
              <a:rPr lang="fa-IR" dirty="0" err="1">
                <a:cs typeface="B Nazanin" panose="00000400000000000000" pitchFamily="2" charset="-78"/>
              </a:rPr>
              <a:t>دستگاه‌های</a:t>
            </a:r>
            <a:r>
              <a:rPr lang="fa-IR" dirty="0">
                <a:cs typeface="B Nazanin" panose="00000400000000000000" pitchFamily="2" charset="-78"/>
              </a:rPr>
              <a:t> تحت نظارت آن تابع قوانین جمهوری اسلامی ایران هستند.</a:t>
            </a:r>
          </a:p>
          <a:p>
            <a:pPr algn="r" rtl="1"/>
            <a:r>
              <a:rPr lang="fa-IR" b="1" dirty="0">
                <a:cs typeface="B Nazanin" panose="00000400000000000000" pitchFamily="2" charset="-78"/>
              </a:rPr>
              <a:t>ماده ۲ ـ تعاریف بسیار مهم</a:t>
            </a:r>
          </a:p>
          <a:p>
            <a:pPr algn="r" rtl="1">
              <a:buFont typeface="Arial" panose="020B0604020202020204" pitchFamily="34" charset="0"/>
              <a:buChar char="•"/>
            </a:pPr>
            <a:r>
              <a:rPr lang="fa-IR" dirty="0">
                <a:cs typeface="B Nazanin" panose="00000400000000000000" pitchFamily="2" charset="-78"/>
              </a:rPr>
              <a:t>ورزش </a:t>
            </a:r>
          </a:p>
          <a:p>
            <a:pPr algn="r" rtl="1">
              <a:buFont typeface="Arial" panose="020B0604020202020204" pitchFamily="34" charset="0"/>
              <a:buChar char="•"/>
            </a:pPr>
            <a:r>
              <a:rPr lang="fa-IR" dirty="0">
                <a:cs typeface="B Nazanin" panose="00000400000000000000" pitchFamily="2" charset="-78"/>
              </a:rPr>
              <a:t>ورزش تربیتی </a:t>
            </a:r>
          </a:p>
          <a:p>
            <a:pPr algn="r" rtl="1">
              <a:buFont typeface="Arial" panose="020B0604020202020204" pitchFamily="34" charset="0"/>
              <a:buChar char="•"/>
            </a:pPr>
            <a:r>
              <a:rPr lang="fa-IR" dirty="0">
                <a:cs typeface="B Nazanin" panose="00000400000000000000" pitchFamily="2" charset="-78"/>
              </a:rPr>
              <a:t>ورزش همگانی </a:t>
            </a:r>
          </a:p>
          <a:p>
            <a:pPr algn="r" rtl="1">
              <a:buFont typeface="Arial" panose="020B0604020202020204" pitchFamily="34" charset="0"/>
              <a:buChar char="•"/>
            </a:pPr>
            <a:r>
              <a:rPr lang="fa-IR" dirty="0">
                <a:cs typeface="B Nazanin" panose="00000400000000000000" pitchFamily="2" charset="-78"/>
              </a:rPr>
              <a:t>ورزش قهرمانی </a:t>
            </a:r>
          </a:p>
          <a:p>
            <a:pPr algn="r" rtl="1">
              <a:buFont typeface="Arial" panose="020B0604020202020204" pitchFamily="34" charset="0"/>
              <a:buChar char="•"/>
            </a:pPr>
            <a:r>
              <a:rPr lang="fa-IR" dirty="0">
                <a:cs typeface="B Nazanin" panose="00000400000000000000" pitchFamily="2" charset="-78"/>
              </a:rPr>
              <a:t>ورزش </a:t>
            </a:r>
            <a:r>
              <a:rPr lang="fa-IR" dirty="0" err="1">
                <a:cs typeface="B Nazanin" panose="00000400000000000000" pitchFamily="2" charset="-78"/>
              </a:rPr>
              <a:t>حرفه‌ای</a:t>
            </a:r>
            <a:r>
              <a:rPr lang="fa-IR" dirty="0">
                <a:cs typeface="B Nazanin" panose="00000400000000000000" pitchFamily="2" charset="-78"/>
              </a:rPr>
              <a:t> </a:t>
            </a:r>
          </a:p>
          <a:p>
            <a:pPr algn="r" rtl="1">
              <a:buFont typeface="Arial" panose="020B0604020202020204" pitchFamily="34" charset="0"/>
              <a:buChar char="•"/>
            </a:pPr>
            <a:r>
              <a:rPr lang="fa-IR" dirty="0">
                <a:cs typeface="B Nazanin" panose="00000400000000000000" pitchFamily="2" charset="-78"/>
              </a:rPr>
              <a:t>تربیت بدنی </a:t>
            </a:r>
          </a:p>
          <a:p>
            <a:pPr algn="r" rtl="1">
              <a:buFont typeface="Arial" panose="020B0604020202020204" pitchFamily="34" charset="0"/>
              <a:buChar char="•"/>
            </a:pPr>
            <a:r>
              <a:rPr lang="fa-IR" dirty="0">
                <a:cs typeface="B Nazanin" panose="00000400000000000000" pitchFamily="2" charset="-78"/>
              </a:rPr>
              <a:t>باشگاه ورزشی </a:t>
            </a:r>
          </a:p>
          <a:p>
            <a:pPr algn="r" rtl="1">
              <a:buFont typeface="Arial" panose="020B0604020202020204" pitchFamily="34" charset="0"/>
              <a:buChar char="•"/>
            </a:pPr>
            <a:r>
              <a:rPr lang="fa-IR" dirty="0">
                <a:cs typeface="B Nazanin" panose="00000400000000000000" pitchFamily="2" charset="-78"/>
              </a:rPr>
              <a:t>شایستگی فنی ـ </a:t>
            </a:r>
            <a:r>
              <a:rPr lang="fa-IR" dirty="0" err="1">
                <a:cs typeface="B Nazanin" panose="00000400000000000000" pitchFamily="2" charset="-78"/>
              </a:rPr>
              <a:t>حرفه‌ای</a:t>
            </a:r>
            <a:r>
              <a:rPr lang="fa-IR" dirty="0">
                <a:cs typeface="B Nazanin" panose="00000400000000000000" pitchFamily="2" charset="-78"/>
              </a:rPr>
              <a:t> </a:t>
            </a:r>
          </a:p>
          <a:p>
            <a:pPr algn="r" rtl="1">
              <a:buFont typeface="Arial" panose="020B0604020202020204" pitchFamily="34" charset="0"/>
              <a:buChar char="•"/>
            </a:pPr>
            <a:r>
              <a:rPr lang="fa-IR" dirty="0">
                <a:cs typeface="B Nazanin" panose="00000400000000000000" pitchFamily="2" charset="-78"/>
              </a:rPr>
              <a:t>منش پهلوانی</a:t>
            </a:r>
          </a:p>
          <a:p>
            <a:pPr algn="r" rtl="1"/>
            <a:endParaRPr lang="fa-IR" dirty="0">
              <a:cs typeface="B Nazanin" panose="00000400000000000000" pitchFamily="2" charset="-78"/>
            </a:endParaRPr>
          </a:p>
          <a:p>
            <a:pPr algn="r" rtl="1"/>
            <a:endParaRPr lang="fa-IR" dirty="0">
              <a:cs typeface="2  Nazanin" panose="00000400000000000000" pitchFamily="2" charset="-78"/>
            </a:endParaRPr>
          </a:p>
          <a:p>
            <a:pPr algn="r" rtl="1"/>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6</a:t>
            </a:fld>
            <a:endParaRPr lang="en-US"/>
          </a:p>
        </p:txBody>
      </p:sp>
    </p:spTree>
    <p:extLst>
      <p:ext uri="{BB962C8B-B14F-4D97-AF65-F5344CB8AC3E}">
        <p14:creationId xmlns:p14="http://schemas.microsoft.com/office/powerpoint/2010/main" val="2326746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اهداف، وظایف و اختیارات وزارت ورزش و جوانان</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r>
              <a:rPr lang="fa-IR" b="1" dirty="0">
                <a:cs typeface="B Nazanin" panose="00000400000000000000" pitchFamily="2" charset="-78"/>
              </a:rPr>
              <a:t>ماده 3: اهداف وزارت ورزش در حوزه ورزش شامل:</a:t>
            </a:r>
          </a:p>
          <a:p>
            <a:pPr algn="r" rtl="1"/>
            <a:r>
              <a:rPr lang="fa-IR" b="1" dirty="0">
                <a:cs typeface="B Nazanin" panose="00000400000000000000" pitchFamily="2" charset="-78"/>
              </a:rPr>
              <a:t>توسعه ورزش همگانی</a:t>
            </a:r>
          </a:p>
          <a:p>
            <a:pPr algn="r" rtl="1"/>
            <a:r>
              <a:rPr lang="fa-IR" b="1" dirty="0">
                <a:cs typeface="B Nazanin" panose="00000400000000000000" pitchFamily="2" charset="-78"/>
              </a:rPr>
              <a:t>ارتقای ورزش قهرمانی</a:t>
            </a:r>
          </a:p>
          <a:p>
            <a:pPr algn="r" rtl="1"/>
            <a:r>
              <a:rPr lang="fa-IR" b="1" dirty="0">
                <a:cs typeface="B Nazanin" panose="00000400000000000000" pitchFamily="2" charset="-78"/>
              </a:rPr>
              <a:t>ساماندهی ورزش </a:t>
            </a:r>
            <a:r>
              <a:rPr lang="fa-IR" b="1" dirty="0" err="1">
                <a:cs typeface="B Nazanin" panose="00000400000000000000" pitchFamily="2" charset="-78"/>
              </a:rPr>
              <a:t>حرفه‌ای</a:t>
            </a:r>
            <a:endParaRPr lang="fa-IR" b="1" dirty="0">
              <a:cs typeface="B Nazanin" panose="00000400000000000000" pitchFamily="2" charset="-78"/>
            </a:endParaRPr>
          </a:p>
          <a:p>
            <a:pPr algn="r" rtl="1"/>
            <a:r>
              <a:rPr lang="fa-IR" b="1" dirty="0">
                <a:cs typeface="B Nazanin" panose="00000400000000000000" pitchFamily="2" charset="-78"/>
              </a:rPr>
              <a:t>حمایت از ورزش تربیتی</a:t>
            </a:r>
          </a:p>
          <a:p>
            <a:pPr algn="r" rtl="1"/>
            <a:r>
              <a:rPr lang="fa-IR" b="1" dirty="0">
                <a:cs typeface="B Nazanin" panose="00000400000000000000" pitchFamily="2" charset="-78"/>
              </a:rPr>
              <a:t>توسعه ورزش بانوان</a:t>
            </a:r>
          </a:p>
          <a:p>
            <a:pPr algn="r" rtl="1"/>
            <a:r>
              <a:rPr lang="fa-IR" b="1" dirty="0">
                <a:cs typeface="B Nazanin" panose="00000400000000000000" pitchFamily="2" charset="-78"/>
              </a:rPr>
              <a:t>تقویت منش پهلوانی</a:t>
            </a:r>
          </a:p>
          <a:p>
            <a:pPr algn="r" rtl="1"/>
            <a:r>
              <a:rPr lang="fa-IR" b="1" dirty="0">
                <a:cs typeface="B Nazanin" panose="00000400000000000000" pitchFamily="2" charset="-78"/>
              </a:rPr>
              <a:t>ارتقای شایستگی فنی و </a:t>
            </a:r>
            <a:r>
              <a:rPr lang="fa-IR" b="1" dirty="0" err="1">
                <a:cs typeface="B Nazanin" panose="00000400000000000000" pitchFamily="2" charset="-78"/>
              </a:rPr>
              <a:t>حرفه‌ای</a:t>
            </a:r>
            <a:r>
              <a:rPr lang="fa-IR" b="1" dirty="0">
                <a:cs typeface="B Nazanin" panose="00000400000000000000" pitchFamily="2" charset="-78"/>
              </a:rPr>
              <a:t> جامعه ورزش</a:t>
            </a:r>
          </a:p>
          <a:p>
            <a:pPr algn="r" rtl="1"/>
            <a:endParaRPr lang="fa-IR" b="1" dirty="0">
              <a:cs typeface="B Nazanin" panose="00000400000000000000" pitchFamily="2" charset="-78"/>
            </a:endParaRPr>
          </a:p>
          <a:p>
            <a:pPr algn="r" rtl="1"/>
            <a:endParaRPr lang="fa-IR" dirty="0">
              <a:cs typeface="2  Nazanin" panose="00000400000000000000" pitchFamily="2" charset="-78"/>
            </a:endParaRPr>
          </a:p>
          <a:p>
            <a:pPr algn="r" rtl="1"/>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7</a:t>
            </a:fld>
            <a:endParaRPr lang="en-US"/>
          </a:p>
        </p:txBody>
      </p:sp>
    </p:spTree>
    <p:extLst>
      <p:ext uri="{BB962C8B-B14F-4D97-AF65-F5344CB8AC3E}">
        <p14:creationId xmlns:p14="http://schemas.microsoft.com/office/powerpoint/2010/main" val="2681036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اهداف، وظایف و اختیارات وزارت ورزش و جوانان</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r>
              <a:rPr lang="fa-IR" b="1" dirty="0">
                <a:cs typeface="B Nazanin" panose="00000400000000000000" pitchFamily="2" charset="-78"/>
              </a:rPr>
              <a:t>ماده ۴ قانون اهداف، وظایف و اختیارات وزارت ورزش: </a:t>
            </a:r>
          </a:p>
          <a:p>
            <a:pPr algn="r" rtl="1"/>
            <a:r>
              <a:rPr lang="fa-IR" b="1" dirty="0" err="1">
                <a:cs typeface="B Nazanin" panose="00000400000000000000" pitchFamily="2" charset="-78"/>
              </a:rPr>
              <a:t>چارچوب‌ها</a:t>
            </a:r>
            <a:r>
              <a:rPr lang="fa-IR" b="1" dirty="0">
                <a:cs typeface="B Nazanin" panose="00000400000000000000" pitchFamily="2" charset="-78"/>
              </a:rPr>
              <a:t> و </a:t>
            </a:r>
            <a:r>
              <a:rPr lang="fa-IR" b="1" dirty="0" err="1">
                <a:cs typeface="B Nazanin" panose="00000400000000000000" pitchFamily="2" charset="-78"/>
              </a:rPr>
              <a:t>دستورالعمل‌های</a:t>
            </a:r>
            <a:r>
              <a:rPr lang="fa-IR" b="1" dirty="0">
                <a:cs typeface="B Nazanin" panose="00000400000000000000" pitchFamily="2" charset="-78"/>
              </a:rPr>
              <a:t> اجرایی </a:t>
            </a:r>
            <a:r>
              <a:rPr lang="fa-IR" b="1" dirty="0" err="1">
                <a:cs typeface="B Nazanin" panose="00000400000000000000" pitchFamily="2" charset="-78"/>
              </a:rPr>
              <a:t>فعالیت‌های</a:t>
            </a:r>
            <a:r>
              <a:rPr lang="fa-IR" b="1" dirty="0">
                <a:cs typeface="B Nazanin" panose="00000400000000000000" pitchFamily="2" charset="-78"/>
              </a:rPr>
              <a:t> ورزشی را تعیین کند.</a:t>
            </a:r>
          </a:p>
          <a:p>
            <a:pPr algn="r" rtl="1"/>
            <a:r>
              <a:rPr lang="fa-IR" b="1" dirty="0">
                <a:cs typeface="B Nazanin" panose="00000400000000000000" pitchFamily="2" charset="-78"/>
              </a:rPr>
              <a:t>بر </a:t>
            </a:r>
            <a:r>
              <a:rPr lang="fa-IR" b="1" dirty="0" err="1">
                <a:cs typeface="B Nazanin" panose="00000400000000000000" pitchFamily="2" charset="-78"/>
              </a:rPr>
              <a:t>فعالیت‌های</a:t>
            </a:r>
            <a:r>
              <a:rPr lang="fa-IR" b="1" dirty="0">
                <a:cs typeface="B Nazanin" panose="00000400000000000000" pitchFamily="2" charset="-78"/>
              </a:rPr>
              <a:t> ورزشی نظارت کند.</a:t>
            </a:r>
          </a:p>
          <a:p>
            <a:pPr algn="r" rtl="1"/>
            <a:r>
              <a:rPr lang="fa-IR" b="1" dirty="0">
                <a:cs typeface="B Nazanin" panose="00000400000000000000" pitchFamily="2" charset="-78"/>
              </a:rPr>
              <a:t>بر فعالیت </a:t>
            </a:r>
            <a:r>
              <a:rPr lang="fa-IR" b="1" dirty="0" err="1">
                <a:cs typeface="B Nazanin" panose="00000400000000000000" pitchFamily="2" charset="-78"/>
              </a:rPr>
              <a:t>دستگاه‌های</a:t>
            </a:r>
            <a:r>
              <a:rPr lang="fa-IR" b="1" dirty="0">
                <a:cs typeface="B Nazanin" panose="00000400000000000000" pitchFamily="2" charset="-78"/>
              </a:rPr>
              <a:t> اجرایی و بخش غیردولتی نظارت داشته باشد.</a:t>
            </a:r>
          </a:p>
          <a:p>
            <a:pPr algn="r" rtl="1"/>
            <a:r>
              <a:rPr lang="fa-IR" b="1" dirty="0">
                <a:cs typeface="B Nazanin" panose="00000400000000000000" pitchFamily="2" charset="-78"/>
              </a:rPr>
              <a:t>مجوز فعالیت </a:t>
            </a:r>
            <a:r>
              <a:rPr lang="fa-IR" b="1" dirty="0" err="1">
                <a:cs typeface="B Nazanin" panose="00000400000000000000" pitchFamily="2" charset="-78"/>
              </a:rPr>
              <a:t>رشته‌ها</a:t>
            </a:r>
            <a:r>
              <a:rPr lang="fa-IR" b="1" dirty="0">
                <a:cs typeface="B Nazanin" panose="00000400000000000000" pitchFamily="2" charset="-78"/>
              </a:rPr>
              <a:t> و </a:t>
            </a:r>
            <a:r>
              <a:rPr lang="fa-IR" b="1" dirty="0" err="1">
                <a:cs typeface="B Nazanin" panose="00000400000000000000" pitchFamily="2" charset="-78"/>
              </a:rPr>
              <a:t>سبک‌های</a:t>
            </a:r>
            <a:r>
              <a:rPr lang="fa-IR" b="1" dirty="0">
                <a:cs typeface="B Nazanin" panose="00000400000000000000" pitchFamily="2" charset="-78"/>
              </a:rPr>
              <a:t> ورزشی را صادر یا لغو کند.</a:t>
            </a:r>
          </a:p>
          <a:p>
            <a:pPr algn="r" rtl="1"/>
            <a:r>
              <a:rPr lang="fa-IR" b="1" dirty="0">
                <a:cs typeface="B Nazanin" panose="00000400000000000000" pitchFamily="2" charset="-78"/>
              </a:rPr>
              <a:t>پروانه تأسیس و فعالیت </a:t>
            </a:r>
            <a:r>
              <a:rPr lang="fa-IR" b="1" dirty="0" err="1">
                <a:cs typeface="B Nazanin" panose="00000400000000000000" pitchFamily="2" charset="-78"/>
              </a:rPr>
              <a:t>باشگاه‌ها</a:t>
            </a:r>
            <a:r>
              <a:rPr lang="fa-IR" b="1" dirty="0">
                <a:cs typeface="B Nazanin" panose="00000400000000000000" pitchFamily="2" charset="-78"/>
              </a:rPr>
              <a:t> و مراکز خدمات ورزشی را صادر کند.</a:t>
            </a:r>
          </a:p>
          <a:p>
            <a:pPr algn="r" rtl="1"/>
            <a:r>
              <a:rPr lang="fa-IR" b="1" dirty="0">
                <a:cs typeface="B Nazanin" panose="00000400000000000000" pitchFamily="2" charset="-78"/>
              </a:rPr>
              <a:t>بر </a:t>
            </a:r>
            <a:r>
              <a:rPr lang="fa-IR" b="1" dirty="0" err="1">
                <a:cs typeface="B Nazanin" panose="00000400000000000000" pitchFamily="2" charset="-78"/>
              </a:rPr>
              <a:t>فدراسیون‌ها</a:t>
            </a:r>
            <a:r>
              <a:rPr lang="fa-IR" b="1" dirty="0">
                <a:cs typeface="B Nazanin" panose="00000400000000000000" pitchFamily="2" charset="-78"/>
              </a:rPr>
              <a:t>، </a:t>
            </a:r>
            <a:r>
              <a:rPr lang="fa-IR" b="1" dirty="0" err="1">
                <a:cs typeface="B Nazanin" panose="00000400000000000000" pitchFamily="2" charset="-78"/>
              </a:rPr>
              <a:t>انجمن‌ها</a:t>
            </a:r>
            <a:r>
              <a:rPr lang="fa-IR" b="1" dirty="0">
                <a:cs typeface="B Nazanin" panose="00000400000000000000" pitchFamily="2" charset="-78"/>
              </a:rPr>
              <a:t>، </a:t>
            </a:r>
            <a:r>
              <a:rPr lang="fa-IR" b="1" dirty="0" err="1">
                <a:cs typeface="B Nazanin" panose="00000400000000000000" pitchFamily="2" charset="-78"/>
              </a:rPr>
              <a:t>هیأت‌ها</a:t>
            </a:r>
            <a:r>
              <a:rPr lang="fa-IR" b="1" dirty="0">
                <a:cs typeface="B Nazanin" panose="00000400000000000000" pitchFamily="2" charset="-78"/>
              </a:rPr>
              <a:t> و سایر نهادهای ورزشی نظارت کند.</a:t>
            </a:r>
          </a:p>
          <a:p>
            <a:pPr algn="r" rtl="1"/>
            <a:r>
              <a:rPr lang="fa-IR" b="1" dirty="0">
                <a:cs typeface="B Nazanin" panose="00000400000000000000" pitchFamily="2" charset="-78"/>
              </a:rPr>
              <a:t>استانداردهای تخصصی احداث و </a:t>
            </a:r>
            <a:r>
              <a:rPr lang="fa-IR" b="1" dirty="0" err="1">
                <a:cs typeface="B Nazanin" panose="00000400000000000000" pitchFamily="2" charset="-78"/>
              </a:rPr>
              <a:t>بهره‌برداری</a:t>
            </a:r>
            <a:r>
              <a:rPr lang="fa-IR" b="1" dirty="0">
                <a:cs typeface="B Nazanin" panose="00000400000000000000" pitchFamily="2" charset="-78"/>
              </a:rPr>
              <a:t> از اماکن و تجهیزات ورزشی را تعیین کند.</a:t>
            </a:r>
          </a:p>
          <a:p>
            <a:pPr algn="r" rtl="1"/>
            <a:endParaRPr lang="fa-IR" dirty="0">
              <a:cs typeface="2  Nazanin" panose="00000400000000000000" pitchFamily="2" charset="-78"/>
            </a:endParaRPr>
          </a:p>
          <a:p>
            <a:pPr algn="r" rtl="1"/>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8</a:t>
            </a:fld>
            <a:endParaRPr lang="en-US"/>
          </a:p>
        </p:txBody>
      </p:sp>
    </p:spTree>
    <p:extLst>
      <p:ext uri="{BB962C8B-B14F-4D97-AF65-F5344CB8AC3E}">
        <p14:creationId xmlns:p14="http://schemas.microsoft.com/office/powerpoint/2010/main" val="3853772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اهداف، وظایف و اختیارات وزارت ورزش و جوانان</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r>
              <a:rPr lang="fa-IR" b="1" dirty="0">
                <a:cs typeface="B Nazanin" panose="00000400000000000000" pitchFamily="2" charset="-78"/>
              </a:rPr>
              <a:t>ماده ۴ قانون اهداف، وظایف و اختیارات وزارت ورزش: </a:t>
            </a:r>
          </a:p>
          <a:p>
            <a:pPr algn="r" rtl="1">
              <a:lnSpc>
                <a:spcPct val="150000"/>
              </a:lnSpc>
            </a:pPr>
            <a:r>
              <a:rPr lang="fa-IR" b="1" dirty="0">
                <a:cs typeface="B Nazanin" panose="00000400000000000000" pitchFamily="2" charset="-78"/>
              </a:rPr>
              <a:t>وزارت ورزش فقط متولی برگزاری مسابقات نیست؛ قانون برای آن وظیفه نظارتی، صدور مجوز و تعیین چارچوب فعالیت ورزشی نیز مقرر کرده است.</a:t>
            </a:r>
          </a:p>
          <a:p>
            <a:pPr algn="r" rtl="1"/>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9</a:t>
            </a:fld>
            <a:endParaRPr lang="en-US"/>
          </a:p>
        </p:txBody>
      </p:sp>
    </p:spTree>
    <p:extLst>
      <p:ext uri="{BB962C8B-B14F-4D97-AF65-F5344CB8AC3E}">
        <p14:creationId xmlns:p14="http://schemas.microsoft.com/office/powerpoint/2010/main" val="1844759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باشگاه ورزشی و مسئولیت مدیر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2508250"/>
          </a:xfrm>
        </p:spPr>
        <p:txBody>
          <a:bodyPr>
            <a:normAutofit/>
          </a:bodyPr>
          <a:lstStyle/>
          <a:p>
            <a:pPr algn="r" rtl="1"/>
            <a:r>
              <a:rPr lang="fa-IR" b="1" dirty="0">
                <a:cs typeface="B Nazanin" panose="00000400000000000000" pitchFamily="2" charset="-78"/>
              </a:rPr>
              <a:t>قانون اجازه تأسیس باشگاه ورزشی و ورزشگاه توسط مردم با نظارت دولت را می دهد. </a:t>
            </a:r>
          </a:p>
          <a:p>
            <a:pPr algn="r" rtl="1"/>
            <a:r>
              <a:rPr lang="fa-IR" b="1" dirty="0">
                <a:cs typeface="B Nazanin" panose="00000400000000000000" pitchFamily="2" charset="-78"/>
              </a:rPr>
              <a:t>قانون در سال ۱۳۶۹ تصویب شده است.</a:t>
            </a:r>
          </a:p>
          <a:p>
            <a:pPr algn="r" rtl="1"/>
            <a:r>
              <a:rPr lang="fa-IR" b="1" dirty="0">
                <a:cs typeface="B Nazanin" panose="00000400000000000000" pitchFamily="2" charset="-78"/>
              </a:rPr>
              <a:t>تأسیس باشگاه و ورزشگاه توسط اشخاص </a:t>
            </a:r>
            <a:r>
              <a:rPr lang="fa-IR" b="1" dirty="0">
                <a:solidFill>
                  <a:srgbClr val="FF0000"/>
                </a:solidFill>
                <a:cs typeface="B Nazanin" panose="00000400000000000000" pitchFamily="2" charset="-78"/>
              </a:rPr>
              <a:t>واجد شرایط </a:t>
            </a:r>
            <a:r>
              <a:rPr lang="fa-IR" b="1" dirty="0">
                <a:cs typeface="B Nazanin" panose="00000400000000000000" pitchFamily="2" charset="-78"/>
              </a:rPr>
              <a:t>با اخذ مجوز </a:t>
            </a:r>
            <a:r>
              <a:rPr lang="fa-IR" b="1" dirty="0" err="1">
                <a:cs typeface="B Nazanin" panose="00000400000000000000" pitchFamily="2" charset="-78"/>
              </a:rPr>
              <a:t>امکان‌پذیر</a:t>
            </a:r>
            <a:r>
              <a:rPr lang="fa-IR" b="1" dirty="0">
                <a:cs typeface="B Nazanin" panose="00000400000000000000" pitchFamily="2" charset="-78"/>
              </a:rPr>
              <a:t> است و </a:t>
            </a:r>
            <a:r>
              <a:rPr lang="fa-IR" b="1" dirty="0">
                <a:solidFill>
                  <a:srgbClr val="FF0000"/>
                </a:solidFill>
                <a:cs typeface="B Nazanin" panose="00000400000000000000" pitchFamily="2" charset="-78"/>
              </a:rPr>
              <a:t>تخلف از مقررات </a:t>
            </a:r>
            <a:r>
              <a:rPr lang="fa-IR" b="1" dirty="0" err="1">
                <a:solidFill>
                  <a:srgbClr val="FF0000"/>
                </a:solidFill>
                <a:cs typeface="B Nazanin" panose="00000400000000000000" pitchFamily="2" charset="-78"/>
              </a:rPr>
              <a:t>می‌تواند</a:t>
            </a:r>
            <a:r>
              <a:rPr lang="fa-IR" b="1" dirty="0">
                <a:solidFill>
                  <a:srgbClr val="FF0000"/>
                </a:solidFill>
                <a:cs typeface="B Nazanin" panose="00000400000000000000" pitchFamily="2" charset="-78"/>
              </a:rPr>
              <a:t> موجب لغو موقت یا دائم پروانه </a:t>
            </a:r>
            <a:r>
              <a:rPr lang="fa-IR" b="1" dirty="0">
                <a:cs typeface="B Nazanin" panose="00000400000000000000" pitchFamily="2" charset="-78"/>
              </a:rPr>
              <a:t>شود.</a:t>
            </a:r>
          </a:p>
          <a:p>
            <a:pPr algn="r" rtl="1"/>
            <a:endParaRPr lang="fa-IR" b="1" dirty="0">
              <a:cs typeface="B Nazanin" panose="00000400000000000000" pitchFamily="2" charset="-78"/>
            </a:endParaRPr>
          </a:p>
          <a:p>
            <a:pPr algn="r" rtl="1"/>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10</a:t>
            </a:fld>
            <a:endParaRPr lang="en-US"/>
          </a:p>
        </p:txBody>
      </p:sp>
    </p:spTree>
    <p:extLst>
      <p:ext uri="{BB962C8B-B14F-4D97-AF65-F5344CB8AC3E}">
        <p14:creationId xmlns:p14="http://schemas.microsoft.com/office/powerpoint/2010/main" val="84979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باشگاه ورزشی و مسئولیت مدیر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b="1" dirty="0">
                <a:cs typeface="B Nazanin" panose="00000400000000000000" pitchFamily="2" charset="-78"/>
              </a:rPr>
              <a:t>مسئولیت مدیر باشگاه ورزشی در حقوق ایران عمدتاً بر پایه قانون مسئولیت مدنی (مصوب ۱۳۳۹)، قانون مدنی، قانون کار، مقررات ورزشی (</a:t>
            </a:r>
            <a:r>
              <a:rPr lang="fa-IR" b="1" dirty="0" err="1">
                <a:cs typeface="B Nazanin" panose="00000400000000000000" pitchFamily="2" charset="-78"/>
              </a:rPr>
              <a:t>آیین‌نامه‌های</a:t>
            </a:r>
            <a:r>
              <a:rPr lang="fa-IR" b="1" dirty="0">
                <a:cs typeface="B Nazanin" panose="00000400000000000000" pitchFamily="2" charset="-78"/>
              </a:rPr>
              <a:t> </a:t>
            </a:r>
            <a:r>
              <a:rPr lang="fa-IR" b="1" dirty="0" err="1">
                <a:cs typeface="B Nazanin" panose="00000400000000000000" pitchFamily="2" charset="-78"/>
              </a:rPr>
              <a:t>فدراسیون‌ها</a:t>
            </a:r>
            <a:r>
              <a:rPr lang="fa-IR" b="1" dirty="0">
                <a:cs typeface="B Nazanin" panose="00000400000000000000" pitchFamily="2" charset="-78"/>
              </a:rPr>
              <a:t> و وزارت ورزش و جوانان) و در موارد خاص قانون مجازات اسلامی است. </a:t>
            </a:r>
          </a:p>
          <a:p>
            <a:pPr algn="r" rtl="1">
              <a:lnSpc>
                <a:spcPct val="150000"/>
              </a:lnSpc>
            </a:pPr>
            <a:r>
              <a:rPr lang="fa-IR" b="1" dirty="0" err="1">
                <a:cs typeface="B Nazanin" panose="00000400000000000000" pitchFamily="2" charset="-78"/>
              </a:rPr>
              <a:t>باشگاه‌ها</a:t>
            </a:r>
            <a:r>
              <a:rPr lang="fa-IR" b="1" dirty="0">
                <a:cs typeface="B Nazanin" panose="00000400000000000000" pitchFamily="2" charset="-78"/>
              </a:rPr>
              <a:t> </a:t>
            </a:r>
            <a:r>
              <a:rPr lang="fa-IR" b="1" dirty="0" err="1">
                <a:cs typeface="B Nazanin" panose="00000400000000000000" pitchFamily="2" charset="-78"/>
              </a:rPr>
              <a:t>به‌عنوان</a:t>
            </a:r>
            <a:r>
              <a:rPr lang="fa-IR" b="1" dirty="0">
                <a:cs typeface="B Nazanin" panose="00000400000000000000" pitchFamily="2" charset="-78"/>
              </a:rPr>
              <a:t> اشخاص حقوقی حقوق و تکالیف دارند و مدیر (یا </a:t>
            </a:r>
            <a:r>
              <a:rPr lang="fa-IR" b="1" dirty="0" err="1">
                <a:cs typeface="B Nazanin" panose="00000400000000000000" pitchFamily="2" charset="-78"/>
              </a:rPr>
              <a:t>هیئت‌مدیره</a:t>
            </a:r>
            <a:r>
              <a:rPr lang="fa-IR" b="1" dirty="0">
                <a:cs typeface="B Nazanin" panose="00000400000000000000" pitchFamily="2" charset="-78"/>
              </a:rPr>
              <a:t>) در قبال قصور در انجام وظایف مدیریتی پاسخگو است.</a:t>
            </a:r>
          </a:p>
          <a:p>
            <a:pPr algn="r" rtl="1"/>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11</a:t>
            </a:fld>
            <a:endParaRPr lang="en-US"/>
          </a:p>
        </p:txBody>
      </p:sp>
    </p:spTree>
    <p:extLst>
      <p:ext uri="{BB962C8B-B14F-4D97-AF65-F5344CB8AC3E}">
        <p14:creationId xmlns:p14="http://schemas.microsoft.com/office/powerpoint/2010/main" val="2048913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باشگاه ورزشی و مسئولیت مدیر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sz="3200" b="1" dirty="0">
                <a:cs typeface="B Nazanin" panose="00000400000000000000" pitchFamily="2" charset="-78"/>
              </a:rPr>
              <a:t>مبنای مسئولیت مدنی</a:t>
            </a:r>
          </a:p>
          <a:p>
            <a:pPr algn="r" rtl="1">
              <a:lnSpc>
                <a:spcPct val="150000"/>
              </a:lnSpc>
            </a:pPr>
            <a:r>
              <a:rPr lang="fa-IR" sz="2400" b="1" dirty="0">
                <a:solidFill>
                  <a:srgbClr val="FF0000"/>
                </a:solidFill>
                <a:cs typeface="B Nazanin" panose="00000400000000000000" pitchFamily="2" charset="-78"/>
              </a:rPr>
              <a:t>فرض تقصیر</a:t>
            </a:r>
            <a:r>
              <a:rPr lang="fa-IR" sz="2400" b="1" dirty="0">
                <a:cs typeface="B Nazanin" panose="00000400000000000000" pitchFamily="2" charset="-78"/>
              </a:rPr>
              <a:t>: مبنای مسئولیت مدنی </a:t>
            </a:r>
            <a:r>
              <a:rPr lang="fa-IR" sz="2400" b="1" dirty="0" err="1">
                <a:cs typeface="B Nazanin" panose="00000400000000000000" pitchFamily="2" charset="-78"/>
              </a:rPr>
              <a:t>باشگاه‌های</a:t>
            </a:r>
            <a:r>
              <a:rPr lang="fa-IR" sz="2400" b="1" dirty="0">
                <a:cs typeface="B Nazanin" panose="00000400000000000000" pitchFamily="2" charset="-78"/>
              </a:rPr>
              <a:t> ورزشی در حقوق ایران «فرض تقصیر» است. اگر باشگاه یا مدیر تعهدات ایمنی را رعایت نکند، فرض بر وجود تقصیر </a:t>
            </a:r>
            <a:r>
              <a:rPr lang="fa-IR" sz="2400" b="1" dirty="0" err="1">
                <a:cs typeface="B Nazanin" panose="00000400000000000000" pitchFamily="2" charset="-78"/>
              </a:rPr>
              <a:t>می‌شود</a:t>
            </a:r>
            <a:r>
              <a:rPr lang="fa-IR" sz="2400" b="1" dirty="0">
                <a:cs typeface="B Nazanin" panose="00000400000000000000" pitchFamily="2" charset="-78"/>
              </a:rPr>
              <a:t> مگر خلاف آن ثابت شود.</a:t>
            </a:r>
          </a:p>
          <a:p>
            <a:pPr algn="r" rtl="1">
              <a:lnSpc>
                <a:spcPct val="150000"/>
              </a:lnSpc>
            </a:pPr>
            <a:r>
              <a:rPr lang="fa-IR" sz="2400" b="1" dirty="0">
                <a:solidFill>
                  <a:srgbClr val="FF0000"/>
                </a:solidFill>
                <a:cs typeface="B Nazanin" panose="00000400000000000000" pitchFamily="2" charset="-78"/>
              </a:rPr>
              <a:t>مسئولیت </a:t>
            </a:r>
            <a:r>
              <a:rPr lang="fa-IR" sz="2400" b="1" dirty="0" err="1">
                <a:solidFill>
                  <a:srgbClr val="FF0000"/>
                </a:solidFill>
                <a:cs typeface="B Nazanin" panose="00000400000000000000" pitchFamily="2" charset="-78"/>
              </a:rPr>
              <a:t>نیابتی</a:t>
            </a:r>
            <a:r>
              <a:rPr lang="fa-IR" sz="2400" b="1" dirty="0">
                <a:solidFill>
                  <a:srgbClr val="FF0000"/>
                </a:solidFill>
                <a:cs typeface="B Nazanin" panose="00000400000000000000" pitchFamily="2" charset="-78"/>
              </a:rPr>
              <a:t> </a:t>
            </a:r>
            <a:r>
              <a:rPr lang="fa-IR" sz="2400" b="1" dirty="0">
                <a:cs typeface="B Nazanin" panose="00000400000000000000" pitchFamily="2" charset="-78"/>
              </a:rPr>
              <a:t>(ماده ۱۲ قانون مسئولیت مدنی): باشگاه در قبال خساراتی که از ناحیه ورزشکاران یا </a:t>
            </a:r>
            <a:r>
              <a:rPr lang="fa-IR" sz="2400" b="1" dirty="0" err="1">
                <a:cs typeface="B Nazanin" panose="00000400000000000000" pitchFamily="2" charset="-78"/>
              </a:rPr>
              <a:t>مربیانش</a:t>
            </a:r>
            <a:r>
              <a:rPr lang="fa-IR" sz="2400" b="1" dirty="0">
                <a:cs typeface="B Nazanin" panose="00000400000000000000" pitchFamily="2" charset="-78"/>
              </a:rPr>
              <a:t> به اشخاص ثالث (از جمله ورزشکاران حریف یا تماشاگران) وارد </a:t>
            </a:r>
            <a:r>
              <a:rPr lang="fa-IR" sz="2400" b="1" dirty="0" err="1">
                <a:cs typeface="B Nazanin" panose="00000400000000000000" pitchFamily="2" charset="-78"/>
              </a:rPr>
              <a:t>می‌شود</a:t>
            </a:r>
            <a:r>
              <a:rPr lang="fa-IR" sz="2400" b="1" dirty="0">
                <a:cs typeface="B Nazanin" panose="00000400000000000000" pitchFamily="2" charset="-78"/>
              </a:rPr>
              <a:t>، مسئولیت </a:t>
            </a:r>
            <a:r>
              <a:rPr lang="fa-IR" sz="2400" b="1" dirty="0" err="1">
                <a:cs typeface="B Nazanin" panose="00000400000000000000" pitchFamily="2" charset="-78"/>
              </a:rPr>
              <a:t>نیابتی</a:t>
            </a:r>
            <a:r>
              <a:rPr lang="fa-IR" sz="2400" b="1" dirty="0">
                <a:cs typeface="B Nazanin" panose="00000400000000000000" pitchFamily="2" charset="-78"/>
              </a:rPr>
              <a:t> دارد. این مسئولیت شبیه رابطه کارفرما-کارگر است.</a:t>
            </a:r>
          </a:p>
        </p:txBody>
      </p:sp>
      <p:sp>
        <p:nvSpPr>
          <p:cNvPr id="4" name="Slide Number Placeholder 3"/>
          <p:cNvSpPr>
            <a:spLocks noGrp="1"/>
          </p:cNvSpPr>
          <p:nvPr>
            <p:ph type="sldNum" sz="quarter" idx="12"/>
          </p:nvPr>
        </p:nvSpPr>
        <p:spPr/>
        <p:txBody>
          <a:bodyPr/>
          <a:lstStyle/>
          <a:p>
            <a:fld id="{58072F16-E565-43DE-81E5-A7D421BECA7A}" type="slidenum">
              <a:rPr lang="en-US" smtClean="0"/>
              <a:t>12</a:t>
            </a:fld>
            <a:endParaRPr lang="en-US"/>
          </a:p>
        </p:txBody>
      </p:sp>
    </p:spTree>
    <p:extLst>
      <p:ext uri="{BB962C8B-B14F-4D97-AF65-F5344CB8AC3E}">
        <p14:creationId xmlns:p14="http://schemas.microsoft.com/office/powerpoint/2010/main" val="874555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باشگاه ورزشی و مسئولیت مدیر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sz="3200" b="1" dirty="0">
                <a:cs typeface="B Nazanin" panose="00000400000000000000" pitchFamily="2" charset="-78"/>
              </a:rPr>
              <a:t>مبنای مسئولیت مدنی</a:t>
            </a:r>
          </a:p>
          <a:p>
            <a:pPr algn="r" rtl="1">
              <a:lnSpc>
                <a:spcPct val="150000"/>
              </a:lnSpc>
            </a:pPr>
            <a:r>
              <a:rPr lang="fa-IR" sz="2400" b="1" dirty="0">
                <a:solidFill>
                  <a:srgbClr val="FF0000"/>
                </a:solidFill>
                <a:cs typeface="B Nazanin" panose="00000400000000000000" pitchFamily="2" charset="-78"/>
              </a:rPr>
              <a:t>رابطه با ورزشکاران و مربیان:</a:t>
            </a:r>
            <a:r>
              <a:rPr lang="fa-IR" sz="2400" b="1" dirty="0">
                <a:cs typeface="B Nazanin" panose="00000400000000000000" pitchFamily="2" charset="-78"/>
              </a:rPr>
              <a:t> معمولاً تابع قانون کار (رابطه کارگری-</a:t>
            </a:r>
            <a:r>
              <a:rPr lang="fa-IR" sz="2400" b="1" dirty="0" err="1">
                <a:cs typeface="B Nazanin" panose="00000400000000000000" pitchFamily="2" charset="-78"/>
              </a:rPr>
              <a:t>کارفرمایی</a:t>
            </a:r>
            <a:r>
              <a:rPr lang="fa-IR" sz="2400" b="1" dirty="0">
                <a:cs typeface="B Nazanin" panose="00000400000000000000" pitchFamily="2" charset="-78"/>
              </a:rPr>
              <a:t>) است، مگر موارد خاص </a:t>
            </a:r>
            <a:r>
              <a:rPr lang="fa-IR" sz="2400" b="1" dirty="0" err="1">
                <a:cs typeface="B Nazanin" panose="00000400000000000000" pitchFamily="2" charset="-78"/>
              </a:rPr>
              <a:t>آیین‌نامه‌های</a:t>
            </a:r>
            <a:r>
              <a:rPr lang="fa-IR" sz="2400" b="1" dirty="0">
                <a:cs typeface="B Nazanin" panose="00000400000000000000" pitchFamily="2" charset="-78"/>
              </a:rPr>
              <a:t> </a:t>
            </a:r>
            <a:r>
              <a:rPr lang="fa-IR" sz="2400" b="1" dirty="0" err="1">
                <a:cs typeface="B Nazanin" panose="00000400000000000000" pitchFamily="2" charset="-78"/>
              </a:rPr>
              <a:t>فدراسیون‌ها</a:t>
            </a:r>
            <a:r>
              <a:rPr lang="fa-IR" sz="2400" b="1" dirty="0">
                <a:cs typeface="B Nazanin" panose="00000400000000000000" pitchFamily="2" charset="-78"/>
              </a:rPr>
              <a:t>.</a:t>
            </a:r>
          </a:p>
        </p:txBody>
      </p:sp>
      <p:sp>
        <p:nvSpPr>
          <p:cNvPr id="4" name="Slide Number Placeholder 3"/>
          <p:cNvSpPr>
            <a:spLocks noGrp="1"/>
          </p:cNvSpPr>
          <p:nvPr>
            <p:ph type="sldNum" sz="quarter" idx="12"/>
          </p:nvPr>
        </p:nvSpPr>
        <p:spPr/>
        <p:txBody>
          <a:bodyPr/>
          <a:lstStyle/>
          <a:p>
            <a:fld id="{58072F16-E565-43DE-81E5-A7D421BECA7A}" type="slidenum">
              <a:rPr lang="en-US" smtClean="0"/>
              <a:t>13</a:t>
            </a:fld>
            <a:endParaRPr lang="en-US"/>
          </a:p>
        </p:txBody>
      </p:sp>
    </p:spTree>
    <p:extLst>
      <p:ext uri="{BB962C8B-B14F-4D97-AF65-F5344CB8AC3E}">
        <p14:creationId xmlns:p14="http://schemas.microsoft.com/office/powerpoint/2010/main" val="4177312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تعهدات اصلی ایمنی باشگاه و مدیر</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sz="2400" b="1" dirty="0">
                <a:cs typeface="B Nazanin" panose="00000400000000000000" pitchFamily="2" charset="-78"/>
              </a:rPr>
              <a:t>فراهم کردن محیط، تجهیزات و امکانات ایمن و استاندارد.</a:t>
            </a:r>
          </a:p>
          <a:p>
            <a:pPr algn="r" rtl="1">
              <a:lnSpc>
                <a:spcPct val="150000"/>
              </a:lnSpc>
            </a:pPr>
            <a:r>
              <a:rPr lang="fa-IR" sz="2400" b="1" dirty="0">
                <a:cs typeface="B Nazanin" panose="00000400000000000000" pitchFamily="2" charset="-78"/>
              </a:rPr>
              <a:t>استخدام کارکنان و مربیان واجد شرایط.</a:t>
            </a:r>
          </a:p>
          <a:p>
            <a:pPr algn="r" rtl="1">
              <a:lnSpc>
                <a:spcPct val="150000"/>
              </a:lnSpc>
            </a:pPr>
            <a:r>
              <a:rPr lang="fa-IR" sz="2400" b="1" dirty="0">
                <a:cs typeface="B Nazanin" panose="00000400000000000000" pitchFamily="2" charset="-78"/>
              </a:rPr>
              <a:t>نگهداری مناسب </a:t>
            </a:r>
            <a:r>
              <a:rPr lang="fa-IR" sz="2400" b="1" dirty="0" err="1">
                <a:cs typeface="B Nazanin" panose="00000400000000000000" pitchFamily="2" charset="-78"/>
              </a:rPr>
              <a:t>فضاها</a:t>
            </a:r>
            <a:r>
              <a:rPr lang="fa-IR" sz="2400" b="1" dirty="0">
                <a:cs typeface="B Nazanin" panose="00000400000000000000" pitchFamily="2" charset="-78"/>
              </a:rPr>
              <a:t> و تجهیزات.</a:t>
            </a:r>
          </a:p>
          <a:p>
            <a:pPr algn="r" rtl="1">
              <a:lnSpc>
                <a:spcPct val="150000"/>
              </a:lnSpc>
            </a:pPr>
            <a:r>
              <a:rPr lang="fa-IR" sz="2400" b="1" dirty="0">
                <a:cs typeface="B Nazanin" panose="00000400000000000000" pitchFamily="2" charset="-78"/>
              </a:rPr>
              <a:t>رعایت استانداردهای بهداشتی و ایمنی.</a:t>
            </a:r>
          </a:p>
          <a:p>
            <a:pPr algn="r" rtl="1">
              <a:lnSpc>
                <a:spcPct val="150000"/>
              </a:lnSpc>
            </a:pPr>
            <a:r>
              <a:rPr lang="fa-IR" sz="2400" b="1" dirty="0">
                <a:cs typeface="B Nazanin" panose="00000400000000000000" pitchFamily="2" charset="-78"/>
              </a:rPr>
              <a:t>تهیه بیمه ورزشی برای ورزشکاران.</a:t>
            </a:r>
          </a:p>
          <a:p>
            <a:pPr algn="r" rtl="1">
              <a:lnSpc>
                <a:spcPct val="150000"/>
              </a:lnSpc>
            </a:pPr>
            <a:r>
              <a:rPr lang="fa-IR" sz="2400" b="1" dirty="0">
                <a:cs typeface="B Nazanin" panose="00000400000000000000" pitchFamily="2" charset="-78"/>
              </a:rPr>
              <a:t>نظارت کافی و </a:t>
            </a:r>
            <a:r>
              <a:rPr lang="fa-IR" sz="2400" b="1" dirty="0" err="1">
                <a:cs typeface="B Nazanin" panose="00000400000000000000" pitchFamily="2" charset="-78"/>
              </a:rPr>
              <a:t>پروتکل‌های</a:t>
            </a:r>
            <a:r>
              <a:rPr lang="fa-IR" sz="2400" b="1" dirty="0">
                <a:cs typeface="B Nazanin" panose="00000400000000000000" pitchFamily="2" charset="-78"/>
              </a:rPr>
              <a:t> مدیریت بحران.</a:t>
            </a:r>
          </a:p>
          <a:p>
            <a:pPr algn="r" rtl="1">
              <a:lnSpc>
                <a:spcPct val="150000"/>
              </a:lnSpc>
            </a:pPr>
            <a:r>
              <a:rPr lang="fa-IR" sz="2400" b="1" dirty="0">
                <a:cs typeface="B Nazanin" panose="00000400000000000000" pitchFamily="2" charset="-78"/>
              </a:rPr>
              <a:t>رعایت قوانین و </a:t>
            </a:r>
            <a:r>
              <a:rPr lang="fa-IR" sz="2400" b="1" dirty="0" err="1">
                <a:cs typeface="B Nazanin" panose="00000400000000000000" pitchFamily="2" charset="-78"/>
              </a:rPr>
              <a:t>آیین‌نامه‌های</a:t>
            </a:r>
            <a:r>
              <a:rPr lang="fa-IR" sz="2400" b="1" dirty="0">
                <a:cs typeface="B Nazanin" panose="00000400000000000000" pitchFamily="2" charset="-78"/>
              </a:rPr>
              <a:t> ورزشی و اخلاقی.</a:t>
            </a:r>
          </a:p>
        </p:txBody>
      </p:sp>
      <p:sp>
        <p:nvSpPr>
          <p:cNvPr id="4" name="Slide Number Placeholder 3"/>
          <p:cNvSpPr>
            <a:spLocks noGrp="1"/>
          </p:cNvSpPr>
          <p:nvPr>
            <p:ph type="sldNum" sz="quarter" idx="12"/>
          </p:nvPr>
        </p:nvSpPr>
        <p:spPr/>
        <p:txBody>
          <a:bodyPr/>
          <a:lstStyle/>
          <a:p>
            <a:fld id="{58072F16-E565-43DE-81E5-A7D421BECA7A}" type="slidenum">
              <a:rPr lang="en-US" smtClean="0"/>
              <a:t>14</a:t>
            </a:fld>
            <a:endParaRPr lang="en-US"/>
          </a:p>
        </p:txBody>
      </p:sp>
    </p:spTree>
    <p:extLst>
      <p:ext uri="{BB962C8B-B14F-4D97-AF65-F5344CB8AC3E}">
        <p14:creationId xmlns:p14="http://schemas.microsoft.com/office/powerpoint/2010/main" val="3252099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تعهدات اصلی ایمنی باشگاه و مدیر</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sz="2400" b="1" dirty="0">
                <a:cs typeface="B Nazanin" panose="00000400000000000000" pitchFamily="2" charset="-78"/>
              </a:rPr>
              <a:t>عدم رعایت این تعهدات (مثلاً تجهیزات فرسوده، نبود علائم هشدار، نظارت ضعیف یا نبود کادر امدادی) </a:t>
            </a:r>
            <a:r>
              <a:rPr lang="fa-IR" sz="2400" b="1" dirty="0" err="1">
                <a:cs typeface="B Nazanin" panose="00000400000000000000" pitchFamily="2" charset="-78"/>
              </a:rPr>
              <a:t>می‌تواند</a:t>
            </a:r>
            <a:r>
              <a:rPr lang="fa-IR" sz="2400" b="1" dirty="0">
                <a:cs typeface="B Nazanin" panose="00000400000000000000" pitchFamily="2" charset="-78"/>
              </a:rPr>
              <a:t> منجر به مسئولیت مدنی باشگاه و در موارد قصور شخصی مدیر، مسئولیت مستقیم او شود. جبران خسارت معمولاً مالی است (پرداخت پول یا خدمات ترمیمی).</a:t>
            </a:r>
          </a:p>
          <a:p>
            <a:pPr algn="r" rtl="1">
              <a:lnSpc>
                <a:spcPct val="150000"/>
              </a:lnSpc>
            </a:pPr>
            <a:r>
              <a:rPr lang="fa-IR" sz="2400" b="1" dirty="0">
                <a:cs typeface="B Nazanin" panose="00000400000000000000" pitchFamily="2" charset="-78"/>
              </a:rPr>
              <a:t>مدیران باشگاه وظایف کلی مدیریتی (</a:t>
            </a:r>
            <a:r>
              <a:rPr lang="fa-IR" sz="2400" b="1" dirty="0" err="1">
                <a:cs typeface="B Nazanin" panose="00000400000000000000" pitchFamily="2" charset="-78"/>
              </a:rPr>
              <a:t>برنامه‌ریزی</a:t>
            </a:r>
            <a:r>
              <a:rPr lang="fa-IR" sz="2400" b="1" dirty="0">
                <a:cs typeface="B Nazanin" panose="00000400000000000000" pitchFamily="2" charset="-78"/>
              </a:rPr>
              <a:t>، </a:t>
            </a:r>
            <a:r>
              <a:rPr lang="fa-IR" sz="2400" b="1" dirty="0" err="1">
                <a:cs typeface="B Nazanin" panose="00000400000000000000" pitchFamily="2" charset="-78"/>
              </a:rPr>
              <a:t>سازمان‌دهی</a:t>
            </a:r>
            <a:r>
              <a:rPr lang="fa-IR" sz="2400" b="1" dirty="0">
                <a:cs typeface="B Nazanin" panose="00000400000000000000" pitchFamily="2" charset="-78"/>
              </a:rPr>
              <a:t>، هدایت، نظارت و ارزشیابی) دارند. اگر در انجام این وظایف مرتکب تقصیر یا </a:t>
            </a:r>
            <a:r>
              <a:rPr lang="fa-IR" sz="2400" b="1" dirty="0" err="1">
                <a:cs typeface="B Nazanin" panose="00000400000000000000" pitchFamily="2" charset="-78"/>
              </a:rPr>
              <a:t>بی‌احتیاطی</a:t>
            </a:r>
            <a:r>
              <a:rPr lang="fa-IR" sz="2400" b="1" dirty="0">
                <a:cs typeface="B Nazanin" panose="00000400000000000000" pitchFamily="2" charset="-78"/>
              </a:rPr>
              <a:t> شوند و خسارتی وارد شود، طبق ماده ۱ قانون مسئولیت مدنی مسئول جبران خسارت هستند.</a:t>
            </a:r>
          </a:p>
        </p:txBody>
      </p:sp>
      <p:sp>
        <p:nvSpPr>
          <p:cNvPr id="4" name="Slide Number Placeholder 3"/>
          <p:cNvSpPr>
            <a:spLocks noGrp="1"/>
          </p:cNvSpPr>
          <p:nvPr>
            <p:ph type="sldNum" sz="quarter" idx="12"/>
          </p:nvPr>
        </p:nvSpPr>
        <p:spPr/>
        <p:txBody>
          <a:bodyPr/>
          <a:lstStyle/>
          <a:p>
            <a:fld id="{58072F16-E565-43DE-81E5-A7D421BECA7A}" type="slidenum">
              <a:rPr lang="en-US" smtClean="0"/>
              <a:t>15</a:t>
            </a:fld>
            <a:endParaRPr lang="en-US"/>
          </a:p>
        </p:txBody>
      </p:sp>
    </p:spTree>
    <p:extLst>
      <p:ext uri="{BB962C8B-B14F-4D97-AF65-F5344CB8AC3E}">
        <p14:creationId xmlns:p14="http://schemas.microsoft.com/office/powerpoint/2010/main" val="91577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مسئولیت در قبال تماشاگران و اشخاص ثالث</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sz="2400" b="1" dirty="0">
                <a:cs typeface="B Nazanin" panose="00000400000000000000" pitchFamily="2" charset="-78"/>
              </a:rPr>
              <a:t>مدیران اماکن ورزشی موظف به تأمین امنیت و ایمنی تماشاگران هستند. حوادث ناشی از قصور در این زمینه </a:t>
            </a:r>
            <a:r>
              <a:rPr lang="fa-IR" sz="2400" b="1" dirty="0" err="1">
                <a:cs typeface="B Nazanin" panose="00000400000000000000" pitchFamily="2" charset="-78"/>
              </a:rPr>
              <a:t>می‌تواند</a:t>
            </a:r>
            <a:r>
              <a:rPr lang="fa-IR" sz="2400" b="1" dirty="0">
                <a:cs typeface="B Nazanin" panose="00000400000000000000" pitchFamily="2" charset="-78"/>
              </a:rPr>
              <a:t> مسئولیت مدنی (و گاهی کیفری) ایجاد کند</a:t>
            </a:r>
          </a:p>
          <a:p>
            <a:pPr algn="r" rtl="1">
              <a:lnSpc>
                <a:spcPct val="150000"/>
              </a:lnSpc>
            </a:pPr>
            <a:endParaRPr lang="fa-IR" sz="2400" b="1"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a:t>
            </a:fld>
            <a:endParaRPr lang="en-US"/>
          </a:p>
        </p:txBody>
      </p:sp>
    </p:spTree>
    <p:extLst>
      <p:ext uri="{BB962C8B-B14F-4D97-AF65-F5344CB8AC3E}">
        <p14:creationId xmlns:p14="http://schemas.microsoft.com/office/powerpoint/2010/main" val="2943089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مسئولیت کیفری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lnSpcReduction="10000"/>
          </a:bodyPr>
          <a:lstStyle/>
          <a:p>
            <a:pPr algn="r" rtl="1">
              <a:lnSpc>
                <a:spcPct val="150000"/>
              </a:lnSpc>
            </a:pPr>
            <a:r>
              <a:rPr lang="fa-IR" sz="2400" b="1" dirty="0">
                <a:cs typeface="B Nazanin" panose="00000400000000000000" pitchFamily="2" charset="-78"/>
              </a:rPr>
              <a:t>طبق بند ث ماده ۱۵۸ قانون مجازات اسلامی (۱۳۹۲)، عملیات ورزشی که در چارچوب مقررات و با رعایت شروط انجام شود، از عوامل </a:t>
            </a:r>
            <a:r>
              <a:rPr lang="fa-IR" sz="2400" b="1" dirty="0" err="1">
                <a:cs typeface="B Nazanin" panose="00000400000000000000" pitchFamily="2" charset="-78"/>
              </a:rPr>
              <a:t>موجهه</a:t>
            </a:r>
            <a:r>
              <a:rPr lang="fa-IR" sz="2400" b="1" dirty="0">
                <a:cs typeface="B Nazanin" panose="00000400000000000000" pitchFamily="2" charset="-78"/>
              </a:rPr>
              <a:t> جرم محسوب </a:t>
            </a:r>
            <a:r>
              <a:rPr lang="fa-IR" sz="2400" b="1" dirty="0" err="1">
                <a:cs typeface="B Nazanin" panose="00000400000000000000" pitchFamily="2" charset="-78"/>
              </a:rPr>
              <a:t>می‌شود</a:t>
            </a:r>
            <a:r>
              <a:rPr lang="fa-IR" sz="2400" b="1" dirty="0">
                <a:cs typeface="B Nazanin" panose="00000400000000000000" pitchFamily="2" charset="-78"/>
              </a:rPr>
              <a:t> و مسئولیت کیفری ندارد.</a:t>
            </a:r>
          </a:p>
          <a:p>
            <a:pPr algn="r" rtl="1">
              <a:lnSpc>
                <a:spcPct val="150000"/>
              </a:lnSpc>
            </a:pPr>
            <a:r>
              <a:rPr lang="fa-IR" sz="2400" b="1" dirty="0">
                <a:cs typeface="B Nazanin" panose="00000400000000000000" pitchFamily="2" charset="-78"/>
              </a:rPr>
              <a:t>بیمه: </a:t>
            </a:r>
            <a:r>
              <a:rPr lang="fa-IR" sz="2400" b="1" dirty="0" err="1">
                <a:cs typeface="B Nazanin" panose="00000400000000000000" pitchFamily="2" charset="-78"/>
              </a:rPr>
              <a:t>باشگاه‌ها</a:t>
            </a:r>
            <a:r>
              <a:rPr lang="fa-IR" sz="2400" b="1" dirty="0">
                <a:cs typeface="B Nazanin" panose="00000400000000000000" pitchFamily="2" charset="-78"/>
              </a:rPr>
              <a:t> موظف به بیمه کردن ورزشکاران هستند. بیمه مسئولیت مدنی مدیران و اماکن ورزشی </a:t>
            </a:r>
            <a:r>
              <a:rPr lang="fa-IR" sz="2400" b="1" dirty="0" err="1">
                <a:cs typeface="B Nazanin" panose="00000400000000000000" pitchFamily="2" charset="-78"/>
              </a:rPr>
              <a:t>می‌تواند</a:t>
            </a:r>
            <a:r>
              <a:rPr lang="fa-IR" sz="2400" b="1" dirty="0">
                <a:cs typeface="B Nazanin" panose="00000400000000000000" pitchFamily="2" charset="-78"/>
              </a:rPr>
              <a:t> خسارات را پوشش دهد. نبود بیمه مسئولیت را بر عهده باشگاه </a:t>
            </a:r>
            <a:r>
              <a:rPr lang="fa-IR" sz="2400" b="1" dirty="0" err="1">
                <a:cs typeface="B Nazanin" panose="00000400000000000000" pitchFamily="2" charset="-78"/>
              </a:rPr>
              <a:t>می‌گذارد</a:t>
            </a:r>
            <a:r>
              <a:rPr lang="fa-IR" sz="2400" b="1" dirty="0">
                <a:cs typeface="B Nazanin" panose="00000400000000000000" pitchFamily="2" charset="-78"/>
              </a:rPr>
              <a:t>.</a:t>
            </a:r>
          </a:p>
          <a:p>
            <a:pPr algn="r" rtl="1">
              <a:lnSpc>
                <a:spcPct val="150000"/>
              </a:lnSpc>
            </a:pPr>
            <a:r>
              <a:rPr lang="fa-IR" sz="2400" b="1" dirty="0" err="1">
                <a:cs typeface="B Nazanin" panose="00000400000000000000" pitchFamily="2" charset="-78"/>
              </a:rPr>
              <a:t>قراردادها</a:t>
            </a:r>
            <a:r>
              <a:rPr lang="fa-IR" sz="2400" b="1" dirty="0">
                <a:cs typeface="B Nazanin" panose="00000400000000000000" pitchFamily="2" charset="-78"/>
              </a:rPr>
              <a:t> و رضایت آگاهانه: بندهای معافیت از مسئولیت در قرارداد عضویت </a:t>
            </a:r>
            <a:r>
              <a:rPr lang="fa-IR" sz="2400" b="1" dirty="0" err="1">
                <a:cs typeface="B Nazanin" panose="00000400000000000000" pitchFamily="2" charset="-78"/>
              </a:rPr>
              <a:t>معتبرند</a:t>
            </a:r>
            <a:r>
              <a:rPr lang="fa-IR" sz="2400" b="1" dirty="0">
                <a:cs typeface="B Nazanin" panose="00000400000000000000" pitchFamily="2" charset="-78"/>
              </a:rPr>
              <a:t> مگر در موارد تقصیر عمدی یا قصور شدید (خلاف نظم عمومی).</a:t>
            </a:r>
          </a:p>
          <a:p>
            <a:pPr algn="r" rtl="1">
              <a:lnSpc>
                <a:spcPct val="150000"/>
              </a:lnSpc>
            </a:pPr>
            <a:r>
              <a:rPr lang="fa-IR" sz="2400" b="1" dirty="0">
                <a:cs typeface="B Nazanin" panose="00000400000000000000" pitchFamily="2" charset="-78"/>
              </a:rPr>
              <a:t>مسئولیت انتظامی: علاوه بر مدنی و کیفری، تخلفات </a:t>
            </a:r>
            <a:r>
              <a:rPr lang="fa-IR" sz="2400" b="1" dirty="0" err="1">
                <a:cs typeface="B Nazanin" panose="00000400000000000000" pitchFamily="2" charset="-78"/>
              </a:rPr>
              <a:t>می‌تواند</a:t>
            </a:r>
            <a:r>
              <a:rPr lang="fa-IR" sz="2400" b="1" dirty="0">
                <a:cs typeface="B Nazanin" panose="00000400000000000000" pitchFamily="2" charset="-78"/>
              </a:rPr>
              <a:t> منجر به </a:t>
            </a:r>
            <a:r>
              <a:rPr lang="fa-IR" sz="2400" b="1" dirty="0" err="1">
                <a:cs typeface="B Nazanin" panose="00000400000000000000" pitchFamily="2" charset="-78"/>
              </a:rPr>
              <a:t>مجازات‌های</a:t>
            </a:r>
            <a:r>
              <a:rPr lang="fa-IR" sz="2400" b="1" dirty="0">
                <a:cs typeface="B Nazanin" panose="00000400000000000000" pitchFamily="2" charset="-78"/>
              </a:rPr>
              <a:t> انتظامی از سوی وزارت ورزش یا </a:t>
            </a:r>
            <a:r>
              <a:rPr lang="fa-IR" sz="2400" b="1" dirty="0" err="1">
                <a:cs typeface="B Nazanin" panose="00000400000000000000" pitchFamily="2" charset="-78"/>
              </a:rPr>
              <a:t>فدراسیون‌ها</a:t>
            </a:r>
            <a:r>
              <a:rPr lang="fa-IR" sz="2400" b="1" dirty="0">
                <a:cs typeface="B Nazanin" panose="00000400000000000000" pitchFamily="2" charset="-78"/>
              </a:rPr>
              <a:t> شود.</a:t>
            </a:r>
          </a:p>
        </p:txBody>
      </p:sp>
      <p:sp>
        <p:nvSpPr>
          <p:cNvPr id="4" name="Slide Number Placeholder 3"/>
          <p:cNvSpPr>
            <a:spLocks noGrp="1"/>
          </p:cNvSpPr>
          <p:nvPr>
            <p:ph type="sldNum" sz="quarter" idx="12"/>
          </p:nvPr>
        </p:nvSpPr>
        <p:spPr/>
        <p:txBody>
          <a:bodyPr/>
          <a:lstStyle/>
          <a:p>
            <a:fld id="{58072F16-E565-43DE-81E5-A7D421BECA7A}" type="slidenum">
              <a:rPr lang="en-US" smtClean="0"/>
              <a:t>17</a:t>
            </a:fld>
            <a:endParaRPr lang="en-US"/>
          </a:p>
        </p:txBody>
      </p:sp>
    </p:spTree>
    <p:extLst>
      <p:ext uri="{BB962C8B-B14F-4D97-AF65-F5344CB8AC3E}">
        <p14:creationId xmlns:p14="http://schemas.microsoft.com/office/powerpoint/2010/main" val="3131068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err="1">
                <a:cs typeface="B Titr" panose="00000700000000000000" pitchFamily="2" charset="-78"/>
              </a:rPr>
              <a:t>آیین‌نامه</a:t>
            </a:r>
            <a:r>
              <a:rPr lang="fa-IR" dirty="0">
                <a:cs typeface="B Titr" panose="00000700000000000000" pitchFamily="2" charset="-78"/>
              </a:rPr>
              <a:t> اجرایی قانون تأسیس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b="1" dirty="0">
                <a:cs typeface="B Nazanin" panose="00000400000000000000" pitchFamily="2" charset="-78"/>
              </a:rPr>
              <a:t>این </a:t>
            </a:r>
            <a:r>
              <a:rPr lang="fa-IR" b="1" dirty="0" err="1">
                <a:cs typeface="B Nazanin" panose="00000400000000000000" pitchFamily="2" charset="-78"/>
              </a:rPr>
              <a:t>آیین‌نامه</a:t>
            </a:r>
            <a:r>
              <a:rPr lang="fa-IR" b="1" dirty="0">
                <a:cs typeface="B Nazanin" panose="00000400000000000000" pitchFamily="2" charset="-78"/>
              </a:rPr>
              <a:t> مصوب ۱۵/۱۰/۱۳۷۰ است و همچنان از منابع مهم حقوق </a:t>
            </a:r>
            <a:r>
              <a:rPr lang="fa-IR" b="1" dirty="0" err="1">
                <a:cs typeface="B Nazanin" panose="00000400000000000000" pitchFamily="2" charset="-78"/>
              </a:rPr>
              <a:t>باشگاه‌ها</a:t>
            </a:r>
            <a:r>
              <a:rPr lang="fa-IR" b="1" dirty="0">
                <a:cs typeface="B Nazanin" panose="00000400000000000000" pitchFamily="2" charset="-78"/>
              </a:rPr>
              <a:t> محسوب </a:t>
            </a:r>
            <a:r>
              <a:rPr lang="fa-IR" b="1" dirty="0" err="1">
                <a:cs typeface="B Nazanin" panose="00000400000000000000" pitchFamily="2" charset="-78"/>
              </a:rPr>
              <a:t>می‌شود</a:t>
            </a:r>
            <a:r>
              <a:rPr lang="fa-IR" b="1" dirty="0">
                <a:cs typeface="B Nazanin" panose="00000400000000000000" pitchFamily="2" charset="-78"/>
              </a:rPr>
              <a:t>؛ البته باید اصلاحات بعدی، از جمله اصلاحات سال ۱۴۰۳ را نیز مد نظر قرار داد.</a:t>
            </a:r>
            <a:endParaRPr lang="fa-IR" sz="4800" b="1" dirty="0">
              <a:cs typeface="B Nazanin" panose="00000400000000000000" pitchFamily="2" charset="-78"/>
            </a:endParaRPr>
          </a:p>
          <a:p>
            <a:pPr algn="r" rtl="1"/>
            <a:r>
              <a:rPr lang="fa-IR" sz="3200" b="1" dirty="0">
                <a:cs typeface="B Nazanin" panose="00000400000000000000" pitchFamily="2" charset="-78"/>
              </a:rPr>
              <a:t>مواد بسیار مهم:</a:t>
            </a:r>
          </a:p>
          <a:p>
            <a:pPr algn="r" rtl="1"/>
            <a:r>
              <a:rPr lang="fa-IR" sz="3200" b="1" dirty="0">
                <a:cs typeface="B Nazanin" panose="00000400000000000000" pitchFamily="2" charset="-78"/>
              </a:rPr>
              <a:t>ماده ۶- </a:t>
            </a:r>
            <a:r>
              <a:rPr lang="fa-IR" sz="3200" dirty="0">
                <a:cs typeface="B Nazanin" panose="00000400000000000000" pitchFamily="2" charset="-78"/>
              </a:rPr>
              <a:t>فعالیت باشگاه باید تحت نظارت اداره کل ورزش و جوانان و مطابق مقررات و </a:t>
            </a:r>
            <a:r>
              <a:rPr lang="fa-IR" sz="3200" dirty="0" err="1">
                <a:cs typeface="B Nazanin" panose="00000400000000000000" pitchFamily="2" charset="-78"/>
              </a:rPr>
              <a:t>دستورالعمل‌های</a:t>
            </a:r>
            <a:r>
              <a:rPr lang="fa-IR" sz="3200" dirty="0">
                <a:cs typeface="B Nazanin" panose="00000400000000000000" pitchFamily="2" charset="-78"/>
              </a:rPr>
              <a:t> مربوط انجام شود.</a:t>
            </a:r>
          </a:p>
          <a:p>
            <a:pPr algn="r" rtl="1"/>
            <a:r>
              <a:rPr lang="fa-IR" sz="3200" b="1" dirty="0">
                <a:cs typeface="B Nazanin" panose="00000400000000000000" pitchFamily="2" charset="-78"/>
              </a:rPr>
              <a:t>ماده ۷ ـ </a:t>
            </a:r>
            <a:r>
              <a:rPr lang="fa-IR" sz="3200" dirty="0">
                <a:cs typeface="B Nazanin" panose="00000400000000000000" pitchFamily="2" charset="-78"/>
              </a:rPr>
              <a:t>دارنده پروانه در قبال مرجع ورزشی مسئولیت دارد و </a:t>
            </a:r>
            <a:r>
              <a:rPr lang="fa-IR" sz="3200" b="1" dirty="0">
                <a:cs typeface="B Nazanin" panose="00000400000000000000" pitchFamily="2" charset="-78"/>
              </a:rPr>
              <a:t>انتصاب مدیر داخلی، مسئولیت دارنده پروانه را از بین </a:t>
            </a:r>
            <a:r>
              <a:rPr lang="fa-IR" sz="3200" b="1" dirty="0" err="1">
                <a:cs typeface="B Nazanin" panose="00000400000000000000" pitchFamily="2" charset="-78"/>
              </a:rPr>
              <a:t>نمی‌برد</a:t>
            </a:r>
            <a:r>
              <a:rPr lang="fa-IR" sz="3200" b="1" dirty="0">
                <a:cs typeface="B Nazanin" panose="00000400000000000000" pitchFamily="2" charset="-78"/>
              </a:rPr>
              <a:t>.</a:t>
            </a:r>
            <a:endParaRPr lang="fa-IR" sz="3200" dirty="0">
              <a:cs typeface="B Nazanin" panose="00000400000000000000" pitchFamily="2" charset="-78"/>
            </a:endParaRPr>
          </a:p>
          <a:p>
            <a:pPr algn="r" rtl="1"/>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18</a:t>
            </a:fld>
            <a:endParaRPr lang="en-US"/>
          </a:p>
        </p:txBody>
      </p:sp>
    </p:spTree>
    <p:extLst>
      <p:ext uri="{BB962C8B-B14F-4D97-AF65-F5344CB8AC3E}">
        <p14:creationId xmlns:p14="http://schemas.microsoft.com/office/powerpoint/2010/main" val="2458449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err="1">
                <a:cs typeface="B Titr" panose="00000700000000000000" pitchFamily="2" charset="-78"/>
              </a:rPr>
              <a:t>آیین‌نامه</a:t>
            </a:r>
            <a:r>
              <a:rPr lang="fa-IR" dirty="0">
                <a:cs typeface="B Titr" panose="00000700000000000000" pitchFamily="2" charset="-78"/>
              </a:rPr>
              <a:t> اجرایی قانون تأسیس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a:bodyPr>
          <a:lstStyle/>
          <a:p>
            <a:pPr algn="r" rtl="1">
              <a:lnSpc>
                <a:spcPct val="150000"/>
              </a:lnSpc>
            </a:pPr>
            <a:r>
              <a:rPr lang="fa-IR" dirty="0"/>
              <a:t>مسئولیت مدیر باشگاه</a:t>
            </a:r>
          </a:p>
          <a:p>
            <a:pPr algn="r" rtl="1">
              <a:lnSpc>
                <a:spcPct val="150000"/>
              </a:lnSpc>
            </a:pPr>
            <a:r>
              <a:rPr lang="fa-IR" dirty="0"/>
              <a:t>مسئولیت مؤسس باشگاه</a:t>
            </a:r>
          </a:p>
          <a:p>
            <a:pPr algn="r" rtl="1">
              <a:lnSpc>
                <a:spcPct val="150000"/>
              </a:lnSpc>
            </a:pPr>
            <a:r>
              <a:rPr lang="fa-IR" dirty="0"/>
              <a:t>مسئولیت سرپرست</a:t>
            </a:r>
          </a:p>
          <a:p>
            <a:pPr algn="r" rtl="1">
              <a:lnSpc>
                <a:spcPct val="150000"/>
              </a:lnSpc>
            </a:pPr>
            <a:r>
              <a:rPr lang="fa-IR" dirty="0"/>
              <a:t>مسئولیت مربی</a:t>
            </a:r>
          </a:p>
          <a:p>
            <a:pPr algn="r" rtl="1">
              <a:lnSpc>
                <a:spcPct val="150000"/>
              </a:lnSpc>
            </a:pPr>
            <a:r>
              <a:rPr lang="fa-IR" dirty="0"/>
              <a:t>مسئولیت ناشی از انتخاب نیروی </a:t>
            </a:r>
            <a:r>
              <a:rPr lang="fa-IR" dirty="0" err="1"/>
              <a:t>غیرمتخصص</a:t>
            </a:r>
            <a:endParaRPr lang="fa-IR" sz="2400" dirty="0"/>
          </a:p>
        </p:txBody>
      </p:sp>
      <p:sp>
        <p:nvSpPr>
          <p:cNvPr id="4" name="Slide Number Placeholder 3"/>
          <p:cNvSpPr>
            <a:spLocks noGrp="1"/>
          </p:cNvSpPr>
          <p:nvPr>
            <p:ph type="sldNum" sz="quarter" idx="12"/>
          </p:nvPr>
        </p:nvSpPr>
        <p:spPr/>
        <p:txBody>
          <a:bodyPr/>
          <a:lstStyle/>
          <a:p>
            <a:fld id="{58072F16-E565-43DE-81E5-A7D421BECA7A}" type="slidenum">
              <a:rPr lang="en-US" smtClean="0"/>
              <a:t>19</a:t>
            </a:fld>
            <a:endParaRPr lang="en-US"/>
          </a:p>
        </p:txBody>
      </p:sp>
    </p:spTree>
    <p:extLst>
      <p:ext uri="{BB962C8B-B14F-4D97-AF65-F5344CB8AC3E}">
        <p14:creationId xmlns:p14="http://schemas.microsoft.com/office/powerpoint/2010/main" val="823152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err="1">
                <a:cs typeface="B Titr" panose="00000700000000000000" pitchFamily="2" charset="-78"/>
              </a:rPr>
              <a:t>آیین‌نامه</a:t>
            </a:r>
            <a:r>
              <a:rPr lang="fa-IR" dirty="0">
                <a:cs typeface="B Titr" panose="00000700000000000000" pitchFamily="2" charset="-78"/>
              </a:rPr>
              <a:t> اجرایی قانون تأسیس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667250"/>
          </a:xfrm>
        </p:spPr>
        <p:txBody>
          <a:bodyPr>
            <a:normAutofit fontScale="92500" lnSpcReduction="10000"/>
          </a:bodyPr>
          <a:lstStyle/>
          <a:p>
            <a:pPr algn="r" rtl="1"/>
            <a:r>
              <a:rPr lang="fa-IR" b="1" dirty="0">
                <a:cs typeface="B Nazanin" panose="00000400000000000000" pitchFamily="2" charset="-78"/>
              </a:rPr>
              <a:t>ماده ۹</a:t>
            </a:r>
          </a:p>
          <a:p>
            <a:pPr algn="r" rtl="1"/>
            <a:r>
              <a:rPr lang="fa-IR" b="1" dirty="0">
                <a:cs typeface="B Nazanin" panose="00000400000000000000" pitchFamily="2" charset="-78"/>
              </a:rPr>
              <a:t>وظایف مدیر داخلی شامل </a:t>
            </a:r>
            <a:r>
              <a:rPr lang="fa-IR" b="1" dirty="0" err="1">
                <a:cs typeface="B Nazanin" panose="00000400000000000000" pitchFamily="2" charset="-78"/>
              </a:rPr>
              <a:t>مواردی</a:t>
            </a:r>
            <a:r>
              <a:rPr lang="fa-IR" b="1" dirty="0">
                <a:cs typeface="B Nazanin" panose="00000400000000000000" pitchFamily="2" charset="-78"/>
              </a:rPr>
              <a:t> مانند:</a:t>
            </a:r>
          </a:p>
          <a:p>
            <a:pPr algn="r" rtl="1">
              <a:buFont typeface="Arial" panose="020B0604020202020204" pitchFamily="34" charset="0"/>
              <a:buChar char="•"/>
            </a:pPr>
            <a:r>
              <a:rPr lang="fa-IR" b="1" dirty="0">
                <a:cs typeface="B Nazanin" panose="00000400000000000000" pitchFamily="2" charset="-78"/>
              </a:rPr>
              <a:t>رعایت مقررات </a:t>
            </a:r>
          </a:p>
          <a:p>
            <a:pPr algn="r" rtl="1">
              <a:buFont typeface="Arial" panose="020B0604020202020204" pitchFamily="34" charset="0"/>
              <a:buChar char="•"/>
            </a:pPr>
            <a:r>
              <a:rPr lang="fa-IR" b="1" dirty="0">
                <a:cs typeface="B Nazanin" panose="00000400000000000000" pitchFamily="2" charset="-78"/>
              </a:rPr>
              <a:t>نظارت بر حسن انجام امور </a:t>
            </a:r>
          </a:p>
          <a:p>
            <a:pPr algn="r" rtl="1">
              <a:buFont typeface="Arial" panose="020B0604020202020204" pitchFamily="34" charset="0"/>
              <a:buChar char="•"/>
            </a:pPr>
            <a:r>
              <a:rPr lang="fa-IR" b="1" dirty="0">
                <a:cs typeface="B Nazanin" panose="00000400000000000000" pitchFamily="2" charset="-78"/>
              </a:rPr>
              <a:t>معرفی مربیان </a:t>
            </a:r>
          </a:p>
          <a:p>
            <a:pPr algn="r" rtl="1">
              <a:buFont typeface="Arial" panose="020B0604020202020204" pitchFamily="34" charset="0"/>
              <a:buChar char="•"/>
            </a:pPr>
            <a:r>
              <a:rPr lang="fa-IR" b="1" dirty="0">
                <a:cs typeface="B Nazanin" panose="00000400000000000000" pitchFamily="2" charset="-78"/>
              </a:rPr>
              <a:t>رعایت مقررات فنی و حفاظتی </a:t>
            </a:r>
          </a:p>
          <a:p>
            <a:pPr algn="r" rtl="1">
              <a:buFont typeface="Arial" panose="020B0604020202020204" pitchFamily="34" charset="0"/>
              <a:buChar char="•"/>
            </a:pPr>
            <a:r>
              <a:rPr lang="fa-IR" b="1" dirty="0">
                <a:cs typeface="B Nazanin" panose="00000400000000000000" pitchFamily="2" charset="-78"/>
              </a:rPr>
              <a:t>رعایت اصول بهداشتی </a:t>
            </a:r>
          </a:p>
          <a:p>
            <a:pPr algn="r" rtl="1">
              <a:buFont typeface="Arial" panose="020B0604020202020204" pitchFamily="34" charset="0"/>
              <a:buChar char="•"/>
            </a:pPr>
            <a:r>
              <a:rPr lang="fa-IR" b="1" dirty="0">
                <a:cs typeface="B Nazanin" panose="00000400000000000000" pitchFamily="2" charset="-78"/>
              </a:rPr>
              <a:t>تأمین وسایل </a:t>
            </a:r>
            <a:r>
              <a:rPr lang="fa-IR" b="1" dirty="0" err="1">
                <a:cs typeface="B Nazanin" panose="00000400000000000000" pitchFamily="2" charset="-78"/>
              </a:rPr>
              <a:t>کمک‌های</a:t>
            </a:r>
            <a:r>
              <a:rPr lang="fa-IR" b="1" dirty="0">
                <a:cs typeface="B Nazanin" panose="00000400000000000000" pitchFamily="2" charset="-78"/>
              </a:rPr>
              <a:t> اولیه </a:t>
            </a:r>
          </a:p>
          <a:p>
            <a:pPr algn="r" rtl="1">
              <a:buFont typeface="Arial" panose="020B0604020202020204" pitchFamily="34" charset="0"/>
              <a:buChar char="•"/>
            </a:pPr>
            <a:r>
              <a:rPr lang="fa-IR" b="1" dirty="0">
                <a:cs typeface="B Nazanin" panose="00000400000000000000" pitchFamily="2" charset="-78"/>
              </a:rPr>
              <a:t>استفاده از مربیان </a:t>
            </a:r>
            <a:r>
              <a:rPr lang="fa-IR" b="1" dirty="0" err="1">
                <a:cs typeface="B Nazanin" panose="00000400000000000000" pitchFamily="2" charset="-78"/>
              </a:rPr>
              <a:t>تأییدشده</a:t>
            </a:r>
            <a:r>
              <a:rPr lang="fa-IR" b="1" dirty="0">
                <a:cs typeface="B Nazanin" panose="00000400000000000000" pitchFamily="2" charset="-78"/>
              </a:rPr>
              <a:t> </a:t>
            </a:r>
          </a:p>
          <a:p>
            <a:pPr algn="r" rtl="1">
              <a:buFont typeface="Arial" panose="020B0604020202020204" pitchFamily="34" charset="0"/>
              <a:buChar char="•"/>
            </a:pPr>
            <a:r>
              <a:rPr lang="fa-IR" b="1" dirty="0" err="1">
                <a:cs typeface="B Nazanin" panose="00000400000000000000" pitchFamily="2" charset="-78"/>
              </a:rPr>
              <a:t>پیش‌بینی</a:t>
            </a:r>
            <a:r>
              <a:rPr lang="fa-IR" b="1" dirty="0">
                <a:cs typeface="B Nazanin" panose="00000400000000000000" pitchFamily="2" charset="-78"/>
              </a:rPr>
              <a:t> وسایل ایمنی برای جلوگیری از حوادث</a:t>
            </a:r>
          </a:p>
        </p:txBody>
      </p:sp>
      <p:sp>
        <p:nvSpPr>
          <p:cNvPr id="4" name="Slide Number Placeholder 3"/>
          <p:cNvSpPr>
            <a:spLocks noGrp="1"/>
          </p:cNvSpPr>
          <p:nvPr>
            <p:ph type="sldNum" sz="quarter" idx="12"/>
          </p:nvPr>
        </p:nvSpPr>
        <p:spPr/>
        <p:txBody>
          <a:bodyPr/>
          <a:lstStyle/>
          <a:p>
            <a:fld id="{58072F16-E565-43DE-81E5-A7D421BECA7A}" type="slidenum">
              <a:rPr lang="en-US" smtClean="0"/>
              <a:t>20</a:t>
            </a:fld>
            <a:endParaRPr lang="en-US"/>
          </a:p>
        </p:txBody>
      </p:sp>
    </p:spTree>
    <p:extLst>
      <p:ext uri="{BB962C8B-B14F-4D97-AF65-F5344CB8AC3E}">
        <p14:creationId xmlns:p14="http://schemas.microsoft.com/office/powerpoint/2010/main" val="1777059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مسئولیت مدنی</a:t>
            </a:r>
            <a:endParaRPr lang="en-US" dirty="0">
              <a:cs typeface="B Titr" panose="00000700000000000000" pitchFamily="2" charset="-78"/>
            </a:endParaRPr>
          </a:p>
        </p:txBody>
      </p:sp>
      <p:sp>
        <p:nvSpPr>
          <p:cNvPr id="3" name="Content Placeholder 2"/>
          <p:cNvSpPr>
            <a:spLocks noGrp="1"/>
          </p:cNvSpPr>
          <p:nvPr>
            <p:ph idx="1"/>
          </p:nvPr>
        </p:nvSpPr>
        <p:spPr>
          <a:xfrm>
            <a:off x="838200" y="1390650"/>
            <a:ext cx="10515600" cy="5102225"/>
          </a:xfrm>
        </p:spPr>
        <p:txBody>
          <a:bodyPr>
            <a:normAutofit fontScale="85000" lnSpcReduction="20000"/>
          </a:bodyPr>
          <a:lstStyle/>
          <a:p>
            <a:pPr algn="r" rtl="1"/>
            <a:r>
              <a:rPr lang="fa-IR" b="1" dirty="0">
                <a:cs typeface="B Nazanin" panose="00000400000000000000" pitchFamily="2" charset="-78"/>
              </a:rPr>
              <a:t>ماده ۱ قانون مسئولیت مدنی:</a:t>
            </a:r>
          </a:p>
          <a:p>
            <a:pPr algn="r" rtl="1">
              <a:lnSpc>
                <a:spcPct val="100000"/>
              </a:lnSpc>
            </a:pPr>
            <a:r>
              <a:rPr lang="fa-IR" b="1" dirty="0">
                <a:cs typeface="B Nazanin" panose="00000400000000000000" pitchFamily="2" charset="-78"/>
              </a:rPr>
              <a:t>هر کس بدون مجوز قانونی عمداً یا در نتیجه </a:t>
            </a:r>
            <a:r>
              <a:rPr lang="fa-IR" b="1" dirty="0" err="1">
                <a:cs typeface="B Nazanin" panose="00000400000000000000" pitchFamily="2" charset="-78"/>
              </a:rPr>
              <a:t>بی‌احتیاطی</a:t>
            </a:r>
            <a:r>
              <a:rPr lang="fa-IR" b="1" dirty="0">
                <a:cs typeface="B Nazanin" panose="00000400000000000000" pitchFamily="2" charset="-78"/>
              </a:rPr>
              <a:t> به جان یا سلامتی یا مال یا آزادی یا حیثیت یا شهرت تجارتی یا هر حق دیگر که به موجب قانون برای افراد ایجاد گردیده لطمه وارد نماید که موجب ضرر مادی یا معنوی دیگری شود، مسئول جبران خسارت ناشی از عمل خود </a:t>
            </a:r>
            <a:r>
              <a:rPr lang="fa-IR" b="1" dirty="0" err="1">
                <a:cs typeface="B Nazanin" panose="00000400000000000000" pitchFamily="2" charset="-78"/>
              </a:rPr>
              <a:t>می‌باشد</a:t>
            </a:r>
            <a:r>
              <a:rPr lang="fa-IR" b="1" dirty="0">
                <a:cs typeface="B Nazanin" panose="00000400000000000000" pitchFamily="2" charset="-78"/>
              </a:rPr>
              <a:t>.</a:t>
            </a:r>
            <a:endParaRPr lang="fa-IR" sz="3100" b="1" dirty="0">
              <a:cs typeface="B Nazanin" panose="00000400000000000000" pitchFamily="2" charset="-78"/>
            </a:endParaRPr>
          </a:p>
          <a:p>
            <a:pPr algn="r" rtl="1"/>
            <a:r>
              <a:rPr lang="fa-IR" sz="3100" b="1" dirty="0">
                <a:cs typeface="B Nazanin" panose="00000400000000000000" pitchFamily="2" charset="-78"/>
              </a:rPr>
              <a:t>کاربرد ورزشی</a:t>
            </a:r>
          </a:p>
          <a:p>
            <a:pPr algn="r" rtl="1"/>
            <a:r>
              <a:rPr lang="fa-IR" sz="3100" dirty="0">
                <a:cs typeface="B Nazanin" panose="00000400000000000000" pitchFamily="2" charset="-78"/>
              </a:rPr>
              <a:t>مثلاً:</a:t>
            </a:r>
          </a:p>
          <a:p>
            <a:pPr algn="r" rtl="1">
              <a:buFont typeface="Arial" panose="020B0604020202020204" pitchFamily="34" charset="0"/>
              <a:buChar char="•"/>
            </a:pPr>
            <a:r>
              <a:rPr lang="fa-IR" sz="3100" dirty="0">
                <a:cs typeface="B Nazanin" panose="00000400000000000000" pitchFamily="2" charset="-78"/>
              </a:rPr>
              <a:t>مربی برنامه خطرناک بدهد؛ </a:t>
            </a:r>
          </a:p>
          <a:p>
            <a:pPr algn="r" rtl="1">
              <a:buFont typeface="Arial" panose="020B0604020202020204" pitchFamily="34" charset="0"/>
              <a:buChar char="•"/>
            </a:pPr>
            <a:r>
              <a:rPr lang="fa-IR" sz="3100" dirty="0">
                <a:cs typeface="B Nazanin" panose="00000400000000000000" pitchFamily="2" charset="-78"/>
              </a:rPr>
              <a:t>باشگاه وسیله معیوب در اختیار ورزشکار قرار دهد؛ </a:t>
            </a:r>
          </a:p>
          <a:p>
            <a:pPr algn="r" rtl="1">
              <a:buFont typeface="Arial" panose="020B0604020202020204" pitchFamily="34" charset="0"/>
              <a:buChar char="•"/>
            </a:pPr>
            <a:r>
              <a:rPr lang="fa-IR" sz="3100" dirty="0">
                <a:cs typeface="B Nazanin" panose="00000400000000000000" pitchFamily="2" charset="-78"/>
              </a:rPr>
              <a:t>مدیر باشگاه از حضور مربی فاقد صلاحیت جلوگیری نکند؛ </a:t>
            </a:r>
          </a:p>
          <a:p>
            <a:pPr algn="r" rtl="1">
              <a:buFont typeface="Arial" panose="020B0604020202020204" pitchFamily="34" charset="0"/>
              <a:buChar char="•"/>
            </a:pPr>
            <a:r>
              <a:rPr lang="fa-IR" sz="3100" dirty="0">
                <a:cs typeface="B Nazanin" panose="00000400000000000000" pitchFamily="2" charset="-78"/>
              </a:rPr>
              <a:t>سرپرست در یک برنامه </a:t>
            </a:r>
            <a:r>
              <a:rPr lang="fa-IR" sz="3100" dirty="0" err="1">
                <a:cs typeface="B Nazanin" panose="00000400000000000000" pitchFamily="2" charset="-78"/>
              </a:rPr>
              <a:t>کوهنوردی</a:t>
            </a:r>
            <a:r>
              <a:rPr lang="fa-IR" sz="3100" dirty="0">
                <a:cs typeface="B Nazanin" panose="00000400000000000000" pitchFamily="2" charset="-78"/>
              </a:rPr>
              <a:t> وظیفه ایمنی خود را انجام ندهد؛ </a:t>
            </a:r>
          </a:p>
          <a:p>
            <a:pPr algn="r" rtl="1">
              <a:buFont typeface="Arial" panose="020B0604020202020204" pitchFamily="34" charset="0"/>
              <a:buChar char="•"/>
            </a:pPr>
            <a:r>
              <a:rPr lang="fa-IR" sz="3100" dirty="0">
                <a:cs typeface="B Nazanin" panose="00000400000000000000" pitchFamily="2" charset="-78"/>
              </a:rPr>
              <a:t>سالن ورزشی کف خطرناک داشته باشد. </a:t>
            </a:r>
          </a:p>
          <a:p>
            <a:pPr algn="r" rtl="1"/>
            <a:r>
              <a:rPr lang="fa-IR" sz="3100" dirty="0">
                <a:cs typeface="B Nazanin" panose="00000400000000000000" pitchFamily="2" charset="-78"/>
              </a:rPr>
              <a:t>در صورت وجود شرایط قانونی، ماده ۱ </a:t>
            </a:r>
            <a:r>
              <a:rPr lang="fa-IR" sz="3100" dirty="0" err="1">
                <a:cs typeface="B Nazanin" panose="00000400000000000000" pitchFamily="2" charset="-78"/>
              </a:rPr>
              <a:t>می‌تواند</a:t>
            </a:r>
            <a:r>
              <a:rPr lang="fa-IR" sz="3100" dirty="0">
                <a:cs typeface="B Nazanin" panose="00000400000000000000" pitchFamily="2" charset="-78"/>
              </a:rPr>
              <a:t> مبنای مسئولیت مدنی قرار گیرد.</a:t>
            </a:r>
          </a:p>
          <a:p>
            <a:pPr algn="r" rtl="1">
              <a:lnSpc>
                <a:spcPct val="100000"/>
              </a:lnSpc>
            </a:pPr>
            <a:endParaRPr lang="fa-IR" b="1" dirty="0">
              <a:cs typeface="B Nazanin" panose="00000400000000000000" pitchFamily="2" charset="-78"/>
            </a:endParaRPr>
          </a:p>
          <a:p>
            <a:pPr algn="r" rtl="1"/>
            <a:endParaRPr lang="fa-IR" b="1"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21</a:t>
            </a:fld>
            <a:endParaRPr lang="en-US"/>
          </a:p>
        </p:txBody>
      </p:sp>
    </p:spTree>
    <p:extLst>
      <p:ext uri="{BB962C8B-B14F-4D97-AF65-F5344CB8AC3E}">
        <p14:creationId xmlns:p14="http://schemas.microsoft.com/office/powerpoint/2010/main" val="2545451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مسئولیت مدنی</a:t>
            </a:r>
            <a:endParaRPr lang="en-US" dirty="0">
              <a:cs typeface="B Titr" panose="00000700000000000000" pitchFamily="2" charset="-78"/>
            </a:endParaRPr>
          </a:p>
        </p:txBody>
      </p:sp>
      <p:sp>
        <p:nvSpPr>
          <p:cNvPr id="3" name="Content Placeholder 2"/>
          <p:cNvSpPr>
            <a:spLocks noGrp="1"/>
          </p:cNvSpPr>
          <p:nvPr>
            <p:ph idx="1"/>
          </p:nvPr>
        </p:nvSpPr>
        <p:spPr>
          <a:xfrm>
            <a:off x="838200" y="1390650"/>
            <a:ext cx="10515600" cy="5102225"/>
          </a:xfrm>
        </p:spPr>
        <p:txBody>
          <a:bodyPr>
            <a:normAutofit/>
          </a:bodyPr>
          <a:lstStyle/>
          <a:p>
            <a:pPr algn="r" rtl="1"/>
            <a:r>
              <a:rPr lang="fa-IR" sz="3200" b="1" dirty="0">
                <a:cs typeface="B Nazanin" panose="00000400000000000000" pitchFamily="2" charset="-78"/>
              </a:rPr>
              <a:t>ماده ۲</a:t>
            </a:r>
          </a:p>
          <a:p>
            <a:pPr algn="r" rtl="1"/>
            <a:r>
              <a:rPr lang="fa-IR" sz="3200" dirty="0">
                <a:cs typeface="B Nazanin" panose="00000400000000000000" pitchFamily="2" charset="-78"/>
              </a:rPr>
              <a:t>دادگاه پس از اثبات خسارت، </a:t>
            </a:r>
            <a:r>
              <a:rPr lang="fa-IR" sz="3200" dirty="0" err="1">
                <a:cs typeface="B Nazanin" panose="00000400000000000000" pitchFamily="2" charset="-78"/>
              </a:rPr>
              <a:t>واردکننده</a:t>
            </a:r>
            <a:r>
              <a:rPr lang="fa-IR" sz="3200" dirty="0">
                <a:cs typeface="B Nazanin" panose="00000400000000000000" pitchFamily="2" charset="-78"/>
              </a:rPr>
              <a:t> زیان را به جبران خسارت محکوم </a:t>
            </a:r>
            <a:r>
              <a:rPr lang="fa-IR" sz="3200" dirty="0" err="1">
                <a:cs typeface="B Nazanin" panose="00000400000000000000" pitchFamily="2" charset="-78"/>
              </a:rPr>
              <a:t>می‌کند</a:t>
            </a:r>
            <a:r>
              <a:rPr lang="fa-IR" sz="3200" dirty="0">
                <a:cs typeface="B Nazanin" panose="00000400000000000000" pitchFamily="2" charset="-78"/>
              </a:rPr>
              <a:t>.</a:t>
            </a:r>
          </a:p>
          <a:p>
            <a:pPr algn="r" rtl="1"/>
            <a:r>
              <a:rPr lang="fa-IR" sz="3200" b="1" dirty="0">
                <a:cs typeface="B Nazanin" panose="00000400000000000000" pitchFamily="2" charset="-78"/>
              </a:rPr>
              <a:t>ماده ۳</a:t>
            </a:r>
          </a:p>
          <a:p>
            <a:pPr algn="r" rtl="1"/>
            <a:r>
              <a:rPr lang="fa-IR" sz="3200" dirty="0">
                <a:cs typeface="B Nazanin" panose="00000400000000000000" pitchFamily="2" charset="-78"/>
              </a:rPr>
              <a:t>میزان خسارت با توجه به اوضاع و احوال تعیین </a:t>
            </a:r>
            <a:r>
              <a:rPr lang="fa-IR" sz="3200" dirty="0" err="1">
                <a:cs typeface="B Nazanin" panose="00000400000000000000" pitchFamily="2" charset="-78"/>
              </a:rPr>
              <a:t>می‌شود</a:t>
            </a:r>
            <a:r>
              <a:rPr lang="fa-IR" sz="3200" dirty="0">
                <a:cs typeface="B Nazanin" panose="00000400000000000000" pitchFamily="2" charset="-78"/>
              </a:rPr>
              <a:t>.</a:t>
            </a:r>
          </a:p>
          <a:p>
            <a:pPr algn="r" rtl="1"/>
            <a:r>
              <a:rPr lang="fa-IR" sz="3200" b="1" dirty="0">
                <a:cs typeface="B Nazanin" panose="00000400000000000000" pitchFamily="2" charset="-78"/>
              </a:rPr>
              <a:t>ماده ۴</a:t>
            </a:r>
          </a:p>
          <a:p>
            <a:pPr algn="r" rtl="1"/>
            <a:r>
              <a:rPr lang="fa-IR" sz="3200" dirty="0">
                <a:cs typeface="B Nazanin" panose="00000400000000000000" pitchFamily="2" charset="-78"/>
              </a:rPr>
              <a:t>در شرایطی امکان کاهش خسارت وجود دارد.</a:t>
            </a:r>
          </a:p>
          <a:p>
            <a:pPr algn="r" rtl="1"/>
            <a:r>
              <a:rPr lang="fa-IR" sz="3200" b="1" dirty="0">
                <a:cs typeface="B Nazanin" panose="00000400000000000000" pitchFamily="2" charset="-78"/>
              </a:rPr>
              <a:t>ماده ۵</a:t>
            </a:r>
          </a:p>
          <a:p>
            <a:pPr algn="r" rtl="1"/>
            <a:r>
              <a:rPr lang="fa-IR" sz="3200" dirty="0">
                <a:cs typeface="B Nazanin" panose="00000400000000000000" pitchFamily="2" charset="-78"/>
              </a:rPr>
              <a:t>در مورد خسارت وارد شده به شخص، دادگاه </a:t>
            </a:r>
            <a:r>
              <a:rPr lang="fa-IR" sz="3200" dirty="0" err="1">
                <a:cs typeface="B Nazanin" panose="00000400000000000000" pitchFamily="2" charset="-78"/>
              </a:rPr>
              <a:t>می‌تواند</a:t>
            </a:r>
            <a:r>
              <a:rPr lang="fa-IR" sz="3200" dirty="0">
                <a:cs typeface="B Nazanin" panose="00000400000000000000" pitchFamily="2" charset="-78"/>
              </a:rPr>
              <a:t> جبران خسارت را مقرر کند.</a:t>
            </a:r>
          </a:p>
        </p:txBody>
      </p:sp>
      <p:sp>
        <p:nvSpPr>
          <p:cNvPr id="4" name="Slide Number Placeholder 3"/>
          <p:cNvSpPr>
            <a:spLocks noGrp="1"/>
          </p:cNvSpPr>
          <p:nvPr>
            <p:ph type="sldNum" sz="quarter" idx="12"/>
          </p:nvPr>
        </p:nvSpPr>
        <p:spPr/>
        <p:txBody>
          <a:bodyPr/>
          <a:lstStyle/>
          <a:p>
            <a:fld id="{58072F16-E565-43DE-81E5-A7D421BECA7A}" type="slidenum">
              <a:rPr lang="en-US" smtClean="0"/>
              <a:t>22</a:t>
            </a:fld>
            <a:endParaRPr lang="en-US"/>
          </a:p>
        </p:txBody>
      </p:sp>
    </p:spTree>
    <p:extLst>
      <p:ext uri="{BB962C8B-B14F-4D97-AF65-F5344CB8AC3E}">
        <p14:creationId xmlns:p14="http://schemas.microsoft.com/office/powerpoint/2010/main" val="298593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مسئولیت مدنی</a:t>
            </a:r>
            <a:endParaRPr lang="en-US" dirty="0">
              <a:cs typeface="B Titr" panose="00000700000000000000" pitchFamily="2" charset="-78"/>
            </a:endParaRPr>
          </a:p>
        </p:txBody>
      </p:sp>
      <p:sp>
        <p:nvSpPr>
          <p:cNvPr id="3" name="Content Placeholder 2"/>
          <p:cNvSpPr>
            <a:spLocks noGrp="1"/>
          </p:cNvSpPr>
          <p:nvPr>
            <p:ph idx="1"/>
          </p:nvPr>
        </p:nvSpPr>
        <p:spPr>
          <a:xfrm>
            <a:off x="838200" y="1390650"/>
            <a:ext cx="10515600" cy="5102225"/>
          </a:xfrm>
        </p:spPr>
        <p:txBody>
          <a:bodyPr>
            <a:normAutofit/>
          </a:bodyPr>
          <a:lstStyle/>
          <a:p>
            <a:pPr algn="r" rtl="1"/>
            <a:r>
              <a:rPr lang="fa-IR" sz="3200" b="1" dirty="0">
                <a:cs typeface="B Nazanin" panose="00000400000000000000" pitchFamily="2" charset="-78"/>
              </a:rPr>
              <a:t>ماده ۱۱ ـ مسئولیت دولت و نهادهای عمومی</a:t>
            </a:r>
          </a:p>
          <a:p>
            <a:pPr algn="r" rtl="1">
              <a:lnSpc>
                <a:spcPct val="150000"/>
              </a:lnSpc>
            </a:pPr>
            <a:r>
              <a:rPr lang="fa-IR" sz="3200" dirty="0">
                <a:cs typeface="B Nazanin" panose="00000400000000000000" pitchFamily="2" charset="-78"/>
              </a:rPr>
              <a:t>اگر کارمند دولت یا مؤسسات وابسته در انجام وظیفه موجب خسارت شود، اصول مسئولیت </a:t>
            </a:r>
            <a:r>
              <a:rPr lang="fa-IR" sz="3200" dirty="0">
                <a:solidFill>
                  <a:srgbClr val="FF0000"/>
                </a:solidFill>
                <a:cs typeface="B Nazanin" panose="00000400000000000000" pitchFamily="2" charset="-78"/>
              </a:rPr>
              <a:t>شخصی</a:t>
            </a:r>
            <a:r>
              <a:rPr lang="fa-IR" sz="3200" dirty="0">
                <a:cs typeface="B Nazanin" panose="00000400000000000000" pitchFamily="2" charset="-78"/>
              </a:rPr>
              <a:t> یا مسئولیت </a:t>
            </a:r>
            <a:r>
              <a:rPr lang="fa-IR" sz="3200" dirty="0">
                <a:solidFill>
                  <a:srgbClr val="FF0000"/>
                </a:solidFill>
                <a:cs typeface="B Nazanin" panose="00000400000000000000" pitchFamily="2" charset="-78"/>
              </a:rPr>
              <a:t>دستگاه</a:t>
            </a:r>
            <a:r>
              <a:rPr lang="fa-IR" sz="3200" dirty="0">
                <a:cs typeface="B Nazanin" panose="00000400000000000000" pitchFamily="2" charset="-78"/>
              </a:rPr>
              <a:t> حسب منشأ خسارت بررسی </a:t>
            </a:r>
            <a:r>
              <a:rPr lang="fa-IR" sz="3200" dirty="0" err="1">
                <a:cs typeface="B Nazanin" panose="00000400000000000000" pitchFamily="2" charset="-78"/>
              </a:rPr>
              <a:t>می‌شود</a:t>
            </a:r>
            <a:r>
              <a:rPr lang="fa-IR" sz="3200" dirty="0">
                <a:cs typeface="B Nazanin" panose="00000400000000000000" pitchFamily="2" charset="-78"/>
              </a:rPr>
              <a:t>؛ همچنین اگر خسارت ناشی از نقص وسایل اداره باشد، مسئولیت </a:t>
            </a:r>
            <a:r>
              <a:rPr lang="fa-IR" sz="3200" dirty="0" err="1">
                <a:cs typeface="B Nazanin" panose="00000400000000000000" pitchFamily="2" charset="-78"/>
              </a:rPr>
              <a:t>می‌تواند</a:t>
            </a:r>
            <a:r>
              <a:rPr lang="fa-IR" sz="3200" dirty="0">
                <a:cs typeface="B Nazanin" panose="00000400000000000000" pitchFamily="2" charset="-78"/>
              </a:rPr>
              <a:t> متوجه اداره یا مؤسسه باشد.</a:t>
            </a:r>
          </a:p>
        </p:txBody>
      </p:sp>
      <p:sp>
        <p:nvSpPr>
          <p:cNvPr id="4" name="Slide Number Placeholder 3"/>
          <p:cNvSpPr>
            <a:spLocks noGrp="1"/>
          </p:cNvSpPr>
          <p:nvPr>
            <p:ph type="sldNum" sz="quarter" idx="12"/>
          </p:nvPr>
        </p:nvSpPr>
        <p:spPr/>
        <p:txBody>
          <a:bodyPr/>
          <a:lstStyle/>
          <a:p>
            <a:fld id="{58072F16-E565-43DE-81E5-A7D421BECA7A}" type="slidenum">
              <a:rPr lang="en-US" smtClean="0"/>
              <a:t>23</a:t>
            </a:fld>
            <a:endParaRPr lang="en-US"/>
          </a:p>
        </p:txBody>
      </p:sp>
    </p:spTree>
    <p:extLst>
      <p:ext uri="{BB962C8B-B14F-4D97-AF65-F5344CB8AC3E}">
        <p14:creationId xmlns:p14="http://schemas.microsoft.com/office/powerpoint/2010/main" val="1529739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مسئولیت مدنی</a:t>
            </a:r>
            <a:endParaRPr lang="en-US" dirty="0">
              <a:cs typeface="B Titr" panose="00000700000000000000" pitchFamily="2" charset="-78"/>
            </a:endParaRPr>
          </a:p>
        </p:txBody>
      </p:sp>
      <p:sp>
        <p:nvSpPr>
          <p:cNvPr id="3" name="Content Placeholder 2"/>
          <p:cNvSpPr>
            <a:spLocks noGrp="1"/>
          </p:cNvSpPr>
          <p:nvPr>
            <p:ph idx="1"/>
          </p:nvPr>
        </p:nvSpPr>
        <p:spPr>
          <a:xfrm>
            <a:off x="838200" y="1390650"/>
            <a:ext cx="10515600" cy="5102225"/>
          </a:xfrm>
        </p:spPr>
        <p:txBody>
          <a:bodyPr>
            <a:normAutofit fontScale="85000" lnSpcReduction="10000"/>
          </a:bodyPr>
          <a:lstStyle/>
          <a:p>
            <a:pPr algn="r" rtl="1"/>
            <a:r>
              <a:rPr lang="fa-IR" sz="3200" b="1" dirty="0">
                <a:cs typeface="B Nazanin" panose="00000400000000000000" pitchFamily="2" charset="-78"/>
              </a:rPr>
              <a:t>ماده ۱۱ ـ مسئولیت دولت و نهادهای عمومی</a:t>
            </a:r>
          </a:p>
          <a:p>
            <a:pPr algn="r" rtl="1">
              <a:lnSpc>
                <a:spcPct val="120000"/>
              </a:lnSpc>
            </a:pPr>
            <a:r>
              <a:rPr lang="fa-IR" sz="3200" dirty="0">
                <a:cs typeface="B Nazanin" panose="00000400000000000000" pitchFamily="2" charset="-78"/>
              </a:rPr>
              <a:t>اگر کارمند دولت یا مؤسسات وابسته در انجام وظیفه موجب خسارت شود، اصول مسئولیت </a:t>
            </a:r>
            <a:r>
              <a:rPr lang="fa-IR" sz="3200" dirty="0">
                <a:solidFill>
                  <a:srgbClr val="FF0000"/>
                </a:solidFill>
                <a:cs typeface="B Nazanin" panose="00000400000000000000" pitchFamily="2" charset="-78"/>
              </a:rPr>
              <a:t>شخصی</a:t>
            </a:r>
            <a:r>
              <a:rPr lang="fa-IR" sz="3200" dirty="0">
                <a:cs typeface="B Nazanin" panose="00000400000000000000" pitchFamily="2" charset="-78"/>
              </a:rPr>
              <a:t> یا مسئولیت </a:t>
            </a:r>
            <a:r>
              <a:rPr lang="fa-IR" sz="3200" dirty="0">
                <a:solidFill>
                  <a:srgbClr val="FF0000"/>
                </a:solidFill>
                <a:cs typeface="B Nazanin" panose="00000400000000000000" pitchFamily="2" charset="-78"/>
              </a:rPr>
              <a:t>دستگاه</a:t>
            </a:r>
            <a:r>
              <a:rPr lang="fa-IR" sz="3200" dirty="0">
                <a:cs typeface="B Nazanin" panose="00000400000000000000" pitchFamily="2" charset="-78"/>
              </a:rPr>
              <a:t> حسب منشأ خسارت بررسی </a:t>
            </a:r>
            <a:r>
              <a:rPr lang="fa-IR" sz="3200" dirty="0" err="1">
                <a:cs typeface="B Nazanin" panose="00000400000000000000" pitchFamily="2" charset="-78"/>
              </a:rPr>
              <a:t>می‌شود</a:t>
            </a:r>
            <a:r>
              <a:rPr lang="fa-IR" sz="3200" dirty="0">
                <a:cs typeface="B Nazanin" panose="00000400000000000000" pitchFamily="2" charset="-78"/>
              </a:rPr>
              <a:t>؛ همچنین اگر خسارت ناشی از نقص وسایل اداره باشد، مسئولیت </a:t>
            </a:r>
            <a:r>
              <a:rPr lang="fa-IR" sz="3200" dirty="0" err="1">
                <a:cs typeface="B Nazanin" panose="00000400000000000000" pitchFamily="2" charset="-78"/>
              </a:rPr>
              <a:t>می‌تواند</a:t>
            </a:r>
            <a:r>
              <a:rPr lang="fa-IR" sz="3200" dirty="0">
                <a:cs typeface="B Nazanin" panose="00000400000000000000" pitchFamily="2" charset="-78"/>
              </a:rPr>
              <a:t> متوجه اداره یا مؤسسه باشد.</a:t>
            </a:r>
            <a:endParaRPr lang="fa-IR" sz="3900" dirty="0">
              <a:cs typeface="B Nazanin" panose="00000400000000000000" pitchFamily="2" charset="-78"/>
            </a:endParaRPr>
          </a:p>
          <a:p>
            <a:pPr algn="r" rtl="1">
              <a:lnSpc>
                <a:spcPct val="120000"/>
              </a:lnSpc>
            </a:pPr>
            <a:r>
              <a:rPr lang="fa-IR" sz="2600" b="1" dirty="0">
                <a:cs typeface="B Nazanin" panose="00000400000000000000" pitchFamily="2" charset="-78"/>
              </a:rPr>
              <a:t>کاربرد ورزشی:</a:t>
            </a:r>
            <a:endParaRPr lang="fa-IR" sz="2600" dirty="0">
              <a:cs typeface="B Nazanin" panose="00000400000000000000" pitchFamily="2" charset="-78"/>
            </a:endParaRPr>
          </a:p>
          <a:p>
            <a:pPr algn="r" rtl="1">
              <a:lnSpc>
                <a:spcPct val="120000"/>
              </a:lnSpc>
              <a:buFont typeface="Arial" panose="020B0604020202020204" pitchFamily="34" charset="0"/>
              <a:buChar char="•"/>
            </a:pPr>
            <a:r>
              <a:rPr lang="fa-IR" sz="2600" dirty="0">
                <a:cs typeface="B Nazanin" panose="00000400000000000000" pitchFamily="2" charset="-78"/>
              </a:rPr>
              <a:t>اماکن ورزشی دولتی </a:t>
            </a:r>
          </a:p>
          <a:p>
            <a:pPr algn="r" rtl="1">
              <a:lnSpc>
                <a:spcPct val="120000"/>
              </a:lnSpc>
              <a:buFont typeface="Arial" panose="020B0604020202020204" pitchFamily="34" charset="0"/>
              <a:buChar char="•"/>
            </a:pPr>
            <a:r>
              <a:rPr lang="fa-IR" sz="2600" dirty="0" err="1">
                <a:cs typeface="B Nazanin" panose="00000400000000000000" pitchFamily="2" charset="-78"/>
              </a:rPr>
              <a:t>ورزشگاه‌های</a:t>
            </a:r>
            <a:r>
              <a:rPr lang="fa-IR" sz="2600" dirty="0">
                <a:cs typeface="B Nazanin" panose="00000400000000000000" pitchFamily="2" charset="-78"/>
              </a:rPr>
              <a:t> متعلق به شهرداری </a:t>
            </a:r>
          </a:p>
          <a:p>
            <a:pPr algn="r" rtl="1">
              <a:lnSpc>
                <a:spcPct val="120000"/>
              </a:lnSpc>
              <a:buFont typeface="Arial" panose="020B0604020202020204" pitchFamily="34" charset="0"/>
              <a:buChar char="•"/>
            </a:pPr>
            <a:r>
              <a:rPr lang="fa-IR" sz="2600" dirty="0" err="1">
                <a:cs typeface="B Nazanin" panose="00000400000000000000" pitchFamily="2" charset="-78"/>
              </a:rPr>
              <a:t>مجموعه‌های</a:t>
            </a:r>
            <a:r>
              <a:rPr lang="fa-IR" sz="2600" dirty="0">
                <a:cs typeface="B Nazanin" panose="00000400000000000000" pitchFamily="2" charset="-78"/>
              </a:rPr>
              <a:t> ورزشی </a:t>
            </a:r>
            <a:r>
              <a:rPr lang="fa-IR" sz="2600" dirty="0" err="1">
                <a:cs typeface="B Nazanin" panose="00000400000000000000" pitchFamily="2" charset="-78"/>
              </a:rPr>
              <a:t>دانشگاه‌ها</a:t>
            </a:r>
            <a:r>
              <a:rPr lang="fa-IR" sz="2600" dirty="0">
                <a:cs typeface="B Nazanin" panose="00000400000000000000" pitchFamily="2" charset="-78"/>
              </a:rPr>
              <a:t> </a:t>
            </a:r>
          </a:p>
          <a:p>
            <a:pPr algn="r" rtl="1">
              <a:lnSpc>
                <a:spcPct val="120000"/>
              </a:lnSpc>
              <a:buFont typeface="Arial" panose="020B0604020202020204" pitchFamily="34" charset="0"/>
              <a:buChar char="•"/>
            </a:pPr>
            <a:r>
              <a:rPr lang="fa-IR" sz="2600" dirty="0">
                <a:cs typeface="B Nazanin" panose="00000400000000000000" pitchFamily="2" charset="-78"/>
              </a:rPr>
              <a:t>مدارس </a:t>
            </a:r>
          </a:p>
          <a:p>
            <a:pPr algn="r" rtl="1">
              <a:lnSpc>
                <a:spcPct val="120000"/>
              </a:lnSpc>
              <a:buFont typeface="Arial" panose="020B0604020202020204" pitchFamily="34" charset="0"/>
              <a:buChar char="•"/>
            </a:pPr>
            <a:r>
              <a:rPr lang="fa-IR" sz="2600" dirty="0">
                <a:cs typeface="B Nazanin" panose="00000400000000000000" pitchFamily="2" charset="-78"/>
              </a:rPr>
              <a:t>اماکن ورزشی دولتی</a:t>
            </a:r>
          </a:p>
          <a:p>
            <a:pPr algn="r" rtl="1">
              <a:lnSpc>
                <a:spcPct val="150000"/>
              </a:lnSpc>
            </a:pPr>
            <a:endParaRPr lang="fa-IR" sz="32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24</a:t>
            </a:fld>
            <a:endParaRPr lang="en-US"/>
          </a:p>
        </p:txBody>
      </p:sp>
    </p:spTree>
    <p:extLst>
      <p:ext uri="{BB962C8B-B14F-4D97-AF65-F5344CB8AC3E}">
        <p14:creationId xmlns:p14="http://schemas.microsoft.com/office/powerpoint/2010/main" val="2424628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مسئولیت مدنی</a:t>
            </a:r>
            <a:endParaRPr lang="en-US" dirty="0">
              <a:cs typeface="B Titr" panose="00000700000000000000" pitchFamily="2" charset="-78"/>
            </a:endParaRPr>
          </a:p>
        </p:txBody>
      </p:sp>
      <p:sp>
        <p:nvSpPr>
          <p:cNvPr id="3" name="Content Placeholder 2"/>
          <p:cNvSpPr>
            <a:spLocks noGrp="1"/>
          </p:cNvSpPr>
          <p:nvPr>
            <p:ph idx="1"/>
          </p:nvPr>
        </p:nvSpPr>
        <p:spPr>
          <a:xfrm>
            <a:off x="838200" y="1390650"/>
            <a:ext cx="10515600" cy="5102225"/>
          </a:xfrm>
        </p:spPr>
        <p:txBody>
          <a:bodyPr>
            <a:normAutofit lnSpcReduction="10000"/>
          </a:bodyPr>
          <a:lstStyle/>
          <a:p>
            <a:pPr algn="r" rtl="1"/>
            <a:r>
              <a:rPr lang="fa-IR" sz="3200" b="1" dirty="0">
                <a:cs typeface="B Nazanin" panose="00000400000000000000" pitchFamily="2" charset="-78"/>
              </a:rPr>
              <a:t>ماده ۱۲ ـ مسئولیت کارفرما</a:t>
            </a:r>
          </a:p>
          <a:p>
            <a:pPr algn="r" rtl="1"/>
            <a:r>
              <a:rPr lang="fa-IR" sz="3200" dirty="0" err="1">
                <a:cs typeface="B Nazanin" panose="00000400000000000000" pitchFamily="2" charset="-78"/>
              </a:rPr>
              <a:t>کارفرمای</a:t>
            </a:r>
            <a:r>
              <a:rPr lang="fa-IR" sz="3200" dirty="0">
                <a:cs typeface="B Nazanin" panose="00000400000000000000" pitchFamily="2" charset="-78"/>
              </a:rPr>
              <a:t> مشمول قانون کار </a:t>
            </a:r>
            <a:r>
              <a:rPr lang="fa-IR" sz="3200" dirty="0" err="1">
                <a:cs typeface="B Nazanin" panose="00000400000000000000" pitchFamily="2" charset="-78"/>
              </a:rPr>
              <a:t>اصولاً</a:t>
            </a:r>
            <a:r>
              <a:rPr lang="fa-IR" sz="3200" dirty="0">
                <a:cs typeface="B Nazanin" panose="00000400000000000000" pitchFamily="2" charset="-78"/>
              </a:rPr>
              <a:t> مسئول خسارتی است که </a:t>
            </a:r>
            <a:r>
              <a:rPr lang="fa-IR" sz="3200" dirty="0" err="1">
                <a:cs typeface="B Nazanin" panose="00000400000000000000" pitchFamily="2" charset="-78"/>
              </a:rPr>
              <a:t>کارکنانش</a:t>
            </a:r>
            <a:r>
              <a:rPr lang="fa-IR" sz="3200" dirty="0">
                <a:cs typeface="B Nazanin" panose="00000400000000000000" pitchFamily="2" charset="-78"/>
              </a:rPr>
              <a:t> در حین کار یا به مناسبت آن به دیگران وارد </a:t>
            </a:r>
            <a:r>
              <a:rPr lang="fa-IR" sz="3200" dirty="0" err="1">
                <a:cs typeface="B Nazanin" panose="00000400000000000000" pitchFamily="2" charset="-78"/>
              </a:rPr>
              <a:t>می‌کنند</a:t>
            </a:r>
            <a:r>
              <a:rPr lang="fa-IR" sz="3200" dirty="0">
                <a:cs typeface="B Nazanin" panose="00000400000000000000" pitchFamily="2" charset="-78"/>
              </a:rPr>
              <a:t>، مگر اینکه ثابت کند تمام </a:t>
            </a:r>
            <a:r>
              <a:rPr lang="fa-IR" sz="3200" dirty="0" err="1">
                <a:cs typeface="B Nazanin" panose="00000400000000000000" pitchFamily="2" charset="-78"/>
              </a:rPr>
              <a:t>احتیاط‌های</a:t>
            </a:r>
            <a:r>
              <a:rPr lang="fa-IR" sz="3200" dirty="0">
                <a:cs typeface="B Nazanin" panose="00000400000000000000" pitchFamily="2" charset="-78"/>
              </a:rPr>
              <a:t> لازم را انجام داده یا حتی با انجام آنها نیز جلوگیری از خسارت ممکن نبوده است</a:t>
            </a:r>
            <a:r>
              <a:rPr lang="fa-IR" sz="3200" b="1" dirty="0">
                <a:cs typeface="B Nazanin" panose="00000400000000000000" pitchFamily="2" charset="-78"/>
              </a:rPr>
              <a:t>.</a:t>
            </a:r>
          </a:p>
          <a:p>
            <a:pPr algn="r" rtl="1"/>
            <a:r>
              <a:rPr lang="fa-IR" sz="2400" b="1" dirty="0">
                <a:cs typeface="B Nazanin" panose="00000400000000000000" pitchFamily="2" charset="-78"/>
              </a:rPr>
              <a:t>مربی باشگاه در هنگام کار به ورزشکار آسیب </a:t>
            </a:r>
            <a:r>
              <a:rPr lang="fa-IR" sz="2400" b="1" dirty="0" err="1">
                <a:cs typeface="B Nazanin" panose="00000400000000000000" pitchFamily="2" charset="-78"/>
              </a:rPr>
              <a:t>می‌زند</a:t>
            </a:r>
            <a:r>
              <a:rPr lang="fa-IR" sz="2400" b="1" dirty="0">
                <a:cs typeface="B Nazanin" panose="00000400000000000000" pitchFamily="2" charset="-78"/>
              </a:rPr>
              <a:t>.</a:t>
            </a:r>
            <a:endParaRPr lang="fa-IR" sz="2400" dirty="0">
              <a:cs typeface="B Nazanin" panose="00000400000000000000" pitchFamily="2" charset="-78"/>
            </a:endParaRPr>
          </a:p>
          <a:p>
            <a:pPr algn="r" rtl="1"/>
            <a:r>
              <a:rPr lang="fa-IR" sz="2400" dirty="0">
                <a:cs typeface="B Nazanin" panose="00000400000000000000" pitchFamily="2" charset="-78"/>
              </a:rPr>
              <a:t>باید بررسی شود:</a:t>
            </a:r>
          </a:p>
          <a:p>
            <a:pPr algn="r" rtl="1">
              <a:buFont typeface="+mj-lt"/>
              <a:buAutoNum type="arabicPeriod"/>
            </a:pPr>
            <a:r>
              <a:rPr lang="fa-IR" sz="2400" dirty="0">
                <a:cs typeface="B Nazanin" panose="00000400000000000000" pitchFamily="2" charset="-78"/>
              </a:rPr>
              <a:t>رابطه استخدامی وجود دارد؟ </a:t>
            </a:r>
          </a:p>
          <a:p>
            <a:pPr algn="r" rtl="1">
              <a:buFont typeface="+mj-lt"/>
              <a:buAutoNum type="arabicPeriod"/>
            </a:pPr>
            <a:r>
              <a:rPr lang="fa-IR" sz="2400" dirty="0">
                <a:cs typeface="B Nazanin" panose="00000400000000000000" pitchFamily="2" charset="-78"/>
              </a:rPr>
              <a:t>عمل در حین کار بوده؟ </a:t>
            </a:r>
          </a:p>
          <a:p>
            <a:pPr algn="r" rtl="1">
              <a:buFont typeface="+mj-lt"/>
              <a:buAutoNum type="arabicPeriod"/>
            </a:pPr>
            <a:r>
              <a:rPr lang="fa-IR" sz="2400" dirty="0">
                <a:cs typeface="B Nazanin" panose="00000400000000000000" pitchFamily="2" charset="-78"/>
              </a:rPr>
              <a:t>مربی تقصیر داشته؟ </a:t>
            </a:r>
          </a:p>
          <a:p>
            <a:pPr algn="r" rtl="1">
              <a:buFont typeface="+mj-lt"/>
              <a:buAutoNum type="arabicPeriod"/>
            </a:pPr>
            <a:r>
              <a:rPr lang="fa-IR" sz="2400" dirty="0">
                <a:cs typeface="B Nazanin" panose="00000400000000000000" pitchFamily="2" charset="-78"/>
              </a:rPr>
              <a:t>باشگاه اقدامات احتیاطی لازم را انجام داده؟ </a:t>
            </a:r>
          </a:p>
          <a:p>
            <a:pPr algn="r" rtl="1">
              <a:buFont typeface="+mj-lt"/>
              <a:buAutoNum type="arabicPeriod"/>
            </a:pPr>
            <a:r>
              <a:rPr lang="fa-IR" sz="2400" dirty="0">
                <a:cs typeface="B Nazanin" panose="00000400000000000000" pitchFamily="2" charset="-78"/>
              </a:rPr>
              <a:t>رابطه سببیت وجود دارد؟ </a:t>
            </a:r>
          </a:p>
        </p:txBody>
      </p:sp>
      <p:sp>
        <p:nvSpPr>
          <p:cNvPr id="4" name="Slide Number Placeholder 3"/>
          <p:cNvSpPr>
            <a:spLocks noGrp="1"/>
          </p:cNvSpPr>
          <p:nvPr>
            <p:ph type="sldNum" sz="quarter" idx="12"/>
          </p:nvPr>
        </p:nvSpPr>
        <p:spPr/>
        <p:txBody>
          <a:bodyPr/>
          <a:lstStyle/>
          <a:p>
            <a:fld id="{58072F16-E565-43DE-81E5-A7D421BECA7A}" type="slidenum">
              <a:rPr lang="en-US" smtClean="0"/>
              <a:t>25</a:t>
            </a:fld>
            <a:endParaRPr lang="en-US" dirty="0"/>
          </a:p>
        </p:txBody>
      </p:sp>
    </p:spTree>
    <p:extLst>
      <p:ext uri="{BB962C8B-B14F-4D97-AF65-F5344CB8AC3E}">
        <p14:creationId xmlns:p14="http://schemas.microsoft.com/office/powerpoint/2010/main" val="2797833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مسئولیت مدنی</a:t>
            </a:r>
            <a:endParaRPr lang="en-US" dirty="0">
              <a:cs typeface="B Titr" panose="00000700000000000000" pitchFamily="2" charset="-78"/>
            </a:endParaRPr>
          </a:p>
        </p:txBody>
      </p:sp>
      <p:sp>
        <p:nvSpPr>
          <p:cNvPr id="3" name="Content Placeholder 2"/>
          <p:cNvSpPr>
            <a:spLocks noGrp="1"/>
          </p:cNvSpPr>
          <p:nvPr>
            <p:ph idx="1"/>
          </p:nvPr>
        </p:nvSpPr>
        <p:spPr>
          <a:xfrm>
            <a:off x="838200" y="1390650"/>
            <a:ext cx="10515600" cy="5102225"/>
          </a:xfrm>
        </p:spPr>
        <p:txBody>
          <a:bodyPr>
            <a:normAutofit/>
          </a:bodyPr>
          <a:lstStyle/>
          <a:p>
            <a:pPr algn="r" rtl="1"/>
            <a:r>
              <a:rPr lang="fa-IR" sz="3200" b="1" dirty="0">
                <a:cs typeface="B Nazanin" panose="00000400000000000000" pitchFamily="2" charset="-78"/>
              </a:rPr>
              <a:t>ماده ۱۳: </a:t>
            </a:r>
            <a:r>
              <a:rPr lang="fa-IR" sz="3200" b="1" dirty="0" err="1">
                <a:cs typeface="B Nazanin" panose="00000400000000000000" pitchFamily="2" charset="-78"/>
              </a:rPr>
              <a:t>کارفرمایان</a:t>
            </a:r>
            <a:r>
              <a:rPr lang="fa-IR" sz="3200" b="1" dirty="0">
                <a:cs typeface="B Nazanin" panose="00000400000000000000" pitchFamily="2" charset="-78"/>
              </a:rPr>
              <a:t> مشمول ماده ۱۲ مکلف به بیمه کردن کارکنان خود در مقابل خسارات </a:t>
            </a:r>
            <a:r>
              <a:rPr lang="fa-IR" sz="3200" b="1" dirty="0" err="1">
                <a:cs typeface="B Nazanin" panose="00000400000000000000" pitchFamily="2" charset="-78"/>
              </a:rPr>
              <a:t>واردشده</a:t>
            </a:r>
            <a:r>
              <a:rPr lang="fa-IR" sz="3200" b="1" dirty="0">
                <a:cs typeface="B Nazanin" panose="00000400000000000000" pitchFamily="2" charset="-78"/>
              </a:rPr>
              <a:t> به اشخاص ثالث هستند.</a:t>
            </a:r>
          </a:p>
          <a:p>
            <a:pPr algn="r" rtl="1"/>
            <a:r>
              <a:rPr lang="fa-IR" b="1" dirty="0">
                <a:cs typeface="B Nazanin" panose="00000400000000000000" pitchFamily="2" charset="-78"/>
              </a:rPr>
              <a:t>ماده ۱۴ ـ مسئولیت چند نفر</a:t>
            </a:r>
          </a:p>
          <a:p>
            <a:pPr algn="r" rtl="1"/>
            <a:r>
              <a:rPr lang="fa-IR" sz="3200" dirty="0">
                <a:cs typeface="B Nazanin" panose="00000400000000000000" pitchFamily="2" charset="-78"/>
              </a:rPr>
              <a:t>اگر چند نفر مشترکاً موجب زیان شوند، مسئولیت آنها با توجه به میزان مداخله </a:t>
            </a:r>
            <a:r>
              <a:rPr lang="fa-IR" sz="3200" dirty="0" err="1">
                <a:cs typeface="B Nazanin" panose="00000400000000000000" pitchFamily="2" charset="-78"/>
              </a:rPr>
              <a:t>هرکدام</a:t>
            </a:r>
            <a:r>
              <a:rPr lang="fa-IR" sz="3200" dirty="0">
                <a:cs typeface="B Nazanin" panose="00000400000000000000" pitchFamily="2" charset="-78"/>
              </a:rPr>
              <a:t> تعیین </a:t>
            </a:r>
            <a:r>
              <a:rPr lang="fa-IR" sz="3200" dirty="0" err="1">
                <a:cs typeface="B Nazanin" panose="00000400000000000000" pitchFamily="2" charset="-78"/>
              </a:rPr>
              <a:t>می‌شود</a:t>
            </a:r>
            <a:r>
              <a:rPr lang="fa-IR" sz="3200" dirty="0">
                <a:cs typeface="B Nazanin" panose="00000400000000000000" pitchFamily="2" charset="-78"/>
              </a:rPr>
              <a:t>.</a:t>
            </a:r>
          </a:p>
          <a:p>
            <a:pPr algn="r" rtl="1"/>
            <a:r>
              <a:rPr lang="fa-IR" sz="3200" dirty="0">
                <a:cs typeface="B Nazanin" panose="00000400000000000000" pitchFamily="2" charset="-78"/>
              </a:rPr>
              <a:t>این ماده برای </a:t>
            </a:r>
            <a:r>
              <a:rPr lang="fa-IR" sz="3200" dirty="0" err="1">
                <a:cs typeface="B Nazanin" panose="00000400000000000000" pitchFamily="2" charset="-78"/>
              </a:rPr>
              <a:t>پرونده‌های</a:t>
            </a:r>
            <a:r>
              <a:rPr lang="fa-IR" sz="3200" dirty="0">
                <a:cs typeface="B Nazanin" panose="00000400000000000000" pitchFamily="2" charset="-78"/>
              </a:rPr>
              <a:t> ورزشی بسیار مهم است:</a:t>
            </a:r>
          </a:p>
          <a:p>
            <a:pPr algn="r" rtl="1"/>
            <a:r>
              <a:rPr lang="fa-IR" sz="3200" dirty="0">
                <a:cs typeface="B Nazanin" panose="00000400000000000000" pitchFamily="2" charset="-78"/>
              </a:rPr>
              <a:t>مدیر باشگاه + مربی + سرپرست + مسئول فنی + باشگاه</a:t>
            </a:r>
          </a:p>
          <a:p>
            <a:pPr algn="r" rtl="1"/>
            <a:r>
              <a:rPr lang="fa-IR" sz="3200" dirty="0">
                <a:cs typeface="B Nazanin" panose="00000400000000000000" pitchFamily="2" charset="-78"/>
              </a:rPr>
              <a:t>ممکن است همه در یک حادثه نقش داشته باشند، اما میزان مسئولیت آنها لزوماً یکسان نیست.</a:t>
            </a:r>
          </a:p>
        </p:txBody>
      </p:sp>
      <p:sp>
        <p:nvSpPr>
          <p:cNvPr id="4" name="Slide Number Placeholder 3"/>
          <p:cNvSpPr>
            <a:spLocks noGrp="1"/>
          </p:cNvSpPr>
          <p:nvPr>
            <p:ph type="sldNum" sz="quarter" idx="12"/>
          </p:nvPr>
        </p:nvSpPr>
        <p:spPr/>
        <p:txBody>
          <a:bodyPr/>
          <a:lstStyle/>
          <a:p>
            <a:fld id="{58072F16-E565-43DE-81E5-A7D421BECA7A}" type="slidenum">
              <a:rPr lang="en-US" smtClean="0"/>
              <a:t>26</a:t>
            </a:fld>
            <a:endParaRPr lang="en-US" dirty="0"/>
          </a:p>
        </p:txBody>
      </p:sp>
    </p:spTree>
    <p:extLst>
      <p:ext uri="{BB962C8B-B14F-4D97-AF65-F5344CB8AC3E}">
        <p14:creationId xmlns:p14="http://schemas.microsoft.com/office/powerpoint/2010/main" val="1552905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مجازات اسلامی و حوادث ورزشی</a:t>
            </a:r>
            <a:endParaRPr lang="en-US" dirty="0">
              <a:cs typeface="B Titr" panose="00000700000000000000" pitchFamily="2" charset="-78"/>
            </a:endParaRPr>
          </a:p>
        </p:txBody>
      </p:sp>
      <p:sp>
        <p:nvSpPr>
          <p:cNvPr id="3" name="Content Placeholder 2"/>
          <p:cNvSpPr>
            <a:spLocks noGrp="1"/>
          </p:cNvSpPr>
          <p:nvPr>
            <p:ph idx="1"/>
          </p:nvPr>
        </p:nvSpPr>
        <p:spPr>
          <a:xfrm>
            <a:off x="838200" y="1762125"/>
            <a:ext cx="10515600" cy="4730750"/>
          </a:xfrm>
        </p:spPr>
        <p:txBody>
          <a:bodyPr>
            <a:normAutofit/>
          </a:bodyPr>
          <a:lstStyle/>
          <a:p>
            <a:pPr algn="r" rtl="1"/>
            <a:r>
              <a:rPr lang="fa-IR" sz="3200" b="1" dirty="0">
                <a:cs typeface="B Nazanin" panose="00000400000000000000" pitchFamily="2" charset="-78"/>
              </a:rPr>
              <a:t>بند «ث» ماده ۱۵۸ قانون مجازات اسلامی عملیات ورزشی و حوادث ناشی از آن، مشروط بر اینکه سبب حوادث، نقض مقررات مربوط به آن ورزش نباشد و این مقررات نیز مغایر موازین شرعی نباشد. این رفتار را از مجازات معاف </a:t>
            </a:r>
            <a:r>
              <a:rPr lang="fa-IR" sz="3200" b="1" dirty="0" err="1">
                <a:cs typeface="B Nazanin" panose="00000400000000000000" pitchFamily="2" charset="-78"/>
              </a:rPr>
              <a:t>می‌کند</a:t>
            </a:r>
            <a:r>
              <a:rPr lang="fa-IR" sz="3200" b="1" dirty="0">
                <a:cs typeface="B Nazanin" panose="00000400000000000000" pitchFamily="2" charset="-78"/>
              </a:rPr>
              <a:t>.</a:t>
            </a:r>
          </a:p>
          <a:p>
            <a:pPr algn="r" rtl="1"/>
            <a:r>
              <a:rPr lang="fa-IR" sz="3200" dirty="0">
                <a:cs typeface="B Nazanin" panose="00000400000000000000" pitchFamily="2" charset="-78"/>
              </a:rPr>
              <a:t>بنابراین صرف اینکه حادثه در زمین ورزش رخ داده، به معنای عدم مسئولیت نیست.</a:t>
            </a:r>
          </a:p>
        </p:txBody>
      </p:sp>
      <p:sp>
        <p:nvSpPr>
          <p:cNvPr id="4" name="Slide Number Placeholder 3"/>
          <p:cNvSpPr>
            <a:spLocks noGrp="1"/>
          </p:cNvSpPr>
          <p:nvPr>
            <p:ph type="sldNum" sz="quarter" idx="12"/>
          </p:nvPr>
        </p:nvSpPr>
        <p:spPr/>
        <p:txBody>
          <a:bodyPr/>
          <a:lstStyle/>
          <a:p>
            <a:fld id="{58072F16-E565-43DE-81E5-A7D421BECA7A}" type="slidenum">
              <a:rPr lang="en-US" smtClean="0"/>
              <a:t>27</a:t>
            </a:fld>
            <a:endParaRPr lang="en-US" dirty="0"/>
          </a:p>
        </p:txBody>
      </p:sp>
    </p:spTree>
    <p:extLst>
      <p:ext uri="{BB962C8B-B14F-4D97-AF65-F5344CB8AC3E}">
        <p14:creationId xmlns:p14="http://schemas.microsoft.com/office/powerpoint/2010/main" val="3274372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شرایط اعمال معافیت کیفری</a:t>
            </a:r>
            <a:endParaRPr lang="en-US" dirty="0">
              <a:cs typeface="B Titr" panose="00000700000000000000" pitchFamily="2" charset="-78"/>
            </a:endParaRPr>
          </a:p>
        </p:txBody>
      </p:sp>
      <p:sp>
        <p:nvSpPr>
          <p:cNvPr id="3" name="Content Placeholder 2"/>
          <p:cNvSpPr>
            <a:spLocks noGrp="1"/>
          </p:cNvSpPr>
          <p:nvPr>
            <p:ph idx="1"/>
          </p:nvPr>
        </p:nvSpPr>
        <p:spPr>
          <a:xfrm>
            <a:off x="838200" y="1762125"/>
            <a:ext cx="10515600" cy="4730750"/>
          </a:xfrm>
        </p:spPr>
        <p:txBody>
          <a:bodyPr>
            <a:normAutofit/>
          </a:bodyPr>
          <a:lstStyle/>
          <a:p>
            <a:pPr algn="r" rtl="1"/>
            <a:r>
              <a:rPr lang="fa-IR" sz="3200" b="1" dirty="0">
                <a:cs typeface="B Nazanin" panose="00000400000000000000" pitchFamily="2" charset="-78"/>
              </a:rPr>
              <a:t>عملیات ورزشی و حوادث ناشی از آن: حادثه باید در حین فعالیت ورزشی واقعی (تمرین، مسابقه یا رقابت رسمی/غیررسمی) رخ دهد. عمل خارج از چارچوب ورزش (مثلاً در خیابان یا زمان </a:t>
            </a:r>
            <a:r>
              <a:rPr lang="fa-IR" sz="3200" b="1" dirty="0" err="1">
                <a:cs typeface="B Nazanin" panose="00000400000000000000" pitchFamily="2" charset="-78"/>
              </a:rPr>
              <a:t>غیرورزشی</a:t>
            </a:r>
            <a:r>
              <a:rPr lang="fa-IR" sz="3200" b="1" dirty="0">
                <a:cs typeface="B Nazanin" panose="00000400000000000000" pitchFamily="2" charset="-78"/>
              </a:rPr>
              <a:t>) مشمول نیست.</a:t>
            </a:r>
          </a:p>
          <a:p>
            <a:pPr marL="0" indent="0" algn="r" rtl="1">
              <a:buNone/>
            </a:pPr>
            <a:endParaRPr lang="fa-IR" sz="3200" b="1" dirty="0">
              <a:cs typeface="B Nazanin" panose="00000400000000000000" pitchFamily="2" charset="-78"/>
            </a:endParaRPr>
          </a:p>
          <a:p>
            <a:pPr algn="r" rtl="1"/>
            <a:r>
              <a:rPr lang="fa-IR" sz="3200" dirty="0">
                <a:cs typeface="B Nazanin" panose="00000400000000000000" pitchFamily="2" charset="-78"/>
              </a:rPr>
              <a:t>عدم نقض مقررات مربوط به آن ورزش: </a:t>
            </a:r>
            <a:r>
              <a:rPr lang="fa-IR" sz="3200" dirty="0" err="1">
                <a:cs typeface="B Nazanin" panose="00000400000000000000" pitchFamily="2" charset="-78"/>
              </a:rPr>
              <a:t>مهم‌ترین</a:t>
            </a:r>
            <a:r>
              <a:rPr lang="fa-IR" sz="3200" dirty="0">
                <a:cs typeface="B Nazanin" panose="00000400000000000000" pitchFamily="2" charset="-78"/>
              </a:rPr>
              <a:t> شرط. اگر ورزشکار مقررات خاص آن رشته (قوانین بازی، خطاها، ایمنی و غیره) را نقض کند و حادثه ناشی از آن باشد، معافیت اعمال </a:t>
            </a:r>
            <a:r>
              <a:rPr lang="fa-IR" sz="3200" dirty="0" err="1">
                <a:cs typeface="B Nazanin" panose="00000400000000000000" pitchFamily="2" charset="-78"/>
              </a:rPr>
              <a:t>نمی‌شود</a:t>
            </a:r>
            <a:r>
              <a:rPr lang="fa-IR" sz="3200" dirty="0">
                <a:cs typeface="B Nazanin" panose="00000400000000000000" pitchFamily="2" charset="-78"/>
              </a:rPr>
              <a:t> و مسئولیت کیفری (بر اساس شدت آسیب: جرح، نقص عضو یا قتل </a:t>
            </a:r>
            <a:r>
              <a:rPr lang="fa-IR" sz="3200" dirty="0" err="1">
                <a:cs typeface="B Nazanin" panose="00000400000000000000" pitchFamily="2" charset="-78"/>
              </a:rPr>
              <a:t>غیرعمد</a:t>
            </a:r>
            <a:r>
              <a:rPr lang="fa-IR" sz="3200" dirty="0">
                <a:cs typeface="B Nazanin" panose="00000400000000000000" pitchFamily="2" charset="-78"/>
              </a:rPr>
              <a:t>) مطرح </a:t>
            </a:r>
            <a:r>
              <a:rPr lang="fa-IR" sz="3200" dirty="0" err="1">
                <a:cs typeface="B Nazanin" panose="00000400000000000000" pitchFamily="2" charset="-78"/>
              </a:rPr>
              <a:t>می‌گردد</a:t>
            </a:r>
            <a:r>
              <a:rPr lang="fa-IR" sz="3200" dirty="0">
                <a:cs typeface="B Nazanin" panose="00000400000000000000" pitchFamily="2" charset="-78"/>
              </a:rPr>
              <a:t>.</a:t>
            </a:r>
            <a:endParaRPr lang="fa-IR" sz="3200" b="1"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28</a:t>
            </a:fld>
            <a:endParaRPr lang="en-US" dirty="0"/>
          </a:p>
        </p:txBody>
      </p:sp>
    </p:spTree>
    <p:extLst>
      <p:ext uri="{BB962C8B-B14F-4D97-AF65-F5344CB8AC3E}">
        <p14:creationId xmlns:p14="http://schemas.microsoft.com/office/powerpoint/2010/main" val="810862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شرایط اعمال معافیت کیفری</a:t>
            </a:r>
            <a:endParaRPr lang="en-US" dirty="0">
              <a:cs typeface="B Titr" panose="00000700000000000000" pitchFamily="2" charset="-78"/>
            </a:endParaRPr>
          </a:p>
        </p:txBody>
      </p:sp>
      <p:sp>
        <p:nvSpPr>
          <p:cNvPr id="3" name="Content Placeholder 2"/>
          <p:cNvSpPr>
            <a:spLocks noGrp="1"/>
          </p:cNvSpPr>
          <p:nvPr>
            <p:ph idx="1"/>
          </p:nvPr>
        </p:nvSpPr>
        <p:spPr>
          <a:xfrm>
            <a:off x="838200" y="1762125"/>
            <a:ext cx="10515600" cy="4730750"/>
          </a:xfrm>
        </p:spPr>
        <p:txBody>
          <a:bodyPr>
            <a:normAutofit/>
          </a:bodyPr>
          <a:lstStyle/>
          <a:p>
            <a:pPr algn="r" rtl="1"/>
            <a:r>
              <a:rPr lang="fa-IR" sz="3200" dirty="0">
                <a:cs typeface="B Nazanin" panose="00000400000000000000" pitchFamily="2" charset="-78"/>
              </a:rPr>
              <a:t>عدم مغایرت مقررات ورزشی با موازین شرعی: مقررات آن رشته نباید خلاف شرع باشد. </a:t>
            </a:r>
            <a:r>
              <a:rPr lang="fa-IR" sz="3200" dirty="0" err="1">
                <a:cs typeface="B Nazanin" panose="00000400000000000000" pitchFamily="2" charset="-78"/>
              </a:rPr>
              <a:t>ورزش‌هایی</a:t>
            </a:r>
            <a:r>
              <a:rPr lang="fa-IR" sz="3200" dirty="0">
                <a:cs typeface="B Nazanin" panose="00000400000000000000" pitchFamily="2" charset="-78"/>
              </a:rPr>
              <a:t> که ذاتاً مضر به نفس یا </a:t>
            </a:r>
            <a:r>
              <a:rPr lang="fa-IR" sz="3200" dirty="0" err="1">
                <a:cs typeface="B Nazanin" panose="00000400000000000000" pitchFamily="2" charset="-78"/>
              </a:rPr>
              <a:t>غیرمشروع</a:t>
            </a:r>
            <a:r>
              <a:rPr lang="fa-IR" sz="3200" dirty="0">
                <a:cs typeface="B Nazanin" panose="00000400000000000000" pitchFamily="2" charset="-78"/>
              </a:rPr>
              <a:t> شناخته شوند، از شمول این ماده </a:t>
            </a:r>
            <a:r>
              <a:rPr lang="fa-IR" sz="3200" dirty="0" err="1">
                <a:cs typeface="B Nazanin" panose="00000400000000000000" pitchFamily="2" charset="-78"/>
              </a:rPr>
              <a:t>خارج‌اند</a:t>
            </a:r>
            <a:r>
              <a:rPr lang="fa-IR" sz="3200" dirty="0">
                <a:cs typeface="B Nazanin" panose="00000400000000000000" pitchFamily="2" charset="-78"/>
              </a:rPr>
              <a:t>.</a:t>
            </a:r>
          </a:p>
          <a:p>
            <a:pPr marL="0" indent="0" algn="r" rtl="1">
              <a:buNone/>
            </a:pPr>
            <a:endParaRPr lang="fa-IR" sz="3200" dirty="0">
              <a:cs typeface="B Nazanin" panose="00000400000000000000" pitchFamily="2" charset="-78"/>
            </a:endParaRPr>
          </a:p>
          <a:p>
            <a:pPr algn="r" rtl="1"/>
            <a:r>
              <a:rPr lang="fa-IR" sz="3200" dirty="0">
                <a:cs typeface="B Nazanin" panose="00000400000000000000" pitchFamily="2" charset="-78"/>
              </a:rPr>
              <a:t>شخصیت مرتکب: عمدتاً ورزشکاران، اما مدیران فنی/</a:t>
            </a:r>
            <a:r>
              <a:rPr lang="fa-IR" sz="3200" dirty="0" err="1">
                <a:cs typeface="B Nazanin" panose="00000400000000000000" pitchFamily="2" charset="-78"/>
              </a:rPr>
              <a:t>غیرفنی</a:t>
            </a:r>
            <a:r>
              <a:rPr lang="fa-IR" sz="3200" dirty="0">
                <a:cs typeface="B Nazanin" panose="00000400000000000000" pitchFamily="2" charset="-78"/>
              </a:rPr>
              <a:t>، مربیان و داوران نیز در صورت ارتباط مستقیم با عملیات ورزشی </a:t>
            </a:r>
            <a:r>
              <a:rPr lang="fa-IR" sz="3200" dirty="0" err="1">
                <a:cs typeface="B Nazanin" panose="00000400000000000000" pitchFamily="2" charset="-78"/>
              </a:rPr>
              <a:t>می‌توانند</a:t>
            </a:r>
            <a:r>
              <a:rPr lang="fa-IR" sz="3200" dirty="0">
                <a:cs typeface="B Nazanin" panose="00000400000000000000" pitchFamily="2" charset="-78"/>
              </a:rPr>
              <a:t> مشمول شوند (با احراز شرایط).</a:t>
            </a:r>
          </a:p>
        </p:txBody>
      </p:sp>
      <p:sp>
        <p:nvSpPr>
          <p:cNvPr id="4" name="Slide Number Placeholder 3"/>
          <p:cNvSpPr>
            <a:spLocks noGrp="1"/>
          </p:cNvSpPr>
          <p:nvPr>
            <p:ph type="sldNum" sz="quarter" idx="12"/>
          </p:nvPr>
        </p:nvSpPr>
        <p:spPr/>
        <p:txBody>
          <a:bodyPr/>
          <a:lstStyle/>
          <a:p>
            <a:fld id="{58072F16-E565-43DE-81E5-A7D421BECA7A}" type="slidenum">
              <a:rPr lang="en-US" smtClean="0"/>
              <a:t>29</a:t>
            </a:fld>
            <a:endParaRPr lang="en-US" dirty="0"/>
          </a:p>
        </p:txBody>
      </p:sp>
    </p:spTree>
    <p:extLst>
      <p:ext uri="{BB962C8B-B14F-4D97-AF65-F5344CB8AC3E}">
        <p14:creationId xmlns:p14="http://schemas.microsoft.com/office/powerpoint/2010/main" val="458643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شرایط اعمال معافیت کیفری</a:t>
            </a:r>
            <a:endParaRPr lang="en-US" dirty="0">
              <a:cs typeface="B Titr" panose="00000700000000000000" pitchFamily="2" charset="-78"/>
            </a:endParaRPr>
          </a:p>
        </p:txBody>
      </p:sp>
      <p:sp>
        <p:nvSpPr>
          <p:cNvPr id="3" name="Content Placeholder 2"/>
          <p:cNvSpPr>
            <a:spLocks noGrp="1"/>
          </p:cNvSpPr>
          <p:nvPr>
            <p:ph idx="1"/>
          </p:nvPr>
        </p:nvSpPr>
        <p:spPr>
          <a:xfrm>
            <a:off x="838200" y="1762125"/>
            <a:ext cx="10515600" cy="4730750"/>
          </a:xfrm>
        </p:spPr>
        <p:txBody>
          <a:bodyPr>
            <a:normAutofit/>
          </a:bodyPr>
          <a:lstStyle/>
          <a:p>
            <a:pPr algn="r" rtl="1"/>
            <a:r>
              <a:rPr lang="fa-IR" sz="3200" dirty="0">
                <a:cs typeface="B Nazanin" panose="00000400000000000000" pitchFamily="2" charset="-78"/>
              </a:rPr>
              <a:t>رفع مسئولیت کیفری: در صورت احراز شرایط، عمل قابل مجازات نیست (نه تعزیر و نه قصاص). حتی اگر آسیب شدید یا فوت رخ دهد، جرم محسوب </a:t>
            </a:r>
            <a:r>
              <a:rPr lang="fa-IR" sz="3200" dirty="0" err="1">
                <a:cs typeface="B Nazanin" panose="00000400000000000000" pitchFamily="2" charset="-78"/>
              </a:rPr>
              <a:t>نمی‌شود</a:t>
            </a:r>
            <a:r>
              <a:rPr lang="fa-IR" sz="3200" dirty="0">
                <a:cs typeface="B Nazanin" panose="00000400000000000000" pitchFamily="2" charset="-78"/>
              </a:rPr>
              <a:t>.</a:t>
            </a:r>
          </a:p>
          <a:p>
            <a:pPr algn="r" rtl="1"/>
            <a:r>
              <a:rPr lang="fa-IR" sz="3200" dirty="0">
                <a:cs typeface="B Nazanin" panose="00000400000000000000" pitchFamily="2" charset="-78"/>
              </a:rPr>
              <a:t>دیه و مسئولیت مدنی: موضوع محل اختلاف است.</a:t>
            </a:r>
          </a:p>
          <a:p>
            <a:pPr algn="r" rtl="1"/>
            <a:r>
              <a:rPr lang="fa-IR" sz="3200" dirty="0">
                <a:cs typeface="B Nazanin" panose="00000400000000000000" pitchFamily="2" charset="-78"/>
              </a:rPr>
              <a:t>برخی نظرات و آرای دیوان عالی کشور (مانند شعبه ۳۷) معتقدند ماده ۱۵۸ فقط </a:t>
            </a:r>
            <a:r>
              <a:rPr lang="fa-IR" sz="3200" dirty="0" err="1">
                <a:cs typeface="B Nazanin" panose="00000400000000000000" pitchFamily="2" charset="-78"/>
              </a:rPr>
              <a:t>مجازات‌های</a:t>
            </a:r>
            <a:r>
              <a:rPr lang="fa-IR" sz="3200" dirty="0">
                <a:cs typeface="B Nazanin" panose="00000400000000000000" pitchFamily="2" charset="-78"/>
              </a:rPr>
              <a:t> </a:t>
            </a:r>
            <a:r>
              <a:rPr lang="fa-IR" sz="3200" dirty="0" err="1">
                <a:cs typeface="B Nazanin" panose="00000400000000000000" pitchFamily="2" charset="-78"/>
              </a:rPr>
              <a:t>تعزیری</a:t>
            </a:r>
            <a:r>
              <a:rPr lang="fa-IR" sz="3200" dirty="0">
                <a:cs typeface="B Nazanin" panose="00000400000000000000" pitchFamily="2" charset="-78"/>
              </a:rPr>
              <a:t> را رفع </a:t>
            </a:r>
            <a:r>
              <a:rPr lang="fa-IR" sz="3200" dirty="0" err="1">
                <a:cs typeface="B Nazanin" panose="00000400000000000000" pitchFamily="2" charset="-78"/>
              </a:rPr>
              <a:t>می‌کند</a:t>
            </a:r>
            <a:r>
              <a:rPr lang="fa-IR" sz="3200" dirty="0">
                <a:cs typeface="B Nazanin" panose="00000400000000000000" pitchFamily="2" charset="-78"/>
              </a:rPr>
              <a:t> و </a:t>
            </a:r>
            <a:r>
              <a:rPr lang="fa-IR" sz="3200" dirty="0" err="1">
                <a:cs typeface="B Nazanin" panose="00000400000000000000" pitchFamily="2" charset="-78"/>
              </a:rPr>
              <a:t>نافی</a:t>
            </a:r>
            <a:r>
              <a:rPr lang="fa-IR" sz="3200" dirty="0">
                <a:cs typeface="B Nazanin" panose="00000400000000000000" pitchFamily="2" charset="-78"/>
              </a:rPr>
              <a:t> حق خصوصی (دیه یا خسارت مدنی بر اساس قانون مسئولیت مدنی) نیست.</a:t>
            </a:r>
          </a:p>
          <a:p>
            <a:pPr algn="r" rtl="1"/>
            <a:r>
              <a:rPr lang="fa-IR" sz="3200" dirty="0">
                <a:cs typeface="B Nazanin" panose="00000400000000000000" pitchFamily="2" charset="-78"/>
              </a:rPr>
              <a:t>بنابراین در بسیاری موارد دیه یا جبران خسارت مدنی قابل مطالبه است، مگر رضایت </a:t>
            </a:r>
            <a:r>
              <a:rPr lang="fa-IR" sz="3200" dirty="0" err="1">
                <a:cs typeface="B Nazanin" panose="00000400000000000000" pitchFamily="2" charset="-78"/>
              </a:rPr>
              <a:t>زیان‌دیده</a:t>
            </a:r>
            <a:r>
              <a:rPr lang="fa-IR" sz="3200" dirty="0">
                <a:cs typeface="B Nazanin" panose="00000400000000000000" pitchFamily="2" charset="-78"/>
              </a:rPr>
              <a:t> یا پذیرش خطر اثبات شود.</a:t>
            </a:r>
          </a:p>
        </p:txBody>
      </p:sp>
      <p:sp>
        <p:nvSpPr>
          <p:cNvPr id="4" name="Slide Number Placeholder 3"/>
          <p:cNvSpPr>
            <a:spLocks noGrp="1"/>
          </p:cNvSpPr>
          <p:nvPr>
            <p:ph type="sldNum" sz="quarter" idx="12"/>
          </p:nvPr>
        </p:nvSpPr>
        <p:spPr/>
        <p:txBody>
          <a:bodyPr/>
          <a:lstStyle/>
          <a:p>
            <a:fld id="{58072F16-E565-43DE-81E5-A7D421BECA7A}" type="slidenum">
              <a:rPr lang="en-US" smtClean="0"/>
              <a:t>30</a:t>
            </a:fld>
            <a:endParaRPr lang="en-US" dirty="0"/>
          </a:p>
        </p:txBody>
      </p:sp>
    </p:spTree>
    <p:extLst>
      <p:ext uri="{BB962C8B-B14F-4D97-AF65-F5344CB8AC3E}">
        <p14:creationId xmlns:p14="http://schemas.microsoft.com/office/powerpoint/2010/main" val="1642958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موارد ایجاد مسئولیت کیفری</a:t>
            </a:r>
            <a:endParaRPr lang="en-US" dirty="0">
              <a:cs typeface="B Titr" panose="00000700000000000000" pitchFamily="2" charset="-78"/>
            </a:endParaRPr>
          </a:p>
        </p:txBody>
      </p:sp>
      <p:sp>
        <p:nvSpPr>
          <p:cNvPr id="3" name="Content Placeholder 2"/>
          <p:cNvSpPr>
            <a:spLocks noGrp="1"/>
          </p:cNvSpPr>
          <p:nvPr>
            <p:ph idx="1"/>
          </p:nvPr>
        </p:nvSpPr>
        <p:spPr>
          <a:xfrm>
            <a:off x="838200" y="1762125"/>
            <a:ext cx="10515600" cy="4730750"/>
          </a:xfrm>
        </p:spPr>
        <p:txBody>
          <a:bodyPr>
            <a:normAutofit/>
          </a:bodyPr>
          <a:lstStyle/>
          <a:p>
            <a:pPr algn="r" rtl="1"/>
            <a:r>
              <a:rPr lang="fa-IR" sz="3200" dirty="0">
                <a:cs typeface="B Nazanin" panose="00000400000000000000" pitchFamily="2" charset="-78"/>
              </a:rPr>
              <a:t>نقض عمدی یا ناشی از </a:t>
            </a:r>
            <a:r>
              <a:rPr lang="fa-IR" sz="3200" dirty="0" err="1">
                <a:cs typeface="B Nazanin" panose="00000400000000000000" pitchFamily="2" charset="-78"/>
              </a:rPr>
              <a:t>بی‌احتیاطی</a:t>
            </a:r>
            <a:r>
              <a:rPr lang="fa-IR" sz="3200" dirty="0">
                <a:cs typeface="B Nazanin" panose="00000400000000000000" pitchFamily="2" charset="-78"/>
              </a:rPr>
              <a:t>/</a:t>
            </a:r>
            <a:r>
              <a:rPr lang="fa-IR" sz="3200" dirty="0" err="1">
                <a:cs typeface="B Nazanin" panose="00000400000000000000" pitchFamily="2" charset="-78"/>
              </a:rPr>
              <a:t>بی‌مبالاتی</a:t>
            </a:r>
            <a:r>
              <a:rPr lang="fa-IR" sz="3200" dirty="0">
                <a:cs typeface="B Nazanin" panose="00000400000000000000" pitchFamily="2" charset="-78"/>
              </a:rPr>
              <a:t> مقررات ورزشی.</a:t>
            </a:r>
          </a:p>
          <a:p>
            <a:pPr algn="r" rtl="1"/>
            <a:r>
              <a:rPr lang="fa-IR" sz="3200" dirty="0">
                <a:cs typeface="B Nazanin" panose="00000400000000000000" pitchFamily="2" charset="-78"/>
              </a:rPr>
              <a:t>آسیب به </a:t>
            </a:r>
            <a:r>
              <a:rPr lang="fa-IR" sz="3200" dirty="0" err="1">
                <a:cs typeface="B Nazanin" panose="00000400000000000000" pitchFamily="2" charset="-78"/>
              </a:rPr>
              <a:t>غیرورزشکاران</a:t>
            </a:r>
            <a:r>
              <a:rPr lang="fa-IR" sz="3200" dirty="0">
                <a:cs typeface="B Nazanin" panose="00000400000000000000" pitchFamily="2" charset="-78"/>
              </a:rPr>
              <a:t> (تماشاگران، داوران، مربیان) — مسئولیت بر اساس قواعد عمومی تقصیر بررسی </a:t>
            </a:r>
            <a:r>
              <a:rPr lang="fa-IR" sz="3200" dirty="0" err="1">
                <a:cs typeface="B Nazanin" panose="00000400000000000000" pitchFamily="2" charset="-78"/>
              </a:rPr>
              <a:t>می‌شود</a:t>
            </a:r>
            <a:r>
              <a:rPr lang="fa-IR" sz="3200" dirty="0">
                <a:cs typeface="B Nazanin" panose="00000400000000000000" pitchFamily="2" charset="-78"/>
              </a:rPr>
              <a:t>.</a:t>
            </a:r>
          </a:p>
          <a:p>
            <a:pPr algn="r" rtl="1"/>
            <a:r>
              <a:rPr lang="fa-IR" sz="3200" dirty="0">
                <a:cs typeface="B Nazanin" panose="00000400000000000000" pitchFamily="2" charset="-78"/>
              </a:rPr>
              <a:t>رفتار خارج از عملیات ورزشی (</a:t>
            </a:r>
            <a:r>
              <a:rPr lang="fa-IR" sz="3200" dirty="0" err="1">
                <a:cs typeface="B Nazanin" panose="00000400000000000000" pitchFamily="2" charset="-78"/>
              </a:rPr>
              <a:t>فحاشی</a:t>
            </a:r>
            <a:r>
              <a:rPr lang="fa-IR" sz="3200" dirty="0">
                <a:cs typeface="B Nazanin" panose="00000400000000000000" pitchFamily="2" charset="-78"/>
              </a:rPr>
              <a:t>، </a:t>
            </a:r>
            <a:r>
              <a:rPr lang="fa-IR" sz="3200" dirty="0" err="1">
                <a:cs typeface="B Nazanin" panose="00000400000000000000" pitchFamily="2" charset="-78"/>
              </a:rPr>
              <a:t>ضرب‌وشتم</a:t>
            </a:r>
            <a:r>
              <a:rPr lang="fa-IR" sz="3200" dirty="0">
                <a:cs typeface="B Nazanin" panose="00000400000000000000" pitchFamily="2" charset="-78"/>
              </a:rPr>
              <a:t> عمدی خارج از قواعد بازی).</a:t>
            </a:r>
          </a:p>
          <a:p>
            <a:pPr algn="r" rtl="1"/>
            <a:endParaRPr lang="fa-IR" sz="32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31</a:t>
            </a:fld>
            <a:endParaRPr lang="en-US" dirty="0"/>
          </a:p>
        </p:txBody>
      </p:sp>
    </p:spTree>
    <p:extLst>
      <p:ext uri="{BB962C8B-B14F-4D97-AF65-F5344CB8AC3E}">
        <p14:creationId xmlns:p14="http://schemas.microsoft.com/office/powerpoint/2010/main" val="1377688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تقصیر در ورزش</a:t>
            </a:r>
            <a:endParaRPr lang="en-US" dirty="0">
              <a:cs typeface="B Titr" panose="00000700000000000000" pitchFamily="2" charset="-78"/>
            </a:endParaRPr>
          </a:p>
        </p:txBody>
      </p:sp>
      <p:sp>
        <p:nvSpPr>
          <p:cNvPr id="3" name="Content Placeholder 2"/>
          <p:cNvSpPr>
            <a:spLocks noGrp="1"/>
          </p:cNvSpPr>
          <p:nvPr>
            <p:ph idx="1"/>
          </p:nvPr>
        </p:nvSpPr>
        <p:spPr>
          <a:xfrm>
            <a:off x="838200" y="1762125"/>
            <a:ext cx="10515600" cy="4730750"/>
          </a:xfrm>
        </p:spPr>
        <p:txBody>
          <a:bodyPr>
            <a:normAutofit/>
          </a:bodyPr>
          <a:lstStyle/>
          <a:p>
            <a:pPr algn="r" rtl="1"/>
            <a:r>
              <a:rPr lang="fa-IR" sz="3200" dirty="0" err="1">
                <a:cs typeface="B Nazanin" panose="00000400000000000000" pitchFamily="2" charset="-78"/>
              </a:rPr>
              <a:t>بی‌احتیاطی</a:t>
            </a:r>
            <a:r>
              <a:rPr lang="fa-IR" sz="3200" dirty="0">
                <a:cs typeface="B Nazanin" panose="00000400000000000000" pitchFamily="2" charset="-78"/>
              </a:rPr>
              <a:t>: انجام دادن کاری که شخص متعارف نباید انجام دهد.</a:t>
            </a:r>
          </a:p>
          <a:p>
            <a:pPr algn="r" rtl="1"/>
            <a:r>
              <a:rPr lang="fa-IR" sz="3200" dirty="0" err="1">
                <a:cs typeface="B Nazanin" panose="00000400000000000000" pitchFamily="2" charset="-78"/>
              </a:rPr>
              <a:t>بی‌مبالاتی</a:t>
            </a:r>
            <a:r>
              <a:rPr lang="fa-IR" sz="3200" dirty="0">
                <a:cs typeface="B Nazanin" panose="00000400000000000000" pitchFamily="2" charset="-78"/>
              </a:rPr>
              <a:t>: انجام ندادن اقدام احتیاطی لازم.</a:t>
            </a:r>
          </a:p>
          <a:p>
            <a:pPr algn="r" rtl="1"/>
            <a:r>
              <a:rPr lang="fa-IR" sz="3200" dirty="0">
                <a:cs typeface="B Nazanin" panose="00000400000000000000" pitchFamily="2" charset="-78"/>
              </a:rPr>
              <a:t>عدم مهارت: انجام فعالیتی بدون داشتن مهارت لازم.</a:t>
            </a:r>
          </a:p>
          <a:p>
            <a:pPr algn="r" rtl="1"/>
            <a:r>
              <a:rPr lang="fa-IR" sz="3200" dirty="0">
                <a:cs typeface="B Nazanin" panose="00000400000000000000" pitchFamily="2" charset="-78"/>
              </a:rPr>
              <a:t>عدم رعایت </a:t>
            </a:r>
            <a:r>
              <a:rPr lang="fa-IR" sz="3200" dirty="0" err="1">
                <a:cs typeface="B Nazanin" panose="00000400000000000000" pitchFamily="2" charset="-78"/>
              </a:rPr>
              <a:t>نظامات</a:t>
            </a:r>
            <a:r>
              <a:rPr lang="fa-IR" sz="3200" dirty="0">
                <a:cs typeface="B Nazanin" panose="00000400000000000000" pitchFamily="2" charset="-78"/>
              </a:rPr>
              <a:t>: تخلف از قوانین، مقررات، </a:t>
            </a:r>
            <a:r>
              <a:rPr lang="fa-IR" sz="3200" dirty="0" err="1">
                <a:cs typeface="B Nazanin" panose="00000400000000000000" pitchFamily="2" charset="-78"/>
              </a:rPr>
              <a:t>آیین‌نامه‌ها</a:t>
            </a:r>
            <a:r>
              <a:rPr lang="fa-IR" sz="3200" dirty="0">
                <a:cs typeface="B Nazanin" panose="00000400000000000000" pitchFamily="2" charset="-78"/>
              </a:rPr>
              <a:t> و </a:t>
            </a:r>
            <a:r>
              <a:rPr lang="fa-IR" sz="3200" dirty="0" err="1">
                <a:cs typeface="B Nazanin" panose="00000400000000000000" pitchFamily="2" charset="-78"/>
              </a:rPr>
              <a:t>دستورالعمل‌های</a:t>
            </a:r>
            <a:r>
              <a:rPr lang="fa-IR" sz="3200" dirty="0">
                <a:cs typeface="B Nazanin" panose="00000400000000000000" pitchFamily="2" charset="-78"/>
              </a:rPr>
              <a:t> </a:t>
            </a:r>
            <a:r>
              <a:rPr lang="fa-IR" sz="3200" dirty="0" err="1">
                <a:cs typeface="B Nazanin" panose="00000400000000000000" pitchFamily="2" charset="-78"/>
              </a:rPr>
              <a:t>لازم‌الرعایه</a:t>
            </a:r>
            <a:r>
              <a:rPr lang="fa-IR" sz="3200" dirty="0">
                <a:cs typeface="B Nazanin" panose="00000400000000000000" pitchFamily="2" charset="-78"/>
              </a:rPr>
              <a:t>.</a:t>
            </a:r>
          </a:p>
          <a:p>
            <a:pPr algn="r" rtl="1"/>
            <a:endParaRPr lang="fa-IR" sz="32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32</a:t>
            </a:fld>
            <a:endParaRPr lang="en-US" dirty="0"/>
          </a:p>
        </p:txBody>
      </p:sp>
    </p:spTree>
    <p:extLst>
      <p:ext uri="{BB962C8B-B14F-4D97-AF65-F5344CB8AC3E}">
        <p14:creationId xmlns:p14="http://schemas.microsoft.com/office/powerpoint/2010/main" val="2211605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D518B-2DF6-FBD0-0505-7C53FB443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6207AC-C56E-2F96-7C6D-D83C261EAE0F}"/>
              </a:ext>
            </a:extLst>
          </p:cNvPr>
          <p:cNvSpPr>
            <a:spLocks noGrp="1"/>
          </p:cNvSpPr>
          <p:nvPr>
            <p:ph type="title"/>
          </p:nvPr>
        </p:nvSpPr>
        <p:spPr/>
        <p:txBody>
          <a:bodyPr/>
          <a:lstStyle/>
          <a:p>
            <a:pPr algn="r" rtl="1"/>
            <a:r>
              <a:rPr lang="fa-IR" dirty="0">
                <a:cs typeface="B Titr" panose="00000700000000000000" pitchFamily="2" charset="-78"/>
              </a:rPr>
              <a:t>تعریف و اهمیت حقوق ورزشی</a:t>
            </a:r>
            <a:endParaRPr lang="en-US" dirty="0">
              <a:cs typeface="B Titr" panose="00000700000000000000" pitchFamily="2" charset="-78"/>
            </a:endParaRPr>
          </a:p>
        </p:txBody>
      </p:sp>
      <p:sp>
        <p:nvSpPr>
          <p:cNvPr id="3" name="Content Placeholder 2">
            <a:extLst>
              <a:ext uri="{FF2B5EF4-FFF2-40B4-BE49-F238E27FC236}">
                <a16:creationId xmlns:a16="http://schemas.microsoft.com/office/drawing/2014/main" id="{8ACE4276-1910-C699-3FA3-F32AAF7AD15E}"/>
              </a:ext>
            </a:extLst>
          </p:cNvPr>
          <p:cNvSpPr>
            <a:spLocks noGrp="1"/>
          </p:cNvSpPr>
          <p:nvPr>
            <p:ph idx="1"/>
          </p:nvPr>
        </p:nvSpPr>
        <p:spPr/>
        <p:txBody>
          <a:bodyPr>
            <a:normAutofit/>
          </a:bodyPr>
          <a:lstStyle/>
          <a:p>
            <a:pPr algn="r" rtl="1"/>
            <a:r>
              <a:rPr lang="fa-IR" sz="3600" dirty="0">
                <a:cs typeface="B Nazanin" panose="00000400000000000000" pitchFamily="2" charset="-78"/>
              </a:rPr>
              <a:t>حقوق ورزشی به عنوان یک سیستم منظم از قوانین و مقررات، بر تمام امور ورزشی حاکم است. این حوزه نه تنها </a:t>
            </a:r>
            <a:r>
              <a:rPr lang="fa-IR" sz="3600" dirty="0">
                <a:solidFill>
                  <a:srgbClr val="FF0000"/>
                </a:solidFill>
                <a:cs typeface="B Nazanin" panose="00000400000000000000" pitchFamily="2" charset="-78"/>
              </a:rPr>
              <a:t>تخلفات ورزشی </a:t>
            </a:r>
            <a:r>
              <a:rPr lang="fa-IR" sz="3600" dirty="0">
                <a:cs typeface="B Nazanin" panose="00000400000000000000" pitchFamily="2" charset="-78"/>
              </a:rPr>
              <a:t>را بررسی می‌کند، بلکه </a:t>
            </a:r>
            <a:r>
              <a:rPr lang="fa-IR" sz="3600" dirty="0" err="1">
                <a:solidFill>
                  <a:srgbClr val="FF0000"/>
                </a:solidFill>
                <a:cs typeface="B Nazanin" panose="00000400000000000000" pitchFamily="2" charset="-78"/>
              </a:rPr>
              <a:t>مسئولیت‌های</a:t>
            </a:r>
            <a:r>
              <a:rPr lang="fa-IR" sz="3600" dirty="0">
                <a:solidFill>
                  <a:srgbClr val="FF0000"/>
                </a:solidFill>
                <a:cs typeface="B Nazanin" panose="00000400000000000000" pitchFamily="2" charset="-78"/>
              </a:rPr>
              <a:t> مدنی و کیفری </a:t>
            </a:r>
            <a:r>
              <a:rPr lang="fa-IR" sz="3600" dirty="0">
                <a:cs typeface="B Nazanin" panose="00000400000000000000" pitchFamily="2" charset="-78"/>
              </a:rPr>
              <a:t>ناشی از حوادث ورزشی را نیز پوشش می‌دهد. در ایران، با توجه به </a:t>
            </a:r>
            <a:r>
              <a:rPr lang="fa-IR" sz="3600" dirty="0">
                <a:solidFill>
                  <a:srgbClr val="FF0000"/>
                </a:solidFill>
                <a:cs typeface="B Nazanin" panose="00000400000000000000" pitchFamily="2" charset="-78"/>
              </a:rPr>
              <a:t>اصل ۳ قانون </a:t>
            </a:r>
            <a:r>
              <a:rPr lang="fa-IR" sz="3600" dirty="0">
                <a:cs typeface="B Nazanin" panose="00000400000000000000" pitchFamily="2" charset="-78"/>
              </a:rPr>
              <a:t>اساسی که تربیت بدنی رایگان را یکی از اهداف دولت </a:t>
            </a:r>
            <a:r>
              <a:rPr lang="fa-IR" sz="3600" dirty="0" err="1">
                <a:cs typeface="B Nazanin" panose="00000400000000000000" pitchFamily="2" charset="-78"/>
              </a:rPr>
              <a:t>می‌داند</a:t>
            </a:r>
            <a:r>
              <a:rPr lang="fa-IR" sz="3600" dirty="0">
                <a:cs typeface="B Nazanin" panose="00000400000000000000" pitchFamily="2" charset="-78"/>
              </a:rPr>
              <a:t>، حقوق ورزشی اهمیت </a:t>
            </a:r>
            <a:r>
              <a:rPr lang="fa-IR" sz="3600" dirty="0" err="1">
                <a:cs typeface="B Nazanin" panose="00000400000000000000" pitchFamily="2" charset="-78"/>
              </a:rPr>
              <a:t>ویژه‌ای</a:t>
            </a:r>
            <a:r>
              <a:rPr lang="fa-IR" sz="3600" dirty="0">
                <a:cs typeface="B Nazanin" panose="00000400000000000000" pitchFamily="2" charset="-78"/>
              </a:rPr>
              <a:t> دارد. ورزش در دنیای مدرن با اقتصاد، سیاست و صنعت ترکیب شده و آشنایی با قوانین آن برای جلوگیری از </a:t>
            </a:r>
            <a:r>
              <a:rPr lang="fa-IR" sz="3600" dirty="0" err="1">
                <a:cs typeface="B Nazanin" panose="00000400000000000000" pitchFamily="2" charset="-78"/>
              </a:rPr>
              <a:t>ضررهای</a:t>
            </a:r>
            <a:r>
              <a:rPr lang="fa-IR" sz="3600" dirty="0">
                <a:cs typeface="B Nazanin" panose="00000400000000000000" pitchFamily="2" charset="-78"/>
              </a:rPr>
              <a:t> مالی و قانونی ضروری است.</a:t>
            </a:r>
            <a:endParaRPr lang="en-US" sz="3600" dirty="0">
              <a:cs typeface="B Nazanin" panose="00000400000000000000" pitchFamily="2" charset="-78"/>
            </a:endParaRPr>
          </a:p>
        </p:txBody>
      </p:sp>
      <p:sp>
        <p:nvSpPr>
          <p:cNvPr id="4" name="Slide Number Placeholder 3">
            <a:extLst>
              <a:ext uri="{FF2B5EF4-FFF2-40B4-BE49-F238E27FC236}">
                <a16:creationId xmlns:a16="http://schemas.microsoft.com/office/drawing/2014/main" id="{DC6CE7B8-3449-9B99-2089-0C62D4A9F70D}"/>
              </a:ext>
            </a:extLst>
          </p:cNvPr>
          <p:cNvSpPr>
            <a:spLocks noGrp="1"/>
          </p:cNvSpPr>
          <p:nvPr>
            <p:ph type="sldNum" sz="quarter" idx="12"/>
          </p:nvPr>
        </p:nvSpPr>
        <p:spPr/>
        <p:txBody>
          <a:bodyPr/>
          <a:lstStyle/>
          <a:p>
            <a:fld id="{58072F16-E565-43DE-81E5-A7D421BECA7A}" type="slidenum">
              <a:rPr lang="en-US" smtClean="0"/>
              <a:t>33</a:t>
            </a:fld>
            <a:endParaRPr lang="en-US"/>
          </a:p>
        </p:txBody>
      </p:sp>
    </p:spTree>
    <p:extLst>
      <p:ext uri="{BB962C8B-B14F-4D97-AF65-F5344CB8AC3E}">
        <p14:creationId xmlns:p14="http://schemas.microsoft.com/office/powerpoint/2010/main" val="2549893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1A87C-B9BE-5010-DE20-83EF14218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764A9-8177-42EC-B840-5EEF57842CF8}"/>
              </a:ext>
            </a:extLst>
          </p:cNvPr>
          <p:cNvSpPr>
            <a:spLocks noGrp="1"/>
          </p:cNvSpPr>
          <p:nvPr>
            <p:ph type="title"/>
          </p:nvPr>
        </p:nvSpPr>
        <p:spPr/>
        <p:txBody>
          <a:bodyPr/>
          <a:lstStyle/>
          <a:p>
            <a:pPr algn="r" rtl="1"/>
            <a:r>
              <a:rPr lang="fa-IR" dirty="0">
                <a:cs typeface="B Titr" panose="00000700000000000000" pitchFamily="2" charset="-78"/>
              </a:rPr>
              <a:t>موضوعات اصلی حقوق ورزشی شامل:</a:t>
            </a:r>
            <a:endParaRPr lang="en-US" dirty="0">
              <a:cs typeface="B Titr" panose="00000700000000000000" pitchFamily="2" charset="-78"/>
            </a:endParaRPr>
          </a:p>
        </p:txBody>
      </p:sp>
      <p:sp>
        <p:nvSpPr>
          <p:cNvPr id="4" name="Slide Number Placeholder 3">
            <a:extLst>
              <a:ext uri="{FF2B5EF4-FFF2-40B4-BE49-F238E27FC236}">
                <a16:creationId xmlns:a16="http://schemas.microsoft.com/office/drawing/2014/main" id="{6EB848D5-11FD-293B-E4CC-CD53D70C2A98}"/>
              </a:ext>
            </a:extLst>
          </p:cNvPr>
          <p:cNvSpPr>
            <a:spLocks noGrp="1"/>
          </p:cNvSpPr>
          <p:nvPr>
            <p:ph type="sldNum" sz="quarter" idx="12"/>
          </p:nvPr>
        </p:nvSpPr>
        <p:spPr/>
        <p:txBody>
          <a:bodyPr/>
          <a:lstStyle/>
          <a:p>
            <a:fld id="{58072F16-E565-43DE-81E5-A7D421BECA7A}" type="slidenum">
              <a:rPr lang="en-US" smtClean="0"/>
              <a:t>34</a:t>
            </a:fld>
            <a:endParaRPr lang="en-US"/>
          </a:p>
        </p:txBody>
      </p:sp>
      <p:sp>
        <p:nvSpPr>
          <p:cNvPr id="6" name="Rectangle 2">
            <a:extLst>
              <a:ext uri="{FF2B5EF4-FFF2-40B4-BE49-F238E27FC236}">
                <a16:creationId xmlns:a16="http://schemas.microsoft.com/office/drawing/2014/main" id="{35F825A7-DA41-6B99-5FCE-C9E32409CF6C}"/>
              </a:ext>
            </a:extLst>
          </p:cNvPr>
          <p:cNvSpPr>
            <a:spLocks noGrp="1" noChangeArrowheads="1"/>
          </p:cNvSpPr>
          <p:nvPr>
            <p:ph idx="1"/>
          </p:nvPr>
        </p:nvSpPr>
        <p:spPr bwMode="auto">
          <a:xfrm>
            <a:off x="2857564" y="2416246"/>
            <a:ext cx="8496236"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مسئولیت کیفری و مدنی در حوادث ورزشی</a:t>
            </a:r>
            <a:r>
              <a:rPr kumimoji="0" lang="fa-IR"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قراردادهای ورزشی (مانند قرارداد بازیکنان و مربیان)</a:t>
            </a:r>
            <a:r>
              <a:rPr kumimoji="0" lang="fa-IR"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مسائل مالی، مالیاتی و مالکیت معنوی</a:t>
            </a:r>
            <a:r>
              <a:rPr kumimoji="0" lang="fa-IR"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قوانین انضباطی، دوپینگ و انتقال بازیکنان</a:t>
            </a:r>
            <a:r>
              <a:rPr kumimoji="0" lang="fa-IR"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p>
          <a:p>
            <a:pPr marL="0" marR="0" lvl="0" indent="0" algn="r" defTabSz="914400" rtl="1" eaLnBrk="0" fontAlgn="base" latinLnBrk="0" hangingPunct="0">
              <a:lnSpc>
                <a:spcPct val="100000"/>
              </a:lnSpc>
              <a:spcBef>
                <a:spcPct val="0"/>
              </a:spcBef>
              <a:spcAft>
                <a:spcPct val="0"/>
              </a:spcAft>
              <a:buClrTx/>
              <a:buSzTx/>
              <a:buFontTx/>
              <a:buChar char="•"/>
              <a:tabLst/>
            </a:pPr>
            <a:r>
              <a:rPr kumimoji="0" lang="ar-SA"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حقوق بین‌المللی ورزشی و داوری</a:t>
            </a:r>
            <a:r>
              <a:rPr kumimoji="0" lang="fa-IR" altLang="fa-IR" sz="4000" b="0" i="0" u="none" strike="noStrike" cap="none" normalizeH="0" baseline="0" dirty="0">
                <a:ln>
                  <a:noFill/>
                </a:ln>
                <a:solidFill>
                  <a:schemeClr val="tx1"/>
                </a:solidFill>
                <a:effectLst/>
                <a:latin typeface="Arial" panose="020B0604020202020204" pitchFamily="34" charset="0"/>
                <a:cs typeface="B Nazanin" panose="00000400000000000000" pitchFamily="2" charset="-78"/>
              </a:rPr>
              <a:t> </a:t>
            </a:r>
          </a:p>
        </p:txBody>
      </p:sp>
    </p:spTree>
    <p:extLst>
      <p:ext uri="{BB962C8B-B14F-4D97-AF65-F5344CB8AC3E}">
        <p14:creationId xmlns:p14="http://schemas.microsoft.com/office/powerpoint/2010/main" val="217673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08245-40C1-223E-928E-20B9E47689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2D3E6-F4A9-B317-70AC-CCDCFD0EB1AA}"/>
              </a:ext>
            </a:extLst>
          </p:cNvPr>
          <p:cNvSpPr>
            <a:spLocks noGrp="1"/>
          </p:cNvSpPr>
          <p:nvPr>
            <p:ph type="title"/>
          </p:nvPr>
        </p:nvSpPr>
        <p:spPr/>
        <p:txBody>
          <a:bodyPr/>
          <a:lstStyle/>
          <a:p>
            <a:pPr algn="r" rtl="1"/>
            <a:r>
              <a:rPr lang="fa-IR" dirty="0">
                <a:cs typeface="B Titr" panose="00000700000000000000" pitchFamily="2" charset="-78"/>
              </a:rPr>
              <a:t>قوانین و مقررات کلیدی در حقوق ورزشی ایران</a:t>
            </a:r>
            <a:endParaRPr lang="en-US" dirty="0">
              <a:cs typeface="B Titr" panose="00000700000000000000" pitchFamily="2" charset="-78"/>
            </a:endParaRPr>
          </a:p>
        </p:txBody>
      </p:sp>
      <p:sp>
        <p:nvSpPr>
          <p:cNvPr id="4" name="Slide Number Placeholder 3">
            <a:extLst>
              <a:ext uri="{FF2B5EF4-FFF2-40B4-BE49-F238E27FC236}">
                <a16:creationId xmlns:a16="http://schemas.microsoft.com/office/drawing/2014/main" id="{450DD160-2847-D722-6526-C1CABD388A8B}"/>
              </a:ext>
            </a:extLst>
          </p:cNvPr>
          <p:cNvSpPr>
            <a:spLocks noGrp="1"/>
          </p:cNvSpPr>
          <p:nvPr>
            <p:ph type="sldNum" sz="quarter" idx="12"/>
          </p:nvPr>
        </p:nvSpPr>
        <p:spPr/>
        <p:txBody>
          <a:bodyPr/>
          <a:lstStyle/>
          <a:p>
            <a:fld id="{58072F16-E565-43DE-81E5-A7D421BECA7A}" type="slidenum">
              <a:rPr lang="en-US" smtClean="0"/>
              <a:t>35</a:t>
            </a:fld>
            <a:endParaRPr lang="en-US"/>
          </a:p>
        </p:txBody>
      </p:sp>
      <p:sp>
        <p:nvSpPr>
          <p:cNvPr id="5" name="TextBox 4">
            <a:extLst>
              <a:ext uri="{FF2B5EF4-FFF2-40B4-BE49-F238E27FC236}">
                <a16:creationId xmlns:a16="http://schemas.microsoft.com/office/drawing/2014/main" id="{6564A528-EC83-2131-E16D-9B8EEB26CB77}"/>
              </a:ext>
            </a:extLst>
          </p:cNvPr>
          <p:cNvSpPr txBox="1"/>
          <p:nvPr/>
        </p:nvSpPr>
        <p:spPr>
          <a:xfrm>
            <a:off x="175727" y="1825510"/>
            <a:ext cx="11840546" cy="3046988"/>
          </a:xfrm>
          <a:prstGeom prst="rect">
            <a:avLst/>
          </a:prstGeom>
          <a:noFill/>
        </p:spPr>
        <p:txBody>
          <a:bodyPr wrap="square">
            <a:spAutoFit/>
          </a:bodyPr>
          <a:lstStyle/>
          <a:p>
            <a:pPr algn="r" rtl="1">
              <a:buNone/>
            </a:pPr>
            <a:r>
              <a:rPr lang="fa-IR" sz="3200" dirty="0">
                <a:effectLst/>
                <a:cs typeface="B Nazanin" panose="00000400000000000000" pitchFamily="2" charset="-78"/>
              </a:rPr>
              <a:t>قوانین ورزشی در ایران شامل قوانین عام (مانند قانون مسئولیت مدنی و قانون مجازات اسلامی)، قوانین خاص ورزشی، </a:t>
            </a:r>
            <a:r>
              <a:rPr lang="fa-IR" sz="3200" dirty="0" err="1">
                <a:effectLst/>
                <a:cs typeface="B Nazanin" panose="00000400000000000000" pitchFamily="2" charset="-78"/>
              </a:rPr>
              <a:t>اساسنامه‌ها</a:t>
            </a:r>
            <a:r>
              <a:rPr lang="fa-IR" sz="3200" dirty="0">
                <a:effectLst/>
                <a:cs typeface="B Nazanin" panose="00000400000000000000" pitchFamily="2" charset="-78"/>
              </a:rPr>
              <a:t> و </a:t>
            </a:r>
            <a:r>
              <a:rPr lang="fa-IR" sz="3200" dirty="0" err="1">
                <a:effectLst/>
                <a:cs typeface="B Nazanin" panose="00000400000000000000" pitchFamily="2" charset="-78"/>
              </a:rPr>
              <a:t>آیین‌نامه‌های</a:t>
            </a:r>
            <a:r>
              <a:rPr lang="fa-IR" sz="3200" dirty="0">
                <a:effectLst/>
                <a:cs typeface="B Nazanin" panose="00000400000000000000" pitchFamily="2" charset="-78"/>
              </a:rPr>
              <a:t> اجرایی می‌شود. یکی از مواد مهم قانونی، بند ث ماده ۱۵۸ قانون مجازات اسلامی است که بیان می‌کند: "عملیات ورزشی و حوادث ناشی از آن، مشروط بر اینکه سبب حوادث، نقض مقررات مربوط به آن ورزش نباشد و این مقررات هم مغایر موازین شرعی نباشد، جرم محسوب </a:t>
            </a:r>
            <a:r>
              <a:rPr lang="fa-IR" sz="3200" dirty="0" err="1">
                <a:effectLst/>
                <a:cs typeface="B Nazanin" panose="00000400000000000000" pitchFamily="2" charset="-78"/>
              </a:rPr>
              <a:t>نمی‌شود</a:t>
            </a:r>
            <a:r>
              <a:rPr lang="fa-IR" sz="3200" dirty="0">
                <a:effectLst/>
                <a:cs typeface="B Nazanin" panose="00000400000000000000" pitchFamily="2" charset="-78"/>
              </a:rPr>
              <a:t>." این ماده مسئولیت کیفری را در حوادث ورزشی محدود می‌کند، مشروط به رعایت مقررات.</a:t>
            </a:r>
          </a:p>
        </p:txBody>
      </p:sp>
    </p:spTree>
    <p:extLst>
      <p:ext uri="{BB962C8B-B14F-4D97-AF65-F5344CB8AC3E}">
        <p14:creationId xmlns:p14="http://schemas.microsoft.com/office/powerpoint/2010/main" val="42061497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28221-822C-BBDB-02BD-7CDBD44711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BFC3A-C4E2-933C-BCBB-7B77D33124B8}"/>
              </a:ext>
            </a:extLst>
          </p:cNvPr>
          <p:cNvSpPr>
            <a:spLocks noGrp="1"/>
          </p:cNvSpPr>
          <p:nvPr>
            <p:ph type="title"/>
          </p:nvPr>
        </p:nvSpPr>
        <p:spPr>
          <a:xfrm>
            <a:off x="1015481" y="136525"/>
            <a:ext cx="10515600" cy="503853"/>
          </a:xfrm>
        </p:spPr>
        <p:txBody>
          <a:bodyPr>
            <a:normAutofit fontScale="90000"/>
          </a:bodyPr>
          <a:lstStyle/>
          <a:p>
            <a:pPr algn="r" rtl="1"/>
            <a:r>
              <a:rPr lang="fa-IR" dirty="0">
                <a:cs typeface="B Titr" panose="00000700000000000000" pitchFamily="2" charset="-78"/>
              </a:rPr>
              <a:t>فهرستی از </a:t>
            </a:r>
            <a:r>
              <a:rPr lang="fa-IR" dirty="0" err="1">
                <a:cs typeface="B Titr" panose="00000700000000000000" pitchFamily="2" charset="-78"/>
              </a:rPr>
              <a:t>مهم‌ترین</a:t>
            </a:r>
            <a:r>
              <a:rPr lang="fa-IR" dirty="0">
                <a:cs typeface="B Titr" panose="00000700000000000000" pitchFamily="2" charset="-78"/>
              </a:rPr>
              <a:t> قوانین و مقررات ورزشی کشور</a:t>
            </a:r>
            <a:endParaRPr lang="en-US" dirty="0">
              <a:cs typeface="B Titr" panose="00000700000000000000" pitchFamily="2" charset="-78"/>
            </a:endParaRPr>
          </a:p>
        </p:txBody>
      </p:sp>
      <p:sp>
        <p:nvSpPr>
          <p:cNvPr id="4" name="Slide Number Placeholder 3">
            <a:extLst>
              <a:ext uri="{FF2B5EF4-FFF2-40B4-BE49-F238E27FC236}">
                <a16:creationId xmlns:a16="http://schemas.microsoft.com/office/drawing/2014/main" id="{29D3F146-E1BC-BBC8-F92D-24E9E353BB79}"/>
              </a:ext>
            </a:extLst>
          </p:cNvPr>
          <p:cNvSpPr>
            <a:spLocks noGrp="1"/>
          </p:cNvSpPr>
          <p:nvPr>
            <p:ph type="sldNum" sz="quarter" idx="12"/>
          </p:nvPr>
        </p:nvSpPr>
        <p:spPr/>
        <p:txBody>
          <a:bodyPr/>
          <a:lstStyle/>
          <a:p>
            <a:fld id="{58072F16-E565-43DE-81E5-A7D421BECA7A}" type="slidenum">
              <a:rPr lang="en-US" smtClean="0"/>
              <a:t>36</a:t>
            </a:fld>
            <a:endParaRPr lang="en-US"/>
          </a:p>
        </p:txBody>
      </p:sp>
      <p:graphicFrame>
        <p:nvGraphicFramePr>
          <p:cNvPr id="3" name="Table 2">
            <a:extLst>
              <a:ext uri="{FF2B5EF4-FFF2-40B4-BE49-F238E27FC236}">
                <a16:creationId xmlns:a16="http://schemas.microsoft.com/office/drawing/2014/main" id="{B3AC61C9-3331-A9A2-6712-87D2AA663143}"/>
              </a:ext>
            </a:extLst>
          </p:cNvPr>
          <p:cNvGraphicFramePr>
            <a:graphicFrameLocks noGrp="1"/>
          </p:cNvGraphicFramePr>
          <p:nvPr>
            <p:extLst>
              <p:ext uri="{D42A27DB-BD31-4B8C-83A1-F6EECF244321}">
                <p14:modId xmlns:p14="http://schemas.microsoft.com/office/powerpoint/2010/main" val="2085067162"/>
              </p:ext>
            </p:extLst>
          </p:nvPr>
        </p:nvGraphicFramePr>
        <p:xfrm>
          <a:off x="1827243" y="520594"/>
          <a:ext cx="9209315" cy="6337406"/>
        </p:xfrm>
        <a:graphic>
          <a:graphicData uri="http://schemas.openxmlformats.org/drawingml/2006/table">
            <a:tbl>
              <a:tblPr/>
              <a:tblGrid>
                <a:gridCol w="833855">
                  <a:extLst>
                    <a:ext uri="{9D8B030D-6E8A-4147-A177-3AD203B41FA5}">
                      <a16:colId xmlns:a16="http://schemas.microsoft.com/office/drawing/2014/main" val="4200572510"/>
                    </a:ext>
                  </a:extLst>
                </a:gridCol>
                <a:gridCol w="5044431">
                  <a:extLst>
                    <a:ext uri="{9D8B030D-6E8A-4147-A177-3AD203B41FA5}">
                      <a16:colId xmlns:a16="http://schemas.microsoft.com/office/drawing/2014/main" val="1338481433"/>
                    </a:ext>
                  </a:extLst>
                </a:gridCol>
                <a:gridCol w="1028700">
                  <a:extLst>
                    <a:ext uri="{9D8B030D-6E8A-4147-A177-3AD203B41FA5}">
                      <a16:colId xmlns:a16="http://schemas.microsoft.com/office/drawing/2014/main" val="1593542365"/>
                    </a:ext>
                  </a:extLst>
                </a:gridCol>
                <a:gridCol w="2302329">
                  <a:extLst>
                    <a:ext uri="{9D8B030D-6E8A-4147-A177-3AD203B41FA5}">
                      <a16:colId xmlns:a16="http://schemas.microsoft.com/office/drawing/2014/main" val="2314153501"/>
                    </a:ext>
                  </a:extLst>
                </a:gridCol>
              </a:tblGrid>
              <a:tr h="309894">
                <a:tc>
                  <a:txBody>
                    <a:bodyPr/>
                    <a:lstStyle/>
                    <a:p>
                      <a:pPr algn="r" rtl="1">
                        <a:buNone/>
                      </a:pPr>
                      <a:r>
                        <a:rPr lang="fa-IR" sz="1800">
                          <a:cs typeface="B Nazanin" panose="00000400000000000000" pitchFamily="2" charset="-78"/>
                        </a:rPr>
                        <a:t>شماره</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نام قانون/مقررات</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تاریخ تصویب</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توضیح مختصر</a:t>
                      </a:r>
                    </a:p>
                  </a:txBody>
                  <a:tcPr marL="52426" marR="52426" marT="26213" marB="26213" anchor="ctr">
                    <a:lnL>
                      <a:noFill/>
                    </a:lnL>
                    <a:lnR>
                      <a:noFill/>
                    </a:lnR>
                    <a:lnT>
                      <a:noFill/>
                    </a:lnT>
                    <a:lnB>
                      <a:noFill/>
                    </a:lnB>
                    <a:noFill/>
                  </a:tcPr>
                </a:tc>
                <a:extLst>
                  <a:ext uri="{0D108BD9-81ED-4DB2-BD59-A6C34878D82A}">
                    <a16:rowId xmlns:a16="http://schemas.microsoft.com/office/drawing/2014/main" val="1396216298"/>
                  </a:ext>
                </a:extLst>
              </a:tr>
              <a:tr h="570065">
                <a:tc>
                  <a:txBody>
                    <a:bodyPr/>
                    <a:lstStyle/>
                    <a:p>
                      <a:pPr algn="r" rtl="1">
                        <a:buNone/>
                      </a:pPr>
                      <a:r>
                        <a:rPr lang="fa-IR" sz="1800">
                          <a:cs typeface="B Nazanin" panose="00000400000000000000" pitchFamily="2" charset="-78"/>
                        </a:rPr>
                        <a:t>۱</a:t>
                      </a:r>
                    </a:p>
                  </a:txBody>
                  <a:tcPr marL="52426" marR="52426" marT="26213" marB="26213" anchor="ctr">
                    <a:lnL>
                      <a:noFill/>
                    </a:lnL>
                    <a:lnR>
                      <a:noFill/>
                    </a:lnR>
                    <a:lnT>
                      <a:noFill/>
                    </a:lnT>
                    <a:lnB>
                      <a:noFill/>
                    </a:lnB>
                    <a:noFill/>
                  </a:tcPr>
                </a:tc>
                <a:tc>
                  <a:txBody>
                    <a:bodyPr/>
                    <a:lstStyle/>
                    <a:p>
                      <a:pPr algn="r" rtl="1">
                        <a:buNone/>
                      </a:pPr>
                      <a:r>
                        <a:rPr lang="fa-IR" sz="1800" dirty="0">
                          <a:cs typeface="B Nazanin" panose="00000400000000000000" pitchFamily="2" charset="-78"/>
                        </a:rPr>
                        <a:t>قانون اهداف، وظایف و اختیارات وزارت ورزش و جوانان</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۱۳۹۹/۰۶/۱۶</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چارچوب وظایف وزارتخانه در مدیریت ورزش</a:t>
                      </a:r>
                    </a:p>
                  </a:txBody>
                  <a:tcPr marL="52426" marR="52426" marT="26213" marB="26213" anchor="ctr">
                    <a:lnL>
                      <a:noFill/>
                    </a:lnL>
                    <a:lnR>
                      <a:noFill/>
                    </a:lnR>
                    <a:lnT>
                      <a:noFill/>
                    </a:lnT>
                    <a:lnB>
                      <a:noFill/>
                    </a:lnB>
                    <a:noFill/>
                  </a:tcPr>
                </a:tc>
                <a:extLst>
                  <a:ext uri="{0D108BD9-81ED-4DB2-BD59-A6C34878D82A}">
                    <a16:rowId xmlns:a16="http://schemas.microsoft.com/office/drawing/2014/main" val="1809815481"/>
                  </a:ext>
                </a:extLst>
              </a:tr>
              <a:tr h="570065">
                <a:tc>
                  <a:txBody>
                    <a:bodyPr/>
                    <a:lstStyle/>
                    <a:p>
                      <a:pPr algn="r" rtl="1">
                        <a:buNone/>
                      </a:pPr>
                      <a:r>
                        <a:rPr lang="fa-IR" sz="1800">
                          <a:cs typeface="B Nazanin" panose="00000400000000000000" pitchFamily="2" charset="-78"/>
                        </a:rPr>
                        <a:t>۲</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آیین‌نامه اجرایی قانون اهداف، وظایف و اختیارات وزارت ورزش و جوانان</a:t>
                      </a:r>
                    </a:p>
                  </a:txBody>
                  <a:tcPr marL="52426" marR="52426" marT="26213" marB="26213" anchor="ctr">
                    <a:lnL>
                      <a:noFill/>
                    </a:lnL>
                    <a:lnR>
                      <a:noFill/>
                    </a:lnR>
                    <a:lnT>
                      <a:noFill/>
                    </a:lnT>
                    <a:lnB>
                      <a:noFill/>
                    </a:lnB>
                    <a:noFill/>
                  </a:tcPr>
                </a:tc>
                <a:tc>
                  <a:txBody>
                    <a:bodyPr/>
                    <a:lstStyle/>
                    <a:p>
                      <a:pPr algn="r" rtl="1">
                        <a:buNone/>
                      </a:pPr>
                      <a:r>
                        <a:rPr lang="fa-IR" sz="1800" dirty="0">
                          <a:cs typeface="B Nazanin" panose="00000400000000000000" pitchFamily="2" charset="-78"/>
                        </a:rPr>
                        <a:t>۱۴۰۱/۱۲/۲۴</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جزئیات اجرایی قانون فوق</a:t>
                      </a:r>
                    </a:p>
                  </a:txBody>
                  <a:tcPr marL="52426" marR="52426" marT="26213" marB="26213" anchor="ctr">
                    <a:lnL>
                      <a:noFill/>
                    </a:lnL>
                    <a:lnR>
                      <a:noFill/>
                    </a:lnR>
                    <a:lnT>
                      <a:noFill/>
                    </a:lnT>
                    <a:lnB>
                      <a:noFill/>
                    </a:lnB>
                    <a:noFill/>
                  </a:tcPr>
                </a:tc>
                <a:extLst>
                  <a:ext uri="{0D108BD9-81ED-4DB2-BD59-A6C34878D82A}">
                    <a16:rowId xmlns:a16="http://schemas.microsoft.com/office/drawing/2014/main" val="2026188855"/>
                  </a:ext>
                </a:extLst>
              </a:tr>
              <a:tr h="570065">
                <a:tc>
                  <a:txBody>
                    <a:bodyPr/>
                    <a:lstStyle/>
                    <a:p>
                      <a:pPr algn="r" rtl="1">
                        <a:buNone/>
                      </a:pPr>
                      <a:r>
                        <a:rPr lang="fa-IR" sz="1800">
                          <a:cs typeface="B Nazanin" panose="00000400000000000000" pitchFamily="2" charset="-78"/>
                        </a:rPr>
                        <a:t>۳</a:t>
                      </a:r>
                    </a:p>
                  </a:txBody>
                  <a:tcPr marL="52426" marR="52426" marT="26213" marB="26213" anchor="ctr">
                    <a:lnL>
                      <a:noFill/>
                    </a:lnL>
                    <a:lnR>
                      <a:noFill/>
                    </a:lnR>
                    <a:lnT>
                      <a:noFill/>
                    </a:lnT>
                    <a:lnB>
                      <a:noFill/>
                    </a:lnB>
                    <a:noFill/>
                  </a:tcPr>
                </a:tc>
                <a:tc>
                  <a:txBody>
                    <a:bodyPr/>
                    <a:lstStyle/>
                    <a:p>
                      <a:pPr algn="r" rtl="1">
                        <a:buNone/>
                      </a:pPr>
                      <a:r>
                        <a:rPr lang="fa-IR" sz="1800" dirty="0">
                          <a:cs typeface="B Nazanin" panose="00000400000000000000" pitchFamily="2" charset="-78"/>
                        </a:rPr>
                        <a:t>اساسنامه شورای عالی نوجوانان و جوانان</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۱۴۰۳/۰۳/۰۸</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ساختار شورای مرتبط با جوانان و ورزش</a:t>
                      </a:r>
                    </a:p>
                  </a:txBody>
                  <a:tcPr marL="52426" marR="52426" marT="26213" marB="26213" anchor="ctr">
                    <a:lnL>
                      <a:noFill/>
                    </a:lnL>
                    <a:lnR>
                      <a:noFill/>
                    </a:lnR>
                    <a:lnT>
                      <a:noFill/>
                    </a:lnT>
                    <a:lnB>
                      <a:noFill/>
                    </a:lnB>
                    <a:noFill/>
                  </a:tcPr>
                </a:tc>
                <a:extLst>
                  <a:ext uri="{0D108BD9-81ED-4DB2-BD59-A6C34878D82A}">
                    <a16:rowId xmlns:a16="http://schemas.microsoft.com/office/drawing/2014/main" val="4114113326"/>
                  </a:ext>
                </a:extLst>
              </a:tr>
              <a:tr h="570065">
                <a:tc>
                  <a:txBody>
                    <a:bodyPr/>
                    <a:lstStyle/>
                    <a:p>
                      <a:pPr algn="r" rtl="1">
                        <a:buNone/>
                      </a:pPr>
                      <a:r>
                        <a:rPr lang="fa-IR" sz="1800">
                          <a:cs typeface="B Nazanin" panose="00000400000000000000" pitchFamily="2" charset="-78"/>
                        </a:rPr>
                        <a:t>۴</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اساسنامه کمیته ملی المپیک جمهوری اسلامی ایران</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۱۴۰۰/۰۹/۰۲</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مقررات کمیته المپیک</a:t>
                      </a:r>
                    </a:p>
                  </a:txBody>
                  <a:tcPr marL="52426" marR="52426" marT="26213" marB="26213" anchor="ctr">
                    <a:lnL>
                      <a:noFill/>
                    </a:lnL>
                    <a:lnR>
                      <a:noFill/>
                    </a:lnR>
                    <a:lnT>
                      <a:noFill/>
                    </a:lnT>
                    <a:lnB>
                      <a:noFill/>
                    </a:lnB>
                    <a:noFill/>
                  </a:tcPr>
                </a:tc>
                <a:extLst>
                  <a:ext uri="{0D108BD9-81ED-4DB2-BD59-A6C34878D82A}">
                    <a16:rowId xmlns:a16="http://schemas.microsoft.com/office/drawing/2014/main" val="1608900133"/>
                  </a:ext>
                </a:extLst>
              </a:tr>
              <a:tr h="570065">
                <a:tc>
                  <a:txBody>
                    <a:bodyPr/>
                    <a:lstStyle/>
                    <a:p>
                      <a:pPr algn="r" rtl="1">
                        <a:buNone/>
                      </a:pPr>
                      <a:r>
                        <a:rPr lang="fa-IR" sz="1800">
                          <a:cs typeface="B Nazanin" panose="00000400000000000000" pitchFamily="2" charset="-78"/>
                        </a:rPr>
                        <a:t>۵</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اساسنامه فدراسیون‌های ورزشی آماتوری جمهوری اسلامی ایران</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۱۴۰۰/۰۴/۱۹</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چارچوب فدراسیون‌های ورزشی</a:t>
                      </a:r>
                    </a:p>
                  </a:txBody>
                  <a:tcPr marL="52426" marR="52426" marT="26213" marB="26213" anchor="ctr">
                    <a:lnL>
                      <a:noFill/>
                    </a:lnL>
                    <a:lnR>
                      <a:noFill/>
                    </a:lnR>
                    <a:lnT>
                      <a:noFill/>
                    </a:lnT>
                    <a:lnB>
                      <a:noFill/>
                    </a:lnB>
                    <a:noFill/>
                  </a:tcPr>
                </a:tc>
                <a:extLst>
                  <a:ext uri="{0D108BD9-81ED-4DB2-BD59-A6C34878D82A}">
                    <a16:rowId xmlns:a16="http://schemas.microsoft.com/office/drawing/2014/main" val="2251173480"/>
                  </a:ext>
                </a:extLst>
              </a:tr>
              <a:tr h="570065">
                <a:tc>
                  <a:txBody>
                    <a:bodyPr/>
                    <a:lstStyle/>
                    <a:p>
                      <a:pPr algn="r" rtl="1">
                        <a:buNone/>
                      </a:pPr>
                      <a:r>
                        <a:rPr lang="fa-IR" sz="1800">
                          <a:cs typeface="B Nazanin" panose="00000400000000000000" pitchFamily="2" charset="-78"/>
                        </a:rPr>
                        <a:t>۶</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اساسنامه کمیته ملی پارالمپیک</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۱۳۹۷/۰۵/۲۴</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مقررات کمیته پارالمپیک</a:t>
                      </a:r>
                    </a:p>
                  </a:txBody>
                  <a:tcPr marL="52426" marR="52426" marT="26213" marB="26213" anchor="ctr">
                    <a:lnL>
                      <a:noFill/>
                    </a:lnL>
                    <a:lnR>
                      <a:noFill/>
                    </a:lnR>
                    <a:lnT>
                      <a:noFill/>
                    </a:lnT>
                    <a:lnB>
                      <a:noFill/>
                    </a:lnB>
                    <a:noFill/>
                  </a:tcPr>
                </a:tc>
                <a:extLst>
                  <a:ext uri="{0D108BD9-81ED-4DB2-BD59-A6C34878D82A}">
                    <a16:rowId xmlns:a16="http://schemas.microsoft.com/office/drawing/2014/main" val="3170590157"/>
                  </a:ext>
                </a:extLst>
              </a:tr>
              <a:tr h="570065">
                <a:tc>
                  <a:txBody>
                    <a:bodyPr/>
                    <a:lstStyle/>
                    <a:p>
                      <a:pPr algn="r" rtl="1">
                        <a:buNone/>
                      </a:pPr>
                      <a:r>
                        <a:rPr lang="fa-IR" sz="1800">
                          <a:cs typeface="B Nazanin" panose="00000400000000000000" pitchFamily="2" charset="-78"/>
                        </a:rPr>
                        <a:t>۷</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مصوبه تشکیل انجمن مجزا در فدراسیون‌های چندرشته‌ای</a:t>
                      </a:r>
                    </a:p>
                  </a:txBody>
                  <a:tcPr marL="52426" marR="52426" marT="26213" marB="26213" anchor="ctr">
                    <a:lnL>
                      <a:noFill/>
                    </a:lnL>
                    <a:lnR>
                      <a:noFill/>
                    </a:lnR>
                    <a:lnT>
                      <a:noFill/>
                    </a:lnT>
                    <a:lnB>
                      <a:noFill/>
                    </a:lnB>
                    <a:noFill/>
                  </a:tcPr>
                </a:tc>
                <a:tc>
                  <a:txBody>
                    <a:bodyPr/>
                    <a:lstStyle/>
                    <a:p>
                      <a:pPr algn="r" rtl="1">
                        <a:buNone/>
                      </a:pPr>
                      <a:r>
                        <a:rPr lang="fa-IR" sz="1800" dirty="0">
                          <a:cs typeface="B Nazanin" panose="00000400000000000000" pitchFamily="2" charset="-78"/>
                        </a:rPr>
                        <a:t>۱۳۹۹/۰۳/۰۷</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ساختار فدراسیون‌های چندرشته‌ای</a:t>
                      </a:r>
                    </a:p>
                  </a:txBody>
                  <a:tcPr marL="52426" marR="52426" marT="26213" marB="26213" anchor="ctr">
                    <a:lnL>
                      <a:noFill/>
                    </a:lnL>
                    <a:lnR>
                      <a:noFill/>
                    </a:lnR>
                    <a:lnT>
                      <a:noFill/>
                    </a:lnT>
                    <a:lnB>
                      <a:noFill/>
                    </a:lnB>
                    <a:noFill/>
                  </a:tcPr>
                </a:tc>
                <a:extLst>
                  <a:ext uri="{0D108BD9-81ED-4DB2-BD59-A6C34878D82A}">
                    <a16:rowId xmlns:a16="http://schemas.microsoft.com/office/drawing/2014/main" val="2369153470"/>
                  </a:ext>
                </a:extLst>
              </a:tr>
              <a:tr h="570065">
                <a:tc>
                  <a:txBody>
                    <a:bodyPr/>
                    <a:lstStyle/>
                    <a:p>
                      <a:pPr algn="r" rtl="1">
                        <a:buNone/>
                      </a:pPr>
                      <a:r>
                        <a:rPr lang="fa-IR" sz="1800">
                          <a:cs typeface="B Nazanin" panose="00000400000000000000" pitchFamily="2" charset="-78"/>
                        </a:rPr>
                        <a:t>۸</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آیین‌نامه هیئت‌های ورزش استان‌ها</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۱۳۸۳/۱۱/۲۵</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مقررات هیئت‌های استانی</a:t>
                      </a:r>
                    </a:p>
                  </a:txBody>
                  <a:tcPr marL="52426" marR="52426" marT="26213" marB="26213" anchor="ctr">
                    <a:lnL>
                      <a:noFill/>
                    </a:lnL>
                    <a:lnR>
                      <a:noFill/>
                    </a:lnR>
                    <a:lnT>
                      <a:noFill/>
                    </a:lnT>
                    <a:lnB>
                      <a:noFill/>
                    </a:lnB>
                    <a:noFill/>
                  </a:tcPr>
                </a:tc>
                <a:extLst>
                  <a:ext uri="{0D108BD9-81ED-4DB2-BD59-A6C34878D82A}">
                    <a16:rowId xmlns:a16="http://schemas.microsoft.com/office/drawing/2014/main" val="1438645801"/>
                  </a:ext>
                </a:extLst>
              </a:tr>
              <a:tr h="570065">
                <a:tc>
                  <a:txBody>
                    <a:bodyPr/>
                    <a:lstStyle/>
                    <a:p>
                      <a:pPr algn="r" rtl="1">
                        <a:buNone/>
                      </a:pPr>
                      <a:r>
                        <a:rPr lang="fa-IR" sz="1800">
                          <a:cs typeface="B Nazanin" panose="00000400000000000000" pitchFamily="2" charset="-78"/>
                        </a:rPr>
                        <a:t>۹</a:t>
                      </a:r>
                    </a:p>
                  </a:txBody>
                  <a:tcPr marL="52426" marR="52426" marT="26213" marB="26213" anchor="ctr">
                    <a:lnL>
                      <a:noFill/>
                    </a:lnL>
                    <a:lnR>
                      <a:noFill/>
                    </a:lnR>
                    <a:lnT>
                      <a:noFill/>
                    </a:lnT>
                    <a:lnB>
                      <a:noFill/>
                    </a:lnB>
                    <a:noFill/>
                  </a:tcPr>
                </a:tc>
                <a:tc>
                  <a:txBody>
                    <a:bodyPr/>
                    <a:lstStyle/>
                    <a:p>
                      <a:pPr algn="r" rtl="1">
                        <a:buNone/>
                      </a:pPr>
                      <a:r>
                        <a:rPr lang="fa-IR" sz="1800" dirty="0">
                          <a:cs typeface="B Nazanin" panose="00000400000000000000" pitchFamily="2" charset="-78"/>
                        </a:rPr>
                        <a:t>قانون فهرست قوانین و احکام </a:t>
                      </a:r>
                      <a:r>
                        <a:rPr lang="fa-IR" sz="1800" dirty="0" err="1">
                          <a:cs typeface="B Nazanin" panose="00000400000000000000" pitchFamily="2" charset="-78"/>
                        </a:rPr>
                        <a:t>نامعتبر</a:t>
                      </a:r>
                      <a:r>
                        <a:rPr lang="fa-IR" sz="1800" dirty="0">
                          <a:cs typeface="B Nazanin" panose="00000400000000000000" pitchFamily="2" charset="-78"/>
                        </a:rPr>
                        <a:t> حوزه ورزش</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۱۴۰۱/۰۱/۲۱</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ابطال قوانین نامعتبر</a:t>
                      </a:r>
                    </a:p>
                  </a:txBody>
                  <a:tcPr marL="52426" marR="52426" marT="26213" marB="26213" anchor="ctr">
                    <a:lnL>
                      <a:noFill/>
                    </a:lnL>
                    <a:lnR>
                      <a:noFill/>
                    </a:lnR>
                    <a:lnT>
                      <a:noFill/>
                    </a:lnT>
                    <a:lnB>
                      <a:noFill/>
                    </a:lnB>
                    <a:noFill/>
                  </a:tcPr>
                </a:tc>
                <a:extLst>
                  <a:ext uri="{0D108BD9-81ED-4DB2-BD59-A6C34878D82A}">
                    <a16:rowId xmlns:a16="http://schemas.microsoft.com/office/drawing/2014/main" val="1817328163"/>
                  </a:ext>
                </a:extLst>
              </a:tr>
              <a:tr h="574025">
                <a:tc>
                  <a:txBody>
                    <a:bodyPr/>
                    <a:lstStyle/>
                    <a:p>
                      <a:pPr algn="r" rtl="1">
                        <a:buNone/>
                      </a:pPr>
                      <a:r>
                        <a:rPr lang="fa-IR" sz="1800">
                          <a:cs typeface="B Nazanin" panose="00000400000000000000" pitchFamily="2" charset="-78"/>
                        </a:rPr>
                        <a:t>۱۰</a:t>
                      </a:r>
                    </a:p>
                  </a:txBody>
                  <a:tcPr marL="52426" marR="52426" marT="26213" marB="26213" anchor="ctr">
                    <a:lnL>
                      <a:noFill/>
                    </a:lnL>
                    <a:lnR>
                      <a:noFill/>
                    </a:lnR>
                    <a:lnT>
                      <a:noFill/>
                    </a:lnT>
                    <a:lnB>
                      <a:noFill/>
                    </a:lnB>
                    <a:noFill/>
                  </a:tcPr>
                </a:tc>
                <a:tc>
                  <a:txBody>
                    <a:bodyPr/>
                    <a:lstStyle/>
                    <a:p>
                      <a:pPr algn="r" rtl="1">
                        <a:buNone/>
                      </a:pPr>
                      <a:r>
                        <a:rPr lang="fa-IR" sz="1800" dirty="0">
                          <a:cs typeface="B Nazanin" panose="00000400000000000000" pitchFamily="2" charset="-78"/>
                        </a:rPr>
                        <a:t>مصوبه وظایف و اختیارات مرتبط با نگهداری و </a:t>
                      </a:r>
                      <a:r>
                        <a:rPr lang="fa-IR" sz="1800" dirty="0" err="1">
                          <a:cs typeface="B Nazanin" panose="00000400000000000000" pitchFamily="2" charset="-78"/>
                        </a:rPr>
                        <a:t>بهره‌برداری</a:t>
                      </a:r>
                      <a:r>
                        <a:rPr lang="fa-IR" sz="1800" dirty="0">
                          <a:cs typeface="B Nazanin" panose="00000400000000000000" pitchFamily="2" charset="-78"/>
                        </a:rPr>
                        <a:t> از اماکن ورزشی متعلق به وزارت ورزش و جوانان</a:t>
                      </a:r>
                    </a:p>
                  </a:txBody>
                  <a:tcPr marL="52426" marR="52426" marT="26213" marB="26213" anchor="ctr">
                    <a:lnL>
                      <a:noFill/>
                    </a:lnL>
                    <a:lnR>
                      <a:noFill/>
                    </a:lnR>
                    <a:lnT>
                      <a:noFill/>
                    </a:lnT>
                    <a:lnB>
                      <a:noFill/>
                    </a:lnB>
                    <a:noFill/>
                  </a:tcPr>
                </a:tc>
                <a:tc>
                  <a:txBody>
                    <a:bodyPr/>
                    <a:lstStyle/>
                    <a:p>
                      <a:pPr algn="r" rtl="1">
                        <a:buNone/>
                      </a:pPr>
                      <a:r>
                        <a:rPr lang="fa-IR" sz="1800">
                          <a:cs typeface="B Nazanin" panose="00000400000000000000" pitchFamily="2" charset="-78"/>
                        </a:rPr>
                        <a:t>۱۳۹۸/۱۱/۱۲</a:t>
                      </a:r>
                    </a:p>
                  </a:txBody>
                  <a:tcPr marL="52426" marR="52426" marT="26213" marB="26213" anchor="ctr">
                    <a:lnL>
                      <a:noFill/>
                    </a:lnL>
                    <a:lnR>
                      <a:noFill/>
                    </a:lnR>
                    <a:lnT>
                      <a:noFill/>
                    </a:lnT>
                    <a:lnB>
                      <a:noFill/>
                    </a:lnB>
                    <a:noFill/>
                  </a:tcPr>
                </a:tc>
                <a:tc>
                  <a:txBody>
                    <a:bodyPr/>
                    <a:lstStyle/>
                    <a:p>
                      <a:pPr algn="r" rtl="1">
                        <a:buNone/>
                      </a:pPr>
                      <a:r>
                        <a:rPr lang="fa-IR" sz="1800" dirty="0">
                          <a:cs typeface="B Nazanin" panose="00000400000000000000" pitchFamily="2" charset="-78"/>
                        </a:rPr>
                        <a:t>مدیریت اماکن ورزشی</a:t>
                      </a:r>
                    </a:p>
                  </a:txBody>
                  <a:tcPr marL="52426" marR="52426" marT="26213" marB="26213" anchor="ctr">
                    <a:lnL>
                      <a:noFill/>
                    </a:lnL>
                    <a:lnR>
                      <a:noFill/>
                    </a:lnR>
                    <a:lnT>
                      <a:noFill/>
                    </a:lnT>
                    <a:lnB>
                      <a:noFill/>
                    </a:lnB>
                    <a:noFill/>
                  </a:tcPr>
                </a:tc>
                <a:extLst>
                  <a:ext uri="{0D108BD9-81ED-4DB2-BD59-A6C34878D82A}">
                    <a16:rowId xmlns:a16="http://schemas.microsoft.com/office/drawing/2014/main" val="1766857083"/>
                  </a:ext>
                </a:extLst>
              </a:tr>
            </a:tbl>
          </a:graphicData>
        </a:graphic>
      </p:graphicFrame>
    </p:spTree>
    <p:extLst>
      <p:ext uri="{BB962C8B-B14F-4D97-AF65-F5344CB8AC3E}">
        <p14:creationId xmlns:p14="http://schemas.microsoft.com/office/powerpoint/2010/main" val="672549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9D840-2221-0984-0DE0-3905918C7F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EC77C-573B-0A85-3E6E-25DF06F26BE7}"/>
              </a:ext>
            </a:extLst>
          </p:cNvPr>
          <p:cNvSpPr>
            <a:spLocks noGrp="1"/>
          </p:cNvSpPr>
          <p:nvPr>
            <p:ph type="title"/>
          </p:nvPr>
        </p:nvSpPr>
        <p:spPr>
          <a:xfrm>
            <a:off x="1080796" y="251927"/>
            <a:ext cx="10515600" cy="766957"/>
          </a:xfrm>
        </p:spPr>
        <p:txBody>
          <a:bodyPr/>
          <a:lstStyle/>
          <a:p>
            <a:pPr algn="r" rtl="1"/>
            <a:r>
              <a:rPr lang="fa-IR" dirty="0">
                <a:cs typeface="B Titr" panose="00000700000000000000" pitchFamily="2" charset="-78"/>
              </a:rPr>
              <a:t>نیازهای حقوقی ورزشکاران</a:t>
            </a:r>
            <a:endParaRPr lang="en-US" dirty="0">
              <a:cs typeface="B Titr" panose="00000700000000000000" pitchFamily="2" charset="-78"/>
            </a:endParaRPr>
          </a:p>
        </p:txBody>
      </p:sp>
      <p:sp>
        <p:nvSpPr>
          <p:cNvPr id="4" name="Slide Number Placeholder 3">
            <a:extLst>
              <a:ext uri="{FF2B5EF4-FFF2-40B4-BE49-F238E27FC236}">
                <a16:creationId xmlns:a16="http://schemas.microsoft.com/office/drawing/2014/main" id="{45C9F0E9-C9C2-5AB1-B6D2-633A23033D97}"/>
              </a:ext>
            </a:extLst>
          </p:cNvPr>
          <p:cNvSpPr>
            <a:spLocks noGrp="1"/>
          </p:cNvSpPr>
          <p:nvPr>
            <p:ph type="sldNum" sz="quarter" idx="12"/>
          </p:nvPr>
        </p:nvSpPr>
        <p:spPr/>
        <p:txBody>
          <a:bodyPr/>
          <a:lstStyle/>
          <a:p>
            <a:fld id="{58072F16-E565-43DE-81E5-A7D421BECA7A}" type="slidenum">
              <a:rPr lang="en-US" smtClean="0"/>
              <a:t>37</a:t>
            </a:fld>
            <a:endParaRPr lang="en-US"/>
          </a:p>
        </p:txBody>
      </p:sp>
      <p:sp>
        <p:nvSpPr>
          <p:cNvPr id="5" name="TextBox 4">
            <a:extLst>
              <a:ext uri="{FF2B5EF4-FFF2-40B4-BE49-F238E27FC236}">
                <a16:creationId xmlns:a16="http://schemas.microsoft.com/office/drawing/2014/main" id="{57960BD0-D327-21F6-E821-CFFE20B2DEEE}"/>
              </a:ext>
            </a:extLst>
          </p:cNvPr>
          <p:cNvSpPr txBox="1"/>
          <p:nvPr/>
        </p:nvSpPr>
        <p:spPr>
          <a:xfrm>
            <a:off x="175727" y="1825510"/>
            <a:ext cx="11840546" cy="3046988"/>
          </a:xfrm>
          <a:prstGeom prst="rect">
            <a:avLst/>
          </a:prstGeom>
          <a:noFill/>
        </p:spPr>
        <p:txBody>
          <a:bodyPr wrap="square">
            <a:spAutoFit/>
          </a:bodyPr>
          <a:lstStyle/>
          <a:p>
            <a:pPr algn="r" rtl="1">
              <a:buNone/>
            </a:pPr>
            <a:r>
              <a:rPr lang="fa-IR" sz="3200" dirty="0">
                <a:effectLst/>
                <a:cs typeface="B Nazanin" panose="00000400000000000000" pitchFamily="2" charset="-78"/>
              </a:rPr>
              <a:t>مذاکره و تنظیم </a:t>
            </a:r>
            <a:r>
              <a:rPr lang="fa-IR" sz="3200" dirty="0" err="1">
                <a:effectLst/>
                <a:cs typeface="B Nazanin" panose="00000400000000000000" pitchFamily="2" charset="-78"/>
              </a:rPr>
              <a:t>قراردادها</a:t>
            </a:r>
            <a:endParaRPr lang="fa-IR" sz="3200" dirty="0">
              <a:effectLst/>
              <a:cs typeface="B Nazanin" panose="00000400000000000000" pitchFamily="2" charset="-78"/>
            </a:endParaRPr>
          </a:p>
          <a:p>
            <a:pPr algn="r" rtl="1">
              <a:buNone/>
            </a:pPr>
            <a:r>
              <a:rPr lang="fa-IR" sz="3200" dirty="0">
                <a:effectLst/>
                <a:cs typeface="B Nazanin" panose="00000400000000000000" pitchFamily="2" charset="-78"/>
              </a:rPr>
              <a:t>مسائل مالی و مالیاتی</a:t>
            </a:r>
          </a:p>
          <a:p>
            <a:pPr algn="r" rtl="1">
              <a:buNone/>
            </a:pPr>
            <a:r>
              <a:rPr lang="fa-IR" sz="3200" dirty="0">
                <a:effectLst/>
                <a:cs typeface="B Nazanin" panose="00000400000000000000" pitchFamily="2" charset="-78"/>
              </a:rPr>
              <a:t>حفاظت از مالکیت معنوی (مانند برند و تصویر)</a:t>
            </a:r>
          </a:p>
          <a:p>
            <a:pPr algn="r" rtl="1">
              <a:buNone/>
            </a:pPr>
            <a:r>
              <a:rPr lang="fa-IR" sz="3200" dirty="0">
                <a:effectLst/>
                <a:cs typeface="B Nazanin" panose="00000400000000000000" pitchFamily="2" charset="-78"/>
              </a:rPr>
              <a:t>مشاوره در قوانین انضباطی و دوپینگ</a:t>
            </a:r>
          </a:p>
          <a:p>
            <a:pPr algn="r" rtl="1">
              <a:buNone/>
            </a:pPr>
            <a:r>
              <a:rPr lang="fa-IR" sz="3200" dirty="0">
                <a:effectLst/>
                <a:cs typeface="B Nazanin" panose="00000400000000000000" pitchFamily="2" charset="-78"/>
              </a:rPr>
              <a:t>نمایندگی در داوری ورزشی (مانند </a:t>
            </a:r>
            <a:r>
              <a:rPr lang="en-US" sz="3200" dirty="0">
                <a:effectLst/>
                <a:cs typeface="B Nazanin" panose="00000400000000000000" pitchFamily="2" charset="-78"/>
              </a:rPr>
              <a:t>CAS)</a:t>
            </a:r>
            <a:endParaRPr lang="fa-IR" sz="3200" dirty="0">
              <a:effectLst/>
              <a:cs typeface="B Nazanin" panose="00000400000000000000" pitchFamily="2" charset="-78"/>
            </a:endParaRPr>
          </a:p>
          <a:p>
            <a:pPr algn="r" rtl="1">
              <a:buNone/>
            </a:pPr>
            <a:r>
              <a:rPr lang="fa-IR" sz="3200" dirty="0">
                <a:effectLst/>
                <a:cs typeface="B Nazanin" panose="00000400000000000000" pitchFamily="2" charset="-78"/>
              </a:rPr>
              <a:t>امور </a:t>
            </a:r>
            <a:r>
              <a:rPr lang="fa-IR" sz="3200" dirty="0" err="1">
                <a:effectLst/>
                <a:cs typeface="B Nazanin" panose="00000400000000000000" pitchFamily="2" charset="-78"/>
              </a:rPr>
              <a:t>بین‌المللی</a:t>
            </a:r>
            <a:r>
              <a:rPr lang="fa-IR" sz="3200" dirty="0">
                <a:effectLst/>
                <a:cs typeface="B Nazanin" panose="00000400000000000000" pitchFamily="2" charset="-78"/>
              </a:rPr>
              <a:t> مانند تأسیس </a:t>
            </a:r>
            <a:r>
              <a:rPr lang="fa-IR" sz="3200" dirty="0" err="1">
                <a:effectLst/>
                <a:cs typeface="B Nazanin" panose="00000400000000000000" pitchFamily="2" charset="-78"/>
              </a:rPr>
              <a:t>آکادمی‌ها</a:t>
            </a:r>
            <a:r>
              <a:rPr lang="fa-IR" sz="3200" dirty="0">
                <a:effectLst/>
                <a:cs typeface="B Nazanin" panose="00000400000000000000" pitchFamily="2" charset="-78"/>
              </a:rPr>
              <a:t> و قراردادهای ترانسفر</a:t>
            </a:r>
          </a:p>
        </p:txBody>
      </p:sp>
    </p:spTree>
    <p:extLst>
      <p:ext uri="{BB962C8B-B14F-4D97-AF65-F5344CB8AC3E}">
        <p14:creationId xmlns:p14="http://schemas.microsoft.com/office/powerpoint/2010/main" val="2226396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E8E4B-4720-81A0-BDB5-BB02928925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D88A5-CB7B-639C-52CF-D21D4AF0ED55}"/>
              </a:ext>
            </a:extLst>
          </p:cNvPr>
          <p:cNvSpPr>
            <a:spLocks noGrp="1"/>
          </p:cNvSpPr>
          <p:nvPr>
            <p:ph type="title"/>
          </p:nvPr>
        </p:nvSpPr>
        <p:spPr/>
        <p:txBody>
          <a:bodyPr/>
          <a:lstStyle/>
          <a:p>
            <a:pPr algn="r" rtl="1"/>
            <a:r>
              <a:rPr lang="fa-IR" dirty="0">
                <a:cs typeface="B Titr" panose="00000700000000000000" pitchFamily="2" charset="-78"/>
              </a:rPr>
              <a:t>موضوع حقوق ورزشی</a:t>
            </a:r>
            <a:endParaRPr lang="en-US" dirty="0">
              <a:cs typeface="B Titr" panose="00000700000000000000" pitchFamily="2" charset="-78"/>
            </a:endParaRPr>
          </a:p>
        </p:txBody>
      </p:sp>
      <p:sp>
        <p:nvSpPr>
          <p:cNvPr id="3" name="Content Placeholder 2">
            <a:extLst>
              <a:ext uri="{FF2B5EF4-FFF2-40B4-BE49-F238E27FC236}">
                <a16:creationId xmlns:a16="http://schemas.microsoft.com/office/drawing/2014/main" id="{96C0431E-D93E-16F4-3C16-9ED404E0AE00}"/>
              </a:ext>
            </a:extLst>
          </p:cNvPr>
          <p:cNvSpPr>
            <a:spLocks noGrp="1"/>
          </p:cNvSpPr>
          <p:nvPr>
            <p:ph idx="1"/>
          </p:nvPr>
        </p:nvSpPr>
        <p:spPr/>
        <p:txBody>
          <a:bodyPr>
            <a:normAutofit/>
          </a:bodyPr>
          <a:lstStyle/>
          <a:p>
            <a:pPr algn="r" rtl="1"/>
            <a:r>
              <a:rPr lang="fa-IR" sz="3600" dirty="0">
                <a:cs typeface="B Nazanin" panose="00000400000000000000" pitchFamily="2" charset="-78"/>
              </a:rPr>
              <a:t>شامل تمام تخلفاتی است که در عرصه ورزش واقع می شود، به نحوی که ان اتفاق، به حقوق دیگران لطمه وارد می کند. </a:t>
            </a:r>
          </a:p>
          <a:p>
            <a:pPr algn="r" rtl="1"/>
            <a:r>
              <a:rPr lang="fa-IR" sz="3600" dirty="0">
                <a:cs typeface="B Nazanin" panose="00000400000000000000" pitchFamily="2" charset="-78"/>
              </a:rPr>
              <a:t>صدمه جسمانی (جرح یا فوت)</a:t>
            </a:r>
          </a:p>
          <a:p>
            <a:pPr algn="r" rtl="1"/>
            <a:r>
              <a:rPr lang="fa-IR" sz="3600" dirty="0">
                <a:cs typeface="B Nazanin" panose="00000400000000000000" pitchFamily="2" charset="-78"/>
              </a:rPr>
              <a:t>صدمه روانی</a:t>
            </a:r>
          </a:p>
          <a:p>
            <a:pPr algn="r" rtl="1"/>
            <a:r>
              <a:rPr lang="fa-IR" sz="3600" dirty="0">
                <a:cs typeface="B Nazanin" panose="00000400000000000000" pitchFamily="2" charset="-78"/>
              </a:rPr>
              <a:t>صدمه اجتماعی</a:t>
            </a:r>
          </a:p>
          <a:p>
            <a:pPr algn="r" rtl="1"/>
            <a:r>
              <a:rPr lang="fa-IR" sz="3600" dirty="0">
                <a:cs typeface="B Nazanin" panose="00000400000000000000" pitchFamily="2" charset="-78"/>
              </a:rPr>
              <a:t>صدمه اقتصادی</a:t>
            </a:r>
            <a:endParaRPr lang="en-US" sz="3600" dirty="0">
              <a:cs typeface="B Nazanin" panose="00000400000000000000" pitchFamily="2" charset="-78"/>
            </a:endParaRPr>
          </a:p>
        </p:txBody>
      </p:sp>
      <p:sp>
        <p:nvSpPr>
          <p:cNvPr id="4" name="Slide Number Placeholder 3">
            <a:extLst>
              <a:ext uri="{FF2B5EF4-FFF2-40B4-BE49-F238E27FC236}">
                <a16:creationId xmlns:a16="http://schemas.microsoft.com/office/drawing/2014/main" id="{6E8E8011-A982-DDBB-B7ED-5785E95EA284}"/>
              </a:ext>
            </a:extLst>
          </p:cNvPr>
          <p:cNvSpPr>
            <a:spLocks noGrp="1"/>
          </p:cNvSpPr>
          <p:nvPr>
            <p:ph type="sldNum" sz="quarter" idx="12"/>
          </p:nvPr>
        </p:nvSpPr>
        <p:spPr/>
        <p:txBody>
          <a:bodyPr/>
          <a:lstStyle/>
          <a:p>
            <a:fld id="{58072F16-E565-43DE-81E5-A7D421BECA7A}" type="slidenum">
              <a:rPr lang="en-US" smtClean="0"/>
              <a:t>38</a:t>
            </a:fld>
            <a:endParaRPr lang="en-US"/>
          </a:p>
        </p:txBody>
      </p:sp>
    </p:spTree>
    <p:extLst>
      <p:ext uri="{BB962C8B-B14F-4D97-AF65-F5344CB8AC3E}">
        <p14:creationId xmlns:p14="http://schemas.microsoft.com/office/powerpoint/2010/main" val="28247709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خطا از منظر علم حقوق</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خطا از منظر حقوقی: وصف عملی است که از صاحب </a:t>
            </a:r>
            <a:r>
              <a:rPr lang="fa-IR" sz="3600" b="1" dirty="0">
                <a:solidFill>
                  <a:srgbClr val="FF0000"/>
                </a:solidFill>
                <a:cs typeface="B Nazanin" panose="00000400000000000000" pitchFamily="2" charset="-78"/>
              </a:rPr>
              <a:t>تمیز</a:t>
            </a:r>
            <a:r>
              <a:rPr lang="fa-IR" sz="3600" dirty="0">
                <a:cs typeface="B Nazanin" panose="00000400000000000000" pitchFamily="2" charset="-78"/>
              </a:rPr>
              <a:t>، به </a:t>
            </a:r>
            <a:r>
              <a:rPr lang="fa-IR" sz="3600" b="1" dirty="0">
                <a:solidFill>
                  <a:srgbClr val="FF0000"/>
                </a:solidFill>
                <a:cs typeface="B Nazanin" panose="00000400000000000000" pitchFamily="2" charset="-78"/>
              </a:rPr>
              <a:t>غفلت</a:t>
            </a:r>
            <a:r>
              <a:rPr lang="fa-IR" sz="3600" dirty="0">
                <a:cs typeface="B Nazanin" panose="00000400000000000000" pitchFamily="2" charset="-78"/>
              </a:rPr>
              <a:t>، یا </a:t>
            </a:r>
            <a:r>
              <a:rPr lang="fa-IR" sz="3600" b="1" dirty="0">
                <a:solidFill>
                  <a:srgbClr val="FF0000"/>
                </a:solidFill>
                <a:cs typeface="B Nazanin" panose="00000400000000000000" pitchFamily="2" charset="-78"/>
              </a:rPr>
              <a:t>ندانسته</a:t>
            </a:r>
            <a:r>
              <a:rPr lang="fa-IR" sz="3600" dirty="0">
                <a:cs typeface="B Nazanin" panose="00000400000000000000" pitchFamily="2" charset="-78"/>
              </a:rPr>
              <a:t>، یا </a:t>
            </a:r>
            <a:r>
              <a:rPr lang="fa-IR" sz="3600" b="1" dirty="0">
                <a:solidFill>
                  <a:srgbClr val="FF0000"/>
                </a:solidFill>
                <a:cs typeface="B Nazanin" panose="00000400000000000000" pitchFamily="2" charset="-78"/>
              </a:rPr>
              <a:t>بی مبالاتی و بی احتیاطی </a:t>
            </a:r>
            <a:r>
              <a:rPr lang="fa-IR" sz="3600" dirty="0">
                <a:cs typeface="B Nazanin" panose="00000400000000000000" pitchFamily="2" charset="-78"/>
              </a:rPr>
              <a:t>سر بزند.</a:t>
            </a:r>
          </a:p>
          <a:p>
            <a:pPr algn="r" rtl="1"/>
            <a:r>
              <a:rPr lang="fa-IR" sz="3600" b="1" dirty="0">
                <a:cs typeface="B Nazanin" panose="00000400000000000000" pitchFamily="2" charset="-78"/>
              </a:rPr>
              <a:t>کودکان و نوجوانان 4 تا 15 سال</a:t>
            </a: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39</a:t>
            </a:fld>
            <a:endParaRPr lang="en-US"/>
          </a:p>
        </p:txBody>
      </p:sp>
    </p:spTree>
    <p:extLst>
      <p:ext uri="{BB962C8B-B14F-4D97-AF65-F5344CB8AC3E}">
        <p14:creationId xmlns:p14="http://schemas.microsoft.com/office/powerpoint/2010/main" val="4115333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خطا</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تعریف: در لغت به معنای نادرست است</a:t>
            </a:r>
          </a:p>
          <a:p>
            <a:pPr algn="r" rtl="1"/>
            <a:r>
              <a:rPr lang="fa-IR" sz="3600" dirty="0">
                <a:cs typeface="B Nazanin" panose="00000400000000000000" pitchFamily="2" charset="-78"/>
              </a:rPr>
              <a:t>فعالیتی که ناشی از سهو و اشتباه باشد نه از روی عمد (اگر از روی عمد باشد، جرم می باشد)</a:t>
            </a:r>
          </a:p>
          <a:p>
            <a:pPr algn="r" rtl="1"/>
            <a:r>
              <a:rPr lang="fa-IR" sz="3600" dirty="0">
                <a:cs typeface="B Nazanin" panose="00000400000000000000" pitchFamily="2" charset="-78"/>
              </a:rPr>
              <a:t>خطا در ورزش:</a:t>
            </a:r>
          </a:p>
          <a:p>
            <a:pPr algn="r" rtl="1"/>
            <a:r>
              <a:rPr lang="fa-IR" sz="3600" dirty="0">
                <a:cs typeface="B Nazanin" panose="00000400000000000000" pitchFamily="2" charset="-78"/>
              </a:rPr>
              <a:t>تکل در فوتبال</a:t>
            </a:r>
          </a:p>
          <a:p>
            <a:pPr algn="r" rtl="1"/>
            <a:r>
              <a:rPr lang="fa-IR" sz="3600" dirty="0">
                <a:cs typeface="B Nazanin" panose="00000400000000000000" pitchFamily="2" charset="-78"/>
              </a:rPr>
              <a:t>خطاهای بکستبال</a:t>
            </a:r>
          </a:p>
          <a:p>
            <a:pPr algn="r" rtl="1"/>
            <a:r>
              <a:rPr lang="fa-IR" sz="3600" dirty="0">
                <a:cs typeface="B Nazanin" panose="00000400000000000000" pitchFamily="2" charset="-78"/>
              </a:rPr>
              <a:t>رشته های رزمی</a:t>
            </a: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40</a:t>
            </a:fld>
            <a:endParaRPr lang="en-US"/>
          </a:p>
        </p:txBody>
      </p:sp>
    </p:spTree>
    <p:extLst>
      <p:ext uri="{BB962C8B-B14F-4D97-AF65-F5344CB8AC3E}">
        <p14:creationId xmlns:p14="http://schemas.microsoft.com/office/powerpoint/2010/main" val="602494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تقصیر</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خطاهایی که در ورزش اتفاق می افتد عمدتا </a:t>
            </a:r>
            <a:r>
              <a:rPr lang="fa-IR" sz="3600" b="1" dirty="0">
                <a:solidFill>
                  <a:srgbClr val="FF0000"/>
                </a:solidFill>
                <a:cs typeface="B Nazanin" panose="00000400000000000000" pitchFamily="2" charset="-78"/>
              </a:rPr>
              <a:t>غیر عمد </a:t>
            </a:r>
            <a:r>
              <a:rPr lang="fa-IR" sz="3600" dirty="0">
                <a:cs typeface="B Nazanin" panose="00000400000000000000" pitchFamily="2" charset="-78"/>
              </a:rPr>
              <a:t>است.</a:t>
            </a:r>
          </a:p>
          <a:p>
            <a:pPr algn="r" rtl="1"/>
            <a:r>
              <a:rPr lang="fa-IR" sz="3600" dirty="0">
                <a:cs typeface="B Nazanin" panose="00000400000000000000" pitchFamily="2" charset="-78"/>
              </a:rPr>
              <a:t>سوء نیت و قصد مجرمانه</a:t>
            </a:r>
          </a:p>
          <a:p>
            <a:pPr algn="r" rtl="1"/>
            <a:r>
              <a:rPr lang="fa-IR" sz="3600" dirty="0">
                <a:cs typeface="B Nazanin" panose="00000400000000000000" pitchFamily="2" charset="-78"/>
              </a:rPr>
              <a:t>تقصیر: ماده 145 ق.م.ا، تحقق جرائم غیرعمد </a:t>
            </a:r>
            <a:r>
              <a:rPr lang="fa-IR" sz="3600" b="1" dirty="0">
                <a:solidFill>
                  <a:srgbClr val="FF0000"/>
                </a:solidFill>
                <a:cs typeface="B Nazanin" panose="00000400000000000000" pitchFamily="2" charset="-78"/>
              </a:rPr>
              <a:t>منوط به احراز تقصیر </a:t>
            </a:r>
            <a:r>
              <a:rPr lang="fa-IR" sz="3600" dirty="0">
                <a:cs typeface="B Nazanin" panose="00000400000000000000" pitchFamily="2" charset="-78"/>
              </a:rPr>
              <a:t>است. </a:t>
            </a:r>
          </a:p>
          <a:p>
            <a:pPr algn="r" rtl="1"/>
            <a:r>
              <a:rPr lang="fa-IR" sz="3600" dirty="0">
                <a:cs typeface="B Nazanin" panose="00000400000000000000" pitchFamily="2" charset="-78"/>
              </a:rPr>
              <a:t>تعریف تقصیر: بی احتیاطی، بی مبالاتی، غفلت، عدم مهارت و عدم رعایت نظامات دولتی که منجر به صدمه شود.</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41</a:t>
            </a:fld>
            <a:endParaRPr lang="en-US"/>
          </a:p>
        </p:txBody>
      </p:sp>
    </p:spTree>
    <p:extLst>
      <p:ext uri="{BB962C8B-B14F-4D97-AF65-F5344CB8AC3E}">
        <p14:creationId xmlns:p14="http://schemas.microsoft.com/office/powerpoint/2010/main" val="2898898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بی احتیاطی</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معنا: اقدام و عمل فردی است که کاری که </a:t>
            </a:r>
            <a:r>
              <a:rPr lang="fa-IR" sz="3600" b="1" dirty="0">
                <a:solidFill>
                  <a:srgbClr val="FF0000"/>
                </a:solidFill>
                <a:cs typeface="B Nazanin" panose="00000400000000000000" pitchFamily="2" charset="-78"/>
              </a:rPr>
              <a:t>نباید</a:t>
            </a:r>
            <a:r>
              <a:rPr lang="fa-IR" sz="3600" dirty="0">
                <a:cs typeface="B Nazanin" panose="00000400000000000000" pitchFamily="2" charset="-78"/>
              </a:rPr>
              <a:t> انجام دهد را انجام می دهد. (بر اساس ضوابط، قوانین و مقررات).</a:t>
            </a:r>
          </a:p>
          <a:p>
            <a:pPr algn="r" rtl="1"/>
            <a:r>
              <a:rPr lang="fa-IR" sz="3600" dirty="0">
                <a:cs typeface="B Nazanin" panose="00000400000000000000" pitchFamily="2" charset="-78"/>
              </a:rPr>
              <a:t>عبور از چراغ قرمز در حین رانندگی</a:t>
            </a:r>
          </a:p>
          <a:p>
            <a:pPr algn="r" rtl="1"/>
            <a:r>
              <a:rPr lang="fa-IR" sz="3600" dirty="0">
                <a:cs typeface="B Nazanin" panose="00000400000000000000" pitchFamily="2" charset="-78"/>
              </a:rPr>
              <a:t>انواع خطاهای ورزشی</a:t>
            </a:r>
          </a:p>
          <a:p>
            <a:pPr algn="r" rtl="1"/>
            <a:r>
              <a:rPr lang="fa-IR" sz="3600" dirty="0">
                <a:cs typeface="B Nazanin" panose="00000400000000000000" pitchFamily="2" charset="-78"/>
              </a:rPr>
              <a:t>فعل مربیان</a:t>
            </a:r>
          </a:p>
          <a:p>
            <a:pPr algn="r" rtl="1"/>
            <a:r>
              <a:rPr lang="fa-IR" sz="3600" dirty="0">
                <a:cs typeface="B Nazanin" panose="00000400000000000000" pitchFamily="2" charset="-78"/>
              </a:rPr>
              <a:t>فعل مدیران ورزشی</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42</a:t>
            </a:fld>
            <a:endParaRPr lang="en-US"/>
          </a:p>
        </p:txBody>
      </p:sp>
    </p:spTree>
    <p:extLst>
      <p:ext uri="{BB962C8B-B14F-4D97-AF65-F5344CB8AC3E}">
        <p14:creationId xmlns:p14="http://schemas.microsoft.com/office/powerpoint/2010/main" val="37390635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بی مبالاتی</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معنا: اقدام و عملی است که باید انجام شود ولی انجام نمی شود.</a:t>
            </a:r>
          </a:p>
          <a:p>
            <a:pPr algn="r" rtl="1"/>
            <a:r>
              <a:rPr lang="fa-IR" sz="3600" dirty="0">
                <a:cs typeface="B Nazanin" panose="00000400000000000000" pitchFamily="2" charset="-78"/>
              </a:rPr>
              <a:t>ترک فعل مربیان</a:t>
            </a:r>
          </a:p>
          <a:p>
            <a:pPr algn="r" rtl="1"/>
            <a:r>
              <a:rPr lang="fa-IR" sz="3600" dirty="0">
                <a:cs typeface="B Nazanin" panose="00000400000000000000" pitchFamily="2" charset="-78"/>
              </a:rPr>
              <a:t>ترک فعل مدیران ورزشی</a:t>
            </a:r>
          </a:p>
          <a:p>
            <a:pPr algn="r" rtl="1"/>
            <a:r>
              <a:rPr lang="fa-IR" sz="3600" dirty="0">
                <a:cs typeface="B Nazanin" panose="00000400000000000000" pitchFamily="2" charset="-78"/>
              </a:rPr>
              <a:t>تفاوت بی احتیاطی و بی مبالاتی: بی احتیاطی ناظر به </a:t>
            </a:r>
            <a:r>
              <a:rPr lang="fa-IR" sz="3600" b="1" dirty="0">
                <a:solidFill>
                  <a:srgbClr val="FF0000"/>
                </a:solidFill>
                <a:cs typeface="B Nazanin" panose="00000400000000000000" pitchFamily="2" charset="-78"/>
              </a:rPr>
              <a:t>فعل</a:t>
            </a:r>
            <a:r>
              <a:rPr lang="fa-IR" sz="3600" dirty="0">
                <a:cs typeface="B Nazanin" panose="00000400000000000000" pitchFamily="2" charset="-78"/>
              </a:rPr>
              <a:t> است ولی بی مبالاتی ناظر بر </a:t>
            </a:r>
            <a:r>
              <a:rPr lang="fa-IR" sz="3600" b="1" dirty="0">
                <a:solidFill>
                  <a:srgbClr val="FF0000"/>
                </a:solidFill>
                <a:cs typeface="B Nazanin" panose="00000400000000000000" pitchFamily="2" charset="-78"/>
              </a:rPr>
              <a:t>ترک فعل </a:t>
            </a:r>
            <a:r>
              <a:rPr lang="fa-IR" sz="3600" dirty="0">
                <a:cs typeface="B Nazanin" panose="00000400000000000000" pitchFamily="2" charset="-78"/>
              </a:rPr>
              <a:t>است. در هر دو حالت تقصیر رخ داده است.</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43</a:t>
            </a:fld>
            <a:endParaRPr lang="en-US"/>
          </a:p>
        </p:txBody>
      </p:sp>
    </p:spTree>
    <p:extLst>
      <p:ext uri="{BB962C8B-B14F-4D97-AF65-F5344CB8AC3E}">
        <p14:creationId xmlns:p14="http://schemas.microsoft.com/office/powerpoint/2010/main" val="3201921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جرم</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معنی: طبق ماده 2 ق.م.ا، هر رفتاری، اعم از فعل (بی احتیاطی) و یا ترک فعل (بی مبالاتی) که در قانون برای آن </a:t>
            </a:r>
            <a:r>
              <a:rPr lang="fa-IR" sz="3600" b="1" dirty="0">
                <a:solidFill>
                  <a:srgbClr val="FF0000"/>
                </a:solidFill>
                <a:cs typeface="B Nazanin" panose="00000400000000000000" pitchFamily="2" charset="-78"/>
              </a:rPr>
              <a:t>مجازات</a:t>
            </a:r>
            <a:r>
              <a:rPr lang="fa-IR" sz="3600" dirty="0">
                <a:cs typeface="B Nazanin" panose="00000400000000000000" pitchFamily="2" charset="-78"/>
              </a:rPr>
              <a:t> تعیین شده است. </a:t>
            </a:r>
          </a:p>
          <a:p>
            <a:pPr algn="r" rtl="1"/>
            <a:r>
              <a:rPr lang="fa-IR" sz="3600" dirty="0">
                <a:cs typeface="B Nazanin" panose="00000400000000000000" pitchFamily="2" charset="-78"/>
              </a:rPr>
              <a:t>رفتاری که در قانون مجازات نداشته باشد، جرم محسوب نمی شود.</a:t>
            </a:r>
          </a:p>
          <a:p>
            <a:pPr algn="r" rtl="1"/>
            <a:r>
              <a:rPr lang="fa-IR" sz="3600" dirty="0">
                <a:cs typeface="B Nazanin" panose="00000400000000000000" pitchFamily="2" charset="-78"/>
              </a:rPr>
              <a:t>فعل ممکن است عمدی و یا سهوی باشد. </a:t>
            </a:r>
          </a:p>
          <a:p>
            <a:pPr algn="r" rtl="1"/>
            <a:r>
              <a:rPr lang="fa-IR" sz="3600" dirty="0">
                <a:cs typeface="B Nazanin" panose="00000400000000000000" pitchFamily="2" charset="-78"/>
              </a:rPr>
              <a:t>حوادثی که در ورزش رخ می دهد و به واسطه آن فرد یا افرادی صدمه می بینند، چون غیر عمد است جز </a:t>
            </a:r>
            <a:r>
              <a:rPr lang="fa-IR" sz="3600" b="1" dirty="0">
                <a:solidFill>
                  <a:srgbClr val="FF0000"/>
                </a:solidFill>
                <a:cs typeface="B Nazanin" panose="00000400000000000000" pitchFamily="2" charset="-78"/>
              </a:rPr>
              <a:t>جرائم غیر عمد </a:t>
            </a:r>
            <a:r>
              <a:rPr lang="fa-IR" sz="3600" dirty="0">
                <a:cs typeface="B Nazanin" panose="00000400000000000000" pitchFamily="2" charset="-78"/>
              </a:rPr>
              <a:t>است. (مجازات دارد)</a:t>
            </a:r>
          </a:p>
          <a:p>
            <a:pPr algn="r" rtl="1"/>
            <a:r>
              <a:rPr lang="fa-IR" sz="3600" dirty="0">
                <a:cs typeface="B Nazanin" panose="00000400000000000000" pitchFamily="2" charset="-78"/>
              </a:rPr>
              <a:t>در ورزش، بیشتر خطاها ناشی از </a:t>
            </a:r>
            <a:r>
              <a:rPr lang="fa-IR" sz="3600" b="1" dirty="0">
                <a:solidFill>
                  <a:srgbClr val="FF0000"/>
                </a:solidFill>
                <a:cs typeface="B Nazanin" panose="00000400000000000000" pitchFamily="2" charset="-78"/>
              </a:rPr>
              <a:t>بی مبالاتی </a:t>
            </a:r>
            <a:r>
              <a:rPr lang="fa-IR" sz="3600" dirty="0">
                <a:cs typeface="B Nazanin" panose="00000400000000000000" pitchFamily="2" charset="-78"/>
              </a:rPr>
              <a:t>است.</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44</a:t>
            </a:fld>
            <a:endParaRPr lang="en-US"/>
          </a:p>
        </p:txBody>
      </p:sp>
    </p:spTree>
    <p:extLst>
      <p:ext uri="{BB962C8B-B14F-4D97-AF65-F5344CB8AC3E}">
        <p14:creationId xmlns:p14="http://schemas.microsoft.com/office/powerpoint/2010/main" val="23791802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مسئولیت</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پل ارتباطی بین جرم و مجازات</a:t>
            </a:r>
          </a:p>
          <a:p>
            <a:pPr algn="r" rtl="1"/>
            <a:r>
              <a:rPr lang="fa-IR" sz="3600" dirty="0">
                <a:cs typeface="B Nazanin" panose="00000400000000000000" pitchFamily="2" charset="-78"/>
              </a:rPr>
              <a:t>جنایت: زمانی که موضوع جرم، </a:t>
            </a:r>
            <a:r>
              <a:rPr lang="fa-IR" sz="3600" b="1" dirty="0">
                <a:solidFill>
                  <a:srgbClr val="FF0000"/>
                </a:solidFill>
                <a:cs typeface="B Nazanin" panose="00000400000000000000" pitchFamily="2" charset="-78"/>
              </a:rPr>
              <a:t>بدن انسان </a:t>
            </a:r>
            <a:r>
              <a:rPr lang="fa-IR" sz="3600" dirty="0">
                <a:cs typeface="B Nazanin" panose="00000400000000000000" pitchFamily="2" charset="-78"/>
              </a:rPr>
              <a:t>است که موجب ضرب و شتم و قتل می شود.</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45</a:t>
            </a:fld>
            <a:endParaRPr lang="en-US"/>
          </a:p>
        </p:txBody>
      </p:sp>
    </p:spTree>
    <p:extLst>
      <p:ext uri="{BB962C8B-B14F-4D97-AF65-F5344CB8AC3E}">
        <p14:creationId xmlns:p14="http://schemas.microsoft.com/office/powerpoint/2010/main" val="1042420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مقررات</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اولین و مهم ترین شرطی که مقنن برای موجه جلوه دادن حوادث ورزشی مقرر می دارد، رعایت </a:t>
            </a:r>
            <a:r>
              <a:rPr lang="fa-IR" sz="3600" b="1" dirty="0">
                <a:solidFill>
                  <a:srgbClr val="FF0000"/>
                </a:solidFill>
                <a:cs typeface="B Nazanin" panose="00000400000000000000" pitchFamily="2" charset="-78"/>
              </a:rPr>
              <a:t>مقررات</a:t>
            </a:r>
            <a:r>
              <a:rPr lang="fa-IR" sz="3600" dirty="0">
                <a:cs typeface="B Nazanin" panose="00000400000000000000" pitchFamily="2" charset="-78"/>
              </a:rPr>
              <a:t> است.</a:t>
            </a:r>
          </a:p>
          <a:p>
            <a:pPr algn="r" rtl="1"/>
            <a:r>
              <a:rPr lang="fa-IR" sz="3600" dirty="0">
                <a:cs typeface="B Nazanin" panose="00000400000000000000" pitchFamily="2" charset="-78"/>
              </a:rPr>
              <a:t>مقررات حاکم بر آن رشته ورزشی</a:t>
            </a:r>
          </a:p>
          <a:p>
            <a:pPr algn="r" rtl="1"/>
            <a:r>
              <a:rPr lang="fa-IR" sz="3600" dirty="0">
                <a:cs typeface="B Nazanin" panose="00000400000000000000" pitchFamily="2" charset="-78"/>
              </a:rPr>
              <a:t>اگر عملیات ورزشی بر خلاف مقررات انجام شود و منجر به حادثه شود، مرتکب همانند حوادث خارج از ورزش، تحت </a:t>
            </a:r>
            <a:r>
              <a:rPr lang="fa-IR" sz="3600" b="1" dirty="0">
                <a:solidFill>
                  <a:srgbClr val="FF0000"/>
                </a:solidFill>
                <a:cs typeface="B Nazanin" panose="00000400000000000000" pitchFamily="2" charset="-78"/>
              </a:rPr>
              <a:t>تعقیب کیفری </a:t>
            </a:r>
            <a:r>
              <a:rPr lang="fa-IR" sz="3600" dirty="0">
                <a:cs typeface="B Nazanin" panose="00000400000000000000" pitchFamily="2" charset="-78"/>
              </a:rPr>
              <a:t>قرار می گیرد.</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46</a:t>
            </a:fld>
            <a:endParaRPr lang="en-US"/>
          </a:p>
        </p:txBody>
      </p:sp>
    </p:spTree>
    <p:extLst>
      <p:ext uri="{BB962C8B-B14F-4D97-AF65-F5344CB8AC3E}">
        <p14:creationId xmlns:p14="http://schemas.microsoft.com/office/powerpoint/2010/main" val="22702654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مقررات</a:t>
            </a:r>
            <a:r>
              <a:rPr lang="en-US" dirty="0">
                <a:cs typeface="B Titr" panose="00000700000000000000" pitchFamily="2" charset="-78"/>
              </a:rPr>
              <a:t> </a:t>
            </a:r>
            <a:r>
              <a:rPr lang="fa-IR" dirty="0">
                <a:cs typeface="B Titr" panose="00000700000000000000" pitchFamily="2" charset="-78"/>
              </a:rPr>
              <a:t>ورزشی</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مجموعه شرایط و ضوابطی است که توسط فدراسیون های بین المللی و ملی، هیات ها و ادارات، به صورت مدون در رابطه با عملیات ورزشی تنظیم گردیده و یا مقرراتی است غیر مدون (عرفی) و حاکم بر ورزشهای بومی.</a:t>
            </a:r>
          </a:p>
          <a:p>
            <a:pPr algn="r" rtl="1"/>
            <a:r>
              <a:rPr lang="fa-IR" sz="3600" dirty="0">
                <a:cs typeface="B Nazanin" panose="00000400000000000000" pitchFamily="2" charset="-78"/>
              </a:rPr>
              <a:t>نباید خلاف </a:t>
            </a:r>
            <a:r>
              <a:rPr lang="fa-IR" sz="3600" dirty="0">
                <a:solidFill>
                  <a:srgbClr val="FF0000"/>
                </a:solidFill>
                <a:cs typeface="B Nazanin" panose="00000400000000000000" pitchFamily="2" charset="-78"/>
              </a:rPr>
              <a:t>قانون</a:t>
            </a:r>
            <a:r>
              <a:rPr lang="fa-IR" sz="3600" dirty="0">
                <a:cs typeface="B Nazanin" panose="00000400000000000000" pitchFamily="2" charset="-78"/>
              </a:rPr>
              <a:t> باشد</a:t>
            </a:r>
          </a:p>
          <a:p>
            <a:pPr algn="r" rtl="1"/>
            <a:r>
              <a:rPr lang="fa-IR" sz="3600" dirty="0">
                <a:cs typeface="B Nazanin" panose="00000400000000000000" pitchFamily="2" charset="-78"/>
              </a:rPr>
              <a:t>نباید خلاف </a:t>
            </a:r>
            <a:r>
              <a:rPr lang="fa-IR" sz="3600" dirty="0">
                <a:solidFill>
                  <a:srgbClr val="FF0000"/>
                </a:solidFill>
                <a:cs typeface="B Nazanin" panose="00000400000000000000" pitchFamily="2" charset="-78"/>
              </a:rPr>
              <a:t>شرع</a:t>
            </a:r>
            <a:r>
              <a:rPr lang="fa-IR" sz="3600" dirty="0">
                <a:cs typeface="B Nazanin" panose="00000400000000000000" pitchFamily="2" charset="-78"/>
              </a:rPr>
              <a:t> باشد.</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47</a:t>
            </a:fld>
            <a:endParaRPr lang="en-US"/>
          </a:p>
        </p:txBody>
      </p:sp>
    </p:spTree>
    <p:extLst>
      <p:ext uri="{BB962C8B-B14F-4D97-AF65-F5344CB8AC3E}">
        <p14:creationId xmlns:p14="http://schemas.microsoft.com/office/powerpoint/2010/main" val="28412360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مقررات</a:t>
            </a:r>
            <a:r>
              <a:rPr lang="en-US" dirty="0">
                <a:cs typeface="B Titr" panose="00000700000000000000" pitchFamily="2" charset="-78"/>
              </a:rPr>
              <a:t> </a:t>
            </a:r>
            <a:r>
              <a:rPr lang="fa-IR" dirty="0">
                <a:cs typeface="B Titr" panose="00000700000000000000" pitchFamily="2" charset="-78"/>
              </a:rPr>
              <a:t>ورزشی</a:t>
            </a:r>
            <a:endParaRPr lang="en-US" dirty="0">
              <a:cs typeface="B Titr" panose="00000700000000000000" pitchFamily="2" charset="-78"/>
            </a:endParaRPr>
          </a:p>
        </p:txBody>
      </p:sp>
      <p:sp>
        <p:nvSpPr>
          <p:cNvPr id="3" name="Content Placeholder 2"/>
          <p:cNvSpPr>
            <a:spLocks noGrp="1"/>
          </p:cNvSpPr>
          <p:nvPr>
            <p:ph idx="1"/>
          </p:nvPr>
        </p:nvSpPr>
        <p:spPr/>
        <p:txBody>
          <a:bodyPr>
            <a:normAutofit lnSpcReduction="10000"/>
          </a:bodyPr>
          <a:lstStyle/>
          <a:p>
            <a:pPr algn="r" rtl="1"/>
            <a:r>
              <a:rPr lang="fa-IR" sz="3600" dirty="0">
                <a:cs typeface="B Nazanin" panose="00000400000000000000" pitchFamily="2" charset="-78"/>
              </a:rPr>
              <a:t>در واقع چنانچه مجموع حرکاتی تحت عنوان ورزش مورد قبول باشد، لزوما مقرراتی بر آن حاکم است، لذا شرط اصلی برای موجه شناخته شدن حوادث ورزشی، رعایت </a:t>
            </a:r>
            <a:r>
              <a:rPr lang="fa-IR" sz="3600" b="1" dirty="0">
                <a:solidFill>
                  <a:srgbClr val="FF0000"/>
                </a:solidFill>
                <a:cs typeface="B Nazanin" panose="00000400000000000000" pitchFamily="2" charset="-78"/>
              </a:rPr>
              <a:t>مقررات</a:t>
            </a:r>
            <a:r>
              <a:rPr lang="fa-IR" sz="3600" dirty="0">
                <a:cs typeface="B Nazanin" panose="00000400000000000000" pitchFamily="2" charset="-78"/>
              </a:rPr>
              <a:t> حاکم بر آن است. مشروط به اینکه با </a:t>
            </a:r>
            <a:r>
              <a:rPr lang="fa-IR" sz="3600" b="1" dirty="0">
                <a:solidFill>
                  <a:srgbClr val="FF0000"/>
                </a:solidFill>
                <a:cs typeface="B Nazanin" panose="00000400000000000000" pitchFamily="2" charset="-78"/>
              </a:rPr>
              <a:t>قانون و شرع منافاتی </a:t>
            </a:r>
            <a:r>
              <a:rPr lang="fa-IR" sz="3600" dirty="0">
                <a:cs typeface="B Nazanin" panose="00000400000000000000" pitchFamily="2" charset="-78"/>
              </a:rPr>
              <a:t>نداشته باشد.</a:t>
            </a:r>
          </a:p>
          <a:p>
            <a:pPr algn="r" rtl="1"/>
            <a:r>
              <a:rPr lang="fa-IR" sz="3600" dirty="0">
                <a:cs typeface="B Nazanin" panose="00000400000000000000" pitchFamily="2" charset="-78"/>
              </a:rPr>
              <a:t>انواع مقررات ورزشی:</a:t>
            </a:r>
          </a:p>
          <a:p>
            <a:pPr algn="r" rtl="1"/>
            <a:r>
              <a:rPr lang="fa-IR" sz="3600" dirty="0">
                <a:cs typeface="B Nazanin" panose="00000400000000000000" pitchFamily="2" charset="-78"/>
              </a:rPr>
              <a:t>خطاهای ورزشی</a:t>
            </a:r>
          </a:p>
          <a:p>
            <a:pPr algn="r" rtl="1"/>
            <a:r>
              <a:rPr lang="fa-IR" sz="3600" dirty="0">
                <a:cs typeface="B Nazanin" panose="00000400000000000000" pitchFamily="2" charset="-78"/>
              </a:rPr>
              <a:t>لوازم و تجهیزات</a:t>
            </a:r>
          </a:p>
          <a:p>
            <a:pPr algn="r" rtl="1"/>
            <a:r>
              <a:rPr lang="fa-IR" sz="3600" dirty="0">
                <a:cs typeface="B Nazanin" panose="00000400000000000000" pitchFamily="2" charset="-78"/>
              </a:rPr>
              <a:t>اماکن و تاسیسات</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48</a:t>
            </a:fld>
            <a:endParaRPr lang="en-US"/>
          </a:p>
        </p:txBody>
      </p:sp>
    </p:spTree>
    <p:extLst>
      <p:ext uri="{BB962C8B-B14F-4D97-AF65-F5344CB8AC3E}">
        <p14:creationId xmlns:p14="http://schemas.microsoft.com/office/powerpoint/2010/main" val="2728183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مقررات</a:t>
            </a:r>
            <a:r>
              <a:rPr lang="en-US" dirty="0">
                <a:cs typeface="B Titr" panose="00000700000000000000" pitchFamily="2" charset="-78"/>
              </a:rPr>
              <a:t> </a:t>
            </a:r>
            <a:r>
              <a:rPr lang="fa-IR" dirty="0">
                <a:cs typeface="B Titr" panose="00000700000000000000" pitchFamily="2" charset="-78"/>
              </a:rPr>
              <a:t>ورزشی</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بارزترین مصداق مقررات، </a:t>
            </a:r>
            <a:r>
              <a:rPr lang="fa-IR" sz="3600" dirty="0">
                <a:solidFill>
                  <a:srgbClr val="FF0000"/>
                </a:solidFill>
                <a:cs typeface="B Nazanin" panose="00000400000000000000" pitchFamily="2" charset="-78"/>
              </a:rPr>
              <a:t>مقررات ناظر بر خطاهای ناشی از عملیات</a:t>
            </a:r>
            <a:r>
              <a:rPr lang="fa-IR" sz="3600" dirty="0">
                <a:cs typeface="B Nazanin" panose="00000400000000000000" pitchFamily="2" charset="-78"/>
              </a:rPr>
              <a:t> ورزشی است.</a:t>
            </a:r>
          </a:p>
          <a:p>
            <a:pPr algn="r" rtl="1"/>
            <a:r>
              <a:rPr lang="fa-IR" sz="3600" dirty="0">
                <a:cs typeface="B Nazanin" panose="00000400000000000000" pitchFamily="2" charset="-78"/>
              </a:rPr>
              <a:t>مقررات هر رشته توسط فدراسیون ها و به صورت مدون مشخص شده است که در این مجموعه معمولا کلیه مقررات مربوط به </a:t>
            </a:r>
            <a:r>
              <a:rPr lang="fa-IR" sz="3600" dirty="0">
                <a:solidFill>
                  <a:srgbClr val="FF0000"/>
                </a:solidFill>
                <a:cs typeface="B Nazanin" panose="00000400000000000000" pitchFamily="2" charset="-78"/>
              </a:rPr>
              <a:t>زمین، بازیکنان، داورها، تخلفات و جرائم </a:t>
            </a:r>
            <a:r>
              <a:rPr lang="fa-IR" sz="3600" dirty="0">
                <a:cs typeface="B Nazanin" panose="00000400000000000000" pitchFamily="2" charset="-78"/>
              </a:rPr>
              <a:t>و امثال آنها با دقت ذکر شده است.</a:t>
            </a:r>
          </a:p>
          <a:p>
            <a:pPr algn="r" rtl="1"/>
            <a:r>
              <a:rPr lang="fa-IR" sz="3600" dirty="0">
                <a:cs typeface="B Nazanin" panose="00000400000000000000" pitchFamily="2" charset="-78"/>
              </a:rPr>
              <a:t>هرگاه حادثه بر اثر حرکات و خطای ورزشکار باشد، مسئولیت قانونی کامل برعهده خود </a:t>
            </a:r>
            <a:r>
              <a:rPr lang="fa-IR" sz="3600" dirty="0">
                <a:solidFill>
                  <a:srgbClr val="FF0000"/>
                </a:solidFill>
                <a:cs typeface="B Nazanin" panose="00000400000000000000" pitchFamily="2" charset="-78"/>
              </a:rPr>
              <a:t>ورزشکار خطاکار </a:t>
            </a:r>
            <a:r>
              <a:rPr lang="fa-IR" sz="3600" dirty="0">
                <a:cs typeface="B Nazanin" panose="00000400000000000000" pitchFamily="2" charset="-78"/>
              </a:rPr>
              <a:t>است.</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49</a:t>
            </a:fld>
            <a:endParaRPr lang="en-US"/>
          </a:p>
        </p:txBody>
      </p:sp>
    </p:spTree>
    <p:extLst>
      <p:ext uri="{BB962C8B-B14F-4D97-AF65-F5344CB8AC3E}">
        <p14:creationId xmlns:p14="http://schemas.microsoft.com/office/powerpoint/2010/main" val="3169816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مقررات</a:t>
            </a:r>
            <a:r>
              <a:rPr lang="en-US" dirty="0">
                <a:cs typeface="B Titr" panose="00000700000000000000" pitchFamily="2" charset="-78"/>
              </a:rPr>
              <a:t> </a:t>
            </a:r>
            <a:r>
              <a:rPr lang="fa-IR" dirty="0">
                <a:cs typeface="B Titr" panose="00000700000000000000" pitchFamily="2" charset="-78"/>
              </a:rPr>
              <a:t>ورزشی</a:t>
            </a:r>
            <a:endParaRPr lang="en-US" dirty="0">
              <a:cs typeface="B Titr" panose="00000700000000000000" pitchFamily="2" charset="-78"/>
            </a:endParaRPr>
          </a:p>
        </p:txBody>
      </p:sp>
      <p:sp>
        <p:nvSpPr>
          <p:cNvPr id="3" name="Content Placeholder 2"/>
          <p:cNvSpPr>
            <a:spLocks noGrp="1"/>
          </p:cNvSpPr>
          <p:nvPr>
            <p:ph idx="1"/>
          </p:nvPr>
        </p:nvSpPr>
        <p:spPr/>
        <p:txBody>
          <a:bodyPr>
            <a:normAutofit/>
          </a:bodyPr>
          <a:lstStyle/>
          <a:p>
            <a:pPr algn="r" rtl="1"/>
            <a:r>
              <a:rPr lang="fa-IR" sz="3600" dirty="0">
                <a:cs typeface="B Nazanin" panose="00000400000000000000" pitchFamily="2" charset="-78"/>
              </a:rPr>
              <a:t>اقدامات غیر ورزشی که در حین فعالیت ورزشی انجام می شود (کتک کاری، توهین، پرتاب اشیا) قابل طرح در قالب حقوق ورزشی نیست و به مانند یک </a:t>
            </a:r>
            <a:r>
              <a:rPr lang="fa-IR" sz="3600" dirty="0">
                <a:solidFill>
                  <a:srgbClr val="FF0000"/>
                </a:solidFill>
                <a:cs typeface="B Nazanin" panose="00000400000000000000" pitchFamily="2" charset="-78"/>
              </a:rPr>
              <a:t>مجرم عادی مجازات </a:t>
            </a:r>
            <a:r>
              <a:rPr lang="fa-IR" sz="3600" dirty="0">
                <a:cs typeface="B Nazanin" panose="00000400000000000000" pitchFamily="2" charset="-78"/>
              </a:rPr>
              <a:t>می شود.</a:t>
            </a:r>
          </a:p>
          <a:p>
            <a:pPr algn="r" rtl="1"/>
            <a:r>
              <a:rPr lang="fa-IR" sz="3600" dirty="0">
                <a:cs typeface="B Nazanin" panose="00000400000000000000" pitchFamily="2" charset="-78"/>
              </a:rPr>
              <a:t>نه ورزش و نه اماکن ورزشی، وسیله ای برای مصونیت ورزشکار متخلف نیست.</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50</a:t>
            </a:fld>
            <a:endParaRPr lang="en-US"/>
          </a:p>
        </p:txBody>
      </p:sp>
    </p:spTree>
    <p:extLst>
      <p:ext uri="{BB962C8B-B14F-4D97-AF65-F5344CB8AC3E}">
        <p14:creationId xmlns:p14="http://schemas.microsoft.com/office/powerpoint/2010/main" val="23099781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اساسی</a:t>
            </a:r>
            <a:endParaRPr lang="en-US" dirty="0">
              <a:cs typeface="B Titr" panose="00000700000000000000" pitchFamily="2" charset="-78"/>
            </a:endParaRPr>
          </a:p>
        </p:txBody>
      </p:sp>
      <p:sp>
        <p:nvSpPr>
          <p:cNvPr id="3" name="Content Placeholder 2"/>
          <p:cNvSpPr>
            <a:spLocks noGrp="1"/>
          </p:cNvSpPr>
          <p:nvPr>
            <p:ph idx="1"/>
          </p:nvPr>
        </p:nvSpPr>
        <p:spPr>
          <a:xfrm>
            <a:off x="838200" y="1825624"/>
            <a:ext cx="10515600" cy="4686011"/>
          </a:xfrm>
        </p:spPr>
        <p:txBody>
          <a:bodyPr>
            <a:normAutofit lnSpcReduction="10000"/>
          </a:bodyPr>
          <a:lstStyle/>
          <a:p>
            <a:pPr algn="r" rtl="1"/>
            <a:r>
              <a:rPr lang="fa-IR" sz="3600" dirty="0">
                <a:cs typeface="B Nazanin" panose="00000400000000000000" pitchFamily="2" charset="-78"/>
              </a:rPr>
              <a:t>قانون اساسی شالوده یک نظام است و اساس یک حکومت را تشکیل می دهد.</a:t>
            </a:r>
          </a:p>
          <a:p>
            <a:pPr algn="r" rtl="1"/>
            <a:r>
              <a:rPr lang="fa-IR" sz="3600" dirty="0">
                <a:cs typeface="B Nazanin" panose="00000400000000000000" pitchFamily="2" charset="-78"/>
              </a:rPr>
              <a:t>در بند </a:t>
            </a:r>
            <a:r>
              <a:rPr lang="fa-IR" sz="3600" dirty="0">
                <a:solidFill>
                  <a:srgbClr val="FF0000"/>
                </a:solidFill>
                <a:cs typeface="B Nazanin" panose="00000400000000000000" pitchFamily="2" charset="-78"/>
              </a:rPr>
              <a:t>3 اصل سوم </a:t>
            </a:r>
            <a:r>
              <a:rPr lang="fa-IR" sz="3600" dirty="0">
                <a:cs typeface="B Nazanin" panose="00000400000000000000" pitchFamily="2" charset="-78"/>
              </a:rPr>
              <a:t>قانون اساسی، در خصوص تربیت بدنی و ورزش نوشته شده و مورد توجه قانون گذار قرار گرفته است. همین موضوع دلالت بر اهمیت ورزش و تربیت بدنی برای نظام جمهوری اسلامی است.</a:t>
            </a:r>
          </a:p>
          <a:p>
            <a:pPr algn="r" rtl="1"/>
            <a:r>
              <a:rPr lang="fa-IR" sz="3600" dirty="0">
                <a:cs typeface="B Nazanin" panose="00000400000000000000" pitchFamily="2" charset="-78"/>
              </a:rPr>
              <a:t>در قانون اساسی، </a:t>
            </a:r>
            <a:r>
              <a:rPr lang="fa-IR" sz="3600" dirty="0">
                <a:solidFill>
                  <a:srgbClr val="FF0000"/>
                </a:solidFill>
                <a:cs typeface="B Nazanin" panose="00000400000000000000" pitchFamily="2" charset="-78"/>
              </a:rPr>
              <a:t>تربیت بدنی هم عرض آموزش و پرورش </a:t>
            </a:r>
            <a:r>
              <a:rPr lang="fa-IR" sz="3600" dirty="0">
                <a:cs typeface="B Nazanin" panose="00000400000000000000" pitchFamily="2" charset="-78"/>
              </a:rPr>
              <a:t>قرار داده شده است.</a:t>
            </a:r>
          </a:p>
          <a:p>
            <a:pPr algn="r" rtl="1"/>
            <a:r>
              <a:rPr lang="fa-IR" sz="3600" dirty="0">
                <a:cs typeface="B Nazanin" panose="00000400000000000000" pitchFamily="2" charset="-78"/>
              </a:rPr>
              <a:t>در بند 3 مقرر شده که دولت موظف است آموزش و پرورش و تربیت بدنی رایگان برای همه در تمام سطوح تسهیل گردد.</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51</a:t>
            </a:fld>
            <a:endParaRPr lang="en-US"/>
          </a:p>
        </p:txBody>
      </p:sp>
    </p:spTree>
    <p:extLst>
      <p:ext uri="{BB962C8B-B14F-4D97-AF65-F5344CB8AC3E}">
        <p14:creationId xmlns:p14="http://schemas.microsoft.com/office/powerpoint/2010/main" val="28312372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اساسی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lnSpcReduction="10000"/>
          </a:bodyPr>
          <a:lstStyle/>
          <a:p>
            <a:pPr algn="r" rtl="1"/>
            <a:r>
              <a:rPr lang="fa-IR" sz="3600" dirty="0">
                <a:cs typeface="B Nazanin" panose="00000400000000000000" pitchFamily="2" charset="-78"/>
              </a:rPr>
              <a:t>معمولا تغییر و تحول در قانون اساسی خیلی کم است و به سختی صورت می گیرد. از سال 57 که قانون اساسی تدوین شد تا سال 68 تغییر نیافت. </a:t>
            </a:r>
          </a:p>
          <a:p>
            <a:pPr algn="r" rtl="1"/>
            <a:r>
              <a:rPr lang="fa-IR" sz="3600" dirty="0">
                <a:cs typeface="B Nazanin" panose="00000400000000000000" pitchFamily="2" charset="-78"/>
              </a:rPr>
              <a:t>در سال 68 دو اصل به قانون اساسی اضافه شد و از 175 اصل به 177 اصل افزایش یافت.</a:t>
            </a:r>
          </a:p>
          <a:p>
            <a:pPr algn="r" rtl="1"/>
            <a:r>
              <a:rPr lang="fa-IR" sz="3600" b="1" dirty="0">
                <a:cs typeface="B Nazanin" panose="00000400000000000000" pitchFamily="2" charset="-78"/>
              </a:rPr>
              <a:t>فرق قانون اساسی با قانون عادی: </a:t>
            </a:r>
          </a:p>
          <a:p>
            <a:pPr algn="r" rtl="1"/>
            <a:r>
              <a:rPr lang="fa-IR" sz="3600" dirty="0">
                <a:cs typeface="B Nazanin" panose="00000400000000000000" pitchFamily="2" charset="-78"/>
              </a:rPr>
              <a:t>قانون اساسی اولین بار توسط مجلس خبرگان به ریاست دکتر بهشتی تصویب شد. برای تغییر جزئی و حتی یک کلمه از آن باید شورای بازنگری که در اصل 177 آمده است تشکیل و نهادهای حقیقی و حقوقی در آن حضور دارند.</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52</a:t>
            </a:fld>
            <a:endParaRPr lang="en-US"/>
          </a:p>
        </p:txBody>
      </p:sp>
    </p:spTree>
    <p:extLst>
      <p:ext uri="{BB962C8B-B14F-4D97-AF65-F5344CB8AC3E}">
        <p14:creationId xmlns:p14="http://schemas.microsoft.com/office/powerpoint/2010/main" val="973419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اساسی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a:bodyPr>
          <a:lstStyle/>
          <a:p>
            <a:pPr algn="r" rtl="1"/>
            <a:r>
              <a:rPr lang="fa-IR" sz="3600" dirty="0">
                <a:cs typeface="B Nazanin" panose="00000400000000000000" pitchFamily="2" charset="-78"/>
              </a:rPr>
              <a:t>قانون عادی مصوب مجلس شورای اسلامی است و هر لحظه ممکن است تغییر یابد و مرجع وضع قانون خودش می تواند قانون را نسخ کند.</a:t>
            </a:r>
          </a:p>
          <a:p>
            <a:pPr algn="r" rtl="1"/>
            <a:r>
              <a:rPr lang="fa-IR" sz="3600" dirty="0">
                <a:cs typeface="B Nazanin" panose="00000400000000000000" pitchFamily="2" charset="-78"/>
              </a:rPr>
              <a:t>شورای نگهبان مسئول تفسیر قانون اساسی است و مرجع نظارت بر قوانین.</a:t>
            </a:r>
          </a:p>
          <a:p>
            <a:pPr algn="r" rtl="1"/>
            <a:r>
              <a:rPr lang="fa-IR" sz="3600" dirty="0">
                <a:cs typeface="B Nazanin" panose="00000400000000000000" pitchFamily="2" charset="-78"/>
              </a:rPr>
              <a:t>هم در قانون اساسی و هم در قانون عادی به ورزش و تربیت بدنی پرداخته شده است.</a:t>
            </a:r>
          </a:p>
          <a:p>
            <a:pPr algn="r" rtl="1"/>
            <a:r>
              <a:rPr lang="fa-IR" sz="3600" dirty="0">
                <a:cs typeface="B Nazanin" panose="00000400000000000000" pitchFamily="2" charset="-78"/>
              </a:rPr>
              <a:t>از جمله قوانین عادی که می توانید در بحث حقوق ورزشی به آن اشاره کنیم قانون مسئولیت مدنی مصوب 1339 است. </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53</a:t>
            </a:fld>
            <a:endParaRPr lang="en-US"/>
          </a:p>
        </p:txBody>
      </p:sp>
    </p:spTree>
    <p:extLst>
      <p:ext uri="{BB962C8B-B14F-4D97-AF65-F5344CB8AC3E}">
        <p14:creationId xmlns:p14="http://schemas.microsoft.com/office/powerpoint/2010/main" val="20609825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اساسی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a:bodyPr>
          <a:lstStyle/>
          <a:p>
            <a:pPr algn="r" rtl="1"/>
            <a:r>
              <a:rPr lang="fa-IR" sz="3600" dirty="0">
                <a:cs typeface="B Nazanin" panose="00000400000000000000" pitchFamily="2" charset="-78"/>
              </a:rPr>
              <a:t>در </a:t>
            </a:r>
            <a:r>
              <a:rPr lang="fa-IR" sz="3600" dirty="0">
                <a:solidFill>
                  <a:srgbClr val="FF0000"/>
                </a:solidFill>
                <a:cs typeface="B Nazanin" panose="00000400000000000000" pitchFamily="2" charset="-78"/>
              </a:rPr>
              <a:t>ماده 1 قانون </a:t>
            </a:r>
            <a:r>
              <a:rPr lang="fa-IR" sz="3600" dirty="0">
                <a:cs typeface="B Nazanin" panose="00000400000000000000" pitchFamily="2" charset="-78"/>
              </a:rPr>
              <a:t>مسئولیت مدنی مقرر شده است که هر کس </a:t>
            </a:r>
            <a:r>
              <a:rPr lang="fa-IR" sz="3600" dirty="0">
                <a:solidFill>
                  <a:srgbClr val="FF0000"/>
                </a:solidFill>
                <a:cs typeface="B Nazanin" panose="00000400000000000000" pitchFamily="2" charset="-78"/>
              </a:rPr>
              <a:t>بدون مجوز قانونی، عمدا و یا در نتیجه بی احتیاطی</a:t>
            </a:r>
            <a:r>
              <a:rPr lang="fa-IR" sz="3600" dirty="0">
                <a:cs typeface="B Nazanin" panose="00000400000000000000" pitchFamily="2" charset="-78"/>
              </a:rPr>
              <a:t>، به جان، مال، سلامتی و حیثیت و یا شهرت تجاری و یا هر حق دیگری که به واسطه قانون ایجاد شده است لطمه وارد کند و موجب صدمه و ضرر مادی و معنوی گردد؛ </a:t>
            </a:r>
            <a:r>
              <a:rPr lang="fa-IR" sz="3600" dirty="0">
                <a:solidFill>
                  <a:srgbClr val="FF0000"/>
                </a:solidFill>
                <a:cs typeface="B Nazanin" panose="00000400000000000000" pitchFamily="2" charset="-78"/>
              </a:rPr>
              <a:t>مسئول</a:t>
            </a:r>
            <a:r>
              <a:rPr lang="fa-IR" sz="3600" dirty="0">
                <a:cs typeface="B Nazanin" panose="00000400000000000000" pitchFamily="2" charset="-78"/>
              </a:rPr>
              <a:t> جبران خسارت ناشی از عمل خود است (قانون کلی مربوط به حوادث ورزشی و حین کار).</a:t>
            </a:r>
          </a:p>
          <a:p>
            <a:pPr algn="r" rtl="1"/>
            <a:r>
              <a:rPr lang="fa-IR" sz="3600" dirty="0">
                <a:cs typeface="B Nazanin" panose="00000400000000000000" pitchFamily="2" charset="-78"/>
              </a:rPr>
              <a:t>خطای جزایی، رکن روانی جرائم شبه عمد و غیر عمد را تشکیل می دهد که شامل تقصیر، بی مبالاتی و بی احتیاطی می شد.</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54</a:t>
            </a:fld>
            <a:endParaRPr lang="en-US"/>
          </a:p>
        </p:txBody>
      </p:sp>
    </p:spTree>
    <p:extLst>
      <p:ext uri="{BB962C8B-B14F-4D97-AF65-F5344CB8AC3E}">
        <p14:creationId xmlns:p14="http://schemas.microsoft.com/office/powerpoint/2010/main" val="4006923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اساسی</a:t>
            </a:r>
            <a:endParaRPr lang="en-US" dirty="0">
              <a:cs typeface="B Titr" panose="00000700000000000000" pitchFamily="2" charset="-78"/>
            </a:endParaRPr>
          </a:p>
        </p:txBody>
      </p:sp>
      <p:sp>
        <p:nvSpPr>
          <p:cNvPr id="3" name="Content Placeholder 2"/>
          <p:cNvSpPr>
            <a:spLocks noGrp="1"/>
          </p:cNvSpPr>
          <p:nvPr>
            <p:ph idx="1"/>
          </p:nvPr>
        </p:nvSpPr>
        <p:spPr>
          <a:xfrm>
            <a:off x="838200" y="1825624"/>
            <a:ext cx="10515600" cy="4530726"/>
          </a:xfrm>
        </p:spPr>
        <p:txBody>
          <a:bodyPr>
            <a:normAutofit/>
          </a:bodyPr>
          <a:lstStyle/>
          <a:p>
            <a:pPr algn="r" rtl="1"/>
            <a:r>
              <a:rPr lang="fa-IR" sz="3600" dirty="0">
                <a:solidFill>
                  <a:srgbClr val="FF0000"/>
                </a:solidFill>
                <a:cs typeface="B Nazanin" panose="00000400000000000000" pitchFamily="2" charset="-78"/>
              </a:rPr>
              <a:t>ماده واحد قانون مجازات:</a:t>
            </a:r>
          </a:p>
          <a:p>
            <a:pPr algn="r" rtl="1"/>
            <a:r>
              <a:rPr lang="fa-IR" sz="3600" dirty="0">
                <a:solidFill>
                  <a:srgbClr val="FF0000"/>
                </a:solidFill>
                <a:cs typeface="B Nazanin" panose="00000400000000000000" pitchFamily="2" charset="-78"/>
              </a:rPr>
              <a:t>خودداری</a:t>
            </a:r>
            <a:r>
              <a:rPr lang="fa-IR" sz="3600" dirty="0">
                <a:cs typeface="B Nazanin" panose="00000400000000000000" pitchFamily="2" charset="-78"/>
              </a:rPr>
              <a:t> از کمک به مصدومین و دفع مخاطرات جانی (مصوب 1354).</a:t>
            </a:r>
          </a:p>
          <a:p>
            <a:pPr algn="r" rtl="1"/>
            <a:r>
              <a:rPr lang="fa-IR" sz="3600" dirty="0">
                <a:cs typeface="B Nazanin" panose="00000400000000000000" pitchFamily="2" charset="-78"/>
              </a:rPr>
              <a:t>هرگاه شخصی شاهد آسیب جانی شخص دیگری باشد و با اقدام فوری خود یا اعلام فوری به شخص و فرد صلاحیت دار، از تداوم آسیب و خطر (تشدید خطر) و غیره جلوگیری نکند، به حبس محکوم خواهد شد.</a:t>
            </a:r>
          </a:p>
          <a:p>
            <a:pPr algn="r" rtl="1"/>
            <a:r>
              <a:rPr lang="fa-IR" sz="3600" dirty="0">
                <a:cs typeface="B Nazanin" panose="00000400000000000000" pitchFamily="2" charset="-78"/>
              </a:rPr>
              <a:t>(یک قانون عام)</a:t>
            </a: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55</a:t>
            </a:fld>
            <a:endParaRPr lang="en-US"/>
          </a:p>
        </p:txBody>
      </p:sp>
    </p:spTree>
    <p:extLst>
      <p:ext uri="{BB962C8B-B14F-4D97-AF65-F5344CB8AC3E}">
        <p14:creationId xmlns:p14="http://schemas.microsoft.com/office/powerpoint/2010/main" val="20166692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اساسی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a:bodyPr>
          <a:lstStyle/>
          <a:p>
            <a:pPr algn="r" rtl="1"/>
            <a:r>
              <a:rPr lang="fa-IR" sz="3600" dirty="0">
                <a:cs typeface="B Nazanin" panose="00000400000000000000" pitchFamily="2" charset="-78"/>
              </a:rPr>
              <a:t>قانون مجازات اسلامی مصوب 1/2/1392، در بند 3 ماده 158، (مختص حوادث ورزشی است:</a:t>
            </a:r>
          </a:p>
          <a:p>
            <a:pPr algn="r" rtl="1"/>
            <a:r>
              <a:rPr lang="fa-IR" sz="3600" dirty="0">
                <a:cs typeface="B Nazanin" panose="00000400000000000000" pitchFamily="2" charset="-78"/>
              </a:rPr>
              <a:t>ارتکاب رفتاری که طبق قانون جرم محسوب می شود، در موارد زیر قابل مجازات نیست!</a:t>
            </a:r>
          </a:p>
          <a:p>
            <a:pPr algn="r" rtl="1"/>
            <a:r>
              <a:rPr lang="fa-IR" sz="3600" dirty="0">
                <a:cs typeface="B Nazanin" panose="00000400000000000000" pitchFamily="2" charset="-78"/>
              </a:rPr>
              <a:t>مشروط بر اینکه سبب و علت حادثه، ناشی از نقض مقررات رشته نباشد</a:t>
            </a:r>
          </a:p>
          <a:p>
            <a:pPr algn="r" rtl="1"/>
            <a:r>
              <a:rPr lang="fa-IR" sz="3600" dirty="0">
                <a:cs typeface="B Nazanin" panose="00000400000000000000" pitchFamily="2" charset="-78"/>
              </a:rPr>
              <a:t>خلاف موازین شرع و قانون نباشد</a:t>
            </a:r>
          </a:p>
          <a:p>
            <a:pPr marL="0" indent="0" algn="r" rtl="1">
              <a:buNone/>
            </a:pPr>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56</a:t>
            </a:fld>
            <a:endParaRPr lang="en-US"/>
          </a:p>
        </p:txBody>
      </p:sp>
    </p:spTree>
    <p:extLst>
      <p:ext uri="{BB962C8B-B14F-4D97-AF65-F5344CB8AC3E}">
        <p14:creationId xmlns:p14="http://schemas.microsoft.com/office/powerpoint/2010/main" val="39845111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اساسی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a:bodyPr>
          <a:lstStyle/>
          <a:p>
            <a:pPr algn="r" rtl="1"/>
            <a:r>
              <a:rPr lang="fa-IR" sz="3600" dirty="0">
                <a:cs typeface="B Nazanin" panose="00000400000000000000" pitchFamily="2" charset="-78"/>
              </a:rPr>
              <a:t>در ورزش به دلیل آسیب به اندام، جنایت رخ می دهد.</a:t>
            </a:r>
          </a:p>
          <a:p>
            <a:pPr algn="r" rtl="1"/>
            <a:r>
              <a:rPr lang="fa-IR" sz="3600" dirty="0">
                <a:cs typeface="B Nazanin" panose="00000400000000000000" pitchFamily="2" charset="-78"/>
              </a:rPr>
              <a:t>در قانون مجازات اسلامی مصوب 1392، ماده 291، بند پ:</a:t>
            </a:r>
          </a:p>
          <a:p>
            <a:pPr algn="r" rtl="1"/>
            <a:r>
              <a:rPr lang="fa-IR" sz="3600" dirty="0">
                <a:cs typeface="B Nazanin" panose="00000400000000000000" pitchFamily="2" charset="-78"/>
              </a:rPr>
              <a:t>در موارد زیر، جنایت، شبه عمد تشخیص داده می شود.</a:t>
            </a:r>
          </a:p>
          <a:p>
            <a:pPr algn="r" rtl="1"/>
            <a:r>
              <a:rPr lang="fa-IR" sz="3600" dirty="0">
                <a:cs typeface="B Nazanin" panose="00000400000000000000" pitchFamily="2" charset="-78"/>
              </a:rPr>
              <a:t>هرگاه جنایت به سبب تقصیر مرتکب واقع شود (بی احتیاطی و بی مبالاتی) که در حوادث ورزشی غالبا شبه عمد است.</a:t>
            </a:r>
          </a:p>
          <a:p>
            <a:pPr marL="0" indent="0" algn="r" rtl="1">
              <a:buNone/>
            </a:pPr>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57</a:t>
            </a:fld>
            <a:endParaRPr lang="en-US"/>
          </a:p>
        </p:txBody>
      </p:sp>
    </p:spTree>
    <p:extLst>
      <p:ext uri="{BB962C8B-B14F-4D97-AF65-F5344CB8AC3E}">
        <p14:creationId xmlns:p14="http://schemas.microsoft.com/office/powerpoint/2010/main" val="6535281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قانون تاسیس باشگاه</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a:bodyPr>
          <a:lstStyle/>
          <a:p>
            <a:pPr algn="r" rtl="1"/>
            <a:r>
              <a:rPr lang="fa-IR" sz="3600" dirty="0">
                <a:cs typeface="B Nazanin" panose="00000400000000000000" pitchFamily="2" charset="-78"/>
              </a:rPr>
              <a:t>قانون تاسیس باشگاه ورزشی توسط مردم با نظارت دولت (مصوب 1369).</a:t>
            </a:r>
          </a:p>
          <a:p>
            <a:pPr algn="r" rtl="1"/>
            <a:r>
              <a:rPr lang="fa-IR" sz="3600" dirty="0">
                <a:cs typeface="B Nazanin" panose="00000400000000000000" pitchFamily="2" charset="-78"/>
              </a:rPr>
              <a:t>قانون تاسیس سازمان تربیت بدنی (مصوب 1350)</a:t>
            </a:r>
          </a:p>
          <a:p>
            <a:pPr algn="r" rtl="1"/>
            <a:r>
              <a:rPr lang="fa-IR" sz="3600" dirty="0">
                <a:cs typeface="B Nazanin" panose="00000400000000000000" pitchFamily="2" charset="-78"/>
              </a:rPr>
              <a:t>قانون تبدیل سازمان تربیت بدنی به وزارت ورزش و جوانان (مصوب 1389).</a:t>
            </a:r>
          </a:p>
          <a:p>
            <a:pPr marL="0" indent="0" algn="r" rtl="1">
              <a:buNone/>
            </a:pPr>
            <a:endParaRPr lang="fa-IR" sz="3600" dirty="0">
              <a:cs typeface="B Nazanin" panose="00000400000000000000" pitchFamily="2" charset="-78"/>
            </a:endParaRPr>
          </a:p>
          <a:p>
            <a:pPr marL="0" indent="0" algn="r" rtl="1">
              <a:buNone/>
            </a:pPr>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58</a:t>
            </a:fld>
            <a:endParaRPr lang="en-US"/>
          </a:p>
        </p:txBody>
      </p:sp>
    </p:spTree>
    <p:extLst>
      <p:ext uri="{BB962C8B-B14F-4D97-AF65-F5344CB8AC3E}">
        <p14:creationId xmlns:p14="http://schemas.microsoft.com/office/powerpoint/2010/main" val="13711210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احادیث و روایت</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lnSpcReduction="10000"/>
          </a:bodyPr>
          <a:lstStyle/>
          <a:p>
            <a:pPr algn="r" rtl="1"/>
            <a:r>
              <a:rPr lang="fa-IR" sz="3600" dirty="0">
                <a:cs typeface="B Nazanin" panose="00000400000000000000" pitchFamily="2" charset="-78"/>
              </a:rPr>
              <a:t>حدیث: به فرزندان خود، شنا، تیراندازی و اسب سواری بیاموزید.</a:t>
            </a:r>
          </a:p>
          <a:p>
            <a:pPr algn="r" rtl="1"/>
            <a:r>
              <a:rPr lang="fa-IR" sz="3600" dirty="0">
                <a:cs typeface="B Nazanin" panose="00000400000000000000" pitchFamily="2" charset="-78"/>
              </a:rPr>
              <a:t>نظر فقها در مورد ورزش و مسئولیت های ورزشی و حوادث:</a:t>
            </a:r>
          </a:p>
          <a:p>
            <a:pPr algn="r" rtl="1"/>
            <a:r>
              <a:rPr lang="fa-IR" sz="3600" dirty="0">
                <a:cs typeface="B Nazanin" panose="00000400000000000000" pitchFamily="2" charset="-78"/>
              </a:rPr>
              <a:t>شیخ طوسی</a:t>
            </a:r>
          </a:p>
          <a:p>
            <a:pPr algn="r" rtl="1"/>
            <a:r>
              <a:rPr lang="fa-IR" sz="3600" dirty="0">
                <a:cs typeface="B Nazanin" panose="00000400000000000000" pitchFamily="2" charset="-78"/>
              </a:rPr>
              <a:t>ابن قدامه</a:t>
            </a:r>
          </a:p>
          <a:p>
            <a:pPr algn="r" rtl="1"/>
            <a:r>
              <a:rPr lang="fa-IR" sz="3600" dirty="0">
                <a:cs typeface="B Nazanin" panose="00000400000000000000" pitchFamily="2" charset="-78"/>
              </a:rPr>
              <a:t>محمد بن ادریس هلی</a:t>
            </a:r>
          </a:p>
          <a:p>
            <a:pPr algn="r" rtl="1"/>
            <a:r>
              <a:rPr lang="fa-IR" sz="3600" dirty="0">
                <a:cs typeface="B Nazanin" panose="00000400000000000000" pitchFamily="2" charset="-78"/>
              </a:rPr>
              <a:t>محقق هلی</a:t>
            </a:r>
          </a:p>
          <a:p>
            <a:pPr algn="r" rtl="1"/>
            <a:r>
              <a:rPr lang="fa-IR" sz="3600" dirty="0">
                <a:cs typeface="B Nazanin" panose="00000400000000000000" pitchFamily="2" charset="-78"/>
              </a:rPr>
              <a:t>علامه هلی</a:t>
            </a:r>
          </a:p>
          <a:p>
            <a:pPr algn="r" rtl="1"/>
            <a:r>
              <a:rPr lang="fa-IR" sz="3600" dirty="0">
                <a:cs typeface="B Nazanin" panose="00000400000000000000" pitchFamily="2" charset="-78"/>
              </a:rPr>
              <a:t>فاضل هندی</a:t>
            </a:r>
          </a:p>
          <a:p>
            <a:pPr marL="0" indent="0" algn="r" rtl="1">
              <a:buNone/>
            </a:pPr>
            <a:endParaRPr lang="fa-IR" sz="3600" dirty="0">
              <a:cs typeface="B Nazanin" panose="00000400000000000000" pitchFamily="2" charset="-78"/>
            </a:endParaRPr>
          </a:p>
          <a:p>
            <a:pPr marL="0" indent="0" algn="r" rtl="1">
              <a:buNone/>
            </a:pPr>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59</a:t>
            </a:fld>
            <a:endParaRPr lang="en-US"/>
          </a:p>
        </p:txBody>
      </p:sp>
    </p:spTree>
    <p:extLst>
      <p:ext uri="{BB962C8B-B14F-4D97-AF65-F5344CB8AC3E}">
        <p14:creationId xmlns:p14="http://schemas.microsoft.com/office/powerpoint/2010/main" val="24077777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ماده 158 قانون مجازات اسلامی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fontScale="92500"/>
          </a:bodyPr>
          <a:lstStyle/>
          <a:p>
            <a:pPr algn="r" rtl="1"/>
            <a:r>
              <a:rPr lang="fa-IR" sz="3600" dirty="0">
                <a:cs typeface="B Nazanin" panose="00000400000000000000" pitchFamily="2" charset="-78"/>
              </a:rPr>
              <a:t>چرا جنایت در ورزش و محیط های ورزشی قابل مجازات نیست؟</a:t>
            </a:r>
          </a:p>
          <a:p>
            <a:pPr algn="r" rtl="1"/>
            <a:r>
              <a:rPr lang="fa-IR" sz="3600" dirty="0">
                <a:cs typeface="B Nazanin" panose="00000400000000000000" pitchFamily="2" charset="-78"/>
              </a:rPr>
              <a:t>در بند 3 ماده 158 ق.م.ا، آمده است که حوادث ناشی از عملیات ورزشی منوط بر اینکه مغایر مقررات و ضوابط و شرع مقدس نباشد، قابل مجازات نیست.</a:t>
            </a:r>
          </a:p>
          <a:p>
            <a:pPr algn="r" rtl="1"/>
            <a:r>
              <a:rPr lang="fa-IR" sz="3600" dirty="0">
                <a:cs typeface="B Nazanin" panose="00000400000000000000" pitchFamily="2" charset="-78"/>
              </a:rPr>
              <a:t>شخصیت فردی که در محیط ورزشی مرتکب حوادث شده است ورزشکار می باشد.</a:t>
            </a:r>
          </a:p>
          <a:p>
            <a:pPr algn="r" rtl="1"/>
            <a:r>
              <a:rPr lang="fa-IR" sz="3600" dirty="0">
                <a:cs typeface="B Nazanin" panose="00000400000000000000" pitchFamily="2" charset="-78"/>
              </a:rPr>
              <a:t>مفهوم خاص ورزشکار: دارای توانایی و مهارت ورزشی سطح بالا و در سطح حرفه ای.</a:t>
            </a:r>
          </a:p>
          <a:p>
            <a:pPr algn="r" rtl="1"/>
            <a:r>
              <a:rPr lang="fa-IR" sz="3600" dirty="0">
                <a:cs typeface="B Nazanin" panose="00000400000000000000" pitchFamily="2" charset="-78"/>
              </a:rPr>
              <a:t>مفهوم عام: هر کسی که به انجام فعالیت ورزشی می پردازد. </a:t>
            </a:r>
          </a:p>
          <a:p>
            <a:pPr marL="0" indent="0" algn="r" rtl="1">
              <a:buNone/>
            </a:pPr>
            <a:endParaRPr lang="fa-IR" sz="3600" dirty="0">
              <a:cs typeface="B Nazanin" panose="00000400000000000000" pitchFamily="2" charset="-78"/>
            </a:endParaRPr>
          </a:p>
          <a:p>
            <a:pPr marL="0" indent="0" algn="r" rtl="1">
              <a:buNone/>
            </a:pPr>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60</a:t>
            </a:fld>
            <a:endParaRPr lang="en-US"/>
          </a:p>
        </p:txBody>
      </p:sp>
    </p:spTree>
    <p:extLst>
      <p:ext uri="{BB962C8B-B14F-4D97-AF65-F5344CB8AC3E}">
        <p14:creationId xmlns:p14="http://schemas.microsoft.com/office/powerpoint/2010/main" val="29727131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ماده 158 قانون مجازات اسلامی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a:bodyPr>
          <a:lstStyle/>
          <a:p>
            <a:pPr algn="r" rtl="1"/>
            <a:r>
              <a:rPr lang="fa-IR" sz="3600" dirty="0">
                <a:cs typeface="B Nazanin" panose="00000400000000000000" pitchFamily="2" charset="-78"/>
              </a:rPr>
              <a:t>منظور از عملیات ورزشی:</a:t>
            </a:r>
          </a:p>
          <a:p>
            <a:pPr algn="r" rtl="1"/>
            <a:r>
              <a:rPr lang="fa-IR" sz="3600" dirty="0">
                <a:cs typeface="B Nazanin" panose="00000400000000000000" pitchFamily="2" charset="-78"/>
              </a:rPr>
              <a:t>ورزش در این ماده قانونی، به صورت عام مد نظر است. یعنی هر فعالیت ورزشی که در گوشه و کنار مملکت انجام می شود. </a:t>
            </a:r>
          </a:p>
          <a:p>
            <a:pPr algn="r" rtl="1"/>
            <a:r>
              <a:rPr lang="fa-IR" sz="3600" dirty="0">
                <a:cs typeface="B Nazanin" panose="00000400000000000000" pitchFamily="2" charset="-78"/>
              </a:rPr>
              <a:t>صرفا رشته هایی که فدراسیون ملی و بین المللی دارند مشمول این قانون نیستند بلکه رشته های ورزشی متعارف و بومی و سنتی نیز که دارای ضوابط است شامل این ماده قانونی است.</a:t>
            </a:r>
          </a:p>
          <a:p>
            <a:pPr marL="0" indent="0" algn="r" rtl="1">
              <a:buNone/>
            </a:pPr>
            <a:endParaRPr lang="fa-IR" sz="3600" dirty="0">
              <a:cs typeface="B Nazanin" panose="00000400000000000000" pitchFamily="2" charset="-78"/>
            </a:endParaRPr>
          </a:p>
          <a:p>
            <a:pPr marL="0" indent="0" algn="r" rtl="1">
              <a:buNone/>
            </a:pPr>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61</a:t>
            </a:fld>
            <a:endParaRPr lang="en-US"/>
          </a:p>
        </p:txBody>
      </p:sp>
    </p:spTree>
    <p:extLst>
      <p:ext uri="{BB962C8B-B14F-4D97-AF65-F5344CB8AC3E}">
        <p14:creationId xmlns:p14="http://schemas.microsoft.com/office/powerpoint/2010/main" val="4329713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cs typeface="B Titr" panose="00000700000000000000" pitchFamily="2" charset="-78"/>
              </a:rPr>
              <a:t>ماده 158 قانون مجازات اسلامی</a:t>
            </a:r>
            <a:endParaRPr lang="en-US" dirty="0">
              <a:cs typeface="B Titr" panose="00000700000000000000" pitchFamily="2" charset="-78"/>
            </a:endParaRPr>
          </a:p>
        </p:txBody>
      </p:sp>
      <p:sp>
        <p:nvSpPr>
          <p:cNvPr id="3" name="Content Placeholder 2"/>
          <p:cNvSpPr>
            <a:spLocks noGrp="1"/>
          </p:cNvSpPr>
          <p:nvPr>
            <p:ph idx="1"/>
          </p:nvPr>
        </p:nvSpPr>
        <p:spPr>
          <a:xfrm>
            <a:off x="838200" y="1825625"/>
            <a:ext cx="10515600" cy="4530726"/>
          </a:xfrm>
        </p:spPr>
        <p:txBody>
          <a:bodyPr>
            <a:normAutofit/>
          </a:bodyPr>
          <a:lstStyle/>
          <a:p>
            <a:pPr algn="r" rtl="1"/>
            <a:r>
              <a:rPr lang="fa-IR" sz="3600" dirty="0">
                <a:cs typeface="B Nazanin" panose="00000400000000000000" pitchFamily="2" charset="-78"/>
              </a:rPr>
              <a:t>منظور از ورزشکار:</a:t>
            </a:r>
          </a:p>
          <a:p>
            <a:pPr algn="r" rtl="1"/>
            <a:r>
              <a:rPr lang="fa-IR" sz="3600" dirty="0">
                <a:cs typeface="B Nazanin" panose="00000400000000000000" pitchFamily="2" charset="-78"/>
              </a:rPr>
              <a:t>مفهوم عام: هر کسی که به انجام فعالیت های ورزشی می پردازد.</a:t>
            </a:r>
          </a:p>
          <a:p>
            <a:pPr algn="r" rtl="1"/>
            <a:r>
              <a:rPr lang="fa-IR" sz="3600" dirty="0">
                <a:cs typeface="B Nazanin" panose="00000400000000000000" pitchFamily="2" charset="-78"/>
              </a:rPr>
              <a:t>مفهوم خاص: کسی که دارای توانایی های بدنی یا مهارت های ورزشی در سطح بالا و حرفه ای است.</a:t>
            </a:r>
          </a:p>
          <a:p>
            <a:pPr algn="r" rtl="1"/>
            <a:r>
              <a:rPr lang="fa-IR" sz="3600" dirty="0">
                <a:cs typeface="B Nazanin" panose="00000400000000000000" pitchFamily="2" charset="-78"/>
              </a:rPr>
              <a:t>در متن قانون مشخص نشده است کدام مفهوم ورزشکار. لذا منظور از ورزشکار کسی است که به فعالیت ورزشی طبق مقررات آن رشته می پردازد.</a:t>
            </a:r>
          </a:p>
          <a:p>
            <a:pPr marL="0" indent="0" algn="r" rtl="1">
              <a:buNone/>
            </a:pPr>
            <a:endParaRPr lang="fa-IR" sz="3600" dirty="0">
              <a:cs typeface="B Nazanin" panose="00000400000000000000" pitchFamily="2" charset="-78"/>
            </a:endParaRPr>
          </a:p>
          <a:p>
            <a:pPr marL="0" indent="0" algn="r" rtl="1">
              <a:buNone/>
            </a:pPr>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dirty="0">
              <a:cs typeface="B Nazanin" panose="00000400000000000000" pitchFamily="2" charset="-78"/>
            </a:endParaRPr>
          </a:p>
          <a:p>
            <a:pPr algn="r" rtl="1"/>
            <a:endParaRPr lang="fa-IR" sz="3600" b="1" dirty="0">
              <a:cs typeface="B Nazanin" panose="00000400000000000000" pitchFamily="2" charset="-78"/>
            </a:endParaRPr>
          </a:p>
          <a:p>
            <a:pPr algn="r" rtl="1"/>
            <a:endParaRPr lang="fa-IR" sz="3600" dirty="0">
              <a:cs typeface="B Nazanin" panose="00000400000000000000" pitchFamily="2" charset="-78"/>
            </a:endParaRPr>
          </a:p>
          <a:p>
            <a:pPr algn="r" rtl="1"/>
            <a:endParaRPr lang="en-US" sz="3600" dirty="0">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62</a:t>
            </a:fld>
            <a:endParaRPr lang="en-US"/>
          </a:p>
        </p:txBody>
      </p:sp>
    </p:spTree>
    <p:extLst>
      <p:ext uri="{BB962C8B-B14F-4D97-AF65-F5344CB8AC3E}">
        <p14:creationId xmlns:p14="http://schemas.microsoft.com/office/powerpoint/2010/main" val="2885137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اهمیت ورزش</a:t>
            </a:r>
            <a:endParaRPr lang="en-US" dirty="0"/>
          </a:p>
        </p:txBody>
      </p:sp>
      <p:pic>
        <p:nvPicPr>
          <p:cNvPr id="4" name="Content Placeholder 3"/>
          <p:cNvPicPr>
            <a:picLocks noGrp="1" noChangeAspect="1"/>
          </p:cNvPicPr>
          <p:nvPr>
            <p:ph idx="1"/>
          </p:nvPr>
        </p:nvPicPr>
        <p:blipFill>
          <a:blip r:embed="rId2"/>
          <a:stretch>
            <a:fillRect/>
          </a:stretch>
        </p:blipFill>
        <p:spPr>
          <a:xfrm>
            <a:off x="930563" y="1733344"/>
            <a:ext cx="10515600" cy="1857355"/>
          </a:xfrm>
          <a:prstGeom prst="rect">
            <a:avLst/>
          </a:prstGeom>
        </p:spPr>
      </p:pic>
      <p:pic>
        <p:nvPicPr>
          <p:cNvPr id="6" name="Content Placeholder 4"/>
          <p:cNvPicPr>
            <a:picLocks noChangeAspect="1"/>
          </p:cNvPicPr>
          <p:nvPr/>
        </p:nvPicPr>
        <p:blipFill>
          <a:blip r:embed="rId3"/>
          <a:stretch>
            <a:fillRect/>
          </a:stretch>
        </p:blipFill>
        <p:spPr>
          <a:xfrm>
            <a:off x="930563" y="3778607"/>
            <a:ext cx="10515600" cy="1738466"/>
          </a:xfrm>
          <a:prstGeom prst="rect">
            <a:avLst/>
          </a:prstGeom>
        </p:spPr>
      </p:pic>
      <p:sp>
        <p:nvSpPr>
          <p:cNvPr id="7" name="Slide Number Placeholder 6"/>
          <p:cNvSpPr>
            <a:spLocks noGrp="1"/>
          </p:cNvSpPr>
          <p:nvPr>
            <p:ph type="sldNum" sz="quarter" idx="12"/>
          </p:nvPr>
        </p:nvSpPr>
        <p:spPr/>
        <p:txBody>
          <a:bodyPr/>
          <a:lstStyle/>
          <a:p>
            <a:fld id="{58072F16-E565-43DE-81E5-A7D421BECA7A}" type="slidenum">
              <a:rPr lang="en-US" smtClean="0"/>
              <a:t>63</a:t>
            </a:fld>
            <a:endParaRPr lang="en-US"/>
          </a:p>
        </p:txBody>
      </p:sp>
    </p:spTree>
    <p:extLst>
      <p:ext uri="{BB962C8B-B14F-4D97-AF65-F5344CB8AC3E}">
        <p14:creationId xmlns:p14="http://schemas.microsoft.com/office/powerpoint/2010/main" val="37177202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مسئولیت خطاهای ورزشی</a:t>
            </a:r>
            <a:endParaRPr lang="en-US" dirty="0"/>
          </a:p>
        </p:txBody>
      </p:sp>
      <p:pic>
        <p:nvPicPr>
          <p:cNvPr id="7" name="Content Placeholder 6"/>
          <p:cNvPicPr>
            <a:picLocks noGrp="1" noChangeAspect="1"/>
          </p:cNvPicPr>
          <p:nvPr>
            <p:ph idx="1"/>
          </p:nvPr>
        </p:nvPicPr>
        <p:blipFill>
          <a:blip r:embed="rId2"/>
          <a:stretch>
            <a:fillRect/>
          </a:stretch>
        </p:blipFill>
        <p:spPr>
          <a:xfrm>
            <a:off x="1087582" y="1842066"/>
            <a:ext cx="10515600" cy="2582019"/>
          </a:xfrm>
          <a:prstGeom prst="rect">
            <a:avLst/>
          </a:prstGeom>
        </p:spPr>
      </p:pic>
      <p:pic>
        <p:nvPicPr>
          <p:cNvPr id="8" name="Picture 7"/>
          <p:cNvPicPr>
            <a:picLocks noChangeAspect="1"/>
          </p:cNvPicPr>
          <p:nvPr/>
        </p:nvPicPr>
        <p:blipFill>
          <a:blip r:embed="rId3"/>
          <a:stretch>
            <a:fillRect/>
          </a:stretch>
        </p:blipFill>
        <p:spPr>
          <a:xfrm>
            <a:off x="1450109" y="4765831"/>
            <a:ext cx="9996055" cy="972132"/>
          </a:xfrm>
          <a:prstGeom prst="rect">
            <a:avLst/>
          </a:prstGeom>
        </p:spPr>
      </p:pic>
      <p:sp>
        <p:nvSpPr>
          <p:cNvPr id="9" name="Slide Number Placeholder 8"/>
          <p:cNvSpPr>
            <a:spLocks noGrp="1"/>
          </p:cNvSpPr>
          <p:nvPr>
            <p:ph type="sldNum" sz="quarter" idx="12"/>
          </p:nvPr>
        </p:nvSpPr>
        <p:spPr/>
        <p:txBody>
          <a:bodyPr/>
          <a:lstStyle/>
          <a:p>
            <a:fld id="{58072F16-E565-43DE-81E5-A7D421BECA7A}" type="slidenum">
              <a:rPr lang="en-US" smtClean="0"/>
              <a:t>64</a:t>
            </a:fld>
            <a:endParaRPr lang="en-US"/>
          </a:p>
        </p:txBody>
      </p:sp>
    </p:spTree>
    <p:extLst>
      <p:ext uri="{BB962C8B-B14F-4D97-AF65-F5344CB8AC3E}">
        <p14:creationId xmlns:p14="http://schemas.microsoft.com/office/powerpoint/2010/main" val="23120236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حقوق ورزشی</a:t>
            </a:r>
            <a:endParaRPr lang="en-US" dirty="0"/>
          </a:p>
        </p:txBody>
      </p:sp>
      <p:pic>
        <p:nvPicPr>
          <p:cNvPr id="5" name="Content Placeholder 4"/>
          <p:cNvPicPr>
            <a:picLocks noGrp="1" noChangeAspect="1"/>
          </p:cNvPicPr>
          <p:nvPr>
            <p:ph idx="1"/>
          </p:nvPr>
        </p:nvPicPr>
        <p:blipFill>
          <a:blip r:embed="rId2"/>
          <a:stretch>
            <a:fillRect/>
          </a:stretch>
        </p:blipFill>
        <p:spPr>
          <a:xfrm>
            <a:off x="995218" y="2106477"/>
            <a:ext cx="10515600" cy="1905415"/>
          </a:xfrm>
          <a:prstGeom prst="rect">
            <a:avLst/>
          </a:prstGeom>
        </p:spPr>
      </p:pic>
      <p:sp>
        <p:nvSpPr>
          <p:cNvPr id="6" name="Slide Number Placeholder 5"/>
          <p:cNvSpPr>
            <a:spLocks noGrp="1"/>
          </p:cNvSpPr>
          <p:nvPr>
            <p:ph type="sldNum" sz="quarter" idx="12"/>
          </p:nvPr>
        </p:nvSpPr>
        <p:spPr/>
        <p:txBody>
          <a:bodyPr/>
          <a:lstStyle/>
          <a:p>
            <a:fld id="{58072F16-E565-43DE-81E5-A7D421BECA7A}" type="slidenum">
              <a:rPr lang="en-US" smtClean="0"/>
              <a:t>65</a:t>
            </a:fld>
            <a:endParaRPr lang="en-US"/>
          </a:p>
        </p:txBody>
      </p:sp>
    </p:spTree>
    <p:extLst>
      <p:ext uri="{BB962C8B-B14F-4D97-AF65-F5344CB8AC3E}">
        <p14:creationId xmlns:p14="http://schemas.microsoft.com/office/powerpoint/2010/main" val="36813412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تعریف حقوق ورزشی</a:t>
            </a:r>
            <a:endParaRPr lang="en-US" dirty="0"/>
          </a:p>
        </p:txBody>
      </p:sp>
      <p:pic>
        <p:nvPicPr>
          <p:cNvPr id="4" name="Content Placeholder 3"/>
          <p:cNvPicPr>
            <a:picLocks noGrp="1" noChangeAspect="1"/>
          </p:cNvPicPr>
          <p:nvPr>
            <p:ph idx="1"/>
          </p:nvPr>
        </p:nvPicPr>
        <p:blipFill>
          <a:blip r:embed="rId2"/>
          <a:stretch>
            <a:fillRect/>
          </a:stretch>
        </p:blipFill>
        <p:spPr>
          <a:xfrm>
            <a:off x="838200" y="2214560"/>
            <a:ext cx="10515600" cy="3573467"/>
          </a:xfrm>
          <a:prstGeom prst="rect">
            <a:avLst/>
          </a:prstGeom>
        </p:spPr>
      </p:pic>
      <p:sp>
        <p:nvSpPr>
          <p:cNvPr id="6" name="Slide Number Placeholder 5"/>
          <p:cNvSpPr>
            <a:spLocks noGrp="1"/>
          </p:cNvSpPr>
          <p:nvPr>
            <p:ph type="sldNum" sz="quarter" idx="12"/>
          </p:nvPr>
        </p:nvSpPr>
        <p:spPr/>
        <p:txBody>
          <a:bodyPr/>
          <a:lstStyle/>
          <a:p>
            <a:fld id="{58072F16-E565-43DE-81E5-A7D421BECA7A}" type="slidenum">
              <a:rPr lang="en-US" smtClean="0"/>
              <a:t>66</a:t>
            </a:fld>
            <a:endParaRPr lang="en-US"/>
          </a:p>
        </p:txBody>
      </p:sp>
    </p:spTree>
    <p:extLst>
      <p:ext uri="{BB962C8B-B14F-4D97-AF65-F5344CB8AC3E}">
        <p14:creationId xmlns:p14="http://schemas.microsoft.com/office/powerpoint/2010/main" val="4164476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اهداف حقوق ورزشی</a:t>
            </a:r>
            <a:endParaRPr lang="en-US" dirty="0"/>
          </a:p>
        </p:txBody>
      </p:sp>
      <p:sp>
        <p:nvSpPr>
          <p:cNvPr id="6" name="Slide Number Placeholder 5"/>
          <p:cNvSpPr>
            <a:spLocks noGrp="1"/>
          </p:cNvSpPr>
          <p:nvPr>
            <p:ph type="sldNum" sz="quarter" idx="12"/>
          </p:nvPr>
        </p:nvSpPr>
        <p:spPr/>
        <p:txBody>
          <a:bodyPr/>
          <a:lstStyle/>
          <a:p>
            <a:fld id="{58072F16-E565-43DE-81E5-A7D421BECA7A}" type="slidenum">
              <a:rPr lang="en-US" smtClean="0"/>
              <a:t>67</a:t>
            </a:fld>
            <a:endParaRPr lang="en-US"/>
          </a:p>
        </p:txBody>
      </p:sp>
      <p:pic>
        <p:nvPicPr>
          <p:cNvPr id="5" name="Content Placeholder 4"/>
          <p:cNvPicPr>
            <a:picLocks noGrp="1" noChangeAspect="1"/>
          </p:cNvPicPr>
          <p:nvPr>
            <p:ph idx="1"/>
          </p:nvPr>
        </p:nvPicPr>
        <p:blipFill>
          <a:blip r:embed="rId2"/>
          <a:stretch>
            <a:fillRect/>
          </a:stretch>
        </p:blipFill>
        <p:spPr>
          <a:xfrm>
            <a:off x="838200" y="1847147"/>
            <a:ext cx="10515600" cy="2460038"/>
          </a:xfrm>
          <a:prstGeom prst="rect">
            <a:avLst/>
          </a:prstGeom>
        </p:spPr>
      </p:pic>
    </p:spTree>
    <p:extLst>
      <p:ext uri="{BB962C8B-B14F-4D97-AF65-F5344CB8AC3E}">
        <p14:creationId xmlns:p14="http://schemas.microsoft.com/office/powerpoint/2010/main" val="13592662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اهمیت تربیت بدنی در قانون اساسی</a:t>
            </a:r>
            <a:endParaRPr lang="en-US" dirty="0"/>
          </a:p>
        </p:txBody>
      </p:sp>
      <p:sp>
        <p:nvSpPr>
          <p:cNvPr id="6" name="Slide Number Placeholder 5"/>
          <p:cNvSpPr>
            <a:spLocks noGrp="1"/>
          </p:cNvSpPr>
          <p:nvPr>
            <p:ph type="sldNum" sz="quarter" idx="12"/>
          </p:nvPr>
        </p:nvSpPr>
        <p:spPr/>
        <p:txBody>
          <a:bodyPr/>
          <a:lstStyle/>
          <a:p>
            <a:fld id="{58072F16-E565-43DE-81E5-A7D421BECA7A}" type="slidenum">
              <a:rPr lang="en-US" smtClean="0"/>
              <a:t>68</a:t>
            </a:fld>
            <a:endParaRPr lang="en-US"/>
          </a:p>
        </p:txBody>
      </p:sp>
      <p:pic>
        <p:nvPicPr>
          <p:cNvPr id="4" name="Content Placeholder 3"/>
          <p:cNvPicPr>
            <a:picLocks noGrp="1" noChangeAspect="1"/>
          </p:cNvPicPr>
          <p:nvPr>
            <p:ph idx="1"/>
          </p:nvPr>
        </p:nvPicPr>
        <p:blipFill>
          <a:blip r:embed="rId2"/>
          <a:stretch>
            <a:fillRect/>
          </a:stretch>
        </p:blipFill>
        <p:spPr>
          <a:xfrm>
            <a:off x="7648575" y="1524895"/>
            <a:ext cx="3705225" cy="847725"/>
          </a:xfrm>
          <a:prstGeom prst="rect">
            <a:avLst/>
          </a:prstGeom>
        </p:spPr>
      </p:pic>
      <p:pic>
        <p:nvPicPr>
          <p:cNvPr id="7" name="Picture 6"/>
          <p:cNvPicPr>
            <a:picLocks noChangeAspect="1"/>
          </p:cNvPicPr>
          <p:nvPr/>
        </p:nvPicPr>
        <p:blipFill>
          <a:blip r:embed="rId3"/>
          <a:stretch>
            <a:fillRect/>
          </a:stretch>
        </p:blipFill>
        <p:spPr>
          <a:xfrm>
            <a:off x="639595" y="2467684"/>
            <a:ext cx="10714205" cy="547503"/>
          </a:xfrm>
          <a:prstGeom prst="rect">
            <a:avLst/>
          </a:prstGeom>
        </p:spPr>
      </p:pic>
      <p:pic>
        <p:nvPicPr>
          <p:cNvPr id="8" name="Picture 7"/>
          <p:cNvPicPr>
            <a:picLocks noChangeAspect="1"/>
          </p:cNvPicPr>
          <p:nvPr/>
        </p:nvPicPr>
        <p:blipFill>
          <a:blip r:embed="rId4"/>
          <a:stretch>
            <a:fillRect/>
          </a:stretch>
        </p:blipFill>
        <p:spPr>
          <a:xfrm>
            <a:off x="570588" y="3063827"/>
            <a:ext cx="11050824" cy="1990835"/>
          </a:xfrm>
          <a:prstGeom prst="rect">
            <a:avLst/>
          </a:prstGeom>
        </p:spPr>
      </p:pic>
    </p:spTree>
    <p:extLst>
      <p:ext uri="{BB962C8B-B14F-4D97-AF65-F5344CB8AC3E}">
        <p14:creationId xmlns:p14="http://schemas.microsoft.com/office/powerpoint/2010/main" val="21288166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اهمیت تربیت بدنی در قانون اساسی</a:t>
            </a:r>
            <a:endParaRPr lang="en-US" dirty="0"/>
          </a:p>
        </p:txBody>
      </p:sp>
      <p:sp>
        <p:nvSpPr>
          <p:cNvPr id="6" name="Slide Number Placeholder 5"/>
          <p:cNvSpPr>
            <a:spLocks noGrp="1"/>
          </p:cNvSpPr>
          <p:nvPr>
            <p:ph type="sldNum" sz="quarter" idx="12"/>
          </p:nvPr>
        </p:nvSpPr>
        <p:spPr/>
        <p:txBody>
          <a:bodyPr/>
          <a:lstStyle/>
          <a:p>
            <a:fld id="{58072F16-E565-43DE-81E5-A7D421BECA7A}" type="slidenum">
              <a:rPr lang="en-US" smtClean="0"/>
              <a:t>69</a:t>
            </a:fld>
            <a:endParaRPr lang="en-US"/>
          </a:p>
        </p:txBody>
      </p:sp>
      <p:pic>
        <p:nvPicPr>
          <p:cNvPr id="5" name="Content Placeholder 4"/>
          <p:cNvPicPr>
            <a:picLocks noGrp="1" noChangeAspect="1"/>
          </p:cNvPicPr>
          <p:nvPr>
            <p:ph idx="1"/>
          </p:nvPr>
        </p:nvPicPr>
        <p:blipFill>
          <a:blip r:embed="rId2"/>
          <a:stretch>
            <a:fillRect/>
          </a:stretch>
        </p:blipFill>
        <p:spPr>
          <a:xfrm>
            <a:off x="1088837" y="1582434"/>
            <a:ext cx="10150513" cy="4351338"/>
          </a:xfrm>
          <a:prstGeom prst="rect">
            <a:avLst/>
          </a:prstGeom>
        </p:spPr>
      </p:pic>
    </p:spTree>
    <p:extLst>
      <p:ext uri="{BB962C8B-B14F-4D97-AF65-F5344CB8AC3E}">
        <p14:creationId xmlns:p14="http://schemas.microsoft.com/office/powerpoint/2010/main" val="123254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حقوق ورزشی در حقوق ایران</a:t>
            </a:r>
            <a:endParaRPr lang="en-US" dirty="0"/>
          </a:p>
        </p:txBody>
      </p:sp>
      <p:sp>
        <p:nvSpPr>
          <p:cNvPr id="6" name="Slide Number Placeholder 5"/>
          <p:cNvSpPr>
            <a:spLocks noGrp="1"/>
          </p:cNvSpPr>
          <p:nvPr>
            <p:ph type="sldNum" sz="quarter" idx="12"/>
          </p:nvPr>
        </p:nvSpPr>
        <p:spPr/>
        <p:txBody>
          <a:bodyPr/>
          <a:lstStyle/>
          <a:p>
            <a:fld id="{58072F16-E565-43DE-81E5-A7D421BECA7A}" type="slidenum">
              <a:rPr lang="en-US" smtClean="0"/>
              <a:t>70</a:t>
            </a:fld>
            <a:endParaRPr lang="en-US"/>
          </a:p>
        </p:txBody>
      </p:sp>
      <p:pic>
        <p:nvPicPr>
          <p:cNvPr id="4" name="Content Placeholder 3"/>
          <p:cNvPicPr>
            <a:picLocks noGrp="1" noChangeAspect="1"/>
          </p:cNvPicPr>
          <p:nvPr>
            <p:ph idx="1"/>
          </p:nvPr>
        </p:nvPicPr>
        <p:blipFill>
          <a:blip r:embed="rId2"/>
          <a:stretch>
            <a:fillRect/>
          </a:stretch>
        </p:blipFill>
        <p:spPr>
          <a:xfrm>
            <a:off x="838200" y="1690688"/>
            <a:ext cx="10515600" cy="1184741"/>
          </a:xfrm>
          <a:prstGeom prst="rect">
            <a:avLst/>
          </a:prstGeom>
        </p:spPr>
      </p:pic>
      <p:pic>
        <p:nvPicPr>
          <p:cNvPr id="7" name="Picture 6"/>
          <p:cNvPicPr>
            <a:picLocks noChangeAspect="1"/>
          </p:cNvPicPr>
          <p:nvPr/>
        </p:nvPicPr>
        <p:blipFill>
          <a:blip r:embed="rId3"/>
          <a:stretch>
            <a:fillRect/>
          </a:stretch>
        </p:blipFill>
        <p:spPr>
          <a:xfrm>
            <a:off x="549613" y="3455789"/>
            <a:ext cx="11092774" cy="1715820"/>
          </a:xfrm>
          <a:prstGeom prst="rect">
            <a:avLst/>
          </a:prstGeom>
        </p:spPr>
      </p:pic>
    </p:spTree>
    <p:extLst>
      <p:ext uri="{BB962C8B-B14F-4D97-AF65-F5344CB8AC3E}">
        <p14:creationId xmlns:p14="http://schemas.microsoft.com/office/powerpoint/2010/main" val="20161741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حقوق ورزشی در حقوق ایران</a:t>
            </a:r>
            <a:endParaRPr lang="en-US" dirty="0"/>
          </a:p>
        </p:txBody>
      </p:sp>
      <p:sp>
        <p:nvSpPr>
          <p:cNvPr id="6" name="Slide Number Placeholder 5"/>
          <p:cNvSpPr>
            <a:spLocks noGrp="1"/>
          </p:cNvSpPr>
          <p:nvPr>
            <p:ph type="sldNum" sz="quarter" idx="12"/>
          </p:nvPr>
        </p:nvSpPr>
        <p:spPr/>
        <p:txBody>
          <a:bodyPr/>
          <a:lstStyle/>
          <a:p>
            <a:fld id="{58072F16-E565-43DE-81E5-A7D421BECA7A}" type="slidenum">
              <a:rPr lang="en-US" smtClean="0"/>
              <a:t>71</a:t>
            </a:fld>
            <a:endParaRPr lang="en-US"/>
          </a:p>
        </p:txBody>
      </p:sp>
      <p:pic>
        <p:nvPicPr>
          <p:cNvPr id="5" name="Content Placeholder 4"/>
          <p:cNvPicPr>
            <a:picLocks noGrp="1" noChangeAspect="1"/>
          </p:cNvPicPr>
          <p:nvPr>
            <p:ph idx="1"/>
          </p:nvPr>
        </p:nvPicPr>
        <p:blipFill>
          <a:blip r:embed="rId2"/>
          <a:stretch>
            <a:fillRect/>
          </a:stretch>
        </p:blipFill>
        <p:spPr>
          <a:xfrm>
            <a:off x="838200" y="1896409"/>
            <a:ext cx="10515600" cy="3392647"/>
          </a:xfrm>
          <a:prstGeom prst="rect">
            <a:avLst/>
          </a:prstGeom>
        </p:spPr>
      </p:pic>
    </p:spTree>
    <p:extLst>
      <p:ext uri="{BB962C8B-B14F-4D97-AF65-F5344CB8AC3E}">
        <p14:creationId xmlns:p14="http://schemas.microsoft.com/office/powerpoint/2010/main" val="35966557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قانون مسئولیت مدنی</a:t>
            </a:r>
            <a:endParaRPr lang="en-US" dirty="0"/>
          </a:p>
        </p:txBody>
      </p:sp>
      <p:sp>
        <p:nvSpPr>
          <p:cNvPr id="6" name="Slide Number Placeholder 5"/>
          <p:cNvSpPr>
            <a:spLocks noGrp="1"/>
          </p:cNvSpPr>
          <p:nvPr>
            <p:ph type="sldNum" sz="quarter" idx="12"/>
          </p:nvPr>
        </p:nvSpPr>
        <p:spPr/>
        <p:txBody>
          <a:bodyPr/>
          <a:lstStyle/>
          <a:p>
            <a:fld id="{58072F16-E565-43DE-81E5-A7D421BECA7A}" type="slidenum">
              <a:rPr lang="en-US" smtClean="0"/>
              <a:t>72</a:t>
            </a:fld>
            <a:endParaRPr lang="en-US"/>
          </a:p>
        </p:txBody>
      </p:sp>
      <p:pic>
        <p:nvPicPr>
          <p:cNvPr id="5" name="Content Placeholder 4"/>
          <p:cNvPicPr>
            <a:picLocks noGrp="1" noChangeAspect="1"/>
          </p:cNvPicPr>
          <p:nvPr>
            <p:ph idx="1"/>
          </p:nvPr>
        </p:nvPicPr>
        <p:blipFill>
          <a:blip r:embed="rId2"/>
          <a:stretch>
            <a:fillRect/>
          </a:stretch>
        </p:blipFill>
        <p:spPr>
          <a:xfrm>
            <a:off x="1013298" y="1690688"/>
            <a:ext cx="10515600" cy="1074300"/>
          </a:xfrm>
          <a:prstGeom prst="rect">
            <a:avLst/>
          </a:prstGeom>
        </p:spPr>
      </p:pic>
    </p:spTree>
    <p:extLst>
      <p:ext uri="{BB962C8B-B14F-4D97-AF65-F5344CB8AC3E}">
        <p14:creationId xmlns:p14="http://schemas.microsoft.com/office/powerpoint/2010/main" val="4092004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خطای ورزشی</a:t>
            </a:r>
            <a:endParaRPr lang="en-US" dirty="0"/>
          </a:p>
        </p:txBody>
      </p:sp>
      <p:pic>
        <p:nvPicPr>
          <p:cNvPr id="5" name="Content Placeholder 4"/>
          <p:cNvPicPr>
            <a:picLocks noGrp="1" noChangeAspect="1"/>
          </p:cNvPicPr>
          <p:nvPr>
            <p:ph idx="1"/>
          </p:nvPr>
        </p:nvPicPr>
        <p:blipFill>
          <a:blip r:embed="rId2"/>
          <a:stretch>
            <a:fillRect/>
          </a:stretch>
        </p:blipFill>
        <p:spPr>
          <a:xfrm>
            <a:off x="838200" y="1921094"/>
            <a:ext cx="10515600" cy="4160399"/>
          </a:xfrm>
          <a:prstGeom prst="rect">
            <a:avLst/>
          </a:prstGeom>
        </p:spPr>
      </p:pic>
      <p:sp>
        <p:nvSpPr>
          <p:cNvPr id="4" name="Slide Number Placeholder 3"/>
          <p:cNvSpPr>
            <a:spLocks noGrp="1"/>
          </p:cNvSpPr>
          <p:nvPr>
            <p:ph type="sldNum" sz="quarter" idx="12"/>
          </p:nvPr>
        </p:nvSpPr>
        <p:spPr/>
        <p:txBody>
          <a:bodyPr/>
          <a:lstStyle/>
          <a:p>
            <a:fld id="{58072F16-E565-43DE-81E5-A7D421BECA7A}" type="slidenum">
              <a:rPr lang="en-US" smtClean="0"/>
              <a:t>73</a:t>
            </a:fld>
            <a:endParaRPr lang="en-US"/>
          </a:p>
        </p:txBody>
      </p:sp>
    </p:spTree>
    <p:extLst>
      <p:ext uri="{BB962C8B-B14F-4D97-AF65-F5344CB8AC3E}">
        <p14:creationId xmlns:p14="http://schemas.microsoft.com/office/powerpoint/2010/main" val="15319506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خطای ورزشی</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74</a:t>
            </a:fld>
            <a:endParaRPr lang="en-US"/>
          </a:p>
        </p:txBody>
      </p:sp>
      <p:pic>
        <p:nvPicPr>
          <p:cNvPr id="6" name="Content Placeholder 5"/>
          <p:cNvPicPr>
            <a:picLocks noGrp="1" noChangeAspect="1"/>
          </p:cNvPicPr>
          <p:nvPr>
            <p:ph idx="1"/>
          </p:nvPr>
        </p:nvPicPr>
        <p:blipFill>
          <a:blip r:embed="rId2"/>
          <a:stretch>
            <a:fillRect/>
          </a:stretch>
        </p:blipFill>
        <p:spPr>
          <a:xfrm>
            <a:off x="949036" y="1779279"/>
            <a:ext cx="10515600" cy="952683"/>
          </a:xfrm>
          <a:prstGeom prst="rect">
            <a:avLst/>
          </a:prstGeom>
        </p:spPr>
      </p:pic>
    </p:spTree>
    <p:extLst>
      <p:ext uri="{BB962C8B-B14F-4D97-AF65-F5344CB8AC3E}">
        <p14:creationId xmlns:p14="http://schemas.microsoft.com/office/powerpoint/2010/main" val="17812033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خطای ورزشی</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75</a:t>
            </a:fld>
            <a:endParaRPr lang="en-US"/>
          </a:p>
        </p:txBody>
      </p:sp>
      <p:pic>
        <p:nvPicPr>
          <p:cNvPr id="5" name="Content Placeholder 4"/>
          <p:cNvPicPr>
            <a:picLocks noGrp="1" noChangeAspect="1"/>
          </p:cNvPicPr>
          <p:nvPr>
            <p:ph idx="1"/>
          </p:nvPr>
        </p:nvPicPr>
        <p:blipFill>
          <a:blip r:embed="rId2"/>
          <a:stretch>
            <a:fillRect/>
          </a:stretch>
        </p:blipFill>
        <p:spPr>
          <a:xfrm>
            <a:off x="838200" y="1946397"/>
            <a:ext cx="10515600" cy="4109793"/>
          </a:xfrm>
          <a:prstGeom prst="rect">
            <a:avLst/>
          </a:prstGeom>
        </p:spPr>
      </p:pic>
    </p:spTree>
    <p:extLst>
      <p:ext uri="{BB962C8B-B14F-4D97-AF65-F5344CB8AC3E}">
        <p14:creationId xmlns:p14="http://schemas.microsoft.com/office/powerpoint/2010/main" val="32090293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قانون مسئولیت مدنی</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76</a:t>
            </a:fld>
            <a:endParaRPr lang="en-US"/>
          </a:p>
        </p:txBody>
      </p:sp>
      <p:pic>
        <p:nvPicPr>
          <p:cNvPr id="7" name="Content Placeholder 6"/>
          <p:cNvPicPr>
            <a:picLocks noGrp="1" noChangeAspect="1"/>
          </p:cNvPicPr>
          <p:nvPr>
            <p:ph idx="1"/>
          </p:nvPr>
        </p:nvPicPr>
        <p:blipFill>
          <a:blip r:embed="rId2"/>
          <a:stretch>
            <a:fillRect/>
          </a:stretch>
        </p:blipFill>
        <p:spPr>
          <a:xfrm>
            <a:off x="838200" y="1690688"/>
            <a:ext cx="10515600" cy="3134595"/>
          </a:xfrm>
          <a:prstGeom prst="rect">
            <a:avLst/>
          </a:prstGeom>
        </p:spPr>
      </p:pic>
    </p:spTree>
    <p:extLst>
      <p:ext uri="{BB962C8B-B14F-4D97-AF65-F5344CB8AC3E}">
        <p14:creationId xmlns:p14="http://schemas.microsoft.com/office/powerpoint/2010/main" val="7760813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قانون مسئولیت مدنی</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77</a:t>
            </a:fld>
            <a:endParaRPr lang="en-US"/>
          </a:p>
        </p:txBody>
      </p:sp>
      <p:pic>
        <p:nvPicPr>
          <p:cNvPr id="5" name="Content Placeholder 4"/>
          <p:cNvPicPr>
            <a:picLocks noGrp="1" noChangeAspect="1"/>
          </p:cNvPicPr>
          <p:nvPr>
            <p:ph idx="1"/>
          </p:nvPr>
        </p:nvPicPr>
        <p:blipFill>
          <a:blip r:embed="rId2"/>
          <a:stretch>
            <a:fillRect/>
          </a:stretch>
        </p:blipFill>
        <p:spPr>
          <a:xfrm>
            <a:off x="838200" y="1752951"/>
            <a:ext cx="10515600" cy="2953347"/>
          </a:xfrm>
          <a:prstGeom prst="rect">
            <a:avLst/>
          </a:prstGeom>
        </p:spPr>
      </p:pic>
    </p:spTree>
    <p:extLst>
      <p:ext uri="{BB962C8B-B14F-4D97-AF65-F5344CB8AC3E}">
        <p14:creationId xmlns:p14="http://schemas.microsoft.com/office/powerpoint/2010/main" val="25324777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قانون مسئولیت مدنی</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78</a:t>
            </a:fld>
            <a:endParaRPr lang="en-US"/>
          </a:p>
        </p:txBody>
      </p:sp>
      <p:pic>
        <p:nvPicPr>
          <p:cNvPr id="6" name="Content Placeholder 5"/>
          <p:cNvPicPr>
            <a:picLocks noGrp="1" noChangeAspect="1"/>
          </p:cNvPicPr>
          <p:nvPr>
            <p:ph idx="1"/>
          </p:nvPr>
        </p:nvPicPr>
        <p:blipFill>
          <a:blip r:embed="rId2"/>
          <a:stretch>
            <a:fillRect/>
          </a:stretch>
        </p:blipFill>
        <p:spPr>
          <a:xfrm>
            <a:off x="958273" y="1536235"/>
            <a:ext cx="10515600" cy="1013900"/>
          </a:xfrm>
          <a:prstGeom prst="rect">
            <a:avLst/>
          </a:prstGeom>
        </p:spPr>
      </p:pic>
      <p:pic>
        <p:nvPicPr>
          <p:cNvPr id="7" name="Picture 6"/>
          <p:cNvPicPr>
            <a:picLocks noChangeAspect="1"/>
          </p:cNvPicPr>
          <p:nvPr/>
        </p:nvPicPr>
        <p:blipFill>
          <a:blip r:embed="rId3"/>
          <a:stretch>
            <a:fillRect/>
          </a:stretch>
        </p:blipFill>
        <p:spPr>
          <a:xfrm>
            <a:off x="719566" y="2482815"/>
            <a:ext cx="10883611" cy="1238430"/>
          </a:xfrm>
          <a:prstGeom prst="rect">
            <a:avLst/>
          </a:prstGeom>
        </p:spPr>
      </p:pic>
    </p:spTree>
    <p:extLst>
      <p:ext uri="{BB962C8B-B14F-4D97-AF65-F5344CB8AC3E}">
        <p14:creationId xmlns:p14="http://schemas.microsoft.com/office/powerpoint/2010/main" val="10876632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قانون مسئولیت مدنی</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79</a:t>
            </a:fld>
            <a:endParaRPr lang="en-US"/>
          </a:p>
        </p:txBody>
      </p:sp>
      <p:pic>
        <p:nvPicPr>
          <p:cNvPr id="5" name="Content Placeholder 4"/>
          <p:cNvPicPr>
            <a:picLocks noGrp="1" noChangeAspect="1"/>
          </p:cNvPicPr>
          <p:nvPr>
            <p:ph idx="1"/>
          </p:nvPr>
        </p:nvPicPr>
        <p:blipFill>
          <a:blip r:embed="rId2"/>
          <a:stretch>
            <a:fillRect/>
          </a:stretch>
        </p:blipFill>
        <p:spPr>
          <a:xfrm>
            <a:off x="838200" y="1932644"/>
            <a:ext cx="10515600" cy="1994461"/>
          </a:xfrm>
          <a:prstGeom prst="rect">
            <a:avLst/>
          </a:prstGeom>
        </p:spPr>
      </p:pic>
    </p:spTree>
    <p:extLst>
      <p:ext uri="{BB962C8B-B14F-4D97-AF65-F5344CB8AC3E}">
        <p14:creationId xmlns:p14="http://schemas.microsoft.com/office/powerpoint/2010/main" val="13253092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80</a:t>
            </a:fld>
            <a:endParaRPr lang="en-US"/>
          </a:p>
        </p:txBody>
      </p:sp>
      <p:pic>
        <p:nvPicPr>
          <p:cNvPr id="6" name="Content Placeholder 5"/>
          <p:cNvPicPr>
            <a:picLocks noGrp="1" noChangeAspect="1"/>
          </p:cNvPicPr>
          <p:nvPr>
            <p:ph idx="1"/>
          </p:nvPr>
        </p:nvPicPr>
        <p:blipFill>
          <a:blip r:embed="rId2"/>
          <a:stretch>
            <a:fillRect/>
          </a:stretch>
        </p:blipFill>
        <p:spPr>
          <a:xfrm>
            <a:off x="838200" y="1752422"/>
            <a:ext cx="10515600" cy="3629531"/>
          </a:xfrm>
          <a:prstGeom prst="rect">
            <a:avLst/>
          </a:prstGeom>
        </p:spPr>
      </p:pic>
    </p:spTree>
    <p:extLst>
      <p:ext uri="{BB962C8B-B14F-4D97-AF65-F5344CB8AC3E}">
        <p14:creationId xmlns:p14="http://schemas.microsoft.com/office/powerpoint/2010/main" val="36488419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81</a:t>
            </a:fld>
            <a:endParaRPr lang="en-US"/>
          </a:p>
        </p:txBody>
      </p:sp>
      <p:pic>
        <p:nvPicPr>
          <p:cNvPr id="7" name="Content Placeholder 6"/>
          <p:cNvPicPr>
            <a:picLocks noGrp="1" noChangeAspect="1"/>
          </p:cNvPicPr>
          <p:nvPr>
            <p:ph idx="1"/>
          </p:nvPr>
        </p:nvPicPr>
        <p:blipFill>
          <a:blip r:embed="rId2"/>
          <a:stretch>
            <a:fillRect/>
          </a:stretch>
        </p:blipFill>
        <p:spPr>
          <a:xfrm>
            <a:off x="1587373" y="1539297"/>
            <a:ext cx="9626853" cy="4351338"/>
          </a:xfrm>
          <a:prstGeom prst="rect">
            <a:avLst/>
          </a:prstGeom>
        </p:spPr>
      </p:pic>
    </p:spTree>
    <p:extLst>
      <p:ext uri="{BB962C8B-B14F-4D97-AF65-F5344CB8AC3E}">
        <p14:creationId xmlns:p14="http://schemas.microsoft.com/office/powerpoint/2010/main" val="38246417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82</a:t>
            </a:fld>
            <a:endParaRPr lang="en-US"/>
          </a:p>
        </p:txBody>
      </p:sp>
      <p:pic>
        <p:nvPicPr>
          <p:cNvPr id="5" name="Content Placeholder 4"/>
          <p:cNvPicPr>
            <a:picLocks noGrp="1" noChangeAspect="1"/>
          </p:cNvPicPr>
          <p:nvPr>
            <p:ph idx="1"/>
          </p:nvPr>
        </p:nvPicPr>
        <p:blipFill>
          <a:blip r:embed="rId2"/>
          <a:stretch>
            <a:fillRect/>
          </a:stretch>
        </p:blipFill>
        <p:spPr>
          <a:xfrm>
            <a:off x="949037" y="1690688"/>
            <a:ext cx="10515600" cy="2322551"/>
          </a:xfrm>
          <a:prstGeom prst="rect">
            <a:avLst/>
          </a:prstGeom>
        </p:spPr>
      </p:pic>
    </p:spTree>
    <p:extLst>
      <p:ext uri="{BB962C8B-B14F-4D97-AF65-F5344CB8AC3E}">
        <p14:creationId xmlns:p14="http://schemas.microsoft.com/office/powerpoint/2010/main" val="42630756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262909" y="498764"/>
            <a:ext cx="9296400" cy="914400"/>
          </a:xfrm>
          <a:prstGeom prst="rect">
            <a:avLst/>
          </a:prstGeom>
        </p:spPr>
      </p:pic>
      <p:sp>
        <p:nvSpPr>
          <p:cNvPr id="4" name="Slide Number Placeholder 3"/>
          <p:cNvSpPr>
            <a:spLocks noGrp="1"/>
          </p:cNvSpPr>
          <p:nvPr>
            <p:ph type="sldNum" sz="quarter" idx="12"/>
          </p:nvPr>
        </p:nvSpPr>
        <p:spPr/>
        <p:txBody>
          <a:bodyPr/>
          <a:lstStyle/>
          <a:p>
            <a:fld id="{58072F16-E565-43DE-81E5-A7D421BECA7A}" type="slidenum">
              <a:rPr lang="en-US" smtClean="0"/>
              <a:t>83</a:t>
            </a:fld>
            <a:endParaRPr lang="en-US" dirty="0"/>
          </a:p>
        </p:txBody>
      </p:sp>
      <p:sp>
        <p:nvSpPr>
          <p:cNvPr id="7" name="Content Placeholder 6"/>
          <p:cNvSpPr>
            <a:spLocks noGrp="1"/>
          </p:cNvSpPr>
          <p:nvPr>
            <p:ph idx="1"/>
          </p:nvPr>
        </p:nvSpPr>
        <p:spPr/>
        <p:txBody>
          <a:bodyPr/>
          <a:lstStyle/>
          <a:p>
            <a:pPr algn="r" rtl="1"/>
            <a:r>
              <a:rPr lang="fa-IR" dirty="0"/>
              <a:t>شخصیت مرتکب</a:t>
            </a:r>
          </a:p>
          <a:p>
            <a:pPr algn="r" rtl="1"/>
            <a:r>
              <a:rPr lang="fa-IR" dirty="0"/>
              <a:t>عمل مرتکب</a:t>
            </a:r>
          </a:p>
          <a:p>
            <a:pPr algn="r" rtl="1"/>
            <a:r>
              <a:rPr lang="fa-IR" dirty="0"/>
              <a:t>رعایت مقررات</a:t>
            </a:r>
          </a:p>
          <a:p>
            <a:pPr algn="r" rtl="1"/>
            <a:r>
              <a:rPr lang="fa-IR" dirty="0"/>
              <a:t>موازین شرعی</a:t>
            </a:r>
            <a:endParaRPr lang="en-US" dirty="0"/>
          </a:p>
        </p:txBody>
      </p:sp>
    </p:spTree>
    <p:extLst>
      <p:ext uri="{BB962C8B-B14F-4D97-AF65-F5344CB8AC3E}">
        <p14:creationId xmlns:p14="http://schemas.microsoft.com/office/powerpoint/2010/main" val="30840053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84</a:t>
            </a:fld>
            <a:endParaRPr lang="en-US"/>
          </a:p>
        </p:txBody>
      </p:sp>
      <p:pic>
        <p:nvPicPr>
          <p:cNvPr id="6" name="Content Placeholder 5"/>
          <p:cNvPicPr>
            <a:picLocks noGrp="1" noChangeAspect="1"/>
          </p:cNvPicPr>
          <p:nvPr>
            <p:ph idx="1"/>
          </p:nvPr>
        </p:nvPicPr>
        <p:blipFill>
          <a:blip r:embed="rId2"/>
          <a:stretch>
            <a:fillRect/>
          </a:stretch>
        </p:blipFill>
        <p:spPr>
          <a:xfrm>
            <a:off x="1050082" y="1825625"/>
            <a:ext cx="10091835" cy="4351338"/>
          </a:xfrm>
          <a:prstGeom prst="rect">
            <a:avLst/>
          </a:prstGeom>
        </p:spPr>
      </p:pic>
    </p:spTree>
    <p:extLst>
      <p:ext uri="{BB962C8B-B14F-4D97-AF65-F5344CB8AC3E}">
        <p14:creationId xmlns:p14="http://schemas.microsoft.com/office/powerpoint/2010/main" val="32408086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85</a:t>
            </a:fld>
            <a:endParaRPr lang="en-US"/>
          </a:p>
        </p:txBody>
      </p:sp>
      <p:pic>
        <p:nvPicPr>
          <p:cNvPr id="5" name="Content Placeholder 4"/>
          <p:cNvPicPr>
            <a:picLocks noGrp="1" noChangeAspect="1"/>
          </p:cNvPicPr>
          <p:nvPr>
            <p:ph idx="1"/>
          </p:nvPr>
        </p:nvPicPr>
        <p:blipFill>
          <a:blip r:embed="rId2"/>
          <a:stretch>
            <a:fillRect/>
          </a:stretch>
        </p:blipFill>
        <p:spPr>
          <a:xfrm>
            <a:off x="838200" y="1690688"/>
            <a:ext cx="10515600" cy="3557480"/>
          </a:xfrm>
          <a:prstGeom prst="rect">
            <a:avLst/>
          </a:prstGeom>
        </p:spPr>
      </p:pic>
    </p:spTree>
    <p:extLst>
      <p:ext uri="{BB962C8B-B14F-4D97-AF65-F5344CB8AC3E}">
        <p14:creationId xmlns:p14="http://schemas.microsoft.com/office/powerpoint/2010/main" val="14303098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86</a:t>
            </a:fld>
            <a:endParaRPr lang="en-US"/>
          </a:p>
        </p:txBody>
      </p:sp>
      <p:pic>
        <p:nvPicPr>
          <p:cNvPr id="6" name="Content Placeholder 5"/>
          <p:cNvPicPr>
            <a:picLocks noGrp="1" noChangeAspect="1"/>
          </p:cNvPicPr>
          <p:nvPr>
            <p:ph idx="1"/>
          </p:nvPr>
        </p:nvPicPr>
        <p:blipFill>
          <a:blip r:embed="rId2"/>
          <a:stretch>
            <a:fillRect/>
          </a:stretch>
        </p:blipFill>
        <p:spPr>
          <a:xfrm>
            <a:off x="1972817" y="1672793"/>
            <a:ext cx="8819021" cy="4351338"/>
          </a:xfrm>
          <a:prstGeom prst="rect">
            <a:avLst/>
          </a:prstGeom>
        </p:spPr>
      </p:pic>
    </p:spTree>
    <p:extLst>
      <p:ext uri="{BB962C8B-B14F-4D97-AF65-F5344CB8AC3E}">
        <p14:creationId xmlns:p14="http://schemas.microsoft.com/office/powerpoint/2010/main" val="6747716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87</a:t>
            </a:fld>
            <a:endParaRPr lang="en-US"/>
          </a:p>
        </p:txBody>
      </p:sp>
      <p:pic>
        <p:nvPicPr>
          <p:cNvPr id="5" name="Content Placeholder 4"/>
          <p:cNvPicPr>
            <a:picLocks noGrp="1" noChangeAspect="1"/>
          </p:cNvPicPr>
          <p:nvPr>
            <p:ph idx="1"/>
          </p:nvPr>
        </p:nvPicPr>
        <p:blipFill>
          <a:blip r:embed="rId2"/>
          <a:stretch>
            <a:fillRect/>
          </a:stretch>
        </p:blipFill>
        <p:spPr>
          <a:xfrm>
            <a:off x="1606182" y="1825625"/>
            <a:ext cx="8979635" cy="4351338"/>
          </a:xfrm>
          <a:prstGeom prst="rect">
            <a:avLst/>
          </a:prstGeom>
        </p:spPr>
      </p:pic>
    </p:spTree>
    <p:extLst>
      <p:ext uri="{BB962C8B-B14F-4D97-AF65-F5344CB8AC3E}">
        <p14:creationId xmlns:p14="http://schemas.microsoft.com/office/powerpoint/2010/main" val="20709546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88</a:t>
            </a:fld>
            <a:endParaRPr lang="en-US"/>
          </a:p>
        </p:txBody>
      </p:sp>
      <p:pic>
        <p:nvPicPr>
          <p:cNvPr id="6" name="Content Placeholder 5"/>
          <p:cNvPicPr>
            <a:picLocks noGrp="1" noChangeAspect="1"/>
          </p:cNvPicPr>
          <p:nvPr>
            <p:ph idx="1"/>
          </p:nvPr>
        </p:nvPicPr>
        <p:blipFill>
          <a:blip r:embed="rId2"/>
          <a:stretch>
            <a:fillRect/>
          </a:stretch>
        </p:blipFill>
        <p:spPr>
          <a:xfrm>
            <a:off x="1088181" y="1825625"/>
            <a:ext cx="10015638" cy="4351338"/>
          </a:xfrm>
          <a:prstGeom prst="rect">
            <a:avLst/>
          </a:prstGeom>
        </p:spPr>
      </p:pic>
    </p:spTree>
    <p:extLst>
      <p:ext uri="{BB962C8B-B14F-4D97-AF65-F5344CB8AC3E}">
        <p14:creationId xmlns:p14="http://schemas.microsoft.com/office/powerpoint/2010/main" val="794723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89</a:t>
            </a:fld>
            <a:endParaRPr lang="en-US"/>
          </a:p>
        </p:txBody>
      </p:sp>
      <p:pic>
        <p:nvPicPr>
          <p:cNvPr id="5" name="Content Placeholder 4"/>
          <p:cNvPicPr>
            <a:picLocks noGrp="1" noChangeAspect="1"/>
          </p:cNvPicPr>
          <p:nvPr>
            <p:ph idx="1"/>
          </p:nvPr>
        </p:nvPicPr>
        <p:blipFill>
          <a:blip r:embed="rId2"/>
          <a:stretch>
            <a:fillRect/>
          </a:stretch>
        </p:blipFill>
        <p:spPr>
          <a:xfrm>
            <a:off x="1037937" y="1690688"/>
            <a:ext cx="10116125" cy="4351338"/>
          </a:xfrm>
          <a:prstGeom prst="rect">
            <a:avLst/>
          </a:prstGeom>
        </p:spPr>
      </p:pic>
    </p:spTree>
    <p:extLst>
      <p:ext uri="{BB962C8B-B14F-4D97-AF65-F5344CB8AC3E}">
        <p14:creationId xmlns:p14="http://schemas.microsoft.com/office/powerpoint/2010/main" val="419984118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90</a:t>
            </a:fld>
            <a:endParaRPr lang="en-US"/>
          </a:p>
        </p:txBody>
      </p:sp>
      <p:pic>
        <p:nvPicPr>
          <p:cNvPr id="6" name="Content Placeholder 5"/>
          <p:cNvPicPr>
            <a:picLocks noGrp="1" noChangeAspect="1"/>
          </p:cNvPicPr>
          <p:nvPr>
            <p:ph idx="1"/>
          </p:nvPr>
        </p:nvPicPr>
        <p:blipFill>
          <a:blip r:embed="rId2"/>
          <a:stretch>
            <a:fillRect/>
          </a:stretch>
        </p:blipFill>
        <p:spPr>
          <a:xfrm>
            <a:off x="902855" y="1690688"/>
            <a:ext cx="10515600" cy="2202107"/>
          </a:xfrm>
          <a:prstGeom prst="rect">
            <a:avLst/>
          </a:prstGeom>
        </p:spPr>
      </p:pic>
    </p:spTree>
    <p:extLst>
      <p:ext uri="{BB962C8B-B14F-4D97-AF65-F5344CB8AC3E}">
        <p14:creationId xmlns:p14="http://schemas.microsoft.com/office/powerpoint/2010/main" val="858100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91</a:t>
            </a:fld>
            <a:endParaRPr lang="en-US"/>
          </a:p>
        </p:txBody>
      </p:sp>
      <p:pic>
        <p:nvPicPr>
          <p:cNvPr id="5" name="Content Placeholder 4"/>
          <p:cNvPicPr>
            <a:picLocks noGrp="1" noChangeAspect="1"/>
          </p:cNvPicPr>
          <p:nvPr>
            <p:ph idx="1"/>
          </p:nvPr>
        </p:nvPicPr>
        <p:blipFill>
          <a:blip r:embed="rId2"/>
          <a:stretch>
            <a:fillRect/>
          </a:stretch>
        </p:blipFill>
        <p:spPr>
          <a:xfrm>
            <a:off x="838200" y="1841936"/>
            <a:ext cx="10515600" cy="3801482"/>
          </a:xfrm>
          <a:prstGeom prst="rect">
            <a:avLst/>
          </a:prstGeom>
        </p:spPr>
      </p:pic>
    </p:spTree>
    <p:extLst>
      <p:ext uri="{BB962C8B-B14F-4D97-AF65-F5344CB8AC3E}">
        <p14:creationId xmlns:p14="http://schemas.microsoft.com/office/powerpoint/2010/main" val="19158989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a:t>تحقق مسئولیت مدنی منوط به شروط ذیل است</a:t>
            </a:r>
            <a:endParaRPr lang="en-US" dirty="0"/>
          </a:p>
        </p:txBody>
      </p:sp>
      <p:sp>
        <p:nvSpPr>
          <p:cNvPr id="4" name="Slide Number Placeholder 3"/>
          <p:cNvSpPr>
            <a:spLocks noGrp="1"/>
          </p:cNvSpPr>
          <p:nvPr>
            <p:ph type="sldNum" sz="quarter" idx="12"/>
          </p:nvPr>
        </p:nvSpPr>
        <p:spPr/>
        <p:txBody>
          <a:bodyPr/>
          <a:lstStyle/>
          <a:p>
            <a:fld id="{58072F16-E565-43DE-81E5-A7D421BECA7A}" type="slidenum">
              <a:rPr lang="en-US" smtClean="0"/>
              <a:t>92</a:t>
            </a:fld>
            <a:endParaRPr lang="en-US"/>
          </a:p>
        </p:txBody>
      </p:sp>
      <p:pic>
        <p:nvPicPr>
          <p:cNvPr id="6" name="Content Placeholder 5"/>
          <p:cNvPicPr>
            <a:picLocks noGrp="1" noChangeAspect="1"/>
          </p:cNvPicPr>
          <p:nvPr>
            <p:ph idx="1"/>
          </p:nvPr>
        </p:nvPicPr>
        <p:blipFill>
          <a:blip r:embed="rId2"/>
          <a:stretch>
            <a:fillRect/>
          </a:stretch>
        </p:blipFill>
        <p:spPr>
          <a:xfrm>
            <a:off x="838200" y="1690688"/>
            <a:ext cx="10515600" cy="4141639"/>
          </a:xfrm>
          <a:prstGeom prst="rect">
            <a:avLst/>
          </a:prstGeom>
        </p:spPr>
      </p:pic>
    </p:spTree>
    <p:extLst>
      <p:ext uri="{BB962C8B-B14F-4D97-AF65-F5344CB8AC3E}">
        <p14:creationId xmlns:p14="http://schemas.microsoft.com/office/powerpoint/2010/main" val="18383870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93</a:t>
            </a:fld>
            <a:endParaRPr lang="en-US"/>
          </a:p>
        </p:txBody>
      </p:sp>
      <p:pic>
        <p:nvPicPr>
          <p:cNvPr id="5" name="Picture 4"/>
          <p:cNvPicPr>
            <a:picLocks noChangeAspect="1"/>
          </p:cNvPicPr>
          <p:nvPr/>
        </p:nvPicPr>
        <p:blipFill>
          <a:blip r:embed="rId2"/>
          <a:stretch>
            <a:fillRect/>
          </a:stretch>
        </p:blipFill>
        <p:spPr>
          <a:xfrm>
            <a:off x="6553200" y="240146"/>
            <a:ext cx="4800600" cy="1076325"/>
          </a:xfrm>
          <a:prstGeom prst="rect">
            <a:avLst/>
          </a:prstGeom>
        </p:spPr>
      </p:pic>
      <p:pic>
        <p:nvPicPr>
          <p:cNvPr id="8" name="Content Placeholder 7"/>
          <p:cNvPicPr>
            <a:picLocks noGrp="1" noChangeAspect="1"/>
          </p:cNvPicPr>
          <p:nvPr>
            <p:ph idx="1"/>
          </p:nvPr>
        </p:nvPicPr>
        <p:blipFill>
          <a:blip r:embed="rId3"/>
          <a:stretch>
            <a:fillRect/>
          </a:stretch>
        </p:blipFill>
        <p:spPr>
          <a:xfrm>
            <a:off x="838200" y="1590971"/>
            <a:ext cx="10515600" cy="1033736"/>
          </a:xfrm>
          <a:prstGeom prst="rect">
            <a:avLst/>
          </a:prstGeom>
        </p:spPr>
      </p:pic>
      <p:pic>
        <p:nvPicPr>
          <p:cNvPr id="9" name="Picture 8"/>
          <p:cNvPicPr>
            <a:picLocks noChangeAspect="1"/>
          </p:cNvPicPr>
          <p:nvPr/>
        </p:nvPicPr>
        <p:blipFill>
          <a:blip r:embed="rId4"/>
          <a:stretch>
            <a:fillRect/>
          </a:stretch>
        </p:blipFill>
        <p:spPr>
          <a:xfrm>
            <a:off x="720437" y="3048835"/>
            <a:ext cx="10509394" cy="1079931"/>
          </a:xfrm>
          <a:prstGeom prst="rect">
            <a:avLst/>
          </a:prstGeom>
        </p:spPr>
      </p:pic>
      <p:pic>
        <p:nvPicPr>
          <p:cNvPr id="10" name="Picture 9"/>
          <p:cNvPicPr>
            <a:picLocks noChangeAspect="1"/>
          </p:cNvPicPr>
          <p:nvPr/>
        </p:nvPicPr>
        <p:blipFill>
          <a:blip r:embed="rId5"/>
          <a:stretch>
            <a:fillRect/>
          </a:stretch>
        </p:blipFill>
        <p:spPr>
          <a:xfrm>
            <a:off x="720437" y="4298229"/>
            <a:ext cx="10509394" cy="1571701"/>
          </a:xfrm>
          <a:prstGeom prst="rect">
            <a:avLst/>
          </a:prstGeom>
        </p:spPr>
      </p:pic>
    </p:spTree>
    <p:extLst>
      <p:ext uri="{BB962C8B-B14F-4D97-AF65-F5344CB8AC3E}">
        <p14:creationId xmlns:p14="http://schemas.microsoft.com/office/powerpoint/2010/main" val="6994684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94</a:t>
            </a:fld>
            <a:endParaRPr lang="en-US"/>
          </a:p>
        </p:txBody>
      </p:sp>
      <p:pic>
        <p:nvPicPr>
          <p:cNvPr id="5" name="Picture 4"/>
          <p:cNvPicPr>
            <a:picLocks noChangeAspect="1"/>
          </p:cNvPicPr>
          <p:nvPr/>
        </p:nvPicPr>
        <p:blipFill>
          <a:blip r:embed="rId2"/>
          <a:stretch>
            <a:fillRect/>
          </a:stretch>
        </p:blipFill>
        <p:spPr>
          <a:xfrm>
            <a:off x="6553200" y="240146"/>
            <a:ext cx="4800600" cy="1076325"/>
          </a:xfrm>
          <a:prstGeom prst="rect">
            <a:avLst/>
          </a:prstGeom>
        </p:spPr>
      </p:pic>
      <p:pic>
        <p:nvPicPr>
          <p:cNvPr id="3" name="Content Placeholder 2"/>
          <p:cNvPicPr>
            <a:picLocks noGrp="1" noChangeAspect="1"/>
          </p:cNvPicPr>
          <p:nvPr>
            <p:ph idx="1"/>
          </p:nvPr>
        </p:nvPicPr>
        <p:blipFill>
          <a:blip r:embed="rId3"/>
          <a:stretch>
            <a:fillRect/>
          </a:stretch>
        </p:blipFill>
        <p:spPr>
          <a:xfrm>
            <a:off x="1004454" y="1400205"/>
            <a:ext cx="10515600" cy="2436205"/>
          </a:xfrm>
          <a:prstGeom prst="rect">
            <a:avLst/>
          </a:prstGeom>
        </p:spPr>
      </p:pic>
    </p:spTree>
    <p:extLst>
      <p:ext uri="{BB962C8B-B14F-4D97-AF65-F5344CB8AC3E}">
        <p14:creationId xmlns:p14="http://schemas.microsoft.com/office/powerpoint/2010/main" val="37098306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95</a:t>
            </a:fld>
            <a:endParaRPr lang="en-US"/>
          </a:p>
        </p:txBody>
      </p:sp>
      <p:pic>
        <p:nvPicPr>
          <p:cNvPr id="5" name="Picture 4"/>
          <p:cNvPicPr>
            <a:picLocks noChangeAspect="1"/>
          </p:cNvPicPr>
          <p:nvPr/>
        </p:nvPicPr>
        <p:blipFill>
          <a:blip r:embed="rId2"/>
          <a:stretch>
            <a:fillRect/>
          </a:stretch>
        </p:blipFill>
        <p:spPr>
          <a:xfrm>
            <a:off x="6553200" y="240146"/>
            <a:ext cx="4800600" cy="1076325"/>
          </a:xfrm>
          <a:prstGeom prst="rect">
            <a:avLst/>
          </a:prstGeom>
        </p:spPr>
      </p:pic>
      <p:pic>
        <p:nvPicPr>
          <p:cNvPr id="7" name="Content Placeholder 6"/>
          <p:cNvPicPr>
            <a:picLocks noGrp="1" noChangeAspect="1"/>
          </p:cNvPicPr>
          <p:nvPr>
            <p:ph idx="1"/>
          </p:nvPr>
        </p:nvPicPr>
        <p:blipFill>
          <a:blip r:embed="rId3"/>
          <a:stretch>
            <a:fillRect/>
          </a:stretch>
        </p:blipFill>
        <p:spPr>
          <a:xfrm>
            <a:off x="838200" y="1656637"/>
            <a:ext cx="10515600" cy="3063714"/>
          </a:xfrm>
          <a:prstGeom prst="rect">
            <a:avLst/>
          </a:prstGeom>
        </p:spPr>
      </p:pic>
    </p:spTree>
    <p:extLst>
      <p:ext uri="{BB962C8B-B14F-4D97-AF65-F5344CB8AC3E}">
        <p14:creationId xmlns:p14="http://schemas.microsoft.com/office/powerpoint/2010/main" val="5606225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96</a:t>
            </a:fld>
            <a:endParaRPr lang="en-US"/>
          </a:p>
        </p:txBody>
      </p:sp>
      <p:pic>
        <p:nvPicPr>
          <p:cNvPr id="5" name="Picture 4"/>
          <p:cNvPicPr>
            <a:picLocks noChangeAspect="1"/>
          </p:cNvPicPr>
          <p:nvPr/>
        </p:nvPicPr>
        <p:blipFill>
          <a:blip r:embed="rId2"/>
          <a:stretch>
            <a:fillRect/>
          </a:stretch>
        </p:blipFill>
        <p:spPr>
          <a:xfrm>
            <a:off x="6553200" y="240146"/>
            <a:ext cx="4800600" cy="1076325"/>
          </a:xfrm>
          <a:prstGeom prst="rect">
            <a:avLst/>
          </a:prstGeom>
        </p:spPr>
      </p:pic>
      <p:pic>
        <p:nvPicPr>
          <p:cNvPr id="3" name="Content Placeholder 2"/>
          <p:cNvPicPr>
            <a:picLocks noGrp="1" noChangeAspect="1"/>
          </p:cNvPicPr>
          <p:nvPr>
            <p:ph idx="1"/>
          </p:nvPr>
        </p:nvPicPr>
        <p:blipFill>
          <a:blip r:embed="rId3"/>
          <a:stretch>
            <a:fillRect/>
          </a:stretch>
        </p:blipFill>
        <p:spPr>
          <a:xfrm>
            <a:off x="1038854" y="1825625"/>
            <a:ext cx="10114291" cy="4351338"/>
          </a:xfrm>
          <a:prstGeom prst="rect">
            <a:avLst/>
          </a:prstGeom>
        </p:spPr>
      </p:pic>
    </p:spTree>
    <p:extLst>
      <p:ext uri="{BB962C8B-B14F-4D97-AF65-F5344CB8AC3E}">
        <p14:creationId xmlns:p14="http://schemas.microsoft.com/office/powerpoint/2010/main" val="38450863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97</a:t>
            </a:fld>
            <a:endParaRPr lang="en-US"/>
          </a:p>
        </p:txBody>
      </p:sp>
      <p:pic>
        <p:nvPicPr>
          <p:cNvPr id="2" name="Picture 1"/>
          <p:cNvPicPr>
            <a:picLocks noChangeAspect="1"/>
          </p:cNvPicPr>
          <p:nvPr/>
        </p:nvPicPr>
        <p:blipFill>
          <a:blip r:embed="rId2"/>
          <a:stretch>
            <a:fillRect/>
          </a:stretch>
        </p:blipFill>
        <p:spPr>
          <a:xfrm>
            <a:off x="2556452" y="624464"/>
            <a:ext cx="8667750" cy="695325"/>
          </a:xfrm>
          <a:prstGeom prst="rect">
            <a:avLst/>
          </a:prstGeom>
        </p:spPr>
      </p:pic>
      <p:pic>
        <p:nvPicPr>
          <p:cNvPr id="7" name="Content Placeholder 6"/>
          <p:cNvPicPr>
            <a:picLocks noGrp="1" noChangeAspect="1"/>
          </p:cNvPicPr>
          <p:nvPr>
            <p:ph idx="1"/>
          </p:nvPr>
        </p:nvPicPr>
        <p:blipFill>
          <a:blip r:embed="rId3"/>
          <a:stretch>
            <a:fillRect/>
          </a:stretch>
        </p:blipFill>
        <p:spPr>
          <a:xfrm>
            <a:off x="1023188" y="1315026"/>
            <a:ext cx="10201014" cy="4351338"/>
          </a:xfrm>
          <a:prstGeom prst="rect">
            <a:avLst/>
          </a:prstGeom>
        </p:spPr>
      </p:pic>
      <p:pic>
        <p:nvPicPr>
          <p:cNvPr id="8" name="Picture 7"/>
          <p:cNvPicPr>
            <a:picLocks noChangeAspect="1"/>
          </p:cNvPicPr>
          <p:nvPr/>
        </p:nvPicPr>
        <p:blipFill>
          <a:blip r:embed="rId4"/>
          <a:stretch>
            <a:fillRect/>
          </a:stretch>
        </p:blipFill>
        <p:spPr>
          <a:xfrm>
            <a:off x="267855" y="5772438"/>
            <a:ext cx="11358851" cy="700476"/>
          </a:xfrm>
          <a:prstGeom prst="rect">
            <a:avLst/>
          </a:prstGeom>
        </p:spPr>
      </p:pic>
    </p:spTree>
    <p:extLst>
      <p:ext uri="{BB962C8B-B14F-4D97-AF65-F5344CB8AC3E}">
        <p14:creationId xmlns:p14="http://schemas.microsoft.com/office/powerpoint/2010/main" val="268768059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98</a:t>
            </a:fld>
            <a:endParaRPr lang="en-US"/>
          </a:p>
        </p:txBody>
      </p:sp>
      <p:pic>
        <p:nvPicPr>
          <p:cNvPr id="3" name="Picture 2"/>
          <p:cNvPicPr>
            <a:picLocks noChangeAspect="1"/>
          </p:cNvPicPr>
          <p:nvPr/>
        </p:nvPicPr>
        <p:blipFill>
          <a:blip r:embed="rId2"/>
          <a:stretch>
            <a:fillRect/>
          </a:stretch>
        </p:blipFill>
        <p:spPr>
          <a:xfrm>
            <a:off x="4048125" y="357764"/>
            <a:ext cx="7305675" cy="962025"/>
          </a:xfrm>
          <a:prstGeom prst="rect">
            <a:avLst/>
          </a:prstGeom>
        </p:spPr>
      </p:pic>
      <p:pic>
        <p:nvPicPr>
          <p:cNvPr id="6" name="Content Placeholder 5"/>
          <p:cNvPicPr>
            <a:picLocks noGrp="1" noChangeAspect="1"/>
          </p:cNvPicPr>
          <p:nvPr>
            <p:ph idx="1"/>
          </p:nvPr>
        </p:nvPicPr>
        <p:blipFill>
          <a:blip r:embed="rId3"/>
          <a:stretch>
            <a:fillRect/>
          </a:stretch>
        </p:blipFill>
        <p:spPr>
          <a:xfrm>
            <a:off x="665018" y="1197551"/>
            <a:ext cx="10386026" cy="4868890"/>
          </a:xfrm>
          <a:prstGeom prst="rect">
            <a:avLst/>
          </a:prstGeom>
        </p:spPr>
      </p:pic>
    </p:spTree>
    <p:extLst>
      <p:ext uri="{BB962C8B-B14F-4D97-AF65-F5344CB8AC3E}">
        <p14:creationId xmlns:p14="http://schemas.microsoft.com/office/powerpoint/2010/main" val="28627314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99</a:t>
            </a:fld>
            <a:endParaRPr lang="en-US"/>
          </a:p>
        </p:txBody>
      </p:sp>
      <p:pic>
        <p:nvPicPr>
          <p:cNvPr id="3" name="Picture 2"/>
          <p:cNvPicPr>
            <a:picLocks noChangeAspect="1"/>
          </p:cNvPicPr>
          <p:nvPr/>
        </p:nvPicPr>
        <p:blipFill>
          <a:blip r:embed="rId2"/>
          <a:stretch>
            <a:fillRect/>
          </a:stretch>
        </p:blipFill>
        <p:spPr>
          <a:xfrm>
            <a:off x="4048125" y="357764"/>
            <a:ext cx="7305675" cy="962025"/>
          </a:xfrm>
          <a:prstGeom prst="rect">
            <a:avLst/>
          </a:prstGeom>
        </p:spPr>
      </p:pic>
      <p:pic>
        <p:nvPicPr>
          <p:cNvPr id="5" name="Content Placeholder 4"/>
          <p:cNvPicPr>
            <a:picLocks noGrp="1" noChangeAspect="1"/>
          </p:cNvPicPr>
          <p:nvPr>
            <p:ph idx="1"/>
          </p:nvPr>
        </p:nvPicPr>
        <p:blipFill>
          <a:blip r:embed="rId3"/>
          <a:stretch>
            <a:fillRect/>
          </a:stretch>
        </p:blipFill>
        <p:spPr>
          <a:xfrm>
            <a:off x="838200" y="1319789"/>
            <a:ext cx="10515600" cy="2104566"/>
          </a:xfrm>
          <a:prstGeom prst="rect">
            <a:avLst/>
          </a:prstGeom>
        </p:spPr>
      </p:pic>
      <p:pic>
        <p:nvPicPr>
          <p:cNvPr id="7" name="Picture 6"/>
          <p:cNvPicPr>
            <a:picLocks noChangeAspect="1"/>
          </p:cNvPicPr>
          <p:nvPr/>
        </p:nvPicPr>
        <p:blipFill>
          <a:blip r:embed="rId4"/>
          <a:stretch>
            <a:fillRect/>
          </a:stretch>
        </p:blipFill>
        <p:spPr>
          <a:xfrm>
            <a:off x="535709" y="3276745"/>
            <a:ext cx="11026552" cy="2828647"/>
          </a:xfrm>
          <a:prstGeom prst="rect">
            <a:avLst/>
          </a:prstGeom>
        </p:spPr>
      </p:pic>
    </p:spTree>
    <p:extLst>
      <p:ext uri="{BB962C8B-B14F-4D97-AF65-F5344CB8AC3E}">
        <p14:creationId xmlns:p14="http://schemas.microsoft.com/office/powerpoint/2010/main" val="32767237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100</a:t>
            </a:fld>
            <a:endParaRPr lang="en-US"/>
          </a:p>
        </p:txBody>
      </p:sp>
      <p:pic>
        <p:nvPicPr>
          <p:cNvPr id="8" name="Content Placeholder 7"/>
          <p:cNvPicPr>
            <a:picLocks noGrp="1" noChangeAspect="1"/>
          </p:cNvPicPr>
          <p:nvPr>
            <p:ph idx="1"/>
          </p:nvPr>
        </p:nvPicPr>
        <p:blipFill>
          <a:blip r:embed="rId2"/>
          <a:stretch>
            <a:fillRect/>
          </a:stretch>
        </p:blipFill>
        <p:spPr>
          <a:xfrm>
            <a:off x="895927" y="1233762"/>
            <a:ext cx="10515600" cy="2043717"/>
          </a:xfrm>
          <a:prstGeom prst="rect">
            <a:avLst/>
          </a:prstGeom>
        </p:spPr>
      </p:pic>
      <p:pic>
        <p:nvPicPr>
          <p:cNvPr id="6" name="Picture 5"/>
          <p:cNvPicPr>
            <a:picLocks noChangeAspect="1"/>
          </p:cNvPicPr>
          <p:nvPr/>
        </p:nvPicPr>
        <p:blipFill>
          <a:blip r:embed="rId3"/>
          <a:stretch>
            <a:fillRect/>
          </a:stretch>
        </p:blipFill>
        <p:spPr>
          <a:xfrm>
            <a:off x="4221307" y="345930"/>
            <a:ext cx="7296150" cy="790575"/>
          </a:xfrm>
          <a:prstGeom prst="rect">
            <a:avLst/>
          </a:prstGeom>
        </p:spPr>
      </p:pic>
    </p:spTree>
    <p:extLst>
      <p:ext uri="{BB962C8B-B14F-4D97-AF65-F5344CB8AC3E}">
        <p14:creationId xmlns:p14="http://schemas.microsoft.com/office/powerpoint/2010/main" val="26887687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101</a:t>
            </a:fld>
            <a:endParaRPr lang="en-US"/>
          </a:p>
        </p:txBody>
      </p:sp>
      <p:pic>
        <p:nvPicPr>
          <p:cNvPr id="6" name="Picture 5"/>
          <p:cNvPicPr>
            <a:picLocks noChangeAspect="1"/>
          </p:cNvPicPr>
          <p:nvPr/>
        </p:nvPicPr>
        <p:blipFill>
          <a:blip r:embed="rId2"/>
          <a:stretch>
            <a:fillRect/>
          </a:stretch>
        </p:blipFill>
        <p:spPr>
          <a:xfrm>
            <a:off x="4221307" y="345930"/>
            <a:ext cx="7296150" cy="790575"/>
          </a:xfrm>
          <a:prstGeom prst="rect">
            <a:avLst/>
          </a:prstGeom>
        </p:spPr>
      </p:pic>
      <p:pic>
        <p:nvPicPr>
          <p:cNvPr id="7" name="Content Placeholder 6"/>
          <p:cNvPicPr>
            <a:picLocks noGrp="1" noChangeAspect="1"/>
          </p:cNvPicPr>
          <p:nvPr>
            <p:ph idx="1"/>
          </p:nvPr>
        </p:nvPicPr>
        <p:blipFill>
          <a:blip r:embed="rId3"/>
          <a:stretch>
            <a:fillRect/>
          </a:stretch>
        </p:blipFill>
        <p:spPr>
          <a:xfrm>
            <a:off x="736600" y="1342823"/>
            <a:ext cx="10515600" cy="4153159"/>
          </a:xfrm>
          <a:prstGeom prst="rect">
            <a:avLst/>
          </a:prstGeom>
        </p:spPr>
      </p:pic>
    </p:spTree>
    <p:extLst>
      <p:ext uri="{BB962C8B-B14F-4D97-AF65-F5344CB8AC3E}">
        <p14:creationId xmlns:p14="http://schemas.microsoft.com/office/powerpoint/2010/main" val="50294683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102</a:t>
            </a:fld>
            <a:endParaRPr lang="en-US"/>
          </a:p>
        </p:txBody>
      </p:sp>
      <p:pic>
        <p:nvPicPr>
          <p:cNvPr id="6" name="Picture 5"/>
          <p:cNvPicPr>
            <a:picLocks noChangeAspect="1"/>
          </p:cNvPicPr>
          <p:nvPr/>
        </p:nvPicPr>
        <p:blipFill>
          <a:blip r:embed="rId2"/>
          <a:stretch>
            <a:fillRect/>
          </a:stretch>
        </p:blipFill>
        <p:spPr>
          <a:xfrm>
            <a:off x="4221307" y="345930"/>
            <a:ext cx="7296150" cy="790575"/>
          </a:xfrm>
          <a:prstGeom prst="rect">
            <a:avLst/>
          </a:prstGeom>
        </p:spPr>
      </p:pic>
      <p:pic>
        <p:nvPicPr>
          <p:cNvPr id="3" name="Content Placeholder 2"/>
          <p:cNvPicPr>
            <a:picLocks noGrp="1" noChangeAspect="1"/>
          </p:cNvPicPr>
          <p:nvPr>
            <p:ph idx="1"/>
          </p:nvPr>
        </p:nvPicPr>
        <p:blipFill>
          <a:blip r:embed="rId3"/>
          <a:stretch>
            <a:fillRect/>
          </a:stretch>
        </p:blipFill>
        <p:spPr>
          <a:xfrm>
            <a:off x="912091" y="1499036"/>
            <a:ext cx="10515600" cy="2067352"/>
          </a:xfrm>
          <a:prstGeom prst="rect">
            <a:avLst/>
          </a:prstGeom>
        </p:spPr>
      </p:pic>
      <p:pic>
        <p:nvPicPr>
          <p:cNvPr id="5" name="Picture 4"/>
          <p:cNvPicPr>
            <a:picLocks noChangeAspect="1"/>
          </p:cNvPicPr>
          <p:nvPr/>
        </p:nvPicPr>
        <p:blipFill>
          <a:blip r:embed="rId4"/>
          <a:stretch>
            <a:fillRect/>
          </a:stretch>
        </p:blipFill>
        <p:spPr>
          <a:xfrm>
            <a:off x="504681" y="3776664"/>
            <a:ext cx="10923010" cy="1824194"/>
          </a:xfrm>
          <a:prstGeom prst="rect">
            <a:avLst/>
          </a:prstGeom>
        </p:spPr>
      </p:pic>
    </p:spTree>
    <p:extLst>
      <p:ext uri="{BB962C8B-B14F-4D97-AF65-F5344CB8AC3E}">
        <p14:creationId xmlns:p14="http://schemas.microsoft.com/office/powerpoint/2010/main" val="350238490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103</a:t>
            </a:fld>
            <a:endParaRPr lang="en-US"/>
          </a:p>
        </p:txBody>
      </p:sp>
      <p:pic>
        <p:nvPicPr>
          <p:cNvPr id="8" name="Content Placeholder 7"/>
          <p:cNvPicPr>
            <a:picLocks noGrp="1" noChangeAspect="1"/>
          </p:cNvPicPr>
          <p:nvPr>
            <p:ph idx="1"/>
          </p:nvPr>
        </p:nvPicPr>
        <p:blipFill>
          <a:blip r:embed="rId2"/>
          <a:stretch>
            <a:fillRect/>
          </a:stretch>
        </p:blipFill>
        <p:spPr>
          <a:xfrm>
            <a:off x="653472" y="1326996"/>
            <a:ext cx="10515600" cy="4055504"/>
          </a:xfrm>
          <a:prstGeom prst="rect">
            <a:avLst/>
          </a:prstGeom>
        </p:spPr>
      </p:pic>
      <p:pic>
        <p:nvPicPr>
          <p:cNvPr id="7" name="Picture 6"/>
          <p:cNvPicPr>
            <a:picLocks noChangeAspect="1"/>
          </p:cNvPicPr>
          <p:nvPr/>
        </p:nvPicPr>
        <p:blipFill>
          <a:blip r:embed="rId3"/>
          <a:stretch>
            <a:fillRect/>
          </a:stretch>
        </p:blipFill>
        <p:spPr>
          <a:xfrm>
            <a:off x="6257925" y="454891"/>
            <a:ext cx="5095875" cy="609600"/>
          </a:xfrm>
          <a:prstGeom prst="rect">
            <a:avLst/>
          </a:prstGeom>
        </p:spPr>
      </p:pic>
    </p:spTree>
    <p:extLst>
      <p:ext uri="{BB962C8B-B14F-4D97-AF65-F5344CB8AC3E}">
        <p14:creationId xmlns:p14="http://schemas.microsoft.com/office/powerpoint/2010/main" val="40273559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104</a:t>
            </a:fld>
            <a:endParaRPr lang="en-US"/>
          </a:p>
        </p:txBody>
      </p:sp>
      <p:pic>
        <p:nvPicPr>
          <p:cNvPr id="7" name="Picture 6"/>
          <p:cNvPicPr>
            <a:picLocks noChangeAspect="1"/>
          </p:cNvPicPr>
          <p:nvPr/>
        </p:nvPicPr>
        <p:blipFill>
          <a:blip r:embed="rId2"/>
          <a:stretch>
            <a:fillRect/>
          </a:stretch>
        </p:blipFill>
        <p:spPr>
          <a:xfrm>
            <a:off x="6257925" y="454891"/>
            <a:ext cx="5095875" cy="609600"/>
          </a:xfrm>
          <a:prstGeom prst="rect">
            <a:avLst/>
          </a:prstGeom>
        </p:spPr>
      </p:pic>
      <p:pic>
        <p:nvPicPr>
          <p:cNvPr id="3" name="Content Placeholder 2"/>
          <p:cNvPicPr>
            <a:picLocks noGrp="1" noChangeAspect="1"/>
          </p:cNvPicPr>
          <p:nvPr>
            <p:ph idx="1"/>
          </p:nvPr>
        </p:nvPicPr>
        <p:blipFill>
          <a:blip r:embed="rId3"/>
          <a:stretch>
            <a:fillRect/>
          </a:stretch>
        </p:blipFill>
        <p:spPr>
          <a:xfrm>
            <a:off x="838200" y="1518311"/>
            <a:ext cx="10515600" cy="3451201"/>
          </a:xfrm>
          <a:prstGeom prst="rect">
            <a:avLst/>
          </a:prstGeom>
        </p:spPr>
      </p:pic>
    </p:spTree>
    <p:extLst>
      <p:ext uri="{BB962C8B-B14F-4D97-AF65-F5344CB8AC3E}">
        <p14:creationId xmlns:p14="http://schemas.microsoft.com/office/powerpoint/2010/main" val="40150596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105</a:t>
            </a:fld>
            <a:endParaRPr lang="en-US"/>
          </a:p>
        </p:txBody>
      </p:sp>
      <p:pic>
        <p:nvPicPr>
          <p:cNvPr id="7" name="Picture 6"/>
          <p:cNvPicPr>
            <a:picLocks noChangeAspect="1"/>
          </p:cNvPicPr>
          <p:nvPr/>
        </p:nvPicPr>
        <p:blipFill>
          <a:blip r:embed="rId2"/>
          <a:stretch>
            <a:fillRect/>
          </a:stretch>
        </p:blipFill>
        <p:spPr>
          <a:xfrm>
            <a:off x="6257925" y="454891"/>
            <a:ext cx="5095875" cy="609600"/>
          </a:xfrm>
          <a:prstGeom prst="rect">
            <a:avLst/>
          </a:prstGeom>
        </p:spPr>
      </p:pic>
      <p:pic>
        <p:nvPicPr>
          <p:cNvPr id="5" name="Content Placeholder 4"/>
          <p:cNvPicPr>
            <a:picLocks noGrp="1" noChangeAspect="1"/>
          </p:cNvPicPr>
          <p:nvPr>
            <p:ph idx="1"/>
          </p:nvPr>
        </p:nvPicPr>
        <p:blipFill>
          <a:blip r:embed="rId3"/>
          <a:stretch>
            <a:fillRect/>
          </a:stretch>
        </p:blipFill>
        <p:spPr>
          <a:xfrm>
            <a:off x="838200" y="1302314"/>
            <a:ext cx="10515600" cy="2146759"/>
          </a:xfrm>
          <a:prstGeom prst="rect">
            <a:avLst/>
          </a:prstGeom>
        </p:spPr>
      </p:pic>
      <p:pic>
        <p:nvPicPr>
          <p:cNvPr id="6" name="Picture 5"/>
          <p:cNvPicPr>
            <a:picLocks noChangeAspect="1"/>
          </p:cNvPicPr>
          <p:nvPr/>
        </p:nvPicPr>
        <p:blipFill>
          <a:blip r:embed="rId4"/>
          <a:stretch>
            <a:fillRect/>
          </a:stretch>
        </p:blipFill>
        <p:spPr>
          <a:xfrm>
            <a:off x="838200" y="3601028"/>
            <a:ext cx="10441998" cy="1513740"/>
          </a:xfrm>
          <a:prstGeom prst="rect">
            <a:avLst/>
          </a:prstGeom>
        </p:spPr>
      </p:pic>
    </p:spTree>
    <p:extLst>
      <p:ext uri="{BB962C8B-B14F-4D97-AF65-F5344CB8AC3E}">
        <p14:creationId xmlns:p14="http://schemas.microsoft.com/office/powerpoint/2010/main" val="28949886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8072F16-E565-43DE-81E5-A7D421BECA7A}" type="slidenum">
              <a:rPr lang="en-US" smtClean="0"/>
              <a:t>106</a:t>
            </a:fld>
            <a:endParaRPr lang="en-US"/>
          </a:p>
        </p:txBody>
      </p:sp>
      <p:pic>
        <p:nvPicPr>
          <p:cNvPr id="3" name="Content Placeholder 2"/>
          <p:cNvPicPr>
            <a:picLocks noGrp="1" noChangeAspect="1"/>
          </p:cNvPicPr>
          <p:nvPr>
            <p:ph idx="1"/>
          </p:nvPr>
        </p:nvPicPr>
        <p:blipFill>
          <a:blip r:embed="rId2"/>
          <a:stretch>
            <a:fillRect/>
          </a:stretch>
        </p:blipFill>
        <p:spPr>
          <a:xfrm>
            <a:off x="838200" y="1922955"/>
            <a:ext cx="10515600" cy="2586498"/>
          </a:xfrm>
          <a:prstGeom prst="rect">
            <a:avLst/>
          </a:prstGeom>
        </p:spPr>
      </p:pic>
    </p:spTree>
    <p:extLst>
      <p:ext uri="{BB962C8B-B14F-4D97-AF65-F5344CB8AC3E}">
        <p14:creationId xmlns:p14="http://schemas.microsoft.com/office/powerpoint/2010/main" val="68467930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8800" dirty="0">
                <a:cs typeface="B Titr" panose="00000700000000000000" pitchFamily="2" charset="-78"/>
              </a:rPr>
              <a:t>دوپینگ</a:t>
            </a:r>
            <a:endParaRPr lang="en-US" sz="8800" dirty="0">
              <a:cs typeface="B Titr" panose="00000700000000000000" pitchFamily="2" charset="-78"/>
            </a:endParaRPr>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58072F16-E565-43DE-81E5-A7D421BECA7A}" type="slidenum">
              <a:rPr lang="en-US" smtClean="0"/>
              <a:t>107</a:t>
            </a:fld>
            <a:endParaRPr lang="en-US"/>
          </a:p>
        </p:txBody>
      </p:sp>
    </p:spTree>
    <p:extLst>
      <p:ext uri="{BB962C8B-B14F-4D97-AF65-F5344CB8AC3E}">
        <p14:creationId xmlns:p14="http://schemas.microsoft.com/office/powerpoint/2010/main" val="98541542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دوپینگ</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5"/>
            <a:ext cx="10515600" cy="4408920"/>
          </a:xfrm>
        </p:spPr>
        <p:txBody>
          <a:bodyPr>
            <a:normAutofit fontScale="92500" lnSpcReduction="10000"/>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دوپینگ در زبان انگلیسی (</a:t>
            </a:r>
            <a:r>
              <a:rPr lang="en-US" dirty="0">
                <a:ea typeface="B Nazanin" panose="00000400000000000000" pitchFamily="2" charset="-78"/>
                <a:cs typeface="B Nazanin" panose="00000400000000000000" pitchFamily="2" charset="-78"/>
              </a:rPr>
              <a:t>Doping</a:t>
            </a:r>
            <a:r>
              <a:rPr lang="fa-IR" dirty="0">
                <a:ea typeface="B Nazanin" panose="00000400000000000000" pitchFamily="2" charset="-78"/>
                <a:cs typeface="B Nazanin" panose="00000400000000000000" pitchFamily="2" charset="-78"/>
              </a:rPr>
              <a:t>) و در زبان فرانسوی (</a:t>
            </a:r>
            <a:r>
              <a:rPr lang="en-US" dirty="0" err="1">
                <a:ea typeface="B Nazanin" panose="00000400000000000000" pitchFamily="2" charset="-78"/>
                <a:cs typeface="B Nazanin" panose="00000400000000000000" pitchFamily="2" charset="-78"/>
              </a:rPr>
              <a:t>Dopage</a:t>
            </a:r>
            <a:r>
              <a:rPr lang="fa-IR" dirty="0">
                <a:ea typeface="B Nazanin" panose="00000400000000000000" pitchFamily="2" charset="-78"/>
                <a:cs typeface="B Nazanin" panose="00000400000000000000" pitchFamily="2" charset="-78"/>
              </a:rPr>
              <a:t>) است. که به معنای زور افزایی است.</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دوپینگ، استفاده ورزشکار از مواد یا روش هایی است که باعث افزایش عملکرد ورزشکار می شود.</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واکنش کشورها به دوپینگ متفاوت است. در برخی کشورها دوپینگ جرم تلقی نشده و فقط جنبه تخلف دارد و مجازات انظباطی دارد.</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در ایران هنوز به طور رسمی، دوپینگ جرم انگاری نشده است و مجازات کیفری ندارد. در برخی کشورها جرم تلقی شده و تخلف کیفری دارد.</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ریشه دوپینگ از کلمه </a:t>
            </a:r>
            <a:r>
              <a:rPr lang="en-US" dirty="0">
                <a:ea typeface="B Nazanin" panose="00000400000000000000" pitchFamily="2" charset="-78"/>
                <a:cs typeface="B Nazanin" panose="00000400000000000000" pitchFamily="2" charset="-78"/>
              </a:rPr>
              <a:t>dap</a:t>
            </a:r>
            <a:r>
              <a:rPr lang="fa-IR" dirty="0">
                <a:ea typeface="B Nazanin" panose="00000400000000000000" pitchFamily="2" charset="-78"/>
                <a:cs typeface="B Nazanin" panose="00000400000000000000" pitchFamily="2" charset="-78"/>
              </a:rPr>
              <a:t> گرفته شده و به معنای نوشیدنی الکی است که به عنوان محرک استفاده می شده است.</a:t>
            </a: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108</a:t>
            </a:fld>
            <a:endParaRPr lang="en-US"/>
          </a:p>
        </p:txBody>
      </p:sp>
    </p:spTree>
    <p:extLst>
      <p:ext uri="{BB962C8B-B14F-4D97-AF65-F5344CB8AC3E}">
        <p14:creationId xmlns:p14="http://schemas.microsoft.com/office/powerpoint/2010/main" val="37586125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دوپینگ</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5"/>
            <a:ext cx="10515600" cy="4408920"/>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ایران در 18 اوت 2011 به کنوانسیون مبارزه با دوپینگ ملحق شد.</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چرا دوپینگ در کشورها ممنوع شده است؟</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عمده ترین دلیل ممنوعیت دوپینگ، بحث احترام به اخلاق پزشکی و ورزشی است.</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دوم ابعاد جسمی و روانی برای ورزشکار است که باید از سلامت ورزشکار مراقبت کرد. </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سوم اینکه معارض با روحیه ورزشکاری است. </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چهارم: فراهم کردن زمینه و شرایط یکسان برای همه ورزشکاران جهت رقابت کردن.</a:t>
            </a: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109</a:t>
            </a:fld>
            <a:endParaRPr lang="en-US"/>
          </a:p>
        </p:txBody>
      </p:sp>
    </p:spTree>
    <p:extLst>
      <p:ext uri="{BB962C8B-B14F-4D97-AF65-F5344CB8AC3E}">
        <p14:creationId xmlns:p14="http://schemas.microsoft.com/office/powerpoint/2010/main" val="90512875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عوارض دوپینگ</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5"/>
            <a:ext cx="10515600" cy="4408920"/>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عوارض کبدی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عوارض قلبی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عوارض روانی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عوارض جنسی (تولید مثل)</a:t>
            </a:r>
          </a:p>
          <a:p>
            <a:pPr marL="0" lvl="0" indent="0" algn="just" rtl="1">
              <a:lnSpc>
                <a:spcPct val="115000"/>
              </a:lnSpc>
              <a:spcAft>
                <a:spcPts val="0"/>
              </a:spcAft>
              <a:buNone/>
            </a:pPr>
            <a:r>
              <a:rPr lang="fa-IR" dirty="0">
                <a:ea typeface="B Nazanin" panose="00000400000000000000" pitchFamily="2" charset="-78"/>
                <a:cs typeface="B Nazanin" panose="00000400000000000000" pitchFamily="2" charset="-78"/>
              </a:rPr>
              <a:t>- در زنان</a:t>
            </a:r>
          </a:p>
          <a:p>
            <a:pPr marL="0" lvl="0" indent="0" algn="just" rtl="1">
              <a:lnSpc>
                <a:spcPct val="115000"/>
              </a:lnSpc>
              <a:spcAft>
                <a:spcPts val="0"/>
              </a:spcAft>
              <a:buNone/>
            </a:pPr>
            <a:r>
              <a:rPr lang="fa-IR" dirty="0">
                <a:ea typeface="B Nazanin" panose="00000400000000000000" pitchFamily="2" charset="-78"/>
                <a:cs typeface="B Nazanin" panose="00000400000000000000" pitchFamily="2" charset="-78"/>
              </a:rPr>
              <a:t>- در مردان</a:t>
            </a: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110</a:t>
            </a:fld>
            <a:endParaRPr lang="en-US" dirty="0"/>
          </a:p>
        </p:txBody>
      </p:sp>
    </p:spTree>
    <p:extLst>
      <p:ext uri="{BB962C8B-B14F-4D97-AF65-F5344CB8AC3E}">
        <p14:creationId xmlns:p14="http://schemas.microsoft.com/office/powerpoint/2010/main" val="14777294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جرایم دوپینگ</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5"/>
            <a:ext cx="10515600" cy="4408920"/>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آگاهانه:</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برای بار اول محرومیت 2 تا 4 سال شرکت در مسابقات رسمی ورزشی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برای بار دوم محرومیت مادام العمر شرکت در مسابقات ورزشی.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ناآگاهانه:</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بار اول محرومیت 3 تا 6 ماه برای ورزشکار دارد.</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برای بار دوم باشد 2 سال محرومیت دارد.</a:t>
            </a:r>
          </a:p>
          <a:p>
            <a:pPr marL="342900" indent="-342900" algn="just" rtl="1">
              <a:lnSpc>
                <a:spcPct val="115000"/>
              </a:lnSpc>
              <a:buFont typeface="Symbol" panose="05050102010706020507" pitchFamily="18" charset="2"/>
              <a:buChar char=""/>
            </a:pPr>
            <a:r>
              <a:rPr lang="fa-IR" dirty="0">
                <a:ea typeface="B Nazanin" panose="00000400000000000000" pitchFamily="2" charset="-78"/>
                <a:cs typeface="B Nazanin" panose="00000400000000000000" pitchFamily="2" charset="-78"/>
              </a:rPr>
              <a:t>برای بار سوم، محرومیت مادام العمر شرکت در مسابقات ورزشی.</a:t>
            </a: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111</a:t>
            </a:fld>
            <a:endParaRPr lang="en-US"/>
          </a:p>
        </p:txBody>
      </p:sp>
    </p:spTree>
    <p:extLst>
      <p:ext uri="{BB962C8B-B14F-4D97-AF65-F5344CB8AC3E}">
        <p14:creationId xmlns:p14="http://schemas.microsoft.com/office/powerpoint/2010/main" val="25611960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مجازات دوپینگ</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5"/>
            <a:ext cx="10515600" cy="4408920"/>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محرومیت از شرکت در مسابقات رسمی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سلب شرکت در همایش ها و سمینارهای ملی و بین المللی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محرومیت از موقعیت های شغلی ورزشی (داوری، مربیگری و غیره)</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سلب ترفیع (مدال، عناوین و مقام های ورزشی)</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برای باشگاه های ورزشی نیز مسئولیت و مجازات های مالی و محرومیت به همراه دارد.</a:t>
            </a: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112</a:t>
            </a:fld>
            <a:endParaRPr lang="en-US"/>
          </a:p>
        </p:txBody>
      </p:sp>
    </p:spTree>
    <p:extLst>
      <p:ext uri="{BB962C8B-B14F-4D97-AF65-F5344CB8AC3E}">
        <p14:creationId xmlns:p14="http://schemas.microsoft.com/office/powerpoint/2010/main" val="28799669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مسئولیت مدنی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5"/>
            <a:ext cx="10515600" cy="4408920"/>
          </a:xfrm>
        </p:spPr>
        <p:txBody>
          <a:bodyPr>
            <a:normAutofit lnSpcReduction="10000"/>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پاسخگویی شخص در قبال اعمالی است که عرفا به او نسبت داده می شود.</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ضمانت اجرای قانونی آن بر حسب نوع مسئولیت متفاوت است. </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در امور کیفری، مسئول بودن یعنی تحمل مجازات بخاطر جرمی است که شخص مرتکب شده است.</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در امور مدنی، مسئول بودن یعنی الزام به جبران خسارتی است که از فعل و یا ترک فعل ناشی شده است.</a:t>
            </a:r>
          </a:p>
          <a:p>
            <a:pPr marL="342900" lvl="0" indent="-342900" algn="just" rtl="1">
              <a:lnSpc>
                <a:spcPct val="115000"/>
              </a:lnSpc>
              <a:spcAft>
                <a:spcPts val="0"/>
              </a:spcAft>
              <a:buFont typeface="Symbol" panose="05050102010706020507" pitchFamily="18" charset="2"/>
              <a:buChar char=""/>
            </a:pPr>
            <a:r>
              <a:rPr lang="fa-IR" dirty="0">
                <a:ea typeface="B Nazanin" panose="00000400000000000000" pitchFamily="2" charset="-78"/>
                <a:cs typeface="B Nazanin" panose="00000400000000000000" pitchFamily="2" charset="-78"/>
              </a:rPr>
              <a:t>مسئولیت مدنی: الزام و تعهد قانونی شخص به جبران ضرر و زیانی است که در نتیجه عمل او به شخص دیگری وارد شده است.</a:t>
            </a: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113</a:t>
            </a:fld>
            <a:endParaRPr lang="en-US"/>
          </a:p>
        </p:txBody>
      </p:sp>
    </p:spTree>
    <p:extLst>
      <p:ext uri="{BB962C8B-B14F-4D97-AF65-F5344CB8AC3E}">
        <p14:creationId xmlns:p14="http://schemas.microsoft.com/office/powerpoint/2010/main" val="16536949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مسئولیت مدنی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302326"/>
            <a:ext cx="10515600" cy="5054023"/>
          </a:xfrm>
        </p:spPr>
        <p:txBody>
          <a:bodyPr>
            <a:normAutofit fontScale="77500" lnSpcReduction="2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مربی</a:t>
            </a:r>
            <a:r>
              <a:rPr lang="fa-IR" dirty="0">
                <a:latin typeface="B Nazanin" panose="00000400000000000000" pitchFamily="2" charset="-78"/>
                <a:ea typeface="B Nazanin" panose="00000400000000000000" pitchFamily="2" charset="-78"/>
                <a:cs typeface="B Nazanin" panose="00000400000000000000" pitchFamily="2" charset="-78"/>
              </a:rPr>
              <a:t>: شخصی است که با گذراندن دوره های آموزشی خاص، در یک رشته ورزشی از طرف مراجع صلاحیت دار به خصوص فدراسیون مربوطه مجوز آموزش دادن را به دست می آورد.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وظایف مربیان ورزشی: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اطمینان از سلامت ورزشکاران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آموزش</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صلاحیت فنی و رعایت نکات آموزشی و فنی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تعلیم و تربیت در ورزش که مستلزم داشتن صلاحیت فنی است.</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رعایت اصول آموزش و مهارت توسط مربی ورزش</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بازدید از وسائل وتجهیزات ورزشی و البسه ورزشکاران و سایر وسایل ورزشی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حفاظت و مراقبت از ورزشکاران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توجه به شرایط جوی</a:t>
            </a: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114</a:t>
            </a:fld>
            <a:endParaRPr lang="en-US"/>
          </a:p>
        </p:txBody>
      </p:sp>
    </p:spTree>
    <p:extLst>
      <p:ext uri="{BB962C8B-B14F-4D97-AF65-F5344CB8AC3E}">
        <p14:creationId xmlns:p14="http://schemas.microsoft.com/office/powerpoint/2010/main" val="10260472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مسئولیت مدنی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lnSpcReduction="1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ماده 7 قانون مدنی: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کسی که مسئول مراقبت و نگهداری از صغیر و یا مجنون قانونا و یا به واسطه قرارداد بر عهده اوست، در صورت تقصیر در مراقبت و نگهداری، مسئول جبران زیان وارده از ناحیه مجنون و یا صغیر می باشد.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حوادث ورزشی همیشه ناشی از عمل ورزشی نیست، گاهی اوقات اسباب و وسایل ورزشی غیر مجاز است و حادثه ناشی از استفاده از این تجهیزات است.</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از جمله مقررات مربوط به ورزش، نوع وسائلی است که ورزشکار استفاده می کند.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استفاده از وسایل غیر مجاز (مثل انگشتر، دستبند و ساعت) چنانچه باعث صدمه به ورزشکاران دیگر شود فرد و مربی مسئول هستند.</a:t>
            </a: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115</a:t>
            </a:fld>
            <a:endParaRPr lang="en-US"/>
          </a:p>
        </p:txBody>
      </p:sp>
    </p:spTree>
    <p:extLst>
      <p:ext uri="{BB962C8B-B14F-4D97-AF65-F5344CB8AC3E}">
        <p14:creationId xmlns:p14="http://schemas.microsoft.com/office/powerpoint/2010/main" val="41361080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مسئولیت مدنی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تبصره 3 ماده 7 قانون فوتبال:</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بازیکن به غیر از تجهیزات اصلی، در صورتی می تواند وسایل حفاظتی دیگری استفاده کند که توسط داور بررسی شده و فاقد خطر تشخیص داده شود.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وسایل محافظتی مثل زانو بند، مچ بند چنانچه از جنس نرم استفاده شده باشد منعی ندارد و باید توسط داور  ویا مربی بررسی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تبصره 4 ماده 7 قانون فوتبال و همچنین بند 9 ماده 4 قانون هندبال:</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بند 8 قانون و مقررات کشتی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تمامی انواع جواهرات، انگشتر و غیره در حین ورزش مربوطه ممنوع است.</a:t>
            </a: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116</a:t>
            </a:fld>
            <a:endParaRPr lang="en-US"/>
          </a:p>
        </p:txBody>
      </p:sp>
    </p:spTree>
    <p:extLst>
      <p:ext uri="{BB962C8B-B14F-4D97-AF65-F5344CB8AC3E}">
        <p14:creationId xmlns:p14="http://schemas.microsoft.com/office/powerpoint/2010/main" val="2097395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مسئولیت مدنی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lnSpcReduction="1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ممکن است حرکت ورزشی خطا نباشد یعنی نفس حرکت مطابق مقررات رشته باشد ولی در حین اجرا باعث صدمه شود: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آیا ورزشکار مجری مسئول است یا خیر؟</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بایستی آن حادثه به فعل و یا ترک فعل آن ورزشکار برگردد (به قصور ورزشکار برگردد (رابطه علیت).</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برای انتصاب مسئولیت اشخاص، قطعا باید بین عمل و حادثه یک رابطه علیت وجود داشته باشد.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یعنی عرفا بتوان گفت حادثه به دلیل بی احتیاطی و بی مبالاتی فرد ایجاد شده است. اگر نتوان رابطه علیت برقرار کرد، فرد مجری مسئول نیست. </a:t>
            </a: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117</a:t>
            </a:fld>
            <a:endParaRPr lang="en-US"/>
          </a:p>
        </p:txBody>
      </p:sp>
    </p:spTree>
    <p:extLst>
      <p:ext uri="{BB962C8B-B14F-4D97-AF65-F5344CB8AC3E}">
        <p14:creationId xmlns:p14="http://schemas.microsoft.com/office/powerpoint/2010/main" val="17241920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مسئولیت مدنی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برخی موارد عمل ورزشکار با هیچ مقرراتی مغایرت ندارد ولی قانون ورزشکار را مسئول می داند. زیرا رعایت احتیاط های لازم را ننموده است و سهوا و یا از روی بی مبالاتی و بی احتیاطی باعث صدمه شده است.</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مثلا چنانچه به دلیل شوت در فوتبال به تماشاچی و یا دانش آموزان کلاس به واسطه برخورد توپ به صورت مستقیم و غیر مستقیم صدمه وارد شود مسئول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صرف آنکه داور حرکتی را که توسط ورزشکار اجرا شده است را خطا اعلام نکند رافع مسئولیت فرد نیست و کارشناسان رسمی موضوع را بررسی خواهند کرد. </a:t>
            </a: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118</a:t>
            </a:fld>
            <a:endParaRPr lang="en-US"/>
          </a:p>
        </p:txBody>
      </p:sp>
    </p:spTree>
    <p:extLst>
      <p:ext uri="{BB962C8B-B14F-4D97-AF65-F5344CB8AC3E}">
        <p14:creationId xmlns:p14="http://schemas.microsoft.com/office/powerpoint/2010/main" val="64821697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تکالیف داور</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اصلی ترین وظیفه داور، اجرای قوانین و مقررات رشته ورزشی است.</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تکالیف داوران: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بازدید از وسایل و تجهیزات ورزشی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بازدید از اماکن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نظرات بر اجرای قانون و مقررات رشته</a:t>
            </a: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119</a:t>
            </a:fld>
            <a:endParaRPr lang="en-US"/>
          </a:p>
        </p:txBody>
      </p:sp>
    </p:spTree>
    <p:extLst>
      <p:ext uri="{BB962C8B-B14F-4D97-AF65-F5344CB8AC3E}">
        <p14:creationId xmlns:p14="http://schemas.microsoft.com/office/powerpoint/2010/main" val="99181133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تکالیف داور</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lnSpcReduction="1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داوران برای پیشگیری از حوادث ورزشی چه نکاتی را باید رعایت کنند: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یخ زدگی و سر بودن چمن و کفپوش و سطح زمین ورزشی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کدر بودن و آلوده بودن آب در استخر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نازک بودن و عدم استاندارد تشک در رشته های مربوطه (کشتی و رزمی)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فرسوده و نا ایمن بودن تجهیزات (ژیمناستیک و غیره)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فقدان نور کافی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وجود اشیا خطرناک در اطراف زمین</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عدم وجود نیروهای انتظامی برای پیشگیری از ورود تماشاگران</a:t>
            </a: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120</a:t>
            </a:fld>
            <a:endParaRPr lang="en-US"/>
          </a:p>
        </p:txBody>
      </p:sp>
    </p:spTree>
    <p:extLst>
      <p:ext uri="{BB962C8B-B14F-4D97-AF65-F5344CB8AC3E}">
        <p14:creationId xmlns:p14="http://schemas.microsoft.com/office/powerpoint/2010/main" val="8429305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تکالیف داور</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کف پوش و تجهیزات استخر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بررسی وضعیت جوی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غیر استاندارد بودن تجهیزات بازی (توپ و تور و غیره)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کمک به ورزشکار مصدوم</a:t>
            </a: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121</a:t>
            </a:fld>
            <a:endParaRPr lang="en-US"/>
          </a:p>
        </p:txBody>
      </p:sp>
    </p:spTree>
    <p:extLst>
      <p:ext uri="{BB962C8B-B14F-4D97-AF65-F5344CB8AC3E}">
        <p14:creationId xmlns:p14="http://schemas.microsoft.com/office/powerpoint/2010/main" val="17433767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پزشک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fontScale="92500" lnSpcReduction="1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فردی که با استفاده از علوم پزشکی باعث ارتقا سلامت و عملکرد ورزشکار می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پزشک تیم مسئول کمک های اولیه و امداد رسانی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پزشکان ورزشی به دو دسته تقیسم می شوند: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متخصصان طب ورزشی که مصدومان ورزشی را معاینه و معالجه می کنند.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2- سایر متخصصان پزشکی (ارتوپدی، اطفال، قلب و عروق و غیره) که ورزشکاران را نیز درمان می کنند و به حوزه ورزش علاقمند هستند.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وظایف پزشکان ورزشی: </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اقدامات پیشگیرانه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اقدامات درمانی</a:t>
            </a: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122</a:t>
            </a:fld>
            <a:endParaRPr lang="en-US"/>
          </a:p>
        </p:txBody>
      </p:sp>
    </p:spTree>
    <p:extLst>
      <p:ext uri="{BB962C8B-B14F-4D97-AF65-F5344CB8AC3E}">
        <p14:creationId xmlns:p14="http://schemas.microsoft.com/office/powerpoint/2010/main" val="32472189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وظایف پزشک</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اقدامات پیشگیرانه: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قبل از عملیات ورزشی توسط پزشک انجام می شود. شرایط و نقص هایی که باعث آسیب ورزشکار می شود را شامل می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تشخیص اینکه آیا ورزشکار امکان شرکت در مسابقه و تمرین را دارد.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اقدامات درمانی: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ناظر بر زمانی است که حادثه و آسیب ورزشی رخ می دهد و باید اقدامات درمانی و کمک های اولیه و توانبخشی را انجام دهد.</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123</a:t>
            </a:fld>
            <a:endParaRPr lang="en-US"/>
          </a:p>
        </p:txBody>
      </p:sp>
    </p:spTree>
    <p:extLst>
      <p:ext uri="{BB962C8B-B14F-4D97-AF65-F5344CB8AC3E}">
        <p14:creationId xmlns:p14="http://schemas.microsoft.com/office/powerpoint/2010/main" val="375619171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ساز و کاری است که طی آن یک بیمه گر، بنا بر ملاحظاتی، تعهد می کند که زیان احتمالی یک بیمه گذار را در صورت وقوع حادثه در یک دوره زمانی خاص، جبران نماید یا خدمات مشخصی را به وی ارائه دهد. بنابراین بیمه یکی از روشهای مقابل با ریسک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طی یک قرارداد بیمه، ریسک مشخصی از یک طرف قرارداد (که بیمه گذار نامیده می شود) به طرف دیگر (بیمه گر) منتقل می شود. </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گر شخصیتی حقوقی است که در مقابل دریافت وجه به واسطه قرارداد معین از بیمه گذار، جبران خسارت یا پرداخت مبلغ مشخصی را در صورت بروز حادثه تعهد می کند.</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124</a:t>
            </a:fld>
            <a:endParaRPr lang="en-US"/>
          </a:p>
        </p:txBody>
      </p:sp>
    </p:spTree>
    <p:extLst>
      <p:ext uri="{BB962C8B-B14F-4D97-AF65-F5344CB8AC3E}">
        <p14:creationId xmlns:p14="http://schemas.microsoft.com/office/powerpoint/2010/main" val="25967045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گذار شخصیتی حقیقی و یا حقوقی است که با پرداخت حق بیمه، جان، مال و یا مسئولیت خود یا دیگری را تحت پوشش بیمه قرار می دهد.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متعهد را بیمه گر، طرف تعهد را بیمه گذار و وجهی را که بیمه گذار به بیمه گر می پردازد حق بیمه و آنچه را که بیمه می شود موضوع بیمه می گویند.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انواع بیمه: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بیمه خسارت ها: بیمه اموال و مسئولیت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2- بیمه اشخاص: درمان، عمر و حوادث</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125</a:t>
            </a:fld>
            <a:endParaRPr lang="en-US"/>
          </a:p>
        </p:txBody>
      </p:sp>
    </p:spTree>
    <p:extLst>
      <p:ext uri="{BB962C8B-B14F-4D97-AF65-F5344CB8AC3E}">
        <p14:creationId xmlns:p14="http://schemas.microsoft.com/office/powerpoint/2010/main" val="57946553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حوزه ورزش: </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بیمه مسئولیت (زیر مجموعه خسارت ها)</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حوادث ورزشی (زیر مجموعه بیمه اشخاص)</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به طور کلی اشخاصی که به نحوی کار مدیریت ورزش و یا نظارت ورزش (مدیر و مربیان) را بر عهده دارند و همچنین پزشکان ورزشی بایستی مسئولیت خودشان را بیمه کنند. چون ممکن است در یک حادثه و یا اتفاق آن اشخاص از باب مسئولیتی که دارند قصوری متوجه آنها شود. لذا باید پاسخگو باشد و درصدی تقصیر متوجه آنها خواهد شد.</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126</a:t>
            </a:fld>
            <a:endParaRPr lang="en-US"/>
          </a:p>
        </p:txBody>
      </p:sp>
    </p:spTree>
    <p:extLst>
      <p:ext uri="{BB962C8B-B14F-4D97-AF65-F5344CB8AC3E}">
        <p14:creationId xmlns:p14="http://schemas.microsoft.com/office/powerpoint/2010/main" val="191473235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حوزه ورزش: </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گاهی اوقات در حین فعالیت ورزشی، حوادثی برای ورزشکار رخ می دهد و جراحتی بر وی وارد می شود. در چنین شرایطی می تواند از بیمه حوادث ورزشی استفاده کرد. این موضوع الزامی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تبصره 1 ماده 495 در بحث قصور پزشکان:</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صورت عدم قصور و تقصیر پزشک در علم و عمل (توانایی علمی نسبت به عملی که انجام داده است دارد و قصوری نیز مرتکب نشده است) او دیگر مسئول نیست هر چند برائت نیز اخذ نکرده باشد.</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127</a:t>
            </a:fld>
            <a:endParaRPr lang="en-US"/>
          </a:p>
        </p:txBody>
      </p:sp>
    </p:spTree>
    <p:extLst>
      <p:ext uri="{BB962C8B-B14F-4D97-AF65-F5344CB8AC3E}">
        <p14:creationId xmlns:p14="http://schemas.microsoft.com/office/powerpoint/2010/main" val="130340247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دو نهاد متولی بیمه ورزشی هستند: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فدراسیون پزشکی ورزشی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2- صندوق اعتبارات حمایت از قهرمانان</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فدراسیون پزشکی ورزشی: در آیین نامه نحوه تامین و ارائه خدمات درمانی به ورزشکاران و دست اندرکاران حوزه ورزش مصوب سال 1386، در ماده یک این آیین نامه آمده است که از محل دریافت حق عضویت می بایست ارائه خدمات درمانی به اعضا در چهارچوب مقررات انجام شود.</a:t>
            </a: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128</a:t>
            </a:fld>
            <a:endParaRPr lang="en-US"/>
          </a:p>
        </p:txBody>
      </p:sp>
    </p:spTree>
    <p:extLst>
      <p:ext uri="{BB962C8B-B14F-4D97-AF65-F5344CB8AC3E}">
        <p14:creationId xmlns:p14="http://schemas.microsoft.com/office/powerpoint/2010/main" val="40501503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ماده 3 آیین نامه فدراسیون، نحوه ارائه خدمات و پرداخت هزینه ها از طریق کمیته تامین خدمات درمانی دیده شده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صندوق اعتبارات حمایت از ورزشکاران:</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اساسنامه صندوق اعتباری حمایت از قهرمانان و پیشکسوتان ورزش در سال 1382 به تصویب رسید.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ماده 1 این قانون، قهرمان را اینطور تعریف کرده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قهرمان به ورزشکاری اطلاق می شود که خود یا تیم او دارای حداقل یکی از شرایط زیر باشد:</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129</a:t>
            </a:fld>
            <a:endParaRPr lang="en-US"/>
          </a:p>
        </p:txBody>
      </p:sp>
    </p:spTree>
    <p:extLst>
      <p:ext uri="{BB962C8B-B14F-4D97-AF65-F5344CB8AC3E}">
        <p14:creationId xmlns:p14="http://schemas.microsoft.com/office/powerpoint/2010/main" val="16547091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شرایط قهرمان:</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سابقه عضویت در تیم های ملی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2- کسب مقام اول تا ششم در مسابقات کشوری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3- کسب مقام اول تا سوم در مسابقات استانی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4- پیشکسوتان ورزشی (به کسی اطلاق می شود که با تایید وزارت ورزش دارای یکی از شروط زیر باشد):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سابقه بیش از 20 سال در رشته مذکور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مربی و داوران رسمی دارای سابقه مربیگری و داوری بالاتر از 15 سال</a:t>
            </a: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130</a:t>
            </a:fld>
            <a:endParaRPr lang="en-US"/>
          </a:p>
        </p:txBody>
      </p:sp>
    </p:spTree>
    <p:extLst>
      <p:ext uri="{BB962C8B-B14F-4D97-AF65-F5344CB8AC3E}">
        <p14:creationId xmlns:p14="http://schemas.microsoft.com/office/powerpoint/2010/main" val="205186015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تسهیلات صندوق</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خدمات درمانی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حوادث</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از کار افتادگی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نقص عضو</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فوت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عمر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بیمه مسئولیت</a:t>
            </a: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131</a:t>
            </a:fld>
            <a:endParaRPr lang="en-US"/>
          </a:p>
        </p:txBody>
      </p:sp>
    </p:spTree>
    <p:extLst>
      <p:ext uri="{BB962C8B-B14F-4D97-AF65-F5344CB8AC3E}">
        <p14:creationId xmlns:p14="http://schemas.microsoft.com/office/powerpoint/2010/main" val="14718936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 مسئولیت مدیران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برخی موارد، بیمه مسئولیت برای پرداخت خسارت قبول نمی کند (از تعهدات بیمه خارج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حوادث ناشی از تقصیرات عمدی مدیران ورزشی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2- حوادث ناشی از اعمال غیر قانونی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3- شورش های خیابانی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4- حوادث در ورزشی که مدیر دارای مجوز بهره برداری نداشته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5- خسارت های ناشی از بیماری هایی که قبل از تنظیم قرارداد بیمه وجود داشته است.</a:t>
            </a: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132</a:t>
            </a:fld>
            <a:endParaRPr lang="en-US"/>
          </a:p>
        </p:txBody>
      </p:sp>
    </p:spTree>
    <p:extLst>
      <p:ext uri="{BB962C8B-B14F-4D97-AF65-F5344CB8AC3E}">
        <p14:creationId xmlns:p14="http://schemas.microsoft.com/office/powerpoint/2010/main" val="161828873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 مسئولیت پزشکان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برخی موارد، بیمه مسئولیت پزشکان ورزشی برای پرداخت خسارت قبول نمی کند (از تعهدات بیمه خارج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 انجام معالجه و مداوا و عمل جراحی خارج از تخصص بیمه گذار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2- مسئولیت ناشی از انجام امور پزشکی از طریق استعمال مواد مخدر و خواب اور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3- انجام بیهوشی خارج از بیمارستان و درمانگاه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4- هر گونه خسارت ناشی از اشعه رادیواکتیو و انرژی هسته ای. مگر اینکه در درمان ضروری بوده باشد.</a:t>
            </a: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133</a:t>
            </a:fld>
            <a:endParaRPr lang="en-US"/>
          </a:p>
        </p:txBody>
      </p:sp>
    </p:spTree>
    <p:extLst>
      <p:ext uri="{BB962C8B-B14F-4D97-AF65-F5344CB8AC3E}">
        <p14:creationId xmlns:p14="http://schemas.microsoft.com/office/powerpoint/2010/main" val="111069151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بیمه مسئولیت مدنی تولید و عرضه کنندگان کالاهای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برخی موارد، بیمه مسئولیت پزشکان ورزشی برای پرداخت خسارت قبول نمی کند (از تعهدات بیمه خارج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1-خسارت های ناشی از عمد بیمه گذار و خریدار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2- خسارت ناشی از جنگ، انقلاب و اعتصاب</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3- خسارت ناشی از تخطی از قوانین و نظامات دولتی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4- خسارت ناشی از حوادث طبیعی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5- خسارت ناشی از انفجار هسته ای</a:t>
            </a: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134</a:t>
            </a:fld>
            <a:endParaRPr lang="en-US"/>
          </a:p>
        </p:txBody>
      </p:sp>
    </p:spTree>
    <p:extLst>
      <p:ext uri="{BB962C8B-B14F-4D97-AF65-F5344CB8AC3E}">
        <p14:creationId xmlns:p14="http://schemas.microsoft.com/office/powerpoint/2010/main" val="268022796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شخصیت حقوقی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شخصیت حقوقی عمومی (دولت و نهاد های دولتی مثل شهرداری)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شخصیت حقوقی خصوصی (شرکت های تجاری و بازرگانی)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قانون مجازات اسلامی سال 1392، علاوه بر مسئولیت حقوقی، مسئولیت کیفری نیز برای اشخاص و شرکت های حقوقی در نظر گرفته شده است.( یعنی ممکن است اشخاص حقوقی مجازات شوند)</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135</a:t>
            </a:fld>
            <a:endParaRPr lang="en-US"/>
          </a:p>
        </p:txBody>
      </p:sp>
    </p:spTree>
    <p:extLst>
      <p:ext uri="{BB962C8B-B14F-4D97-AF65-F5344CB8AC3E}">
        <p14:creationId xmlns:p14="http://schemas.microsoft.com/office/powerpoint/2010/main" val="425339732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rtl="1"/>
            <a:r>
              <a:rPr lang="fa-IR" dirty="0">
                <a:cs typeface="B Titr" panose="00000700000000000000" pitchFamily="2" charset="-78"/>
              </a:rPr>
              <a:t>قوانین و مقررات اماکن آبی</a:t>
            </a:r>
            <a:endParaRPr lang="en-US"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136</a:t>
            </a:fld>
            <a:endParaRPr lang="en-US"/>
          </a:p>
        </p:txBody>
      </p:sp>
    </p:spTree>
    <p:extLst>
      <p:ext uri="{BB962C8B-B14F-4D97-AF65-F5344CB8AC3E}">
        <p14:creationId xmlns:p14="http://schemas.microsoft.com/office/powerpoint/2010/main" val="292461647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مقدمه</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fontScale="92500" lnSpcReduction="1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همه کسانی که به گونه ای با ورزش های آبی سر و کار دارند بخصوص مدیران اماکن شنا و اینگونه ورزشها لازم است که با قوانین و اصولی که در این باره وجود دارد آشنایی داشته باشند این یک کار ضروری است.</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ماده 47 از ائین نامه اجرایی فدراسیون نجات غریق:</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به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منظور ارتقاء دانش مدیران اماکن شنا و ورزش های ابی </a:t>
            </a:r>
            <a:r>
              <a:rPr lang="fa-IR" b="1" dirty="0">
                <a:latin typeface="B Nazanin" panose="00000400000000000000" pitchFamily="2" charset="-78"/>
                <a:ea typeface="B Nazanin" panose="00000400000000000000" pitchFamily="2" charset="-78"/>
                <a:cs typeface="B Nazanin" panose="00000400000000000000" pitchFamily="2" charset="-78"/>
              </a:rPr>
              <a:t>و اشنایی انان به امور مدیریت اماکن مذبور همه ساله قبل از شروع فصل شنا دوره های اموزشی مدیران توسط هیات های نجات غریق استان با هماهنگی فدراسیون برگزار میشود و اطلاعات لازم و ضروری  در حیطه کاری و مدیریتی اماکن ورزشهای ابی به متولیان امور ارائه می گردد.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شرایط اماکن شنا و محیط و محیط زیست (دمای آب، کیفیت آب و غیره)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مدیریت عملیات:</a:t>
            </a: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137</a:t>
            </a:fld>
            <a:endParaRPr lang="en-US"/>
          </a:p>
        </p:txBody>
      </p:sp>
    </p:spTree>
    <p:extLst>
      <p:ext uri="{BB962C8B-B14F-4D97-AF65-F5344CB8AC3E}">
        <p14:creationId xmlns:p14="http://schemas.microsoft.com/office/powerpoint/2010/main" val="27082865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مدیریت عملیات</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1"/>
            <a:ext cx="10515600" cy="4860058"/>
          </a:xfrm>
        </p:spPr>
        <p:txBody>
          <a:bodyPr>
            <a:normAutofit fontScale="77500" lnSpcReduction="2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الف:روش های مراقبت و حراست برای جلوگیری از حوادث</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ب:اطلاع رسانی و اگاهی دادن به استفاده کنندگان از اماکن شنا در خصوص ساعات کار و خطرات احتمالی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ج:محدود و محصور کردن اماکن شنا (در رابطه با استخرها طبق رنامه و با حضور منجیان غریق)</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د:ساختار و ساختمان مکان دیده بانی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ه: استفاده از وسایل مخابراتی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ز: تهیه و تدارک وسایل و تجهیزات نجات غریق</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ح: اشنایی با ائینامه اجرایی نجات غریق و روش های گزارش دادن</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ط: توسعه تعمیم و کاربرد روش های عملیاتی و فوریتهای پزشکی و امنیتی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ی: توسعه تعمیم و کاربرد مواد پاک کننده و روش های مراقبت از محیط زیست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ک: همکاری با فعالیتهای پزشکی و امنیتی داشتن ارتباط و هماهنگی با نزدیکترین محل فوریتهای پزشکی و پلیس و نیروی انتظامی</a:t>
            </a:r>
          </a:p>
          <a:p>
            <a:pPr marL="0" lvl="0" indent="0" algn="just" rtl="1">
              <a:lnSpc>
                <a:spcPct val="115000"/>
              </a:lnSpc>
              <a:spcAft>
                <a:spcPts val="0"/>
              </a:spcAft>
              <a:buNone/>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b="1"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138</a:t>
            </a:fld>
            <a:endParaRPr lang="en-US"/>
          </a:p>
        </p:txBody>
      </p:sp>
    </p:spTree>
    <p:extLst>
      <p:ext uri="{BB962C8B-B14F-4D97-AF65-F5344CB8AC3E}">
        <p14:creationId xmlns:p14="http://schemas.microsoft.com/office/powerpoint/2010/main" val="176749310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6095"/>
          </a:xfrm>
        </p:spPr>
        <p:txBody>
          <a:bodyPr>
            <a:normAutofit/>
          </a:bodyPr>
          <a:lstStyle/>
          <a:p>
            <a:pPr algn="r" rtl="1"/>
            <a:r>
              <a:rPr lang="fa-IR" sz="2800" b="1" dirty="0">
                <a:cs typeface="B Titr" panose="00000700000000000000" pitchFamily="2" charset="-78"/>
              </a:rPr>
              <a:t>ابعاد استخر و تعداد منجیان غریق مورد نیاز</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139</a:t>
            </a:fld>
            <a:endParaRPr lang="en-US"/>
          </a:p>
        </p:txBody>
      </p:sp>
      <p:pic>
        <p:nvPicPr>
          <p:cNvPr id="8" name="Content Placeholder 7"/>
          <p:cNvPicPr>
            <a:picLocks noGrp="1" noChangeAspect="1"/>
          </p:cNvPicPr>
          <p:nvPr>
            <p:ph idx="1"/>
          </p:nvPr>
        </p:nvPicPr>
        <p:blipFill>
          <a:blip r:embed="rId3"/>
          <a:stretch>
            <a:fillRect/>
          </a:stretch>
        </p:blipFill>
        <p:spPr>
          <a:xfrm>
            <a:off x="1467661" y="1151371"/>
            <a:ext cx="9625408" cy="5489574"/>
          </a:xfrm>
          <a:prstGeom prst="rect">
            <a:avLst/>
          </a:prstGeom>
          <a:ln>
            <a:solidFill>
              <a:schemeClr val="accent1"/>
            </a:solidFill>
          </a:ln>
        </p:spPr>
      </p:pic>
    </p:spTree>
    <p:extLst>
      <p:ext uri="{BB962C8B-B14F-4D97-AF65-F5344CB8AC3E}">
        <p14:creationId xmlns:p14="http://schemas.microsoft.com/office/powerpoint/2010/main" val="226365917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آشنایی با وظایف قانونی ناجی غریق</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0"/>
            <a:ext cx="10515600" cy="4535055"/>
          </a:xfrm>
        </p:spPr>
        <p:txBody>
          <a:bodyPr>
            <a:normAutofit fontScale="77500" lnSpcReduction="20000"/>
          </a:bodyPr>
          <a:lstStyle/>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۱۵</a:t>
            </a:r>
            <a:r>
              <a:rPr lang="fa-IR" b="1" dirty="0">
                <a:latin typeface="B Nazanin" panose="00000400000000000000" pitchFamily="2" charset="-78"/>
                <a:ea typeface="B Nazanin" panose="00000400000000000000" pitchFamily="2" charset="-78"/>
                <a:cs typeface="B Nazanin" panose="00000400000000000000" pitchFamily="2" charset="-78"/>
              </a:rPr>
              <a:t> دقیقه قبل از ورود شناگران به محوطه شنا ملبس به لباس مخصوص منجیان غریق حضور داشته باشد.</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بازدید از عمق و کف </a:t>
            </a:r>
            <a:r>
              <a:rPr lang="fa-IR" b="1" dirty="0">
                <a:latin typeface="B Nazanin" panose="00000400000000000000" pitchFamily="2" charset="-78"/>
                <a:ea typeface="B Nazanin" panose="00000400000000000000" pitchFamily="2" charset="-78"/>
                <a:cs typeface="B Nazanin" panose="00000400000000000000" pitchFamily="2" charset="-78"/>
              </a:rPr>
              <a:t>آب قبل بعد و در حین زمان شنا به تناوب</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عدم ترک محل کار </a:t>
            </a:r>
            <a:r>
              <a:rPr lang="fa-IR" b="1" dirty="0">
                <a:latin typeface="B Nazanin" panose="00000400000000000000" pitchFamily="2" charset="-78"/>
                <a:ea typeface="B Nazanin" panose="00000400000000000000" pitchFamily="2" charset="-78"/>
                <a:cs typeface="B Nazanin" panose="00000400000000000000" pitchFamily="2" charset="-78"/>
              </a:rPr>
              <a:t>در زمان ایفای وظیفه. در صورتی که ناگزیر به ترک آن باشد، باید سرمنجی یا در غیاب او نزدیکترین منجی را از غیبت خود مطلع سازد تا از محوطه</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شنای تحت نظارت وی مراقبت شود.</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جستجوی فردی که در مکان شنا </a:t>
            </a:r>
            <a:r>
              <a:rPr lang="fa-IR" b="1" dirty="0">
                <a:latin typeface="B Nazanin" panose="00000400000000000000" pitchFamily="2" charset="-78"/>
                <a:ea typeface="B Nazanin" panose="00000400000000000000" pitchFamily="2" charset="-78"/>
                <a:cs typeface="B Nazanin" panose="00000400000000000000" pitchFamily="2" charset="-78"/>
              </a:rPr>
              <a:t>گم شده است – با خارج کردن شناگران از آب و بازدید از نقاط عمیق.</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موارد اضطراری عدم حضور خود را در محل کار بهر نحو قبل از ساعت کار به اطلاع مدیر یا سر منجی برساند.</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مشخص کردن محدوده شنا </a:t>
            </a:r>
            <a:r>
              <a:rPr lang="fa-IR" b="1" dirty="0">
                <a:latin typeface="B Nazanin" panose="00000400000000000000" pitchFamily="2" charset="-78"/>
                <a:ea typeface="B Nazanin" panose="00000400000000000000" pitchFamily="2" charset="-78"/>
                <a:cs typeface="B Nazanin" panose="00000400000000000000" pitchFamily="2" charset="-78"/>
              </a:rPr>
              <a:t>و حد فاصل قسمت عمیق و کم عمق در اماکن آبی.</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عدم تعلیم فنون شنا و نجات </a:t>
            </a:r>
            <a:r>
              <a:rPr lang="fa-IR" b="1" dirty="0">
                <a:latin typeface="B Nazanin" panose="00000400000000000000" pitchFamily="2" charset="-78"/>
                <a:ea typeface="B Nazanin" panose="00000400000000000000" pitchFamily="2" charset="-78"/>
                <a:cs typeface="B Nazanin" panose="00000400000000000000" pitchFamily="2" charset="-78"/>
              </a:rPr>
              <a:t>غریق به صورت خصوصی در اوقات کاری.</a:t>
            </a:r>
            <a:endParaRPr lang="fa-IR" dirty="0">
              <a:latin typeface="B Nazanin" panose="00000400000000000000" pitchFamily="2" charset="-78"/>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140</a:t>
            </a:fld>
            <a:endParaRPr lang="en-US"/>
          </a:p>
        </p:txBody>
      </p:sp>
    </p:spTree>
    <p:extLst>
      <p:ext uri="{BB962C8B-B14F-4D97-AF65-F5344CB8AC3E}">
        <p14:creationId xmlns:p14="http://schemas.microsoft.com/office/powerpoint/2010/main" val="271985252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آشنایی با وظایف قانونی ناجی غریق</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0"/>
            <a:ext cx="10515600" cy="5006110"/>
          </a:xfrm>
        </p:spPr>
        <p:txBody>
          <a:bodyPr>
            <a:normAutofit fontScale="85000" lnSpcReduction="2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عدم توجه به مسایل جنبی و انحرافی در حین دیده بانی و مراقبت.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تدوین و ارائه گزارش روزانه عملکرد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چنانچه منجی غریق بهر دلیلی مایل به ادامه همکاری با مدیریت مکان شنا و ورزشهای آبی نباشد باید مطابق مفاد مندرج در قرارداد عمل نماید و در صورتی که در قرارداد چنین امری پیش بینی نشده باشد ضروری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است ۷۲ساعت </a:t>
            </a:r>
            <a:r>
              <a:rPr lang="fa-IR" b="1" dirty="0">
                <a:latin typeface="B Nazanin" panose="00000400000000000000" pitchFamily="2" charset="-78"/>
                <a:ea typeface="B Nazanin" panose="00000400000000000000" pitchFamily="2" charset="-78"/>
                <a:cs typeface="B Nazanin" panose="00000400000000000000" pitchFamily="2" charset="-78"/>
              </a:rPr>
              <a:t>قبل از ترک خدمت در کمیسیون فنی و انضباطی هیات نجات غریق بررسی می شود و پس از تصمیم مقتضی تنبیهات انضباطی صورت خواهد گرفت.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در ساعات ایفای وظیفه بهر علتی (کدر بودن آب، شلوغی بیش از حد مکان شنا، کمبود منجی و غیره) مجاز به ترک محل کار خود نیست.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منجیان غریق درجه یک با صوابدید مدیریت مکان آبی نسبت برگزاری دوره های آموزش جمعی شنا و مقدمات نجات غریق درجه دو و درجه یک اقدام نمایند.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منجی غریق فعال در ساعات کاری مسوول حفظ جان شناگران در محدوده آبی تحت نظارت و مراقبت خود است.</a:t>
            </a: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141</a:t>
            </a:fld>
            <a:endParaRPr lang="en-US"/>
          </a:p>
        </p:txBody>
      </p:sp>
    </p:spTree>
    <p:extLst>
      <p:ext uri="{BB962C8B-B14F-4D97-AF65-F5344CB8AC3E}">
        <p14:creationId xmlns:p14="http://schemas.microsoft.com/office/powerpoint/2010/main" val="128239958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آشنایی با وظایف قانونی کمک ناجی غریق</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0"/>
            <a:ext cx="10515600" cy="5006110"/>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وظایف کمک منجی غریق فعال</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کمک منجی غریق فعال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تحت نظر سر منجی وظایف و مسولیت های </a:t>
            </a:r>
            <a:r>
              <a:rPr lang="fa-IR" b="1" dirty="0">
                <a:latin typeface="B Nazanin" panose="00000400000000000000" pitchFamily="2" charset="-78"/>
                <a:ea typeface="B Nazanin" panose="00000400000000000000" pitchFamily="2" charset="-78"/>
                <a:cs typeface="B Nazanin" panose="00000400000000000000" pitchFamily="2" charset="-78"/>
              </a:rPr>
              <a:t>منجی غریق فعال را برعهده دارد .اما مسولیتی در قبال حوادث بر عهده او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نمی باشد.</a:t>
            </a:r>
          </a:p>
          <a:p>
            <a:pPr marL="342900" lvl="0" indent="-342900" algn="just" rtl="1">
              <a:lnSpc>
                <a:spcPct val="115000"/>
              </a:lnSpc>
              <a:spcAft>
                <a:spcPts val="0"/>
              </a:spcAft>
              <a:buFont typeface="Symbol" panose="05050102010706020507" pitchFamily="18" charset="2"/>
              <a:buChar char=""/>
            </a:pP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142</a:t>
            </a:fld>
            <a:endParaRPr lang="en-US"/>
          </a:p>
        </p:txBody>
      </p:sp>
    </p:spTree>
    <p:extLst>
      <p:ext uri="{BB962C8B-B14F-4D97-AF65-F5344CB8AC3E}">
        <p14:creationId xmlns:p14="http://schemas.microsoft.com/office/powerpoint/2010/main" val="37446240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آشنایی با وظایف قانونی سر ناجی غریق</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0"/>
            <a:ext cx="10515600" cy="5006110"/>
          </a:xfrm>
        </p:spPr>
        <p:txBody>
          <a:bodyPr>
            <a:normAutofit fontScale="92500" lnSpcReduction="1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سرمنجی غریق مسوول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برقراری هماهنگی </a:t>
            </a:r>
            <a:r>
              <a:rPr lang="fa-IR" b="1" dirty="0">
                <a:latin typeface="B Nazanin" panose="00000400000000000000" pitchFamily="2" charset="-78"/>
                <a:ea typeface="B Nazanin" panose="00000400000000000000" pitchFamily="2" charset="-78"/>
                <a:cs typeface="B Nazanin" panose="00000400000000000000" pitchFamily="2" charset="-78"/>
              </a:rPr>
              <a:t>بین مدیریت مکان شنا و سایر منجیان غریق می باشد</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    ثبت وقایع روزانه </a:t>
            </a:r>
            <a:r>
              <a:rPr lang="fa-IR" b="1" dirty="0">
                <a:latin typeface="B Nazanin" panose="00000400000000000000" pitchFamily="2" charset="-78"/>
                <a:ea typeface="B Nazanin" panose="00000400000000000000" pitchFamily="2" charset="-78"/>
                <a:cs typeface="B Nazanin" panose="00000400000000000000" pitchFamily="2" charset="-78"/>
              </a:rPr>
              <a:t>و رخدادها مکان شنا در دفتری که به این منظور تهیه شده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همکاری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برای رفع نواقص موجود </a:t>
            </a:r>
            <a:r>
              <a:rPr lang="fa-IR" b="1" dirty="0">
                <a:latin typeface="B Nazanin" panose="00000400000000000000" pitchFamily="2" charset="-78"/>
                <a:ea typeface="B Nazanin" panose="00000400000000000000" pitchFamily="2" charset="-78"/>
                <a:cs typeface="B Nazanin" panose="00000400000000000000" pitchFamily="2" charset="-78"/>
              </a:rPr>
              <a:t>با مدیریت مکان آبی. در صورت عدم رسیدگی مدیریت برای رفع نواقص، سر منجی موظف است که موضوع را به صورت کتبی به هیات نجات غریق محل گزارش کند.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برگزاری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تمرینهای منظم شناهای قدرتی وسرعتی </a:t>
            </a:r>
            <a:r>
              <a:rPr lang="fa-IR" b="1" dirty="0">
                <a:latin typeface="B Nazanin" panose="00000400000000000000" pitchFamily="2" charset="-78"/>
                <a:ea typeface="B Nazanin" panose="00000400000000000000" pitchFamily="2" charset="-78"/>
                <a:cs typeface="B Nazanin" panose="00000400000000000000" pitchFamily="2" charset="-78"/>
              </a:rPr>
              <a:t>و عملیات نجات و حیات بخشی برای منجیان تحت امر به منظور حفظ آمادگی خدمتی و ارتقاء روحیه آنها</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تهیه و تنظیم گزارش حادثه احتمالی غریق </a:t>
            </a:r>
            <a:r>
              <a:rPr lang="fa-IR" b="1" dirty="0">
                <a:latin typeface="B Nazanin" panose="00000400000000000000" pitchFamily="2" charset="-78"/>
                <a:ea typeface="B Nazanin" panose="00000400000000000000" pitchFamily="2" charset="-78"/>
                <a:cs typeface="B Nazanin" panose="00000400000000000000" pitchFamily="2" charset="-78"/>
              </a:rPr>
              <a:t>و یا سایر حوادث و ارسال به هیات نجات غریق محل خدمت و همکاری با بازرسان فدراسیون یا هیات های نجات غریق</a:t>
            </a: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143</a:t>
            </a:fld>
            <a:endParaRPr lang="en-US"/>
          </a:p>
        </p:txBody>
      </p:sp>
    </p:spTree>
    <p:extLst>
      <p:ext uri="{BB962C8B-B14F-4D97-AF65-F5344CB8AC3E}">
        <p14:creationId xmlns:p14="http://schemas.microsoft.com/office/powerpoint/2010/main" val="610590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آشنایی با وظایف قانونی سر ناجی غریق</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96290"/>
            <a:ext cx="10515600" cy="5006110"/>
          </a:xfrm>
        </p:spPr>
        <p:txBody>
          <a:bodyPr>
            <a:normAutofit fontScale="92500" lnSpcReduction="1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سرمنجی غریق مسوول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برقراری هماهنگی </a:t>
            </a:r>
            <a:r>
              <a:rPr lang="fa-IR" b="1" dirty="0">
                <a:latin typeface="B Nazanin" panose="00000400000000000000" pitchFamily="2" charset="-78"/>
                <a:ea typeface="B Nazanin" panose="00000400000000000000" pitchFamily="2" charset="-78"/>
                <a:cs typeface="B Nazanin" panose="00000400000000000000" pitchFamily="2" charset="-78"/>
              </a:rPr>
              <a:t>بین مدیریت مکان شنا و سایر منجیان غریق می باشد</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    ثبت وقایع روزانه </a:t>
            </a:r>
            <a:r>
              <a:rPr lang="fa-IR" b="1" dirty="0">
                <a:latin typeface="B Nazanin" panose="00000400000000000000" pitchFamily="2" charset="-78"/>
                <a:ea typeface="B Nazanin" panose="00000400000000000000" pitchFamily="2" charset="-78"/>
                <a:cs typeface="B Nazanin" panose="00000400000000000000" pitchFamily="2" charset="-78"/>
              </a:rPr>
              <a:t>و رخدادها مکان شنا در دفتری که به این منظور تهیه شده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همکاری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برای رفع نواقص موجود </a:t>
            </a:r>
            <a:r>
              <a:rPr lang="fa-IR" b="1" dirty="0">
                <a:latin typeface="B Nazanin" panose="00000400000000000000" pitchFamily="2" charset="-78"/>
                <a:ea typeface="B Nazanin" panose="00000400000000000000" pitchFamily="2" charset="-78"/>
                <a:cs typeface="B Nazanin" panose="00000400000000000000" pitchFamily="2" charset="-78"/>
              </a:rPr>
              <a:t>با مدیریت مکان آبی. در صورت عدم رسیدگی مدیریت برای رفع نواقص، سر منجی موظف است که موضوع را به صورت کتبی به هیات نجات غریق محل گزارش کند.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برگزاری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تمرینهای منظم شناهای قدرتی وسرعتی </a:t>
            </a:r>
            <a:r>
              <a:rPr lang="fa-IR" b="1" dirty="0">
                <a:latin typeface="B Nazanin" panose="00000400000000000000" pitchFamily="2" charset="-78"/>
                <a:ea typeface="B Nazanin" panose="00000400000000000000" pitchFamily="2" charset="-78"/>
                <a:cs typeface="B Nazanin" panose="00000400000000000000" pitchFamily="2" charset="-78"/>
              </a:rPr>
              <a:t>و عملیات نجات و حیات بخشی برای منجیان تحت امر به منظور حفظ آمادگی خدمتی و ارتقاء روحیه آنها</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تهیه و تنظیم گزارش حادثه احتمالی غریق </a:t>
            </a:r>
            <a:r>
              <a:rPr lang="fa-IR" b="1" dirty="0">
                <a:latin typeface="B Nazanin" panose="00000400000000000000" pitchFamily="2" charset="-78"/>
                <a:ea typeface="B Nazanin" panose="00000400000000000000" pitchFamily="2" charset="-78"/>
                <a:cs typeface="B Nazanin" panose="00000400000000000000" pitchFamily="2" charset="-78"/>
              </a:rPr>
              <a:t>و یا سایر حوادث و ارسال به هیات نجات غریق محل خدمت و همکاری با بازرسان فدراسیون یا هیات های نجات غریق</a:t>
            </a:r>
            <a:endParaRPr lang="fa-IR"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144</a:t>
            </a:fld>
            <a:endParaRPr lang="en-US"/>
          </a:p>
        </p:txBody>
      </p:sp>
    </p:spTree>
    <p:extLst>
      <p:ext uri="{BB962C8B-B14F-4D97-AF65-F5344CB8AC3E}">
        <p14:creationId xmlns:p14="http://schemas.microsoft.com/office/powerpoint/2010/main" val="409000060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وظایف مدیران اماکن شنا و ورزش های آبی</a:t>
            </a:r>
            <a:endParaRPr lang="en-US" sz="2800" b="1" dirty="0">
              <a:cs typeface="B Titr" panose="00000700000000000000" pitchFamily="2" charset="-78"/>
            </a:endParaRPr>
          </a:p>
        </p:txBody>
      </p:sp>
      <p:sp>
        <p:nvSpPr>
          <p:cNvPr id="3" name="Content Placeholder 2"/>
          <p:cNvSpPr>
            <a:spLocks noGrp="1"/>
          </p:cNvSpPr>
          <p:nvPr>
            <p:ph idx="1"/>
          </p:nvPr>
        </p:nvSpPr>
        <p:spPr>
          <a:xfrm>
            <a:off x="838199" y="1496290"/>
            <a:ext cx="11067473" cy="5006110"/>
          </a:xfrm>
        </p:spPr>
        <p:txBody>
          <a:bodyPr>
            <a:normAutofit fontScale="70000" lnSpcReduction="2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استخدام</a:t>
            </a:r>
            <a:r>
              <a:rPr lang="fa-IR" b="1" dirty="0">
                <a:latin typeface="B Nazanin" panose="00000400000000000000" pitchFamily="2" charset="-78"/>
                <a:ea typeface="B Nazanin" panose="00000400000000000000" pitchFamily="2" charset="-78"/>
                <a:cs typeface="B Nazanin" panose="00000400000000000000" pitchFamily="2" charset="-78"/>
              </a:rPr>
              <a:t> منجیان ورزیده به تعداد لازم . (بر حسب اندازه استخر تعداد منجیان مشخص میشود)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فراهم کردن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رختکن</a:t>
            </a:r>
            <a:r>
              <a:rPr lang="fa-IR" b="1" dirty="0">
                <a:latin typeface="B Nazanin" panose="00000400000000000000" pitchFamily="2" charset="-78"/>
                <a:ea typeface="B Nazanin" panose="00000400000000000000" pitchFamily="2" charset="-78"/>
                <a:cs typeface="B Nazanin" panose="00000400000000000000" pitchFamily="2" charset="-78"/>
              </a:rPr>
              <a:t> مناسب</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تهیه وسایل و تجهیزات نجات </a:t>
            </a:r>
            <a:r>
              <a:rPr lang="fa-IR" b="1" dirty="0">
                <a:latin typeface="B Nazanin" panose="00000400000000000000" pitchFamily="2" charset="-78"/>
                <a:ea typeface="B Nazanin" panose="00000400000000000000" pitchFamily="2" charset="-78"/>
                <a:cs typeface="B Nazanin" panose="00000400000000000000" pitchFamily="2" charset="-78"/>
              </a:rPr>
              <a:t>از قبیل گوی شناور، حلقه، میله و توپ نجات و غیره و همچنین قایق برای طرح دریا</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فراهم کردن اطاق مخصوص</a:t>
            </a:r>
            <a:r>
              <a:rPr lang="fa-IR" b="1" dirty="0">
                <a:latin typeface="B Nazanin" panose="00000400000000000000" pitchFamily="2" charset="-78"/>
                <a:ea typeface="B Nazanin" panose="00000400000000000000" pitchFamily="2" charset="-78"/>
                <a:cs typeface="B Nazanin" panose="00000400000000000000" pitchFamily="2" charset="-78"/>
              </a:rPr>
              <a:t>، صندلی سکوی دیده بانی (ارتفاع حداقل ۱/۵ متر)</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تهیه و نگهداری پرونده منجیان شامل رونوشت </a:t>
            </a:r>
            <a:r>
              <a:rPr lang="fa-IR" b="1" dirty="0">
                <a:latin typeface="B Nazanin" panose="00000400000000000000" pitchFamily="2" charset="-78"/>
                <a:ea typeface="B Nazanin" panose="00000400000000000000" pitchFamily="2" charset="-78"/>
                <a:cs typeface="B Nazanin" panose="00000400000000000000" pitchFamily="2" charset="-78"/>
              </a:rPr>
              <a:t>قرارداد، برگه شناسایی ، و برگه آمادگی منجیان غریق</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    بیمه کردن </a:t>
            </a:r>
            <a:r>
              <a:rPr lang="fa-IR" b="1" dirty="0">
                <a:latin typeface="B Nazanin" panose="00000400000000000000" pitchFamily="2" charset="-78"/>
                <a:ea typeface="B Nazanin" panose="00000400000000000000" pitchFamily="2" charset="-78"/>
                <a:cs typeface="B Nazanin" panose="00000400000000000000" pitchFamily="2" charset="-78"/>
              </a:rPr>
              <a:t>مکان آبی مورد تصدی (استخر یا ایستگاه محلی) توسط یکی از شرکت های بیمه طبق شیوه نامه مصوب سازمان تربیت بدنی بر اجباری بودن امر بیمه شناگران و منجیان غریق در اماکن شنا</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    تهیه و نصب تابلوی اعلانات </a:t>
            </a:r>
            <a:r>
              <a:rPr lang="fa-IR" b="1" dirty="0">
                <a:latin typeface="B Nazanin" panose="00000400000000000000" pitchFamily="2" charset="-78"/>
                <a:ea typeface="B Nazanin" panose="00000400000000000000" pitchFamily="2" charset="-78"/>
                <a:cs typeface="B Nazanin" panose="00000400000000000000" pitchFamily="2" charset="-78"/>
              </a:rPr>
              <a:t>و ساعات کار مکان ورزشی ، قیمت بلیط ورودی ، بخش نامه ها و اطلاعیه ها</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    تهیه فهرست اسامی ، تلفن و نشانی </a:t>
            </a:r>
            <a:r>
              <a:rPr lang="fa-IR" b="1" dirty="0">
                <a:latin typeface="B Nazanin" panose="00000400000000000000" pitchFamily="2" charset="-78"/>
                <a:ea typeface="B Nazanin" panose="00000400000000000000" pitchFamily="2" charset="-78"/>
                <a:cs typeface="B Nazanin" panose="00000400000000000000" pitchFamily="2" charset="-78"/>
              </a:rPr>
              <a:t>نزدیکترین مراکز- پزشکی و درمانی، آتش نشانی، تربیت بدنی ، هیات نجات غریق و مراکز انتظامی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برقراری نظم و امنیت، کنترل کیفیت بهداشت </a:t>
            </a:r>
            <a:r>
              <a:rPr lang="fa-IR" b="1" dirty="0">
                <a:latin typeface="B Nazanin" panose="00000400000000000000" pitchFamily="2" charset="-78"/>
                <a:ea typeface="B Nazanin" panose="00000400000000000000" pitchFamily="2" charset="-78"/>
                <a:cs typeface="B Nazanin" panose="00000400000000000000" pitchFamily="2" charset="-78"/>
              </a:rPr>
              <a:t>آب و ساختمان، درج عمق آب، هشدارها و توصیه های ایمنی</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برقراری امکانات رفاهی ومعیشتی منجیان غریق </a:t>
            </a:r>
            <a:r>
              <a:rPr lang="fa-IR" b="1" dirty="0">
                <a:latin typeface="B Nazanin" panose="00000400000000000000" pitchFamily="2" charset="-78"/>
                <a:ea typeface="B Nazanin" panose="00000400000000000000" pitchFamily="2" charset="-78"/>
                <a:cs typeface="B Nazanin" panose="00000400000000000000" pitchFamily="2" charset="-78"/>
              </a:rPr>
              <a:t>بر اساس مقررات و قوانین جاری وزارت کار و امور اجتماعی</a:t>
            </a: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145</a:t>
            </a:fld>
            <a:endParaRPr lang="en-US"/>
          </a:p>
        </p:txBody>
      </p:sp>
    </p:spTree>
    <p:extLst>
      <p:ext uri="{BB962C8B-B14F-4D97-AF65-F5344CB8AC3E}">
        <p14:creationId xmlns:p14="http://schemas.microsoft.com/office/powerpoint/2010/main" val="293270702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اطلاعات عمومی ناجی غریق</a:t>
            </a:r>
            <a:endParaRPr lang="en-US" sz="2800" b="1" dirty="0">
              <a:cs typeface="B Titr" panose="00000700000000000000" pitchFamily="2" charset="-78"/>
            </a:endParaRPr>
          </a:p>
        </p:txBody>
      </p:sp>
      <p:sp>
        <p:nvSpPr>
          <p:cNvPr id="3" name="Content Placeholder 2"/>
          <p:cNvSpPr>
            <a:spLocks noGrp="1"/>
          </p:cNvSpPr>
          <p:nvPr>
            <p:ph idx="1"/>
          </p:nvPr>
        </p:nvSpPr>
        <p:spPr>
          <a:xfrm>
            <a:off x="838199" y="1496290"/>
            <a:ext cx="11067473" cy="5153892"/>
          </a:xfrm>
        </p:spPr>
        <p:txBody>
          <a:bodyPr>
            <a:normAutofit fontScale="92500" lnSpcReduction="20000"/>
          </a:bodyPr>
          <a:lstStyle/>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فدراسیون نجات غریق مرجع قانونی </a:t>
            </a:r>
            <a:r>
              <a:rPr lang="fa-IR" b="1" dirty="0">
                <a:latin typeface="B Nazanin" panose="00000400000000000000" pitchFamily="2" charset="-78"/>
                <a:ea typeface="B Nazanin" panose="00000400000000000000" pitchFamily="2" charset="-78"/>
                <a:cs typeface="B Nazanin" panose="00000400000000000000" pitchFamily="2" charset="-78"/>
              </a:rPr>
              <a:t>اعطاء گواهی نامه درجه دو یا یک برای منجیان غریق است.</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گواهینامه مقدمات </a:t>
            </a:r>
            <a:r>
              <a:rPr lang="fa-IR" b="1" dirty="0">
                <a:latin typeface="B Nazanin" panose="00000400000000000000" pitchFamily="2" charset="-78"/>
                <a:ea typeface="B Nazanin" panose="00000400000000000000" pitchFamily="2" charset="-78"/>
                <a:cs typeface="B Nazanin" panose="00000400000000000000" pitchFamily="2" charset="-78"/>
              </a:rPr>
              <a:t>نجات غریق ارزش کاری ندارد و فقط برای شرکت در دوره های آموزشی درجه دو و یک می تواند مفید واقع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منجیان غریق می بایست هرساله با انجام آزمون هایی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برگ آمادگی </a:t>
            </a:r>
            <a:r>
              <a:rPr lang="fa-IR" b="1" dirty="0">
                <a:latin typeface="B Nazanin" panose="00000400000000000000" pitchFamily="2" charset="-78"/>
                <a:ea typeface="B Nazanin" panose="00000400000000000000" pitchFamily="2" charset="-78"/>
                <a:cs typeface="B Nazanin" panose="00000400000000000000" pitchFamily="2" charset="-78"/>
              </a:rPr>
              <a:t>دریافت نمایند. در این صورت منجی غریق فعال شناخته می شوند.</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حداقل سن منجیان غریق ۱۸ سال است</a:t>
            </a:r>
            <a:r>
              <a:rPr lang="fa-IR" b="1" dirty="0">
                <a:latin typeface="B Nazanin" panose="00000400000000000000" pitchFamily="2" charset="-78"/>
                <a:ea typeface="B Nazanin" panose="00000400000000000000" pitchFamily="2" charset="-78"/>
                <a:cs typeface="B Nazanin" panose="00000400000000000000" pitchFamily="2" charset="-78"/>
              </a:rPr>
              <a:t>. افراد بین ۱۶ تا ۱۸ سال در صورت موفقیت در آزمون درجه دو فقط می توانند به صورت کمک منجی عمل کنند که نه مسوولیتی دارند نه جزو منجیان فعال به حساب می آیند.</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منجیان درجه دو درصورتی که شش سال فعالیت </a:t>
            </a:r>
            <a:r>
              <a:rPr lang="fa-IR" b="1" dirty="0">
                <a:latin typeface="B Nazanin" panose="00000400000000000000" pitchFamily="2" charset="-78"/>
                <a:ea typeface="B Nazanin" panose="00000400000000000000" pitchFamily="2" charset="-78"/>
                <a:cs typeface="B Nazanin" panose="00000400000000000000" pitchFamily="2" charset="-78"/>
              </a:rPr>
              <a:t>(دارای شش برگ آمادگی)داشته باشند می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توانند در دوره آموزشی درجه یک شرکت </a:t>
            </a:r>
            <a:r>
              <a:rPr lang="fa-IR" b="1" dirty="0">
                <a:latin typeface="B Nazanin" panose="00000400000000000000" pitchFamily="2" charset="-78"/>
                <a:ea typeface="B Nazanin" panose="00000400000000000000" pitchFamily="2" charset="-78"/>
                <a:cs typeface="B Nazanin" panose="00000400000000000000" pitchFamily="2" charset="-78"/>
              </a:rPr>
              <a:t>و در صورت قبولی در آزمون گواهینامه درجه یک دریافت کنند.</a:t>
            </a:r>
            <a:endParaRPr lang="fa-IR" dirty="0">
              <a:ea typeface="B Nazanin" panose="00000400000000000000" pitchFamily="2" charset="-78"/>
              <a:cs typeface="B Nazanin" panose="00000400000000000000" pitchFamily="2" charset="-78"/>
            </a:endParaRPr>
          </a:p>
          <a:p>
            <a:pPr marL="0" lvl="0" indent="0" algn="just" rtl="1">
              <a:lnSpc>
                <a:spcPct val="115000"/>
              </a:lnSpc>
              <a:spcAft>
                <a:spcPts val="0"/>
              </a:spcAft>
              <a:buNone/>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fa-IR" dirty="0">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146</a:t>
            </a:fld>
            <a:endParaRPr lang="en-US"/>
          </a:p>
        </p:txBody>
      </p:sp>
    </p:spTree>
    <p:extLst>
      <p:ext uri="{BB962C8B-B14F-4D97-AF65-F5344CB8AC3E}">
        <p14:creationId xmlns:p14="http://schemas.microsoft.com/office/powerpoint/2010/main" val="140109813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rtl="1"/>
            <a:r>
              <a:rPr lang="fa-IR" dirty="0">
                <a:cs typeface="B Titr" panose="00000700000000000000" pitchFamily="2" charset="-78"/>
              </a:rPr>
              <a:t>نکات ایمنی شیرجه</a:t>
            </a:r>
            <a:endParaRPr lang="en-US"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147</a:t>
            </a:fld>
            <a:endParaRPr lang="en-US"/>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8002950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تجهیزات</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148</a:t>
            </a:fld>
            <a:endParaRPr lang="en-US"/>
          </a:p>
        </p:txBody>
      </p:sp>
      <p:pic>
        <p:nvPicPr>
          <p:cNvPr id="6" name="Content Placeholder 5"/>
          <p:cNvPicPr>
            <a:picLocks noGrp="1" noChangeAspect="1"/>
          </p:cNvPicPr>
          <p:nvPr>
            <p:ph idx="1"/>
          </p:nvPr>
        </p:nvPicPr>
        <p:blipFill>
          <a:blip r:embed="rId3"/>
          <a:stretch>
            <a:fillRect/>
          </a:stretch>
        </p:blipFill>
        <p:spPr>
          <a:xfrm>
            <a:off x="508000" y="1312041"/>
            <a:ext cx="10993582" cy="1669828"/>
          </a:xfrm>
          <a:prstGeom prst="rect">
            <a:avLst/>
          </a:prstGeom>
          <a:ln>
            <a:solidFill>
              <a:schemeClr val="tx1"/>
            </a:solidFill>
          </a:ln>
        </p:spPr>
      </p:pic>
      <p:pic>
        <p:nvPicPr>
          <p:cNvPr id="7" name="Picture 6"/>
          <p:cNvPicPr>
            <a:picLocks noChangeAspect="1"/>
          </p:cNvPicPr>
          <p:nvPr/>
        </p:nvPicPr>
        <p:blipFill>
          <a:blip r:embed="rId4"/>
          <a:stretch>
            <a:fillRect/>
          </a:stretch>
        </p:blipFill>
        <p:spPr>
          <a:xfrm>
            <a:off x="508001" y="3127808"/>
            <a:ext cx="10993581" cy="1040350"/>
          </a:xfrm>
          <a:prstGeom prst="rect">
            <a:avLst/>
          </a:prstGeom>
          <a:ln>
            <a:solidFill>
              <a:schemeClr val="tx1"/>
            </a:solidFill>
          </a:ln>
        </p:spPr>
      </p:pic>
      <p:pic>
        <p:nvPicPr>
          <p:cNvPr id="8" name="Picture 7"/>
          <p:cNvPicPr>
            <a:picLocks noChangeAspect="1"/>
          </p:cNvPicPr>
          <p:nvPr/>
        </p:nvPicPr>
        <p:blipFill>
          <a:blip r:embed="rId5"/>
          <a:stretch>
            <a:fillRect/>
          </a:stretch>
        </p:blipFill>
        <p:spPr>
          <a:xfrm>
            <a:off x="508000" y="4396566"/>
            <a:ext cx="10993582" cy="1478663"/>
          </a:xfrm>
          <a:prstGeom prst="rect">
            <a:avLst/>
          </a:prstGeom>
          <a:ln>
            <a:solidFill>
              <a:schemeClr val="tx1"/>
            </a:solidFill>
          </a:ln>
        </p:spPr>
      </p:pic>
    </p:spTree>
    <p:extLst>
      <p:ext uri="{BB962C8B-B14F-4D97-AF65-F5344CB8AC3E}">
        <p14:creationId xmlns:p14="http://schemas.microsoft.com/office/powerpoint/2010/main" val="408948243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تجهیزات</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149</a:t>
            </a:fld>
            <a:endParaRPr lang="en-US"/>
          </a:p>
        </p:txBody>
      </p:sp>
      <p:pic>
        <p:nvPicPr>
          <p:cNvPr id="5" name="Picture 4"/>
          <p:cNvPicPr>
            <a:picLocks noChangeAspect="1"/>
          </p:cNvPicPr>
          <p:nvPr/>
        </p:nvPicPr>
        <p:blipFill>
          <a:blip r:embed="rId3"/>
          <a:stretch>
            <a:fillRect/>
          </a:stretch>
        </p:blipFill>
        <p:spPr>
          <a:xfrm>
            <a:off x="618837" y="1207799"/>
            <a:ext cx="10734964" cy="1435839"/>
          </a:xfrm>
          <a:prstGeom prst="rect">
            <a:avLst/>
          </a:prstGeom>
          <a:ln>
            <a:solidFill>
              <a:schemeClr val="tx1"/>
            </a:solidFill>
          </a:ln>
        </p:spPr>
      </p:pic>
      <p:pic>
        <p:nvPicPr>
          <p:cNvPr id="9" name="Picture 8"/>
          <p:cNvPicPr>
            <a:picLocks noChangeAspect="1"/>
          </p:cNvPicPr>
          <p:nvPr/>
        </p:nvPicPr>
        <p:blipFill>
          <a:blip r:embed="rId4"/>
          <a:stretch>
            <a:fillRect/>
          </a:stretch>
        </p:blipFill>
        <p:spPr>
          <a:xfrm>
            <a:off x="618836" y="2861675"/>
            <a:ext cx="10734963" cy="1179666"/>
          </a:xfrm>
          <a:prstGeom prst="rect">
            <a:avLst/>
          </a:prstGeom>
          <a:ln>
            <a:solidFill>
              <a:schemeClr val="tx1"/>
            </a:solidFill>
          </a:ln>
        </p:spPr>
      </p:pic>
      <p:pic>
        <p:nvPicPr>
          <p:cNvPr id="10" name="Picture 9"/>
          <p:cNvPicPr>
            <a:picLocks noChangeAspect="1"/>
          </p:cNvPicPr>
          <p:nvPr/>
        </p:nvPicPr>
        <p:blipFill>
          <a:blip r:embed="rId5"/>
          <a:stretch>
            <a:fillRect/>
          </a:stretch>
        </p:blipFill>
        <p:spPr>
          <a:xfrm>
            <a:off x="618835" y="4259378"/>
            <a:ext cx="10734963" cy="946081"/>
          </a:xfrm>
          <a:prstGeom prst="rect">
            <a:avLst/>
          </a:prstGeom>
          <a:ln>
            <a:solidFill>
              <a:schemeClr val="tx1"/>
            </a:solidFill>
          </a:ln>
        </p:spPr>
      </p:pic>
    </p:spTree>
    <p:extLst>
      <p:ext uri="{BB962C8B-B14F-4D97-AF65-F5344CB8AC3E}">
        <p14:creationId xmlns:p14="http://schemas.microsoft.com/office/powerpoint/2010/main" val="335264094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تجهیزات</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150</a:t>
            </a:fld>
            <a:endParaRPr lang="en-US"/>
          </a:p>
        </p:txBody>
      </p:sp>
      <p:pic>
        <p:nvPicPr>
          <p:cNvPr id="3" name="Picture 2"/>
          <p:cNvPicPr>
            <a:picLocks noChangeAspect="1"/>
          </p:cNvPicPr>
          <p:nvPr/>
        </p:nvPicPr>
        <p:blipFill>
          <a:blip r:embed="rId3"/>
          <a:stretch>
            <a:fillRect/>
          </a:stretch>
        </p:blipFill>
        <p:spPr>
          <a:xfrm>
            <a:off x="550805" y="1277216"/>
            <a:ext cx="10802995" cy="2620529"/>
          </a:xfrm>
          <a:prstGeom prst="rect">
            <a:avLst/>
          </a:prstGeom>
          <a:ln>
            <a:solidFill>
              <a:schemeClr val="tx1"/>
            </a:solidFill>
          </a:ln>
        </p:spPr>
      </p:pic>
      <p:pic>
        <p:nvPicPr>
          <p:cNvPr id="6" name="Picture 5"/>
          <p:cNvPicPr>
            <a:picLocks noChangeAspect="1"/>
          </p:cNvPicPr>
          <p:nvPr/>
        </p:nvPicPr>
        <p:blipFill>
          <a:blip r:embed="rId4"/>
          <a:stretch>
            <a:fillRect/>
          </a:stretch>
        </p:blipFill>
        <p:spPr>
          <a:xfrm>
            <a:off x="550805" y="4330700"/>
            <a:ext cx="10802995" cy="1131671"/>
          </a:xfrm>
          <a:prstGeom prst="rect">
            <a:avLst/>
          </a:prstGeom>
          <a:ln>
            <a:solidFill>
              <a:schemeClr val="tx1"/>
            </a:solidFill>
          </a:ln>
        </p:spPr>
      </p:pic>
    </p:spTree>
    <p:extLst>
      <p:ext uri="{BB962C8B-B14F-4D97-AF65-F5344CB8AC3E}">
        <p14:creationId xmlns:p14="http://schemas.microsoft.com/office/powerpoint/2010/main" val="357816845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a:cs typeface="B Titr" panose="00000700000000000000" pitchFamily="2" charset="-78"/>
              </a:rPr>
              <a:t>نکات ایمنی رشته اسکیت</a:t>
            </a:r>
            <a:endParaRPr lang="en-US"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151</a:t>
            </a:fld>
            <a:endParaRPr lang="en-US"/>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6342028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انواع شاخه (سبک) های ورزش اسکیت</a:t>
            </a:r>
            <a:endParaRPr lang="en-US" sz="2800" b="1" dirty="0">
              <a:cs typeface="B Titr" panose="00000700000000000000" pitchFamily="2" charset="-78"/>
            </a:endParaRPr>
          </a:p>
        </p:txBody>
      </p:sp>
      <p:sp>
        <p:nvSpPr>
          <p:cNvPr id="3" name="Content Placeholder 2"/>
          <p:cNvSpPr>
            <a:spLocks noGrp="1"/>
          </p:cNvSpPr>
          <p:nvPr>
            <p:ph idx="1"/>
          </p:nvPr>
        </p:nvSpPr>
        <p:spPr>
          <a:xfrm>
            <a:off x="838199" y="1496290"/>
            <a:ext cx="11067473" cy="5153892"/>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1.اسکیت نمایشی</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2.اسکیت هاکی روی یخ</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3.اسکیت سرعتی</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4.اسکیت فری استایل</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5.اسکیت رول بال</a:t>
            </a:r>
          </a:p>
          <a:p>
            <a:pPr marL="342900" lvl="0" indent="-342900" algn="just" rtl="1">
              <a:lnSpc>
                <a:spcPct val="115000"/>
              </a:lnSpc>
              <a:spcAft>
                <a:spcPts val="0"/>
              </a:spcAft>
              <a:buFont typeface="Symbol" panose="05050102010706020507" pitchFamily="18" charset="2"/>
              <a:buChar char=""/>
            </a:pP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6.اسکیت فوتینز</a:t>
            </a:r>
          </a:p>
          <a:p>
            <a:pPr marL="0" lvl="0" indent="0" algn="just" rtl="1">
              <a:lnSpc>
                <a:spcPct val="115000"/>
              </a:lnSpc>
              <a:spcAft>
                <a:spcPts val="0"/>
              </a:spcAft>
              <a:buNone/>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152</a:t>
            </a:fld>
            <a:endParaRPr lang="en-US"/>
          </a:p>
        </p:txBody>
      </p:sp>
    </p:spTree>
    <p:extLst>
      <p:ext uri="{BB962C8B-B14F-4D97-AF65-F5344CB8AC3E}">
        <p14:creationId xmlns:p14="http://schemas.microsoft.com/office/powerpoint/2010/main" val="34790854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لوازم و تجهیزات</a:t>
            </a:r>
            <a:endParaRPr lang="en-US" sz="2800" b="1" dirty="0">
              <a:cs typeface="B Titr" panose="00000700000000000000" pitchFamily="2" charset="-78"/>
            </a:endParaRPr>
          </a:p>
        </p:txBody>
      </p:sp>
      <p:sp>
        <p:nvSpPr>
          <p:cNvPr id="3" name="Content Placeholder 2"/>
          <p:cNvSpPr>
            <a:spLocks noGrp="1"/>
          </p:cNvSpPr>
          <p:nvPr>
            <p:ph idx="1"/>
          </p:nvPr>
        </p:nvSpPr>
        <p:spPr>
          <a:xfrm>
            <a:off x="838199" y="1496290"/>
            <a:ext cx="11067473" cy="5153892"/>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کلاه ایمنی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محافظ چشم</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ماسک صورت</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محافظ دهان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محافظ مچ دست</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دستکش مخصوص</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کفش ورزشی</a:t>
            </a: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153</a:t>
            </a:fld>
            <a:endParaRPr lang="en-US"/>
          </a:p>
        </p:txBody>
      </p:sp>
    </p:spTree>
    <p:extLst>
      <p:ext uri="{BB962C8B-B14F-4D97-AF65-F5344CB8AC3E}">
        <p14:creationId xmlns:p14="http://schemas.microsoft.com/office/powerpoint/2010/main" val="407197011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a:cs typeface="B Titr" panose="00000700000000000000" pitchFamily="2" charset="-78"/>
              </a:rPr>
              <a:t>ایمنی سالن ژیمناستیک</a:t>
            </a:r>
            <a:endParaRPr lang="en-US"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154</a:t>
            </a:fld>
            <a:endParaRPr lang="en-US"/>
          </a:p>
        </p:txBody>
      </p:sp>
    </p:spTree>
    <p:extLst>
      <p:ext uri="{BB962C8B-B14F-4D97-AF65-F5344CB8AC3E}">
        <p14:creationId xmlns:p14="http://schemas.microsoft.com/office/powerpoint/2010/main" val="349490760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لوازم و تجهیزات</a:t>
            </a:r>
            <a:endParaRPr lang="en-US" sz="2800" b="1" dirty="0">
              <a:cs typeface="B Titr" panose="00000700000000000000" pitchFamily="2" charset="-78"/>
            </a:endParaRPr>
          </a:p>
        </p:txBody>
      </p:sp>
      <p:sp>
        <p:nvSpPr>
          <p:cNvPr id="3" name="Content Placeholder 2"/>
          <p:cNvSpPr>
            <a:spLocks noGrp="1"/>
          </p:cNvSpPr>
          <p:nvPr>
            <p:ph idx="1"/>
          </p:nvPr>
        </p:nvSpPr>
        <p:spPr>
          <a:xfrm>
            <a:off x="838199" y="1496290"/>
            <a:ext cx="11067473" cy="5153892"/>
          </a:xfrm>
        </p:spPr>
        <p:txBody>
          <a:bodyPr>
            <a:normAutofit fontScale="85000" lnSpcReduction="2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تمام وسایل و تجهیزات ژیمناستیک باید به نحو مطلوبی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مهار</a:t>
            </a:r>
            <a:r>
              <a:rPr lang="fa-IR" b="1" dirty="0">
                <a:latin typeface="B Nazanin" panose="00000400000000000000" pitchFamily="2" charset="-78"/>
                <a:ea typeface="B Nazanin" panose="00000400000000000000" pitchFamily="2" charset="-78"/>
                <a:cs typeface="B Nazanin" panose="00000400000000000000" pitchFamily="2" charset="-78"/>
              </a:rPr>
              <a:t> شده باشند تا ژیمناست هنگام كار بر روی آن دچار سانحه نگردد.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تمام قسمتهائی كه ممكن است به نحوی با ورزشكاربرخورد نماید، بایدتوسط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ضربه گیر </a:t>
            </a:r>
            <a:r>
              <a:rPr lang="fa-IR" b="1" dirty="0">
                <a:latin typeface="B Nazanin" panose="00000400000000000000" pitchFamily="2" charset="-78"/>
                <a:ea typeface="B Nazanin" panose="00000400000000000000" pitchFamily="2" charset="-78"/>
                <a:cs typeface="B Nazanin" panose="00000400000000000000" pitchFamily="2" charset="-78"/>
              </a:rPr>
              <a:t>كاملاً پوشیده باشد.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درطول انجام فعالیت های ژیمناستیک مانند آموزش، تمرین و خصوصا مسابقات نیاز به وجود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مراقب</a:t>
            </a:r>
            <a:r>
              <a:rPr lang="fa-IR" b="1" dirty="0">
                <a:latin typeface="B Nazanin" panose="00000400000000000000" pitchFamily="2" charset="-78"/>
                <a:ea typeface="B Nazanin" panose="00000400000000000000" pitchFamily="2" charset="-78"/>
                <a:cs typeface="B Nazanin" panose="00000400000000000000" pitchFamily="2" charset="-78"/>
              </a:rPr>
              <a:t> یا مراقبینی است.</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 مواقع تمرین با وسایلی كه امكان پرت شدن ژیمناست وجود دارد، باید از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كمربند های </a:t>
            </a:r>
            <a:r>
              <a:rPr lang="fa-IR" b="1" dirty="0">
                <a:latin typeface="B Nazanin" panose="00000400000000000000" pitchFamily="2" charset="-78"/>
                <a:ea typeface="B Nazanin" panose="00000400000000000000" pitchFamily="2" charset="-78"/>
                <a:cs typeface="B Nazanin" panose="00000400000000000000" pitchFamily="2" charset="-78"/>
              </a:rPr>
              <a:t>ایمنی استفاده كنند.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تمام تمرینات حتما در سالن های دارای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تشک</a:t>
            </a:r>
            <a:r>
              <a:rPr lang="fa-IR" b="1" dirty="0">
                <a:latin typeface="B Nazanin" panose="00000400000000000000" pitchFamily="2" charset="-78"/>
                <a:ea typeface="B Nazanin" panose="00000400000000000000" pitchFamily="2" charset="-78"/>
                <a:cs typeface="B Nazanin" panose="00000400000000000000" pitchFamily="2" charset="-78"/>
              </a:rPr>
              <a:t> ایمنی انجام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دیوار سالن ژیمناستیک باید به وسیله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تشكهای نرم پوشانده </a:t>
            </a:r>
            <a:r>
              <a:rPr lang="fa-IR" b="1" dirty="0">
                <a:latin typeface="B Nazanin" panose="00000400000000000000" pitchFamily="2" charset="-78"/>
                <a:ea typeface="B Nazanin" panose="00000400000000000000" pitchFamily="2" charset="-78"/>
                <a:cs typeface="B Nazanin" panose="00000400000000000000" pitchFamily="2" charset="-78"/>
              </a:rPr>
              <a:t>شوند، تا ازصدمات احتمالی ناشی از اصابت احتمالی ورزشكاران به دیوار گردد.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سقف</a:t>
            </a:r>
            <a:r>
              <a:rPr lang="fa-IR" b="1" dirty="0">
                <a:latin typeface="B Nazanin" panose="00000400000000000000" pitchFamily="2" charset="-78"/>
                <a:ea typeface="B Nazanin" panose="00000400000000000000" pitchFamily="2" charset="-78"/>
                <a:cs typeface="B Nazanin" panose="00000400000000000000" pitchFamily="2" charset="-78"/>
              </a:rPr>
              <a:t> سالن باید دارای پوشش الاستیک باشد.</a:t>
            </a:r>
          </a:p>
        </p:txBody>
      </p:sp>
      <p:sp>
        <p:nvSpPr>
          <p:cNvPr id="4" name="Slide Number Placeholder 3"/>
          <p:cNvSpPr>
            <a:spLocks noGrp="1"/>
          </p:cNvSpPr>
          <p:nvPr>
            <p:ph type="sldNum" sz="quarter" idx="12"/>
          </p:nvPr>
        </p:nvSpPr>
        <p:spPr/>
        <p:txBody>
          <a:bodyPr/>
          <a:lstStyle/>
          <a:p>
            <a:fld id="{58072F16-E565-43DE-81E5-A7D421BECA7A}" type="slidenum">
              <a:rPr lang="en-US" smtClean="0"/>
              <a:t>155</a:t>
            </a:fld>
            <a:endParaRPr lang="en-US"/>
          </a:p>
        </p:txBody>
      </p:sp>
    </p:spTree>
    <p:extLst>
      <p:ext uri="{BB962C8B-B14F-4D97-AF65-F5344CB8AC3E}">
        <p14:creationId xmlns:p14="http://schemas.microsoft.com/office/powerpoint/2010/main" val="282026050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لوازم و تجهیزات</a:t>
            </a:r>
            <a:endParaRPr lang="en-US" sz="2800" b="1" dirty="0">
              <a:cs typeface="B Titr" panose="00000700000000000000" pitchFamily="2" charset="-78"/>
            </a:endParaRPr>
          </a:p>
        </p:txBody>
      </p:sp>
      <p:sp>
        <p:nvSpPr>
          <p:cNvPr id="3" name="Content Placeholder 2"/>
          <p:cNvSpPr>
            <a:spLocks noGrp="1"/>
          </p:cNvSpPr>
          <p:nvPr>
            <p:ph idx="1"/>
          </p:nvPr>
        </p:nvSpPr>
        <p:spPr>
          <a:xfrm>
            <a:off x="838199" y="1182255"/>
            <a:ext cx="11067473" cy="5467927"/>
          </a:xfrm>
        </p:spPr>
        <p:txBody>
          <a:bodyPr>
            <a:normAutofit fontScale="85000" lnSpcReduction="2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تمامی فضای سالن باید به رنگ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روشن</a:t>
            </a:r>
            <a:r>
              <a:rPr lang="fa-IR" b="1" dirty="0">
                <a:latin typeface="B Nazanin" panose="00000400000000000000" pitchFamily="2" charset="-78"/>
                <a:ea typeface="B Nazanin" panose="00000400000000000000" pitchFamily="2" charset="-78"/>
                <a:cs typeface="B Nazanin" panose="00000400000000000000" pitchFamily="2" charset="-78"/>
              </a:rPr>
              <a:t> رنگ آمیزی گردد.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درصورت نامناسب بودن وسایل اختصاصی رشته های ژیمناستیک از آموزش، تمرین و مسابقه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جلوگیری</a:t>
            </a:r>
            <a:r>
              <a:rPr lang="fa-IR" b="1" dirty="0">
                <a:latin typeface="B Nazanin" panose="00000400000000000000" pitchFamily="2" charset="-78"/>
                <a:ea typeface="B Nazanin" panose="00000400000000000000" pitchFamily="2" charset="-78"/>
                <a:cs typeface="B Nazanin" panose="00000400000000000000" pitchFamily="2" charset="-78"/>
              </a:rPr>
              <a:t>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از وسایل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حمایتی</a:t>
            </a:r>
            <a:r>
              <a:rPr lang="fa-IR" b="1" dirty="0">
                <a:latin typeface="B Nazanin" panose="00000400000000000000" pitchFamily="2" charset="-78"/>
                <a:ea typeface="B Nazanin" panose="00000400000000000000" pitchFamily="2" charset="-78"/>
                <a:cs typeface="B Nazanin" panose="00000400000000000000" pitchFamily="2" charset="-78"/>
              </a:rPr>
              <a:t> (كف بند و …) حتما استفاده و اصول ایمنی در بهره برداری از وسایل رعایت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اجرای كامل حركتهای گوناگون بدون داشتن مهارت كافی، امكان آسیب دیدگی را افزایش می دهد.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 هنگام مسابقات حتما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پزشكیار</a:t>
            </a:r>
            <a:r>
              <a:rPr lang="fa-IR" b="1" dirty="0">
                <a:latin typeface="B Nazanin" panose="00000400000000000000" pitchFamily="2" charset="-78"/>
                <a:ea typeface="B Nazanin" panose="00000400000000000000" pitchFamily="2" charset="-78"/>
                <a:cs typeface="B Nazanin" panose="00000400000000000000" pitchFamily="2" charset="-78"/>
              </a:rPr>
              <a:t> با تجربه و آمبولانس درمحل حاضر، و در تمام برنامه های آموزشی، تمرینی و رقابتی وسایل كمک های اولیه در سالن وجود داشته باشد.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اسباب و لوازم با حفظ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حدود و حریم ایمنی </a:t>
            </a:r>
            <a:r>
              <a:rPr lang="fa-IR" b="1" dirty="0">
                <a:latin typeface="B Nazanin" panose="00000400000000000000" pitchFamily="2" charset="-78"/>
                <a:ea typeface="B Nazanin" panose="00000400000000000000" pitchFamily="2" charset="-78"/>
                <a:cs typeface="B Nazanin" panose="00000400000000000000" pitchFamily="2" charset="-78"/>
              </a:rPr>
              <a:t>در سالن نصب گردند.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از اسباب و لوازم معیوب </a:t>
            </a:r>
            <a:r>
              <a:rPr lang="fa-IR" b="1" dirty="0">
                <a:latin typeface="B Nazanin" panose="00000400000000000000" pitchFamily="2" charset="-78"/>
                <a:ea typeface="B Nazanin" panose="00000400000000000000" pitchFamily="2" charset="-78"/>
                <a:cs typeface="B Nazanin" panose="00000400000000000000" pitchFamily="2" charset="-78"/>
              </a:rPr>
              <a:t>و تشک های فرسوده و پاره بهره برداری نشود.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در نور كم و یا خاموشی و قطع برق</a:t>
            </a:r>
            <a:r>
              <a:rPr lang="fa-IR" b="1" dirty="0">
                <a:latin typeface="B Nazanin" panose="00000400000000000000" pitchFamily="2" charset="-78"/>
                <a:ea typeface="B Nazanin" panose="00000400000000000000" pitchFamily="2" charset="-78"/>
                <a:cs typeface="B Nazanin" panose="00000400000000000000" pitchFamily="2" charset="-78"/>
              </a:rPr>
              <a:t>، از ادامه فعالیت خودداری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درسیستم تهویه سالن، استفاده از كولر یا پنكه برای خنک كردن این سالن ها می تواند مفید باشد، منوط بر اینكه باد آنها به طور مستقیم به طرف ورزشکاران نباشد.</a:t>
            </a:r>
          </a:p>
        </p:txBody>
      </p:sp>
      <p:sp>
        <p:nvSpPr>
          <p:cNvPr id="4" name="Slide Number Placeholder 3"/>
          <p:cNvSpPr>
            <a:spLocks noGrp="1"/>
          </p:cNvSpPr>
          <p:nvPr>
            <p:ph type="sldNum" sz="quarter" idx="12"/>
          </p:nvPr>
        </p:nvSpPr>
        <p:spPr/>
        <p:txBody>
          <a:bodyPr/>
          <a:lstStyle/>
          <a:p>
            <a:fld id="{58072F16-E565-43DE-81E5-A7D421BECA7A}" type="slidenum">
              <a:rPr lang="en-US" smtClean="0"/>
              <a:t>156</a:t>
            </a:fld>
            <a:endParaRPr lang="en-US"/>
          </a:p>
        </p:txBody>
      </p:sp>
    </p:spTree>
    <p:extLst>
      <p:ext uri="{BB962C8B-B14F-4D97-AF65-F5344CB8AC3E}">
        <p14:creationId xmlns:p14="http://schemas.microsoft.com/office/powerpoint/2010/main" val="159092916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a:cs typeface="B Titr" panose="00000700000000000000" pitchFamily="2" charset="-78"/>
              </a:rPr>
              <a:t>باشگاه بدنسازی</a:t>
            </a:r>
            <a:endParaRPr lang="en-US"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157</a:t>
            </a:fld>
            <a:endParaRPr lang="en-US"/>
          </a:p>
        </p:txBody>
      </p:sp>
    </p:spTree>
    <p:extLst>
      <p:ext uri="{BB962C8B-B14F-4D97-AF65-F5344CB8AC3E}">
        <p14:creationId xmlns:p14="http://schemas.microsoft.com/office/powerpoint/2010/main" val="357946407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لوازم و تجهیزات</a:t>
            </a:r>
            <a:endParaRPr lang="en-US" sz="2800" b="1" dirty="0">
              <a:cs typeface="B Titr" panose="00000700000000000000" pitchFamily="2" charset="-78"/>
            </a:endParaRPr>
          </a:p>
        </p:txBody>
      </p:sp>
      <p:sp>
        <p:nvSpPr>
          <p:cNvPr id="3" name="Content Placeholder 2"/>
          <p:cNvSpPr>
            <a:spLocks noGrp="1"/>
          </p:cNvSpPr>
          <p:nvPr>
            <p:ph idx="1"/>
          </p:nvPr>
        </p:nvSpPr>
        <p:spPr>
          <a:xfrm>
            <a:off x="838199" y="1182255"/>
            <a:ext cx="11067473" cy="5467927"/>
          </a:xfrm>
        </p:spPr>
        <p:txBody>
          <a:bodyPr>
            <a:normAutofit fontScale="85000" lnSpcReduction="20000"/>
          </a:bodyPr>
          <a:lstStyle/>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تمامی فضای سالن باید به رنگ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روشن</a:t>
            </a:r>
            <a:r>
              <a:rPr lang="fa-IR" b="1" dirty="0">
                <a:latin typeface="B Nazanin" panose="00000400000000000000" pitchFamily="2" charset="-78"/>
                <a:ea typeface="B Nazanin" panose="00000400000000000000" pitchFamily="2" charset="-78"/>
                <a:cs typeface="B Nazanin" panose="00000400000000000000" pitchFamily="2" charset="-78"/>
              </a:rPr>
              <a:t> رنگ آمیزی گردد.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درصورت نامناسب بودن وسایل اختصاصی رشته های ژیمناستیک از آموزش، تمرین و مسابقه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جلوگیری</a:t>
            </a:r>
            <a:r>
              <a:rPr lang="fa-IR" b="1" dirty="0">
                <a:latin typeface="B Nazanin" panose="00000400000000000000" pitchFamily="2" charset="-78"/>
                <a:ea typeface="B Nazanin" panose="00000400000000000000" pitchFamily="2" charset="-78"/>
                <a:cs typeface="B Nazanin" panose="00000400000000000000" pitchFamily="2" charset="-78"/>
              </a:rPr>
              <a:t>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از وسایل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حمایتی</a:t>
            </a:r>
            <a:r>
              <a:rPr lang="fa-IR" b="1" dirty="0">
                <a:latin typeface="B Nazanin" panose="00000400000000000000" pitchFamily="2" charset="-78"/>
                <a:ea typeface="B Nazanin" panose="00000400000000000000" pitchFamily="2" charset="-78"/>
                <a:cs typeface="B Nazanin" panose="00000400000000000000" pitchFamily="2" charset="-78"/>
              </a:rPr>
              <a:t> (كف بند و …) حتما استفاده و اصول ایمنی در بهره برداری از وسایل رعایت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اجرای كامل حركتهای گوناگون بدون داشتن مهارت كافی، امكان آسیب دیدگی را افزایش می دهد.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 هنگام مسابقات حتما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پزشكیار</a:t>
            </a:r>
            <a:r>
              <a:rPr lang="fa-IR" b="1" dirty="0">
                <a:latin typeface="B Nazanin" panose="00000400000000000000" pitchFamily="2" charset="-78"/>
                <a:ea typeface="B Nazanin" panose="00000400000000000000" pitchFamily="2" charset="-78"/>
                <a:cs typeface="B Nazanin" panose="00000400000000000000" pitchFamily="2" charset="-78"/>
              </a:rPr>
              <a:t> با تجربه و آمبولانس درمحل حاضر، و در تمام برنامه های آموزشی، تمرینی و رقابتی وسایل كمک های اولیه در سالن وجود داشته باشد.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اسباب و لوازم با حفظ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حدود و حریم ایمنی </a:t>
            </a:r>
            <a:r>
              <a:rPr lang="fa-IR" b="1" dirty="0">
                <a:latin typeface="B Nazanin" panose="00000400000000000000" pitchFamily="2" charset="-78"/>
                <a:ea typeface="B Nazanin" panose="00000400000000000000" pitchFamily="2" charset="-78"/>
                <a:cs typeface="B Nazanin" panose="00000400000000000000" pitchFamily="2" charset="-78"/>
              </a:rPr>
              <a:t>در سالن نصب گردند.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از اسباب و لوازم معیوب </a:t>
            </a:r>
            <a:r>
              <a:rPr lang="fa-IR" b="1" dirty="0">
                <a:latin typeface="B Nazanin" panose="00000400000000000000" pitchFamily="2" charset="-78"/>
                <a:ea typeface="B Nazanin" panose="00000400000000000000" pitchFamily="2" charset="-78"/>
                <a:cs typeface="B Nazanin" panose="00000400000000000000" pitchFamily="2" charset="-78"/>
              </a:rPr>
              <a:t>و تشک های فرسوده و پاره بهره برداری نشود.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a:t>
            </a:r>
            <a:r>
              <a:rPr lang="fa-IR" b="1" dirty="0">
                <a:solidFill>
                  <a:srgbClr val="FF0000"/>
                </a:solidFill>
                <a:latin typeface="B Nazanin" panose="00000400000000000000" pitchFamily="2" charset="-78"/>
                <a:ea typeface="B Nazanin" panose="00000400000000000000" pitchFamily="2" charset="-78"/>
                <a:cs typeface="B Nazanin" panose="00000400000000000000" pitchFamily="2" charset="-78"/>
              </a:rPr>
              <a:t>در نور كم و یا خاموشی و قطع برق</a:t>
            </a:r>
            <a:r>
              <a:rPr lang="fa-IR" b="1" dirty="0">
                <a:latin typeface="B Nazanin" panose="00000400000000000000" pitchFamily="2" charset="-78"/>
                <a:ea typeface="B Nazanin" panose="00000400000000000000" pitchFamily="2" charset="-78"/>
                <a:cs typeface="B Nazanin" panose="00000400000000000000" pitchFamily="2" charset="-78"/>
              </a:rPr>
              <a:t>، از ادامه فعالیت خودداری شود.</a:t>
            </a:r>
          </a:p>
          <a:p>
            <a:pPr marL="342900" lvl="0" indent="-342900" algn="just" rtl="1">
              <a:lnSpc>
                <a:spcPct val="115000"/>
              </a:lnSpc>
              <a:spcAft>
                <a:spcPts val="0"/>
              </a:spcAft>
              <a:buFont typeface="Symbol" panose="05050102010706020507" pitchFamily="18" charset="2"/>
              <a:buChar char=""/>
            </a:pPr>
            <a:r>
              <a:rPr lang="fa-IR" b="1" dirty="0">
                <a:latin typeface="B Nazanin" panose="00000400000000000000" pitchFamily="2" charset="-78"/>
                <a:ea typeface="B Nazanin" panose="00000400000000000000" pitchFamily="2" charset="-78"/>
                <a:cs typeface="B Nazanin" panose="00000400000000000000" pitchFamily="2" charset="-78"/>
              </a:rPr>
              <a:t> • درسیستم تهویه سالن، استفاده از كولر یا پنكه برای خنک كردن این سالن ها می تواند مفید باشد، منوط بر اینكه باد آنها به طور مستقیم به طرف ورزشکاران نباشد.</a:t>
            </a:r>
          </a:p>
        </p:txBody>
      </p:sp>
      <p:sp>
        <p:nvSpPr>
          <p:cNvPr id="4" name="Slide Number Placeholder 3"/>
          <p:cNvSpPr>
            <a:spLocks noGrp="1"/>
          </p:cNvSpPr>
          <p:nvPr>
            <p:ph type="sldNum" sz="quarter" idx="12"/>
          </p:nvPr>
        </p:nvSpPr>
        <p:spPr/>
        <p:txBody>
          <a:bodyPr/>
          <a:lstStyle/>
          <a:p>
            <a:fld id="{58072F16-E565-43DE-81E5-A7D421BECA7A}" type="slidenum">
              <a:rPr lang="en-US" smtClean="0"/>
              <a:t>158</a:t>
            </a:fld>
            <a:endParaRPr lang="en-US"/>
          </a:p>
        </p:txBody>
      </p:sp>
    </p:spTree>
    <p:extLst>
      <p:ext uri="{BB962C8B-B14F-4D97-AF65-F5344CB8AC3E}">
        <p14:creationId xmlns:p14="http://schemas.microsoft.com/office/powerpoint/2010/main" val="375980323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معرفی مهمترین مدارک برای تاسیس باشگاه بدنسازی:</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159</a:t>
            </a:fld>
            <a:endParaRPr lang="en-US"/>
          </a:p>
        </p:txBody>
      </p:sp>
      <p:pic>
        <p:nvPicPr>
          <p:cNvPr id="6" name="Content Placeholder 5"/>
          <p:cNvPicPr>
            <a:picLocks noGrp="1" noChangeAspect="1"/>
          </p:cNvPicPr>
          <p:nvPr>
            <p:ph idx="1"/>
          </p:nvPr>
        </p:nvPicPr>
        <p:blipFill>
          <a:blip r:embed="rId3"/>
          <a:stretch>
            <a:fillRect/>
          </a:stretch>
        </p:blipFill>
        <p:spPr>
          <a:xfrm>
            <a:off x="2645584" y="1908969"/>
            <a:ext cx="8477307" cy="4351338"/>
          </a:xfrm>
          <a:prstGeom prst="rect">
            <a:avLst/>
          </a:prstGeom>
        </p:spPr>
      </p:pic>
      <p:sp>
        <p:nvSpPr>
          <p:cNvPr id="7" name="Rectangle 6"/>
          <p:cNvSpPr/>
          <p:nvPr/>
        </p:nvSpPr>
        <p:spPr>
          <a:xfrm>
            <a:off x="2564957" y="1277216"/>
            <a:ext cx="8638560" cy="461665"/>
          </a:xfrm>
          <a:prstGeom prst="rect">
            <a:avLst/>
          </a:prstGeom>
        </p:spPr>
        <p:txBody>
          <a:bodyPr wrap="square">
            <a:spAutoFit/>
          </a:bodyPr>
          <a:lstStyle/>
          <a:p>
            <a:pPr algn="r" rtl="1"/>
            <a:r>
              <a:rPr lang="fa-IR" sz="2400" b="1" dirty="0">
                <a:latin typeface="Aldhabi" panose="01000000000000000000" pitchFamily="2" charset="-78"/>
                <a:ea typeface="Calibri" panose="020F0502020204030204" pitchFamily="34" charset="0"/>
                <a:cs typeface="B Nazanin" panose="00000400000000000000" pitchFamily="2" charset="-78"/>
              </a:rPr>
              <a:t>برای گرفتن مجوز شما به فضایی با حداقل ۱۵۰ متر با ارتفاع ۲۸۰ متر نیاز دارید. </a:t>
            </a:r>
            <a:endParaRPr lang="en-US" sz="2400" b="1" dirty="0"/>
          </a:p>
        </p:txBody>
      </p:sp>
    </p:spTree>
    <p:extLst>
      <p:ext uri="{BB962C8B-B14F-4D97-AF65-F5344CB8AC3E}">
        <p14:creationId xmlns:p14="http://schemas.microsoft.com/office/powerpoint/2010/main" val="395731112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یک سالن بدنسازی باید چقدر بزرگ باشد؟</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160</a:t>
            </a:fld>
            <a:endParaRPr lang="en-US"/>
          </a:p>
        </p:txBody>
      </p:sp>
      <p:sp>
        <p:nvSpPr>
          <p:cNvPr id="3" name="Content Placeholder 2"/>
          <p:cNvSpPr>
            <a:spLocks noGrp="1"/>
          </p:cNvSpPr>
          <p:nvPr>
            <p:ph idx="1"/>
          </p:nvPr>
        </p:nvSpPr>
        <p:spPr/>
        <p:txBody>
          <a:bodyPr>
            <a:normAutofit fontScale="92500"/>
          </a:bodyPr>
          <a:lstStyle/>
          <a:p>
            <a:pPr algn="just" rtl="1"/>
            <a:r>
              <a:rPr lang="fa-IR" dirty="0">
                <a:cs typeface="B Nazanin" panose="00000400000000000000" pitchFamily="2" charset="-78"/>
              </a:rPr>
              <a:t>مرکز تحقیقات آمریکایی پزشکی ورزشی</a:t>
            </a:r>
            <a:r>
              <a:rPr lang="fa-IR" dirty="0">
                <a:solidFill>
                  <a:srgbClr val="FF0000"/>
                </a:solidFill>
                <a:cs typeface="B Nazanin" panose="00000400000000000000" pitchFamily="2" charset="-78"/>
              </a:rPr>
              <a:t> ۳ تا ۴ متر مربع </a:t>
            </a:r>
            <a:r>
              <a:rPr lang="fa-IR" dirty="0">
                <a:cs typeface="B Nazanin" panose="00000400000000000000" pitchFamily="2" charset="-78"/>
              </a:rPr>
              <a:t>برای هر عضو و حدود </a:t>
            </a:r>
            <a:r>
              <a:rPr lang="fa-IR" dirty="0">
                <a:solidFill>
                  <a:srgbClr val="FF0000"/>
                </a:solidFill>
                <a:cs typeface="B Nazanin" panose="00000400000000000000" pitchFamily="2" charset="-78"/>
              </a:rPr>
              <a:t>۱۰ متر </a:t>
            </a:r>
            <a:r>
              <a:rPr lang="fa-IR" dirty="0">
                <a:cs typeface="B Nazanin" panose="00000400000000000000" pitchFamily="2" charset="-78"/>
              </a:rPr>
              <a:t>مربع را برای هر قطعه از تجهیزات بدنسازی را توصیه می‌کند.</a:t>
            </a:r>
          </a:p>
          <a:p>
            <a:pPr algn="just" rtl="1"/>
            <a:r>
              <a:rPr lang="fa-IR" dirty="0">
                <a:cs typeface="B Nazanin" panose="00000400000000000000" pitchFamily="2" charset="-78"/>
              </a:rPr>
              <a:t>قطعا تجهیزات و دستگاههایی که برای فضایی با متراژ </a:t>
            </a:r>
            <a:r>
              <a:rPr lang="fa-IR" dirty="0">
                <a:solidFill>
                  <a:srgbClr val="FF0000"/>
                </a:solidFill>
                <a:cs typeface="B Nazanin" panose="00000400000000000000" pitchFamily="2" charset="-78"/>
              </a:rPr>
              <a:t>۱۵۰</a:t>
            </a:r>
            <a:r>
              <a:rPr lang="fa-IR" dirty="0">
                <a:cs typeface="B Nazanin" panose="00000400000000000000" pitchFamily="2" charset="-78"/>
              </a:rPr>
              <a:t> متر نیاز دارید، خیلی کمتر از تجهیزاتی است که برای یک فضای </a:t>
            </a:r>
            <a:r>
              <a:rPr lang="fa-IR" dirty="0">
                <a:solidFill>
                  <a:srgbClr val="FF0000"/>
                </a:solidFill>
                <a:cs typeface="B Nazanin" panose="00000400000000000000" pitchFamily="2" charset="-78"/>
              </a:rPr>
              <a:t>۳۰۰</a:t>
            </a:r>
            <a:r>
              <a:rPr lang="fa-IR" dirty="0">
                <a:cs typeface="B Nazanin" panose="00000400000000000000" pitchFamily="2" charset="-78"/>
              </a:rPr>
              <a:t> متری لازم دارید.</a:t>
            </a:r>
          </a:p>
          <a:p>
            <a:pPr algn="just" rtl="1"/>
            <a:r>
              <a:rPr lang="fa-IR" dirty="0">
                <a:cs typeface="B Nazanin" panose="00000400000000000000" pitchFamily="2" charset="-78"/>
              </a:rPr>
              <a:t>در نظر گرفتن، رختکن، سرویس بهداشتی و فضایی برای دیگر رشته‌های ورزشی هم مهم است، به ویژه اگر قصد دارید علاوه بر بدنسازی، رشته های ورزشی دیگری را هم در این باشگاه داشته باشید و طیف خدمات خود را گسترده کنید. بعضی از باشگاه‌های مدرن امروزی فضایی را به نوشیدنی و پروتئین بار اختصاص می‌دهند که طرفداران زیادی دارد و درآمد خوبی هم برای باشگاه خواهد داشت.</a:t>
            </a:r>
          </a:p>
          <a:p>
            <a:pPr algn="just" rtl="1"/>
            <a:r>
              <a:rPr lang="fa-IR" dirty="0">
                <a:solidFill>
                  <a:srgbClr val="FF0000"/>
                </a:solidFill>
                <a:cs typeface="B Nazanin" panose="00000400000000000000" pitchFamily="2" charset="-78"/>
              </a:rPr>
              <a:t>برای انتخاب تجهیزات و تاسیس باشگاه بدنسازی </a:t>
            </a:r>
            <a:r>
              <a:rPr lang="fa-IR" dirty="0">
                <a:cs typeface="B Nazanin" panose="00000400000000000000" pitchFamily="2" charset="-78"/>
              </a:rPr>
              <a:t>خود باید به یک سری مسائل توجه کنید، ابتدا این که </a:t>
            </a:r>
            <a:r>
              <a:rPr lang="fa-IR" dirty="0">
                <a:solidFill>
                  <a:srgbClr val="FF0000"/>
                </a:solidFill>
                <a:cs typeface="B Nazanin" panose="00000400000000000000" pitchFamily="2" charset="-78"/>
              </a:rPr>
              <a:t>متراژ</a:t>
            </a:r>
            <a:r>
              <a:rPr lang="fa-IR" dirty="0">
                <a:cs typeface="B Nazanin" panose="00000400000000000000" pitchFamily="2" charset="-78"/>
              </a:rPr>
              <a:t> باشگاه شما چقدر است و دوم این که </a:t>
            </a:r>
            <a:r>
              <a:rPr lang="fa-IR" dirty="0">
                <a:solidFill>
                  <a:srgbClr val="FF0000"/>
                </a:solidFill>
                <a:cs typeface="B Nazanin" panose="00000400000000000000" pitchFamily="2" charset="-78"/>
              </a:rPr>
              <a:t>بودجه</a:t>
            </a:r>
            <a:r>
              <a:rPr lang="fa-IR" dirty="0">
                <a:cs typeface="B Nazanin" panose="00000400000000000000" pitchFamily="2" charset="-78"/>
              </a:rPr>
              <a:t> ای که می توانید خرج کنید چه میزان هست،</a:t>
            </a:r>
          </a:p>
        </p:txBody>
      </p:sp>
    </p:spTree>
    <p:extLst>
      <p:ext uri="{BB962C8B-B14F-4D97-AF65-F5344CB8AC3E}">
        <p14:creationId xmlns:p14="http://schemas.microsoft.com/office/powerpoint/2010/main" val="140101821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تجهیزات مورد نیاز</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161</a:t>
            </a:fld>
            <a:endParaRPr lang="en-US"/>
          </a:p>
        </p:txBody>
      </p:sp>
      <p:sp>
        <p:nvSpPr>
          <p:cNvPr id="3" name="Content Placeholder 2"/>
          <p:cNvSpPr>
            <a:spLocks noGrp="1"/>
          </p:cNvSpPr>
          <p:nvPr>
            <p:ph idx="1"/>
          </p:nvPr>
        </p:nvSpPr>
        <p:spPr/>
        <p:txBody>
          <a:bodyPr>
            <a:normAutofit/>
          </a:bodyPr>
          <a:lstStyle/>
          <a:p>
            <a:pPr algn="just" rtl="1"/>
            <a:r>
              <a:rPr lang="fa-IR" dirty="0">
                <a:cs typeface="B Nazanin" panose="00000400000000000000" pitchFamily="2" charset="-78"/>
              </a:rPr>
              <a:t>در یک باشگاه بدنسازی، معمولا می بایست 12 عدد دستگاه سیم کش یا ماشین اصلی بدنسازی از قبیل: کراس آور، سیستم دسته‌بندی بصری وزنه ها، سیستم تعادلی فوق پیشرفته، سیستم پیشرفته (</a:t>
            </a:r>
            <a:r>
              <a:rPr lang="en-US" dirty="0">
                <a:cs typeface="B Nazanin" panose="00000400000000000000" pitchFamily="2" charset="-78"/>
              </a:rPr>
              <a:t>Cams)، </a:t>
            </a:r>
            <a:r>
              <a:rPr lang="fa-IR" dirty="0">
                <a:cs typeface="B Nazanin" panose="00000400000000000000" pitchFamily="2" charset="-78"/>
              </a:rPr>
              <a:t>دستگاه قفسه سینه، دستگاه قایقی، دستگاه زیر بغل لت، دستگاه جلو بازو، دستگاه جلو ران، دستگاه پشت پا خوابیده، دستگاه داخل و خارج پا، دستگاه بارفیکس پارالل کمکی وجود داشته باشد. این ۱۲ عدد، حداقل وسایل بدنسازی یک باشگاه 200 متری می باشد که اکثر عضلات بزرگ بدن را پوشش می دهد.</a:t>
            </a:r>
          </a:p>
          <a:p>
            <a:pPr algn="just" rtl="1"/>
            <a:r>
              <a:rPr lang="fa-IR" dirty="0">
                <a:cs typeface="B Nazanin" panose="00000400000000000000" pitchFamily="2" charset="-78"/>
              </a:rPr>
              <a:t>اگر یک باشگاه بخواهد لوازم بدنسازی بیشتری تهیه کند می تواند از وسایلی نظیر: فلای، نیمکت لاری، سی سی اسکات، نیمکت 90 درجه، میز زیر سینه، شکم خلبانی، ساق پا، دستگاه هاگ پا و سرشانه سیم کش، پرس پا افقی، نشر جانب سیم کش، کشش دوبل، پرس سینه سیم کش، دستگاه ساعد سیم کش، اچ سیم کش، دیپ ، گلوت (باسن سیم کش) بهره ببرد.</a:t>
            </a:r>
          </a:p>
        </p:txBody>
      </p:sp>
    </p:spTree>
    <p:extLst>
      <p:ext uri="{BB962C8B-B14F-4D97-AF65-F5344CB8AC3E}">
        <p14:creationId xmlns:p14="http://schemas.microsoft.com/office/powerpoint/2010/main" val="306919729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چیدمان تجهیزات</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162</a:t>
            </a:fld>
            <a:endParaRPr lang="en-US"/>
          </a:p>
        </p:txBody>
      </p:sp>
      <p:sp>
        <p:nvSpPr>
          <p:cNvPr id="3" name="Content Placeholder 2"/>
          <p:cNvSpPr>
            <a:spLocks noGrp="1"/>
          </p:cNvSpPr>
          <p:nvPr>
            <p:ph idx="1"/>
          </p:nvPr>
        </p:nvSpPr>
        <p:spPr/>
        <p:txBody>
          <a:bodyPr>
            <a:normAutofit lnSpcReduction="10000"/>
          </a:bodyPr>
          <a:lstStyle/>
          <a:p>
            <a:pPr algn="just" rtl="1"/>
            <a:r>
              <a:rPr lang="fa-IR" dirty="0">
                <a:cs typeface="B Nazanin" panose="00000400000000000000" pitchFamily="2" charset="-78"/>
              </a:rPr>
              <a:t>پشت دستگاه های تردمیل باید تا فاصله 2 متری خالی بوده و بهتر است از تشک های ایمنی در این محل ها استفاده شود.</a:t>
            </a:r>
          </a:p>
          <a:p>
            <a:pPr algn="just" rtl="1"/>
            <a:r>
              <a:rPr lang="fa-IR" dirty="0">
                <a:cs typeface="B Nazanin" panose="00000400000000000000" pitchFamily="2" charset="-78"/>
              </a:rPr>
              <a:t>در حد فاصل دستگاه های هوازی نیز این تشک ها پهن شود، تا درصورت لغزش ورزشکاران و سقوط احتمالی آنان خطری متوجه آنان نشود.</a:t>
            </a:r>
          </a:p>
          <a:p>
            <a:pPr algn="just" rtl="1"/>
            <a:r>
              <a:rPr lang="fa-IR" dirty="0">
                <a:cs typeface="B Nazanin" panose="00000400000000000000" pitchFamily="2" charset="-78"/>
              </a:rPr>
              <a:t>روش استفاده از دستگاه ها بر روی تابلوهایی که در نزدیک ترین نقطه به دستگاه ها می باشند، درج شود.</a:t>
            </a:r>
          </a:p>
          <a:p>
            <a:pPr algn="just" rtl="1"/>
            <a:r>
              <a:rPr lang="fa-IR" dirty="0">
                <a:cs typeface="B Nazanin" panose="00000400000000000000" pitchFamily="2" charset="-78"/>
              </a:rPr>
              <a:t>دیوارها، تجهیزات و رختکن ها باید همه روزه با استفاده از وسایل پاک کننده خانگی تمیز شوند.</a:t>
            </a:r>
          </a:p>
          <a:p>
            <a:pPr algn="just" rtl="1"/>
            <a:r>
              <a:rPr lang="fa-IR" dirty="0">
                <a:cs typeface="B Nazanin" panose="00000400000000000000" pitchFamily="2" charset="-78"/>
              </a:rPr>
              <a:t>وسایل برودتی مانند کولرها، پنکه ها و غیره در سالن باید طوری نصب شوند که جریان باد و هوا مستقیما با بدن عرق کرده ورزشکار برخورد نکند.</a:t>
            </a:r>
          </a:p>
        </p:txBody>
      </p:sp>
    </p:spTree>
    <p:extLst>
      <p:ext uri="{BB962C8B-B14F-4D97-AF65-F5344CB8AC3E}">
        <p14:creationId xmlns:p14="http://schemas.microsoft.com/office/powerpoint/2010/main" val="384644708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چیدمان تجهیزات</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163</a:t>
            </a:fld>
            <a:endParaRPr lang="en-US"/>
          </a:p>
        </p:txBody>
      </p:sp>
      <p:sp>
        <p:nvSpPr>
          <p:cNvPr id="3" name="Content Placeholder 2"/>
          <p:cNvSpPr>
            <a:spLocks noGrp="1"/>
          </p:cNvSpPr>
          <p:nvPr>
            <p:ph idx="1"/>
          </p:nvPr>
        </p:nvSpPr>
        <p:spPr/>
        <p:txBody>
          <a:bodyPr>
            <a:normAutofit lnSpcReduction="10000"/>
          </a:bodyPr>
          <a:lstStyle/>
          <a:p>
            <a:pPr algn="just" rtl="1"/>
            <a:r>
              <a:rPr lang="fa-IR" dirty="0">
                <a:cs typeface="B Nazanin" panose="00000400000000000000" pitchFamily="2" charset="-78"/>
              </a:rPr>
              <a:t>تهویه سالن به تناسب تعداد ورزشکاران و شدت حركات ورزشی حداقل یک متر مكعب هوای تازه در دقیقه به ازاء هر ورزشكار می باشد</a:t>
            </a:r>
          </a:p>
          <a:p>
            <a:pPr algn="just" rtl="1"/>
            <a:r>
              <a:rPr lang="fa-IR" dirty="0">
                <a:cs typeface="B Nazanin" panose="00000400000000000000" pitchFamily="2" charset="-78"/>
              </a:rPr>
              <a:t>میزان دمای مطلوب برای فعالیت بدنسازی معادل 16درجه سانتی گراد باید باشد.</a:t>
            </a:r>
          </a:p>
          <a:p>
            <a:pPr algn="just" rtl="1"/>
            <a:r>
              <a:rPr lang="fa-IR" dirty="0">
                <a:cs typeface="B Nazanin" panose="00000400000000000000" pitchFamily="2" charset="-78"/>
              </a:rPr>
              <a:t>دیوارهای سالن بدنسازی باید آینه كاری شده باشند. آینه كاری 5 تا11سانتی متر از كف زمین تا ارتفاع دو متر باید باشد.</a:t>
            </a:r>
          </a:p>
          <a:p>
            <a:pPr algn="just" rtl="1"/>
            <a:r>
              <a:rPr lang="fa-IR" dirty="0">
                <a:cs typeface="B Nazanin" panose="00000400000000000000" pitchFamily="2" charset="-78"/>
              </a:rPr>
              <a:t>نور و رنگ سالن و کفپوش باید از خستگی چشم ها جلوگیری کنند.</a:t>
            </a:r>
          </a:p>
          <a:p>
            <a:pPr algn="just" rtl="1"/>
            <a:r>
              <a:rPr lang="fa-IR" dirty="0">
                <a:cs typeface="B Nazanin" panose="00000400000000000000" pitchFamily="2" charset="-78"/>
              </a:rPr>
              <a:t>میزان روشنایی سالن برابر با 300 لوكس باید باشد.</a:t>
            </a:r>
          </a:p>
          <a:p>
            <a:pPr algn="just" rtl="1"/>
            <a:r>
              <a:rPr lang="fa-IR" dirty="0">
                <a:cs typeface="B Nazanin" panose="00000400000000000000" pitchFamily="2" charset="-78"/>
              </a:rPr>
              <a:t>•	در رنگ آمیزی و نورپردازی سالن بدنسازی، استفاده از رنگ های روشن و ملایم و جلوگیری از تابش مستقیم و خیره كننده در تامین آرامش فضا و آسایش ورزشكاران موثر خواهد بود.</a:t>
            </a:r>
          </a:p>
        </p:txBody>
      </p:sp>
    </p:spTree>
    <p:extLst>
      <p:ext uri="{BB962C8B-B14F-4D97-AF65-F5344CB8AC3E}">
        <p14:creationId xmlns:p14="http://schemas.microsoft.com/office/powerpoint/2010/main" val="418774899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2090"/>
          </a:xfrm>
        </p:spPr>
        <p:txBody>
          <a:bodyPr>
            <a:normAutofit/>
          </a:bodyPr>
          <a:lstStyle/>
          <a:p>
            <a:pPr algn="r" rtl="1"/>
            <a:r>
              <a:rPr lang="fa-IR" sz="2800" b="1" dirty="0">
                <a:cs typeface="B Titr" panose="00000700000000000000" pitchFamily="2" charset="-78"/>
              </a:rPr>
              <a:t>چیدمان تجهیزات</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164</a:t>
            </a:fld>
            <a:endParaRPr lang="en-US"/>
          </a:p>
        </p:txBody>
      </p:sp>
      <p:sp>
        <p:nvSpPr>
          <p:cNvPr id="3" name="Content Placeholder 2"/>
          <p:cNvSpPr>
            <a:spLocks noGrp="1"/>
          </p:cNvSpPr>
          <p:nvPr>
            <p:ph idx="1"/>
          </p:nvPr>
        </p:nvSpPr>
        <p:spPr/>
        <p:txBody>
          <a:bodyPr>
            <a:normAutofit/>
          </a:bodyPr>
          <a:lstStyle/>
          <a:p>
            <a:pPr algn="just" rtl="1"/>
            <a:r>
              <a:rPr lang="fa-IR" dirty="0">
                <a:cs typeface="B Nazanin" panose="00000400000000000000" pitchFamily="2" charset="-78"/>
              </a:rPr>
              <a:t>کفپوش های سالن باید صاف، نرم، مستحکم و بادوام باشد و باعث سرخوردن و پیچ خردگی پای ورزشکاران نشود.</a:t>
            </a:r>
          </a:p>
          <a:p>
            <a:pPr algn="just" rtl="1"/>
            <a:r>
              <a:rPr lang="fa-IR" dirty="0">
                <a:cs typeface="B Nazanin" panose="00000400000000000000" pitchFamily="2" charset="-78"/>
              </a:rPr>
              <a:t>•	اغلب دستگاههای بدن سازی، میبایست در فضائی قرار گیرند که حداقل یک متر از همدیگر فاصله داشته باشند.دستگاههای هوازی مانند تردمیل، دوچرخه ثابت، اسکی فضایی و… با فاصله حداکثر 0.5 متری و دستگاه های قدرتی با فواصل مناسب 1 تا .5 متری از هم قرار بگیرند.</a:t>
            </a:r>
          </a:p>
          <a:p>
            <a:pPr algn="just" rtl="1"/>
            <a:r>
              <a:rPr lang="fa-IR" dirty="0">
                <a:cs typeface="B Nazanin" panose="00000400000000000000" pitchFamily="2" charset="-78"/>
              </a:rPr>
              <a:t>ابعاد سالنهای بدنسازی حداقل 6.15 متر و ارتفاع سقف سالن های بدنسازی حداقل 2.3 متر است. </a:t>
            </a:r>
          </a:p>
        </p:txBody>
      </p:sp>
    </p:spTree>
    <p:extLst>
      <p:ext uri="{BB962C8B-B14F-4D97-AF65-F5344CB8AC3E}">
        <p14:creationId xmlns:p14="http://schemas.microsoft.com/office/powerpoint/2010/main" val="309254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a:cs typeface="B Titr" panose="00000700000000000000" pitchFamily="2" charset="-78"/>
              </a:rPr>
              <a:t>قوانین و مقررات کاراته</a:t>
            </a:r>
            <a:endParaRPr lang="en-US" dirty="0">
              <a:cs typeface="B Titr" panose="00000700000000000000" pitchFamily="2" charset="-78"/>
            </a:endParaRPr>
          </a:p>
        </p:txBody>
      </p:sp>
      <p:sp>
        <p:nvSpPr>
          <p:cNvPr id="3" name="Subtitle 2"/>
          <p:cNvSpPr>
            <a:spLocks noGrp="1"/>
          </p:cNvSpPr>
          <p:nvPr>
            <p:ph type="subTitle" idx="1"/>
          </p:nvPr>
        </p:nvSpPr>
        <p:spPr>
          <a:xfrm>
            <a:off x="1524000" y="4036147"/>
            <a:ext cx="9144000" cy="665162"/>
          </a:xfrm>
        </p:spPr>
        <p:txBody>
          <a:bodyPr/>
          <a:lstStyle/>
          <a:p>
            <a:pPr rtl="1"/>
            <a:r>
              <a:rPr lang="fa-IR" dirty="0">
                <a:cs typeface="B Titr" panose="00000700000000000000" pitchFamily="2" charset="-78"/>
              </a:rPr>
              <a:t>گردآورنده: خانم برهانی</a:t>
            </a:r>
            <a:endParaRPr lang="en-US"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165</a:t>
            </a:fld>
            <a:endParaRPr lang="en-US"/>
          </a:p>
        </p:txBody>
      </p:sp>
    </p:spTree>
    <p:extLst>
      <p:ext uri="{BB962C8B-B14F-4D97-AF65-F5344CB8AC3E}">
        <p14:creationId xmlns:p14="http://schemas.microsoft.com/office/powerpoint/2010/main" val="255228920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a:bodyPr>
          <a:lstStyle/>
          <a:p>
            <a:pPr algn="r" rtl="1"/>
            <a:r>
              <a:rPr lang="fa-IR" sz="2800" b="1" dirty="0">
                <a:cs typeface="B Titr" panose="00000700000000000000" pitchFamily="2" charset="-78"/>
              </a:rPr>
              <a:t>وظایف مربیان</a:t>
            </a:r>
            <a:br>
              <a:rPr lang="fa-IR" sz="2800" b="1" dirty="0">
                <a:cs typeface="B Titr" panose="00000700000000000000" pitchFamily="2" charset="-78"/>
              </a:rPr>
            </a:br>
            <a:br>
              <a:rPr lang="fa-IR" sz="2800" b="1" dirty="0">
                <a:cs typeface="B Titr" panose="00000700000000000000" pitchFamily="2" charset="-78"/>
              </a:rPr>
            </a:br>
            <a:r>
              <a:rPr lang="fa-IR" sz="2800" b="1" dirty="0">
                <a:cs typeface="B Titr" panose="00000700000000000000" pitchFamily="2" charset="-78"/>
              </a:rPr>
              <a:t> **ارائه مدرک مربیگری کاراته از سوی فدراسیون کاراته ایران  </a:t>
            </a:r>
            <a:r>
              <a:rPr lang="en-US" sz="2800" b="1" dirty="0" err="1">
                <a:cs typeface="B Titr" panose="00000700000000000000" pitchFamily="2" charset="-78"/>
              </a:rPr>
              <a:t>ikf</a:t>
            </a:r>
            <a:r>
              <a:rPr lang="en-US" sz="2800" b="1" dirty="0">
                <a:cs typeface="B Titr" panose="00000700000000000000" pitchFamily="2" charset="-78"/>
              </a:rPr>
              <a:t> </a:t>
            </a:r>
            <a:r>
              <a:rPr lang="fa-IR" sz="2800" b="1" dirty="0">
                <a:cs typeface="B Titr" panose="00000700000000000000" pitchFamily="2" charset="-78"/>
              </a:rPr>
              <a:t>است. </a:t>
            </a:r>
            <a:endParaRPr lang="en-US" sz="2800" b="1" dirty="0">
              <a:cs typeface="B Titr" panose="00000700000000000000" pitchFamily="2" charset="-78"/>
            </a:endParaRPr>
          </a:p>
        </p:txBody>
      </p:sp>
      <p:sp>
        <p:nvSpPr>
          <p:cNvPr id="3" name="Content Placeholder 2"/>
          <p:cNvSpPr>
            <a:spLocks noGrp="1"/>
          </p:cNvSpPr>
          <p:nvPr>
            <p:ph idx="1"/>
          </p:nvPr>
        </p:nvSpPr>
        <p:spPr>
          <a:xfrm>
            <a:off x="838200" y="2038062"/>
            <a:ext cx="10515600" cy="3771612"/>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معاینه پزشکی پیش نیاز شرکت در کلاس های رزمی باشد .</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برنامه امادگی مناسب متناسب با رشته ورزشی باید انجام گیرد .</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حضور یک پزشک یا پزشکیار در کلاس های رزمی به خصوص هنگام مسابقات .</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قبل از برنامه های تمرینی هنرجویان باید بدن خود را به خوبی گرم کنند .</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نوآموزان را تشویق کنید تا بعد از کلاس و تمرین ورزشی دوش بگیرند .</a:t>
            </a: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166</a:t>
            </a:fld>
            <a:endParaRPr lang="en-US"/>
          </a:p>
        </p:txBody>
      </p:sp>
    </p:spTree>
    <p:extLst>
      <p:ext uri="{BB962C8B-B14F-4D97-AF65-F5344CB8AC3E}">
        <p14:creationId xmlns:p14="http://schemas.microsoft.com/office/powerpoint/2010/main" val="203350351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وظایف مربیان </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4"/>
            <a:ext cx="10515600" cy="4298085"/>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از اجرای فعالیت هایی که بیش از حدتوانایی هنرجویان است وآن ها را تحت فشار بیش ازحد قرار می دهد خودداری کنید.</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به هنگام تمرین و مبارزه و مسابقه از وسایل شخصی مانند انگشتر، ساعت و عینک استفاده نکنید.</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به حرکات و تمرینات و طرز استفاده از وسایل هنرجویان نظارت داشته باشید.</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محوطه تمرین باز و فاقد هرگونه مانعی باشد. </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100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همیشه کمک های اولیه یا لوازم کافی در دسترس باشد.</a:t>
            </a: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167</a:t>
            </a:fld>
            <a:endParaRPr lang="en-US"/>
          </a:p>
        </p:txBody>
      </p:sp>
    </p:spTree>
    <p:extLst>
      <p:ext uri="{BB962C8B-B14F-4D97-AF65-F5344CB8AC3E}">
        <p14:creationId xmlns:p14="http://schemas.microsoft.com/office/powerpoint/2010/main" val="80676448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وظایف مدیران</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4"/>
            <a:ext cx="10515600" cy="4298085"/>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مدیر ورزشی به صورت مستقیم در برابر دو گروه از ورزشکاران مسئول است .گروه اول ورزشکارانی که عضو باشگاه وی محسوب می شوند لذا این مسئولیت مدنی می تواند غالبا مبنای قراردادی پیدا کند و گروه دوم ورزشکارانی که در حین استفاده از وسایل یا محیط ورزشی متعلق به وی یا در حین مسابقه با تیم وی ودر ورزشگاه او بدون تقصیر ورزشکاران و افراد دیگر زیان دیده اند .</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مهم ترین وظایف حقوقی مدیران فنی در ورزش مراقبت از تمامیت جسمانی ،روانی و حیثییتی ورزشکارانی است که تحت نظر انها به فعالیت ورزشی می پردازند.</a:t>
            </a: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168</a:t>
            </a:fld>
            <a:endParaRPr lang="en-US"/>
          </a:p>
        </p:txBody>
      </p:sp>
    </p:spTree>
    <p:extLst>
      <p:ext uri="{BB962C8B-B14F-4D97-AF65-F5344CB8AC3E}">
        <p14:creationId xmlns:p14="http://schemas.microsoft.com/office/powerpoint/2010/main" val="426370233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وظایف مدیران</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4"/>
            <a:ext cx="10515600" cy="4298085"/>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1.	ایمن سازی محیط باشگاه </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2.	آموزش و نظارت بر کار مربیان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3.	ارائه‌ی مراقبتهای اورژانس به هنگام آسیب دیدگی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4.	ارائه‌ی فعالیتهای ایمن بر اساس سن و آمادگی جسمانی </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5.	توجه به بهداشت محیط ورزشی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6.	 وسایل ورزشی ایمن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7.	مراقبت از تمامیت جسمانی، روانی و حیثیتی ورزشکاران</a:t>
            </a:r>
          </a:p>
        </p:txBody>
      </p:sp>
      <p:sp>
        <p:nvSpPr>
          <p:cNvPr id="4" name="Slide Number Placeholder 3"/>
          <p:cNvSpPr>
            <a:spLocks noGrp="1"/>
          </p:cNvSpPr>
          <p:nvPr>
            <p:ph type="sldNum" sz="quarter" idx="12"/>
          </p:nvPr>
        </p:nvSpPr>
        <p:spPr/>
        <p:txBody>
          <a:bodyPr/>
          <a:lstStyle/>
          <a:p>
            <a:fld id="{58072F16-E565-43DE-81E5-A7D421BECA7A}" type="slidenum">
              <a:rPr lang="en-US" smtClean="0"/>
              <a:t>169</a:t>
            </a:fld>
            <a:endParaRPr lang="en-US"/>
          </a:p>
        </p:txBody>
      </p:sp>
    </p:spTree>
    <p:extLst>
      <p:ext uri="{BB962C8B-B14F-4D97-AF65-F5344CB8AC3E}">
        <p14:creationId xmlns:p14="http://schemas.microsoft.com/office/powerpoint/2010/main" val="62726560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10491"/>
          </a:xfrm>
        </p:spPr>
        <p:txBody>
          <a:bodyPr>
            <a:normAutofit/>
          </a:bodyPr>
          <a:lstStyle/>
          <a:p>
            <a:pPr algn="r" rtl="1"/>
            <a:r>
              <a:rPr lang="fa-IR" sz="2800" b="1" dirty="0">
                <a:cs typeface="B Titr" panose="00000700000000000000" pitchFamily="2" charset="-78"/>
              </a:rPr>
              <a:t>وظایف داور: </a:t>
            </a:r>
            <a:endParaRPr lang="en-US" sz="2800" b="1" dirty="0">
              <a:cs typeface="B Titr" panose="00000700000000000000" pitchFamily="2" charset="-78"/>
            </a:endParaRPr>
          </a:p>
        </p:txBody>
      </p:sp>
      <p:sp>
        <p:nvSpPr>
          <p:cNvPr id="3" name="Content Placeholder 2"/>
          <p:cNvSpPr>
            <a:spLocks noGrp="1"/>
          </p:cNvSpPr>
          <p:nvPr>
            <p:ph idx="1"/>
          </p:nvPr>
        </p:nvSpPr>
        <p:spPr>
          <a:xfrm>
            <a:off x="838200" y="1311564"/>
            <a:ext cx="10515600" cy="5273963"/>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1.	نظارت بر چگونگی عملکرد داوران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2.	تعیین جانشین برای داوران</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3.	تهیه و آماده نمودن کلیه لوازم برای برگزاری و شروع مسابقه </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4.	وظیفه اداره، اعلام شروع، توقف و پایان مسابقه را دارد. </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5.	کلیه فرمانها توسط داور ادا میشود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6.	اعطای امتیاز براساس رأی قضات </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7.	توقف مسابقه در صورت مشاهده آسیب و جرح و بیماری</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8.	فراخوانی قضات برای مشورت جهت اعلام جرائم</a:t>
            </a:r>
          </a:p>
        </p:txBody>
      </p:sp>
      <p:sp>
        <p:nvSpPr>
          <p:cNvPr id="4" name="Slide Number Placeholder 3"/>
          <p:cNvSpPr>
            <a:spLocks noGrp="1"/>
          </p:cNvSpPr>
          <p:nvPr>
            <p:ph type="sldNum" sz="quarter" idx="12"/>
          </p:nvPr>
        </p:nvSpPr>
        <p:spPr/>
        <p:txBody>
          <a:bodyPr/>
          <a:lstStyle/>
          <a:p>
            <a:fld id="{58072F16-E565-43DE-81E5-A7D421BECA7A}" type="slidenum">
              <a:rPr lang="en-US" smtClean="0"/>
              <a:t>170</a:t>
            </a:fld>
            <a:endParaRPr lang="en-US"/>
          </a:p>
        </p:txBody>
      </p:sp>
    </p:spTree>
    <p:extLst>
      <p:ext uri="{BB962C8B-B14F-4D97-AF65-F5344CB8AC3E}">
        <p14:creationId xmlns:p14="http://schemas.microsoft.com/office/powerpoint/2010/main" val="33944771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بهداشت باشگاه های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4"/>
            <a:ext cx="10515600" cy="4298085"/>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کف سالن های ورزشی باید همیشه خشک نگه داشته شود .</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باید از حداکثر روشنایی در روز و روشنایی درشب برخوردار باشند.</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باشگاه به اندازه کافی رختکن داشته باشد.</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باید به اندازه کافی کپسول آتش نشانی و جعبه کمک های اولیه داشته باشد.</a:t>
            </a:r>
            <a:endParaRPr lang="en-US" dirty="0">
              <a:latin typeface="B Nazanin" panose="00000400000000000000" pitchFamily="2" charset="-78"/>
              <a:ea typeface="B Nazanin" panose="00000400000000000000" pitchFamily="2" charset="-78"/>
              <a:cs typeface="B Nazanin" panose="00000400000000000000" pitchFamily="2" charset="-78"/>
            </a:endParaRP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باید دارای تهویه مناسب باشد.</a:t>
            </a: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171</a:t>
            </a:fld>
            <a:endParaRPr lang="en-US"/>
          </a:p>
        </p:txBody>
      </p:sp>
    </p:spTree>
    <p:extLst>
      <p:ext uri="{BB962C8B-B14F-4D97-AF65-F5344CB8AC3E}">
        <p14:creationId xmlns:p14="http://schemas.microsoft.com/office/powerpoint/2010/main" val="133760114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بهداشت باشگاه های ورزشی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825624"/>
            <a:ext cx="10515600" cy="4298085"/>
          </a:xfrm>
        </p:spPr>
        <p:txBody>
          <a:bodyPr>
            <a:normAutofit/>
          </a:bodyPr>
          <a:lstStyle/>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وسایل اضافی یا وسایل بدنسازی و سلاح های سرد از محل تمرین فاصله داشته باشند.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بهتر است سالن رزمی مجهز به تشک مخصوص رزمی باشد هم چنین اگر تشک ها یک تکه نیستند باید مراقب بود که بین تشک ها فاصله نباشدو به صورت قفلی و از جنس فوم </a:t>
            </a:r>
            <a:r>
              <a:rPr lang="en-US" dirty="0">
                <a:ea typeface="B Nazanin" panose="00000400000000000000" pitchFamily="2" charset="-78"/>
                <a:cs typeface="B Nazanin" panose="00000400000000000000" pitchFamily="2" charset="-78"/>
              </a:rPr>
              <a:t>EVA</a:t>
            </a:r>
            <a:r>
              <a:rPr lang="en-US" dirty="0">
                <a:latin typeface="B Nazanin" panose="00000400000000000000" pitchFamily="2" charset="-78"/>
                <a:ea typeface="B Nazanin" panose="00000400000000000000" pitchFamily="2" charset="-78"/>
                <a:cs typeface="B Nazanin" panose="00000400000000000000" pitchFamily="2" charset="-78"/>
              </a:rPr>
              <a:t> </a:t>
            </a:r>
            <a:r>
              <a:rPr lang="fa-IR" dirty="0">
                <a:latin typeface="B Nazanin" panose="00000400000000000000" pitchFamily="2" charset="-78"/>
                <a:ea typeface="B Nazanin" panose="00000400000000000000" pitchFamily="2" charset="-78"/>
                <a:cs typeface="B Nazanin" panose="00000400000000000000" pitchFamily="2" charset="-78"/>
              </a:rPr>
              <a:t>و ابعاد 1*1 و ضخامت استاندارد 5/2 سانتی متر باشد.</a:t>
            </a:r>
          </a:p>
          <a:p>
            <a:pPr marL="342900" lvl="0" indent="-342900" algn="just" rtl="1">
              <a:lnSpc>
                <a:spcPct val="115000"/>
              </a:lnSpc>
              <a:spcAft>
                <a:spcPts val="0"/>
              </a:spcAft>
              <a:buFont typeface="Symbol" panose="05050102010706020507" pitchFamily="18" charset="2"/>
              <a:buChar char=""/>
            </a:pPr>
            <a:r>
              <a:rPr lang="fa-IR" dirty="0">
                <a:latin typeface="B Nazanin" panose="00000400000000000000" pitchFamily="2" charset="-78"/>
                <a:ea typeface="B Nazanin" panose="00000400000000000000" pitchFamily="2" charset="-78"/>
                <a:cs typeface="B Nazanin" panose="00000400000000000000" pitchFamily="2" charset="-78"/>
              </a:rPr>
              <a:t>تجهیزات نصب شده برروی دیوار تیز و برنده نباشد.</a:t>
            </a:r>
          </a:p>
          <a:p>
            <a:pPr marL="342900" lvl="0" indent="-342900" algn="just" rtl="1">
              <a:lnSpc>
                <a:spcPct val="115000"/>
              </a:lnSpc>
              <a:spcAft>
                <a:spcPts val="0"/>
              </a:spcAft>
              <a:buFont typeface="Symbol" panose="05050102010706020507" pitchFamily="18" charset="2"/>
              <a:buChar char=""/>
            </a:pPr>
            <a:endParaRPr lang="en-US"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172</a:t>
            </a:fld>
            <a:endParaRPr lang="en-US"/>
          </a:p>
        </p:txBody>
      </p:sp>
    </p:spTree>
    <p:extLst>
      <p:ext uri="{BB962C8B-B14F-4D97-AF65-F5344CB8AC3E}">
        <p14:creationId xmlns:p14="http://schemas.microsoft.com/office/powerpoint/2010/main" val="97641099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4673" y="300472"/>
            <a:ext cx="10515600" cy="872548"/>
          </a:xfrm>
        </p:spPr>
        <p:txBody>
          <a:bodyPr>
            <a:normAutofit/>
          </a:bodyPr>
          <a:lstStyle/>
          <a:p>
            <a:pPr algn="r" rtl="1"/>
            <a:r>
              <a:rPr lang="fa-IR" sz="2800" b="1" dirty="0">
                <a:cs typeface="B Titr" panose="00000700000000000000" pitchFamily="2" charset="-78"/>
              </a:rPr>
              <a:t>تجهیزات</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173</a:t>
            </a:fld>
            <a:endParaRPr lang="en-US"/>
          </a:p>
        </p:txBody>
      </p:sp>
      <p:pic>
        <p:nvPicPr>
          <p:cNvPr id="6" name="Picture 5"/>
          <p:cNvPicPr>
            <a:picLocks noChangeAspect="1"/>
          </p:cNvPicPr>
          <p:nvPr/>
        </p:nvPicPr>
        <p:blipFill>
          <a:blip r:embed="rId2"/>
          <a:stretch>
            <a:fillRect/>
          </a:stretch>
        </p:blipFill>
        <p:spPr>
          <a:xfrm>
            <a:off x="152111" y="1322243"/>
            <a:ext cx="11906250" cy="4324350"/>
          </a:xfrm>
          <a:prstGeom prst="rect">
            <a:avLst/>
          </a:prstGeom>
        </p:spPr>
      </p:pic>
    </p:spTree>
    <p:extLst>
      <p:ext uri="{BB962C8B-B14F-4D97-AF65-F5344CB8AC3E}">
        <p14:creationId xmlns:p14="http://schemas.microsoft.com/office/powerpoint/2010/main" val="255258342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58908" y="161420"/>
            <a:ext cx="3595255" cy="872548"/>
          </a:xfrm>
        </p:spPr>
        <p:txBody>
          <a:bodyPr>
            <a:normAutofit/>
          </a:bodyPr>
          <a:lstStyle/>
          <a:p>
            <a:pPr algn="r" rtl="1"/>
            <a:r>
              <a:rPr lang="fa-IR" sz="2800" b="1" dirty="0">
                <a:cs typeface="B Titr" panose="00000700000000000000" pitchFamily="2" charset="-78"/>
              </a:rPr>
              <a:t>تجهیزات در مسابقه</a:t>
            </a:r>
            <a:endParaRPr lang="en-US" sz="2800" b="1" dirty="0">
              <a:cs typeface="B Titr" panose="000007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174</a:t>
            </a:fld>
            <a:endParaRPr lang="en-US"/>
          </a:p>
        </p:txBody>
      </p:sp>
      <p:pic>
        <p:nvPicPr>
          <p:cNvPr id="3" name="Picture 2"/>
          <p:cNvPicPr>
            <a:picLocks noChangeAspect="1"/>
          </p:cNvPicPr>
          <p:nvPr/>
        </p:nvPicPr>
        <p:blipFill>
          <a:blip r:embed="rId2"/>
          <a:stretch>
            <a:fillRect/>
          </a:stretch>
        </p:blipFill>
        <p:spPr>
          <a:xfrm>
            <a:off x="821076" y="975819"/>
            <a:ext cx="11039475" cy="2809875"/>
          </a:xfrm>
          <a:prstGeom prst="rect">
            <a:avLst/>
          </a:prstGeom>
        </p:spPr>
      </p:pic>
      <p:sp>
        <p:nvSpPr>
          <p:cNvPr id="5" name="Rectangle 4"/>
          <p:cNvSpPr/>
          <p:nvPr/>
        </p:nvSpPr>
        <p:spPr>
          <a:xfrm>
            <a:off x="7441461" y="434948"/>
            <a:ext cx="864339" cy="369332"/>
          </a:xfrm>
          <a:prstGeom prst="rect">
            <a:avLst/>
          </a:prstGeom>
        </p:spPr>
        <p:txBody>
          <a:bodyPr wrap="none">
            <a:spAutoFit/>
          </a:bodyPr>
          <a:lstStyle/>
          <a:p>
            <a:r>
              <a:rPr lang="fa-IR" b="1" dirty="0">
                <a:ea typeface="Times New Roman" panose="02020603050405020304" pitchFamily="18" charset="0"/>
              </a:rPr>
              <a:t>دستکش</a:t>
            </a:r>
            <a:r>
              <a:rPr lang="fa-IR" dirty="0">
                <a:ea typeface="Times New Roman" panose="02020603050405020304" pitchFamily="18" charset="0"/>
              </a:rPr>
              <a:t> </a:t>
            </a:r>
            <a:endParaRPr lang="en-US" dirty="0"/>
          </a:p>
        </p:txBody>
      </p:sp>
      <p:sp>
        <p:nvSpPr>
          <p:cNvPr id="7" name="Rectangle 6"/>
          <p:cNvSpPr/>
          <p:nvPr/>
        </p:nvSpPr>
        <p:spPr>
          <a:xfrm>
            <a:off x="3228878" y="434948"/>
            <a:ext cx="248786" cy="369332"/>
          </a:xfrm>
          <a:prstGeom prst="rect">
            <a:avLst/>
          </a:prstGeom>
        </p:spPr>
        <p:txBody>
          <a:bodyPr wrap="none">
            <a:spAutoFit/>
          </a:bodyPr>
          <a:lstStyle/>
          <a:p>
            <a:r>
              <a:rPr lang="fa-IR" b="1" dirty="0">
                <a:ea typeface="Times New Roman" panose="02020603050405020304" pitchFamily="18" charset="0"/>
              </a:rPr>
              <a:t> </a:t>
            </a:r>
            <a:endParaRPr lang="en-US" dirty="0"/>
          </a:p>
        </p:txBody>
      </p:sp>
      <p:sp>
        <p:nvSpPr>
          <p:cNvPr id="8" name="Rectangle 7"/>
          <p:cNvSpPr/>
          <p:nvPr/>
        </p:nvSpPr>
        <p:spPr>
          <a:xfrm>
            <a:off x="6019944" y="422399"/>
            <a:ext cx="987771" cy="369332"/>
          </a:xfrm>
          <a:prstGeom prst="rect">
            <a:avLst/>
          </a:prstGeom>
        </p:spPr>
        <p:txBody>
          <a:bodyPr wrap="none">
            <a:spAutoFit/>
          </a:bodyPr>
          <a:lstStyle/>
          <a:p>
            <a:r>
              <a:rPr lang="fa-IR" b="1" dirty="0">
                <a:ea typeface="Times New Roman" panose="02020603050405020304" pitchFamily="18" charset="0"/>
              </a:rPr>
              <a:t>محافظ لثه </a:t>
            </a:r>
            <a:endParaRPr lang="en-US" dirty="0"/>
          </a:p>
        </p:txBody>
      </p:sp>
      <p:sp>
        <p:nvSpPr>
          <p:cNvPr id="9" name="Rectangle 8"/>
          <p:cNvSpPr/>
          <p:nvPr/>
        </p:nvSpPr>
        <p:spPr>
          <a:xfrm>
            <a:off x="2054224" y="434948"/>
            <a:ext cx="494046" cy="369332"/>
          </a:xfrm>
          <a:prstGeom prst="rect">
            <a:avLst/>
          </a:prstGeom>
        </p:spPr>
        <p:txBody>
          <a:bodyPr wrap="none">
            <a:spAutoFit/>
          </a:bodyPr>
          <a:lstStyle/>
          <a:p>
            <a:r>
              <a:rPr lang="fa-IR" b="1" dirty="0">
                <a:ea typeface="Times New Roman" panose="02020603050405020304" pitchFamily="18" charset="0"/>
              </a:rPr>
              <a:t>میت</a:t>
            </a:r>
            <a:endParaRPr lang="en-US" dirty="0"/>
          </a:p>
        </p:txBody>
      </p:sp>
      <p:pic>
        <p:nvPicPr>
          <p:cNvPr id="10" name="Picture 9"/>
          <p:cNvPicPr>
            <a:picLocks noChangeAspect="1"/>
          </p:cNvPicPr>
          <p:nvPr/>
        </p:nvPicPr>
        <p:blipFill>
          <a:blip r:embed="rId3"/>
          <a:stretch>
            <a:fillRect/>
          </a:stretch>
        </p:blipFill>
        <p:spPr>
          <a:xfrm>
            <a:off x="821076" y="3933887"/>
            <a:ext cx="11039475" cy="2238375"/>
          </a:xfrm>
          <a:prstGeom prst="rect">
            <a:avLst/>
          </a:prstGeom>
        </p:spPr>
      </p:pic>
      <p:sp>
        <p:nvSpPr>
          <p:cNvPr id="11" name="Rectangle 10"/>
          <p:cNvSpPr/>
          <p:nvPr/>
        </p:nvSpPr>
        <p:spPr>
          <a:xfrm>
            <a:off x="3525727" y="363548"/>
            <a:ext cx="1265090" cy="369332"/>
          </a:xfrm>
          <a:prstGeom prst="rect">
            <a:avLst/>
          </a:prstGeom>
        </p:spPr>
        <p:txBody>
          <a:bodyPr wrap="none">
            <a:spAutoFit/>
          </a:bodyPr>
          <a:lstStyle/>
          <a:p>
            <a:r>
              <a:rPr lang="fa-IR" b="1" dirty="0">
                <a:ea typeface="Times New Roman" panose="02020603050405020304" pitchFamily="18" charset="0"/>
              </a:rPr>
              <a:t>ساق و روپایی</a:t>
            </a:r>
            <a:endParaRPr lang="en-US" dirty="0"/>
          </a:p>
        </p:txBody>
      </p:sp>
      <p:sp>
        <p:nvSpPr>
          <p:cNvPr id="12" name="Rectangle 11"/>
          <p:cNvSpPr/>
          <p:nvPr/>
        </p:nvSpPr>
        <p:spPr>
          <a:xfrm>
            <a:off x="4698016" y="373774"/>
            <a:ext cx="646331" cy="369332"/>
          </a:xfrm>
          <a:prstGeom prst="rect">
            <a:avLst/>
          </a:prstGeom>
        </p:spPr>
        <p:txBody>
          <a:bodyPr wrap="none">
            <a:spAutoFit/>
          </a:bodyPr>
          <a:lstStyle/>
          <a:p>
            <a:r>
              <a:rPr lang="fa-IR" b="1" dirty="0">
                <a:ea typeface="Times New Roman" panose="02020603050405020304" pitchFamily="18" charset="0"/>
              </a:rPr>
              <a:t>محافظ</a:t>
            </a:r>
            <a:endParaRPr lang="en-US" dirty="0"/>
          </a:p>
        </p:txBody>
      </p:sp>
    </p:spTree>
    <p:extLst>
      <p:ext uri="{BB962C8B-B14F-4D97-AF65-F5344CB8AC3E}">
        <p14:creationId xmlns:p14="http://schemas.microsoft.com/office/powerpoint/2010/main" val="394110992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شرکت کنندگان</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401"/>
            <a:ext cx="10515600" cy="4590472"/>
          </a:xfrm>
        </p:spPr>
        <p:txBody>
          <a:bodyPr>
            <a:normAutofit fontScale="85000" lnSpcReduction="20000"/>
          </a:bodyPr>
          <a:lstStyle/>
          <a:p>
            <a:pPr algn="just" rtl="1">
              <a:lnSpc>
                <a:spcPct val="115000"/>
              </a:lnSpc>
              <a:spcAft>
                <a:spcPts val="1000"/>
              </a:spcAft>
            </a:pPr>
            <a:r>
              <a:rPr lang="fa-IR" dirty="0">
                <a:latin typeface="B Nazanin" panose="00000400000000000000" pitchFamily="2" charset="-78"/>
                <a:ea typeface="B Nazanin" panose="00000400000000000000" pitchFamily="2" charset="-78"/>
                <a:cs typeface="B Nazanin" panose="00000400000000000000" pitchFamily="2" charset="-78"/>
              </a:rPr>
              <a:t>1) شرکت کنندگان باید لباس کاراته سفید، بدون هیچگونه علامت،خط و یا حتی گلدوزی های شخصی به تن نماید مگر در مواردی خاص که می بایست به تایید کمیته اجرائی برسد.</a:t>
            </a:r>
          </a:p>
          <a:p>
            <a:pPr algn="just" rtl="1">
              <a:lnSpc>
                <a:spcPct val="115000"/>
              </a:lnSpc>
              <a:spcAft>
                <a:spcPts val="1000"/>
              </a:spcAft>
            </a:pPr>
            <a:r>
              <a:rPr lang="fa-IR" dirty="0">
                <a:latin typeface="B Nazanin" panose="00000400000000000000" pitchFamily="2" charset="-78"/>
                <a:ea typeface="B Nazanin" panose="00000400000000000000" pitchFamily="2" charset="-78"/>
                <a:cs typeface="B Nazanin" panose="00000400000000000000" pitchFamily="2" charset="-78"/>
              </a:rPr>
              <a:t>2) بانوان شرکت کننده می توانند بر حسب وظیفه و انجام تکلیف دینی برای پوشاندن موهای خود از روسری پارچه ای ساده و سیاه رنگی که مورد تایید فدراسیون جهانی کاراته است استفاده نمایند. ولی منطقه گلو نباید پوشیده باشد.</a:t>
            </a:r>
          </a:p>
          <a:p>
            <a:pPr algn="just" rtl="1">
              <a:lnSpc>
                <a:spcPct val="115000"/>
              </a:lnSpc>
              <a:spcAft>
                <a:spcPts val="1000"/>
              </a:spcAft>
            </a:pPr>
            <a:r>
              <a:rPr lang="fa-IR" dirty="0">
                <a:latin typeface="B Nazanin" panose="00000400000000000000" pitchFamily="2" charset="-78"/>
                <a:ea typeface="B Nazanin" panose="00000400000000000000" pitchFamily="2" charset="-78"/>
                <a:cs typeface="B Nazanin" panose="00000400000000000000" pitchFamily="2" charset="-78"/>
              </a:rPr>
              <a:t>3) شرکت کنندگان می بایست ناخن ها را کوتاه نگه داشته و مجاز به استفاده از انگشتر و یا هر وسیله دیگری که موجبات جراحت حریف را فراهم سازد نخواهند بود.</a:t>
            </a:r>
          </a:p>
          <a:p>
            <a:pPr algn="just" rtl="1">
              <a:lnSpc>
                <a:spcPct val="115000"/>
              </a:lnSpc>
              <a:spcAft>
                <a:spcPts val="1000"/>
              </a:spcAft>
            </a:pPr>
            <a:r>
              <a:rPr lang="fa-IR" dirty="0">
                <a:latin typeface="B Nazanin" panose="00000400000000000000" pitchFamily="2" charset="-78"/>
                <a:ea typeface="B Nazanin" panose="00000400000000000000" pitchFamily="2" charset="-78"/>
                <a:cs typeface="B Nazanin" panose="00000400000000000000" pitchFamily="2" charset="-78"/>
              </a:rPr>
              <a:t>4) استفاده از عینک در حین مبارزه ممنوع است ولی استفاده از لنز با مسئولیت شرکت کننده مجاز می باشد.</a:t>
            </a:r>
          </a:p>
          <a:p>
            <a:pPr algn="just" rtl="1">
              <a:lnSpc>
                <a:spcPct val="115000"/>
              </a:lnSpc>
              <a:spcAft>
                <a:spcPts val="1000"/>
              </a:spcAft>
            </a:pPr>
            <a:r>
              <a:rPr lang="fa-IR" dirty="0">
                <a:latin typeface="B Nazanin" panose="00000400000000000000" pitchFamily="2" charset="-78"/>
                <a:ea typeface="B Nazanin" panose="00000400000000000000" pitchFamily="2" charset="-78"/>
                <a:cs typeface="B Nazanin" panose="00000400000000000000" pitchFamily="2" charset="-78"/>
              </a:rPr>
              <a:t>5) اطمینان از استاندارد و مورد تایید بودن لوازم و وسایل ایمنی ورزشکاران قبل از هر مسابقه از وظایف ناظر مسابقه است.</a:t>
            </a:r>
          </a:p>
        </p:txBody>
      </p:sp>
      <p:sp>
        <p:nvSpPr>
          <p:cNvPr id="4" name="Slide Number Placeholder 3"/>
          <p:cNvSpPr>
            <a:spLocks noGrp="1"/>
          </p:cNvSpPr>
          <p:nvPr>
            <p:ph type="sldNum" sz="quarter" idx="12"/>
          </p:nvPr>
        </p:nvSpPr>
        <p:spPr/>
        <p:txBody>
          <a:bodyPr/>
          <a:lstStyle/>
          <a:p>
            <a:fld id="{58072F16-E565-43DE-81E5-A7D421BECA7A}" type="slidenum">
              <a:rPr lang="en-US" smtClean="0"/>
              <a:t>175</a:t>
            </a:fld>
            <a:endParaRPr lang="en-US"/>
          </a:p>
        </p:txBody>
      </p:sp>
    </p:spTree>
    <p:extLst>
      <p:ext uri="{BB962C8B-B14F-4D97-AF65-F5344CB8AC3E}">
        <p14:creationId xmlns:p14="http://schemas.microsoft.com/office/powerpoint/2010/main" val="4269918302"/>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800" b="1" dirty="0">
                <a:cs typeface="B Titr" panose="00000700000000000000" pitchFamily="2" charset="-78"/>
              </a:rPr>
              <a:t>شرکت کنندگان</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400"/>
            <a:ext cx="10515600" cy="4933949"/>
          </a:xfrm>
        </p:spPr>
        <p:txBody>
          <a:bodyPr>
            <a:normAutofit fontScale="77500" lnSpcReduction="20000"/>
          </a:bodyPr>
          <a:lstStyle/>
          <a:p>
            <a:pPr algn="just" rtl="1">
              <a:lnSpc>
                <a:spcPct val="115000"/>
              </a:lnSpc>
              <a:spcAft>
                <a:spcPts val="1000"/>
              </a:spcAft>
            </a:pPr>
            <a:r>
              <a:rPr lang="fa-IR" dirty="0">
                <a:latin typeface="B Nazanin" panose="00000400000000000000" pitchFamily="2" charset="-78"/>
                <a:ea typeface="B Nazanin" panose="00000400000000000000" pitchFamily="2" charset="-78"/>
                <a:cs typeface="B Nazanin" panose="00000400000000000000" pitchFamily="2" charset="-78"/>
              </a:rPr>
              <a:t>6</a:t>
            </a:r>
            <a:r>
              <a:rPr lang="fa-IR" dirty="0">
                <a:ea typeface="B Nazanin" panose="00000400000000000000" pitchFamily="2" charset="-78"/>
                <a:cs typeface="B Nazanin" panose="00000400000000000000" pitchFamily="2" charset="-78"/>
              </a:rPr>
              <a:t>) بستن محل آسیب دیده و بانداژ کردن آن باید با نظر دکتر مسابقه و اجازه داور باشد.</a:t>
            </a:r>
          </a:p>
          <a:p>
            <a:pPr algn="just" rtl="1">
              <a:lnSpc>
                <a:spcPct val="115000"/>
              </a:lnSpc>
              <a:spcAft>
                <a:spcPts val="1000"/>
              </a:spcAft>
            </a:pPr>
            <a:r>
              <a:rPr lang="fa-IR" dirty="0">
                <a:ea typeface="B Nazanin" panose="00000400000000000000" pitchFamily="2" charset="-78"/>
                <a:cs typeface="B Nazanin" panose="00000400000000000000" pitchFamily="2" charset="-78"/>
              </a:rPr>
              <a:t>7)استفاده از لوازم محافظتی زیر در مسابقات کمیته اجرایی است.</a:t>
            </a:r>
          </a:p>
          <a:p>
            <a:pPr algn="just" rtl="1">
              <a:lnSpc>
                <a:spcPct val="115000"/>
              </a:lnSpc>
              <a:spcAft>
                <a:spcPts val="1000"/>
              </a:spcAft>
            </a:pPr>
            <a:r>
              <a:rPr lang="fa-IR" dirty="0">
                <a:ea typeface="B Nazanin" panose="00000400000000000000" pitchFamily="2" charset="-78"/>
                <a:cs typeface="B Nazanin" panose="00000400000000000000" pitchFamily="2" charset="-78"/>
              </a:rPr>
              <a:t>دستکش مورد تایید </a:t>
            </a:r>
            <a:r>
              <a:rPr lang="en-US" dirty="0">
                <a:ea typeface="B Nazanin" panose="00000400000000000000" pitchFamily="2" charset="-78"/>
                <a:cs typeface="B Nazanin" panose="00000400000000000000" pitchFamily="2" charset="-78"/>
              </a:rPr>
              <a:t>W.K.F   </a:t>
            </a:r>
            <a:r>
              <a:rPr lang="fa-IR" dirty="0">
                <a:ea typeface="B Nazanin" panose="00000400000000000000" pitchFamily="2" charset="-78"/>
                <a:cs typeface="B Nazanin" panose="00000400000000000000" pitchFamily="2" charset="-78"/>
              </a:rPr>
              <a:t>شرکت کننده آکا از محافظ قرمز رنگ و شرکت کننده آئو از محافظ آبی رنگ می بایست استفاده نمایند.</a:t>
            </a:r>
          </a:p>
          <a:p>
            <a:pPr algn="just" rtl="1">
              <a:lnSpc>
                <a:spcPct val="115000"/>
              </a:lnSpc>
              <a:spcAft>
                <a:spcPts val="1000"/>
              </a:spcAft>
            </a:pPr>
            <a:r>
              <a:rPr lang="fa-IR" dirty="0">
                <a:ea typeface="B Nazanin" panose="00000400000000000000" pitchFamily="2" charset="-78"/>
                <a:cs typeface="B Nazanin" panose="00000400000000000000" pitchFamily="2" charset="-78"/>
              </a:rPr>
              <a:t> لثه محافظ دندانها (در این جا ذکر این نکته لازم است اگر لثه ی شرکت کننده ای از دهان وی خارج شود داور از او خواسته تا مجددا لثه را در دهان بگذارد اگر برای بار دوم اتفاق افتاد داور از او خواهد خواست تا لثه را به طور صحیح در دهان خود جا گذاری نماید. اگر برای بار سوم این اتفاق بیافتد خطای اتلاف وقت از دسته دو به شرکت کننده خاطی تعلق می گیرد)</a:t>
            </a:r>
          </a:p>
          <a:p>
            <a:pPr algn="just" rtl="1">
              <a:lnSpc>
                <a:spcPct val="115000"/>
              </a:lnSpc>
              <a:spcAft>
                <a:spcPts val="1000"/>
              </a:spcAft>
            </a:pPr>
            <a:r>
              <a:rPr lang="fa-IR" dirty="0">
                <a:ea typeface="B Nazanin" panose="00000400000000000000" pitchFamily="2" charset="-78"/>
                <a:cs typeface="B Nazanin" panose="00000400000000000000" pitchFamily="2" charset="-78"/>
              </a:rPr>
              <a:t>محافظ بدن مورد تایید </a:t>
            </a:r>
            <a:r>
              <a:rPr lang="en-US" dirty="0">
                <a:ea typeface="B Nazanin" panose="00000400000000000000" pitchFamily="2" charset="-78"/>
                <a:cs typeface="B Nazanin" panose="00000400000000000000" pitchFamily="2" charset="-78"/>
              </a:rPr>
              <a:t>W.K.F </a:t>
            </a:r>
            <a:r>
              <a:rPr lang="fa-IR" dirty="0">
                <a:ea typeface="B Nazanin" panose="00000400000000000000" pitchFamily="2" charset="-78"/>
                <a:cs typeface="B Nazanin" panose="00000400000000000000" pitchFamily="2" charset="-78"/>
              </a:rPr>
              <a:t>جهت استفاده تمامی ورزشکاران ونیز محافظ سینه خانم ها جهت استفاده تمامی شرکت کنندگان خانم ، محافظ ساق پا  مورد تایید </a:t>
            </a:r>
            <a:r>
              <a:rPr lang="en-US" dirty="0">
                <a:ea typeface="B Nazanin" panose="00000400000000000000" pitchFamily="2" charset="-78"/>
                <a:cs typeface="B Nazanin" panose="00000400000000000000" pitchFamily="2" charset="-78"/>
              </a:rPr>
              <a:t>W.K.F ، </a:t>
            </a:r>
            <a:r>
              <a:rPr lang="fa-IR" dirty="0">
                <a:ea typeface="B Nazanin" panose="00000400000000000000" pitchFamily="2" charset="-78"/>
                <a:cs typeface="B Nazanin" panose="00000400000000000000" pitchFamily="2" charset="-78"/>
              </a:rPr>
              <a:t>محافظ روی پا مورد تایید</a:t>
            </a:r>
            <a:r>
              <a:rPr lang="en-US" dirty="0">
                <a:ea typeface="B Nazanin" panose="00000400000000000000" pitchFamily="2" charset="-78"/>
                <a:cs typeface="B Nazanin" panose="00000400000000000000" pitchFamily="2" charset="-78"/>
              </a:rPr>
              <a:t>W.K.F  ،</a:t>
            </a:r>
            <a:r>
              <a:rPr lang="fa-IR" dirty="0">
                <a:ea typeface="B Nazanin" panose="00000400000000000000" pitchFamily="2" charset="-78"/>
                <a:cs typeface="B Nazanin" panose="00000400000000000000" pitchFamily="2" charset="-78"/>
              </a:rPr>
              <a:t>ناظر مسابقه وظیفه بررسی این موارد را دارد.</a:t>
            </a:r>
          </a:p>
          <a:p>
            <a:pPr algn="just" rtl="1">
              <a:lnSpc>
                <a:spcPct val="115000"/>
              </a:lnSpc>
              <a:spcAft>
                <a:spcPts val="1000"/>
              </a:spcAft>
            </a:pPr>
            <a:endParaRPr lang="fa-IR" dirty="0">
              <a:latin typeface="B Nazanin" panose="00000400000000000000" pitchFamily="2" charset="-78"/>
              <a:ea typeface="B Nazanin" panose="00000400000000000000" pitchFamily="2" charset="-78"/>
              <a:cs typeface="B Nazanin" panose="00000400000000000000" pitchFamily="2" charset="-78"/>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176</a:t>
            </a:fld>
            <a:endParaRPr lang="en-US"/>
          </a:p>
        </p:txBody>
      </p:sp>
    </p:spTree>
    <p:extLst>
      <p:ext uri="{BB962C8B-B14F-4D97-AF65-F5344CB8AC3E}">
        <p14:creationId xmlns:p14="http://schemas.microsoft.com/office/powerpoint/2010/main" val="428077521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ar-SA" b="1" dirty="0"/>
              <a:t>حقوق ورزشی ژیمناستیک</a:t>
            </a:r>
            <a:endParaRPr lang="en-US" dirty="0"/>
          </a:p>
        </p:txBody>
      </p:sp>
      <p:sp>
        <p:nvSpPr>
          <p:cNvPr id="6" name="Text Placeholder 5"/>
          <p:cNvSpPr>
            <a:spLocks noGrp="1"/>
          </p:cNvSpPr>
          <p:nvPr>
            <p:ph type="body" idx="1"/>
          </p:nvPr>
        </p:nvSpPr>
        <p:spPr>
          <a:xfrm>
            <a:off x="831850" y="5310909"/>
            <a:ext cx="10515600" cy="778741"/>
          </a:xfrm>
        </p:spPr>
        <p:txBody>
          <a:bodyPr/>
          <a:lstStyle/>
          <a:p>
            <a:pPr algn="ctr" rtl="1"/>
            <a:r>
              <a:rPr lang="ar-SA" b="1"/>
              <a:t>متین رضائیان</a:t>
            </a:r>
            <a:endParaRPr lang="en-US"/>
          </a:p>
        </p:txBody>
      </p:sp>
      <p:sp>
        <p:nvSpPr>
          <p:cNvPr id="4" name="Slide Number Placeholder 3"/>
          <p:cNvSpPr>
            <a:spLocks noGrp="1"/>
          </p:cNvSpPr>
          <p:nvPr>
            <p:ph type="sldNum" sz="quarter" idx="12"/>
          </p:nvPr>
        </p:nvSpPr>
        <p:spPr/>
        <p:txBody>
          <a:bodyPr/>
          <a:lstStyle/>
          <a:p>
            <a:fld id="{58072F16-E565-43DE-81E5-A7D421BECA7A}" type="slidenum">
              <a:rPr lang="en-US" smtClean="0"/>
              <a:t>177</a:t>
            </a:fld>
            <a:endParaRPr lang="en-US"/>
          </a:p>
        </p:txBody>
      </p:sp>
    </p:spTree>
    <p:extLst>
      <p:ext uri="{BB962C8B-B14F-4D97-AF65-F5344CB8AC3E}">
        <p14:creationId xmlns:p14="http://schemas.microsoft.com/office/powerpoint/2010/main" val="164236821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تاریخچه</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400"/>
            <a:ext cx="10515600" cy="2309091"/>
          </a:xfrm>
        </p:spPr>
        <p:txBody>
          <a:bodyPr>
            <a:normAutofit/>
          </a:bodyPr>
          <a:lstStyle/>
          <a:p>
            <a:pPr algn="r" rtl="1">
              <a:lnSpc>
                <a:spcPct val="107000"/>
              </a:lnSpc>
              <a:spcAft>
                <a:spcPts val="800"/>
              </a:spcAft>
            </a:pPr>
            <a:r>
              <a:rPr lang="ar-SA" b="1" dirty="0">
                <a:latin typeface="Calibri" panose="020F0502020204030204" pitchFamily="34" charset="0"/>
                <a:ea typeface="Calibri" panose="020F0502020204030204" pitchFamily="34" charset="0"/>
                <a:cs typeface="B Nazanin" panose="00000400000000000000" pitchFamily="2" charset="-78"/>
              </a:rPr>
              <a:t>جان بیس</a:t>
            </a:r>
            <a:r>
              <a:rPr lang="ar-SA" dirty="0">
                <a:latin typeface="Calibri" panose="020F0502020204030204" pitchFamily="34" charset="0"/>
                <a:ea typeface="Calibri" panose="020F0502020204030204" pitchFamily="34" charset="0"/>
                <a:cs typeface="B Nazanin" panose="00000400000000000000" pitchFamily="2" charset="-78"/>
              </a:rPr>
              <a:t> اولین اروپایی بود که تمرینات مدون شده ژیمناستیک را تدریس نمود</a:t>
            </a:r>
            <a:r>
              <a:rPr lang="fa-IR" dirty="0">
                <a:latin typeface="Calibri" panose="020F0502020204030204" pitchFamily="34" charset="0"/>
                <a:ea typeface="Calibri" panose="020F0502020204030204" pitchFamily="34" charset="0"/>
                <a:cs typeface="B Nazanin" panose="00000400000000000000" pitchFamily="2" charset="-78"/>
              </a:rPr>
              <a:t>.</a:t>
            </a:r>
          </a:p>
          <a:p>
            <a:pPr algn="r" rtl="1">
              <a:lnSpc>
                <a:spcPct val="107000"/>
              </a:lnSpc>
              <a:spcAft>
                <a:spcPts val="800"/>
              </a:spcAft>
            </a:pPr>
            <a:r>
              <a:rPr lang="ar-SA" b="1" dirty="0">
                <a:latin typeface="Calibri" panose="020F0502020204030204" pitchFamily="34" charset="0"/>
                <a:ea typeface="Calibri" panose="020F0502020204030204" pitchFamily="34" charset="0"/>
                <a:cs typeface="B Nazanin" panose="00000400000000000000" pitchFamily="2" charset="-78"/>
              </a:rPr>
              <a:t>جان گوتس</a:t>
            </a:r>
            <a:r>
              <a:rPr lang="ar-SA" dirty="0">
                <a:latin typeface="Calibri" panose="020F0502020204030204" pitchFamily="34" charset="0"/>
                <a:ea typeface="Calibri" panose="020F0502020204030204" pitchFamily="34" charset="0"/>
                <a:cs typeface="B Nazanin" panose="00000400000000000000" pitchFamily="2" charset="-78"/>
              </a:rPr>
              <a:t> اولین فردی بود که کتابی درباره ژیمناستیک جدید در سال 1792 چاپ و منتشر نمود و به</a:t>
            </a:r>
            <a:r>
              <a:rPr lang="fa-IR" dirty="0">
                <a:latin typeface="Calibri" panose="020F0502020204030204" pitchFamily="34" charset="0"/>
                <a:ea typeface="Calibri" panose="020F0502020204030204" pitchFamily="34" charset="0"/>
                <a:cs typeface="B Nazanin" panose="00000400000000000000" pitchFamily="2" charset="-78"/>
              </a:rPr>
              <a:t> </a:t>
            </a:r>
            <a:r>
              <a:rPr lang="ar-SA" b="1" dirty="0">
                <a:latin typeface="Calibri" panose="020F0502020204030204" pitchFamily="34" charset="0"/>
                <a:ea typeface="Calibri" panose="020F0502020204030204" pitchFamily="34" charset="0"/>
                <a:cs typeface="B Nazanin" panose="00000400000000000000" pitchFamily="2" charset="-78"/>
              </a:rPr>
              <a:t>پدر بزرگ ژیمناستیـک</a:t>
            </a:r>
            <a:r>
              <a:rPr lang="ar-SA" dirty="0">
                <a:latin typeface="Calibri" panose="020F0502020204030204" pitchFamily="34" charset="0"/>
                <a:ea typeface="Calibri" panose="020F0502020204030204" pitchFamily="34" charset="0"/>
                <a:cs typeface="B Nazanin" panose="00000400000000000000" pitchFamily="2" charset="-78"/>
              </a:rPr>
              <a:t> معروف شد</a:t>
            </a:r>
            <a:r>
              <a:rPr lang="en-US" dirty="0">
                <a:latin typeface="Calibri" panose="020F0502020204030204" pitchFamily="34" charset="0"/>
                <a:ea typeface="Calibri" panose="020F0502020204030204" pitchFamily="34" charset="0"/>
                <a:cs typeface="B Nazanin" panose="00000400000000000000" pitchFamily="2" charset="-78"/>
              </a:rPr>
              <a:t> .</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178</a:t>
            </a:fld>
            <a:endParaRPr lang="en-US"/>
          </a:p>
        </p:txBody>
      </p:sp>
    </p:spTree>
    <p:extLst>
      <p:ext uri="{BB962C8B-B14F-4D97-AF65-F5344CB8AC3E}">
        <p14:creationId xmlns:p14="http://schemas.microsoft.com/office/powerpoint/2010/main" val="368720384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اسباب مورد استفاده در ژیمناستیک</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400"/>
            <a:ext cx="10515600" cy="4008582"/>
          </a:xfrm>
        </p:spPr>
        <p:txBody>
          <a:bodyPr>
            <a:normAutofit/>
          </a:bodyPr>
          <a:lstStyle/>
          <a:p>
            <a:pPr algn="r" rtl="1">
              <a:lnSpc>
                <a:spcPct val="107000"/>
              </a:lnSpc>
              <a:spcAft>
                <a:spcPts val="800"/>
              </a:spcAft>
            </a:pPr>
            <a:r>
              <a:rPr lang="ar-SA" b="1" dirty="0">
                <a:latin typeface="Calibri" panose="020F0502020204030204" pitchFamily="34" charset="0"/>
                <a:ea typeface="Calibri" panose="020F0502020204030204" pitchFamily="34" charset="0"/>
                <a:cs typeface="B Nazanin" panose="00000400000000000000" pitchFamily="2" charset="-78"/>
              </a:rPr>
              <a:t>حرکات زمینــی</a:t>
            </a:r>
            <a:endParaRPr lang="fa-IR" b="1"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sz="3200" dirty="0">
                <a:latin typeface="Calibri" panose="020F0502020204030204" pitchFamily="34" charset="0"/>
                <a:ea typeface="Calibri" panose="020F0502020204030204" pitchFamily="34" charset="0"/>
                <a:cs typeface="B Nazanin" panose="00000400000000000000" pitchFamily="2" charset="-78"/>
              </a:rPr>
              <a:t>حرکات زمینی در یک کادر 2×12 متر انجام می شود . اجرای مسابقات زمینی 1 دقیقه با ده ثانیه بالا و پایین می باشد . </a:t>
            </a:r>
            <a:endParaRPr lang="fa-IR" sz="3200"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sz="3200" dirty="0">
                <a:latin typeface="Calibri" panose="020F0502020204030204" pitchFamily="34" charset="0"/>
                <a:ea typeface="Calibri" panose="020F0502020204030204" pitchFamily="34" charset="0"/>
                <a:cs typeface="B Nazanin" panose="00000400000000000000" pitchFamily="2" charset="-78"/>
              </a:rPr>
              <a:t>برنامه شامل تعادل </a:t>
            </a:r>
            <a:r>
              <a:rPr lang="ar-SA" sz="3200" dirty="0">
                <a:latin typeface="Calibri" panose="020F0502020204030204" pitchFamily="34" charset="0"/>
                <a:ea typeface="Calibri" panose="020F0502020204030204" pitchFamily="34" charset="0"/>
                <a:cs typeface="Times New Roman" panose="02020603050405020304" pitchFamily="18" charset="0"/>
              </a:rPr>
              <a:t>–</a:t>
            </a:r>
            <a:r>
              <a:rPr lang="ar-SA" sz="3200" dirty="0">
                <a:latin typeface="Calibri" panose="020F0502020204030204" pitchFamily="34" charset="0"/>
                <a:ea typeface="Calibri" panose="020F0502020204030204" pitchFamily="34" charset="0"/>
                <a:cs typeface="B Nazanin" panose="00000400000000000000" pitchFamily="2" charset="-78"/>
              </a:rPr>
              <a:t> نگه داشتن </a:t>
            </a:r>
            <a:r>
              <a:rPr lang="ar-SA" sz="3200" dirty="0">
                <a:latin typeface="Calibri" panose="020F0502020204030204" pitchFamily="34" charset="0"/>
                <a:ea typeface="Calibri" panose="020F0502020204030204" pitchFamily="34" charset="0"/>
                <a:cs typeface="Times New Roman" panose="02020603050405020304" pitchFamily="18" charset="0"/>
              </a:rPr>
              <a:t>–</a:t>
            </a:r>
            <a:r>
              <a:rPr lang="ar-SA" sz="3200" dirty="0">
                <a:latin typeface="Calibri" panose="020F0502020204030204" pitchFamily="34" charset="0"/>
                <a:ea typeface="Calibri" panose="020F0502020204030204" pitchFamily="34" charset="0"/>
                <a:cs typeface="B Nazanin" panose="00000400000000000000" pitchFamily="2" charset="-78"/>
              </a:rPr>
              <a:t> بالانـس قدرتی </a:t>
            </a:r>
            <a:r>
              <a:rPr lang="ar-SA" sz="3200" dirty="0">
                <a:latin typeface="Calibri" panose="020F0502020204030204" pitchFamily="34" charset="0"/>
                <a:ea typeface="Calibri" panose="020F0502020204030204" pitchFamily="34" charset="0"/>
                <a:cs typeface="Times New Roman" panose="02020603050405020304" pitchFamily="18" charset="0"/>
              </a:rPr>
              <a:t>–</a:t>
            </a:r>
            <a:r>
              <a:rPr lang="ar-SA" sz="3200" dirty="0">
                <a:latin typeface="Calibri" panose="020F0502020204030204" pitchFamily="34" charset="0"/>
                <a:ea typeface="Calibri" panose="020F0502020204030204" pitchFamily="34" charset="0"/>
                <a:cs typeface="B Nazanin" panose="00000400000000000000" pitchFamily="2" charset="-78"/>
              </a:rPr>
              <a:t> جهش </a:t>
            </a:r>
            <a:r>
              <a:rPr lang="ar-SA" sz="3200" dirty="0">
                <a:latin typeface="Calibri" panose="020F0502020204030204" pitchFamily="34" charset="0"/>
                <a:ea typeface="Calibri" panose="020F0502020204030204" pitchFamily="34" charset="0"/>
                <a:cs typeface="Times New Roman" panose="02020603050405020304" pitchFamily="18" charset="0"/>
              </a:rPr>
              <a:t>–</a:t>
            </a:r>
            <a:r>
              <a:rPr lang="ar-SA" sz="3200" dirty="0">
                <a:latin typeface="Calibri" panose="020F0502020204030204" pitchFamily="34" charset="0"/>
                <a:ea typeface="Calibri" panose="020F0502020204030204" pitchFamily="34" charset="0"/>
                <a:cs typeface="B Nazanin" panose="00000400000000000000" pitchFamily="2" charset="-78"/>
              </a:rPr>
              <a:t> اسکابکاسر </a:t>
            </a:r>
            <a:r>
              <a:rPr lang="ar-SA" sz="3200" dirty="0">
                <a:latin typeface="Calibri" panose="020F0502020204030204" pitchFamily="34" charset="0"/>
                <a:ea typeface="Calibri" panose="020F0502020204030204" pitchFamily="34" charset="0"/>
                <a:cs typeface="Times New Roman" panose="02020603050405020304" pitchFamily="18" charset="0"/>
              </a:rPr>
              <a:t>–</a:t>
            </a:r>
            <a:r>
              <a:rPr lang="ar-SA" sz="3200" dirty="0">
                <a:latin typeface="Calibri" panose="020F0502020204030204" pitchFamily="34" charset="0"/>
                <a:ea typeface="Calibri" panose="020F0502020204030204" pitchFamily="34" charset="0"/>
                <a:cs typeface="B Nazanin" panose="00000400000000000000" pitchFamily="2" charset="-78"/>
              </a:rPr>
              <a:t> نیم  پشتک </a:t>
            </a:r>
            <a:r>
              <a:rPr lang="ar-SA" sz="3200" dirty="0">
                <a:latin typeface="Calibri" panose="020F0502020204030204" pitchFamily="34" charset="0"/>
                <a:ea typeface="Calibri" panose="020F0502020204030204" pitchFamily="34" charset="0"/>
                <a:cs typeface="Times New Roman" panose="02020603050405020304" pitchFamily="18" charset="0"/>
              </a:rPr>
              <a:t>–</a:t>
            </a:r>
            <a:r>
              <a:rPr lang="ar-SA" sz="3200" dirty="0">
                <a:latin typeface="Calibri" panose="020F0502020204030204" pitchFamily="34" charset="0"/>
                <a:ea typeface="Calibri" panose="020F0502020204030204" pitchFamily="34" charset="0"/>
                <a:cs typeface="B Nazanin" panose="00000400000000000000" pitchFamily="2" charset="-78"/>
              </a:rPr>
              <a:t> نیم وارو و پشتک وارو باشـد</a:t>
            </a:r>
            <a:r>
              <a:rPr lang="en-US" sz="3200" dirty="0">
                <a:latin typeface="Calibri" panose="020F0502020204030204" pitchFamily="34" charset="0"/>
                <a:ea typeface="Calibri" panose="020F0502020204030204" pitchFamily="34" charset="0"/>
                <a:cs typeface="B Nazanin" panose="00000400000000000000" pitchFamily="2" charset="-78"/>
              </a:rPr>
              <a: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179</a:t>
            </a:fld>
            <a:endParaRPr lang="en-US"/>
          </a:p>
        </p:txBody>
      </p:sp>
    </p:spTree>
    <p:extLst>
      <p:ext uri="{BB962C8B-B14F-4D97-AF65-F5344CB8AC3E}">
        <p14:creationId xmlns:p14="http://schemas.microsoft.com/office/powerpoint/2010/main" val="971301869"/>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اسباب مورد استفاده در ژیمناستیک</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400"/>
            <a:ext cx="10515600" cy="4008582"/>
          </a:xfrm>
        </p:spPr>
        <p:txBody>
          <a:bodyPr>
            <a:normAutofit/>
          </a:bodyPr>
          <a:lstStyle/>
          <a:p>
            <a:pPr algn="r" rtl="1">
              <a:lnSpc>
                <a:spcPct val="107000"/>
              </a:lnSpc>
              <a:spcAft>
                <a:spcPts val="800"/>
              </a:spcAft>
            </a:pPr>
            <a:r>
              <a:rPr lang="ar-SA" b="1" dirty="0">
                <a:latin typeface="Calibri" panose="020F0502020204030204" pitchFamily="34" charset="0"/>
                <a:ea typeface="Calibri" panose="020F0502020204030204" pitchFamily="34" charset="0"/>
                <a:cs typeface="B Nazanin" panose="00000400000000000000" pitchFamily="2" charset="-78"/>
              </a:rPr>
              <a:t>برنامه خرک حلقه</a:t>
            </a:r>
            <a:endParaRPr lang="fa-IR" b="1"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sz="3200" dirty="0">
                <a:latin typeface="Calibri" panose="020F0502020204030204" pitchFamily="34" charset="0"/>
                <a:ea typeface="Calibri" panose="020F0502020204030204" pitchFamily="34" charset="0"/>
                <a:cs typeface="B Nazanin" panose="00000400000000000000" pitchFamily="2" charset="-78"/>
              </a:rPr>
              <a:t>شبیه خرک پرش که از تشک 105 سانتی متر ارتفاع و 163 سانتی متر طول دارد</a:t>
            </a:r>
            <a:r>
              <a:rPr lang="en-US" sz="3200" dirty="0">
                <a:latin typeface="Calibri" panose="020F0502020204030204" pitchFamily="34" charset="0"/>
                <a:ea typeface="Calibri" panose="020F0502020204030204" pitchFamily="34" charset="0"/>
                <a:cs typeface="B Nazanin" panose="00000400000000000000" pitchFamily="2" charset="-78"/>
              </a:rPr>
              <a: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b="1" dirty="0">
                <a:latin typeface="Calibri" panose="020F0502020204030204" pitchFamily="34" charset="0"/>
                <a:ea typeface="Calibri" panose="020F0502020204030204" pitchFamily="34" charset="0"/>
                <a:cs typeface="B Nazanin" panose="00000400000000000000" pitchFamily="2" charset="-78"/>
              </a:rPr>
              <a:t>برنامه دار حلقه</a:t>
            </a:r>
            <a:endParaRPr lang="fa-IR" b="1"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dirty="0">
                <a:latin typeface="Calibri" panose="020F0502020204030204" pitchFamily="34" charset="0"/>
                <a:ea typeface="Calibri" panose="020F0502020204030204" pitchFamily="34" charset="0"/>
                <a:cs typeface="B Nazanin" panose="00000400000000000000" pitchFamily="2" charset="-78"/>
              </a:rPr>
              <a:t>شامل دو حلقه سخت به قطر 18 سانتی متر که در ارتفاع </a:t>
            </a:r>
            <a:r>
              <a:rPr lang="fa-IR" dirty="0">
                <a:latin typeface="Calibri" panose="020F0502020204030204" pitchFamily="34" charset="0"/>
                <a:ea typeface="Calibri" panose="020F0502020204030204" pitchFamily="34" charset="0"/>
                <a:cs typeface="B Nazanin" panose="00000400000000000000" pitchFamily="2" charset="-78"/>
              </a:rPr>
              <a:t>2/55</a:t>
            </a:r>
            <a:r>
              <a:rPr lang="ar-SA" dirty="0">
                <a:latin typeface="Calibri" panose="020F0502020204030204" pitchFamily="34" charset="0"/>
                <a:ea typeface="Calibri" panose="020F0502020204030204" pitchFamily="34" charset="0"/>
                <a:cs typeface="B Nazanin" panose="00000400000000000000" pitchFamily="2" charset="-78"/>
              </a:rPr>
              <a:t> از تشک به وسیله دو سیـم به فاصله 50 سانتی متر آویزان می باشد و آنها به یک دستگاه به بلندی 5/5 متر وصل شده است</a:t>
            </a:r>
            <a:r>
              <a:rPr lang="en-US" dirty="0">
                <a:latin typeface="Calibri" panose="020F0502020204030204" pitchFamily="34" charset="0"/>
                <a:ea typeface="Calibri" panose="020F0502020204030204" pitchFamily="34" charset="0"/>
                <a:cs typeface="B Nazanin" panose="00000400000000000000" pitchFamily="2" charset="-78"/>
              </a:rPr>
              <a:t> </a:t>
            </a:r>
            <a:r>
              <a:rPr lang="fa-IR" dirty="0">
                <a:latin typeface="Calibri" panose="020F0502020204030204" pitchFamily="34" charset="0"/>
                <a:ea typeface="Calibri" panose="020F0502020204030204" pitchFamily="34" charset="0"/>
                <a:cs typeface="B Nazanin" panose="00000400000000000000" pitchFamily="2" charset="-78"/>
              </a:rPr>
              <a:t>.</a:t>
            </a:r>
            <a:endParaRPr lang="en-US" sz="2000" b="1"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180</a:t>
            </a:fld>
            <a:endParaRPr lang="en-US"/>
          </a:p>
        </p:txBody>
      </p:sp>
    </p:spTree>
    <p:extLst>
      <p:ext uri="{BB962C8B-B14F-4D97-AF65-F5344CB8AC3E}">
        <p14:creationId xmlns:p14="http://schemas.microsoft.com/office/powerpoint/2010/main" val="263212799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اسباب مورد استفاده در ژیمناستیک</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400"/>
            <a:ext cx="10515600" cy="4627418"/>
          </a:xfrm>
        </p:spPr>
        <p:txBody>
          <a:bodyPr>
            <a:normAutofit/>
          </a:bodyPr>
          <a:lstStyle/>
          <a:p>
            <a:pPr algn="r" rtl="1">
              <a:lnSpc>
                <a:spcPct val="107000"/>
              </a:lnSpc>
              <a:spcAft>
                <a:spcPts val="800"/>
              </a:spcAft>
            </a:pPr>
            <a:r>
              <a:rPr lang="ar-SA" b="1" dirty="0">
                <a:latin typeface="Calibri" panose="020F0502020204030204" pitchFamily="34" charset="0"/>
                <a:ea typeface="Calibri" panose="020F0502020204030204" pitchFamily="34" charset="0"/>
                <a:cs typeface="B Nazanin" panose="00000400000000000000" pitchFamily="2" charset="-78"/>
              </a:rPr>
              <a:t>برنامه های پـــرش خــرک</a:t>
            </a:r>
            <a:endParaRPr lang="fa-IR" b="1"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sz="3200" dirty="0">
                <a:latin typeface="Calibri" panose="020F0502020204030204" pitchFamily="34" charset="0"/>
                <a:ea typeface="Calibri" panose="020F0502020204030204" pitchFamily="34" charset="0"/>
                <a:cs typeface="B Nazanin" panose="00000400000000000000" pitchFamily="2" charset="-78"/>
              </a:rPr>
              <a:t>خرک به طول 163 سانتی متر و ارتفاع 135 سانتی متر می باشد و اجرای پـرش از پیش تخته ای به طول 120 سانتی متر است که در جلوی خرک گذاشته اند استفاده می گردد</a:t>
            </a:r>
            <a:r>
              <a:rPr lang="en-US" sz="3200" dirty="0">
                <a:latin typeface="Calibri" panose="020F0502020204030204" pitchFamily="34" charset="0"/>
                <a:ea typeface="Calibri" panose="020F0502020204030204" pitchFamily="34" charset="0"/>
                <a:cs typeface="B Nazanin" panose="00000400000000000000" pitchFamily="2" charset="-78"/>
              </a:rPr>
              <a: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SA" b="1" dirty="0">
                <a:latin typeface="Calibri" panose="020F0502020204030204" pitchFamily="34" charset="0"/>
                <a:ea typeface="Calibri" panose="020F0502020204030204" pitchFamily="34" charset="0"/>
                <a:cs typeface="B Nazanin" panose="00000400000000000000" pitchFamily="2" charset="-78"/>
              </a:rPr>
              <a:t>بـــرنامه پــارالل</a:t>
            </a:r>
            <a:endParaRPr lang="fa-IR" b="1"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dirty="0">
                <a:latin typeface="Calibri" panose="020F0502020204030204" pitchFamily="34" charset="0"/>
                <a:ea typeface="Calibri" panose="020F0502020204030204" pitchFamily="34" charset="0"/>
                <a:cs typeface="B Nazanin" panose="00000400000000000000" pitchFamily="2" charset="-78"/>
              </a:rPr>
              <a:t>دو چوب به طول 5/3 متر است که فاصله آنها از یکدیگر 48 سانتی متر تغییر پذیر می باشد و ارتفاع آن 175 سانتی متر روی یک صفحه آهنین قرار می گیرد </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181</a:t>
            </a:fld>
            <a:endParaRPr lang="en-US"/>
          </a:p>
        </p:txBody>
      </p:sp>
    </p:spTree>
    <p:extLst>
      <p:ext uri="{BB962C8B-B14F-4D97-AF65-F5344CB8AC3E}">
        <p14:creationId xmlns:p14="http://schemas.microsoft.com/office/powerpoint/2010/main" val="4861132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مربی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400"/>
            <a:ext cx="10515600" cy="3759200"/>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dirty="0">
                <a:latin typeface="Arial" panose="020B0604020202020204" pitchFamily="34" charset="0"/>
                <a:ea typeface="Calibri" panose="020F0502020204030204" pitchFamily="34" charset="0"/>
                <a:cs typeface="B Nazanin" panose="00000400000000000000" pitchFamily="2" charset="-78"/>
              </a:rPr>
              <a:t>علاقمند ساختن دانش آموزان (تشویق)</a:t>
            </a:r>
            <a:r>
              <a:rPr lang="ar-SA" dirty="0">
                <a:latin typeface="Calibri" panose="020F0502020204030204" pitchFamily="34" charset="0"/>
                <a:ea typeface="Calibri" panose="020F0502020204030204" pitchFamily="34" charset="0"/>
              </a:rPr>
              <a:t> </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ar-SA" dirty="0">
                <a:latin typeface="Arial" panose="020B0604020202020204" pitchFamily="34" charset="0"/>
                <a:ea typeface="Calibri" panose="020F0502020204030204" pitchFamily="34" charset="0"/>
                <a:cs typeface="B Nazanin" panose="00000400000000000000" pitchFamily="2" charset="-78"/>
              </a:rPr>
              <a:t>بهبود رشد كودكان و نوجوانان (تقویت ارگان</a:t>
            </a:r>
            <a:r>
              <a:rPr lang="ar-SA" dirty="0">
                <a:latin typeface="Calibri" panose="020F0502020204030204" pitchFamily="34" charset="0"/>
                <a:ea typeface="Calibri" panose="020F0502020204030204" pitchFamily="34" charset="0"/>
                <a:cs typeface="Times New Roman" panose="02020603050405020304" pitchFamily="18" charset="0"/>
              </a:rPr>
              <a:t> های</a:t>
            </a:r>
            <a:r>
              <a:rPr lang="ar-SA" dirty="0">
                <a:latin typeface="Arial" panose="020B0604020202020204" pitchFamily="34" charset="0"/>
                <a:ea typeface="Calibri" panose="020F0502020204030204" pitchFamily="34" charset="0"/>
                <a:cs typeface="B Nazanin" panose="00000400000000000000" pitchFamily="2" charset="-78"/>
              </a:rPr>
              <a:t> داخلي)</a:t>
            </a:r>
            <a:r>
              <a:rPr lang="ar-SA" dirty="0">
                <a:latin typeface="Calibri" panose="020F0502020204030204" pitchFamily="34" charset="0"/>
                <a:ea typeface="Calibri" panose="020F0502020204030204" pitchFamily="34" charset="0"/>
              </a:rPr>
              <a:t> </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ar-SA" dirty="0">
                <a:latin typeface="Arial" panose="020B0604020202020204" pitchFamily="34" charset="0"/>
                <a:ea typeface="Calibri" panose="020F0502020204030204" pitchFamily="34" charset="0"/>
                <a:cs typeface="B Nazanin" panose="00000400000000000000" pitchFamily="2" charset="-78"/>
              </a:rPr>
              <a:t>ازدیاد توانائي جسمي (پرورش قابلیت</a:t>
            </a:r>
            <a:r>
              <a:rPr lang="ar-SA" dirty="0">
                <a:latin typeface="Calibri" panose="020F0502020204030204" pitchFamily="34" charset="0"/>
                <a:ea typeface="Calibri" panose="020F0502020204030204" pitchFamily="34" charset="0"/>
                <a:cs typeface="Times New Roman" panose="02020603050405020304" pitchFamily="18" charset="0"/>
              </a:rPr>
              <a:t> های </a:t>
            </a:r>
            <a:r>
              <a:rPr lang="ar-SA" dirty="0">
                <a:latin typeface="Arial" panose="020B0604020202020204" pitchFamily="34" charset="0"/>
                <a:ea typeface="Calibri" panose="020F0502020204030204" pitchFamily="34" charset="0"/>
                <a:cs typeface="B Nazanin" panose="00000400000000000000" pitchFamily="2" charset="-78"/>
              </a:rPr>
              <a:t>جسماني)</a:t>
            </a:r>
            <a:r>
              <a:rPr lang="ar-SA" dirty="0">
                <a:latin typeface="Calibri" panose="020F0502020204030204" pitchFamily="34" charset="0"/>
                <a:ea typeface="Calibri" panose="020F0502020204030204" pitchFamily="34" charset="0"/>
              </a:rPr>
              <a:t> </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ar-SA" dirty="0">
                <a:latin typeface="Arial" panose="020B0604020202020204" pitchFamily="34" charset="0"/>
                <a:ea typeface="Calibri" panose="020F0502020204030204" pitchFamily="34" charset="0"/>
                <a:cs typeface="B Nazanin" panose="00000400000000000000" pitchFamily="2" charset="-78"/>
              </a:rPr>
              <a:t>آموزش دادن حركات جدید و </a:t>
            </a:r>
            <a:r>
              <a:rPr lang="ar-SA" dirty="0">
                <a:latin typeface="Calibri" panose="020F0502020204030204" pitchFamily="34" charset="0"/>
                <a:ea typeface="Calibri" panose="020F0502020204030204" pitchFamily="34" charset="0"/>
                <a:cs typeface="Times New Roman" panose="02020603050405020304" pitchFamily="18" charset="0"/>
              </a:rPr>
              <a:t>هماهنگی آنها</a:t>
            </a:r>
            <a:r>
              <a:rPr lang="ar-SA" dirty="0">
                <a:latin typeface="Arial" panose="020B0604020202020204" pitchFamily="34" charset="0"/>
                <a:ea typeface="Calibri" panose="020F0502020204030204" pitchFamily="34" charset="0"/>
                <a:cs typeface="B Nazanin" panose="00000400000000000000" pitchFamily="2" charset="-78"/>
              </a:rPr>
              <a:t> با توانایي جسمي</a:t>
            </a:r>
            <a:r>
              <a:rPr lang="ar-SA" dirty="0">
                <a:latin typeface="Calibri" panose="020F0502020204030204" pitchFamily="34" charset="0"/>
                <a:ea typeface="Calibri" panose="020F0502020204030204" pitchFamily="34" charset="0"/>
              </a:rPr>
              <a:t> </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ar-SA" dirty="0">
                <a:latin typeface="Arial" panose="020B0604020202020204" pitchFamily="34" charset="0"/>
                <a:ea typeface="Calibri" panose="020F0502020204030204" pitchFamily="34" charset="0"/>
                <a:cs typeface="B Nazanin" panose="00000400000000000000" pitchFamily="2" charset="-78"/>
              </a:rPr>
              <a:t>اصلاح ضعف</a:t>
            </a:r>
            <a:r>
              <a:rPr lang="ar-SA" dirty="0">
                <a:latin typeface="Calibri" panose="020F0502020204030204" pitchFamily="34" charset="0"/>
                <a:ea typeface="Calibri" panose="020F0502020204030204" pitchFamily="34" charset="0"/>
                <a:cs typeface="Times New Roman" panose="02020603050405020304" pitchFamily="18" charset="0"/>
              </a:rPr>
              <a:t>های</a:t>
            </a:r>
            <a:r>
              <a:rPr lang="ar-SA" dirty="0">
                <a:latin typeface="Arial" panose="020B0604020202020204" pitchFamily="34" charset="0"/>
                <a:ea typeface="Calibri" panose="020F0502020204030204" pitchFamily="34" charset="0"/>
                <a:cs typeface="B Nazanin" panose="00000400000000000000" pitchFamily="2" charset="-78"/>
              </a:rPr>
              <a:t> جسماني</a:t>
            </a:r>
            <a:r>
              <a:rPr lang="ar-SA" dirty="0">
                <a:latin typeface="Calibri" panose="020F0502020204030204" pitchFamily="34" charset="0"/>
                <a:ea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182</a:t>
            </a:fld>
            <a:endParaRPr lang="en-US"/>
          </a:p>
        </p:txBody>
      </p:sp>
    </p:spTree>
    <p:extLst>
      <p:ext uri="{BB962C8B-B14F-4D97-AF65-F5344CB8AC3E}">
        <p14:creationId xmlns:p14="http://schemas.microsoft.com/office/powerpoint/2010/main" val="3888007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مربی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747491"/>
          </a:xfrm>
        </p:spPr>
        <p:txBody>
          <a:bodyPr>
            <a:normAutofit lnSpcReduction="10000"/>
          </a:bodyPr>
          <a:lstStyle/>
          <a:p>
            <a:pPr marL="342900" lvl="0" indent="-342900" algn="just" rtl="1">
              <a:lnSpc>
                <a:spcPct val="107000"/>
              </a:lnSpc>
              <a:spcAft>
                <a:spcPts val="800"/>
              </a:spcAft>
              <a:buFont typeface="Wingdings" panose="05000000000000000000" pitchFamily="2" charset="2"/>
              <a:buChar char=""/>
            </a:pPr>
            <a:r>
              <a:rPr lang="fa-IR" dirty="0">
                <a:effectLst/>
                <a:latin typeface="Calibri" panose="020F0502020204030204" pitchFamily="34" charset="0"/>
                <a:ea typeface="Calibri" panose="020F0502020204030204" pitchFamily="34" charset="0"/>
                <a:cs typeface="B Nazanin" panose="00000400000000000000" pitchFamily="2" charset="-78"/>
              </a:rPr>
              <a:t>گرم کردن عمومی و اختصاصی</a:t>
            </a:r>
          </a:p>
          <a:p>
            <a:pPr algn="r" rtl="1">
              <a:lnSpc>
                <a:spcPct val="115000"/>
              </a:lnSpc>
              <a:spcAft>
                <a:spcPts val="800"/>
              </a:spcAft>
            </a:pPr>
            <a:r>
              <a:rPr lang="ar-SA" b="1" u="dotDash" dirty="0">
                <a:latin typeface="Arial" panose="020B0604020202020204" pitchFamily="34" charset="0"/>
                <a:ea typeface="Calibri" panose="020F0502020204030204" pitchFamily="34" charset="0"/>
                <a:cs typeface="B Nazanin" panose="00000400000000000000" pitchFamily="2" charset="-78"/>
              </a:rPr>
              <a:t>ایجاد تصویر حركت در نوآموزان</a:t>
            </a:r>
            <a:endParaRPr lang="en-US" sz="2000"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dirty="0">
                <a:latin typeface="Arial" panose="020B0604020202020204" pitchFamily="34" charset="0"/>
                <a:ea typeface="Calibri" panose="020F0502020204030204" pitchFamily="34" charset="0"/>
                <a:cs typeface="B Nazanin" panose="00000400000000000000" pitchFamily="2" charset="-78"/>
              </a:rPr>
              <a:t>الف : نشان دادن حركت توسط معلم</a:t>
            </a:r>
            <a:endParaRPr lang="en-US" sz="2000"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dirty="0">
                <a:latin typeface="Arial" panose="020B0604020202020204" pitchFamily="34" charset="0"/>
                <a:ea typeface="Calibri" panose="020F0502020204030204" pitchFamily="34" charset="0"/>
                <a:cs typeface="B Nazanin" panose="00000400000000000000" pitchFamily="2" charset="-78"/>
              </a:rPr>
              <a:t>ب : نشان دادن حركت توسط </a:t>
            </a:r>
            <a:r>
              <a:rPr lang="ar-SA" dirty="0">
                <a:latin typeface="Calibri" panose="020F0502020204030204" pitchFamily="34" charset="0"/>
                <a:ea typeface="Calibri" panose="020F0502020204030204" pitchFamily="34" charset="0"/>
                <a:cs typeface="B Nazanin" panose="00000400000000000000" pitchFamily="2" charset="-78"/>
              </a:rPr>
              <a:t>ھ</a:t>
            </a:r>
            <a:r>
              <a:rPr lang="ar-SA" dirty="0">
                <a:latin typeface="Arial" panose="020B0604020202020204" pitchFamily="34" charset="0"/>
                <a:ea typeface="Calibri" panose="020F0502020204030204" pitchFamily="34" charset="0"/>
                <a:cs typeface="B Nazanin" panose="00000400000000000000" pitchFamily="2" charset="-78"/>
              </a:rPr>
              <a:t>مشاگردان</a:t>
            </a:r>
            <a:endParaRPr lang="en-US" sz="2000"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dirty="0">
                <a:latin typeface="Arial" panose="020B0604020202020204" pitchFamily="34" charset="0"/>
                <a:ea typeface="Calibri" panose="020F0502020204030204" pitchFamily="34" charset="0"/>
                <a:cs typeface="B Nazanin" panose="00000400000000000000" pitchFamily="2" charset="-78"/>
              </a:rPr>
              <a:t>ج : عكس</a:t>
            </a:r>
            <a:endParaRPr lang="en-US" sz="2000"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dirty="0">
                <a:latin typeface="Arial" panose="020B0604020202020204" pitchFamily="34" charset="0"/>
                <a:ea typeface="Calibri" panose="020F0502020204030204" pitchFamily="34" charset="0"/>
                <a:cs typeface="B Nazanin" panose="00000400000000000000" pitchFamily="2" charset="-78"/>
              </a:rPr>
              <a:t>د: ترسیم حركت</a:t>
            </a:r>
            <a:endParaRPr lang="en-US" sz="2000" dirty="0">
              <a:latin typeface="Calibri" panose="020F0502020204030204" pitchFamily="34" charset="0"/>
              <a:ea typeface="Calibri" panose="020F0502020204030204" pitchFamily="34" charset="0"/>
              <a:cs typeface="B Nazanin" panose="00000400000000000000" pitchFamily="2" charset="-78"/>
            </a:endParaRPr>
          </a:p>
          <a:p>
            <a:pPr algn="r" rtl="1">
              <a:lnSpc>
                <a:spcPct val="107000"/>
              </a:lnSpc>
              <a:spcAft>
                <a:spcPts val="800"/>
              </a:spcAft>
            </a:pPr>
            <a:r>
              <a:rPr lang="ar-SA" dirty="0">
                <a:latin typeface="Arial" panose="020B0604020202020204" pitchFamily="34" charset="0"/>
                <a:ea typeface="Calibri" panose="020F0502020204030204" pitchFamily="34" charset="0"/>
                <a:cs typeface="B Nazanin" panose="00000400000000000000" pitchFamily="2" charset="-78"/>
              </a:rPr>
              <a:t>ه : فیلم و اسلاید</a:t>
            </a:r>
            <a:endParaRPr lang="en-US" sz="2000" dirty="0">
              <a:latin typeface="Calibri" panose="020F0502020204030204" pitchFamily="34" charset="0"/>
              <a:ea typeface="Calibri" panose="020F0502020204030204" pitchFamily="34"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183</a:t>
            </a:fld>
            <a:endParaRPr lang="en-US"/>
          </a:p>
        </p:txBody>
      </p:sp>
    </p:spTree>
    <p:extLst>
      <p:ext uri="{BB962C8B-B14F-4D97-AF65-F5344CB8AC3E}">
        <p14:creationId xmlns:p14="http://schemas.microsoft.com/office/powerpoint/2010/main" val="362636878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مربی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747491"/>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sz="2000" b="1" u="dotDash" dirty="0">
                <a:latin typeface="Arial" panose="020B0604020202020204" pitchFamily="34" charset="0"/>
                <a:ea typeface="Calibri" panose="020F0502020204030204" pitchFamily="34" charset="0"/>
                <a:cs typeface="B Nazanin" panose="00000400000000000000" pitchFamily="2" charset="-78"/>
              </a:rPr>
              <a:t>تمرینات مقدماتي </a:t>
            </a:r>
            <a:endParaRPr lang="fa-IR" sz="2000" b="1" u="dotDash" dirty="0">
              <a:latin typeface="Arial" panose="020B060402020202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ar-SA" dirty="0">
                <a:latin typeface="Arial" panose="020B0604020202020204" pitchFamily="34" charset="0"/>
                <a:ea typeface="Calibri" panose="020F0502020204030204" pitchFamily="34" charset="0"/>
                <a:cs typeface="B Nazanin" panose="00000400000000000000" pitchFamily="2" charset="-78"/>
              </a:rPr>
              <a:t>الف - چون تمرینات مقدماتي به منظور كمك در یادگیري دانش آموزان بوجود آمده است بایستي در درجه اول با نیاز</a:t>
            </a:r>
            <a:r>
              <a:rPr lang="ar-SA" dirty="0">
                <a:latin typeface="Calibri" panose="020F0502020204030204" pitchFamily="34" charset="0"/>
                <a:ea typeface="Calibri" panose="020F0502020204030204" pitchFamily="34" charset="0"/>
                <a:cs typeface="Times New Roman" panose="02020603050405020304" pitchFamily="18" charset="0"/>
              </a:rPr>
              <a:t>های</a:t>
            </a:r>
            <a:r>
              <a:rPr lang="ar-SA" dirty="0">
                <a:latin typeface="Arial" panose="020B0604020202020204" pitchFamily="34" charset="0"/>
                <a:ea typeface="Calibri" panose="020F0502020204030204" pitchFamily="34" charset="0"/>
                <a:cs typeface="B Nazanin" panose="00000400000000000000" pitchFamily="2" charset="-78"/>
              </a:rPr>
              <a:t> آنها تناسب منطقي داشته باشد و </a:t>
            </a:r>
            <a:r>
              <a:rPr lang="ar-SA" dirty="0">
                <a:latin typeface="Calibri" panose="020F0502020204030204" pitchFamily="34" charset="0"/>
                <a:ea typeface="Calibri" panose="020F0502020204030204" pitchFamily="34" charset="0"/>
                <a:cs typeface="Times New Roman" panose="02020603050405020304" pitchFamily="18" charset="0"/>
              </a:rPr>
              <a:t>ھ</a:t>
            </a:r>
            <a:r>
              <a:rPr lang="ar-SA" dirty="0">
                <a:latin typeface="Arial" panose="020B0604020202020204" pitchFamily="34" charset="0"/>
                <a:ea typeface="Calibri" panose="020F0502020204030204" pitchFamily="34" charset="0"/>
                <a:cs typeface="B Nazanin" panose="00000400000000000000" pitchFamily="2" charset="-78"/>
              </a:rPr>
              <a:t>مچنین استفاده از تمرینات مقدماتي باید با موقعیت آموزش، یعني محیط، تعداد شاگردان كلاس، وسایل كمك آموزشي كمك كننده و ابتكار معلم هبستگي كامل داشته باشد</a:t>
            </a:r>
            <a:r>
              <a:rPr lang="en-US" dirty="0">
                <a:latin typeface="Arial" panose="020B0604020202020204" pitchFamily="34" charset="0"/>
                <a:ea typeface="Calibri" panose="020F0502020204030204" pitchFamily="34" charset="0"/>
                <a:cs typeface="B Nazanin" panose="00000400000000000000" pitchFamily="2" charset="-78"/>
              </a:rPr>
              <a:t>.</a:t>
            </a:r>
            <a:endParaRPr lang="en-US" sz="20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a:latin typeface="Arial" panose="020B0604020202020204" pitchFamily="34" charset="0"/>
                <a:ea typeface="Calibri" panose="020F0502020204030204" pitchFamily="34" charset="0"/>
                <a:cs typeface="B Nazanin" panose="00000400000000000000" pitchFamily="2" charset="-78"/>
              </a:rPr>
              <a:t>ب - معلم بایستي حتي الامكان تمرینات مقدماتي را با حركاتي که دانش آموزان با آنها  آشنایي دارند شروع نموده، تا به حركات غیرآشنا و جدید که </a:t>
            </a:r>
            <a:r>
              <a:rPr lang="ar-SA" dirty="0">
                <a:latin typeface="Calibri" panose="020F0502020204030204" pitchFamily="34" charset="0"/>
                <a:ea typeface="Calibri" panose="020F0502020204030204" pitchFamily="34" charset="0"/>
                <a:cs typeface="Times New Roman" panose="02020603050405020304" pitchFamily="18" charset="0"/>
              </a:rPr>
              <a:t>ھ</a:t>
            </a:r>
            <a:r>
              <a:rPr lang="ar-SA" dirty="0">
                <a:latin typeface="Arial" panose="020B0604020202020204" pitchFamily="34" charset="0"/>
                <a:ea typeface="Calibri" panose="020F0502020204030204" pitchFamily="34" charset="0"/>
                <a:cs typeface="B Nazanin" panose="00000400000000000000" pitchFamily="2" charset="-78"/>
              </a:rPr>
              <a:t>مان </a:t>
            </a:r>
            <a:r>
              <a:rPr lang="ar-SA" dirty="0">
                <a:latin typeface="Calibri" panose="020F0502020204030204" pitchFamily="34" charset="0"/>
                <a:ea typeface="Calibri" panose="020F0502020204030204" pitchFamily="34" charset="0"/>
                <a:cs typeface="Times New Roman" panose="02020603050405020304" pitchFamily="18" charset="0"/>
              </a:rPr>
              <a:t>هدف</a:t>
            </a:r>
            <a:r>
              <a:rPr lang="ar-SA" dirty="0">
                <a:latin typeface="Arial" panose="020B0604020202020204" pitchFamily="34" charset="0"/>
                <a:ea typeface="Calibri" panose="020F0502020204030204" pitchFamily="34" charset="0"/>
                <a:cs typeface="B Nazanin" panose="00000400000000000000" pitchFamily="2" charset="-78"/>
              </a:rPr>
              <a:t> اصلي آموزش مي باشد نائل گردد</a:t>
            </a:r>
            <a:r>
              <a:rPr lang="en-US" dirty="0">
                <a:latin typeface="Arial" panose="020B0604020202020204" pitchFamily="34" charset="0"/>
                <a:ea typeface="Calibri" panose="020F0502020204030204" pitchFamily="34" charset="0"/>
                <a:cs typeface="B Nazanin" panose="00000400000000000000" pitchFamily="2" charset="-78"/>
              </a:rPr>
              <a:t>.</a:t>
            </a:r>
            <a:endParaRPr lang="en-US" sz="20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184</a:t>
            </a:fld>
            <a:endParaRPr lang="en-US"/>
          </a:p>
        </p:txBody>
      </p:sp>
    </p:spTree>
    <p:extLst>
      <p:ext uri="{BB962C8B-B14F-4D97-AF65-F5344CB8AC3E}">
        <p14:creationId xmlns:p14="http://schemas.microsoft.com/office/powerpoint/2010/main" val="279999944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مربی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747491"/>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sz="2000" b="1" u="dotDash" dirty="0">
                <a:latin typeface="Arial" panose="020B0604020202020204" pitchFamily="34" charset="0"/>
                <a:ea typeface="Calibri" panose="020F0502020204030204" pitchFamily="34" charset="0"/>
                <a:cs typeface="B Nazanin" panose="00000400000000000000" pitchFamily="2" charset="-78"/>
              </a:rPr>
              <a:t>تمرینات مقدماتي </a:t>
            </a:r>
            <a:endParaRPr lang="fa-IR" sz="2000" b="1" u="dotDash" dirty="0">
              <a:latin typeface="Arial" panose="020B060402020202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ar-SA" b="1" dirty="0">
                <a:latin typeface="Arial" panose="020B0604020202020204" pitchFamily="34" charset="0"/>
                <a:ea typeface="Calibri" panose="020F0502020204030204" pitchFamily="34" charset="0"/>
                <a:cs typeface="B Nazanin" panose="00000400000000000000" pitchFamily="2" charset="-78"/>
              </a:rPr>
              <a:t>الف - </a:t>
            </a:r>
            <a:r>
              <a:rPr lang="ar-SA" sz="2000" b="1" dirty="0">
                <a:latin typeface="Arial" panose="020B0604020202020204" pitchFamily="34" charset="0"/>
                <a:ea typeface="Calibri" panose="020F0502020204030204" pitchFamily="34" charset="0"/>
                <a:cs typeface="B Nazanin" panose="00000400000000000000" pitchFamily="2" charset="-78"/>
              </a:rPr>
              <a:t>تمرینات آسان به مشكل و از تمرینات ساده به مركب ختم گردد</a:t>
            </a:r>
            <a:endParaRPr lang="fa-IR" sz="2000" b="1" dirty="0">
              <a:latin typeface="Arial" panose="020B060402020202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ar-SA" sz="2000" b="1" dirty="0">
                <a:latin typeface="Arial" panose="020B0604020202020204" pitchFamily="34" charset="0"/>
                <a:ea typeface="Calibri" panose="020F0502020204030204" pitchFamily="34" charset="0"/>
                <a:cs typeface="B Nazanin" panose="00000400000000000000" pitchFamily="2" charset="-78"/>
              </a:rPr>
              <a:t>براي برانگیختن علاقه دانش آموزان بهتر است که براي هر</a:t>
            </a:r>
            <a:r>
              <a:rPr lang="ar-SA" sz="2000" b="1" dirty="0">
                <a:ea typeface="Calibri" panose="020F0502020204030204" pitchFamily="34" charset="0"/>
                <a:cs typeface="Times New Roman" panose="02020603050405020304" pitchFamily="18" charset="0"/>
              </a:rPr>
              <a:t> </a:t>
            </a:r>
            <a:r>
              <a:rPr lang="ar-SA" sz="2000" b="1" dirty="0">
                <a:latin typeface="Arial" panose="020B0604020202020204" pitchFamily="34" charset="0"/>
                <a:ea typeface="Calibri" panose="020F0502020204030204" pitchFamily="34" charset="0"/>
                <a:cs typeface="B Nazanin" panose="00000400000000000000" pitchFamily="2" charset="-78"/>
              </a:rPr>
              <a:t>حركت مقدماتي شرح و ایجاد تصویر شود</a:t>
            </a:r>
            <a:r>
              <a:rPr lang="en-US" sz="2000" b="1" dirty="0">
                <a:latin typeface="Arial" panose="020B0604020202020204" pitchFamily="34" charset="0"/>
                <a:ea typeface="Calibri" panose="020F0502020204030204" pitchFamily="34" charset="0"/>
                <a:cs typeface="B Nazanin" panose="00000400000000000000" pitchFamily="2" charset="-78"/>
              </a:rPr>
              <a:t>.</a:t>
            </a:r>
            <a:endParaRPr lang="fa-IR" sz="2000" b="1" dirty="0">
              <a:latin typeface="Arial" panose="020B060402020202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ar-SA" b="1" dirty="0">
                <a:latin typeface="Arial" panose="020B0604020202020204" pitchFamily="34" charset="0"/>
                <a:ea typeface="Calibri" panose="020F0502020204030204" pitchFamily="34" charset="0"/>
                <a:cs typeface="B Nazanin" panose="00000400000000000000" pitchFamily="2" charset="-78"/>
              </a:rPr>
              <a:t>جلوگیري از تصادفات ورزشي، ضمن تمرینات، بزرگترین و مهمترین وظیفه معلم مي باشد بدیهی است که معلم بایستي نحوه كمك كردن و مراقبت را بطور دقیق و صحیح به دانش آموزان آموزش دهد، تا شاگردان با اطمینان بیشتر و بدون داشتن ترس از تصادفات ورزشي حركات را انجام دهند. </a:t>
            </a:r>
            <a:endParaRPr lang="fa-IR" b="1" dirty="0">
              <a:latin typeface="Arial" panose="020B0604020202020204" pitchFamily="34" charset="0"/>
              <a:ea typeface="Calibri" panose="020F0502020204030204" pitchFamily="34" charset="0"/>
              <a:cs typeface="B Nazanin" panose="00000400000000000000" pitchFamily="2" charset="-78"/>
            </a:endParaRPr>
          </a:p>
          <a:p>
            <a:pPr algn="just" rtl="1">
              <a:lnSpc>
                <a:spcPct val="107000"/>
              </a:lnSpc>
              <a:spcAft>
                <a:spcPts val="800"/>
              </a:spcAft>
            </a:pP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185</a:t>
            </a:fld>
            <a:endParaRPr lang="en-US"/>
          </a:p>
        </p:txBody>
      </p:sp>
    </p:spTree>
    <p:extLst>
      <p:ext uri="{BB962C8B-B14F-4D97-AF65-F5344CB8AC3E}">
        <p14:creationId xmlns:p14="http://schemas.microsoft.com/office/powerpoint/2010/main" val="228580485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مربی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747491"/>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sz="2000" b="1" u="dotDash" dirty="0">
                <a:latin typeface="Arial" panose="020B0604020202020204" pitchFamily="34" charset="0"/>
                <a:ea typeface="Calibri" panose="020F0502020204030204" pitchFamily="34" charset="0"/>
                <a:cs typeface="B Nazanin" panose="00000400000000000000" pitchFamily="2" charset="-78"/>
              </a:rPr>
              <a:t>تمرینات مقدماتي </a:t>
            </a:r>
            <a:endParaRPr lang="fa-IR" sz="2000" b="1" u="dotDash" dirty="0">
              <a:latin typeface="Arial" panose="020B060402020202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خصوصیات زیر نكات اساسي براي طرح تمرینات مقدماتي می باشد</a:t>
            </a:r>
            <a:r>
              <a:rPr lang="en-US" sz="2000" dirty="0">
                <a:latin typeface="Arial" panose="020B0604020202020204" pitchFamily="34" charset="0"/>
                <a:ea typeface="Calibri" panose="020F0502020204030204" pitchFamily="34"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١</a:t>
            </a:r>
            <a:r>
              <a:rPr lang="ar-SA" sz="2000" dirty="0">
                <a:latin typeface="Calibri" panose="020F0502020204030204" pitchFamily="34" charset="0"/>
                <a:ea typeface="Calibri" panose="020F0502020204030204" pitchFamily="34" charset="0"/>
              </a:rPr>
              <a:t> </a:t>
            </a:r>
            <a:r>
              <a:rPr lang="ar-SA" sz="2000" dirty="0">
                <a:latin typeface="Arial" panose="020B0604020202020204" pitchFamily="34" charset="0"/>
                <a:ea typeface="Calibri" panose="020F0502020204030204" pitchFamily="34" charset="0"/>
                <a:cs typeface="B Nazanin" panose="00000400000000000000" pitchFamily="2" charset="-78"/>
              </a:rPr>
              <a:t>ساختمان حركات مقدماتي باید نشانگر </a:t>
            </a:r>
            <a:r>
              <a:rPr lang="ar-SA" sz="2000" dirty="0">
                <a:latin typeface="Calibri" panose="020F0502020204030204" pitchFamily="34" charset="0"/>
                <a:ea typeface="Calibri" panose="020F0502020204030204" pitchFamily="34" charset="0"/>
                <a:cs typeface="Times New Roman" panose="02020603050405020304" pitchFamily="18" charset="0"/>
              </a:rPr>
              <a:t>هدف</a:t>
            </a:r>
            <a:r>
              <a:rPr lang="ar-SA" sz="2000" dirty="0">
                <a:latin typeface="Arial" panose="020B0604020202020204" pitchFamily="34" charset="0"/>
                <a:ea typeface="Calibri" panose="020F0502020204030204" pitchFamily="34" charset="0"/>
                <a:cs typeface="B Nazanin" panose="00000400000000000000" pitchFamily="2" charset="-78"/>
              </a:rPr>
              <a:t> اصلي باشند</a:t>
            </a:r>
            <a:r>
              <a:rPr lang="en-US" sz="2000" dirty="0">
                <a:latin typeface="Arial" panose="020B0604020202020204" pitchFamily="34" charset="0"/>
                <a:ea typeface="Calibri" panose="020F0502020204030204" pitchFamily="34"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٢</a:t>
            </a:r>
            <a:r>
              <a:rPr lang="ar-SA" sz="2000" dirty="0">
                <a:latin typeface="Calibri" panose="020F0502020204030204" pitchFamily="34" charset="0"/>
                <a:ea typeface="Calibri" panose="020F0502020204030204" pitchFamily="34" charset="0"/>
              </a:rPr>
              <a:t> </a:t>
            </a:r>
            <a:r>
              <a:rPr lang="ar-SA" sz="2000" dirty="0">
                <a:latin typeface="Arial" panose="020B0604020202020204" pitchFamily="34" charset="0"/>
                <a:ea typeface="Calibri" panose="020F0502020204030204" pitchFamily="34" charset="0"/>
                <a:cs typeface="B Nazanin" panose="00000400000000000000" pitchFamily="2" charset="-78"/>
              </a:rPr>
              <a:t>تمرینات مقدماتي باید سادهتر از تمرینات نهایی باشند</a:t>
            </a:r>
            <a:r>
              <a:rPr lang="en-US" sz="2000" dirty="0">
                <a:latin typeface="Arial" panose="020B0604020202020204" pitchFamily="34" charset="0"/>
                <a:ea typeface="Calibri" panose="020F0502020204030204" pitchFamily="34"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٣</a:t>
            </a:r>
            <a:r>
              <a:rPr lang="ar-SA" sz="2000" dirty="0">
                <a:latin typeface="Calibri" panose="020F0502020204030204" pitchFamily="34" charset="0"/>
                <a:ea typeface="Calibri" panose="020F0502020204030204" pitchFamily="34" charset="0"/>
              </a:rPr>
              <a:t> </a:t>
            </a:r>
            <a:r>
              <a:rPr lang="ar-SA" sz="2000" dirty="0">
                <a:latin typeface="Arial" panose="020B0604020202020204" pitchFamily="34" charset="0"/>
                <a:ea typeface="Calibri" panose="020F0502020204030204" pitchFamily="34" charset="0"/>
                <a:cs typeface="B Nazanin" panose="00000400000000000000" pitchFamily="2" charset="-78"/>
              </a:rPr>
              <a:t>تمرینات مقدماتي باید بتدریج دشوارتر شوند تا به درجه تمرینات نهایی برسند</a:t>
            </a:r>
            <a:r>
              <a:rPr lang="en-US" sz="2000" dirty="0">
                <a:latin typeface="Arial" panose="020B0604020202020204" pitchFamily="34" charset="0"/>
                <a:ea typeface="Calibri" panose="020F0502020204030204" pitchFamily="34"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186</a:t>
            </a:fld>
            <a:endParaRPr lang="en-US"/>
          </a:p>
        </p:txBody>
      </p:sp>
    </p:spTree>
    <p:extLst>
      <p:ext uri="{BB962C8B-B14F-4D97-AF65-F5344CB8AC3E}">
        <p14:creationId xmlns:p14="http://schemas.microsoft.com/office/powerpoint/2010/main" val="428983269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مربی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747491"/>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sz="2000" b="1" u="dotDash" dirty="0">
                <a:latin typeface="Arial" panose="020B0604020202020204" pitchFamily="34" charset="0"/>
                <a:ea typeface="Calibri" panose="020F0502020204030204" pitchFamily="34" charset="0"/>
                <a:cs typeface="B Nazanin" panose="00000400000000000000" pitchFamily="2" charset="-78"/>
              </a:rPr>
              <a:t>تمرینات نهایی </a:t>
            </a:r>
            <a:endParaRPr lang="fa-IR" sz="2000" b="1" u="dotDash" dirty="0">
              <a:latin typeface="Arial" panose="020B0604020202020204" pitchFamily="34" charset="0"/>
              <a:ea typeface="Calibri" panose="020F0502020204030204" pitchFamily="34"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r>
              <a:rPr lang="ar-SA" sz="2000" b="1" u="dotDash" dirty="0">
                <a:latin typeface="Arial" panose="020B0604020202020204" pitchFamily="34" charset="0"/>
                <a:ea typeface="Calibri" panose="020F0502020204030204" pitchFamily="34" charset="0"/>
                <a:cs typeface="B Nazanin" panose="00000400000000000000" pitchFamily="2" charset="-78"/>
              </a:rPr>
              <a:t>تغییر دادن در تمرینات و مشكلتر كردن حركت و یا تركیب با حركات دیگر</a:t>
            </a:r>
            <a:endParaRPr lang="fa-IR" sz="2000" b="1" u="dotDash" dirty="0">
              <a:latin typeface="Arial" panose="020B0604020202020204" pitchFamily="34" charset="0"/>
              <a:ea typeface="Calibri" panose="020F0502020204030204" pitchFamily="34" charset="0"/>
              <a:cs typeface="B Nazanin" panose="00000400000000000000" pitchFamily="2" charset="-78"/>
            </a:endParaRPr>
          </a:p>
          <a:p>
            <a:pPr algn="just" rtl="1">
              <a:lnSpc>
                <a:spcPct val="107000"/>
              </a:lnSpc>
              <a:spcAft>
                <a:spcPts val="800"/>
              </a:spcAft>
            </a:pPr>
            <a:r>
              <a:rPr lang="ar-SA" sz="2000" b="1" dirty="0">
                <a:latin typeface="Calibri" panose="020F0502020204030204" pitchFamily="34" charset="0"/>
                <a:ea typeface="Calibri" panose="020F0502020204030204" pitchFamily="34" charset="0"/>
              </a:rPr>
              <a:t>كمك كردن و ایمني</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r>
              <a:rPr lang="fa-IR" sz="2000" b="1" dirty="0">
                <a:latin typeface="Calibri" panose="020F0502020204030204" pitchFamily="34" charset="0"/>
                <a:ea typeface="Calibri" panose="020F0502020204030204" pitchFamily="34" charset="0"/>
              </a:rPr>
              <a:t>١-  كمك كردن باید بنحوه صحیح و قابل دركي باشد.</a:t>
            </a:r>
          </a:p>
          <a:p>
            <a:pPr marL="342900" lvl="0" indent="-342900" algn="just" rtl="1">
              <a:lnSpc>
                <a:spcPct val="107000"/>
              </a:lnSpc>
              <a:spcAft>
                <a:spcPts val="800"/>
              </a:spcAft>
              <a:buFont typeface="Wingdings" panose="05000000000000000000" pitchFamily="2" charset="2"/>
              <a:buChar char=""/>
            </a:pPr>
            <a:r>
              <a:rPr lang="fa-IR" sz="2000" b="1" dirty="0">
                <a:latin typeface="Calibri" panose="020F0502020204030204" pitchFamily="34" charset="0"/>
                <a:ea typeface="Calibri" panose="020F0502020204030204" pitchFamily="34" charset="0"/>
              </a:rPr>
              <a:t>٢ - كمك كردن باید طوري باشد که حركات و ریتم اصلي خود را از دست ندهد.</a:t>
            </a:r>
          </a:p>
          <a:p>
            <a:pPr marL="342900" lvl="0" indent="-342900" algn="just" rtl="1">
              <a:lnSpc>
                <a:spcPct val="107000"/>
              </a:lnSpc>
              <a:spcAft>
                <a:spcPts val="800"/>
              </a:spcAft>
              <a:buFont typeface="Wingdings" panose="05000000000000000000" pitchFamily="2" charset="2"/>
              <a:buChar char=""/>
            </a:pPr>
            <a:r>
              <a:rPr lang="fa-IR" sz="2000" b="1" dirty="0">
                <a:latin typeface="Calibri" panose="020F0502020204030204" pitchFamily="34" charset="0"/>
                <a:ea typeface="Calibri" panose="020F0502020204030204" pitchFamily="34" charset="0"/>
              </a:rPr>
              <a:t>٣ - باید بتدریج از شدت كمك كردن کاسته شود، تا اینکه نوآموز دیگر احتیاج به كمك نداشته باشد، که بعد از این مرحله باید تنها طریقه ایمني را در اجراي حركات پیش گرفت.</a:t>
            </a:r>
          </a:p>
          <a:p>
            <a:pPr marL="342900" lvl="0" indent="-342900" algn="just" rtl="1">
              <a:lnSpc>
                <a:spcPct val="107000"/>
              </a:lnSpc>
              <a:spcAft>
                <a:spcPts val="800"/>
              </a:spcAft>
              <a:buFont typeface="Wingdings" panose="05000000000000000000" pitchFamily="2" charset="2"/>
              <a:buChar char=""/>
            </a:pP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187</a:t>
            </a:fld>
            <a:endParaRPr lang="en-US"/>
          </a:p>
        </p:txBody>
      </p:sp>
    </p:spTree>
    <p:extLst>
      <p:ext uri="{BB962C8B-B14F-4D97-AF65-F5344CB8AC3E}">
        <p14:creationId xmlns:p14="http://schemas.microsoft.com/office/powerpoint/2010/main" val="343372468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مربی</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747491"/>
          </a:xfrm>
        </p:spPr>
        <p:txBody>
          <a:bodyPr>
            <a:normAutofit fontScale="92500" lnSpcReduction="10000"/>
          </a:bodyPr>
          <a:lstStyle/>
          <a:p>
            <a:pPr marL="342900" lvl="0" indent="-342900" algn="just" rtl="1">
              <a:lnSpc>
                <a:spcPct val="107000"/>
              </a:lnSpc>
              <a:spcAft>
                <a:spcPts val="800"/>
              </a:spcAft>
              <a:buFont typeface="Wingdings" panose="05000000000000000000" pitchFamily="2" charset="2"/>
              <a:buChar char=""/>
            </a:pPr>
            <a:r>
              <a:rPr lang="ar-SA" sz="2000" b="1" u="dotDash" dirty="0">
                <a:latin typeface="Arial" panose="020B0604020202020204" pitchFamily="34" charset="0"/>
                <a:ea typeface="Calibri" panose="020F0502020204030204" pitchFamily="34" charset="0"/>
                <a:cs typeface="B Nazanin" panose="00000400000000000000" pitchFamily="2" charset="-78"/>
              </a:rPr>
              <a:t>تمرینات نهایی </a:t>
            </a:r>
            <a:endParaRPr lang="fa-IR" sz="2000" b="1" u="dotDash" dirty="0">
              <a:latin typeface="Arial" panose="020B0604020202020204" pitchFamily="34" charset="0"/>
              <a:ea typeface="Calibri" panose="020F0502020204030204" pitchFamily="34"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r>
              <a:rPr lang="ar-SA" sz="2000" dirty="0">
                <a:latin typeface="Arial" panose="020B0604020202020204" pitchFamily="34" charset="0"/>
                <a:ea typeface="Calibri" panose="020F0502020204030204" pitchFamily="34" charset="0"/>
                <a:cs typeface="B Nazanin" panose="00000400000000000000" pitchFamily="2" charset="-78"/>
              </a:rPr>
              <a:t>ایمني</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1 - وقوع حادثه را كاملاً بداند</a:t>
            </a:r>
            <a:r>
              <a:rPr lang="en-US" sz="2000" dirty="0">
                <a:latin typeface="Arial" panose="020B0604020202020204" pitchFamily="34" charset="0"/>
                <a:ea typeface="Calibri" panose="020F0502020204030204" pitchFamily="34"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2 - جهت حركت را بشناسد</a:t>
            </a:r>
            <a:r>
              <a:rPr lang="en-US" sz="2000" dirty="0">
                <a:latin typeface="Arial" panose="020B0604020202020204" pitchFamily="34" charset="0"/>
                <a:ea typeface="Calibri" panose="020F0502020204030204" pitchFamily="34" charset="0"/>
                <a:cs typeface="B Nazanin" panose="00000400000000000000" pitchFamily="2" charset="-78"/>
              </a:rPr>
              <a:t>.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3 - از تكنیك حركت آگاهی كامل داشته باشد</a:t>
            </a:r>
            <a:r>
              <a:rPr lang="en-US" sz="2000">
                <a:latin typeface="Arial" panose="020B0604020202020204" pitchFamily="34" charset="0"/>
                <a:ea typeface="Calibri" panose="020F0502020204030204" pitchFamily="34" charset="0"/>
                <a:cs typeface="B Nazanin" panose="00000400000000000000" pitchFamily="2" charset="-78"/>
              </a:rPr>
              <a:t> ·</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كمك كردن و ایمني در ساعات ژیمناستیك داراي سه  ا</a:t>
            </a:r>
            <a:r>
              <a:rPr lang="ar-SA" sz="2000" dirty="0">
                <a:latin typeface="Calibri" panose="020F0502020204030204" pitchFamily="34" charset="0"/>
                <a:ea typeface="Calibri" panose="020F0502020204030204" pitchFamily="34" charset="0"/>
                <a:cs typeface="Times New Roman" panose="02020603050405020304" pitchFamily="18" charset="0"/>
              </a:rPr>
              <a:t>ھ</a:t>
            </a:r>
            <a:r>
              <a:rPr lang="ar-SA" sz="2000" dirty="0">
                <a:latin typeface="Arial" panose="020B0604020202020204" pitchFamily="34" charset="0"/>
                <a:ea typeface="Calibri" panose="020F0502020204030204" pitchFamily="34" charset="0"/>
                <a:cs typeface="B Nazanin" panose="00000400000000000000" pitchFamily="2" charset="-78"/>
              </a:rPr>
              <a:t>میت زیر ميباشد</a:t>
            </a:r>
            <a:r>
              <a:rPr lang="en-US" sz="2000" dirty="0">
                <a:latin typeface="Arial" panose="020B0604020202020204" pitchFamily="34" charset="0"/>
                <a:ea typeface="Calibri" panose="020F0502020204030204" pitchFamily="34"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1 -</a:t>
            </a:r>
            <a:r>
              <a:rPr lang="ar-SA" sz="2000" dirty="0">
                <a:latin typeface="Calibri" panose="020F0502020204030204" pitchFamily="34" charset="0"/>
                <a:ea typeface="Calibri" panose="020F0502020204030204" pitchFamily="34" charset="0"/>
              </a:rPr>
              <a:t> </a:t>
            </a:r>
            <a:r>
              <a:rPr lang="ar-SA" sz="2000" dirty="0">
                <a:latin typeface="Arial" panose="020B0604020202020204" pitchFamily="34" charset="0"/>
                <a:ea typeface="Calibri" panose="020F0502020204030204" pitchFamily="34" charset="0"/>
                <a:cs typeface="B Nazanin" panose="00000400000000000000" pitchFamily="2" charset="-78"/>
              </a:rPr>
              <a:t>جلوگیري از تصادفات</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٢</a:t>
            </a:r>
            <a:r>
              <a:rPr lang="ar-SA" sz="2000" dirty="0">
                <a:latin typeface="Calibri" panose="020F0502020204030204" pitchFamily="34" charset="0"/>
                <a:ea typeface="Calibri" panose="020F0502020204030204" pitchFamily="34" charset="0"/>
              </a:rPr>
              <a:t> </a:t>
            </a:r>
            <a:r>
              <a:rPr lang="ar-SA" sz="2000" dirty="0">
                <a:latin typeface="Arial" panose="020B0604020202020204" pitchFamily="34" charset="0"/>
                <a:ea typeface="Calibri" panose="020F0502020204030204" pitchFamily="34" charset="0"/>
                <a:cs typeface="B Nazanin" panose="00000400000000000000" pitchFamily="2" charset="-78"/>
              </a:rPr>
              <a:t>- سرعت عمل در یادگیري</a:t>
            </a:r>
            <a:endParaRPr lang="en-US" sz="1600"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sz="2000" dirty="0">
                <a:latin typeface="Arial" panose="020B0604020202020204" pitchFamily="34" charset="0"/>
                <a:ea typeface="Calibri" panose="020F0502020204030204" pitchFamily="34" charset="0"/>
                <a:cs typeface="B Nazanin" panose="00000400000000000000" pitchFamily="2" charset="-78"/>
              </a:rPr>
              <a:t>٣</a:t>
            </a:r>
            <a:r>
              <a:rPr lang="ar-SA" sz="2000" dirty="0">
                <a:latin typeface="Calibri" panose="020F0502020204030204" pitchFamily="34" charset="0"/>
                <a:ea typeface="Calibri" panose="020F0502020204030204" pitchFamily="34" charset="0"/>
              </a:rPr>
              <a:t> </a:t>
            </a:r>
            <a:r>
              <a:rPr lang="ar-SA" sz="2000" dirty="0">
                <a:latin typeface="Arial" panose="020B0604020202020204" pitchFamily="34" charset="0"/>
                <a:ea typeface="Calibri" panose="020F0502020204030204" pitchFamily="34" charset="0"/>
                <a:cs typeface="B Nazanin" panose="00000400000000000000" pitchFamily="2" charset="-78"/>
              </a:rPr>
              <a:t>- ایجاد حس </a:t>
            </a:r>
            <a:r>
              <a:rPr lang="ar-SA" sz="2000" dirty="0">
                <a:latin typeface="Calibri" panose="020F0502020204030204" pitchFamily="34" charset="0"/>
                <a:ea typeface="Calibri" panose="020F0502020204030204" pitchFamily="34" charset="0"/>
                <a:cs typeface="Times New Roman" panose="02020603050405020304" pitchFamily="18" charset="0"/>
              </a:rPr>
              <a:t>ھ</a:t>
            </a:r>
            <a:r>
              <a:rPr lang="ar-SA" sz="2000" dirty="0">
                <a:latin typeface="Arial" panose="020B0604020202020204" pitchFamily="34" charset="0"/>
                <a:ea typeface="Calibri" panose="020F0502020204030204" pitchFamily="34" charset="0"/>
                <a:cs typeface="B Nazanin" panose="00000400000000000000" pitchFamily="2" charset="-78"/>
              </a:rPr>
              <a:t>مكاري و تعاون در نوآموزان</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188</a:t>
            </a:fld>
            <a:endParaRPr lang="en-US"/>
          </a:p>
        </p:txBody>
      </p:sp>
    </p:spTree>
    <p:extLst>
      <p:ext uri="{BB962C8B-B14F-4D97-AF65-F5344CB8AC3E}">
        <p14:creationId xmlns:p14="http://schemas.microsoft.com/office/powerpoint/2010/main" val="415403099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کلی مربی ژیمناستیک</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933951"/>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sz="2000" b="1" u="dotDash" dirty="0">
                <a:latin typeface="Arial" panose="020B0604020202020204" pitchFamily="34" charset="0"/>
                <a:ea typeface="Calibri" panose="020F0502020204030204" pitchFamily="34" charset="0"/>
                <a:cs typeface="B Nazanin" panose="00000400000000000000" pitchFamily="2" charset="-78"/>
              </a:rPr>
              <a:t>تمرینات نهایی </a:t>
            </a:r>
            <a:endParaRPr lang="fa-IR" sz="2000" b="1" u="dotDash" dirty="0">
              <a:latin typeface="Arial" panose="020B0604020202020204" pitchFamily="34" charset="0"/>
              <a:ea typeface="Calibri" panose="020F0502020204030204" pitchFamily="34" charset="0"/>
              <a:cs typeface="B Nazanin" panose="00000400000000000000" pitchFamily="2" charset="-78"/>
            </a:endParaRPr>
          </a:p>
          <a:p>
            <a:pPr marL="342900" lvl="0" indent="-342900" algn="just" rtl="1">
              <a:lnSpc>
                <a:spcPct val="107000"/>
              </a:lnSpc>
              <a:spcAft>
                <a:spcPts val="0"/>
              </a:spcAft>
              <a:buFont typeface="Symbol" panose="05050102010706020507" pitchFamily="18" charset="2"/>
              <a:buChar char=""/>
            </a:pPr>
            <a:r>
              <a:rPr lang="ar-SA" sz="2000" dirty="0">
                <a:latin typeface="Times New Roman" panose="02020603050405020304" pitchFamily="18" charset="0"/>
                <a:ea typeface="Times New Roman" panose="02020603050405020304" pitchFamily="18" charset="0"/>
                <a:cs typeface="B Nazanin" panose="00000400000000000000" pitchFamily="2" charset="-78"/>
              </a:rPr>
              <a:t>فضای کافی برای اجرای دانش‌آموزان فراهم کنید‌</a:t>
            </a:r>
            <a:r>
              <a:rPr lang="en-US" sz="2000"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0"/>
              </a:spcAft>
              <a:buFont typeface="Symbol" panose="05050102010706020507" pitchFamily="18" charset="2"/>
              <a:buChar char=""/>
            </a:pPr>
            <a:r>
              <a:rPr lang="ar-SA" sz="2000" dirty="0">
                <a:latin typeface="Times New Roman" panose="02020603050405020304" pitchFamily="18" charset="0"/>
                <a:ea typeface="Times New Roman" panose="02020603050405020304" pitchFamily="18" charset="0"/>
                <a:cs typeface="B Nazanin" panose="00000400000000000000" pitchFamily="2" charset="-78"/>
              </a:rPr>
              <a:t>به‌ دانش‌آموزان فقط اجازۀ اجرای مهارت‌هایی را بدهید که قـبلا آموزش دیده‌اند</a:t>
            </a:r>
            <a:r>
              <a:rPr lang="en-US" sz="2000"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0"/>
              </a:spcAft>
              <a:buFont typeface="Symbol" panose="05050102010706020507" pitchFamily="18" charset="2"/>
              <a:buChar char=""/>
            </a:pPr>
            <a:r>
              <a:rPr lang="ar-SA" sz="2000" dirty="0">
                <a:latin typeface="Times New Roman" panose="02020603050405020304" pitchFamily="18" charset="0"/>
                <a:ea typeface="Times New Roman" panose="02020603050405020304" pitchFamily="18" charset="0"/>
                <a:cs typeface="B Nazanin" panose="00000400000000000000" pitchFamily="2" charset="-78"/>
              </a:rPr>
              <a:t>اصرار داشته باشید که دانش‌آموزان به درستی رفتار کنند وخـودشان را مـطابق قـوانین کلاس تنظیم کنند</a:t>
            </a:r>
            <a:r>
              <a:rPr lang="en-US" sz="2000"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0"/>
              </a:spcAft>
              <a:buFont typeface="Symbol" panose="05050102010706020507" pitchFamily="18" charset="2"/>
              <a:buChar char=""/>
            </a:pPr>
            <a:r>
              <a:rPr lang="ar-SA" sz="2000" dirty="0">
                <a:latin typeface="Times New Roman" panose="02020603050405020304" pitchFamily="18" charset="0"/>
                <a:ea typeface="Times New Roman" panose="02020603050405020304" pitchFamily="18" charset="0"/>
                <a:cs typeface="B Nazanin" panose="00000400000000000000" pitchFamily="2" charset="-78"/>
              </a:rPr>
              <a:t>بالشتک‌ها و تشک‌های تاتامی کافی‌ به‌ عنوان تجهیزات فراهم کنید</a:t>
            </a:r>
            <a:r>
              <a:rPr lang="en-US" sz="2000"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0"/>
              </a:spcAft>
              <a:buFont typeface="Symbol" panose="05050102010706020507" pitchFamily="18" charset="2"/>
              <a:buChar char=""/>
            </a:pPr>
            <a:r>
              <a:rPr lang="ar-SA" sz="2000" dirty="0">
                <a:latin typeface="Times New Roman" panose="02020603050405020304" pitchFamily="18" charset="0"/>
                <a:ea typeface="Times New Roman" panose="02020603050405020304" pitchFamily="18" charset="0"/>
                <a:cs typeface="B Nazanin" panose="00000400000000000000" pitchFamily="2" charset="-78"/>
              </a:rPr>
              <a:t>مطمئن شوید که تجهیزات محکم هـستند ‌ ‌و بـه درستی نصب، جای‌گذاری و نگه داشته شده‌اند</a:t>
            </a:r>
            <a:r>
              <a:rPr lang="en-US" sz="2000"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0"/>
              </a:spcAft>
              <a:buFont typeface="Symbol" panose="05050102010706020507" pitchFamily="18" charset="2"/>
              <a:buChar char=""/>
            </a:pPr>
            <a:r>
              <a:rPr lang="ar-SA" sz="2000" dirty="0">
                <a:latin typeface="Times New Roman" panose="02020603050405020304" pitchFamily="18" charset="0"/>
                <a:ea typeface="Times New Roman" panose="02020603050405020304" pitchFamily="18" charset="0"/>
                <a:cs typeface="B Nazanin" panose="00000400000000000000" pitchFamily="2" charset="-78"/>
              </a:rPr>
              <a:t>اطمینان حاصل کنید که دانش‌آموزان، طریق مـناسب کـمک بـه اجرای حرکات و تکنیک‌های کمکی در‌ اجرای‌ حرکات خودشان را می‌دانند و درک می‌کنند که شامل روش‌هایی برای واگذاری مهارت‌ها به صـورت مطمئن با حرکات غلت خوردن و فرود آمدن می‌باشد که از بروز صدمات جلوگیری می‌کند</a:t>
            </a:r>
            <a:r>
              <a:rPr lang="en-US" sz="2000" dirty="0">
                <a:latin typeface="Times New Roman" panose="02020603050405020304" pitchFamily="18" charset="0"/>
                <a:ea typeface="Times New Roman" panose="02020603050405020304" pitchFamily="18" charset="0"/>
                <a:cs typeface="B Nazanin" panose="00000400000000000000" pitchFamily="2" charset="-78"/>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Symbol" panose="05050102010706020507" pitchFamily="18" charset="2"/>
              <a:buChar char=""/>
            </a:pPr>
            <a:r>
              <a:rPr lang="ar-SA" sz="2000" dirty="0">
                <a:latin typeface="Times New Roman" panose="02020603050405020304" pitchFamily="18" charset="0"/>
                <a:ea typeface="Times New Roman" panose="02020603050405020304" pitchFamily="18" charset="0"/>
                <a:cs typeface="B Nazanin" panose="00000400000000000000" pitchFamily="2" charset="-78"/>
              </a:rPr>
              <a:t>پیـشرفت‌ها و مهارت‌هایی را آموزش‌ دهید‌ کـه‌ مـطابق با توانایی‌های هر دانش‌آموز باشد‌.</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sz="2000"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189</a:t>
            </a:fld>
            <a:endParaRPr lang="en-US"/>
          </a:p>
        </p:txBody>
      </p:sp>
    </p:spTree>
    <p:extLst>
      <p:ext uri="{BB962C8B-B14F-4D97-AF65-F5344CB8AC3E}">
        <p14:creationId xmlns:p14="http://schemas.microsoft.com/office/powerpoint/2010/main" val="294593598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وظایف مدیر</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933951"/>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dirty="0">
                <a:solidFill>
                  <a:srgbClr val="000000"/>
                </a:solidFill>
                <a:latin typeface="Tahoma" panose="020B0604030504040204" pitchFamily="34" charset="0"/>
                <a:ea typeface="Times New Roman" panose="02020603050405020304" pitchFamily="18" charset="0"/>
                <a:cs typeface="B Nazanin" panose="00000400000000000000" pitchFamily="2" charset="-78"/>
              </a:rPr>
              <a:t>ملزم است به ایمنی تمامی اماکن آکادمی و تجهیزات آن توجه کند</a:t>
            </a:r>
            <a:endParaRPr lang="en-US" dirty="0">
              <a:solidFill>
                <a:srgbClr val="000000"/>
              </a:solidFill>
              <a:latin typeface="Tahoma" panose="020B0604030504040204" pitchFamily="34" charset="0"/>
              <a:ea typeface="Times New Roman" panose="02020603050405020304" pitchFamily="18"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r>
              <a:rPr lang="ar-SA" dirty="0">
                <a:solidFill>
                  <a:srgbClr val="000000"/>
                </a:solidFill>
                <a:latin typeface="Tahoma" panose="020B0604030504040204" pitchFamily="34" charset="0"/>
                <a:ea typeface="Times New Roman" panose="02020603050405020304" pitchFamily="18" charset="0"/>
                <a:cs typeface="B Nazanin" panose="00000400000000000000" pitchFamily="2" charset="-78"/>
              </a:rPr>
              <a:t>سقف</a:t>
            </a:r>
            <a:r>
              <a:rPr lang="ar-SA" dirty="0">
                <a:solidFill>
                  <a:srgbClr val="000000"/>
                </a:solidFill>
                <a:ea typeface="Times New Roman" panose="02020603050405020304" pitchFamily="18" charset="0"/>
                <a:cs typeface="Cambria" panose="02040503050406030204" pitchFamily="18" charset="0"/>
              </a:rPr>
              <a:t> </a:t>
            </a:r>
            <a:r>
              <a:rPr lang="ar-SA" dirty="0">
                <a:solidFill>
                  <a:srgbClr val="000000"/>
                </a:solidFill>
                <a:latin typeface="Tahoma" panose="020B0604030504040204" pitchFamily="34" charset="0"/>
                <a:ea typeface="Times New Roman" panose="02020603050405020304" pitchFamily="18" charset="0"/>
                <a:cs typeface="B Nazanin" panose="00000400000000000000" pitchFamily="2" charset="-78"/>
              </a:rPr>
              <a:t>ها، برق، آب و همه‌ی تجهیزات آکادمی نظارت کامل داشته باشد و فضای آن را محیطی امن و سالم، برای فعالیت‌های ورزشی نگه دارد</a:t>
            </a:r>
            <a:endParaRPr lang="en-US" dirty="0">
              <a:solidFill>
                <a:srgbClr val="000000"/>
              </a:solidFill>
              <a:latin typeface="Tahoma" panose="020B0604030504040204" pitchFamily="34" charset="0"/>
              <a:ea typeface="Times New Roman" panose="02020603050405020304" pitchFamily="18"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r>
              <a:rPr lang="ar-SA" dirty="0">
                <a:solidFill>
                  <a:srgbClr val="000000"/>
                </a:solidFill>
                <a:latin typeface="Tahoma" panose="020B0604030504040204" pitchFamily="34" charset="0"/>
                <a:ea typeface="Times New Roman" panose="02020603050405020304" pitchFamily="18" charset="0"/>
                <a:cs typeface="B Nazanin" panose="00000400000000000000" pitchFamily="2" charset="-78"/>
              </a:rPr>
              <a:t>. تجهیزات را باید به طور مرتب بازدید کند و در رفع اشکال آن‌ها بکوشد. در خصوص تعداد تماشاگران با توجه به ظرفیت آکادمی نظارت داشته باشد. فضای آکادمی را از لحاظ اخلاقی برای کودکان سلامت نگه دارد. بر کارمندان نظارت کامل داشته باشد</a:t>
            </a:r>
            <a:endParaRPr lang="en-US" dirty="0">
              <a:solidFill>
                <a:srgbClr val="000000"/>
              </a:solidFill>
              <a:latin typeface="Tahoma" panose="020B0604030504040204" pitchFamily="34" charset="0"/>
              <a:ea typeface="Times New Roman" panose="02020603050405020304" pitchFamily="18"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r>
              <a:rPr lang="ar-SA" dirty="0">
                <a:solidFill>
                  <a:srgbClr val="000000"/>
                </a:solidFill>
                <a:latin typeface="Tahoma" panose="020B0604030504040204" pitchFamily="34" charset="0"/>
                <a:ea typeface="Times New Roman" panose="02020603050405020304" pitchFamily="18" charset="0"/>
                <a:cs typeface="B Nazanin" panose="00000400000000000000" pitchFamily="2" charset="-78"/>
              </a:rPr>
              <a:t>، والدین امانتگذار هستند و تا زمان حضور کودکان در باشگاه، مربیان جانشین والدین‌اند و وظایف آن‌ها را برعهده دارند</a:t>
            </a:r>
            <a:r>
              <a:rPr lang="en-US" dirty="0">
                <a:solidFill>
                  <a:srgbClr val="000000"/>
                </a:solidFill>
                <a:latin typeface="Tahoma" panose="020B0604030504040204" pitchFamily="34" charset="0"/>
                <a:ea typeface="Times New Roman" panose="02020603050405020304" pitchFamily="18" charset="0"/>
                <a:cs typeface="B Nazanin" panose="00000400000000000000" pitchFamily="2" charset="-78"/>
              </a:rPr>
              <a:t>.</a:t>
            </a: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190</a:t>
            </a:fld>
            <a:endParaRPr lang="en-US"/>
          </a:p>
        </p:txBody>
      </p:sp>
    </p:spTree>
    <p:extLst>
      <p:ext uri="{BB962C8B-B14F-4D97-AF65-F5344CB8AC3E}">
        <p14:creationId xmlns:p14="http://schemas.microsoft.com/office/powerpoint/2010/main" val="341404035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fa-IR" dirty="0"/>
              <a:t> حقوق ورزشی کیک بوکسینگ</a:t>
            </a:r>
            <a:endParaRPr lang="en-US" dirty="0"/>
          </a:p>
        </p:txBody>
      </p:sp>
      <p:sp>
        <p:nvSpPr>
          <p:cNvPr id="7" name="Text Placeholder 6"/>
          <p:cNvSpPr>
            <a:spLocks noGrp="1"/>
          </p:cNvSpPr>
          <p:nvPr>
            <p:ph type="body" idx="1"/>
          </p:nvPr>
        </p:nvSpPr>
        <p:spPr/>
        <p:txBody>
          <a:bodyPr/>
          <a:lstStyle/>
          <a:p>
            <a:pPr algn="ctr" rtl="1"/>
            <a:r>
              <a:rPr lang="fa-IR" b="1" dirty="0"/>
              <a:t>آقای سیادتی</a:t>
            </a:r>
            <a:endParaRPr lang="en-US" b="1" dirty="0"/>
          </a:p>
        </p:txBody>
      </p:sp>
      <p:sp>
        <p:nvSpPr>
          <p:cNvPr id="4" name="Slide Number Placeholder 3"/>
          <p:cNvSpPr>
            <a:spLocks noGrp="1"/>
          </p:cNvSpPr>
          <p:nvPr>
            <p:ph type="sldNum" sz="quarter" idx="12"/>
          </p:nvPr>
        </p:nvSpPr>
        <p:spPr/>
        <p:txBody>
          <a:bodyPr/>
          <a:lstStyle/>
          <a:p>
            <a:fld id="{58072F16-E565-43DE-81E5-A7D421BECA7A}" type="slidenum">
              <a:rPr lang="en-US" smtClean="0"/>
              <a:t>191</a:t>
            </a:fld>
            <a:endParaRPr lang="en-US"/>
          </a:p>
        </p:txBody>
      </p:sp>
    </p:spTree>
    <p:extLst>
      <p:ext uri="{BB962C8B-B14F-4D97-AF65-F5344CB8AC3E}">
        <p14:creationId xmlns:p14="http://schemas.microsoft.com/office/powerpoint/2010/main" val="352048164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شرح رشته</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2493819"/>
          </a:xfrm>
        </p:spPr>
        <p:txBody>
          <a:bodyPr>
            <a:normAutofit/>
          </a:bodyPr>
          <a:lstStyle/>
          <a:p>
            <a:pPr marL="342900" lvl="0" indent="-342900" algn="just" rtl="1">
              <a:lnSpc>
                <a:spcPct val="107000"/>
              </a:lnSpc>
              <a:spcAft>
                <a:spcPts val="800"/>
              </a:spcAft>
              <a:buFont typeface="Wingdings" panose="05000000000000000000" pitchFamily="2" charset="2"/>
              <a:buChar char=""/>
            </a:pPr>
            <a:r>
              <a:rPr lang="ar-SA" dirty="0">
                <a:latin typeface="Calibri" panose="020F0502020204030204" pitchFamily="34" charset="0"/>
                <a:ea typeface="Times New Roman" panose="02020603050405020304" pitchFamily="18" charset="0"/>
                <a:cs typeface="B Nazanin" panose="00000400000000000000" pitchFamily="2" charset="-78"/>
              </a:rPr>
              <a:t>کیک بوکسینگ ورزشی رزمی می‌باشد. در کیک بوکسینگ ضربات مشت، لگد، زانو، آرنج و گرفتن همدیگر آزاد می‌باشد ولی زدن حریفی که بر روی زمین افتاده ممنوع است. </a:t>
            </a:r>
            <a:endParaRPr lang="fa-IR" dirty="0">
              <a:latin typeface="Calibri" panose="020F0502020204030204" pitchFamily="34" charset="0"/>
              <a:ea typeface="Times New Roman" panose="02020603050405020304" pitchFamily="18"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r>
              <a:rPr lang="ar-SA" dirty="0">
                <a:latin typeface="Calibri" panose="020F0502020204030204" pitchFamily="34" charset="0"/>
                <a:ea typeface="Times New Roman" panose="02020603050405020304" pitchFamily="18" charset="0"/>
                <a:cs typeface="B Nazanin" panose="00000400000000000000" pitchFamily="2" charset="-78"/>
              </a:rPr>
              <a:t>کیک بوکسینگ در واقع از دو قسمت (کیک = ضربه پا) و (بوکسینگ = مشت زدن) تشکیل شده که تکنیک‌های اصلی آن هم در مشت و ضربه پا می‌باشند</a:t>
            </a:r>
            <a:endParaRPr lang="fa-IR" dirty="0">
              <a:latin typeface="Calibri" panose="020F0502020204030204" pitchFamily="34" charset="0"/>
              <a:ea typeface="Times New Roman" panose="02020603050405020304" pitchFamily="18" charset="0"/>
              <a:cs typeface="B Nazanin" panose="00000400000000000000" pitchFamily="2" charset="-78"/>
            </a:endParaRPr>
          </a:p>
          <a:p>
            <a:pPr marL="342900" lvl="0" indent="-342900" algn="just" rtl="1">
              <a:lnSpc>
                <a:spcPct val="107000"/>
              </a:lnSpc>
              <a:spcAft>
                <a:spcPts val="800"/>
              </a:spcAft>
              <a:buFont typeface="Wingdings" panose="05000000000000000000" pitchFamily="2" charset="2"/>
              <a:buChar char=""/>
            </a:pP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192</a:t>
            </a:fld>
            <a:endParaRPr lang="en-US"/>
          </a:p>
        </p:txBody>
      </p:sp>
    </p:spTree>
    <p:extLst>
      <p:ext uri="{BB962C8B-B14F-4D97-AF65-F5344CB8AC3E}">
        <p14:creationId xmlns:p14="http://schemas.microsoft.com/office/powerpoint/2010/main" val="227985254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در حال حاضر ورزش کیک بوکسینگ در 3 فدراسیون فعالیت دارد: </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2493819"/>
          </a:xfrm>
        </p:spPr>
        <p:txBody>
          <a:bodyPr>
            <a:normAutofit/>
          </a:bodyPr>
          <a:lstStyle/>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1- فدراسیون ورزش های رزمی</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2- فدراسیون انجمن های ورزشی</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3- فدراسیون ورزش کارگری</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193</a:t>
            </a:fld>
            <a:endParaRPr lang="en-US"/>
          </a:p>
        </p:txBody>
      </p:sp>
    </p:spTree>
    <p:extLst>
      <p:ext uri="{BB962C8B-B14F-4D97-AF65-F5344CB8AC3E}">
        <p14:creationId xmlns:p14="http://schemas.microsoft.com/office/powerpoint/2010/main" val="56892861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استاندارد رینگ مسابقات های تحت پوشش سبک مستقل:</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9"/>
            <a:ext cx="10515600" cy="4128656"/>
          </a:xfrm>
        </p:spPr>
        <p:txBody>
          <a:bodyPr>
            <a:normAutofit/>
          </a:bodyPr>
          <a:lstStyle/>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1- </a:t>
            </a:r>
            <a:r>
              <a:rPr lang="ar-SA" dirty="0">
                <a:latin typeface="Calibri" panose="020F0502020204030204" pitchFamily="34" charset="0"/>
                <a:ea typeface="Times New Roman" panose="02020603050405020304" pitchFamily="18" charset="0"/>
                <a:cs typeface="B Nazanin" panose="00000400000000000000" pitchFamily="2" charset="-78"/>
              </a:rPr>
              <a:t>ابعاد رینگ 6 متر می باشد</a:t>
            </a:r>
            <a:br>
              <a:rPr lang="en-US" dirty="0">
                <a:latin typeface="Calibri" panose="020F0502020204030204" pitchFamily="34" charset="0"/>
                <a:ea typeface="Times New Roman" panose="02020603050405020304" pitchFamily="18" charset="0"/>
                <a:cs typeface="B Nazanin" panose="00000400000000000000" pitchFamily="2" charset="-78"/>
              </a:rPr>
            </a:br>
            <a:r>
              <a:rPr lang="fa-IR" dirty="0">
                <a:latin typeface="Calibri" panose="020F0502020204030204" pitchFamily="34" charset="0"/>
                <a:ea typeface="Times New Roman" panose="02020603050405020304" pitchFamily="18" charset="0"/>
                <a:cs typeface="B Nazanin" panose="00000400000000000000" pitchFamily="2" charset="-78"/>
              </a:rPr>
              <a:t>2- </a:t>
            </a:r>
            <a:r>
              <a:rPr lang="ar-SA" dirty="0">
                <a:latin typeface="Calibri" panose="020F0502020204030204" pitchFamily="34" charset="0"/>
                <a:ea typeface="Times New Roman" panose="02020603050405020304" pitchFamily="18" charset="0"/>
                <a:cs typeface="B Nazanin" panose="00000400000000000000" pitchFamily="2" charset="-78"/>
              </a:rPr>
              <a:t>سطح فاصله رینگ از زمین 1/20 متر می باشد </a:t>
            </a:r>
            <a:br>
              <a:rPr lang="en-US" dirty="0">
                <a:latin typeface="Calibri" panose="020F0502020204030204" pitchFamily="34" charset="0"/>
                <a:ea typeface="Times New Roman" panose="02020603050405020304" pitchFamily="18" charset="0"/>
                <a:cs typeface="B Nazanin" panose="00000400000000000000" pitchFamily="2" charset="-78"/>
              </a:rPr>
            </a:br>
            <a:r>
              <a:rPr lang="ar-SA" dirty="0">
                <a:latin typeface="Calibri" panose="020F0502020204030204" pitchFamily="34" charset="0"/>
                <a:ea typeface="Times New Roman" panose="02020603050405020304" pitchFamily="18" charset="0"/>
                <a:cs typeface="B Nazanin" panose="00000400000000000000" pitchFamily="2" charset="-78"/>
              </a:rPr>
              <a:t>3-  رینگ باید صاف و در چهار گوشه رینگ بالشتک استاندارد ایمنی لازم است  </a:t>
            </a:r>
            <a:br>
              <a:rPr lang="en-US" dirty="0">
                <a:latin typeface="Calibri" panose="020F0502020204030204" pitchFamily="34" charset="0"/>
                <a:ea typeface="Times New Roman" panose="02020603050405020304" pitchFamily="18" charset="0"/>
                <a:cs typeface="B Nazanin" panose="00000400000000000000" pitchFamily="2" charset="-78"/>
              </a:rPr>
            </a:br>
            <a:r>
              <a:rPr lang="fa-IR" dirty="0">
                <a:latin typeface="Calibri" panose="020F0502020204030204" pitchFamily="34" charset="0"/>
                <a:ea typeface="Times New Roman" panose="02020603050405020304" pitchFamily="18" charset="0"/>
                <a:cs typeface="B Nazanin" panose="00000400000000000000" pitchFamily="2" charset="-78"/>
              </a:rPr>
              <a:t>4- </a:t>
            </a:r>
            <a:r>
              <a:rPr lang="ar-SA" dirty="0">
                <a:latin typeface="Calibri" panose="020F0502020204030204" pitchFamily="34" charset="0"/>
                <a:ea typeface="Times New Roman" panose="02020603050405020304" pitchFamily="18" charset="0"/>
                <a:cs typeface="B Nazanin" panose="00000400000000000000" pitchFamily="2" charset="-78"/>
              </a:rPr>
              <a:t>لبه رینگ نباید 50 سانتیمتر کمتر از طناب رینگ بیرون باشد</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a:lnSpc>
                <a:spcPct val="115000"/>
              </a:lnSpc>
              <a:spcAft>
                <a:spcPts val="1000"/>
              </a:spcAft>
              <a:tabLst>
                <a:tab pos="1684020" algn="l"/>
              </a:tabLst>
            </a:pPr>
            <a:r>
              <a:rPr lang="ar-SA" dirty="0">
                <a:latin typeface="Calibri" panose="020F0502020204030204" pitchFamily="34" charset="0"/>
                <a:ea typeface="Times New Roman" panose="02020603050405020304" pitchFamily="18" charset="0"/>
                <a:cs typeface="B Nazanin" panose="00000400000000000000" pitchFamily="2" charset="-78"/>
              </a:rPr>
              <a:t>5- دو طرف استراحتگاه مسابقه دهنده باید با رنگ مشکی و قرمز مشخص باشد</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194</a:t>
            </a:fld>
            <a:endParaRPr lang="en-US"/>
          </a:p>
        </p:txBody>
      </p:sp>
    </p:spTree>
    <p:extLst>
      <p:ext uri="{BB962C8B-B14F-4D97-AF65-F5344CB8AC3E}">
        <p14:creationId xmlns:p14="http://schemas.microsoft.com/office/powerpoint/2010/main" val="104981392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استاندارد رینگ مسابقات های تحت پوشش سبک مستقل:</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8"/>
            <a:ext cx="10515600" cy="4933951"/>
          </a:xfrm>
        </p:spPr>
        <p:txBody>
          <a:bodyPr>
            <a:normAutofit fontScale="92500" lnSpcReduction="10000"/>
          </a:bodyPr>
          <a:lstStyle/>
          <a:p>
            <a:pPr algn="r" rtl="1">
              <a:lnSpc>
                <a:spcPct val="115000"/>
              </a:lnSpc>
              <a:spcAft>
                <a:spcPts val="1000"/>
              </a:spcAft>
              <a:tabLst>
                <a:tab pos="1684020" algn="l"/>
              </a:tabLst>
            </a:pPr>
            <a:r>
              <a:rPr lang="ar-SA" dirty="0">
                <a:latin typeface="Calibri" panose="020F0502020204030204" pitchFamily="34" charset="0"/>
                <a:ea typeface="Times New Roman" panose="02020603050405020304" pitchFamily="18" charset="0"/>
                <a:cs typeface="B Nazanin" panose="00000400000000000000" pitchFamily="2" charset="-78"/>
              </a:rPr>
              <a:t>6- باید حداقل قطر رینگ 1/5 سانتیمتر و حداکثر 2/5 سانتیمتر باشد</a:t>
            </a:r>
            <a:br>
              <a:rPr lang="en-US" dirty="0">
                <a:latin typeface="Calibri" panose="020F0502020204030204" pitchFamily="34" charset="0"/>
                <a:ea typeface="Times New Roman" panose="02020603050405020304" pitchFamily="18" charset="0"/>
                <a:cs typeface="B Nazanin" panose="00000400000000000000" pitchFamily="2" charset="-78"/>
              </a:rPr>
            </a:br>
            <a:r>
              <a:rPr lang="ar-SA" dirty="0">
                <a:latin typeface="Calibri" panose="020F0502020204030204" pitchFamily="34" charset="0"/>
                <a:ea typeface="Times New Roman" panose="02020603050405020304" pitchFamily="18" charset="0"/>
                <a:cs typeface="B Nazanin" panose="00000400000000000000" pitchFamily="2" charset="-78"/>
              </a:rPr>
              <a:t>7- لازم است کف رینگ حالت انعطاف پذیری داشته باشد و سطح کل کف رینگ از یک پارچه ضخیم مانند برزنت پوشیده و به خوبی بسته شده باشد</a:t>
            </a:r>
            <a:br>
              <a:rPr lang="en-US" dirty="0">
                <a:latin typeface="Calibri" panose="020F0502020204030204" pitchFamily="34" charset="0"/>
                <a:ea typeface="Times New Roman" panose="02020603050405020304" pitchFamily="18" charset="0"/>
                <a:cs typeface="B Nazanin" panose="00000400000000000000" pitchFamily="2" charset="-78"/>
              </a:rPr>
            </a:br>
            <a:r>
              <a:rPr lang="en-US" dirty="0">
                <a:latin typeface="Calibri" panose="020F0502020204030204" pitchFamily="34" charset="0"/>
                <a:ea typeface="Times New Roman" panose="02020603050405020304" pitchFamily="18" charset="0"/>
                <a:cs typeface="B Nazanin" panose="00000400000000000000" pitchFamily="2" charset="-78"/>
              </a:rPr>
              <a:t>      </a:t>
            </a:r>
            <a:r>
              <a:rPr lang="fa-IR" dirty="0">
                <a:latin typeface="Calibri" panose="020F0502020204030204" pitchFamily="34" charset="0"/>
                <a:ea typeface="Times New Roman" panose="02020603050405020304" pitchFamily="18" charset="0"/>
                <a:cs typeface="B Nazanin" panose="00000400000000000000" pitchFamily="2" charset="-78"/>
              </a:rPr>
              <a:t>8- </a:t>
            </a:r>
            <a:r>
              <a:rPr lang="ar-SA" dirty="0">
                <a:latin typeface="Calibri" panose="020F0502020204030204" pitchFamily="34" charset="0"/>
                <a:ea typeface="Times New Roman" panose="02020603050405020304" pitchFamily="18" charset="0"/>
                <a:cs typeface="B Nazanin" panose="00000400000000000000" pitchFamily="2" charset="-78"/>
              </a:rPr>
              <a:t>چهار طناب به چهار گوشه رینگ ( تیرک ) به قطر 6 سانتیمتر به خوبی محکم بسته شده و فاصله طنابها از یکدیگر 35 سانتیمتر باشد طنابها با لایه ابری نازکی و بر روی پارچه نرمی پوشانده شود</a:t>
            </a:r>
            <a:br>
              <a:rPr lang="en-US" dirty="0">
                <a:latin typeface="Calibri" panose="020F0502020204030204" pitchFamily="34" charset="0"/>
                <a:ea typeface="Times New Roman" panose="02020603050405020304" pitchFamily="18" charset="0"/>
                <a:cs typeface="B Nazanin" panose="00000400000000000000" pitchFamily="2" charset="-78"/>
              </a:rPr>
            </a:br>
            <a:r>
              <a:rPr lang="en-US" dirty="0">
                <a:latin typeface="Calibri" panose="020F0502020204030204" pitchFamily="34" charset="0"/>
                <a:ea typeface="Times New Roman" panose="02020603050405020304" pitchFamily="18" charset="0"/>
                <a:cs typeface="B Nazanin" panose="00000400000000000000" pitchFamily="2" charset="-78"/>
              </a:rPr>
              <a:t>      </a:t>
            </a:r>
            <a:r>
              <a:rPr lang="fa-IR" dirty="0">
                <a:latin typeface="Calibri" panose="020F0502020204030204" pitchFamily="34" charset="0"/>
                <a:ea typeface="Times New Roman" panose="02020603050405020304" pitchFamily="18" charset="0"/>
                <a:cs typeface="B Nazanin" panose="00000400000000000000" pitchFamily="2" charset="-78"/>
              </a:rPr>
              <a:t>9- </a:t>
            </a:r>
            <a:r>
              <a:rPr lang="ar-SA" dirty="0">
                <a:latin typeface="Calibri" panose="020F0502020204030204" pitchFamily="34" charset="0"/>
                <a:ea typeface="Times New Roman" panose="02020603050405020304" pitchFamily="18" charset="0"/>
                <a:cs typeface="B Nazanin" panose="00000400000000000000" pitchFamily="2" charset="-78"/>
              </a:rPr>
              <a:t>در چهار سمت رینگ باید چهار پلکان وجود داشته باشد دو طرف چپ و راست برای ورود و خروج مسابقه دهندگان و کمکها ، سمت جلوی رینگ برای داور وسط ، سمت پشت برای پزشک مسابقات</a:t>
            </a:r>
            <a:br>
              <a:rPr lang="en-US" dirty="0">
                <a:latin typeface="Calibri" panose="020F0502020204030204" pitchFamily="34" charset="0"/>
                <a:ea typeface="Times New Roman" panose="02020603050405020304" pitchFamily="18" charset="0"/>
                <a:cs typeface="B Nazanin" panose="00000400000000000000" pitchFamily="2" charset="-78"/>
              </a:rPr>
            </a:br>
            <a:r>
              <a:rPr lang="ar-SA" dirty="0">
                <a:latin typeface="Calibri" panose="020F0502020204030204" pitchFamily="34" charset="0"/>
                <a:ea typeface="Times New Roman" panose="02020603050405020304" pitchFamily="18" charset="0"/>
                <a:cs typeface="B Nazanin" panose="00000400000000000000" pitchFamily="2" charset="-78"/>
              </a:rPr>
              <a:t>10- لازم است در دو طرف گوشه های بیرونی رینگ ( تیرکها ) دو کیسه برای نگهداری پنبه یا گازهای استفاده شده مسابقه دهنده ها نصب شده باشد</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195</a:t>
            </a:fld>
            <a:endParaRPr lang="en-US"/>
          </a:p>
        </p:txBody>
      </p:sp>
    </p:spTree>
    <p:extLst>
      <p:ext uri="{BB962C8B-B14F-4D97-AF65-F5344CB8AC3E}">
        <p14:creationId xmlns:p14="http://schemas.microsoft.com/office/powerpoint/2010/main" val="380608755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rtl="1"/>
            <a:r>
              <a:rPr lang="fa-IR" sz="2800" b="1" dirty="0">
                <a:cs typeface="B Titr" panose="00000700000000000000" pitchFamily="2" charset="-78"/>
              </a:rPr>
              <a:t>استاندارد تشک مسابقات:</a:t>
            </a:r>
            <a:endParaRPr lang="en-US" sz="2800" b="1" dirty="0">
              <a:cs typeface="B Titr" panose="00000700000000000000" pitchFamily="2" charset="-78"/>
            </a:endParaRPr>
          </a:p>
        </p:txBody>
      </p:sp>
      <p:sp>
        <p:nvSpPr>
          <p:cNvPr id="3" name="Content Placeholder 2"/>
          <p:cNvSpPr>
            <a:spLocks noGrp="1"/>
          </p:cNvSpPr>
          <p:nvPr>
            <p:ph idx="1"/>
          </p:nvPr>
        </p:nvSpPr>
        <p:spPr>
          <a:xfrm>
            <a:off x="838200" y="1422398"/>
            <a:ext cx="10515600" cy="4933951"/>
          </a:xfrm>
        </p:spPr>
        <p:txBody>
          <a:bodyPr>
            <a:normAutofit/>
          </a:bodyPr>
          <a:lstStyle/>
          <a:p>
            <a:pPr algn="r" rtl="1">
              <a:lnSpc>
                <a:spcPct val="115000"/>
              </a:lnSpc>
              <a:spcAft>
                <a:spcPts val="1000"/>
              </a:spcAft>
              <a:tabLst>
                <a:tab pos="1684020" algn="l"/>
              </a:tabLst>
            </a:pPr>
            <a:r>
              <a:rPr lang="ar-SA" sz="3600" dirty="0">
                <a:latin typeface="Calibri" panose="020F0502020204030204" pitchFamily="34" charset="0"/>
                <a:ea typeface="Times New Roman" panose="02020603050405020304" pitchFamily="18" charset="0"/>
                <a:cs typeface="B Nazanin" panose="00000400000000000000" pitchFamily="2" charset="-78"/>
              </a:rPr>
              <a:t>1- تشک به ابعاد 8*8 متر میباشد.</a:t>
            </a:r>
            <a:br>
              <a:rPr lang="en-US" sz="3600" dirty="0">
                <a:latin typeface="Calibri" panose="020F0502020204030204" pitchFamily="34" charset="0"/>
                <a:ea typeface="Times New Roman" panose="02020603050405020304" pitchFamily="18" charset="0"/>
                <a:cs typeface="B Nazanin" panose="00000400000000000000" pitchFamily="2" charset="-78"/>
              </a:rPr>
            </a:br>
            <a:r>
              <a:rPr lang="ar-SA" sz="3600" dirty="0">
                <a:latin typeface="Calibri" panose="020F0502020204030204" pitchFamily="34" charset="0"/>
                <a:ea typeface="Times New Roman" panose="02020603050405020304" pitchFamily="18" charset="0"/>
                <a:cs typeface="B Nazanin" panose="00000400000000000000" pitchFamily="2" charset="-78"/>
              </a:rPr>
              <a:t>.</a:t>
            </a:r>
            <a:r>
              <a:rPr lang="en-US" sz="3600" dirty="0">
                <a:latin typeface="Calibri" panose="020F0502020204030204" pitchFamily="34" charset="0"/>
                <a:ea typeface="Times New Roman" panose="02020603050405020304" pitchFamily="18" charset="0"/>
                <a:cs typeface="B Nazanin" panose="00000400000000000000" pitchFamily="2" charset="-78"/>
              </a:rPr>
              <a:t>  </a:t>
            </a:r>
            <a:r>
              <a:rPr lang="ar-SA" sz="3600" dirty="0">
                <a:latin typeface="Calibri" panose="020F0502020204030204" pitchFamily="34" charset="0"/>
                <a:ea typeface="Times New Roman" panose="02020603050405020304" pitchFamily="18" charset="0"/>
                <a:cs typeface="B Nazanin" panose="00000400000000000000" pitchFamily="2" charset="-78"/>
              </a:rPr>
              <a:t>2- کف تشک کاملا صاف و بی هیچ پستی و بلندی می باشد</a:t>
            </a:r>
            <a:br>
              <a:rPr lang="en-US" sz="3600" dirty="0">
                <a:latin typeface="Calibri" panose="020F0502020204030204" pitchFamily="34" charset="0"/>
                <a:ea typeface="Times New Roman" panose="02020603050405020304" pitchFamily="18" charset="0"/>
                <a:cs typeface="B Nazanin" panose="00000400000000000000" pitchFamily="2" charset="-78"/>
              </a:rPr>
            </a:br>
            <a:r>
              <a:rPr lang="ar-SA" sz="3600" dirty="0">
                <a:latin typeface="Calibri" panose="020F0502020204030204" pitchFamily="34" charset="0"/>
                <a:ea typeface="Times New Roman" panose="02020603050405020304" pitchFamily="18" charset="0"/>
                <a:cs typeface="B Nazanin" panose="00000400000000000000" pitchFamily="2" charset="-78"/>
              </a:rPr>
              <a:t>3- دور تا دور تشک با رنگ متمایز نشان داده خواهد شد.</a:t>
            </a:r>
            <a:br>
              <a:rPr lang="en-US" sz="3600" dirty="0">
                <a:latin typeface="Calibri" panose="020F0502020204030204" pitchFamily="34" charset="0"/>
                <a:ea typeface="Times New Roman" panose="02020603050405020304" pitchFamily="18" charset="0"/>
                <a:cs typeface="B Nazanin" panose="00000400000000000000" pitchFamily="2" charset="-78"/>
              </a:rPr>
            </a:br>
            <a:r>
              <a:rPr lang="ar-SA" sz="3600" dirty="0">
                <a:latin typeface="Calibri" panose="020F0502020204030204" pitchFamily="34" charset="0"/>
                <a:ea typeface="Times New Roman" panose="02020603050405020304" pitchFamily="18" charset="0"/>
                <a:cs typeface="B Nazanin" panose="00000400000000000000" pitchFamily="2" charset="-78"/>
              </a:rPr>
              <a:t>4- لازمست که کف تشک حالت انعطاف پذیری داشته باشد.</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196</a:t>
            </a:fld>
            <a:endParaRPr lang="en-US"/>
          </a:p>
        </p:txBody>
      </p:sp>
    </p:spTree>
    <p:extLst>
      <p:ext uri="{BB962C8B-B14F-4D97-AF65-F5344CB8AC3E}">
        <p14:creationId xmlns:p14="http://schemas.microsoft.com/office/powerpoint/2010/main" val="388891294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a:lnSpc>
                <a:spcPct val="115000"/>
              </a:lnSpc>
              <a:spcAft>
                <a:spcPts val="1000"/>
              </a:spcAft>
              <a:tabLst>
                <a:tab pos="1684020" algn="l"/>
              </a:tabLst>
            </a:pPr>
            <a:r>
              <a:rPr lang="ar-SA" sz="2800" dirty="0">
                <a:latin typeface="Calibri" panose="020F0502020204030204" pitchFamily="34" charset="0"/>
                <a:ea typeface="Times New Roman" panose="02020603050405020304" pitchFamily="18" charset="0"/>
                <a:cs typeface="B Titr" panose="00000700000000000000" pitchFamily="2" charset="-78"/>
              </a:rPr>
              <a:t>نوع لباس هنرجویان</a:t>
            </a:r>
            <a:r>
              <a:rPr lang="ar-SA" sz="2800" dirty="0">
                <a:latin typeface="Calibri" panose="020F0502020204030204" pitchFamily="34" charset="0"/>
                <a:ea typeface="Times New Roman" panose="02020603050405020304" pitchFamily="18" charset="0"/>
                <a:cs typeface="B Nazanin" panose="00000400000000000000" pitchFamily="2" charset="-78"/>
              </a:rPr>
              <a:t>:</a:t>
            </a:r>
            <a:endParaRPr lang="en-US" sz="14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3" name="Content Placeholder 2"/>
          <p:cNvSpPr>
            <a:spLocks noGrp="1"/>
          </p:cNvSpPr>
          <p:nvPr>
            <p:ph idx="1"/>
          </p:nvPr>
        </p:nvSpPr>
        <p:spPr>
          <a:xfrm>
            <a:off x="838200" y="1422398"/>
            <a:ext cx="10515600" cy="4933951"/>
          </a:xfrm>
        </p:spPr>
        <p:txBody>
          <a:bodyPr>
            <a:normAutofit/>
          </a:bodyPr>
          <a:lstStyle/>
          <a:p>
            <a:pPr algn="r" rtl="1">
              <a:lnSpc>
                <a:spcPct val="115000"/>
              </a:lnSpc>
              <a:spcAft>
                <a:spcPts val="1000"/>
              </a:spcAft>
              <a:tabLst>
                <a:tab pos="1684020" algn="l"/>
              </a:tabLst>
            </a:pPr>
            <a:r>
              <a:rPr lang="ar-SA" sz="3600" dirty="0">
                <a:latin typeface="Calibri" panose="020F0502020204030204" pitchFamily="34" charset="0"/>
                <a:ea typeface="Times New Roman" panose="02020603050405020304" pitchFamily="18" charset="0"/>
                <a:cs typeface="B Nazanin" panose="00000400000000000000" pitchFamily="2" charset="-78"/>
              </a:rPr>
              <a:t>لباس تمرین: جهت تمرین با هنرجویان تی‌شرت آستین کوتاه با شلوار همراه با آرم سبک و کمربند باشد (رنگ سفید به همراه آرم سبک)</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ar-SA" sz="3600" dirty="0">
                <a:latin typeface="Calibri" panose="020F0502020204030204" pitchFamily="34" charset="0"/>
                <a:ea typeface="Times New Roman" panose="02020603050405020304" pitchFamily="18" charset="0"/>
                <a:cs typeface="B Nazanin" panose="00000400000000000000" pitchFamily="2" charset="-78"/>
              </a:rPr>
              <a:t>لباس مسابقات: جهت شرکت در مسابقات می‌بایست (شورت) با آرم سبک</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ar-SA" sz="3600" dirty="0">
                <a:latin typeface="Calibri" panose="020F0502020204030204" pitchFamily="34" charset="0"/>
                <a:ea typeface="Times New Roman" panose="02020603050405020304" pitchFamily="18" charset="0"/>
                <a:cs typeface="B Nazanin" panose="00000400000000000000" pitchFamily="2" charset="-78"/>
              </a:rPr>
              <a:t>لباس و آرم: مخصوص کمربند مشکی به بالا کت و شلوار با آرم مخصوص روی سینه و نوشتن نام کامل سبک بر پشت (رنگ سفید به همراه نوار و خط قرمز)</a:t>
            </a:r>
            <a:endParaRPr lang="en-US" sz="18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197</a:t>
            </a:fld>
            <a:endParaRPr lang="en-US"/>
          </a:p>
        </p:txBody>
      </p:sp>
    </p:spTree>
    <p:extLst>
      <p:ext uri="{BB962C8B-B14F-4D97-AF65-F5344CB8AC3E}">
        <p14:creationId xmlns:p14="http://schemas.microsoft.com/office/powerpoint/2010/main" val="263579770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normAutofit/>
          </a:bodyPr>
          <a:lstStyle/>
          <a:p>
            <a:pPr algn="r">
              <a:lnSpc>
                <a:spcPct val="115000"/>
              </a:lnSpc>
              <a:spcAft>
                <a:spcPts val="1000"/>
              </a:spcAft>
              <a:tabLst>
                <a:tab pos="1684020" algn="l"/>
              </a:tabLst>
            </a:pPr>
            <a:r>
              <a:rPr lang="ar-SA" sz="2800" dirty="0">
                <a:latin typeface="Calibri" panose="020F0502020204030204" pitchFamily="34" charset="0"/>
                <a:ea typeface="Times New Roman" panose="02020603050405020304" pitchFamily="18" charset="0"/>
                <a:cs typeface="B Titr" panose="00000700000000000000" pitchFamily="2" charset="-78"/>
              </a:rPr>
              <a:t>تجهیزات</a:t>
            </a:r>
            <a:endParaRPr lang="en-US" sz="14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3" name="Content Placeholder 2"/>
          <p:cNvSpPr>
            <a:spLocks noGrp="1"/>
          </p:cNvSpPr>
          <p:nvPr>
            <p:ph idx="1"/>
          </p:nvPr>
        </p:nvSpPr>
        <p:spPr>
          <a:xfrm>
            <a:off x="838200" y="1422398"/>
            <a:ext cx="10515600" cy="4933951"/>
          </a:xfrm>
        </p:spPr>
        <p:txBody>
          <a:bodyPr>
            <a:normAutofit fontScale="85000" lnSpcReduction="20000"/>
          </a:bodyPr>
          <a:lstStyle/>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rPr>
              <a:t>1</a:t>
            </a:r>
            <a:r>
              <a:rPr lang="fa-IR" dirty="0">
                <a:latin typeface="Calibri" panose="020F0502020204030204" pitchFamily="34" charset="0"/>
                <a:ea typeface="Times New Roman" panose="02020603050405020304" pitchFamily="18" charset="0"/>
                <a:cs typeface="B Nazanin" panose="00000400000000000000" pitchFamily="2" charset="-78"/>
              </a:rPr>
              <a:t>- لباس کیک بوکسینگ</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2- بانداژ (استفاده برای جلوگیری از شکستن دست و دررفتگی مچ فایتر)</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3- لثه بند ( محافظ دندانها ) الزامی در تمام مسابقات</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4- دستکش در دونوع تمرینی و مسابقه ای , کلاه( الزامی در مسابقات آماتور ) </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5- ساقبند روپا ( الزامی برای مسابقات آماتور) </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6- هوگو ( الزامی در مسابقات آماتور)</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7- زانو بند و آرنج بند</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algn="r" rtl="1">
              <a:lnSpc>
                <a:spcPct val="115000"/>
              </a:lnSpc>
              <a:spcAft>
                <a:spcPts val="1000"/>
              </a:spcAft>
              <a:tabLst>
                <a:tab pos="1684020" algn="l"/>
              </a:tabLst>
            </a:pPr>
            <a:r>
              <a:rPr lang="fa-IR" dirty="0">
                <a:latin typeface="Calibri" panose="020F0502020204030204" pitchFamily="34" charset="0"/>
                <a:ea typeface="Times New Roman" panose="02020603050405020304" pitchFamily="18" charset="0"/>
                <a:cs typeface="B Nazanin" panose="00000400000000000000" pitchFamily="2" charset="-78"/>
              </a:rPr>
              <a:t>8- کاپ</a:t>
            </a:r>
            <a:endParaRPr lang="en-US" sz="14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rtl="1">
              <a:lnSpc>
                <a:spcPct val="107000"/>
              </a:lnSpc>
              <a:spcAft>
                <a:spcPts val="800"/>
              </a:spcAft>
              <a:buFont typeface="Wingdings" panose="05000000000000000000" pitchFamily="2" charset="2"/>
              <a:buChar char=""/>
            </a:pPr>
            <a:endParaRPr lang="en-US" b="1"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8072F16-E565-43DE-81E5-A7D421BECA7A}" type="slidenum">
              <a:rPr lang="en-US" smtClean="0"/>
              <a:t>198</a:t>
            </a:fld>
            <a:endParaRPr lang="en-US"/>
          </a:p>
        </p:txBody>
      </p:sp>
    </p:spTree>
    <p:extLst>
      <p:ext uri="{BB962C8B-B14F-4D97-AF65-F5344CB8AC3E}">
        <p14:creationId xmlns:p14="http://schemas.microsoft.com/office/powerpoint/2010/main" val="1457485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2611</TotalTime>
  <Words>11877</Words>
  <Application>Microsoft Office PowerPoint</Application>
  <PresentationFormat>Widescreen</PresentationFormat>
  <Paragraphs>1564</Paragraphs>
  <Slides>198</Slides>
  <Notes>44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198</vt:i4>
      </vt:variant>
    </vt:vector>
  </HeadingPairs>
  <TitlesOfParts>
    <vt:vector size="208" baseType="lpstr">
      <vt:lpstr>Aldhabi</vt:lpstr>
      <vt:lpstr>Arial</vt:lpstr>
      <vt:lpstr>B Nazanin</vt:lpstr>
      <vt:lpstr>Calibri</vt:lpstr>
      <vt:lpstr>Calibri Light</vt:lpstr>
      <vt:lpstr>Symbol</vt:lpstr>
      <vt:lpstr>Tahoma</vt:lpstr>
      <vt:lpstr>Times New Roman</vt:lpstr>
      <vt:lpstr>Wingdings</vt:lpstr>
      <vt:lpstr>Office Theme</vt:lpstr>
      <vt:lpstr>حقوق ورزشی</vt:lpstr>
      <vt:lpstr>موضوع حقوق ورزشی</vt:lpstr>
      <vt:lpstr>موضوع حقوق ورزشی</vt:lpstr>
      <vt:lpstr>منابع اصلی حقوق ورزشی در ایران</vt:lpstr>
      <vt:lpstr>موضوع حقوق ورزشی</vt:lpstr>
      <vt:lpstr>اهداف، وظایف و اختیارات وزارت ورزش و جوانان</vt:lpstr>
      <vt:lpstr>اهداف، وظایف و اختیارات وزارت ورزش و جوانان</vt:lpstr>
      <vt:lpstr>اهداف، وظایف و اختیارات وزارت ورزش و جوانان</vt:lpstr>
      <vt:lpstr>اهداف، وظایف و اختیارات وزارت ورزش و جوانان</vt:lpstr>
      <vt:lpstr>باشگاه ورزشی و مسئولیت مدیر باشگاه</vt:lpstr>
      <vt:lpstr>باشگاه ورزشی و مسئولیت مدیر باشگاه</vt:lpstr>
      <vt:lpstr>باشگاه ورزشی و مسئولیت مدیر باشگاه</vt:lpstr>
      <vt:lpstr>باشگاه ورزشی و مسئولیت مدیر باشگاه</vt:lpstr>
      <vt:lpstr>تعهدات اصلی ایمنی باشگاه و مدیر</vt:lpstr>
      <vt:lpstr>تعهدات اصلی ایمنی باشگاه و مدیر</vt:lpstr>
      <vt:lpstr>مسئولیت در قبال تماشاگران و اشخاص ثالث</vt:lpstr>
      <vt:lpstr>مسئولیت کیفری</vt:lpstr>
      <vt:lpstr>آیین‌نامه اجرایی قانون تأسیس باشگاه</vt:lpstr>
      <vt:lpstr>آیین‌نامه اجرایی قانون تأسیس باشگاه</vt:lpstr>
      <vt:lpstr>آیین‌نامه اجرایی قانون تأسیس باشگاه</vt:lpstr>
      <vt:lpstr>قانون مسئولیت مدنی</vt:lpstr>
      <vt:lpstr>قانون مسئولیت مدنی</vt:lpstr>
      <vt:lpstr>قانون مسئولیت مدنی</vt:lpstr>
      <vt:lpstr>قانون مسئولیت مدنی</vt:lpstr>
      <vt:lpstr>قانون مسئولیت مدنی</vt:lpstr>
      <vt:lpstr>قانون مسئولیت مدنی</vt:lpstr>
      <vt:lpstr>قانون مجازات اسلامی و حوادث ورزشی</vt:lpstr>
      <vt:lpstr>شرایط اعمال معافیت کیفری</vt:lpstr>
      <vt:lpstr>شرایط اعمال معافیت کیفری</vt:lpstr>
      <vt:lpstr>شرایط اعمال معافیت کیفری</vt:lpstr>
      <vt:lpstr>موارد ایجاد مسئولیت کیفری</vt:lpstr>
      <vt:lpstr>تقصیر در ورزش</vt:lpstr>
      <vt:lpstr>تعریف و اهمیت حقوق ورزشی</vt:lpstr>
      <vt:lpstr>موضوعات اصلی حقوق ورزشی شامل:</vt:lpstr>
      <vt:lpstr>قوانین و مقررات کلیدی در حقوق ورزشی ایران</vt:lpstr>
      <vt:lpstr>فهرستی از مهم‌ترین قوانین و مقررات ورزشی کشور</vt:lpstr>
      <vt:lpstr>نیازهای حقوقی ورزشکاران</vt:lpstr>
      <vt:lpstr>موضوع حقوق ورزشی</vt:lpstr>
      <vt:lpstr>خطا از منظر علم حقوق</vt:lpstr>
      <vt:lpstr>خطا</vt:lpstr>
      <vt:lpstr>تقصیر</vt:lpstr>
      <vt:lpstr>بی احتیاطی</vt:lpstr>
      <vt:lpstr>بی مبالاتی</vt:lpstr>
      <vt:lpstr>جرم</vt:lpstr>
      <vt:lpstr>مسئولیت</vt:lpstr>
      <vt:lpstr>مقررات</vt:lpstr>
      <vt:lpstr>مقررات ورزشی</vt:lpstr>
      <vt:lpstr>مقررات ورزشی</vt:lpstr>
      <vt:lpstr>مقررات ورزشی</vt:lpstr>
      <vt:lpstr>مقررات ورزشی</vt:lpstr>
      <vt:lpstr>قانون اساسی</vt:lpstr>
      <vt:lpstr>قانون اساسی</vt:lpstr>
      <vt:lpstr>قانون اساسی</vt:lpstr>
      <vt:lpstr>قانون اساسی</vt:lpstr>
      <vt:lpstr>قانون اساسی</vt:lpstr>
      <vt:lpstr>قانون اساسی</vt:lpstr>
      <vt:lpstr>قانون اساسی</vt:lpstr>
      <vt:lpstr>قانون تاسیس باشگاه</vt:lpstr>
      <vt:lpstr>احادیث و روایت</vt:lpstr>
      <vt:lpstr>ماده 158 قانون مجازات اسلامی</vt:lpstr>
      <vt:lpstr>ماده 158 قانون مجازات اسلامی</vt:lpstr>
      <vt:lpstr>ماده 158 قانون مجازات اسلامی</vt:lpstr>
      <vt:lpstr>اهمیت ورزش</vt:lpstr>
      <vt:lpstr>مسئولیت خطاهای ورزشی</vt:lpstr>
      <vt:lpstr>حقوق ورزشی</vt:lpstr>
      <vt:lpstr>تعریف حقوق ورزشی</vt:lpstr>
      <vt:lpstr>اهداف حقوق ورزشی</vt:lpstr>
      <vt:lpstr>اهمیت تربیت بدنی در قانون اساسی</vt:lpstr>
      <vt:lpstr>اهمیت تربیت بدنی در قانون اساسی</vt:lpstr>
      <vt:lpstr>حقوق ورزشی در حقوق ایران</vt:lpstr>
      <vt:lpstr>حقوق ورزشی در حقوق ایران</vt:lpstr>
      <vt:lpstr>قانون مسئولیت مدنی</vt:lpstr>
      <vt:lpstr>خطای ورزشی</vt:lpstr>
      <vt:lpstr>خطای ورزشی</vt:lpstr>
      <vt:lpstr>خطای ورزشی</vt:lpstr>
      <vt:lpstr>قانون مسئولیت مدنی</vt:lpstr>
      <vt:lpstr>قانون مسئولیت مدنی</vt:lpstr>
      <vt:lpstr>قانون مسئولیت مدنی</vt:lpstr>
      <vt:lpstr>قانون مسئولیت مدنی</vt:lpstr>
      <vt:lpstr>تحقق مسئولیت مدنی منوط به شروط ذیل است</vt:lpstr>
      <vt:lpstr>تحقق مسئولیت مدنی منوط به شروط ذیل است</vt:lpstr>
      <vt:lpstr>تحقق مسئولیت مدنی منوط به شروط ذیل است</vt:lpstr>
      <vt:lpstr>PowerPoint Presentation</vt:lpstr>
      <vt:lpstr>تحقق مسئولیت مدنی منوط به شروط ذیل است</vt:lpstr>
      <vt:lpstr>تحقق مسئولیت مدنی منوط به شروط ذیل است</vt:lpstr>
      <vt:lpstr>تحقق مسئولیت مدنی منوط به شروط ذیل است</vt:lpstr>
      <vt:lpstr>تحقق مسئولیت مدنی منوط به شروط ذیل است</vt:lpstr>
      <vt:lpstr>تحقق مسئولیت مدنی منوط به شروط ذیل است</vt:lpstr>
      <vt:lpstr>تحقق مسئولیت مدنی منوط به شروط ذیل است</vt:lpstr>
      <vt:lpstr>تحقق مسئولیت مدنی منوط به شروط ذیل است</vt:lpstr>
      <vt:lpstr>تحقق مسئولیت مدنی منوط به شروط ذیل است</vt:lpstr>
      <vt:lpstr>تحقق مسئولیت مدنی منوط به شروط ذیل است</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دوپینگ</vt:lpstr>
      <vt:lpstr>دوپینگ</vt:lpstr>
      <vt:lpstr>دوپینگ</vt:lpstr>
      <vt:lpstr>عوارض دوپینگ</vt:lpstr>
      <vt:lpstr>جرایم دوپینگ</vt:lpstr>
      <vt:lpstr>مجازات دوپینگ</vt:lpstr>
      <vt:lpstr>مسئولیت مدنی</vt:lpstr>
      <vt:lpstr>مسئولیت مدنی</vt:lpstr>
      <vt:lpstr>مسئولیت مدنی</vt:lpstr>
      <vt:lpstr>مسئولیت مدنی</vt:lpstr>
      <vt:lpstr>مسئولیت مدنی</vt:lpstr>
      <vt:lpstr>مسئولیت مدنی</vt:lpstr>
      <vt:lpstr>تکالیف داور</vt:lpstr>
      <vt:lpstr>تکالیف داور</vt:lpstr>
      <vt:lpstr>تکالیف داور</vt:lpstr>
      <vt:lpstr>پزشک ورزشی</vt:lpstr>
      <vt:lpstr>وظایف پزشک</vt:lpstr>
      <vt:lpstr>بیمه</vt:lpstr>
      <vt:lpstr>بیمه</vt:lpstr>
      <vt:lpstr>بیمه</vt:lpstr>
      <vt:lpstr>بیمه ورزشی</vt:lpstr>
      <vt:lpstr>بیمه ورزشی</vt:lpstr>
      <vt:lpstr>بیمه ورزشی</vt:lpstr>
      <vt:lpstr>بیمه ورزشی</vt:lpstr>
      <vt:lpstr>تسهیلات صندوق</vt:lpstr>
      <vt:lpstr>بیمه مسئولیت مدیران ورزشی</vt:lpstr>
      <vt:lpstr>بیمه مسئولیت پزشکان ورزشی</vt:lpstr>
      <vt:lpstr>بیمه مسئولیت مدنی تولید و عرضه کنندگان کالاهای ورزشی</vt:lpstr>
      <vt:lpstr>شخصیت حقوقی</vt:lpstr>
      <vt:lpstr>قوانین و مقررات اماکن آبی</vt:lpstr>
      <vt:lpstr>مقدمه</vt:lpstr>
      <vt:lpstr>مدیریت عملیات</vt:lpstr>
      <vt:lpstr>ابعاد استخر و تعداد منجیان غریق مورد نیاز</vt:lpstr>
      <vt:lpstr>آشنایی با وظایف قانونی ناجی غریق</vt:lpstr>
      <vt:lpstr>آشنایی با وظایف قانونی ناجی غریق</vt:lpstr>
      <vt:lpstr>آشنایی با وظایف قانونی کمک ناجی غریق</vt:lpstr>
      <vt:lpstr>آشنایی با وظایف قانونی سر ناجی غریق</vt:lpstr>
      <vt:lpstr>آشنایی با وظایف قانونی سر ناجی غریق</vt:lpstr>
      <vt:lpstr>وظایف مدیران اماکن شنا و ورزش های آبی</vt:lpstr>
      <vt:lpstr>اطلاعات عمومی ناجی غریق</vt:lpstr>
      <vt:lpstr>نکات ایمنی شیرجه</vt:lpstr>
      <vt:lpstr>تجهیزات</vt:lpstr>
      <vt:lpstr>تجهیزات</vt:lpstr>
      <vt:lpstr>تجهیزات</vt:lpstr>
      <vt:lpstr>نکات ایمنی رشته اسکیت</vt:lpstr>
      <vt:lpstr>انواع شاخه (سبک) های ورزش اسکیت</vt:lpstr>
      <vt:lpstr>لوازم و تجهیزات</vt:lpstr>
      <vt:lpstr>ایمنی سالن ژیمناستیک</vt:lpstr>
      <vt:lpstr>لوازم و تجهیزات</vt:lpstr>
      <vt:lpstr>لوازم و تجهیزات</vt:lpstr>
      <vt:lpstr>باشگاه بدنسازی</vt:lpstr>
      <vt:lpstr>لوازم و تجهیزات</vt:lpstr>
      <vt:lpstr>معرفی مهمترین مدارک برای تاسیس باشگاه بدنسازی:</vt:lpstr>
      <vt:lpstr>یک سالن بدنسازی باید چقدر بزرگ باشد؟</vt:lpstr>
      <vt:lpstr>تجهیزات مورد نیاز</vt:lpstr>
      <vt:lpstr>چیدمان تجهیزات</vt:lpstr>
      <vt:lpstr>چیدمان تجهیزات</vt:lpstr>
      <vt:lpstr>چیدمان تجهیزات</vt:lpstr>
      <vt:lpstr>قوانین و مقررات کاراته</vt:lpstr>
      <vt:lpstr>وظایف مربیان   **ارائه مدرک مربیگری کاراته از سوی فدراسیون کاراته ایران  ikf است. </vt:lpstr>
      <vt:lpstr>وظایف مربیان </vt:lpstr>
      <vt:lpstr>وظایف مدیران</vt:lpstr>
      <vt:lpstr>وظایف مدیران</vt:lpstr>
      <vt:lpstr>وظایف داور: </vt:lpstr>
      <vt:lpstr>بهداشت باشگاه های ورزشی</vt:lpstr>
      <vt:lpstr>بهداشت باشگاه های ورزشی</vt:lpstr>
      <vt:lpstr>تجهیزات</vt:lpstr>
      <vt:lpstr>تجهیزات در مسابقه</vt:lpstr>
      <vt:lpstr>شرکت کنندگان</vt:lpstr>
      <vt:lpstr>شرکت کنندگان</vt:lpstr>
      <vt:lpstr>حقوق ورزشی ژیمناستیک</vt:lpstr>
      <vt:lpstr>تاریخچه</vt:lpstr>
      <vt:lpstr>اسباب مورد استفاده در ژیمناستیک</vt:lpstr>
      <vt:lpstr>اسباب مورد استفاده در ژیمناستیک</vt:lpstr>
      <vt:lpstr>اسباب مورد استفاده در ژیمناستیک</vt:lpstr>
      <vt:lpstr>وظایف مربی</vt:lpstr>
      <vt:lpstr>وظایف مربی</vt:lpstr>
      <vt:lpstr>وظایف مربی</vt:lpstr>
      <vt:lpstr>وظایف مربی</vt:lpstr>
      <vt:lpstr>وظایف مربی</vt:lpstr>
      <vt:lpstr>وظایف مربی</vt:lpstr>
      <vt:lpstr>وظایف مربی</vt:lpstr>
      <vt:lpstr>وظایف کلی مربی ژیمناستیک</vt:lpstr>
      <vt:lpstr>وظایف مدیر</vt:lpstr>
      <vt:lpstr> حقوق ورزشی کیک بوکسینگ</vt:lpstr>
      <vt:lpstr>شرح رشته</vt:lpstr>
      <vt:lpstr>در حال حاضر ورزش کیک بوکسینگ در 3 فدراسیون فعالیت دارد: </vt:lpstr>
      <vt:lpstr>استاندارد رینگ مسابقات های تحت پوشش سبک مستقل:</vt:lpstr>
      <vt:lpstr>استاندارد رینگ مسابقات های تحت پوشش سبک مستقل:</vt:lpstr>
      <vt:lpstr>استاندارد تشک مسابقات:</vt:lpstr>
      <vt:lpstr>نوع لباس هنرجویان:</vt:lpstr>
      <vt:lpstr>تجهیزات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حقوق ورزشی</dc:title>
  <dc:creator>Windows User</dc:creator>
  <cp:lastModifiedBy>Mohsen Avandi</cp:lastModifiedBy>
  <cp:revision>396</cp:revision>
  <dcterms:created xsi:type="dcterms:W3CDTF">2019-02-24T03:41:36Z</dcterms:created>
  <dcterms:modified xsi:type="dcterms:W3CDTF">2026-09-27T06:19:25Z</dcterms:modified>
</cp:coreProperties>
</file>