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84" r:id="rId4"/>
    <p:sldId id="285" r:id="rId5"/>
    <p:sldId id="286" r:id="rId6"/>
    <p:sldId id="28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F013AB-6ABB-4C47-9488-623DA1AB7E87}" type="datetimeFigureOut">
              <a:rPr lang="en-US" smtClean="0"/>
              <a:t>10/3/2016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261E92-1BF1-4307-92B9-0DF21D8CB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740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29E507-F1DB-489A-A0D0-A48A6AE3E829}" type="slidenum">
              <a:rPr lang="en-US"/>
              <a:pPr/>
              <a:t>3</a:t>
            </a:fld>
            <a:endParaRPr lang="en-US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57251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87CE30-706B-490E-8E0F-2AED475C01C6}" type="slidenum">
              <a:rPr lang="en-US"/>
              <a:pPr/>
              <a:t>4</a:t>
            </a:fld>
            <a:endParaRPr lang="en-US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640301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122596-AFE9-42F1-AB57-8FDA8B53219B}" type="slidenum">
              <a:rPr lang="en-US"/>
              <a:pPr/>
              <a:t>5</a:t>
            </a:fld>
            <a:endParaRPr lang="en-US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160851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75D6E2-C976-4E29-A443-F0836C3ED118}" type="slidenum">
              <a:rPr lang="en-US"/>
              <a:pPr/>
              <a:t>6</a:t>
            </a:fld>
            <a:endParaRPr lang="en-US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37712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>
                <a:lumMod val="95000"/>
                <a:lumOff val="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Athlete Needs Analysis</a:t>
            </a:r>
            <a:endParaRPr lang="en-US" b="1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43400"/>
            <a:ext cx="6400800" cy="9906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William J. Kraemer, PhD, CSCS, FNSCA</a:t>
            </a:r>
          </a:p>
          <a:p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1026" name="AutoShape 2"/>
          <p:cNvSpPr>
            <a:spLocks noChangeArrowheads="1"/>
          </p:cNvSpPr>
          <p:nvPr/>
        </p:nvSpPr>
        <p:spPr bwMode="auto">
          <a:xfrm>
            <a:off x="7391400" y="457200"/>
            <a:ext cx="1133475" cy="132397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C2D69B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7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Arial" pitchFamily="34" charset="0"/>
                <a:cs typeface="Arial" pitchFamily="34" charset="0"/>
              </a:rPr>
              <a:t>1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Metabolic Demands of the Sport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r>
              <a:rPr lang="en-US" dirty="0" smtClean="0"/>
              <a:t>it is important to carefully </a:t>
            </a:r>
            <a:r>
              <a:rPr lang="en-US" dirty="0" smtClean="0">
                <a:solidFill>
                  <a:srgbClr val="FF0000"/>
                </a:solidFill>
              </a:rPr>
              <a:t>evaluate</a:t>
            </a:r>
            <a:r>
              <a:rPr lang="en-US" dirty="0" smtClean="0"/>
              <a:t> the actual metabolic demands of the sport </a:t>
            </a:r>
            <a:r>
              <a:rPr lang="en-US" dirty="0" smtClean="0">
                <a:solidFill>
                  <a:srgbClr val="FF0000"/>
                </a:solidFill>
              </a:rPr>
              <a:t>prior</a:t>
            </a:r>
            <a:r>
              <a:rPr lang="en-US" dirty="0" smtClean="0"/>
              <a:t> to </a:t>
            </a:r>
            <a:r>
              <a:rPr lang="en-US" dirty="0" smtClean="0">
                <a:solidFill>
                  <a:srgbClr val="FF0000"/>
                </a:solidFill>
              </a:rPr>
              <a:t>prescribing</a:t>
            </a:r>
            <a:r>
              <a:rPr lang="en-US" dirty="0" smtClean="0"/>
              <a:t> exercise. </a:t>
            </a:r>
          </a:p>
          <a:p>
            <a:r>
              <a:rPr lang="en-US" dirty="0" smtClean="0"/>
              <a:t>One can estimate what the predominant metabolism will be for the </a:t>
            </a:r>
            <a:r>
              <a:rPr lang="en-US" dirty="0" smtClean="0">
                <a:solidFill>
                  <a:srgbClr val="FF0000"/>
                </a:solidFill>
              </a:rPr>
              <a:t>primary muscles </a:t>
            </a:r>
            <a:r>
              <a:rPr lang="en-US" dirty="0" smtClean="0"/>
              <a:t>used, based on a time-motion analysis of the sport.</a:t>
            </a:r>
            <a:r>
              <a:rPr lang="fa-IR" dirty="0" smtClean="0"/>
              <a:t> </a:t>
            </a:r>
            <a:r>
              <a:rPr lang="en-US" dirty="0" smtClean="0"/>
              <a:t>  </a:t>
            </a:r>
          </a:p>
          <a:p>
            <a:r>
              <a:rPr lang="en-US" dirty="0" smtClean="0"/>
              <a:t>Thus, sport- specific conditioning should include </a:t>
            </a:r>
            <a:r>
              <a:rPr lang="en-US" dirty="0" smtClean="0">
                <a:solidFill>
                  <a:srgbClr val="FF0000"/>
                </a:solidFill>
              </a:rPr>
              <a:t>attempts to train the same metabolic systems </a:t>
            </a:r>
            <a:r>
              <a:rPr lang="en-US" dirty="0" smtClean="0"/>
              <a:t>used in the sport</a:t>
            </a:r>
            <a:r>
              <a:rPr lang="fa-IR" dirty="0" smtClean="0"/>
              <a:t> 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smtClean="0"/>
              <a:t>Energy systems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10600" cy="452596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lvl="0"/>
            <a:r>
              <a:rPr lang="en-US" b="1" dirty="0" smtClean="0"/>
              <a:t>Phosphagen (ATP-CP system): </a:t>
            </a:r>
            <a:r>
              <a:rPr lang="en-US" dirty="0" smtClean="0"/>
              <a:t>This system is typically utilized during short-duration, high-intensity physical activity</a:t>
            </a:r>
          </a:p>
          <a:p>
            <a:pPr lvl="0"/>
            <a:r>
              <a:rPr lang="en-US" b="1" dirty="0" smtClean="0"/>
              <a:t>Glycolysis (lactic acid system): </a:t>
            </a:r>
            <a:r>
              <a:rPr lang="en-US" dirty="0" smtClean="0"/>
              <a:t>it is a less rapid source of ATP energy than the ATP-CP system</a:t>
            </a:r>
          </a:p>
          <a:p>
            <a:pPr lvl="0"/>
            <a:r>
              <a:rPr lang="en-US" dirty="0" smtClean="0"/>
              <a:t>Krebs cycle or citric acid cycle (aerobic system)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1" y="0"/>
            <a:ext cx="64008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ight Arrow 4"/>
          <p:cNvSpPr/>
          <p:nvPr/>
        </p:nvSpPr>
        <p:spPr>
          <a:xfrm>
            <a:off x="1143000" y="762000"/>
            <a:ext cx="457200" cy="15240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1143000" y="2514600"/>
            <a:ext cx="457200" cy="15240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1143000" y="3657600"/>
            <a:ext cx="457200" cy="15240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81000"/>
            <a:ext cx="8077200" cy="5943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Energy systems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Generally, the ATP-CP cycle begins to fatigue and exhaust itself roughly </a:t>
            </a:r>
            <a:r>
              <a:rPr lang="en-US" dirty="0" smtClean="0">
                <a:solidFill>
                  <a:srgbClr val="FF0000"/>
                </a:solidFill>
              </a:rPr>
              <a:t>6</a:t>
            </a:r>
            <a:r>
              <a:rPr lang="en-US" dirty="0" smtClean="0"/>
              <a:t> seconds after exercise is begun.</a:t>
            </a:r>
          </a:p>
          <a:p>
            <a:r>
              <a:rPr lang="en-US" dirty="0" smtClean="0"/>
              <a:t>However, </a:t>
            </a:r>
            <a:r>
              <a:rPr lang="en-US" dirty="0" smtClean="0">
                <a:solidFill>
                  <a:srgbClr val="FF0000"/>
                </a:solidFill>
              </a:rPr>
              <a:t>the glycolytic pathway </a:t>
            </a:r>
            <a:r>
              <a:rPr lang="en-US" dirty="0" smtClean="0"/>
              <a:t>is a short-lived energy system, lasting only a few </a:t>
            </a:r>
            <a:r>
              <a:rPr lang="en-US" dirty="0" smtClean="0">
                <a:solidFill>
                  <a:srgbClr val="FF0000"/>
                </a:solidFill>
              </a:rPr>
              <a:t>minutes</a:t>
            </a:r>
            <a:r>
              <a:rPr lang="en-US" dirty="0" smtClean="0"/>
              <a:t>.</a:t>
            </a:r>
            <a:r>
              <a:rPr lang="fa-IR" dirty="0" smtClean="0"/>
              <a:t> </a:t>
            </a:r>
            <a:r>
              <a:rPr lang="en-US" dirty="0" smtClean="0"/>
              <a:t>  </a:t>
            </a:r>
          </a:p>
          <a:p>
            <a:r>
              <a:rPr lang="en-US" dirty="0" smtClean="0"/>
              <a:t>The conditioning program should be </a:t>
            </a:r>
            <a:r>
              <a:rPr lang="en-US" dirty="0" smtClean="0">
                <a:solidFill>
                  <a:srgbClr val="FF0000"/>
                </a:solidFill>
              </a:rPr>
              <a:t>specific</a:t>
            </a:r>
            <a:r>
              <a:rPr lang="en-US" dirty="0" smtClean="0"/>
              <a:t> to the physiological analysis of each </a:t>
            </a:r>
            <a:r>
              <a:rPr lang="en-US" dirty="0" smtClean="0">
                <a:solidFill>
                  <a:srgbClr val="FF0000"/>
                </a:solidFill>
              </a:rPr>
              <a:t>position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smtClean="0"/>
              <a:t>Energy systems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8006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smtClean="0"/>
              <a:t>Some workouts within a periodized training program should </a:t>
            </a:r>
            <a:r>
              <a:rPr lang="en-US" dirty="0" smtClean="0">
                <a:solidFill>
                  <a:srgbClr val="FF0000"/>
                </a:solidFill>
              </a:rPr>
              <a:t>mimic</a:t>
            </a:r>
            <a:r>
              <a:rPr lang="en-US" dirty="0" smtClean="0"/>
              <a:t> the </a:t>
            </a:r>
            <a:r>
              <a:rPr lang="en-US" dirty="0" smtClean="0">
                <a:solidFill>
                  <a:srgbClr val="FF0000"/>
                </a:solidFill>
              </a:rPr>
              <a:t>sport metabolism</a:t>
            </a:r>
            <a:r>
              <a:rPr lang="en-US" dirty="0" smtClean="0"/>
              <a:t>. </a:t>
            </a:r>
          </a:p>
          <a:p>
            <a:r>
              <a:rPr lang="en-US" dirty="0" smtClean="0"/>
              <a:t>For example, </a:t>
            </a:r>
            <a:r>
              <a:rPr lang="en-US" dirty="0" smtClean="0">
                <a:solidFill>
                  <a:srgbClr val="FF0000"/>
                </a:solidFill>
              </a:rPr>
              <a:t>wrestlers</a:t>
            </a:r>
            <a:r>
              <a:rPr lang="en-US" dirty="0" smtClean="0"/>
              <a:t> need to develop </a:t>
            </a:r>
            <a:r>
              <a:rPr lang="en-US" dirty="0" smtClean="0">
                <a:solidFill>
                  <a:srgbClr val="FF0000"/>
                </a:solidFill>
              </a:rPr>
              <a:t>strength and power</a:t>
            </a:r>
            <a:r>
              <a:rPr lang="en-US" dirty="0" smtClean="0"/>
              <a:t>, but they also need to perform </a:t>
            </a:r>
            <a:r>
              <a:rPr lang="en-US" dirty="0" smtClean="0">
                <a:solidFill>
                  <a:srgbClr val="FF0000"/>
                </a:solidFill>
              </a:rPr>
              <a:t>conditioning activities </a:t>
            </a:r>
            <a:r>
              <a:rPr lang="en-US" dirty="0" smtClean="0"/>
              <a:t>that utilize </a:t>
            </a:r>
            <a:r>
              <a:rPr lang="en-US" dirty="0" smtClean="0">
                <a:solidFill>
                  <a:srgbClr val="FF0000"/>
                </a:solidFill>
              </a:rPr>
              <a:t>short rest periods </a:t>
            </a:r>
            <a:r>
              <a:rPr lang="en-US" dirty="0" smtClean="0"/>
              <a:t>in order to develop </a:t>
            </a:r>
            <a:r>
              <a:rPr lang="en-US" dirty="0" smtClean="0">
                <a:solidFill>
                  <a:srgbClr val="FF0000"/>
                </a:solidFill>
              </a:rPr>
              <a:t>buffering capabilities </a:t>
            </a:r>
            <a:r>
              <a:rPr lang="en-US" dirty="0" smtClean="0"/>
              <a:t>so that they can express their maximal muscular strength and power under the metabolic conditions of the sport.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Energy systems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This is why an </a:t>
            </a:r>
            <a:r>
              <a:rPr lang="en-US" dirty="0" smtClean="0">
                <a:solidFill>
                  <a:srgbClr val="FF0000"/>
                </a:solidFill>
              </a:rPr>
              <a:t>effective training program </a:t>
            </a:r>
            <a:r>
              <a:rPr lang="en-US" dirty="0" smtClean="0"/>
              <a:t>must incorporate a </a:t>
            </a:r>
            <a:r>
              <a:rPr lang="en-US" dirty="0" smtClean="0">
                <a:solidFill>
                  <a:srgbClr val="FF0000"/>
                </a:solidFill>
              </a:rPr>
              <a:t>variety of workouts </a:t>
            </a:r>
            <a:r>
              <a:rPr lang="en-US" dirty="0" smtClean="0"/>
              <a:t>and why different athletes require different programs.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Biomechanical Demands of the Sport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body and limb movements </a:t>
            </a:r>
          </a:p>
          <a:p>
            <a:r>
              <a:rPr lang="en-US" dirty="0" smtClean="0"/>
              <a:t>the speed of the athlete’s body </a:t>
            </a:r>
          </a:p>
          <a:p>
            <a:r>
              <a:rPr lang="en-US" dirty="0" smtClean="0"/>
              <a:t>primary muscle actions </a:t>
            </a:r>
          </a:p>
          <a:p>
            <a:r>
              <a:rPr lang="en-US" dirty="0" smtClean="0"/>
              <a:t>planes of motion </a:t>
            </a:r>
          </a:p>
          <a:p>
            <a:r>
              <a:rPr lang="en-US" dirty="0" smtClean="0"/>
              <a:t>pattern of movement, </a:t>
            </a:r>
          </a:p>
          <a:p>
            <a:r>
              <a:rPr lang="en-US" dirty="0" smtClean="0"/>
              <a:t>the joints involved during competition, </a:t>
            </a:r>
          </a:p>
          <a:p>
            <a:r>
              <a:rPr lang="en-US" dirty="0" smtClean="0"/>
              <a:t>the pattern of muscle actions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b="1" dirty="0" smtClean="0"/>
              <a:t>Describing Sport Movements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static or dynamic </a:t>
            </a:r>
          </a:p>
          <a:p>
            <a:r>
              <a:rPr lang="en-US" dirty="0" smtClean="0"/>
              <a:t>Open or closed </a:t>
            </a:r>
          </a:p>
          <a:p>
            <a:r>
              <a:rPr lang="en-US" dirty="0" smtClean="0"/>
              <a:t>isometric, concentric, and eccentric</a:t>
            </a:r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2667000"/>
            <a:ext cx="2069364" cy="3733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b="1" dirty="0" smtClean="0"/>
              <a:t>Biomechanical Analysis in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en-US" dirty="0" smtClean="0"/>
              <a:t>First, what are the patterns of </a:t>
            </a:r>
            <a:r>
              <a:rPr lang="en-US" dirty="0" smtClean="0">
                <a:solidFill>
                  <a:srgbClr val="FF0000"/>
                </a:solidFill>
              </a:rPr>
              <a:t>movement</a:t>
            </a:r>
            <a:r>
              <a:rPr lang="en-US" dirty="0" smtClean="0"/>
              <a:t> (i.e., concentric, eccentric, or isometric), and in which </a:t>
            </a:r>
            <a:r>
              <a:rPr lang="en-US" dirty="0" smtClean="0">
                <a:solidFill>
                  <a:srgbClr val="FF0000"/>
                </a:solidFill>
              </a:rPr>
              <a:t>planes</a:t>
            </a:r>
            <a:r>
              <a:rPr lang="en-US" dirty="0" smtClean="0"/>
              <a:t> do they take place? </a:t>
            </a:r>
          </a:p>
          <a:p>
            <a:r>
              <a:rPr lang="en-US" dirty="0" smtClean="0"/>
              <a:t>Second, what </a:t>
            </a:r>
            <a:r>
              <a:rPr lang="en-US" dirty="0" smtClean="0">
                <a:solidFill>
                  <a:srgbClr val="FF0000"/>
                </a:solidFill>
              </a:rPr>
              <a:t>joints</a:t>
            </a:r>
            <a:r>
              <a:rPr lang="en-US" dirty="0" smtClean="0"/>
              <a:t> are involved during the activity? </a:t>
            </a:r>
          </a:p>
          <a:p>
            <a:r>
              <a:rPr lang="en-US" dirty="0" smtClean="0"/>
              <a:t>Third, what </a:t>
            </a:r>
            <a:r>
              <a:rPr lang="en-US" dirty="0" smtClean="0">
                <a:solidFill>
                  <a:srgbClr val="FF0000"/>
                </a:solidFill>
              </a:rPr>
              <a:t>muscles</a:t>
            </a:r>
            <a:r>
              <a:rPr lang="en-US" dirty="0" smtClean="0"/>
              <a:t> are recruited, and what are the muscle actions? </a:t>
            </a:r>
          </a:p>
          <a:p>
            <a:r>
              <a:rPr lang="en-US" dirty="0" smtClean="0"/>
              <a:t>Finally, what is the </a:t>
            </a:r>
            <a:r>
              <a:rPr lang="en-US" dirty="0" smtClean="0">
                <a:solidFill>
                  <a:srgbClr val="FF0000"/>
                </a:solidFill>
              </a:rPr>
              <a:t>duration of time </a:t>
            </a:r>
            <a:r>
              <a:rPr lang="en-US" dirty="0" smtClean="0"/>
              <a:t>that the athlete will be actively engaged in the athletic event?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Acute program variables</a:t>
            </a:r>
            <a:endParaRPr lang="en-US" b="1" dirty="0">
              <a:ln w="127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lvl="0"/>
            <a:r>
              <a:rPr lang="en-US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Choice of exercise</a:t>
            </a:r>
          </a:p>
          <a:p>
            <a:pPr lvl="0"/>
            <a:r>
              <a:rPr lang="en-US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Order of exercise</a:t>
            </a:r>
          </a:p>
          <a:p>
            <a:pPr lvl="0"/>
            <a:r>
              <a:rPr lang="en-US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Resistance used</a:t>
            </a:r>
          </a:p>
          <a:p>
            <a:pPr lvl="0"/>
            <a:r>
              <a:rPr lang="en-US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Number of sets</a:t>
            </a:r>
          </a:p>
          <a:p>
            <a:pPr lvl="0"/>
            <a:r>
              <a:rPr lang="en-US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Amount of rest between sets and exercises</a:t>
            </a:r>
          </a:p>
          <a:p>
            <a:pPr>
              <a:buNone/>
            </a:pPr>
            <a:endParaRPr lang="en-US" b="1" dirty="0">
              <a:ln w="127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smtClean="0"/>
              <a:t>Biomechanical Analysis in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The ultimate goal of analysis is to manipulate and match the </a:t>
            </a:r>
            <a:r>
              <a:rPr lang="en-US" dirty="0" smtClean="0">
                <a:solidFill>
                  <a:srgbClr val="FF0000"/>
                </a:solidFill>
              </a:rPr>
              <a:t>acute variables </a:t>
            </a:r>
            <a:r>
              <a:rPr lang="en-US" dirty="0" smtClean="0"/>
              <a:t>that govern the program's design to </a:t>
            </a:r>
            <a:r>
              <a:rPr lang="en-US" dirty="0" smtClean="0">
                <a:solidFill>
                  <a:srgbClr val="FF0000"/>
                </a:solidFill>
              </a:rPr>
              <a:t>match</a:t>
            </a:r>
            <a:r>
              <a:rPr lang="en-US" dirty="0" smtClean="0"/>
              <a:t> the metabolism and movements involved in the sport.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smtClean="0"/>
              <a:t>Video analysis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lvl="0"/>
            <a:r>
              <a:rPr lang="en-US" dirty="0" smtClean="0"/>
              <a:t>View a video of an athletic performance or activity.</a:t>
            </a:r>
          </a:p>
          <a:p>
            <a:pPr lvl="0"/>
            <a:r>
              <a:rPr lang="en-US" dirty="0" smtClean="0"/>
              <a:t>Select a specific movement in the sport </a:t>
            </a:r>
          </a:p>
          <a:p>
            <a:r>
              <a:rPr lang="en-US" dirty="0" smtClean="0"/>
              <a:t>To completely analyze the sport, several movements or skills may need to be examined. Look at the entire sequence of competition to get a feel for the demands of the sport.</a:t>
            </a:r>
          </a:p>
          <a:p>
            <a:pPr lvl="0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smtClean="0"/>
              <a:t>Video analysis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n-US" dirty="0" smtClean="0"/>
              <a:t>Identify the joints around which the most intense muscular actions occur</a:t>
            </a:r>
          </a:p>
          <a:p>
            <a:r>
              <a:rPr lang="en-US" dirty="0" smtClean="0"/>
              <a:t>Determine whether the movement is concentric, isometric, or eccentric</a:t>
            </a:r>
          </a:p>
          <a:p>
            <a:r>
              <a:rPr lang="en-US" dirty="0" smtClean="0"/>
              <a:t>determine the range of angular motion</a:t>
            </a:r>
          </a:p>
          <a:p>
            <a:r>
              <a:rPr lang="en-US" dirty="0" smtClean="0"/>
              <a:t>Estimate the velocity of movement in the early, middle, and late phases</a:t>
            </a:r>
          </a:p>
          <a:p>
            <a:r>
              <a:rPr lang="en-US" dirty="0" smtClean="0"/>
              <a:t>Select exercises to match the limb's ranges of motion and angular velocities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b="1" dirty="0" smtClean="0"/>
              <a:t>Injury Risks of the Sport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n-US" dirty="0" smtClean="0"/>
              <a:t>In athletics, the majority of injuries affect the </a:t>
            </a:r>
            <a:r>
              <a:rPr lang="en-US" dirty="0" smtClean="0">
                <a:solidFill>
                  <a:srgbClr val="FF0000"/>
                </a:solidFill>
              </a:rPr>
              <a:t>musculoskeletal</a:t>
            </a:r>
            <a:r>
              <a:rPr lang="en-US" dirty="0" smtClean="0"/>
              <a:t> system (bones, ligaments, muscles, and tendons), while additional injuries may include the </a:t>
            </a:r>
            <a:r>
              <a:rPr lang="en-US" dirty="0" smtClean="0">
                <a:solidFill>
                  <a:srgbClr val="FF0000"/>
                </a:solidFill>
              </a:rPr>
              <a:t>neurological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FF0000"/>
                </a:solidFill>
              </a:rPr>
              <a:t>cardiopulmonary</a:t>
            </a:r>
            <a:r>
              <a:rPr lang="en-US" dirty="0" smtClean="0"/>
              <a:t> systems (concussions, asthma, and heart attacks).</a:t>
            </a:r>
          </a:p>
          <a:p>
            <a:r>
              <a:rPr lang="en-US" dirty="0" smtClean="0"/>
              <a:t>Musculoskeletal injuries can occur due to either mechanical </a:t>
            </a:r>
            <a:r>
              <a:rPr lang="en-US" dirty="0" smtClean="0">
                <a:solidFill>
                  <a:srgbClr val="FF0000"/>
                </a:solidFill>
              </a:rPr>
              <a:t>overload</a:t>
            </a:r>
            <a:r>
              <a:rPr lang="en-US" dirty="0" smtClean="0"/>
              <a:t> or repetitive </a:t>
            </a:r>
            <a:r>
              <a:rPr lang="en-US" dirty="0" smtClean="0">
                <a:solidFill>
                  <a:srgbClr val="FF0000"/>
                </a:solidFill>
              </a:rPr>
              <a:t>overuse</a:t>
            </a:r>
            <a:r>
              <a:rPr lang="en-US" dirty="0" smtClean="0"/>
              <a:t> of a joint, limb, or muscle group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smtClean="0"/>
              <a:t>Mechanical overload injuries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8956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en-US" dirty="0" smtClean="0"/>
              <a:t>Contact </a:t>
            </a:r>
          </a:p>
          <a:p>
            <a:r>
              <a:rPr lang="en-US" dirty="0" smtClean="0"/>
              <a:t>Noncontact </a:t>
            </a:r>
          </a:p>
          <a:p>
            <a:r>
              <a:rPr lang="en-US" dirty="0" smtClean="0"/>
              <a:t>First, injury occurrence increases when an athlete becomes fatigued. Second, the rate of injury increases when the athlete experiences tissue fatigue.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4495800"/>
            <a:ext cx="7467600" cy="2133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b="1" dirty="0" smtClean="0"/>
              <a:t>Needs Analysis for Injury Prevention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First, how likely is an injury to occur in the sport? </a:t>
            </a:r>
          </a:p>
          <a:p>
            <a:r>
              <a:rPr lang="en-US" dirty="0" smtClean="0"/>
              <a:t>Second, what are the common injury sites and how are these injuries most likely to occur?</a:t>
            </a:r>
          </a:p>
          <a:p>
            <a:r>
              <a:rPr lang="en-US" dirty="0" smtClean="0"/>
              <a:t>Third, which athletes are most prone to these risks for injury? </a:t>
            </a:r>
          </a:p>
          <a:p>
            <a:r>
              <a:rPr lang="en-US" dirty="0" smtClean="0"/>
              <a:t>Fourth, how can an exercise program be developed that will diminish these risks?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"/>
            <a:ext cx="6858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-1"/>
            <a:ext cx="6553199" cy="68580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b="1" dirty="0" smtClean="0"/>
              <a:t>Integrating the Needs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athlete's training history</a:t>
            </a:r>
          </a:p>
          <a:p>
            <a:r>
              <a:rPr lang="en-US" dirty="0" smtClean="0"/>
              <a:t>demands of the sport</a:t>
            </a:r>
          </a:p>
          <a:p>
            <a:r>
              <a:rPr lang="en-US" dirty="0" smtClean="0"/>
              <a:t>position played on the team, </a:t>
            </a:r>
          </a:p>
          <a:p>
            <a:r>
              <a:rPr lang="en-US" dirty="0" smtClean="0"/>
              <a:t>genetic and morphological differences, </a:t>
            </a:r>
          </a:p>
          <a:p>
            <a:r>
              <a:rPr lang="en-US" dirty="0" smtClean="0"/>
              <a:t>and any previous injuries or medical conditions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b="1" dirty="0" smtClean="0"/>
              <a:t>Training history</a:t>
            </a:r>
            <a:r>
              <a:rPr lang="fa-IR" b="1" dirty="0" smtClean="0"/>
              <a:t> </a:t>
            </a:r>
            <a:r>
              <a:rPr lang="en-US" b="1" dirty="0" smtClean="0"/>
              <a:t>  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en-US" dirty="0" smtClean="0"/>
              <a:t>their </a:t>
            </a:r>
            <a:r>
              <a:rPr lang="en-US" dirty="0" smtClean="0">
                <a:solidFill>
                  <a:srgbClr val="FF0000"/>
                </a:solidFill>
              </a:rPr>
              <a:t>athletic history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0000"/>
                </a:solidFill>
              </a:rPr>
              <a:t>their injury history</a:t>
            </a:r>
            <a:r>
              <a:rPr lang="en-US" dirty="0" smtClean="0"/>
              <a:t>, and any other questions that may seem pertinent to forming a comprehensive background profile.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Testing</a:t>
            </a:r>
            <a:r>
              <a:rPr lang="en-US" dirty="0" smtClean="0"/>
              <a:t> is also important to </a:t>
            </a:r>
            <a:r>
              <a:rPr lang="en-US" dirty="0" smtClean="0">
                <a:solidFill>
                  <a:srgbClr val="FF0000"/>
                </a:solidFill>
              </a:rPr>
              <a:t>assess sport-fitness </a:t>
            </a:r>
            <a:r>
              <a:rPr lang="en-US" dirty="0" smtClean="0"/>
              <a:t>status, develop </a:t>
            </a:r>
            <a:r>
              <a:rPr lang="en-US" dirty="0" smtClean="0">
                <a:solidFill>
                  <a:srgbClr val="FF0000"/>
                </a:solidFill>
              </a:rPr>
              <a:t>injury-prediction models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0000"/>
                </a:solidFill>
              </a:rPr>
              <a:t>motivate</a:t>
            </a:r>
            <a:r>
              <a:rPr lang="en-US" dirty="0" smtClean="0"/>
              <a:t> athletes to </a:t>
            </a:r>
            <a:r>
              <a:rPr lang="en-US" dirty="0" smtClean="0">
                <a:solidFill>
                  <a:srgbClr val="FF0000"/>
                </a:solidFill>
              </a:rPr>
              <a:t>improve or maintain</a:t>
            </a:r>
            <a:r>
              <a:rPr lang="en-US" dirty="0" smtClean="0"/>
              <a:t> a given </a:t>
            </a:r>
            <a:r>
              <a:rPr lang="en-US" dirty="0" smtClean="0">
                <a:solidFill>
                  <a:srgbClr val="FF0000"/>
                </a:solidFill>
              </a:rPr>
              <a:t>fitness parameter</a:t>
            </a:r>
            <a:r>
              <a:rPr lang="en-US" dirty="0" smtClean="0"/>
              <a:t>, examine the </a:t>
            </a:r>
            <a:r>
              <a:rPr lang="en-US" dirty="0" smtClean="0">
                <a:solidFill>
                  <a:srgbClr val="FF0000"/>
                </a:solidFill>
              </a:rPr>
              <a:t>effectiveness</a:t>
            </a:r>
            <a:r>
              <a:rPr lang="en-US" dirty="0" smtClean="0"/>
              <a:t> of a conditioning </a:t>
            </a:r>
            <a:r>
              <a:rPr lang="en-US" dirty="0" smtClean="0">
                <a:solidFill>
                  <a:srgbClr val="FF0000"/>
                </a:solidFill>
              </a:rPr>
              <a:t>program</a:t>
            </a:r>
            <a:r>
              <a:rPr lang="en-US" dirty="0" smtClean="0"/>
              <a:t>, and to motivate athletes to take </a:t>
            </a:r>
            <a:r>
              <a:rPr lang="en-US" dirty="0" smtClean="0">
                <a:solidFill>
                  <a:srgbClr val="FF0000"/>
                </a:solidFill>
              </a:rPr>
              <a:t>responsibility</a:t>
            </a:r>
            <a:r>
              <a:rPr lang="en-US" dirty="0" smtClean="0"/>
              <a:t> for their physical development in order to prevent injuries and improve their physical potential and performance.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Step 1: Needs Analysis </a:t>
            </a:r>
          </a:p>
        </p:txBody>
      </p:sp>
      <p:sp>
        <p:nvSpPr>
          <p:cNvPr id="409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00050" y="1438275"/>
            <a:ext cx="8051800" cy="4318000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dirty="0" smtClean="0"/>
              <a:t>Needs analysis is a two-stage process that includes an evaluation of the requirements and characteristics of the sport and an assessment of the athlete.</a:t>
            </a:r>
          </a:p>
          <a:p>
            <a:pPr eaLnBrk="1" hangingPunct="1"/>
            <a:r>
              <a:rPr lang="en-US" dirty="0" smtClean="0"/>
              <a:t>Evaluation of the Sport</a:t>
            </a:r>
          </a:p>
          <a:p>
            <a:pPr lvl="1" eaLnBrk="1" hangingPunct="1"/>
            <a:r>
              <a:rPr lang="en-US" dirty="0" smtClean="0"/>
              <a:t>movement analysis: Body and limb movement patterns and muscular involvement.</a:t>
            </a:r>
          </a:p>
          <a:p>
            <a:pPr lvl="1" eaLnBrk="1" hangingPunct="1"/>
            <a:r>
              <a:rPr lang="en-US" dirty="0" smtClean="0"/>
              <a:t>physiological analysis: Strength, power, hypertrophy, and muscular endurance priorities.</a:t>
            </a:r>
          </a:p>
          <a:p>
            <a:pPr lvl="1" eaLnBrk="1" hangingPunct="1"/>
            <a:r>
              <a:rPr lang="en-US" dirty="0" smtClean="0"/>
              <a:t>injury analysis: Common sites for joint and muscle injury and causative factors.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b="1" dirty="0" smtClean="0"/>
              <a:t>Overreaching and Overtraining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r>
              <a:rPr lang="en-US" dirty="0" smtClean="0"/>
              <a:t>By providing </a:t>
            </a:r>
            <a:r>
              <a:rPr lang="en-US" dirty="0" smtClean="0">
                <a:solidFill>
                  <a:srgbClr val="FF0000"/>
                </a:solidFill>
              </a:rPr>
              <a:t>overload</a:t>
            </a:r>
            <a:r>
              <a:rPr lang="en-US" dirty="0" smtClean="0"/>
              <a:t> in the training program, strength and conditioning professionals ensure that the athlete will functionally overreach within the training program and progress as expected.</a:t>
            </a:r>
          </a:p>
          <a:p>
            <a:r>
              <a:rPr lang="en-US" dirty="0" smtClean="0"/>
              <a:t>If manipulation of the training variables is </a:t>
            </a:r>
            <a:r>
              <a:rPr lang="en-US" dirty="0" smtClean="0">
                <a:solidFill>
                  <a:srgbClr val="FF0000"/>
                </a:solidFill>
              </a:rPr>
              <a:t>not</a:t>
            </a:r>
            <a:r>
              <a:rPr lang="en-US" dirty="0" smtClean="0"/>
              <a:t> tailored </a:t>
            </a:r>
            <a:r>
              <a:rPr lang="en-US" dirty="0" smtClean="0">
                <a:solidFill>
                  <a:srgbClr val="FF0000"/>
                </a:solidFill>
              </a:rPr>
              <a:t>correctly</a:t>
            </a:r>
            <a:r>
              <a:rPr lang="en-US" dirty="0" smtClean="0"/>
              <a:t> to the desired adaptations and specific training goals, the athlete will experience symptoms of </a:t>
            </a:r>
            <a:r>
              <a:rPr lang="en-US" dirty="0" smtClean="0">
                <a:solidFill>
                  <a:srgbClr val="FF0000"/>
                </a:solidFill>
              </a:rPr>
              <a:t>nonfunctional overreach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smtClean="0"/>
              <a:t>Overreaching and Overtraining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Performance will begin to suffer and some training adaptations may be lost.</a:t>
            </a:r>
          </a:p>
          <a:p>
            <a:r>
              <a:rPr lang="en-US" dirty="0" smtClean="0"/>
              <a:t>If this process continues, the athlete can enter into an overtraining syndrome, and may need months to recover performance capabilities 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smtClean="0"/>
              <a:t>Overreaching and Overtraining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752600"/>
            <a:ext cx="8229600" cy="4419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8800" y="638175"/>
            <a:ext cx="8051800" cy="3932238"/>
          </a:xfrm>
        </p:spPr>
        <p:txBody>
          <a:bodyPr/>
          <a:lstStyle/>
          <a:p>
            <a:pPr eaLnBrk="1" hangingPunct="1"/>
            <a:r>
              <a:rPr lang="en-US" dirty="0" smtClean="0"/>
              <a:t>Assessment of the Athlete </a:t>
            </a:r>
          </a:p>
          <a:p>
            <a:pPr lvl="1" eaLnBrk="1" hangingPunct="1"/>
            <a:r>
              <a:rPr lang="en-US" dirty="0" smtClean="0"/>
              <a:t>Training Status</a:t>
            </a:r>
          </a:p>
          <a:p>
            <a:pPr lvl="2" eaLnBrk="1" hangingPunct="1"/>
            <a:r>
              <a:rPr lang="en-US" dirty="0" smtClean="0"/>
              <a:t>Type of training program</a:t>
            </a:r>
          </a:p>
          <a:p>
            <a:pPr lvl="2" eaLnBrk="1" hangingPunct="1"/>
            <a:r>
              <a:rPr lang="en-US" dirty="0" smtClean="0"/>
              <a:t>Length of recent regular participation in previous training program(s) </a:t>
            </a:r>
          </a:p>
          <a:p>
            <a:pPr lvl="2" eaLnBrk="1" hangingPunct="1"/>
            <a:r>
              <a:rPr lang="en-US" dirty="0" smtClean="0"/>
              <a:t>Level of intensity involved in previous training program(s) </a:t>
            </a:r>
          </a:p>
          <a:p>
            <a:pPr lvl="2" eaLnBrk="1" hangingPunct="1"/>
            <a:r>
              <a:rPr lang="en-US" dirty="0" smtClean="0"/>
              <a:t>Degree of exercise technique experience</a:t>
            </a:r>
          </a:p>
        </p:txBody>
      </p:sp>
      <p:pic>
        <p:nvPicPr>
          <p:cNvPr id="5123" name="Picture 4" descr="table-15.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3744796"/>
            <a:ext cx="7696200" cy="3113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Step 1: Needs Analysis</a:t>
            </a:r>
          </a:p>
        </p:txBody>
      </p:sp>
      <p:sp>
        <p:nvSpPr>
          <p:cNvPr id="614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eaLnBrk="1" hangingPunct="1"/>
            <a:r>
              <a:rPr lang="en-US" dirty="0" smtClean="0"/>
              <a:t>Assessment of the Athlete </a:t>
            </a:r>
          </a:p>
          <a:p>
            <a:pPr lvl="1" eaLnBrk="1" hangingPunct="1"/>
            <a:r>
              <a:rPr lang="en-US" dirty="0" smtClean="0"/>
              <a:t>Physical Testing and Evaluation</a:t>
            </a:r>
          </a:p>
          <a:p>
            <a:pPr lvl="2" eaLnBrk="1" hangingPunct="1"/>
            <a:r>
              <a:rPr lang="en-US" dirty="0" smtClean="0"/>
              <a:t>Tests should relate to the athlete’s sport.  </a:t>
            </a:r>
          </a:p>
          <a:p>
            <a:pPr lvl="2" eaLnBrk="1" hangingPunct="1"/>
            <a:r>
              <a:rPr lang="en-US" dirty="0" smtClean="0"/>
              <a:t>Use the results of the movement analysis to select tests.</a:t>
            </a:r>
          </a:p>
          <a:p>
            <a:pPr lvl="2" eaLnBrk="1" hangingPunct="1"/>
            <a:r>
              <a:rPr lang="en-US" dirty="0" smtClean="0"/>
              <a:t>After testing, compare results with normative or descriptive data to determine the athlete’s strengths and weaknesses.</a:t>
            </a:r>
          </a:p>
          <a:p>
            <a:pPr lvl="1" eaLnBrk="1" hangingPunct="1"/>
            <a:r>
              <a:rPr lang="en-US" dirty="0" smtClean="0"/>
              <a:t>Primary Resistance Training Goal</a:t>
            </a:r>
          </a:p>
          <a:p>
            <a:pPr lvl="2" eaLnBrk="1" hangingPunct="1"/>
            <a:r>
              <a:rPr lang="en-US" dirty="0" smtClean="0"/>
              <a:t>Typically to improve strength, power, hypertrophy, or muscular endurance.</a:t>
            </a:r>
          </a:p>
          <a:p>
            <a:pPr lvl="2" eaLnBrk="1" hangingPunct="1"/>
            <a:r>
              <a:rPr lang="en-US" dirty="0" smtClean="0"/>
              <a:t>Concentrate on one training outcome per season.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Table 15.2</a:t>
            </a:r>
          </a:p>
        </p:txBody>
      </p:sp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7172" name="Picture 4" descr="table-15.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44625"/>
            <a:ext cx="9144000" cy="35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Needs analysis </a:t>
            </a:r>
            <a:endParaRPr lang="en-US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en-US" dirty="0" smtClean="0"/>
              <a:t>Allowing the exercise-prescription process</a:t>
            </a:r>
          </a:p>
          <a:p>
            <a:r>
              <a:rPr lang="en-US" dirty="0" smtClean="0"/>
              <a:t>Informed choices for each of the acute program variables</a:t>
            </a:r>
          </a:p>
          <a:p>
            <a:r>
              <a:rPr lang="en-US" dirty="0" smtClean="0"/>
              <a:t>A needs analysis answers three general questions:</a:t>
            </a:r>
          </a:p>
          <a:p>
            <a:pPr>
              <a:buNone/>
            </a:pPr>
            <a:r>
              <a:rPr lang="en-US" dirty="0" smtClean="0"/>
              <a:t>1. What are the </a:t>
            </a:r>
            <a:r>
              <a:rPr lang="en-US" dirty="0" smtClean="0">
                <a:solidFill>
                  <a:srgbClr val="FF0000"/>
                </a:solidFill>
              </a:rPr>
              <a:t>metabolic</a:t>
            </a:r>
            <a:r>
              <a:rPr lang="en-US" dirty="0" smtClean="0"/>
              <a:t> demands of the sport?</a:t>
            </a:r>
          </a:p>
          <a:p>
            <a:pPr>
              <a:buNone/>
            </a:pPr>
            <a:r>
              <a:rPr lang="en-US" dirty="0" smtClean="0"/>
              <a:t>2. What are the </a:t>
            </a:r>
            <a:r>
              <a:rPr lang="en-US" dirty="0" smtClean="0">
                <a:solidFill>
                  <a:srgbClr val="FF0000"/>
                </a:solidFill>
              </a:rPr>
              <a:t>biomechanical</a:t>
            </a:r>
            <a:r>
              <a:rPr lang="en-US" dirty="0" smtClean="0"/>
              <a:t> demands of the sport?</a:t>
            </a:r>
          </a:p>
          <a:p>
            <a:pPr>
              <a:buNone/>
            </a:pPr>
            <a:r>
              <a:rPr lang="en-US" dirty="0" smtClean="0"/>
              <a:t>3. What are the </a:t>
            </a:r>
            <a:r>
              <a:rPr lang="en-US" dirty="0" smtClean="0">
                <a:solidFill>
                  <a:srgbClr val="FF0000"/>
                </a:solidFill>
              </a:rPr>
              <a:t>common injuries </a:t>
            </a:r>
            <a:r>
              <a:rPr lang="en-US" dirty="0" smtClean="0"/>
              <a:t>observed in the sport profile?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Needs analysis 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The needs analysis, initial </a:t>
            </a:r>
            <a:r>
              <a:rPr lang="en-US" dirty="0" smtClean="0">
                <a:solidFill>
                  <a:srgbClr val="FF0000"/>
                </a:solidFill>
              </a:rPr>
              <a:t>testing data</a:t>
            </a:r>
            <a:r>
              <a:rPr lang="en-US" dirty="0" smtClean="0"/>
              <a:t>, and </a:t>
            </a:r>
            <a:r>
              <a:rPr lang="en-US" dirty="0" smtClean="0">
                <a:solidFill>
                  <a:srgbClr val="FF0000"/>
                </a:solidFill>
              </a:rPr>
              <a:t>evaluations of athletes </a:t>
            </a:r>
            <a:r>
              <a:rPr lang="en-US" dirty="0" smtClean="0"/>
              <a:t>and the </a:t>
            </a:r>
            <a:r>
              <a:rPr lang="en-US" dirty="0" smtClean="0">
                <a:solidFill>
                  <a:srgbClr val="FF0000"/>
                </a:solidFill>
              </a:rPr>
              <a:t>sport</a:t>
            </a:r>
            <a:r>
              <a:rPr lang="en-US" dirty="0" smtClean="0"/>
              <a:t> allow for </a:t>
            </a:r>
            <a:r>
              <a:rPr lang="en-US" dirty="0" smtClean="0">
                <a:solidFill>
                  <a:srgbClr val="FF0000"/>
                </a:solidFill>
              </a:rPr>
              <a:t>intelligent program design</a:t>
            </a:r>
            <a:r>
              <a:rPr lang="en-US" dirty="0" smtClean="0"/>
              <a:t>.</a:t>
            </a:r>
          </a:p>
          <a:p>
            <a:r>
              <a:rPr lang="en-US" dirty="0" smtClean="0"/>
              <a:t>examine athletes’ </a:t>
            </a:r>
            <a:r>
              <a:rPr lang="en-US" dirty="0" smtClean="0">
                <a:solidFill>
                  <a:srgbClr val="FF0000"/>
                </a:solidFill>
              </a:rPr>
              <a:t>general fitness base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sport-specific fitness</a:t>
            </a:r>
            <a:r>
              <a:rPr lang="en-US" dirty="0" smtClean="0"/>
              <a:t>, </a:t>
            </a:r>
          </a:p>
          <a:p>
            <a:r>
              <a:rPr lang="en-US" dirty="0" smtClean="0"/>
              <a:t>and </a:t>
            </a:r>
            <a:r>
              <a:rPr lang="en-US" dirty="0" smtClean="0">
                <a:solidFill>
                  <a:srgbClr val="FF0000"/>
                </a:solidFill>
              </a:rPr>
              <a:t>injury history</a:t>
            </a:r>
            <a:r>
              <a:rPr lang="en-US" dirty="0" smtClean="0"/>
              <a:t>, as well as </a:t>
            </a:r>
          </a:p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FF0000"/>
                </a:solidFill>
              </a:rPr>
              <a:t>physiological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FF0000"/>
                </a:solidFill>
              </a:rPr>
              <a:t>biomechanical</a:t>
            </a:r>
            <a:r>
              <a:rPr lang="en-US" dirty="0" smtClean="0"/>
              <a:t> demands of the sport and its </a:t>
            </a:r>
            <a:r>
              <a:rPr lang="en-US" dirty="0" smtClean="0">
                <a:solidFill>
                  <a:srgbClr val="FF0000"/>
                </a:solidFill>
              </a:rPr>
              <a:t>potential risk for injury</a:t>
            </a:r>
            <a:r>
              <a:rPr lang="en-US" dirty="0" smtClean="0"/>
              <a:t>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Metabolic Demands of the Sport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r>
              <a:rPr lang="en-US" dirty="0" smtClean="0"/>
              <a:t>aerobic </a:t>
            </a:r>
            <a:r>
              <a:rPr lang="en-US" dirty="0" smtClean="0">
                <a:solidFill>
                  <a:srgbClr val="FF0000"/>
                </a:solidFill>
              </a:rPr>
              <a:t>endurance</a:t>
            </a:r>
            <a:r>
              <a:rPr lang="en-US" dirty="0" smtClean="0"/>
              <a:t> and ultra endurance events (e.g., </a:t>
            </a:r>
            <a:r>
              <a:rPr lang="en-US" dirty="0" smtClean="0">
                <a:solidFill>
                  <a:srgbClr val="FF0000"/>
                </a:solidFill>
              </a:rPr>
              <a:t>marathons</a:t>
            </a:r>
            <a:r>
              <a:rPr lang="en-US" dirty="0" smtClean="0"/>
              <a:t> or </a:t>
            </a:r>
            <a:r>
              <a:rPr lang="en-US" dirty="0" smtClean="0">
                <a:solidFill>
                  <a:srgbClr val="FF0000"/>
                </a:solidFill>
              </a:rPr>
              <a:t>triathlons</a:t>
            </a:r>
            <a:r>
              <a:rPr lang="en-US" dirty="0" smtClean="0"/>
              <a:t>) are at one </a:t>
            </a:r>
            <a:r>
              <a:rPr lang="en-US" dirty="0" smtClean="0">
                <a:solidFill>
                  <a:srgbClr val="FF0000"/>
                </a:solidFill>
              </a:rPr>
              <a:t>end</a:t>
            </a:r>
            <a:r>
              <a:rPr lang="en-US" dirty="0" smtClean="0"/>
              <a:t> of the </a:t>
            </a:r>
            <a:r>
              <a:rPr lang="en-US" dirty="0" smtClean="0">
                <a:solidFill>
                  <a:srgbClr val="FF0000"/>
                </a:solidFill>
              </a:rPr>
              <a:t>spectrum</a:t>
            </a:r>
            <a:r>
              <a:rPr lang="en-US" dirty="0" smtClean="0"/>
              <a:t>, and very </a:t>
            </a:r>
            <a:r>
              <a:rPr lang="en-US" dirty="0" smtClean="0">
                <a:solidFill>
                  <a:srgbClr val="FF0000"/>
                </a:solidFill>
              </a:rPr>
              <a:t>short-duration</a:t>
            </a:r>
            <a:r>
              <a:rPr lang="en-US" dirty="0" smtClean="0"/>
              <a:t> or </a:t>
            </a:r>
            <a:r>
              <a:rPr lang="en-US" dirty="0" smtClean="0">
                <a:solidFill>
                  <a:srgbClr val="FF0000"/>
                </a:solidFill>
              </a:rPr>
              <a:t>explosive</a:t>
            </a:r>
            <a:r>
              <a:rPr lang="en-US" dirty="0" smtClean="0"/>
              <a:t> strength/power events (e.g., shot put, maximal clean and jerk) are at the </a:t>
            </a:r>
            <a:r>
              <a:rPr lang="en-US" dirty="0" smtClean="0">
                <a:solidFill>
                  <a:srgbClr val="FF0000"/>
                </a:solidFill>
              </a:rPr>
              <a:t>other</a:t>
            </a:r>
            <a:r>
              <a:rPr lang="en-US" dirty="0" smtClean="0"/>
              <a:t> end. </a:t>
            </a:r>
          </a:p>
          <a:p>
            <a:r>
              <a:rPr lang="en-US" dirty="0" smtClean="0"/>
              <a:t>anaerobic system when sprinting and then to the </a:t>
            </a:r>
            <a:r>
              <a:rPr lang="en-US" dirty="0" smtClean="0">
                <a:solidFill>
                  <a:srgbClr val="FF0000"/>
                </a:solidFill>
              </a:rPr>
              <a:t>aerobic system during recovery </a:t>
            </a:r>
            <a:r>
              <a:rPr lang="en-US" dirty="0" smtClean="0"/>
              <a:t>(e.g., a soccer player sprinting down the field and then jogging back to position when the ball goes downfield).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406</TotalTime>
  <Words>1277</Words>
  <Application>Microsoft Office PowerPoint</Application>
  <PresentationFormat>On-screen Show (4:3)</PresentationFormat>
  <Paragraphs>126</Paragraphs>
  <Slides>32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Arial</vt:lpstr>
      <vt:lpstr>Calibri</vt:lpstr>
      <vt:lpstr>Cambria</vt:lpstr>
      <vt:lpstr>Office Theme</vt:lpstr>
      <vt:lpstr>Athlete Needs Analysis</vt:lpstr>
      <vt:lpstr>Acute program variables</vt:lpstr>
      <vt:lpstr>Step 1: Needs Analysis </vt:lpstr>
      <vt:lpstr>PowerPoint Presentation</vt:lpstr>
      <vt:lpstr>Step 1: Needs Analysis</vt:lpstr>
      <vt:lpstr>Table 15.2</vt:lpstr>
      <vt:lpstr>Needs analysis </vt:lpstr>
      <vt:lpstr>Needs analysis </vt:lpstr>
      <vt:lpstr>Metabolic Demands of the Sport</vt:lpstr>
      <vt:lpstr>Metabolic Demands of the Sport</vt:lpstr>
      <vt:lpstr>Energy systems </vt:lpstr>
      <vt:lpstr>PowerPoint Presentation</vt:lpstr>
      <vt:lpstr>PowerPoint Presentation</vt:lpstr>
      <vt:lpstr>Energy systems </vt:lpstr>
      <vt:lpstr>Energy systems </vt:lpstr>
      <vt:lpstr>Energy systems </vt:lpstr>
      <vt:lpstr>Biomechanical Demands of the Sport</vt:lpstr>
      <vt:lpstr>Describing Sport Movements</vt:lpstr>
      <vt:lpstr>Biomechanical Analysis in Practice</vt:lpstr>
      <vt:lpstr>Biomechanical Analysis in Practice</vt:lpstr>
      <vt:lpstr>Video analysis </vt:lpstr>
      <vt:lpstr>Video analysis </vt:lpstr>
      <vt:lpstr>Injury Risks of the Sport</vt:lpstr>
      <vt:lpstr>Mechanical overload injuries </vt:lpstr>
      <vt:lpstr>Needs Analysis for Injury Prevention</vt:lpstr>
      <vt:lpstr>PowerPoint Presentation</vt:lpstr>
      <vt:lpstr>PowerPoint Presentation</vt:lpstr>
      <vt:lpstr>Integrating the Needs Analysis</vt:lpstr>
      <vt:lpstr>Training history   </vt:lpstr>
      <vt:lpstr>Overreaching and Overtraining</vt:lpstr>
      <vt:lpstr>Overreaching and Overtraining</vt:lpstr>
      <vt:lpstr>Overreaching and Overtraining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Athlete Needs Analysis</dc:title>
  <dc:creator>sport advisor</dc:creator>
  <cp:lastModifiedBy>Sport</cp:lastModifiedBy>
  <cp:revision>53</cp:revision>
  <dcterms:created xsi:type="dcterms:W3CDTF">2006-08-16T00:00:00Z</dcterms:created>
  <dcterms:modified xsi:type="dcterms:W3CDTF">2016-10-03T03:47:11Z</dcterms:modified>
</cp:coreProperties>
</file>