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60"/>
  </p:normalViewPr>
  <p:slideViewPr>
    <p:cSldViewPr>
      <p:cViewPr varScale="1">
        <p:scale>
          <a:sx n="70" d="100"/>
          <a:sy n="70" d="100"/>
        </p:scale>
        <p:origin x="6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xload.xl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astrand.xls" TargetMode="External"/><Relationship Id="rId2" Type="http://schemas.openxmlformats.org/officeDocument/2006/relationships/hyperlink" Target="cooper.xl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rx.net/Calculators/BodyComp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61925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Athlete Testing and Program Evaluation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838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Jay R. Hoffman, PhD, CSCS*D, FNSCA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6705600" y="533400"/>
            <a:ext cx="1143000" cy="1447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Arial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10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Practical Considerations for Test Administration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610600" cy="1828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This testing session helps strength and conditioning professionals evaluate the winter conditioning program, check the athletes' progress, and continue to motivate them. 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657600"/>
            <a:ext cx="8458200" cy="27189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Practical Considerations for Test Administration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smtClean="0"/>
              <a:t>Testing Sequence. </a:t>
            </a:r>
          </a:p>
          <a:p>
            <a:r>
              <a:rPr lang="en-US" dirty="0" smtClean="0"/>
              <a:t>In general, the </a:t>
            </a:r>
            <a:r>
              <a:rPr lang="en-US" dirty="0" smtClean="0">
                <a:solidFill>
                  <a:srgbClr val="FF0000"/>
                </a:solidFill>
              </a:rPr>
              <a:t>least fatiguing tests </a:t>
            </a:r>
            <a:r>
              <a:rPr lang="en-US" dirty="0" smtClean="0"/>
              <a:t>should be performed first. Tests that </a:t>
            </a:r>
            <a:r>
              <a:rPr lang="en-US" dirty="0" smtClean="0">
                <a:solidFill>
                  <a:srgbClr val="FF0000"/>
                </a:solidFill>
              </a:rPr>
              <a:t>require high-skill movements, such as agility measurements</a:t>
            </a:r>
            <a:r>
              <a:rPr lang="en-US" dirty="0" smtClean="0"/>
              <a:t>, should be performed prior to any fatiguing tests. </a:t>
            </a:r>
          </a:p>
          <a:p>
            <a:r>
              <a:rPr lang="en-US" dirty="0" smtClean="0"/>
              <a:t>Any performance </a:t>
            </a:r>
            <a:r>
              <a:rPr lang="en-US" dirty="0" smtClean="0">
                <a:solidFill>
                  <a:srgbClr val="FF0000"/>
                </a:solidFill>
              </a:rPr>
              <a:t>test that fatigues </a:t>
            </a:r>
            <a:r>
              <a:rPr lang="en-US" dirty="0" smtClean="0"/>
              <a:t>the athlete will confound the results of any subsequent tests. 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When assessing strength, strength and conditioning professionals must decide which </a:t>
            </a:r>
            <a:r>
              <a:rPr lang="en-US" dirty="0" smtClean="0">
                <a:solidFill>
                  <a:srgbClr val="FF0000"/>
                </a:solidFill>
              </a:rPr>
              <a:t>type of exercise </a:t>
            </a:r>
            <a:r>
              <a:rPr lang="en-US" dirty="0" smtClean="0"/>
              <a:t>to use and whether to test </a:t>
            </a:r>
            <a:r>
              <a:rPr lang="en-US" dirty="0" smtClean="0">
                <a:solidFill>
                  <a:srgbClr val="FF0000"/>
                </a:solidFill>
              </a:rPr>
              <a:t>maximal strength or predict it from submaximal </a:t>
            </a:r>
            <a:r>
              <a:rPr lang="en-US" dirty="0" smtClean="0"/>
              <a:t>assessment. </a:t>
            </a:r>
          </a:p>
          <a:p>
            <a:r>
              <a:rPr lang="en-US" dirty="0" smtClean="0"/>
              <a:t>Strength testing can be performed with </a:t>
            </a:r>
            <a:r>
              <a:rPr lang="en-US" dirty="0" smtClean="0">
                <a:solidFill>
                  <a:srgbClr val="FF0000"/>
                </a:solidFill>
              </a:rPr>
              <a:t>dynamic, constant-resistance exercises </a:t>
            </a:r>
            <a:r>
              <a:rPr lang="en-US" dirty="0" smtClean="0"/>
              <a:t>(i.e., free weights), </a:t>
            </a:r>
            <a:r>
              <a:rPr lang="en-US" dirty="0" smtClean="0">
                <a:solidFill>
                  <a:srgbClr val="FF0000"/>
                </a:solidFill>
              </a:rPr>
              <a:t>isokinetic</a:t>
            </a:r>
            <a:r>
              <a:rPr lang="en-US" dirty="0" smtClean="0"/>
              <a:t> testing, or an </a:t>
            </a:r>
            <a:r>
              <a:rPr lang="en-US" dirty="0" smtClean="0">
                <a:solidFill>
                  <a:srgbClr val="FF0000"/>
                </a:solidFill>
              </a:rPr>
              <a:t>isometric</a:t>
            </a:r>
            <a:r>
              <a:rPr lang="en-US" dirty="0" smtClean="0"/>
              <a:t> dynamometer. </a:t>
            </a:r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Isokinetic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recruits a smaller muscle mass or an isolated joint action</a:t>
            </a:r>
          </a:p>
          <a:p>
            <a:r>
              <a:rPr lang="en-US" dirty="0" smtClean="0"/>
              <a:t>For example, comparing muscle groups from </a:t>
            </a:r>
            <a:r>
              <a:rPr lang="en-US" dirty="0" smtClean="0">
                <a:solidFill>
                  <a:srgbClr val="FF0000"/>
                </a:solidFill>
              </a:rPr>
              <a:t>bilateral limbs </a:t>
            </a:r>
            <a:r>
              <a:rPr lang="en-US" dirty="0" smtClean="0"/>
              <a:t>(i.e., right-knee flexors with left-knee flexors) or </a:t>
            </a:r>
            <a:r>
              <a:rPr lang="en-US" dirty="0" smtClean="0">
                <a:solidFill>
                  <a:srgbClr val="FF0000"/>
                </a:solidFill>
              </a:rPr>
              <a:t>agonist versus antagonist </a:t>
            </a:r>
            <a:r>
              <a:rPr lang="en-US" dirty="0" smtClean="0"/>
              <a:t>muscle groups (i.e., knee flexors versus knee extensors).</a:t>
            </a:r>
          </a:p>
          <a:p>
            <a:r>
              <a:rPr lang="en-US" dirty="0" smtClean="0"/>
              <a:t>For athletes with strength imbalances greater than </a:t>
            </a:r>
            <a:r>
              <a:rPr lang="en-US" dirty="0" smtClean="0">
                <a:solidFill>
                  <a:srgbClr val="FF0000"/>
                </a:solidFill>
              </a:rPr>
              <a:t>15</a:t>
            </a:r>
            <a:r>
              <a:rPr lang="en-US" dirty="0" smtClean="0"/>
              <a:t>%, an incidence of muscle injury has been reported that is </a:t>
            </a:r>
            <a:r>
              <a:rPr lang="en-US" dirty="0" smtClean="0">
                <a:solidFill>
                  <a:srgbClr val="FF0000"/>
                </a:solidFill>
              </a:rPr>
              <a:t>2.6 </a:t>
            </a:r>
            <a:r>
              <a:rPr lang="en-US" dirty="0" smtClean="0"/>
              <a:t>times greater. 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Dynamic Constant Resistance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Repetition maximum (1RM</a:t>
            </a:r>
            <a:r>
              <a:rPr lang="en-US" dirty="0" smtClean="0"/>
              <a:t>). maximal strength testing is the potential risk for injury</a:t>
            </a:r>
          </a:p>
          <a:p>
            <a:r>
              <a:rPr lang="en-US" b="1" dirty="0" smtClean="0"/>
              <a:t> or to predict maximal strength. </a:t>
            </a:r>
            <a:r>
              <a:rPr lang="en-US" dirty="0" smtClean="0"/>
              <a:t>the number of repetitions performed is 10 or fewer.</a:t>
            </a:r>
          </a:p>
          <a:p>
            <a:r>
              <a:rPr lang="en-US" b="1" dirty="0" smtClean="0">
                <a:hlinkClick r:id="rId2" action="ppaction://hlinkfile"/>
              </a:rPr>
              <a:t>Formula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Repetition maximum (1RM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077200" cy="4800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Anaerobic Power and Anaerobic Fitness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 smtClean="0"/>
              <a:t>Laboratory Tests. </a:t>
            </a:r>
          </a:p>
          <a:p>
            <a:r>
              <a:rPr lang="en-US" dirty="0" smtClean="0"/>
              <a:t>Repeated jumps on a force plate or contact mat</a:t>
            </a:r>
          </a:p>
          <a:p>
            <a:r>
              <a:rPr lang="en-US" dirty="0" smtClean="0"/>
              <a:t>Maximal-effort cycling tests</a:t>
            </a:r>
          </a:p>
          <a:p>
            <a:r>
              <a:rPr lang="en-US" dirty="0" smtClean="0"/>
              <a:t>Nonmotorized treadmill</a:t>
            </a:r>
            <a:endParaRPr lang="en-US" b="1" dirty="0" smtClean="0"/>
          </a:p>
          <a:p>
            <a:r>
              <a:rPr lang="en-US" dirty="0" smtClean="0"/>
              <a:t>These tests assess </a:t>
            </a:r>
            <a:r>
              <a:rPr lang="en-US" b="1" dirty="0" smtClean="0">
                <a:solidFill>
                  <a:srgbClr val="FF0000"/>
                </a:solidFill>
              </a:rPr>
              <a:t>peak power </a:t>
            </a:r>
            <a:r>
              <a:rPr lang="en-US" dirty="0" smtClean="0"/>
              <a:t>(highest power output attained during the test), </a:t>
            </a:r>
            <a:r>
              <a:rPr lang="en-US" b="1" dirty="0" smtClean="0">
                <a:solidFill>
                  <a:srgbClr val="FF0000"/>
                </a:solidFill>
              </a:rPr>
              <a:t>mean power </a:t>
            </a:r>
            <a:r>
              <a:rPr lang="en-US" dirty="0" smtClean="0"/>
              <a:t>(average power output of entire test), or both, additionally, </a:t>
            </a:r>
            <a:r>
              <a:rPr lang="en-US" b="1" dirty="0" smtClean="0">
                <a:solidFill>
                  <a:srgbClr val="FF0000"/>
                </a:solidFill>
              </a:rPr>
              <a:t>fatigue rate </a:t>
            </a:r>
            <a:r>
              <a:rPr lang="en-US" dirty="0" smtClean="0"/>
              <a:t>(the athlete's ability to maintain power output throughout the duration of the test)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Anaerobic Power and Anaerobic Fitness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Wingate anaerobic power test (WAnT)</a:t>
            </a:r>
          </a:p>
          <a:p>
            <a:r>
              <a:rPr lang="en-US" dirty="0" smtClean="0"/>
              <a:t>30-second maximal-effort cycling </a:t>
            </a:r>
          </a:p>
          <a:p>
            <a:r>
              <a:rPr lang="en-US" dirty="0" smtClean="0"/>
              <a:t>duration (10-20 s), or have performed a longer, 60-second test </a:t>
            </a:r>
            <a:endParaRPr lang="en-US" b="1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Field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smtClean="0"/>
              <a:t>Vertical Jump</a:t>
            </a:r>
            <a:r>
              <a:rPr lang="en-US" dirty="0" smtClean="0"/>
              <a:t> </a:t>
            </a:r>
          </a:p>
          <a:p>
            <a:r>
              <a:rPr lang="en-US" sz="2400" dirty="0" smtClean="0"/>
              <a:t>Peak power (W) = 61.9 × jump height (cm) + 36 × body mass (kg) + 1.822</a:t>
            </a:r>
          </a:p>
          <a:p>
            <a:r>
              <a:rPr lang="en-US" sz="2400" dirty="0" smtClean="0"/>
              <a:t>Mean power (W) = 21.2 × jump height (cm) + 23 × body mass (kg) − 1.393</a:t>
            </a:r>
          </a:p>
          <a:p>
            <a:r>
              <a:rPr lang="en-US" b="1" dirty="0" smtClean="0"/>
              <a:t>300-Yard Shuttle Run. </a:t>
            </a:r>
            <a:r>
              <a:rPr lang="en-US" dirty="0" smtClean="0">
                <a:solidFill>
                  <a:srgbClr val="FF0000"/>
                </a:solidFill>
              </a:rPr>
              <a:t>25 yards </a:t>
            </a:r>
            <a:r>
              <a:rPr lang="en-US" dirty="0" smtClean="0"/>
              <a:t>(23 m) away and then returns to the starting line, A total of </a:t>
            </a:r>
            <a:r>
              <a:rPr lang="en-US" dirty="0" smtClean="0">
                <a:solidFill>
                  <a:srgbClr val="FF0000"/>
                </a:solidFill>
              </a:rPr>
              <a:t>six round trips are performed (12 × 25 yards </a:t>
            </a:r>
            <a:r>
              <a:rPr lang="en-US" dirty="0" smtClean="0"/>
              <a:t>= 300 yards, or 273 m) </a:t>
            </a:r>
          </a:p>
          <a:p>
            <a:r>
              <a:rPr lang="en-US" dirty="0" smtClean="0"/>
              <a:t>5-minute rest interval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Field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5181600" cy="487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smtClean="0"/>
              <a:t>Line Drill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total of three trials are often used, with a 2-minute rest period between each trial. All sprint times are recorded and the fastest time is reported. A fatigue index is generated by dividing the fastest score by the slowest score.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524000"/>
            <a:ext cx="3048000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Benefits of 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develop athletic performance </a:t>
            </a:r>
            <a:r>
              <a:rPr lang="en-US" dirty="0" smtClean="0">
                <a:solidFill>
                  <a:srgbClr val="FF0000"/>
                </a:solidFill>
              </a:rPr>
              <a:t>profiles</a:t>
            </a:r>
            <a:r>
              <a:rPr lang="en-US" dirty="0" smtClean="0"/>
              <a:t> for specific sports (However, to understand the basic physical requirements of a sport, an athletic profile must be developed)</a:t>
            </a:r>
          </a:p>
          <a:p>
            <a:r>
              <a:rPr lang="en-US" dirty="0" smtClean="0"/>
              <a:t>evaluate the </a:t>
            </a:r>
            <a:r>
              <a:rPr lang="en-US" dirty="0" smtClean="0">
                <a:solidFill>
                  <a:srgbClr val="FF0000"/>
                </a:solidFill>
              </a:rPr>
              <a:t>effectiveness</a:t>
            </a:r>
            <a:r>
              <a:rPr lang="en-US" dirty="0" smtClean="0"/>
              <a:t> of specific training paradigms </a:t>
            </a:r>
          </a:p>
          <a:p>
            <a:r>
              <a:rPr lang="en-US" dirty="0" smtClean="0"/>
              <a:t>athletes' </a:t>
            </a:r>
            <a:r>
              <a:rPr lang="en-US" dirty="0" smtClean="0">
                <a:solidFill>
                  <a:srgbClr val="FF0000"/>
                </a:solidFill>
              </a:rPr>
              <a:t>potential</a:t>
            </a:r>
            <a:r>
              <a:rPr lang="en-US" dirty="0" smtClean="0"/>
              <a:t> for success in a specific sport or position</a:t>
            </a:r>
          </a:p>
          <a:p>
            <a:r>
              <a:rPr lang="en-US" dirty="0" smtClean="0"/>
              <a:t>set </a:t>
            </a:r>
            <a:r>
              <a:rPr lang="en-US" dirty="0" smtClean="0">
                <a:solidFill>
                  <a:srgbClr val="FF0000"/>
                </a:solidFill>
              </a:rPr>
              <a:t>training goals </a:t>
            </a:r>
            <a:r>
              <a:rPr lang="en-US" dirty="0" smtClean="0"/>
              <a:t>for both teams and individual athletes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Aerobic Capacity and Aerobic Endurance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 smtClean="0"/>
              <a:t>Direct Laboratory Measurement</a:t>
            </a:r>
          </a:p>
          <a:p>
            <a:r>
              <a:rPr lang="en-US" dirty="0" smtClean="0"/>
              <a:t>1. The increase in oxygen uptake is no greater than </a:t>
            </a:r>
            <a:r>
              <a:rPr lang="en-US" dirty="0" smtClean="0">
                <a:solidFill>
                  <a:srgbClr val="FF0000"/>
                </a:solidFill>
              </a:rPr>
              <a:t>150 ml/min</a:t>
            </a:r>
            <a:r>
              <a:rPr lang="en-US" dirty="0" smtClean="0"/>
              <a:t>, despite an increase in exercise intensity (plateau criterion)</a:t>
            </a:r>
          </a:p>
          <a:p>
            <a:r>
              <a:rPr lang="en-US" dirty="0" smtClean="0"/>
              <a:t>2. Attainment of age-predicted </a:t>
            </a:r>
            <a:r>
              <a:rPr lang="en-US" dirty="0" smtClean="0">
                <a:solidFill>
                  <a:srgbClr val="FF0000"/>
                </a:solidFill>
              </a:rPr>
              <a:t>maximal heart rate (HRmax)</a:t>
            </a:r>
          </a:p>
          <a:p>
            <a:r>
              <a:rPr lang="en-US" dirty="0" smtClean="0"/>
              <a:t>3. A respiratory exchange ratio (VCO2/VO2) </a:t>
            </a:r>
            <a:r>
              <a:rPr lang="en-US" dirty="0" smtClean="0">
                <a:solidFill>
                  <a:srgbClr val="FF0000"/>
                </a:solidFill>
              </a:rPr>
              <a:t>greater than 1.10</a:t>
            </a:r>
          </a:p>
          <a:p>
            <a:r>
              <a:rPr lang="en-US" dirty="0" smtClean="0"/>
              <a:t>4. A plasma-lactate concentration of at least </a:t>
            </a:r>
            <a:r>
              <a:rPr lang="en-US" dirty="0" smtClean="0">
                <a:solidFill>
                  <a:srgbClr val="FF0000"/>
                </a:solidFill>
              </a:rPr>
              <a:t>18 </a:t>
            </a:r>
            <a:r>
              <a:rPr lang="en-US" dirty="0" smtClean="0"/>
              <a:t>mmol/L Within 4 minutes of ending exercise</a:t>
            </a:r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Field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7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hlinkClick r:id="rId2" action="ppaction://hlinkfile"/>
              </a:rPr>
              <a:t>Cooper 12-minute run 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and the 1.5-mile test for time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40-yard sprint is the most popular distance used in most speed assessments, 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Agility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Agility refers to the ability to change direction rapidly. </a:t>
            </a:r>
          </a:p>
          <a:p>
            <a:r>
              <a:rPr lang="en-US" dirty="0" smtClean="0"/>
              <a:t>T test, </a:t>
            </a:r>
          </a:p>
          <a:p>
            <a:r>
              <a:rPr lang="en-US" dirty="0" smtClean="0"/>
              <a:t>Edgren side- step test, </a:t>
            </a:r>
          </a:p>
          <a:p>
            <a:r>
              <a:rPr lang="en-US" dirty="0" smtClean="0"/>
              <a:t>the pro-agility (5-10-5) test, </a:t>
            </a:r>
          </a:p>
          <a:p>
            <a:r>
              <a:rPr lang="en-US" dirty="0" smtClean="0"/>
              <a:t>and the Illinois test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052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T test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57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warm-up</a:t>
            </a:r>
          </a:p>
          <a:p>
            <a:r>
              <a:rPr lang="en-US" dirty="0" smtClean="0"/>
              <a:t>The athlete should face forward at all times and should not cross the feet. Crossing the feet or failing to touch a cone results in disqualification.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533400"/>
            <a:ext cx="4524375" cy="5672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Illinois Test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524000"/>
            <a:ext cx="3962400" cy="495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Body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Dual-Energy X-Ray Absorptiometry</a:t>
            </a:r>
          </a:p>
          <a:p>
            <a:r>
              <a:rPr lang="en-US" b="1" dirty="0" smtClean="0"/>
              <a:t>Hydrostatic Weighing</a:t>
            </a:r>
          </a:p>
          <a:p>
            <a:r>
              <a:rPr lang="en-US" b="1" dirty="0" smtClean="0"/>
              <a:t>Plethysmography</a:t>
            </a:r>
          </a:p>
          <a:p>
            <a:r>
              <a:rPr lang="en-US" b="1" dirty="0" smtClean="0"/>
              <a:t>Skinfold Measurement</a:t>
            </a:r>
          </a:p>
          <a:p>
            <a:r>
              <a:rPr lang="en-US" b="1" dirty="0" smtClean="0"/>
              <a:t>Bioelectrical Impedance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5405" y="1454032"/>
            <a:ext cx="4593189" cy="52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7712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6684" y="1295400"/>
            <a:ext cx="5050632" cy="524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4158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7900" y="1417638"/>
            <a:ext cx="4648200" cy="529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40312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dirty="0" smtClean="0"/>
              <a:t>Factors That Affect Performance Testing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Body Size. </a:t>
            </a:r>
            <a:r>
              <a:rPr lang="en-US" dirty="0" smtClean="0"/>
              <a:t>In general, strength is positively related to body size.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Absolute</a:t>
            </a:r>
            <a:r>
              <a:rPr lang="en-US" dirty="0" smtClean="0"/>
              <a:t>  strength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Relative</a:t>
            </a:r>
            <a:r>
              <a:rPr lang="en-US" dirty="0" smtClean="0"/>
              <a:t> strength</a:t>
            </a:r>
          </a:p>
          <a:p>
            <a:r>
              <a:rPr lang="en-US" b="1" dirty="0" smtClean="0"/>
              <a:t>Fiber Type Composition. </a:t>
            </a:r>
            <a:r>
              <a:rPr lang="en-US" dirty="0" smtClean="0"/>
              <a:t>The contractile properties of muscles play a significant role in their ability to generate power, sustain performance, and delay fatigue.</a:t>
            </a:r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241808"/>
            <a:ext cx="4876799" cy="558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9258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199" y="1219200"/>
            <a:ext cx="4419601" cy="549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5038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0" y="1219200"/>
            <a:ext cx="4114800" cy="546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50195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6500" y="1143000"/>
            <a:ext cx="4191000" cy="555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20359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3100" y="1423325"/>
            <a:ext cx="5257800" cy="50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7172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fold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www.exrx.net/Calculators/BodyComp.html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9204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582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Factors That Affect Performance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Although it may be possible to make a </a:t>
            </a:r>
            <a:r>
              <a:rPr lang="en-US" dirty="0" smtClean="0">
                <a:solidFill>
                  <a:srgbClr val="FF0000"/>
                </a:solidFill>
              </a:rPr>
              <a:t>slow athlete faster</a:t>
            </a:r>
            <a:r>
              <a:rPr lang="en-US" dirty="0" smtClean="0"/>
              <a:t>, it is highly unlikely that strength and conditioning professional can make a </a:t>
            </a:r>
            <a:r>
              <a:rPr lang="en-US" dirty="0" smtClean="0">
                <a:solidFill>
                  <a:srgbClr val="FF0000"/>
                </a:solidFill>
              </a:rPr>
              <a:t>slow athlete fast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Training Status. </a:t>
            </a:r>
            <a:r>
              <a:rPr lang="en-US" dirty="0" smtClean="0"/>
              <a:t>the greater the training experience, the smaller the potential for achieving performance gains.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Theoretical training curves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758802"/>
            <a:ext cx="7696200" cy="4337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Test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Specificity and Relevance of the Test. </a:t>
            </a:r>
            <a:r>
              <a:rPr lang="en-US" dirty="0" smtClean="0"/>
              <a:t>For a performance test to be of significant value, it is imperative that each test used is </a:t>
            </a:r>
            <a:r>
              <a:rPr lang="en-US" dirty="0" smtClean="0">
                <a:solidFill>
                  <a:srgbClr val="FF0000"/>
                </a:solidFill>
              </a:rPr>
              <a:t>specific</a:t>
            </a:r>
            <a:r>
              <a:rPr lang="en-US" dirty="0" smtClean="0"/>
              <a:t> to the athlete’s training program. </a:t>
            </a:r>
          </a:p>
          <a:p>
            <a:r>
              <a:rPr lang="en-US" dirty="0" smtClean="0"/>
              <a:t>(e.g., machines versus free weights) </a:t>
            </a:r>
          </a:p>
          <a:p>
            <a:r>
              <a:rPr lang="en-US" dirty="0" smtClean="0"/>
              <a:t>(e.g. squats versus leg press)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Test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Validity and Reliability of the Test.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Validity</a:t>
            </a:r>
            <a:r>
              <a:rPr lang="en-US" dirty="0" smtClean="0"/>
              <a:t> refers to the degree that each test measures what it is intended to or claims to measure.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Reliability</a:t>
            </a:r>
            <a:r>
              <a:rPr lang="en-US" dirty="0" smtClean="0"/>
              <a:t> refers to the ability of each test to produce consistent and repeatable results.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Practical Considerations for Test Administration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b="1" dirty="0" smtClean="0"/>
              <a:t>Safety Considerations. </a:t>
            </a:r>
            <a:r>
              <a:rPr lang="en-US" dirty="0" smtClean="0"/>
              <a:t>All athletes, regardless of level of competition, should be </a:t>
            </a:r>
            <a:r>
              <a:rPr lang="en-US" dirty="0" smtClean="0">
                <a:solidFill>
                  <a:srgbClr val="FF0000"/>
                </a:solidFill>
              </a:rPr>
              <a:t>medically</a:t>
            </a:r>
            <a:r>
              <a:rPr lang="en-US" dirty="0" smtClean="0"/>
              <a:t> cleared before participating in any health or performance assessment.</a:t>
            </a:r>
          </a:p>
          <a:p>
            <a:r>
              <a:rPr lang="en-US" b="1" dirty="0" smtClean="0"/>
              <a:t>Timing of Assessment. </a:t>
            </a:r>
            <a:r>
              <a:rPr lang="en-US" dirty="0" smtClean="0"/>
              <a:t>the goal of each evaluation period may be different, focusing on </a:t>
            </a:r>
            <a:r>
              <a:rPr lang="en-US" dirty="0" smtClean="0">
                <a:solidFill>
                  <a:srgbClr val="FF0000"/>
                </a:solidFill>
              </a:rPr>
              <a:t>determining training goals</a:t>
            </a:r>
            <a:r>
              <a:rPr lang="en-US" dirty="0" smtClean="0"/>
              <a:t>, assessing the </a:t>
            </a:r>
            <a:r>
              <a:rPr lang="en-US" dirty="0" smtClean="0">
                <a:solidFill>
                  <a:srgbClr val="FF0000"/>
                </a:solidFill>
              </a:rPr>
              <a:t>effectiveness of the training program</a:t>
            </a:r>
            <a:r>
              <a:rPr lang="en-US" dirty="0" smtClean="0"/>
              <a:t>, or evaluating the </a:t>
            </a:r>
            <a:r>
              <a:rPr lang="en-US" dirty="0" smtClean="0">
                <a:solidFill>
                  <a:srgbClr val="FF0000"/>
                </a:solidFill>
              </a:rPr>
              <a:t>readiness of athletes to compete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Practical Considerations for Test Administration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1828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The first testing session should be held before off-season (winter) work-outs begin in order to guide </a:t>
            </a:r>
            <a:r>
              <a:rPr lang="en-US" dirty="0" smtClean="0">
                <a:solidFill>
                  <a:srgbClr val="FF0000"/>
                </a:solidFill>
              </a:rPr>
              <a:t>exercise prescription</a:t>
            </a:r>
            <a:r>
              <a:rPr lang="en-US" dirty="0" smtClean="0"/>
              <a:t>, establish </a:t>
            </a:r>
            <a:r>
              <a:rPr lang="en-US" dirty="0" smtClean="0">
                <a:solidFill>
                  <a:srgbClr val="FF0000"/>
                </a:solidFill>
              </a:rPr>
              <a:t>training goals</a:t>
            </a:r>
            <a:r>
              <a:rPr lang="en-US" dirty="0" smtClean="0"/>
              <a:t>, and serve as a </a:t>
            </a:r>
            <a:r>
              <a:rPr lang="en-US" dirty="0" smtClean="0">
                <a:solidFill>
                  <a:srgbClr val="FF0000"/>
                </a:solidFill>
              </a:rPr>
              <a:t>motivational tool</a:t>
            </a:r>
            <a:r>
              <a:rPr lang="en-US" dirty="0" smtClean="0"/>
              <a:t> for the athletes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657600"/>
            <a:ext cx="8077200" cy="27189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1066</Words>
  <Application>Microsoft Office PowerPoint</Application>
  <PresentationFormat>On-screen Show (4:3)</PresentationFormat>
  <Paragraphs>108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Cambria</vt:lpstr>
      <vt:lpstr>Office Theme</vt:lpstr>
      <vt:lpstr>Athlete Testing and Program Evaluation </vt:lpstr>
      <vt:lpstr>Benefits of assessment </vt:lpstr>
      <vt:lpstr>Factors That Affect Performance Testing</vt:lpstr>
      <vt:lpstr>Factors That Affect Performance Testing</vt:lpstr>
      <vt:lpstr>Theoretical training curves</vt:lpstr>
      <vt:lpstr>Test Selection</vt:lpstr>
      <vt:lpstr>Test Selection</vt:lpstr>
      <vt:lpstr>Practical Considerations for Test Administration</vt:lpstr>
      <vt:lpstr>Practical Considerations for Test Administration</vt:lpstr>
      <vt:lpstr>Practical Considerations for Test Administration</vt:lpstr>
      <vt:lpstr>Practical Considerations for Test Administration</vt:lpstr>
      <vt:lpstr>Strength</vt:lpstr>
      <vt:lpstr>Isokinetic Testing</vt:lpstr>
      <vt:lpstr>Dynamic Constant Resistance Testing</vt:lpstr>
      <vt:lpstr>Repetition maximum (1RM)</vt:lpstr>
      <vt:lpstr>Anaerobic Power and Anaerobic Fitness</vt:lpstr>
      <vt:lpstr>Anaerobic Power and Anaerobic Fitness</vt:lpstr>
      <vt:lpstr>Field Tests</vt:lpstr>
      <vt:lpstr>Field Tests</vt:lpstr>
      <vt:lpstr>Aerobic Capacity and Aerobic Endurance</vt:lpstr>
      <vt:lpstr>Field Tests</vt:lpstr>
      <vt:lpstr>Speed</vt:lpstr>
      <vt:lpstr>Agility</vt:lpstr>
      <vt:lpstr>T test</vt:lpstr>
      <vt:lpstr>Illinois Test</vt:lpstr>
      <vt:lpstr>Body Composition</vt:lpstr>
      <vt:lpstr>Skin fold sites</vt:lpstr>
      <vt:lpstr>Skin fold sites</vt:lpstr>
      <vt:lpstr>Skin fold sites</vt:lpstr>
      <vt:lpstr>Skin fold sites</vt:lpstr>
      <vt:lpstr>Skin fold sites</vt:lpstr>
      <vt:lpstr>Skin fold sites</vt:lpstr>
      <vt:lpstr>Skin fold sites</vt:lpstr>
      <vt:lpstr>Skin fold sites</vt:lpstr>
      <vt:lpstr>Skin fold sites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Athlete Testing and Program Evaluation </dc:title>
  <dc:creator>sport advisor</dc:creator>
  <cp:lastModifiedBy>Sport</cp:lastModifiedBy>
  <cp:revision>66</cp:revision>
  <dcterms:created xsi:type="dcterms:W3CDTF">2006-08-16T00:00:00Z</dcterms:created>
  <dcterms:modified xsi:type="dcterms:W3CDTF">2016-10-24T12:40:59Z</dcterms:modified>
</cp:coreProperties>
</file>