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alpha val="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Dynamic Warm-Up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Avery D. Faigenbaum, EdD, CSCS*D, FNSCA, FACSM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620000" y="381000"/>
            <a:ext cx="828675" cy="1171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stretching-induced effect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This stretching-induced effect is thought to be related to a </a:t>
            </a:r>
            <a:r>
              <a:rPr lang="en-US" dirty="0" smtClean="0">
                <a:solidFill>
                  <a:srgbClr val="FF0000"/>
                </a:solidFill>
              </a:rPr>
              <a:t>decrease in neural activation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reduced musculotendinous stiffness</a:t>
            </a:r>
            <a:r>
              <a:rPr lang="en-US" dirty="0" smtClean="0"/>
              <a:t>, or a combination of </a:t>
            </a:r>
            <a:r>
              <a:rPr lang="en-US" dirty="0" smtClean="0">
                <a:solidFill>
                  <a:srgbClr val="FF0000"/>
                </a:solidFill>
              </a:rPr>
              <a:t>neural and muscular factors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static stretching can result in muscle </a:t>
            </a:r>
            <a:r>
              <a:rPr lang="en-US" dirty="0" smtClean="0">
                <a:solidFill>
                  <a:srgbClr val="FF0000"/>
                </a:solidFill>
              </a:rPr>
              <a:t>damage</a:t>
            </a:r>
            <a:r>
              <a:rPr lang="en-US" dirty="0" smtClean="0"/>
              <a:t> (as evidenced by elevated levels of </a:t>
            </a:r>
            <a:r>
              <a:rPr lang="en-US" dirty="0" smtClean="0">
                <a:solidFill>
                  <a:srgbClr val="FF0000"/>
                </a:solidFill>
              </a:rPr>
              <a:t>creatine kinase </a:t>
            </a:r>
            <a:r>
              <a:rPr lang="en-US" dirty="0" smtClean="0"/>
              <a:t>in the blood).</a:t>
            </a:r>
          </a:p>
          <a:p>
            <a:r>
              <a:rPr lang="en-US" dirty="0" smtClean="0"/>
              <a:t>Of note, the observed reductions in performance following static stretching may, in some cases, last </a:t>
            </a:r>
            <a:r>
              <a:rPr lang="en-US" dirty="0" smtClean="0">
                <a:solidFill>
                  <a:srgbClr val="FF0000"/>
                </a:solidFill>
              </a:rPr>
              <a:t>up to one hour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pre-event static stretching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pre-event static stretching may adversely affect athletic performance, particularly in sports that </a:t>
            </a:r>
            <a:r>
              <a:rPr lang="en-US" dirty="0" smtClean="0">
                <a:solidFill>
                  <a:srgbClr val="FF0000"/>
                </a:solidFill>
              </a:rPr>
              <a:t>involve strength and power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Consequently, most athletes should perform static stretching during the </a:t>
            </a:r>
            <a:r>
              <a:rPr lang="en-US" dirty="0" smtClean="0">
                <a:solidFill>
                  <a:srgbClr val="FF0000"/>
                </a:solidFill>
              </a:rPr>
              <a:t>cool-down</a:t>
            </a:r>
            <a:r>
              <a:rPr lang="en-US" dirty="0" smtClean="0"/>
              <a:t> or as part of a separate training session. In some cases, however, athletes who participate in </a:t>
            </a:r>
            <a:r>
              <a:rPr lang="en-US" dirty="0" smtClean="0">
                <a:solidFill>
                  <a:srgbClr val="FF0000"/>
                </a:solidFill>
              </a:rPr>
              <a:t>sports that require high levels of flexibility may</a:t>
            </a:r>
            <a:r>
              <a:rPr lang="en-US" dirty="0" smtClean="0"/>
              <a:t> benefit from pre-event static stretching.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Dynamic Warm-Up and Performance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This type of training typically includes </a:t>
            </a:r>
            <a:r>
              <a:rPr lang="en-US" dirty="0" smtClean="0">
                <a:solidFill>
                  <a:srgbClr val="FF0000"/>
                </a:solidFill>
              </a:rPr>
              <a:t>movements</a:t>
            </a:r>
            <a:r>
              <a:rPr lang="en-US" dirty="0" smtClean="0"/>
              <a:t> of low, moderate, and high </a:t>
            </a:r>
            <a:r>
              <a:rPr lang="en-US" dirty="0" smtClean="0">
                <a:solidFill>
                  <a:srgbClr val="FF0000"/>
                </a:solidFill>
              </a:rPr>
              <a:t>intensity</a:t>
            </a:r>
            <a:r>
              <a:rPr lang="en-US" dirty="0" smtClean="0"/>
              <a:t> that increase </a:t>
            </a:r>
            <a:r>
              <a:rPr lang="en-US" dirty="0" smtClean="0">
                <a:solidFill>
                  <a:srgbClr val="FF0000"/>
                </a:solidFill>
              </a:rPr>
              <a:t>body temperature</a:t>
            </a:r>
            <a:r>
              <a:rPr lang="en-US" dirty="0" smtClean="0"/>
              <a:t>, enhance </a:t>
            </a:r>
            <a:r>
              <a:rPr lang="en-US" dirty="0" smtClean="0">
                <a:solidFill>
                  <a:srgbClr val="FF0000"/>
                </a:solidFill>
              </a:rPr>
              <a:t>motor-unit excitability</a:t>
            </a:r>
            <a:r>
              <a:rPr lang="en-US" dirty="0" smtClean="0"/>
              <a:t>, develop </a:t>
            </a:r>
            <a:r>
              <a:rPr lang="en-US" dirty="0" smtClean="0">
                <a:solidFill>
                  <a:srgbClr val="FF0000"/>
                </a:solidFill>
              </a:rPr>
              <a:t>kinesthetic</a:t>
            </a:r>
            <a:r>
              <a:rPr lang="en-US" dirty="0" smtClean="0"/>
              <a:t> awareness, and maximize active </a:t>
            </a:r>
            <a:r>
              <a:rPr lang="en-US" dirty="0" smtClean="0">
                <a:solidFill>
                  <a:srgbClr val="FF0000"/>
                </a:solidFill>
              </a:rPr>
              <a:t>ranges of motion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Prior to a Weightlifting workout, </a:t>
            </a:r>
            <a:r>
              <a:rPr lang="en-US" dirty="0" smtClean="0">
                <a:solidFill>
                  <a:srgbClr val="FF0000"/>
                </a:solidFill>
              </a:rPr>
              <a:t>plyometrics jumps and explosive exercises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medicine balls </a:t>
            </a:r>
            <a:r>
              <a:rPr lang="en-US" dirty="0" smtClean="0"/>
              <a:t>could be used to prepare athletes for the upcoming training session.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Dynamic Warm-Up and Performance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some observers suggest that subsequent explosive performance may improve between </a:t>
            </a:r>
            <a:r>
              <a:rPr lang="en-US" dirty="0" smtClean="0">
                <a:solidFill>
                  <a:srgbClr val="FF0000"/>
                </a:solidFill>
              </a:rPr>
              <a:t>2% and 10%.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Postactivation Potentiation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In preparation for </a:t>
            </a:r>
            <a:r>
              <a:rPr lang="en-US" dirty="0" smtClean="0">
                <a:solidFill>
                  <a:srgbClr val="FF0000"/>
                </a:solidFill>
              </a:rPr>
              <a:t>explosive sporting events</a:t>
            </a:r>
            <a:r>
              <a:rPr lang="en-US" dirty="0" smtClean="0"/>
              <a:t>, such as the </a:t>
            </a:r>
            <a:r>
              <a:rPr lang="en-US" dirty="0" smtClean="0">
                <a:solidFill>
                  <a:srgbClr val="FF0000"/>
                </a:solidFill>
              </a:rPr>
              <a:t>long jump</a:t>
            </a:r>
            <a:r>
              <a:rPr lang="en-US" dirty="0" smtClean="0"/>
              <a:t>, pole vault, or high jump, a technique known as postactivation potentiation (PAP) may be used as part of the athletes’ dynamic warm-up.</a:t>
            </a:r>
          </a:p>
          <a:p>
            <a:r>
              <a:rPr lang="en-US" dirty="0" smtClean="0"/>
              <a:t>A brief time of repetitive stimulation can result in an enhanced contractile response (</a:t>
            </a:r>
            <a:r>
              <a:rPr lang="en-US" dirty="0" smtClean="0">
                <a:solidFill>
                  <a:srgbClr val="FF0000"/>
                </a:solidFill>
              </a:rPr>
              <a:t>potentiation</a:t>
            </a:r>
            <a:r>
              <a:rPr lang="en-US" dirty="0" smtClean="0"/>
              <a:t>), while continued stimulation can impair the contractile response (</a:t>
            </a:r>
            <a:r>
              <a:rPr lang="en-US" dirty="0" smtClean="0">
                <a:solidFill>
                  <a:srgbClr val="FF0000"/>
                </a:solidFill>
              </a:rPr>
              <a:t>fatigue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PAP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However, many factors need to be considered when applying the principles of PAP to athletic performance, Namely, </a:t>
            </a:r>
            <a:r>
              <a:rPr lang="en-US" dirty="0" smtClean="0">
                <a:solidFill>
                  <a:srgbClr val="FF0000"/>
                </a:solidFill>
              </a:rPr>
              <a:t>training experience</a:t>
            </a:r>
            <a:r>
              <a:rPr lang="en-US" dirty="0" smtClean="0"/>
              <a:t>, individual </a:t>
            </a:r>
            <a:r>
              <a:rPr lang="en-US" dirty="0" smtClean="0">
                <a:solidFill>
                  <a:srgbClr val="FF0000"/>
                </a:solidFill>
              </a:rPr>
              <a:t>power-strength ratio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intensity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volume of the pre-event activity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FF0000"/>
                </a:solidFill>
              </a:rPr>
              <a:t>recovery period </a:t>
            </a:r>
            <a:r>
              <a:rPr lang="en-US" dirty="0" smtClean="0"/>
              <a:t>can influence the efficacy of any performance-enhancing stimulus.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between </a:t>
            </a:r>
            <a:r>
              <a:rPr lang="en-US" dirty="0" smtClean="0"/>
              <a:t>the cessation of the PAP activity and the start of training or competition is within </a:t>
            </a:r>
            <a:r>
              <a:rPr lang="en-US" dirty="0" smtClean="0">
                <a:solidFill>
                  <a:srgbClr val="FF0000"/>
                </a:solidFill>
              </a:rPr>
              <a:t>4 to 12 </a:t>
            </a:r>
            <a:r>
              <a:rPr lang="en-US" dirty="0" smtClean="0"/>
              <a:t>minutes after the preload stimulus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Developing a Dynamic Warm-Up Protocol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prepares the body for the vigorous, random movements that can occur during sports training and competition.</a:t>
            </a:r>
          </a:p>
          <a:p>
            <a:r>
              <a:rPr lang="en-US" dirty="0" smtClean="0"/>
              <a:t>an opportunity for younger athletes to gain confidence in their abilities to perform movement skills.</a:t>
            </a:r>
          </a:p>
          <a:p>
            <a:r>
              <a:rPr lang="en-US" dirty="0" smtClean="0"/>
              <a:t>warm-up activities that are active, engaging, and somewhat challenging are far more enjoyable than traditional stretch-and-hold activities.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well-designed warm-up can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the general idea is to (I) </a:t>
            </a:r>
            <a:r>
              <a:rPr lang="en-US" dirty="0" smtClean="0">
                <a:solidFill>
                  <a:srgbClr val="FF0000"/>
                </a:solidFill>
              </a:rPr>
              <a:t>warm up</a:t>
            </a:r>
            <a:r>
              <a:rPr lang="en-US" dirty="0" smtClean="0"/>
              <a:t>, (2) </a:t>
            </a:r>
            <a:r>
              <a:rPr lang="en-US" dirty="0" smtClean="0">
                <a:solidFill>
                  <a:srgbClr val="FF0000"/>
                </a:solidFill>
              </a:rPr>
              <a:t>activate</a:t>
            </a:r>
            <a:r>
              <a:rPr lang="en-US" dirty="0" smtClean="0"/>
              <a:t>, and (3) </a:t>
            </a:r>
            <a:r>
              <a:rPr lang="en-US" dirty="0" smtClean="0">
                <a:solidFill>
                  <a:srgbClr val="FF0000"/>
                </a:solidFill>
              </a:rPr>
              <a:t>motivate</a:t>
            </a:r>
            <a:r>
              <a:rPr lang="en-US" dirty="0" smtClean="0"/>
              <a:t>. Warm up highlights the importance of increasing </a:t>
            </a:r>
            <a:r>
              <a:rPr lang="en-US" dirty="0" smtClean="0">
                <a:solidFill>
                  <a:srgbClr val="FF0000"/>
                </a:solidFill>
              </a:rPr>
              <a:t>body temperature</a:t>
            </a:r>
            <a:r>
              <a:rPr lang="en-US" dirty="0" smtClean="0"/>
              <a:t>, activate refers to </a:t>
            </a:r>
            <a:r>
              <a:rPr lang="en-US" dirty="0" smtClean="0">
                <a:solidFill>
                  <a:srgbClr val="FF0000"/>
                </a:solidFill>
              </a:rPr>
              <a:t>exciting or potentiating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neuromuscular</a:t>
            </a:r>
            <a:r>
              <a:rPr lang="en-US" dirty="0" smtClean="0"/>
              <a:t> system, and motivate draws </a:t>
            </a:r>
            <a:r>
              <a:rPr lang="en-US" dirty="0" smtClean="0">
                <a:solidFill>
                  <a:srgbClr val="FF0000"/>
                </a:solidFill>
              </a:rPr>
              <a:t>attention to the need to psychologically </a:t>
            </a:r>
            <a:r>
              <a:rPr lang="en-US" dirty="0" smtClean="0"/>
              <a:t>prepare athletes for the demands of engaging, and diverse, performance during the practice session or game that follows may be enhanced.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well-designed warm-up can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Instead of jogging </a:t>
            </a:r>
            <a:r>
              <a:rPr lang="en-US" dirty="0" smtClean="0"/>
              <a:t>around the playing field, a general warm-up of </a:t>
            </a:r>
            <a:r>
              <a:rPr lang="en-US" dirty="0" smtClean="0">
                <a:solidFill>
                  <a:srgbClr val="FF0000"/>
                </a:solidFill>
              </a:rPr>
              <a:t>jumping rope</a:t>
            </a:r>
            <a:r>
              <a:rPr lang="en-US" dirty="0" smtClean="0"/>
              <a:t>, body-weight </a:t>
            </a:r>
            <a:r>
              <a:rPr lang="en-US" dirty="0" smtClean="0">
                <a:solidFill>
                  <a:srgbClr val="FF0000"/>
                </a:solidFill>
              </a:rPr>
              <a:t>calisthenics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medicine ball exercises</a:t>
            </a:r>
            <a:r>
              <a:rPr lang="en-US" dirty="0" smtClean="0"/>
              <a:t>, footwork patterns with </a:t>
            </a:r>
            <a:r>
              <a:rPr lang="en-US" dirty="0" smtClean="0">
                <a:solidFill>
                  <a:srgbClr val="FF0000"/>
                </a:solidFill>
              </a:rPr>
              <a:t>an agility ladder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0000"/>
                </a:solidFill>
              </a:rPr>
              <a:t>sport-specific actions</a:t>
            </a:r>
            <a:r>
              <a:rPr lang="en-US" dirty="0" smtClean="0"/>
              <a:t>, such as </a:t>
            </a:r>
            <a:r>
              <a:rPr lang="en-US" dirty="0" smtClean="0">
                <a:solidFill>
                  <a:srgbClr val="FF0000"/>
                </a:solidFill>
              </a:rPr>
              <a:t>dribbling</a:t>
            </a:r>
            <a:r>
              <a:rPr lang="en-US" dirty="0" smtClean="0"/>
              <a:t> a soccer ball around cones, can contribute to movement skill development and make a valuable contribution to the overall conditioning process.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fundamental principle of a dynamic warm-up </a:t>
            </a:r>
            <a:endParaRPr lang="en-US" sz="32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perform large muscle group</a:t>
            </a:r>
          </a:p>
          <a:p>
            <a:r>
              <a:rPr lang="en-US" dirty="0" smtClean="0"/>
              <a:t>similar to the movement patterns that will be performed during training </a:t>
            </a:r>
          </a:p>
          <a:p>
            <a:r>
              <a:rPr lang="en-US" dirty="0" smtClean="0"/>
              <a:t>do not require equipment or a lot of space</a:t>
            </a:r>
          </a:p>
          <a:p>
            <a:r>
              <a:rPr lang="en-US" dirty="0" smtClean="0"/>
              <a:t>prescribed number of repetitions (e.g., 8 to12) or cover a predetermined distance (e.g., 10 to 20 m). </a:t>
            </a:r>
          </a:p>
          <a:p>
            <a:r>
              <a:rPr lang="en-US" dirty="0" smtClean="0"/>
              <a:t>athletes complete 5 to 12 different exercises that progress from relatively simple movements to more challenging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well-designed warm-up can: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increasing </a:t>
            </a:r>
            <a:r>
              <a:rPr lang="en-US" dirty="0" smtClean="0">
                <a:solidFill>
                  <a:srgbClr val="FF0000"/>
                </a:solidFill>
              </a:rPr>
              <a:t>blood flow </a:t>
            </a:r>
            <a:r>
              <a:rPr lang="en-US" dirty="0" smtClean="0"/>
              <a:t>to active muscles,</a:t>
            </a:r>
          </a:p>
          <a:p>
            <a:r>
              <a:rPr lang="en-US" dirty="0" smtClean="0"/>
              <a:t>raising core </a:t>
            </a:r>
            <a:r>
              <a:rPr lang="en-US" dirty="0" smtClean="0">
                <a:solidFill>
                  <a:srgbClr val="FF0000"/>
                </a:solidFill>
              </a:rPr>
              <a:t>body temperature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enhancing </a:t>
            </a:r>
            <a:r>
              <a:rPr lang="en-US" dirty="0" smtClean="0">
                <a:solidFill>
                  <a:srgbClr val="FF0000"/>
                </a:solidFill>
              </a:rPr>
              <a:t>metabolic reactions</a:t>
            </a:r>
            <a:r>
              <a:rPr lang="en-US" dirty="0" smtClean="0"/>
              <a:t>, and </a:t>
            </a:r>
          </a:p>
          <a:p>
            <a:r>
              <a:rPr lang="en-US" dirty="0" smtClean="0"/>
              <a:t>improving </a:t>
            </a:r>
            <a:r>
              <a:rPr lang="en-US" dirty="0" smtClean="0">
                <a:solidFill>
                  <a:srgbClr val="FF0000"/>
                </a:solidFill>
              </a:rPr>
              <a:t>joint range of motion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reduce</a:t>
            </a:r>
            <a:r>
              <a:rPr lang="en-US" dirty="0" smtClean="0"/>
              <a:t> the risk of </a:t>
            </a:r>
            <a:r>
              <a:rPr lang="en-US" dirty="0" smtClean="0">
                <a:solidFill>
                  <a:srgbClr val="FF0000"/>
                </a:solidFill>
              </a:rPr>
              <a:t>injury</a:t>
            </a:r>
            <a:r>
              <a:rPr lang="en-US" dirty="0" smtClean="0"/>
              <a:t>, and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lessen</a:t>
            </a:r>
            <a:r>
              <a:rPr lang="en-US" dirty="0" smtClean="0"/>
              <a:t> the potential for muscle </a:t>
            </a:r>
            <a:r>
              <a:rPr lang="en-US" dirty="0" smtClean="0">
                <a:solidFill>
                  <a:srgbClr val="FF0000"/>
                </a:solidFill>
              </a:rPr>
              <a:t>soreness</a:t>
            </a:r>
            <a:r>
              <a:rPr lang="en-US" dirty="0" smtClean="0"/>
              <a:t> after exercise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Dynamic Warm-Up Exercises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6170763" cy="4140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well-designed warm-up can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248400" cy="4311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well-designed warm-up can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470677" cy="434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well-designed warm-up can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162800" cy="4396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well-designed warm-up can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7056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well-designed warm-up can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6400"/>
            <a:ext cx="48768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well-designed warm-up can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524619" cy="4403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well-designed warm-up can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5767113" cy="4874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well-designed warm-up can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These effects can boost athletic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by: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enhancing</a:t>
            </a:r>
            <a:r>
              <a:rPr lang="en-US" dirty="0" smtClean="0"/>
              <a:t> oxygen delivery, </a:t>
            </a:r>
          </a:p>
          <a:p>
            <a:r>
              <a:rPr lang="en-US" dirty="0" smtClean="0"/>
              <a:t>increasing the speed of </a:t>
            </a:r>
            <a:r>
              <a:rPr lang="en-US" dirty="0" smtClean="0">
                <a:solidFill>
                  <a:srgbClr val="FF0000"/>
                </a:solidFill>
              </a:rPr>
              <a:t>nerve-impulse transmissions, </a:t>
            </a:r>
          </a:p>
          <a:p>
            <a:r>
              <a:rPr lang="en-US" dirty="0" smtClean="0"/>
              <a:t>improving rate of </a:t>
            </a:r>
            <a:r>
              <a:rPr lang="en-US" dirty="0" smtClean="0">
                <a:solidFill>
                  <a:srgbClr val="FF0000"/>
                </a:solidFill>
              </a:rPr>
              <a:t>force</a:t>
            </a:r>
            <a:r>
              <a:rPr lang="en-US" dirty="0" smtClean="0"/>
              <a:t> development,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maximizing</a:t>
            </a:r>
            <a:r>
              <a:rPr lang="en-US" dirty="0" smtClean="0"/>
              <a:t> strength and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warming up and stretching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warming up and stretching are two different activities. A warm-up consists of </a:t>
            </a:r>
            <a:r>
              <a:rPr lang="en-US" dirty="0" smtClean="0">
                <a:solidFill>
                  <a:srgbClr val="FF0000"/>
                </a:solidFill>
              </a:rPr>
              <a:t>preparatory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activities and functionally based movements </a:t>
            </a:r>
            <a:r>
              <a:rPr lang="en-US" dirty="0" smtClean="0"/>
              <a:t>that are specifically designed to </a:t>
            </a:r>
            <a:r>
              <a:rPr lang="en-US" dirty="0" smtClean="0">
                <a:solidFill>
                  <a:srgbClr val="FF0000"/>
                </a:solidFill>
              </a:rPr>
              <a:t>prepare</a:t>
            </a:r>
            <a:r>
              <a:rPr lang="en-US" dirty="0" smtClean="0"/>
              <a:t> the body for exercise or </a:t>
            </a:r>
            <a:r>
              <a:rPr lang="en-US" dirty="0" smtClean="0">
                <a:solidFill>
                  <a:srgbClr val="FF0000"/>
                </a:solidFill>
              </a:rPr>
              <a:t>sport</a:t>
            </a:r>
            <a:r>
              <a:rPr lang="en-US" dirty="0" smtClean="0"/>
              <a:t>.</a:t>
            </a:r>
            <a:r>
              <a:rPr lang="fa-IR" dirty="0" smtClean="0"/>
              <a:t> </a:t>
            </a:r>
            <a:r>
              <a:rPr lang="en-US" dirty="0" smtClean="0"/>
              <a:t> In contrast, the primary goal of </a:t>
            </a:r>
            <a:r>
              <a:rPr lang="en-US" dirty="0" smtClean="0">
                <a:solidFill>
                  <a:srgbClr val="FF0000"/>
                </a:solidFill>
              </a:rPr>
              <a:t>stretching</a:t>
            </a:r>
            <a:r>
              <a:rPr lang="en-US" dirty="0" smtClean="0"/>
              <a:t> is to enhance </a:t>
            </a:r>
            <a:r>
              <a:rPr lang="en-US" dirty="0" smtClean="0">
                <a:solidFill>
                  <a:srgbClr val="FF0000"/>
                </a:solidFill>
              </a:rPr>
              <a:t>flexibility</a:t>
            </a:r>
            <a:r>
              <a:rPr lang="en-US" dirty="0" smtClean="0"/>
              <a:t>. 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Dynamic Warm-up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Interest is growing in Warm-up procedures that involve </a:t>
            </a:r>
            <a:r>
              <a:rPr lang="en-US" dirty="0" smtClean="0">
                <a:solidFill>
                  <a:srgbClr val="FF0000"/>
                </a:solidFill>
              </a:rPr>
              <a:t>dynamic activities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sport-specific </a:t>
            </a:r>
            <a:r>
              <a:rPr lang="fa-IR" dirty="0" smtClean="0">
                <a:solidFill>
                  <a:srgbClr val="FF0000"/>
                </a:solidFill>
              </a:rPr>
              <a:t> </a:t>
            </a:r>
            <a:r>
              <a:rPr lang="en-US" dirty="0" smtClean="0">
                <a:solidFill>
                  <a:srgbClr val="FF0000"/>
                </a:solidFill>
              </a:rPr>
              <a:t>movements </a:t>
            </a:r>
            <a:r>
              <a:rPr lang="en-US" dirty="0" smtClean="0"/>
              <a:t>that maximize active </a:t>
            </a:r>
            <a:r>
              <a:rPr lang="en-US" dirty="0" smtClean="0">
                <a:solidFill>
                  <a:srgbClr val="FF0000"/>
                </a:solidFill>
              </a:rPr>
              <a:t>ranges of motion </a:t>
            </a:r>
            <a:r>
              <a:rPr lang="en-US" dirty="0" smtClean="0"/>
              <a:t>at different movement-specific </a:t>
            </a:r>
            <a:r>
              <a:rPr lang="en-US" dirty="0" smtClean="0">
                <a:solidFill>
                  <a:srgbClr val="FF0000"/>
                </a:solidFill>
              </a:rPr>
              <a:t>speeds</a:t>
            </a:r>
            <a:r>
              <a:rPr lang="en-US" dirty="0" smtClean="0"/>
              <a:t> while preparing the body for the demands of sport training and competition.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Traditional warm-up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A usually consists of two components. The first is a general warm-up of </a:t>
            </a:r>
            <a:r>
              <a:rPr lang="en-US" dirty="0" smtClean="0">
                <a:solidFill>
                  <a:srgbClr val="FF0000"/>
                </a:solidFill>
              </a:rPr>
              <a:t>5 to 10 minutes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low- to moderate-intensity cardiorespiratory</a:t>
            </a:r>
            <a:r>
              <a:rPr lang="en-US" dirty="0" smtClean="0"/>
              <a:t> exercise, such as </a:t>
            </a:r>
            <a:r>
              <a:rPr lang="en-US" dirty="0" smtClean="0">
                <a:solidFill>
                  <a:srgbClr val="FF0000"/>
                </a:solidFill>
              </a:rPr>
              <a:t>jogging</a:t>
            </a:r>
            <a:r>
              <a:rPr lang="en-US" dirty="0" smtClean="0"/>
              <a:t> or stationary cycling, followed by several minutes of </a:t>
            </a:r>
            <a:r>
              <a:rPr lang="en-US" dirty="0" smtClean="0">
                <a:solidFill>
                  <a:srgbClr val="FF0000"/>
                </a:solidFill>
              </a:rPr>
              <a:t>static stretching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second is a </a:t>
            </a:r>
            <a:r>
              <a:rPr lang="en-US" dirty="0" smtClean="0">
                <a:solidFill>
                  <a:srgbClr val="FF0000"/>
                </a:solidFill>
              </a:rPr>
              <a:t>specific warm-up </a:t>
            </a:r>
            <a:r>
              <a:rPr lang="en-US" dirty="0" smtClean="0"/>
              <a:t>that involves less intense movements similar to the sport or activity about to be performed.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General warm-up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A general warm-up of basic exercises for the major muscle groups increases </a:t>
            </a:r>
            <a:r>
              <a:rPr lang="en-US" dirty="0" smtClean="0">
                <a:solidFill>
                  <a:srgbClr val="FF0000"/>
                </a:solidFill>
              </a:rPr>
              <a:t>heart rate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blood flow</a:t>
            </a:r>
            <a:r>
              <a:rPr lang="en-US" dirty="0" smtClean="0"/>
              <a:t>, muscle </a:t>
            </a:r>
            <a:r>
              <a:rPr lang="en-US" dirty="0" smtClean="0">
                <a:solidFill>
                  <a:srgbClr val="FF0000"/>
                </a:solidFill>
              </a:rPr>
              <a:t>temperature</a:t>
            </a:r>
            <a:r>
              <a:rPr lang="en-US" dirty="0" smtClean="0"/>
              <a:t>, and core body temperature, as evidenced by the onset of sweating.</a:t>
            </a:r>
            <a:r>
              <a:rPr lang="fa-IR" dirty="0" smtClean="0"/>
              <a:t> </a:t>
            </a:r>
            <a:endParaRPr lang="en-US" dirty="0" smtClean="0"/>
          </a:p>
          <a:p>
            <a:r>
              <a:rPr lang="en-US" dirty="0" smtClean="0"/>
              <a:t>Static stretching exercises:</a:t>
            </a:r>
          </a:p>
          <a:p>
            <a:r>
              <a:rPr lang="en-US" dirty="0" smtClean="0"/>
              <a:t>improve </a:t>
            </a:r>
            <a:r>
              <a:rPr lang="en-US" dirty="0" smtClean="0">
                <a:solidFill>
                  <a:srgbClr val="FF0000"/>
                </a:solidFill>
              </a:rPr>
              <a:t>range of motion </a:t>
            </a:r>
            <a:r>
              <a:rPr lang="en-US" dirty="0" smtClean="0"/>
              <a:t>within joints,</a:t>
            </a:r>
          </a:p>
          <a:p>
            <a:r>
              <a:rPr lang="en-US" dirty="0" smtClean="0"/>
              <a:t>enhance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, and </a:t>
            </a:r>
          </a:p>
          <a:p>
            <a:r>
              <a:rPr lang="en-US" dirty="0" smtClean="0"/>
              <a:t>reduce the </a:t>
            </a:r>
            <a:r>
              <a:rPr lang="en-US" dirty="0" smtClean="0">
                <a:solidFill>
                  <a:srgbClr val="FF0000"/>
                </a:solidFill>
              </a:rPr>
              <a:t>risk of injury </a:t>
            </a:r>
            <a:r>
              <a:rPr lang="en-US" dirty="0" smtClean="0"/>
              <a:t>prior to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Static Stretching and Performance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Although static stretching enhances flexibility, which is a well-recognized </a:t>
            </a:r>
            <a:r>
              <a:rPr lang="en-US" dirty="0" smtClean="0">
                <a:solidFill>
                  <a:srgbClr val="FF0000"/>
                </a:solidFill>
              </a:rPr>
              <a:t>component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health-related fitness</a:t>
            </a:r>
            <a:r>
              <a:rPr lang="en-US" dirty="0" smtClean="0"/>
              <a:t>, there is little scientific evidence to suggest that </a:t>
            </a:r>
            <a:r>
              <a:rPr lang="en-US" dirty="0" smtClean="0">
                <a:solidFill>
                  <a:srgbClr val="FF0000"/>
                </a:solidFill>
              </a:rPr>
              <a:t>pre-event static </a:t>
            </a:r>
            <a:r>
              <a:rPr lang="en-US" dirty="0" smtClean="0"/>
              <a:t>stretching prevents activity-related </a:t>
            </a:r>
            <a:r>
              <a:rPr lang="en-US" dirty="0" smtClean="0">
                <a:solidFill>
                  <a:srgbClr val="FF0000"/>
                </a:solidFill>
              </a:rPr>
              <a:t>injury</a:t>
            </a:r>
            <a:r>
              <a:rPr lang="en-US" dirty="0" smtClean="0"/>
              <a:t> or enhances athletic performance.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pre-event static stretching</a:t>
            </a:r>
            <a:endParaRPr lang="en-US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A growing body of research evidence indicates that pre-event static stretching of the prime movers may actually have </a:t>
            </a:r>
            <a:r>
              <a:rPr lang="en-US" dirty="0" smtClean="0">
                <a:solidFill>
                  <a:srgbClr val="FF0000"/>
                </a:solidFill>
              </a:rPr>
              <a:t>a negative effect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FF0000"/>
                </a:solidFill>
              </a:rPr>
              <a:t>force production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power performance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strength endurance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reaction time</a:t>
            </a:r>
            <a:r>
              <a:rPr lang="en-US" dirty="0" smtClean="0"/>
              <a:t>, and running </a:t>
            </a:r>
            <a:r>
              <a:rPr lang="en-US" dirty="0" smtClean="0">
                <a:solidFill>
                  <a:srgbClr val="FF0000"/>
                </a:solidFill>
              </a:rPr>
              <a:t>speed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3% decrease </a:t>
            </a:r>
            <a:r>
              <a:rPr lang="en-US" dirty="0" smtClean="0"/>
              <a:t>in sprinting performance at </a:t>
            </a:r>
            <a:r>
              <a:rPr lang="en-US" dirty="0" smtClean="0">
                <a:solidFill>
                  <a:srgbClr val="FF0000"/>
                </a:solidFill>
              </a:rPr>
              <a:t>40 m</a:t>
            </a:r>
            <a:r>
              <a:rPr lang="en-US" dirty="0" smtClean="0"/>
              <a:t> following pre-event static stretching.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PNF</a:t>
            </a:r>
            <a:r>
              <a:rPr lang="en-US" dirty="0" smtClean="0"/>
              <a:t>, which involve both passive movements and active muscle actions, can also </a:t>
            </a:r>
            <a:r>
              <a:rPr lang="en-US" dirty="0" smtClean="0">
                <a:solidFill>
                  <a:srgbClr val="FF0000"/>
                </a:solidFill>
              </a:rPr>
              <a:t>inhibit</a:t>
            </a:r>
            <a:r>
              <a:rPr lang="en-US" dirty="0" smtClean="0"/>
              <a:t> strength and reduce explosive power.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1023</Words>
  <Application>Microsoft Office PowerPoint</Application>
  <PresentationFormat>On-screen Show (4:3)</PresentationFormat>
  <Paragraphs>75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Dynamic Warm-Up</vt:lpstr>
      <vt:lpstr>A well-designed warm-up can:</vt:lpstr>
      <vt:lpstr>A well-designed warm-up can</vt:lpstr>
      <vt:lpstr>warming up and stretching</vt:lpstr>
      <vt:lpstr>Dynamic Warm-up </vt:lpstr>
      <vt:lpstr>Traditional warm-up</vt:lpstr>
      <vt:lpstr>General warm-up</vt:lpstr>
      <vt:lpstr>Static Stretching and Performance</vt:lpstr>
      <vt:lpstr>pre-event static stretching</vt:lpstr>
      <vt:lpstr>stretching-induced effect</vt:lpstr>
      <vt:lpstr>pre-event static stretching</vt:lpstr>
      <vt:lpstr>Dynamic Warm-Up and Performance</vt:lpstr>
      <vt:lpstr>Dynamic Warm-Up and Performance</vt:lpstr>
      <vt:lpstr>Postactivation Potentiation</vt:lpstr>
      <vt:lpstr>PAP</vt:lpstr>
      <vt:lpstr>Developing a Dynamic Warm-Up Protocol</vt:lpstr>
      <vt:lpstr>A well-designed warm-up can</vt:lpstr>
      <vt:lpstr>A well-designed warm-up can</vt:lpstr>
      <vt:lpstr>fundamental principle of a dynamic warm-up </vt:lpstr>
      <vt:lpstr>Dynamic Warm-Up Exercises</vt:lpstr>
      <vt:lpstr>A well-designed warm-up can</vt:lpstr>
      <vt:lpstr>A well-designed warm-up can</vt:lpstr>
      <vt:lpstr>A well-designed warm-up can</vt:lpstr>
      <vt:lpstr>A well-designed warm-up can</vt:lpstr>
      <vt:lpstr>A well-designed warm-up can</vt:lpstr>
      <vt:lpstr>A well-designed warm-up can</vt:lpstr>
      <vt:lpstr>A well-designed warm-up can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sport advisor</dc:creator>
  <cp:lastModifiedBy>PARAND</cp:lastModifiedBy>
  <cp:revision>33</cp:revision>
  <dcterms:created xsi:type="dcterms:W3CDTF">2006-08-16T00:00:00Z</dcterms:created>
  <dcterms:modified xsi:type="dcterms:W3CDTF">2013-05-15T20:07:23Z</dcterms:modified>
</cp:coreProperties>
</file>