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4" r:id="rId8"/>
    <p:sldId id="265" r:id="rId9"/>
    <p:sldId id="266" r:id="rId10"/>
    <p:sldId id="267" r:id="rId11"/>
    <p:sldId id="261" r:id="rId12"/>
    <p:sldId id="262"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74"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2060"/>
            </a:gs>
            <a:gs pos="13000">
              <a:srgbClr val="FFA800"/>
            </a:gs>
            <a:gs pos="28000">
              <a:srgbClr val="825600"/>
            </a:gs>
            <a:gs pos="42999">
              <a:srgbClr val="FFA800"/>
            </a:gs>
            <a:gs pos="58000">
              <a:srgbClr val="825600"/>
            </a:gs>
            <a:gs pos="72000">
              <a:srgbClr val="FFA800"/>
            </a:gs>
            <a:gs pos="87000">
              <a:srgbClr val="825600"/>
            </a:gs>
            <a:gs pos="100000">
              <a:srgbClr val="FFA800"/>
            </a:gs>
          </a:gsLst>
          <a:lin ang="108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avandi/Quadricep%20Exercises/Barbell%20Squat/Barbell%20Squat%20Exercise%20Guide%20and%20Video.mp4" TargetMode="External"/><Relationship Id="rId2" Type="http://schemas.openxmlformats.org/officeDocument/2006/relationships/hyperlink" Target="../../../../avandi/Bicep%20Exercises/Barbell%20Curl/Barbell%20Curl%20Exercise%20Guide%20and%20Video.mp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dk1"/>
          </a:lnRef>
          <a:fillRef idx="3">
            <a:schemeClr val="dk1"/>
          </a:fillRef>
          <a:effectRef idx="3">
            <a:schemeClr val="dk1"/>
          </a:effectRef>
          <a:fontRef idx="minor">
            <a:schemeClr val="lt1"/>
          </a:fontRef>
        </p:style>
        <p:txBody>
          <a:bodyPr/>
          <a:lstStyle/>
          <a:p>
            <a:r>
              <a:rPr lang="en-US" b="1" dirty="0" smtClean="0"/>
              <a:t>Resistance Training</a:t>
            </a:r>
            <a:endParaRPr lang="en-US" dirty="0"/>
          </a:p>
        </p:txBody>
      </p:sp>
      <p:sp>
        <p:nvSpPr>
          <p:cNvPr id="3" name="Subtitle 2"/>
          <p:cNvSpPr>
            <a:spLocks noGrp="1"/>
          </p:cNvSpPr>
          <p:nvPr>
            <p:ph type="subTitle" idx="1"/>
          </p:nvPr>
        </p:nvSpPr>
        <p:spPr>
          <a:xfrm>
            <a:off x="1371600" y="4114800"/>
            <a:ext cx="6400800" cy="990600"/>
          </a:xfrm>
        </p:spPr>
        <p:style>
          <a:lnRef idx="0">
            <a:schemeClr val="accent1"/>
          </a:lnRef>
          <a:fillRef idx="3">
            <a:schemeClr val="accent1"/>
          </a:fillRef>
          <a:effectRef idx="3">
            <a:schemeClr val="accent1"/>
          </a:effectRef>
          <a:fontRef idx="minor">
            <a:schemeClr val="lt1"/>
          </a:fontRef>
        </p:style>
        <p:txBody>
          <a:bodyPr>
            <a:normAutofit lnSpcReduction="10000"/>
          </a:bodyPr>
          <a:lstStyle/>
          <a:p>
            <a:r>
              <a:rPr lang="en-US" b="1" dirty="0" smtClean="0">
                <a:solidFill>
                  <a:sysClr val="windowText" lastClr="000000"/>
                </a:solidFill>
              </a:rPr>
              <a:t>Nicholas A. Ratamess, PhD, CSCS*D, FNSCA</a:t>
            </a:r>
            <a:endParaRPr lang="en-US" dirty="0" smtClean="0">
              <a:solidFill>
                <a:sysClr val="windowText" lastClr="000000"/>
              </a:solidFill>
            </a:endParaRPr>
          </a:p>
          <a:p>
            <a:endParaRPr lang="en-US" dirty="0"/>
          </a:p>
        </p:txBody>
      </p:sp>
      <p:sp>
        <p:nvSpPr>
          <p:cNvPr id="1026" name="AutoShape 2"/>
          <p:cNvSpPr>
            <a:spLocks noChangeArrowheads="1"/>
          </p:cNvSpPr>
          <p:nvPr/>
        </p:nvSpPr>
        <p:spPr bwMode="auto">
          <a:xfrm>
            <a:off x="7467600" y="533400"/>
            <a:ext cx="828675" cy="1171575"/>
          </a:xfrm>
          <a:prstGeom prst="roundRect">
            <a:avLst>
              <a:gd name="adj" fmla="val 16667"/>
            </a:avLst>
          </a:prstGeom>
          <a:gradFill rotWithShape="0">
            <a:gsLst>
              <a:gs pos="0">
                <a:srgbClr val="C2D69B"/>
              </a:gs>
              <a:gs pos="50000">
                <a:srgbClr val="EAF1DD"/>
              </a:gs>
              <a:gs pos="100000">
                <a:srgbClr val="C2D69B"/>
              </a:gs>
            </a:gsLst>
            <a:lin ang="18900000" scaled="1"/>
          </a:gradFill>
          <a:ln w="12700">
            <a:solidFill>
              <a:srgbClr val="C2D69B"/>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7200" b="1" i="0" u="none" strike="noStrike" cap="none" normalizeH="0" baseline="0" smtClean="0">
                <a:ln>
                  <a:noFill/>
                </a:ln>
                <a:solidFill>
                  <a:schemeClr val="tx1"/>
                </a:solidFill>
                <a:effectLst/>
                <a:latin typeface="Cambria" pitchFamily="18" charset="0"/>
                <a:ea typeface="Arial" pitchFamily="34" charset="0"/>
                <a:cs typeface="Arial" pitchFamily="34" charset="0"/>
              </a:rPr>
              <a:t>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Cardiorespiratory system</a:t>
            </a:r>
            <a:endParaRPr lang="en-US" b="1" dirty="0"/>
          </a:p>
        </p:txBody>
      </p:sp>
      <p:pic>
        <p:nvPicPr>
          <p:cNvPr id="6146" name="Picture 2"/>
          <p:cNvPicPr>
            <a:picLocks noChangeAspect="1" noChangeArrowheads="1"/>
          </p:cNvPicPr>
          <p:nvPr/>
        </p:nvPicPr>
        <p:blipFill>
          <a:blip r:embed="rId2" cstate="print"/>
          <a:srcRect/>
          <a:stretch>
            <a:fillRect/>
          </a:stretch>
        </p:blipFill>
        <p:spPr bwMode="auto">
          <a:xfrm>
            <a:off x="304800" y="1981200"/>
            <a:ext cx="8290644" cy="41624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sz="3600" b="1" dirty="0" smtClean="0"/>
              <a:t>Customizing Resistance Training Programs</a:t>
            </a:r>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sz="2400" b="1" dirty="0" smtClean="0"/>
              <a:t>Are </a:t>
            </a:r>
            <a:r>
              <a:rPr lang="en-US" sz="2400" b="1" dirty="0" smtClean="0">
                <a:solidFill>
                  <a:srgbClr val="FF0000"/>
                </a:solidFill>
              </a:rPr>
              <a:t>health concerns or injuries present </a:t>
            </a:r>
            <a:r>
              <a:rPr lang="en-US" sz="2400" b="1" dirty="0" smtClean="0"/>
              <a:t>that may limit the exercises performed or the exercise intensity? </a:t>
            </a:r>
          </a:p>
          <a:p>
            <a:r>
              <a:rPr lang="en-US" sz="2400" b="1" dirty="0" smtClean="0"/>
              <a:t>What </a:t>
            </a:r>
            <a:r>
              <a:rPr lang="en-US" sz="2400" b="1" dirty="0" smtClean="0">
                <a:solidFill>
                  <a:srgbClr val="FF0000"/>
                </a:solidFill>
              </a:rPr>
              <a:t>type of equipment </a:t>
            </a:r>
            <a:r>
              <a:rPr lang="en-US" sz="2400" b="1" dirty="0" smtClean="0"/>
              <a:t>(e.g., free weights, machines, bands, tubing, medicine and stability balls, balances, and so an) is available? </a:t>
            </a:r>
          </a:p>
          <a:p>
            <a:r>
              <a:rPr lang="en-US" sz="2400" b="1" dirty="0" smtClean="0"/>
              <a:t>What is the </a:t>
            </a:r>
            <a:r>
              <a:rPr lang="en-US" sz="2400" b="1" dirty="0" smtClean="0">
                <a:solidFill>
                  <a:srgbClr val="FF0000"/>
                </a:solidFill>
              </a:rPr>
              <a:t>targeted frequency</a:t>
            </a:r>
            <a:r>
              <a:rPr lang="en-US" sz="2400" b="1" dirty="0" smtClean="0"/>
              <a:t>? Are there any time constraints that may affect workout duration?</a:t>
            </a:r>
          </a:p>
          <a:p>
            <a:r>
              <a:rPr lang="en-US" sz="2400" b="1" dirty="0" smtClean="0"/>
              <a:t>What </a:t>
            </a:r>
            <a:r>
              <a:rPr lang="en-US" sz="2400" b="1" dirty="0" smtClean="0">
                <a:solidFill>
                  <a:srgbClr val="FF0000"/>
                </a:solidFill>
              </a:rPr>
              <a:t>muscle groups </a:t>
            </a:r>
            <a:r>
              <a:rPr lang="en-US" sz="2400" b="1" dirty="0" smtClean="0"/>
              <a:t>need to be trained?</a:t>
            </a:r>
            <a:r>
              <a:rPr lang="en-US" sz="2400" dirty="0" smtClean="0"/>
              <a:t> </a:t>
            </a:r>
          </a:p>
          <a:p>
            <a:r>
              <a:rPr lang="en-US" sz="2400" b="1" dirty="0" smtClean="0"/>
              <a:t>What are the </a:t>
            </a:r>
            <a:r>
              <a:rPr lang="en-US" sz="2400" b="1" dirty="0" smtClean="0">
                <a:solidFill>
                  <a:srgbClr val="FF0000"/>
                </a:solidFill>
              </a:rPr>
              <a:t>targeted energy systems </a:t>
            </a:r>
            <a:r>
              <a:rPr lang="en-US" sz="2400" b="1" dirty="0" smtClean="0"/>
              <a:t>(e.g., aerobic or anaerobic)?</a:t>
            </a:r>
          </a:p>
          <a:p>
            <a:r>
              <a:rPr lang="en-US" sz="2400" b="1" dirty="0" smtClean="0"/>
              <a:t>What types of </a:t>
            </a:r>
            <a:r>
              <a:rPr lang="en-US" sz="2400" b="1" dirty="0" smtClean="0">
                <a:solidFill>
                  <a:srgbClr val="FF0000"/>
                </a:solidFill>
              </a:rPr>
              <a:t>muscle actions </a:t>
            </a:r>
            <a:r>
              <a:rPr lang="en-US" sz="2400" b="1" dirty="0" smtClean="0"/>
              <a:t>(e.g., concentric [CON], eccentric /ECC'], isometric [ISOM]) are needed?</a:t>
            </a:r>
          </a:p>
          <a:p>
            <a:r>
              <a:rPr lang="en-US" sz="2400" b="1" dirty="0" smtClean="0"/>
              <a:t>If training for a sport or activity, what are </a:t>
            </a:r>
            <a:r>
              <a:rPr lang="en-US" sz="2400" b="1" dirty="0" smtClean="0">
                <a:solidFill>
                  <a:srgbClr val="FF0000"/>
                </a:solidFill>
              </a:rPr>
              <a:t>the most </a:t>
            </a:r>
            <a:r>
              <a:rPr lang="en-US" sz="2400" b="1" smtClean="0">
                <a:solidFill>
                  <a:srgbClr val="FF0000"/>
                </a:solidFill>
              </a:rPr>
              <a:t>common sites </a:t>
            </a:r>
            <a:r>
              <a:rPr lang="en-US" sz="2400" b="1" dirty="0" smtClean="0">
                <a:solidFill>
                  <a:srgbClr val="FF0000"/>
                </a:solidFill>
              </a:rPr>
              <a:t>of injury</a:t>
            </a:r>
            <a:r>
              <a:rPr lang="en-US" sz="2400" b="1" dirty="0" smtClean="0"/>
              <a:t>?</a:t>
            </a:r>
            <a:r>
              <a:rPr lang="en-US" sz="2400" dirty="0" smtClean="0"/>
              <a:t>  </a:t>
            </a:r>
          </a:p>
          <a:p>
            <a:pPr>
              <a:buNone/>
            </a:pPr>
            <a:endParaRPr lang="en-US" sz="2400" dirty="0" smtClean="0"/>
          </a:p>
          <a:p>
            <a:pPr>
              <a:buNone/>
            </a:pPr>
            <a:endParaRPr lang="en-US" sz="2400" dirty="0" smtClean="0"/>
          </a:p>
          <a:p>
            <a:endParaRPr lang="en-US" sz="2400" b="1" dirty="0" smtClean="0"/>
          </a:p>
          <a:p>
            <a:endParaRPr lang="en-US" sz="2400" b="1"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b="1" dirty="0" smtClean="0"/>
              <a:t>Common goals of resistance training </a:t>
            </a:r>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dirty="0" smtClean="0"/>
              <a:t>injury rehabilitation </a:t>
            </a:r>
          </a:p>
          <a:p>
            <a:r>
              <a:rPr lang="en-US" dirty="0" smtClean="0"/>
              <a:t>improvements in muscle size, </a:t>
            </a:r>
          </a:p>
          <a:p>
            <a:r>
              <a:rPr lang="en-US" dirty="0" smtClean="0"/>
              <a:t>strength, </a:t>
            </a:r>
          </a:p>
          <a:p>
            <a:r>
              <a:rPr lang="en-US" dirty="0" smtClean="0"/>
              <a:t>power, </a:t>
            </a:r>
          </a:p>
          <a:p>
            <a:r>
              <a:rPr lang="en-US" dirty="0" smtClean="0"/>
              <a:t>speed, </a:t>
            </a:r>
          </a:p>
          <a:p>
            <a:r>
              <a:rPr lang="en-US" dirty="0" smtClean="0"/>
              <a:t>local muscular endurance, </a:t>
            </a:r>
          </a:p>
          <a:p>
            <a:r>
              <a:rPr lang="en-US" dirty="0" smtClean="0"/>
              <a:t>balance, </a:t>
            </a:r>
          </a:p>
          <a:p>
            <a:r>
              <a:rPr lang="en-US" dirty="0" smtClean="0"/>
              <a:t>coordination, </a:t>
            </a:r>
          </a:p>
          <a:p>
            <a:r>
              <a:rPr lang="en-US" dirty="0" smtClean="0"/>
              <a:t>flexibility, </a:t>
            </a:r>
          </a:p>
          <a:p>
            <a:r>
              <a:rPr lang="en-US" dirty="0" smtClean="0"/>
              <a:t>percent body fat, and </a:t>
            </a:r>
          </a:p>
          <a:p>
            <a:r>
              <a:rPr lang="en-US" dirty="0" smtClean="0"/>
              <a:t>general health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Example </a:t>
            </a:r>
            <a:endParaRPr lang="en-US" b="1" dirty="0" smtClean="0"/>
          </a:p>
        </p:txBody>
      </p:sp>
      <p:sp>
        <p:nvSpPr>
          <p:cNvPr id="3" name="Content Placeholder 2"/>
          <p:cNvSpPr>
            <a:spLocks noGrp="1"/>
          </p:cNvSpPr>
          <p:nvPr>
            <p:ph idx="1"/>
          </p:nvPr>
        </p:nvSpPr>
        <p:spPr>
          <a:xfrm>
            <a:off x="457200" y="1600200"/>
            <a:ext cx="8229600" cy="44196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gymnasts require great levels of </a:t>
            </a:r>
            <a:r>
              <a:rPr lang="en-US" dirty="0" smtClean="0">
                <a:solidFill>
                  <a:srgbClr val="FF0000"/>
                </a:solidFill>
              </a:rPr>
              <a:t>strength and power</a:t>
            </a:r>
            <a:r>
              <a:rPr lang="en-US" dirty="0" smtClean="0"/>
              <a:t> but may experience </a:t>
            </a:r>
            <a:r>
              <a:rPr lang="en-US" dirty="0" smtClean="0">
                <a:solidFill>
                  <a:srgbClr val="FF0000"/>
                </a:solidFill>
              </a:rPr>
              <a:t>decreases</a:t>
            </a:r>
            <a:r>
              <a:rPr lang="en-US" dirty="0" smtClean="0"/>
              <a:t> in performance as a result of excessive </a:t>
            </a:r>
            <a:r>
              <a:rPr lang="en-US" dirty="0" smtClean="0">
                <a:solidFill>
                  <a:srgbClr val="FF0000"/>
                </a:solidFill>
              </a:rPr>
              <a:t>hypertrophy</a:t>
            </a:r>
            <a:r>
              <a:rPr lang="en-US" dirty="0" smtClean="0"/>
              <a:t>.</a:t>
            </a:r>
          </a:p>
          <a:p>
            <a:r>
              <a:rPr lang="en-US" dirty="0" smtClean="0"/>
              <a:t>football linemen may benefit from additional </a:t>
            </a:r>
            <a:r>
              <a:rPr lang="en-US" dirty="0" smtClean="0">
                <a:solidFill>
                  <a:srgbClr val="FF0000"/>
                </a:solidFill>
              </a:rPr>
              <a:t>lean body mass </a:t>
            </a:r>
            <a:r>
              <a:rPr lang="en-US" dirty="0" smtClean="0"/>
              <a:t>in addition to </a:t>
            </a:r>
            <a:r>
              <a:rPr lang="en-US" dirty="0" smtClean="0">
                <a:solidFill>
                  <a:srgbClr val="FF0000"/>
                </a:solidFill>
              </a:rPr>
              <a:t>strength</a:t>
            </a:r>
            <a:r>
              <a:rPr lang="en-US" dirty="0" smtClean="0"/>
              <a:t> and </a:t>
            </a:r>
            <a:r>
              <a:rPr lang="en-US" dirty="0" smtClean="0">
                <a:solidFill>
                  <a:srgbClr val="FF0000"/>
                </a:solidFill>
              </a:rPr>
              <a:t>power</a:t>
            </a:r>
            <a:r>
              <a:rPr lang="en-US" dirty="0" smtClean="0"/>
              <a:t> increases.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b="1" dirty="0" smtClean="0"/>
              <a:t>Resistance Training Program Variables</a:t>
            </a:r>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(1) exercise selection, </a:t>
            </a:r>
          </a:p>
          <a:p>
            <a:r>
              <a:rPr lang="en-US" dirty="0" smtClean="0"/>
              <a:t>(2) exercise order and workout structure, </a:t>
            </a:r>
          </a:p>
          <a:p>
            <a:r>
              <a:rPr lang="en-US" dirty="0" smtClean="0"/>
              <a:t>(3) intensity, </a:t>
            </a:r>
          </a:p>
          <a:p>
            <a:r>
              <a:rPr lang="en-US" dirty="0" smtClean="0"/>
              <a:t>(4) training volume (total number of sets and repetitions), </a:t>
            </a:r>
          </a:p>
          <a:p>
            <a:r>
              <a:rPr lang="en-US" dirty="0" smtClean="0"/>
              <a:t>(5) rest intervals, </a:t>
            </a:r>
          </a:p>
          <a:p>
            <a:r>
              <a:rPr lang="en-US" dirty="0" smtClean="0"/>
              <a:t>(6) repetition velocity, and </a:t>
            </a:r>
          </a:p>
          <a:p>
            <a:r>
              <a:rPr lang="en-US" dirty="0" smtClean="0"/>
              <a:t>(7) training frequency.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Exercise Selection</a:t>
            </a:r>
            <a:endParaRPr lang="en-US"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b="1" dirty="0" smtClean="0"/>
              <a:t>biomechanical perspective:</a:t>
            </a:r>
          </a:p>
          <a:p>
            <a:r>
              <a:rPr lang="en-US" dirty="0" smtClean="0"/>
              <a:t>type of </a:t>
            </a:r>
            <a:r>
              <a:rPr lang="en-US" dirty="0" smtClean="0">
                <a:solidFill>
                  <a:srgbClr val="FF0000"/>
                </a:solidFill>
              </a:rPr>
              <a:t>muscle contraction</a:t>
            </a:r>
            <a:r>
              <a:rPr lang="en-US" dirty="0" smtClean="0"/>
              <a:t>, </a:t>
            </a:r>
          </a:p>
          <a:p>
            <a:r>
              <a:rPr lang="en-US" dirty="0" smtClean="0"/>
              <a:t>type of </a:t>
            </a:r>
            <a:r>
              <a:rPr lang="en-US" dirty="0" smtClean="0">
                <a:solidFill>
                  <a:srgbClr val="FF0000"/>
                </a:solidFill>
              </a:rPr>
              <a:t>joint</a:t>
            </a:r>
            <a:r>
              <a:rPr lang="en-US" dirty="0" smtClean="0"/>
              <a:t> motion, </a:t>
            </a:r>
          </a:p>
          <a:p>
            <a:r>
              <a:rPr lang="en-US" dirty="0" smtClean="0"/>
              <a:t>and whether they involve an </a:t>
            </a:r>
            <a:r>
              <a:rPr lang="en-US" dirty="0" smtClean="0">
                <a:solidFill>
                  <a:srgbClr val="FF0000"/>
                </a:solidFill>
              </a:rPr>
              <a:t>open or closed kinetic chain</a:t>
            </a:r>
            <a:r>
              <a:rPr lang="en-US" dirty="0" smtClean="0"/>
              <a:t>.</a:t>
            </a:r>
          </a:p>
          <a:p>
            <a:r>
              <a:rPr lang="en-US" b="1" dirty="0" smtClean="0"/>
              <a:t>practical concerns:</a:t>
            </a:r>
          </a:p>
          <a:p>
            <a:r>
              <a:rPr lang="en-US" dirty="0" smtClean="0">
                <a:solidFill>
                  <a:srgbClr val="FF0000"/>
                </a:solidFill>
              </a:rPr>
              <a:t>type of equipment </a:t>
            </a:r>
            <a:r>
              <a:rPr lang="en-US" dirty="0" smtClean="0"/>
              <a:t>will be used and whether exercises will be performed </a:t>
            </a:r>
            <a:r>
              <a:rPr lang="en-US" dirty="0" smtClean="0">
                <a:solidFill>
                  <a:srgbClr val="FF0000"/>
                </a:solidFill>
              </a:rPr>
              <a:t>unilaterally or bilaterally</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Muscle contraction</a:t>
            </a:r>
            <a:endParaRPr lang="en-US"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r>
              <a:rPr lang="en-US" dirty="0" smtClean="0"/>
              <a:t>All exercises consist of concentric (</a:t>
            </a:r>
            <a:r>
              <a:rPr lang="en-US" dirty="0" smtClean="0">
                <a:solidFill>
                  <a:srgbClr val="FF0000"/>
                </a:solidFill>
              </a:rPr>
              <a:t>CON</a:t>
            </a:r>
            <a:r>
              <a:rPr lang="en-US" dirty="0" smtClean="0"/>
              <a:t>), eccentric (</a:t>
            </a:r>
            <a:r>
              <a:rPr lang="en-US" dirty="0" smtClean="0">
                <a:solidFill>
                  <a:srgbClr val="FF0000"/>
                </a:solidFill>
              </a:rPr>
              <a:t>ECC</a:t>
            </a:r>
            <a:r>
              <a:rPr lang="en-US" dirty="0" smtClean="0"/>
              <a:t>), and isometric (</a:t>
            </a:r>
            <a:r>
              <a:rPr lang="en-US" dirty="0" smtClean="0">
                <a:solidFill>
                  <a:srgbClr val="FF0000"/>
                </a:solidFill>
              </a:rPr>
              <a:t>ISOM</a:t>
            </a:r>
            <a:r>
              <a:rPr lang="en-US" dirty="0" smtClean="0"/>
              <a:t>) muscle actions.</a:t>
            </a:r>
          </a:p>
          <a:p>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ECC </a:t>
            </a:r>
            <a:endParaRPr lang="en-US"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dirty="0" smtClean="0">
                <a:solidFill>
                  <a:srgbClr val="FF0000"/>
                </a:solidFill>
              </a:rPr>
              <a:t>Greater force </a:t>
            </a:r>
            <a:r>
              <a:rPr lang="en-US" dirty="0" smtClean="0"/>
              <a:t>per unit of muscle cross sectional area, </a:t>
            </a:r>
          </a:p>
          <a:p>
            <a:r>
              <a:rPr lang="en-US" dirty="0" smtClean="0"/>
              <a:t>Involve </a:t>
            </a:r>
            <a:r>
              <a:rPr lang="en-US" dirty="0" smtClean="0">
                <a:solidFill>
                  <a:srgbClr val="FF0000"/>
                </a:solidFill>
              </a:rPr>
              <a:t>less muscle-fiber activation </a:t>
            </a:r>
            <a:r>
              <a:rPr lang="en-US" dirty="0" smtClean="0"/>
              <a:t>per level of tension, </a:t>
            </a:r>
          </a:p>
          <a:p>
            <a:r>
              <a:rPr lang="en-US" dirty="0" smtClean="0"/>
              <a:t>Require </a:t>
            </a:r>
            <a:r>
              <a:rPr lang="en-US" dirty="0" smtClean="0">
                <a:solidFill>
                  <a:srgbClr val="FF0000"/>
                </a:solidFill>
              </a:rPr>
              <a:t>less energy expenditure</a:t>
            </a:r>
            <a:r>
              <a:rPr lang="en-US" dirty="0" smtClean="0"/>
              <a:t> per level of tension, and result in </a:t>
            </a:r>
          </a:p>
          <a:p>
            <a:r>
              <a:rPr lang="en-US" dirty="0" smtClean="0">
                <a:solidFill>
                  <a:srgbClr val="FF0000"/>
                </a:solidFill>
              </a:rPr>
              <a:t>Greater muscle damage</a:t>
            </a:r>
          </a:p>
          <a:p>
            <a:r>
              <a:rPr lang="en-US" dirty="0" smtClean="0"/>
              <a:t>More conducive to </a:t>
            </a:r>
            <a:r>
              <a:rPr lang="en-US" dirty="0" smtClean="0">
                <a:solidFill>
                  <a:srgbClr val="FF0000"/>
                </a:solidFill>
              </a:rPr>
              <a:t>muscle growth</a:t>
            </a:r>
          </a:p>
          <a:p>
            <a:r>
              <a:rPr lang="en-US" dirty="0" smtClean="0">
                <a:solidFill>
                  <a:srgbClr val="FF0000"/>
                </a:solidFill>
              </a:rPr>
              <a:t>Strength</a:t>
            </a:r>
            <a:r>
              <a:rPr lang="en-US" dirty="0" smtClean="0"/>
              <a:t> improvements are greatest when ECC actions are emphasized.</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Sticking region </a:t>
            </a:r>
            <a:endParaRPr lang="en-US"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dirty="0" smtClean="0"/>
              <a:t>the </a:t>
            </a:r>
            <a:r>
              <a:rPr lang="en-US" dirty="0" smtClean="0">
                <a:solidFill>
                  <a:srgbClr val="FF0000"/>
                </a:solidFill>
              </a:rPr>
              <a:t>weak point </a:t>
            </a:r>
            <a:r>
              <a:rPr lang="en-US" dirty="0" smtClean="0"/>
              <a:t>of the exercise range of motion that is evident during heavy sets or when </a:t>
            </a:r>
            <a:r>
              <a:rPr lang="en-US" dirty="0" smtClean="0">
                <a:solidFill>
                  <a:srgbClr val="FF0000"/>
                </a:solidFill>
              </a:rPr>
              <a:t>significant fatigue is present</a:t>
            </a:r>
            <a:r>
              <a:rPr lang="en-US" dirty="0" smtClean="0"/>
              <a:t>.</a:t>
            </a:r>
          </a:p>
          <a:p>
            <a:r>
              <a:rPr lang="en-US" dirty="0" smtClean="0"/>
              <a:t>is the </a:t>
            </a:r>
            <a:r>
              <a:rPr lang="en-US" dirty="0" smtClean="0">
                <a:solidFill>
                  <a:srgbClr val="FF0000"/>
                </a:solidFill>
              </a:rPr>
              <a:t>limiting</a:t>
            </a:r>
            <a:r>
              <a:rPr lang="en-US" dirty="0" smtClean="0"/>
              <a:t> factor of the set, That is, the sticking region is the </a:t>
            </a:r>
            <a:r>
              <a:rPr lang="en-US" dirty="0" smtClean="0">
                <a:solidFill>
                  <a:srgbClr val="FF0000"/>
                </a:solidFill>
              </a:rPr>
              <a:t>make-or-break point </a:t>
            </a:r>
            <a:r>
              <a:rPr lang="en-US" dirty="0" smtClean="0"/>
              <a:t>of the exercise. </a:t>
            </a:r>
          </a:p>
          <a:p>
            <a:r>
              <a:rPr lang="en-US" dirty="0" smtClean="0"/>
              <a:t>weight selection ultimately </a:t>
            </a:r>
            <a:r>
              <a:rPr lang="en-US" dirty="0" smtClean="0">
                <a:solidFill>
                  <a:srgbClr val="FF0000"/>
                </a:solidFill>
              </a:rPr>
              <a:t>depends</a:t>
            </a:r>
            <a:r>
              <a:rPr lang="en-US" dirty="0" smtClean="0"/>
              <a:t> on what </a:t>
            </a:r>
            <a:r>
              <a:rPr lang="en-US" dirty="0" smtClean="0">
                <a:solidFill>
                  <a:srgbClr val="FF0000"/>
                </a:solidFill>
              </a:rPr>
              <a:t>weight can be lifted through the CON sticking </a:t>
            </a:r>
            <a:r>
              <a:rPr lang="en-US" dirty="0" smtClean="0"/>
              <a:t>region.</a:t>
            </a:r>
          </a:p>
          <a:p>
            <a:r>
              <a:rPr lang="en-US" dirty="0" smtClean="0"/>
              <a:t>Consequently, other areas of the range of motion, </a:t>
            </a:r>
            <a:r>
              <a:rPr lang="en-US" dirty="0" smtClean="0">
                <a:solidFill>
                  <a:srgbClr val="FF0000"/>
                </a:solidFill>
              </a:rPr>
              <a:t>including the ECC phase</a:t>
            </a:r>
            <a:r>
              <a:rPr lang="en-US" dirty="0" smtClean="0"/>
              <a:t>, may </a:t>
            </a:r>
            <a:r>
              <a:rPr lang="en-US" dirty="0" smtClean="0">
                <a:solidFill>
                  <a:srgbClr val="FF0000"/>
                </a:solidFill>
              </a:rPr>
              <a:t>not receive </a:t>
            </a:r>
            <a:r>
              <a:rPr lang="en-US" dirty="0" smtClean="0"/>
              <a:t>the optimal training stimulus.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Sticking region </a:t>
            </a:r>
            <a:endParaRPr lang="en-US"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r>
              <a:rPr lang="en-US" dirty="0" smtClean="0">
                <a:solidFill>
                  <a:srgbClr val="FF0000"/>
                </a:solidFill>
              </a:rPr>
              <a:t>Heavy negatives </a:t>
            </a:r>
            <a:r>
              <a:rPr lang="en-US" dirty="0" smtClean="0"/>
              <a:t>and </a:t>
            </a:r>
            <a:r>
              <a:rPr lang="en-US" dirty="0" smtClean="0">
                <a:solidFill>
                  <a:srgbClr val="FF0000"/>
                </a:solidFill>
              </a:rPr>
              <a:t>forced negatives </a:t>
            </a:r>
            <a:r>
              <a:rPr lang="en-US" dirty="0" smtClean="0"/>
              <a:t>from a partner are a couple of ways in which the ECC muscle action can be emphasized.</a:t>
            </a:r>
          </a:p>
          <a:p>
            <a:r>
              <a:rPr lang="en-US" dirty="0" smtClean="0"/>
              <a:t>These provide </a:t>
            </a:r>
            <a:r>
              <a:rPr lang="en-US" dirty="0" smtClean="0">
                <a:solidFill>
                  <a:srgbClr val="FF0000"/>
                </a:solidFill>
              </a:rPr>
              <a:t>great neuromuscular overload </a:t>
            </a:r>
            <a:r>
              <a:rPr lang="en-US" dirty="0" smtClean="0"/>
              <a:t>and a novel stimulus for enhancing strength and muscle size.</a:t>
            </a:r>
          </a:p>
          <a:p>
            <a:r>
              <a:rPr lang="en-US" dirty="0" smtClean="0"/>
              <a:t>short </a:t>
            </a:r>
            <a:r>
              <a:rPr lang="en-US" dirty="0" smtClean="0">
                <a:solidFill>
                  <a:srgbClr val="FF0000"/>
                </a:solidFill>
              </a:rPr>
              <a:t>four- to six-week </a:t>
            </a:r>
            <a:r>
              <a:rPr lang="en-US" dirty="0" smtClean="0"/>
              <a:t>training cycles for only a </a:t>
            </a:r>
            <a:r>
              <a:rPr lang="en-US" dirty="0" smtClean="0">
                <a:solidFill>
                  <a:srgbClr val="FF0000"/>
                </a:solidFill>
              </a:rPr>
              <a:t>few sets per workout</a:t>
            </a:r>
            <a:r>
              <a:rPr lang="en-US" dirty="0" smtClean="0"/>
              <a:t>) to </a:t>
            </a:r>
            <a:r>
              <a:rPr lang="en-US" dirty="0" smtClean="0">
                <a:solidFill>
                  <a:srgbClr val="FF0000"/>
                </a:solidFill>
              </a:rPr>
              <a:t>reduce</a:t>
            </a:r>
            <a:r>
              <a:rPr lang="en-US" dirty="0" smtClean="0"/>
              <a:t> excessive muscle damage and the risk of overtraining and injury.</a:t>
            </a:r>
          </a:p>
          <a:p>
            <a:r>
              <a:rPr lang="en-US" dirty="0" smtClean="0"/>
              <a:t>Another form of </a:t>
            </a:r>
            <a:r>
              <a:rPr lang="en-US" dirty="0" smtClean="0">
                <a:solidFill>
                  <a:srgbClr val="FF0000"/>
                </a:solidFill>
              </a:rPr>
              <a:t>heavy ECC training</a:t>
            </a:r>
            <a:r>
              <a:rPr lang="en-US" dirty="0" smtClean="0"/>
              <a:t> involves performing a </a:t>
            </a:r>
            <a:r>
              <a:rPr lang="en-US" dirty="0" smtClean="0">
                <a:solidFill>
                  <a:srgbClr val="FF0000"/>
                </a:solidFill>
              </a:rPr>
              <a:t>bilateral exercise </a:t>
            </a:r>
            <a:r>
              <a:rPr lang="en-US" dirty="0" smtClean="0"/>
              <a:t>with low to moderate weight and then lowering it with </a:t>
            </a:r>
            <a:r>
              <a:rPr lang="en-US" dirty="0" smtClean="0">
                <a:solidFill>
                  <a:srgbClr val="FF0000"/>
                </a:solidFill>
              </a:rPr>
              <a:t>only</a:t>
            </a:r>
            <a:r>
              <a:rPr lang="en-US" dirty="0" smtClean="0"/>
              <a:t> </a:t>
            </a:r>
            <a:r>
              <a:rPr lang="en-US" dirty="0" smtClean="0">
                <a:solidFill>
                  <a:srgbClr val="FF0000"/>
                </a:solidFill>
              </a:rPr>
              <a:t>one limb</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Resistance training role  </a:t>
            </a:r>
            <a:endParaRPr lang="en-US" b="1"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r>
              <a:rPr lang="en-US" dirty="0" smtClean="0"/>
              <a:t>increasing muscular </a:t>
            </a:r>
            <a:r>
              <a:rPr lang="en-US" dirty="0" smtClean="0">
                <a:solidFill>
                  <a:srgbClr val="FF0000"/>
                </a:solidFill>
              </a:rPr>
              <a:t>strength</a:t>
            </a:r>
            <a:r>
              <a:rPr lang="en-US" dirty="0" smtClean="0"/>
              <a:t>; </a:t>
            </a:r>
            <a:r>
              <a:rPr lang="en-US" dirty="0" smtClean="0">
                <a:solidFill>
                  <a:srgbClr val="FF0000"/>
                </a:solidFill>
              </a:rPr>
              <a:t>power</a:t>
            </a:r>
            <a:r>
              <a:rPr lang="en-US" dirty="0" smtClean="0"/>
              <a:t> and </a:t>
            </a:r>
            <a:r>
              <a:rPr lang="en-US" dirty="0" smtClean="0">
                <a:solidFill>
                  <a:srgbClr val="FF0000"/>
                </a:solidFill>
              </a:rPr>
              <a:t>speed</a:t>
            </a:r>
            <a:r>
              <a:rPr lang="en-US" dirty="0" smtClean="0"/>
              <a:t>, </a:t>
            </a:r>
            <a:r>
              <a:rPr lang="en-US" dirty="0" smtClean="0">
                <a:solidFill>
                  <a:srgbClr val="FF0000"/>
                </a:solidFill>
              </a:rPr>
              <a:t>hypertrophy</a:t>
            </a:r>
            <a:r>
              <a:rPr lang="en-US" dirty="0" smtClean="0"/>
              <a:t>, muscular </a:t>
            </a:r>
            <a:r>
              <a:rPr lang="en-US" dirty="0" smtClean="0">
                <a:solidFill>
                  <a:srgbClr val="FF0000"/>
                </a:solidFill>
              </a:rPr>
              <a:t>endurance</a:t>
            </a:r>
            <a:r>
              <a:rPr lang="en-US" dirty="0" smtClean="0"/>
              <a:t>, </a:t>
            </a:r>
            <a:r>
              <a:rPr lang="en-US" dirty="0" smtClean="0">
                <a:solidFill>
                  <a:srgbClr val="FF0000"/>
                </a:solidFill>
              </a:rPr>
              <a:t>motor</a:t>
            </a:r>
            <a:r>
              <a:rPr lang="en-US" dirty="0" smtClean="0"/>
              <a:t> performance, </a:t>
            </a:r>
            <a:r>
              <a:rPr lang="en-US" dirty="0" smtClean="0">
                <a:solidFill>
                  <a:srgbClr val="FF0000"/>
                </a:solidFill>
              </a:rPr>
              <a:t>balance</a:t>
            </a:r>
            <a:r>
              <a:rPr lang="fa-IR" dirty="0" smtClean="0"/>
              <a:t>,</a:t>
            </a:r>
            <a:r>
              <a:rPr lang="en-US" dirty="0" smtClean="0"/>
              <a:t> and </a:t>
            </a:r>
            <a:r>
              <a:rPr lang="en-US" dirty="0" smtClean="0">
                <a:solidFill>
                  <a:srgbClr val="FF0000"/>
                </a:solidFill>
              </a:rPr>
              <a:t>coordination</a:t>
            </a:r>
            <a:r>
              <a:rPr lang="en-US" dirty="0" smtClean="0"/>
              <a:t>.</a:t>
            </a:r>
          </a:p>
          <a:p>
            <a:r>
              <a:rPr lang="en-US" dirty="0" smtClean="0"/>
              <a:t>however, the critical element that dictates </a:t>
            </a:r>
            <a:r>
              <a:rPr lang="en-US" dirty="0" smtClean="0">
                <a:solidFill>
                  <a:srgbClr val="FF0000"/>
                </a:solidFill>
              </a:rPr>
              <a:t>acute </a:t>
            </a:r>
            <a:r>
              <a:rPr lang="en-US" dirty="0" smtClean="0"/>
              <a:t>exercise </a:t>
            </a:r>
            <a:r>
              <a:rPr lang="en-US" dirty="0" smtClean="0">
                <a:solidFill>
                  <a:srgbClr val="FF0000"/>
                </a:solidFill>
              </a:rPr>
              <a:t>response</a:t>
            </a:r>
            <a:r>
              <a:rPr lang="en-US" dirty="0" smtClean="0"/>
              <a:t> and </a:t>
            </a:r>
            <a:r>
              <a:rPr lang="en-US" dirty="0" smtClean="0">
                <a:solidFill>
                  <a:srgbClr val="FF0000"/>
                </a:solidFill>
              </a:rPr>
              <a:t>chronic</a:t>
            </a:r>
            <a:r>
              <a:rPr lang="en-US" dirty="0" smtClean="0"/>
              <a:t> </a:t>
            </a:r>
            <a:r>
              <a:rPr lang="en-US" dirty="0" smtClean="0">
                <a:solidFill>
                  <a:srgbClr val="FF0000"/>
                </a:solidFill>
              </a:rPr>
              <a:t>adaptation</a:t>
            </a:r>
            <a:r>
              <a:rPr lang="en-US" dirty="0" smtClean="0"/>
              <a:t> is the </a:t>
            </a:r>
            <a:r>
              <a:rPr lang="en-US" dirty="0" smtClean="0">
                <a:solidFill>
                  <a:srgbClr val="FF0000"/>
                </a:solidFill>
              </a:rPr>
              <a:t>design of the resistance </a:t>
            </a:r>
            <a:r>
              <a:rPr lang="en-US" dirty="0" smtClean="0"/>
              <a:t>training program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ISOM </a:t>
            </a:r>
            <a:endParaRPr lang="en-US"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(1) from </a:t>
            </a:r>
            <a:r>
              <a:rPr lang="en-US" dirty="0" smtClean="0">
                <a:solidFill>
                  <a:srgbClr val="FF0000"/>
                </a:solidFill>
              </a:rPr>
              <a:t>stabilizer muscles </a:t>
            </a:r>
            <a:r>
              <a:rPr lang="en-US" dirty="0" smtClean="0"/>
              <a:t>that provide reactive forces to </a:t>
            </a:r>
            <a:r>
              <a:rPr lang="en-US" dirty="0" smtClean="0">
                <a:solidFill>
                  <a:srgbClr val="FF0000"/>
                </a:solidFill>
              </a:rPr>
              <a:t>maintain posture </a:t>
            </a:r>
            <a:r>
              <a:rPr lang="en-US" dirty="0" smtClean="0"/>
              <a:t>during an exercise, </a:t>
            </a:r>
          </a:p>
          <a:p>
            <a:r>
              <a:rPr lang="en-US" dirty="0" smtClean="0"/>
              <a:t>(2) in </a:t>
            </a:r>
            <a:r>
              <a:rPr lang="en-US" dirty="0" smtClean="0">
                <a:solidFill>
                  <a:srgbClr val="FF0000"/>
                </a:solidFill>
              </a:rPr>
              <a:t>between ECC and CON actions </a:t>
            </a:r>
            <a:r>
              <a:rPr lang="en-US" dirty="0" smtClean="0"/>
              <a:t>for the agonist muscles in an exercise, </a:t>
            </a:r>
          </a:p>
          <a:p>
            <a:r>
              <a:rPr lang="en-US" dirty="0" smtClean="0"/>
              <a:t>(3) while </a:t>
            </a:r>
            <a:r>
              <a:rPr lang="en-US" dirty="0" smtClean="0">
                <a:solidFill>
                  <a:srgbClr val="FF0000"/>
                </a:solidFill>
              </a:rPr>
              <a:t>gripping the weights</a:t>
            </a:r>
            <a:r>
              <a:rPr lang="en-US" dirty="0" smtClean="0"/>
              <a:t>, and </a:t>
            </a:r>
          </a:p>
          <a:p>
            <a:r>
              <a:rPr lang="en-US" dirty="0" smtClean="0"/>
              <a:t>(4) as the primary action of the exercise in a specific area of the range of motion.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Functional isometrics</a:t>
            </a:r>
            <a:endParaRPr lang="en-US"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dirty="0" smtClean="0"/>
              <a:t>Functional </a:t>
            </a:r>
            <a:r>
              <a:rPr lang="en-US" dirty="0" smtClean="0"/>
              <a:t>isometrics:</a:t>
            </a:r>
          </a:p>
          <a:p>
            <a:r>
              <a:rPr lang="en-US" dirty="0" smtClean="0">
                <a:solidFill>
                  <a:srgbClr val="FF0000"/>
                </a:solidFill>
              </a:rPr>
              <a:t>lifting </a:t>
            </a:r>
            <a:r>
              <a:rPr lang="en-US" dirty="0" smtClean="0">
                <a:solidFill>
                  <a:srgbClr val="FF0000"/>
                </a:solidFill>
              </a:rPr>
              <a:t>a barbell </a:t>
            </a:r>
            <a:r>
              <a:rPr lang="en-US" dirty="0" smtClean="0"/>
              <a:t>in a </a:t>
            </a:r>
            <a:r>
              <a:rPr lang="en-US" dirty="0" smtClean="0">
                <a:solidFill>
                  <a:srgbClr val="FF0000"/>
                </a:solidFill>
              </a:rPr>
              <a:t>power rack</a:t>
            </a:r>
            <a:r>
              <a:rPr lang="en-US" dirty="0" smtClean="0"/>
              <a:t> a few inches until it is up against the </a:t>
            </a:r>
            <a:r>
              <a:rPr lang="en-US" dirty="0" smtClean="0">
                <a:solidFill>
                  <a:srgbClr val="FF0000"/>
                </a:solidFill>
              </a:rPr>
              <a:t>rack’s pins</a:t>
            </a:r>
            <a:r>
              <a:rPr lang="en-US" dirty="0" smtClean="0"/>
              <a:t>, </a:t>
            </a:r>
            <a:endParaRPr lang="en-US" dirty="0" smtClean="0"/>
          </a:p>
          <a:p>
            <a:r>
              <a:rPr lang="en-US" dirty="0" smtClean="0"/>
              <a:t>The </a:t>
            </a:r>
            <a:r>
              <a:rPr lang="en-US" dirty="0" smtClean="0"/>
              <a:t>lifter then continues to maximally ISOM push or pull, maintaining for approximately </a:t>
            </a:r>
            <a:r>
              <a:rPr lang="en-US" dirty="0" smtClean="0">
                <a:solidFill>
                  <a:srgbClr val="FF0000"/>
                </a:solidFill>
              </a:rPr>
              <a:t>2 to 6 seconds</a:t>
            </a:r>
            <a:r>
              <a:rPr lang="en-US" dirty="0" smtClean="0"/>
              <a:t>.</a:t>
            </a:r>
          </a:p>
          <a:p>
            <a:r>
              <a:rPr lang="en-US" dirty="0" smtClean="0"/>
              <a:t>they are effective when performed near the </a:t>
            </a:r>
            <a:r>
              <a:rPr lang="en-US" dirty="0" smtClean="0">
                <a:solidFill>
                  <a:srgbClr val="FF0000"/>
                </a:solidFill>
              </a:rPr>
              <a:t>sticking region </a:t>
            </a:r>
            <a:r>
              <a:rPr lang="en-US" dirty="0" smtClean="0"/>
              <a:t>of the exercise.</a:t>
            </a:r>
          </a:p>
          <a:p>
            <a:r>
              <a:rPr lang="en-US" dirty="0" smtClean="0"/>
              <a:t>Some exercises commonly targeted with functional isometrics are the </a:t>
            </a:r>
            <a:r>
              <a:rPr lang="en-US" dirty="0" smtClean="0">
                <a:solidFill>
                  <a:srgbClr val="FF0000"/>
                </a:solidFill>
              </a:rPr>
              <a:t>bench press, deadlift, squat, and clean pull</a:t>
            </a:r>
            <a:r>
              <a:rPr lang="en-US" dirty="0" smtClean="0"/>
              <a: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Joint Involvement</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solidFill>
                  <a:srgbClr val="FF0000"/>
                </a:solidFill>
                <a:hlinkClick r:id="rId2" action="ppaction://hlinkfile"/>
              </a:rPr>
              <a:t>single </a:t>
            </a:r>
            <a:r>
              <a:rPr lang="en-US" dirty="0" smtClean="0">
                <a:solidFill>
                  <a:srgbClr val="FF0000"/>
                </a:solidFill>
                <a:hlinkClick r:id="rId2" action="ppaction://hlinkfile"/>
              </a:rPr>
              <a:t>joint </a:t>
            </a:r>
            <a:endParaRPr lang="en-US" dirty="0" smtClean="0">
              <a:solidFill>
                <a:srgbClr val="FF0000"/>
              </a:solidFill>
            </a:endParaRPr>
          </a:p>
          <a:p>
            <a:r>
              <a:rPr lang="en-US" dirty="0" smtClean="0">
                <a:solidFill>
                  <a:srgbClr val="FF0000"/>
                </a:solidFill>
                <a:hlinkClick r:id="rId3" action="ppaction://hlinkfile"/>
              </a:rPr>
              <a:t>multiple joints</a:t>
            </a:r>
            <a:endParaRPr lang="en-US" dirty="0" smtClean="0"/>
          </a:p>
          <a:p>
            <a:r>
              <a:rPr lang="en-US" dirty="0" smtClean="0">
                <a:solidFill>
                  <a:srgbClr val="FF0000"/>
                </a:solidFill>
              </a:rPr>
              <a:t>Single-joint </a:t>
            </a:r>
            <a:r>
              <a:rPr lang="en-US" dirty="0" smtClean="0"/>
              <a:t>exercises stress </a:t>
            </a:r>
            <a:r>
              <a:rPr lang="en-US" dirty="0" smtClean="0">
                <a:solidFill>
                  <a:srgbClr val="FF0000"/>
                </a:solidFill>
              </a:rPr>
              <a:t>one joint </a:t>
            </a:r>
            <a:r>
              <a:rPr lang="en-US" dirty="0" smtClean="0"/>
              <a:t>or major muscle group, </a:t>
            </a:r>
            <a:r>
              <a:rPr lang="en-US" dirty="0" smtClean="0">
                <a:solidFill>
                  <a:srgbClr val="FF0000"/>
                </a:solidFill>
              </a:rPr>
              <a:t>whereas multiple- joint </a:t>
            </a:r>
            <a:r>
              <a:rPr lang="en-US" dirty="0" smtClean="0"/>
              <a:t>exercises stress </a:t>
            </a:r>
            <a:r>
              <a:rPr lang="en-US" dirty="0" smtClean="0">
                <a:solidFill>
                  <a:srgbClr val="FF0000"/>
                </a:solidFill>
              </a:rPr>
              <a:t>more than one joint </a:t>
            </a:r>
            <a:r>
              <a:rPr lang="en-US" dirty="0" smtClean="0"/>
              <a:t>or major muscle group</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Joint Involvement</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b="1" dirty="0" smtClean="0"/>
              <a:t>Single-joint exercises :</a:t>
            </a:r>
          </a:p>
          <a:p>
            <a:r>
              <a:rPr lang="en-US" dirty="0" smtClean="0"/>
              <a:t>effective for increasing muscular </a:t>
            </a:r>
            <a:r>
              <a:rPr lang="en-US" dirty="0" smtClean="0">
                <a:solidFill>
                  <a:srgbClr val="FF0000"/>
                </a:solidFill>
              </a:rPr>
              <a:t>strength</a:t>
            </a:r>
          </a:p>
          <a:p>
            <a:r>
              <a:rPr lang="en-US" dirty="0" smtClean="0"/>
              <a:t>used to target </a:t>
            </a:r>
            <a:r>
              <a:rPr lang="en-US" dirty="0" smtClean="0">
                <a:solidFill>
                  <a:srgbClr val="FF0000"/>
                </a:solidFill>
              </a:rPr>
              <a:t>specific muscle groups</a:t>
            </a:r>
          </a:p>
          <a:p>
            <a:r>
              <a:rPr lang="en-US" dirty="0" smtClean="0">
                <a:solidFill>
                  <a:srgbClr val="FF0000"/>
                </a:solidFill>
              </a:rPr>
              <a:t>lesser risk </a:t>
            </a:r>
            <a:r>
              <a:rPr lang="en-US" dirty="0" smtClean="0"/>
              <a:t>of injury due to the reduced level of skill and technique involved.</a:t>
            </a:r>
          </a:p>
          <a:p>
            <a:r>
              <a:rPr lang="en-US" b="1" dirty="0" smtClean="0"/>
              <a:t>Multiple-joint exercises </a:t>
            </a:r>
            <a:r>
              <a:rPr lang="en-US" dirty="0" smtClean="0"/>
              <a:t>:</a:t>
            </a:r>
          </a:p>
          <a:p>
            <a:r>
              <a:rPr lang="en-US" dirty="0" smtClean="0"/>
              <a:t>more </a:t>
            </a:r>
            <a:r>
              <a:rPr lang="en-US" dirty="0" smtClean="0">
                <a:solidFill>
                  <a:srgbClr val="FF0000"/>
                </a:solidFill>
              </a:rPr>
              <a:t>technically complex in terms of neural activation</a:t>
            </a:r>
            <a:r>
              <a:rPr lang="en-US" dirty="0" smtClean="0"/>
              <a:t>.</a:t>
            </a:r>
          </a:p>
          <a:p>
            <a:r>
              <a:rPr lang="en-US" dirty="0" smtClean="0"/>
              <a:t>most effective </a:t>
            </a:r>
            <a:r>
              <a:rPr lang="en-US" dirty="0" smtClean="0">
                <a:solidFill>
                  <a:srgbClr val="FF0000"/>
                </a:solidFill>
              </a:rPr>
              <a:t>for increasing muscular strength </a:t>
            </a:r>
            <a:r>
              <a:rPr lang="en-US" dirty="0" smtClean="0"/>
              <a:t>because they enable the athlete to lift a larger amount of weight.</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Multiple-joint exercises </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US" b="1" dirty="0" smtClean="0"/>
              <a:t>subclassified as</a:t>
            </a:r>
            <a:r>
              <a:rPr lang="en-US" dirty="0" smtClean="0"/>
              <a:t>:</a:t>
            </a:r>
          </a:p>
          <a:p>
            <a:r>
              <a:rPr lang="en-US" dirty="0" smtClean="0"/>
              <a:t>Basic strength</a:t>
            </a:r>
          </a:p>
          <a:p>
            <a:r>
              <a:rPr lang="en-US" dirty="0" smtClean="0"/>
              <a:t>Total body lifts</a:t>
            </a:r>
          </a:p>
          <a:p>
            <a:r>
              <a:rPr lang="en-US" dirty="0" smtClean="0"/>
              <a:t>Basic strength exercises involve </a:t>
            </a:r>
            <a:r>
              <a:rPr lang="en-US" dirty="0" smtClean="0">
                <a:solidFill>
                  <a:srgbClr val="FF0000"/>
                </a:solidFill>
              </a:rPr>
              <a:t>at least two or three major muscle groups</a:t>
            </a:r>
            <a:r>
              <a:rPr lang="en-US" dirty="0" smtClean="0"/>
              <a:t>, whereas total body lifts (e.g., Olympic lifts and variations) </a:t>
            </a:r>
            <a:r>
              <a:rPr lang="en-US" dirty="0" smtClean="0">
                <a:solidFill>
                  <a:srgbClr val="FF0000"/>
                </a:solidFill>
              </a:rPr>
              <a:t>involve most major muscle groups</a:t>
            </a:r>
            <a:r>
              <a:rPr lang="en-US" dirty="0" smtClean="0"/>
              <a:t>.</a:t>
            </a:r>
          </a:p>
          <a:p>
            <a:r>
              <a:rPr lang="en-US" dirty="0" smtClean="0"/>
              <a:t>most effective exercise for </a:t>
            </a:r>
            <a:r>
              <a:rPr lang="en-US" dirty="0" smtClean="0">
                <a:solidFill>
                  <a:srgbClr val="FF0000"/>
                </a:solidFill>
              </a:rPr>
              <a:t>increasing</a:t>
            </a:r>
            <a:r>
              <a:rPr lang="en-US" dirty="0" smtClean="0"/>
              <a:t> muscle </a:t>
            </a:r>
            <a:r>
              <a:rPr lang="en-US" dirty="0" smtClean="0">
                <a:solidFill>
                  <a:srgbClr val="FF0000"/>
                </a:solidFill>
              </a:rPr>
              <a:t>power</a:t>
            </a:r>
            <a:r>
              <a:rPr lang="en-US" dirty="0" smtClean="0"/>
              <a:t> because they require </a:t>
            </a:r>
            <a:r>
              <a:rPr lang="en-US" dirty="0" smtClean="0">
                <a:solidFill>
                  <a:srgbClr val="FF0000"/>
                </a:solidFill>
              </a:rPr>
              <a:t>explosive</a:t>
            </a:r>
            <a:r>
              <a:rPr lang="en-US" dirty="0" smtClean="0"/>
              <a:t> force production and fast bodily movements</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Multiple-joint exercises </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Exercises that work large or multiple muscle groups produce a </a:t>
            </a:r>
            <a:r>
              <a:rPr lang="en-US" dirty="0" smtClean="0">
                <a:solidFill>
                  <a:srgbClr val="FF0000"/>
                </a:solidFill>
              </a:rPr>
              <a:t>substantial acute metabolic </a:t>
            </a:r>
            <a:r>
              <a:rPr lang="en-US" dirty="0" smtClean="0"/>
              <a:t>and </a:t>
            </a:r>
            <a:r>
              <a:rPr lang="en-US" dirty="0" smtClean="0">
                <a:solidFill>
                  <a:srgbClr val="FF0000"/>
                </a:solidFill>
              </a:rPr>
              <a:t>hormonal</a:t>
            </a:r>
            <a:r>
              <a:rPr lang="en-US" dirty="0" smtClean="0"/>
              <a:t> (testosterone and growth hormone) response.</a:t>
            </a:r>
          </a:p>
          <a:p>
            <a:r>
              <a:rPr lang="en-US" dirty="0" smtClean="0"/>
              <a:t>it is thought that exercises that stress large muscle groups produce a </a:t>
            </a:r>
            <a:r>
              <a:rPr lang="en-US" dirty="0" smtClean="0">
                <a:solidFill>
                  <a:srgbClr val="FF0000"/>
                </a:solidFill>
              </a:rPr>
              <a:t>greater anabolic hormone </a:t>
            </a:r>
            <a:r>
              <a:rPr lang="en-US" dirty="0" smtClean="0"/>
              <a:t>environment for the small muscle group exercises.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Type of Equipment</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dirty="0" smtClean="0"/>
              <a:t>Alterations in </a:t>
            </a:r>
            <a:r>
              <a:rPr lang="en-US" dirty="0" smtClean="0">
                <a:solidFill>
                  <a:srgbClr val="FF0000"/>
                </a:solidFill>
              </a:rPr>
              <a:t>body posture</a:t>
            </a:r>
            <a:r>
              <a:rPr lang="en-US" dirty="0" smtClean="0"/>
              <a:t>, </a:t>
            </a:r>
            <a:r>
              <a:rPr lang="en-US" dirty="0" smtClean="0">
                <a:solidFill>
                  <a:srgbClr val="FF0000"/>
                </a:solidFill>
              </a:rPr>
              <a:t>grip</a:t>
            </a:r>
            <a:r>
              <a:rPr lang="en-US" dirty="0" smtClean="0"/>
              <a:t>, </a:t>
            </a:r>
            <a:r>
              <a:rPr lang="en-US" dirty="0" smtClean="0">
                <a:solidFill>
                  <a:srgbClr val="FF0000"/>
                </a:solidFill>
              </a:rPr>
              <a:t>hand</a:t>
            </a:r>
            <a:r>
              <a:rPr lang="en-US" dirty="0" smtClean="0"/>
              <a:t> width, </a:t>
            </a:r>
            <a:r>
              <a:rPr lang="en-US" dirty="0" smtClean="0">
                <a:solidFill>
                  <a:srgbClr val="FF0000"/>
                </a:solidFill>
              </a:rPr>
              <a:t>foot stance</a:t>
            </a:r>
            <a:r>
              <a:rPr lang="en-US" dirty="0" smtClean="0"/>
              <a:t>, and </a:t>
            </a:r>
            <a:r>
              <a:rPr lang="en-US" dirty="0" smtClean="0">
                <a:solidFill>
                  <a:srgbClr val="FF0000"/>
                </a:solidFill>
              </a:rPr>
              <a:t>position</a:t>
            </a:r>
            <a:r>
              <a:rPr lang="en-US" dirty="0" smtClean="0"/>
              <a:t> change muscle activation to some degree, thus altering the exercise. </a:t>
            </a:r>
          </a:p>
          <a:p>
            <a:r>
              <a:rPr lang="en-US" dirty="0" smtClean="0">
                <a:solidFill>
                  <a:srgbClr val="FF0000"/>
                </a:solidFill>
              </a:rPr>
              <a:t>free Weights </a:t>
            </a:r>
            <a:r>
              <a:rPr lang="en-US" dirty="0" smtClean="0"/>
              <a:t>or </a:t>
            </a:r>
            <a:r>
              <a:rPr lang="en-US" dirty="0" smtClean="0">
                <a:solidFill>
                  <a:srgbClr val="FF0000"/>
                </a:solidFill>
              </a:rPr>
              <a:t>machines</a:t>
            </a:r>
            <a:r>
              <a:rPr lang="en-US" dirty="0" smtClean="0"/>
              <a:t>.</a:t>
            </a:r>
          </a:p>
          <a:p>
            <a:r>
              <a:rPr lang="en-US" dirty="0" smtClean="0"/>
              <a:t>Free weights consist of </a:t>
            </a:r>
            <a:r>
              <a:rPr lang="en-US" dirty="0" smtClean="0">
                <a:solidFill>
                  <a:srgbClr val="FF0000"/>
                </a:solidFill>
              </a:rPr>
              <a:t>barbells</a:t>
            </a:r>
            <a:r>
              <a:rPr lang="en-US" dirty="0" smtClean="0"/>
              <a:t>, </a:t>
            </a:r>
            <a:r>
              <a:rPr lang="en-US" dirty="0" smtClean="0">
                <a:solidFill>
                  <a:srgbClr val="FF0000"/>
                </a:solidFill>
              </a:rPr>
              <a:t>dumbbells</a:t>
            </a:r>
            <a:r>
              <a:rPr lang="en-US" dirty="0" smtClean="0"/>
              <a:t>, and associated equipment (i.e., </a:t>
            </a:r>
            <a:r>
              <a:rPr lang="en-US" dirty="0" smtClean="0">
                <a:solidFill>
                  <a:srgbClr val="FF0000"/>
                </a:solidFill>
              </a:rPr>
              <a:t>plates, collars, benches</a:t>
            </a:r>
            <a:r>
              <a:rPr lang="en-US" dirty="0" smtClean="0"/>
              <a:t>). </a:t>
            </a:r>
          </a:p>
          <a:p>
            <a:r>
              <a:rPr lang="en-US" dirty="0" smtClean="0"/>
              <a:t>Both </a:t>
            </a:r>
            <a:r>
              <a:rPr lang="en-US" dirty="0" smtClean="0">
                <a:solidFill>
                  <a:srgbClr val="FF0000"/>
                </a:solidFill>
              </a:rPr>
              <a:t>free weights </a:t>
            </a:r>
            <a:r>
              <a:rPr lang="en-US" dirty="0" smtClean="0"/>
              <a:t>and </a:t>
            </a:r>
            <a:r>
              <a:rPr lang="en-US" dirty="0" smtClean="0">
                <a:solidFill>
                  <a:srgbClr val="FF0000"/>
                </a:solidFill>
              </a:rPr>
              <a:t>machines</a:t>
            </a:r>
            <a:r>
              <a:rPr lang="en-US" dirty="0" smtClean="0"/>
              <a:t> are very effective for increasing </a:t>
            </a:r>
            <a:r>
              <a:rPr lang="en-US" dirty="0" smtClean="0">
                <a:solidFill>
                  <a:srgbClr val="FF0000"/>
                </a:solidFill>
              </a:rPr>
              <a:t>muscle strength and performance</a:t>
            </a:r>
            <a:r>
              <a:rPr lang="en-US" dirty="0" smtClean="0"/>
              <a:t>, and both have advantages and disadvantages depending on the needs of the athlete.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Type of Equipment</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Machines provide greater </a:t>
            </a:r>
            <a:r>
              <a:rPr lang="en-US" dirty="0" smtClean="0">
                <a:solidFill>
                  <a:srgbClr val="FF0000"/>
                </a:solidFill>
              </a:rPr>
              <a:t>stability</a:t>
            </a:r>
            <a:r>
              <a:rPr lang="en-US" dirty="0" smtClean="0"/>
              <a:t> and control the path of movement. Free weights require </a:t>
            </a:r>
            <a:r>
              <a:rPr lang="en-US" dirty="0" smtClean="0">
                <a:solidFill>
                  <a:srgbClr val="FF0000"/>
                </a:solidFill>
              </a:rPr>
              <a:t>the lifter to control all aspects of the exercise</a:t>
            </a:r>
            <a:r>
              <a:rPr lang="en-US" dirty="0" smtClean="0"/>
              <a:t>. </a:t>
            </a:r>
            <a:r>
              <a:rPr lang="en-US" dirty="0" smtClean="0">
                <a:solidFill>
                  <a:srgbClr val="FF0000"/>
                </a:solidFill>
              </a:rPr>
              <a:t>Stabilizer</a:t>
            </a:r>
            <a:r>
              <a:rPr lang="en-US" dirty="0" smtClean="0"/>
              <a:t> muscles are stressed to a higher degree when free-weight exercises are performed. </a:t>
            </a:r>
          </a:p>
          <a:p>
            <a:r>
              <a:rPr lang="en-US" dirty="0" smtClean="0"/>
              <a:t>machine exercises are </a:t>
            </a:r>
            <a:r>
              <a:rPr lang="en-US" dirty="0" smtClean="0">
                <a:solidFill>
                  <a:srgbClr val="FF0000"/>
                </a:solidFill>
              </a:rPr>
              <a:t>safer</a:t>
            </a:r>
            <a:r>
              <a:rPr lang="en-US" dirty="0" smtClean="0"/>
              <a:t> and </a:t>
            </a:r>
            <a:r>
              <a:rPr lang="en-US" dirty="0" smtClean="0">
                <a:solidFill>
                  <a:srgbClr val="FF0000"/>
                </a:solidFill>
              </a:rPr>
              <a:t>easier</a:t>
            </a:r>
            <a:r>
              <a:rPr lang="en-US" dirty="0" smtClean="0"/>
              <a:t> to learn initially, while free weights stress total muscular development to a larger degree.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Type of Equipment</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When a neutral testing device is used, </a:t>
            </a:r>
            <a:r>
              <a:rPr lang="en-US" dirty="0" smtClean="0">
                <a:solidFill>
                  <a:srgbClr val="FF0000"/>
                </a:solidFill>
              </a:rPr>
              <a:t>strength improvement</a:t>
            </a:r>
            <a:r>
              <a:rPr lang="en-US" dirty="0" smtClean="0"/>
              <a:t> from free weights and machines appear to produce </a:t>
            </a:r>
            <a:r>
              <a:rPr lang="en-US" dirty="0" smtClean="0">
                <a:solidFill>
                  <a:srgbClr val="FF0000"/>
                </a:solidFill>
              </a:rPr>
              <a:t>similar</a:t>
            </a:r>
            <a:r>
              <a:rPr lang="en-US" dirty="0" smtClean="0"/>
              <a:t> results.</a:t>
            </a:r>
          </a:p>
          <a:p>
            <a:r>
              <a:rPr lang="en-US" dirty="0" smtClean="0"/>
              <a:t>Free weight training appears more applicable to improving athletic performance.</a:t>
            </a:r>
          </a:p>
          <a:p>
            <a:r>
              <a:rPr lang="en-US" dirty="0" smtClean="0"/>
              <a:t>decision to include free-weight or machine exercises may depend on other factors, such as </a:t>
            </a:r>
            <a:r>
              <a:rPr lang="en-US" dirty="0" smtClean="0">
                <a:solidFill>
                  <a:srgbClr val="FF0000"/>
                </a:solidFill>
              </a:rPr>
              <a:t>equipment availability </a:t>
            </a:r>
            <a:r>
              <a:rPr lang="en-US" dirty="0" smtClean="0"/>
              <a:t>and </a:t>
            </a:r>
            <a:r>
              <a:rPr lang="en-US" dirty="0" smtClean="0">
                <a:solidFill>
                  <a:srgbClr val="FF0000"/>
                </a:solidFill>
              </a:rPr>
              <a:t>cost</a:t>
            </a:r>
            <a:r>
              <a:rPr lang="en-US" dirty="0" smtClean="0"/>
              <a:t>.</a:t>
            </a:r>
          </a:p>
          <a:p>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unstable environments </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(e.g., with stability balls, wobble boards, and BOSU balls)</a:t>
            </a:r>
          </a:p>
          <a:p>
            <a:r>
              <a:rPr lang="en-US" dirty="0" smtClean="0"/>
              <a:t>increase the </a:t>
            </a:r>
            <a:r>
              <a:rPr lang="en-US" dirty="0" smtClean="0">
                <a:solidFill>
                  <a:srgbClr val="FF0000"/>
                </a:solidFill>
              </a:rPr>
              <a:t>activity of trunk muscles </a:t>
            </a:r>
            <a:r>
              <a:rPr lang="en-US" dirty="0" smtClean="0"/>
              <a:t>and other stabilizer muscles (compared to stable environments)</a:t>
            </a:r>
          </a:p>
          <a:p>
            <a:r>
              <a:rPr lang="en-US" dirty="0" smtClean="0"/>
              <a:t>since lighter weights must be lifted, the stimulus for maximal strength enhancement and force production is limited.</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Adaptations to Resistance Training</a:t>
            </a:r>
            <a:endParaRPr lang="en-US" b="1"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r>
              <a:rPr lang="en-US" b="1" dirty="0" smtClean="0"/>
              <a:t>adaptations to:</a:t>
            </a:r>
          </a:p>
          <a:p>
            <a:r>
              <a:rPr lang="en-US" dirty="0" smtClean="0"/>
              <a:t>Nervous systems </a:t>
            </a:r>
          </a:p>
          <a:p>
            <a:r>
              <a:rPr lang="en-US" dirty="0" smtClean="0"/>
              <a:t>Muscular systems</a:t>
            </a:r>
          </a:p>
          <a:p>
            <a:r>
              <a:rPr lang="en-US" dirty="0" smtClean="0"/>
              <a:t>Connective tissue systems</a:t>
            </a:r>
          </a:p>
          <a:p>
            <a:r>
              <a:rPr lang="en-US" dirty="0" smtClean="0"/>
              <a:t>Cardiorespiratory systems</a:t>
            </a:r>
          </a:p>
          <a:p>
            <a:r>
              <a:rPr lang="en-US" dirty="0" smtClean="0"/>
              <a:t>Endocrine systems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Unilateral and Bilateral Exercises</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The level of muscle activation differs when an exercise is performed bilaterally versus unilaterally.</a:t>
            </a:r>
          </a:p>
          <a:p>
            <a:r>
              <a:rPr lang="en-US" dirty="0" smtClean="0"/>
              <a:t>This term describes the fact that the maximal force produced by </a:t>
            </a:r>
            <a:r>
              <a:rPr lang="en-US" dirty="0" smtClean="0">
                <a:solidFill>
                  <a:srgbClr val="FF0000"/>
                </a:solidFill>
              </a:rPr>
              <a:t>both limbs together </a:t>
            </a:r>
            <a:r>
              <a:rPr lang="en-US" dirty="0" smtClean="0"/>
              <a:t>is </a:t>
            </a:r>
            <a:r>
              <a:rPr lang="en-US" dirty="0" smtClean="0">
                <a:solidFill>
                  <a:srgbClr val="FF0000"/>
                </a:solidFill>
              </a:rPr>
              <a:t>smaller</a:t>
            </a:r>
            <a:r>
              <a:rPr lang="en-US" dirty="0" smtClean="0"/>
              <a:t> than the sum of the limbs contracting unilaterally.</a:t>
            </a:r>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Kinetic Chain</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solidFill>
                  <a:srgbClr val="FF0000"/>
                </a:solidFill>
              </a:rPr>
              <a:t>closed</a:t>
            </a:r>
            <a:r>
              <a:rPr lang="en-US" dirty="0" smtClean="0"/>
              <a:t> chain kinetic exercises have </a:t>
            </a:r>
            <a:r>
              <a:rPr lang="en-US" dirty="0" smtClean="0">
                <a:solidFill>
                  <a:srgbClr val="FF0000"/>
                </a:solidFill>
              </a:rPr>
              <a:t>higher</a:t>
            </a:r>
            <a:r>
              <a:rPr lang="en-US" dirty="0" smtClean="0"/>
              <a:t> transfer of training effects to specific sporting movements and activities of daily living. </a:t>
            </a:r>
          </a:p>
          <a:p>
            <a:r>
              <a:rPr lang="en-US" dirty="0" smtClean="0"/>
              <a:t>Therefore, closed chain kinetic exercises should form the </a:t>
            </a:r>
            <a:r>
              <a:rPr lang="en-US" dirty="0" smtClean="0">
                <a:solidFill>
                  <a:srgbClr val="FF0000"/>
                </a:solidFill>
              </a:rPr>
              <a:t>core</a:t>
            </a:r>
            <a:r>
              <a:rPr lang="en-US" dirty="0" smtClean="0"/>
              <a:t> foundation of athletic resistance training programs.</a:t>
            </a:r>
          </a:p>
          <a:p>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b="1" dirty="0" smtClean="0"/>
              <a:t>Workout Structure and Exercise Order</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There are three basic workout structures to choose from: </a:t>
            </a:r>
          </a:p>
          <a:p>
            <a:r>
              <a:rPr lang="en-US" dirty="0" smtClean="0"/>
              <a:t>(l</a:t>
            </a:r>
            <a:r>
              <a:rPr lang="en-US" dirty="0" smtClean="0">
                <a:solidFill>
                  <a:schemeClr val="tx1"/>
                </a:solidFill>
              </a:rPr>
              <a:t>) </a:t>
            </a:r>
            <a:r>
              <a:rPr lang="en-US" dirty="0" smtClean="0">
                <a:solidFill>
                  <a:srgbClr val="FF0000"/>
                </a:solidFill>
              </a:rPr>
              <a:t>total body workouts</a:t>
            </a:r>
            <a:r>
              <a:rPr lang="en-US" dirty="0" smtClean="0"/>
              <a:t>,</a:t>
            </a:r>
          </a:p>
          <a:p>
            <a:r>
              <a:rPr lang="en-US" dirty="0" smtClean="0"/>
              <a:t>(2) </a:t>
            </a:r>
            <a:r>
              <a:rPr lang="en-US" dirty="0" smtClean="0">
                <a:solidFill>
                  <a:srgbClr val="FF0000"/>
                </a:solidFill>
              </a:rPr>
              <a:t>upper and lower body </a:t>
            </a:r>
            <a:r>
              <a:rPr lang="en-US" dirty="0" smtClean="0"/>
              <a:t>split workouts and</a:t>
            </a:r>
          </a:p>
          <a:p>
            <a:r>
              <a:rPr lang="en-US" dirty="0" smtClean="0"/>
              <a:t>(3) </a:t>
            </a:r>
            <a:r>
              <a:rPr lang="en-US" dirty="0" smtClean="0">
                <a:solidFill>
                  <a:srgbClr val="FF0000"/>
                </a:solidFill>
              </a:rPr>
              <a:t>muscle group split </a:t>
            </a:r>
            <a:r>
              <a:rPr lang="en-US" dirty="0" smtClean="0"/>
              <a:t>routines.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Total body workouts</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Total body workouts involve exercises that </a:t>
            </a:r>
            <a:r>
              <a:rPr lang="en-US" dirty="0" smtClean="0">
                <a:solidFill>
                  <a:srgbClr val="FF0000"/>
                </a:solidFill>
              </a:rPr>
              <a:t>work all major muscle groups </a:t>
            </a:r>
            <a:r>
              <a:rPr lang="en-US" dirty="0" smtClean="0"/>
              <a:t>(i.e., 1 or 2 exercises for each major muscle group). </a:t>
            </a:r>
          </a:p>
          <a:p>
            <a:r>
              <a:rPr lang="en-US" dirty="0" smtClean="0"/>
              <a:t>They are very common among </a:t>
            </a:r>
            <a:r>
              <a:rPr lang="en-US" dirty="0" smtClean="0">
                <a:solidFill>
                  <a:srgbClr val="FF0000"/>
                </a:solidFill>
              </a:rPr>
              <a:t>athletes</a:t>
            </a:r>
            <a:r>
              <a:rPr lang="en-US" dirty="0" smtClean="0"/>
              <a:t> and Olympic </a:t>
            </a:r>
            <a:r>
              <a:rPr lang="en-US" dirty="0" smtClean="0">
                <a:solidFill>
                  <a:srgbClr val="FF0000"/>
                </a:solidFill>
              </a:rPr>
              <a:t>weightlifters</a:t>
            </a:r>
            <a:r>
              <a:rPr lang="en-US" dirty="0" smtClean="0"/>
              <a:t>.</a:t>
            </a:r>
          </a:p>
          <a:p>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Upper and lower body split</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US" dirty="0" smtClean="0"/>
              <a:t>Upper and lower body split workouts involve performance of </a:t>
            </a:r>
            <a:r>
              <a:rPr lang="en-US" dirty="0" smtClean="0">
                <a:solidFill>
                  <a:srgbClr val="FF0000"/>
                </a:solidFill>
              </a:rPr>
              <a:t>only upper body exercises </a:t>
            </a:r>
            <a:r>
              <a:rPr lang="en-US" dirty="0" smtClean="0"/>
              <a:t>during one workout and </a:t>
            </a:r>
            <a:r>
              <a:rPr lang="en-US" dirty="0" smtClean="0">
                <a:solidFill>
                  <a:srgbClr val="FF0000"/>
                </a:solidFill>
              </a:rPr>
              <a:t>only lower body exercises during the next workout</a:t>
            </a:r>
            <a:r>
              <a:rPr lang="en-US" dirty="0" smtClean="0"/>
              <a:t>.</a:t>
            </a:r>
          </a:p>
          <a:p>
            <a:r>
              <a:rPr lang="en-US" dirty="0" smtClean="0"/>
              <a:t>common among athletes, power lifters, and bodybuilders.</a:t>
            </a:r>
          </a:p>
          <a:p>
            <a:r>
              <a:rPr lang="en-US" dirty="0" smtClean="0"/>
              <a:t>Muscle group split routines involve performance of exercises for specific muscle groups during a workout. These are characteristic of </a:t>
            </a:r>
            <a:r>
              <a:rPr lang="en-US" dirty="0" smtClean="0">
                <a:solidFill>
                  <a:srgbClr val="FF0000"/>
                </a:solidFill>
              </a:rPr>
              <a:t>bodybuilding</a:t>
            </a:r>
            <a:r>
              <a:rPr lang="en-US" dirty="0" smtClean="0"/>
              <a:t> programs.</a:t>
            </a:r>
          </a:p>
          <a:p>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exercise order</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dirty="0" smtClean="0"/>
              <a:t>The primary training </a:t>
            </a:r>
            <a:r>
              <a:rPr lang="en-US" dirty="0" smtClean="0">
                <a:solidFill>
                  <a:srgbClr val="FF0000"/>
                </a:solidFill>
              </a:rPr>
              <a:t>goals</a:t>
            </a:r>
            <a:r>
              <a:rPr lang="en-US" dirty="0" smtClean="0"/>
              <a:t> should dictate the exercise order. Exercises performed early in the workout are completed with </a:t>
            </a:r>
            <a:r>
              <a:rPr lang="en-US" dirty="0" smtClean="0">
                <a:solidFill>
                  <a:srgbClr val="FF0000"/>
                </a:solidFill>
              </a:rPr>
              <a:t>less fatigue</a:t>
            </a:r>
            <a:r>
              <a:rPr lang="en-US" dirty="0" smtClean="0"/>
              <a:t>, yielding </a:t>
            </a:r>
            <a:r>
              <a:rPr lang="en-US" dirty="0" smtClean="0">
                <a:solidFill>
                  <a:srgbClr val="FF0000"/>
                </a:solidFill>
              </a:rPr>
              <a:t>greater rates of force development</a:t>
            </a:r>
            <a:r>
              <a:rPr lang="en-US" dirty="0" smtClean="0"/>
              <a:t>, higher repetition number, and greater amount of </a:t>
            </a:r>
            <a:r>
              <a:rPr lang="en-US" dirty="0" smtClean="0">
                <a:solidFill>
                  <a:srgbClr val="FF0000"/>
                </a:solidFill>
              </a:rPr>
              <a:t>weights lifted</a:t>
            </a:r>
            <a:r>
              <a:rPr lang="en-US" dirty="0" smtClean="0"/>
              <a:t>.</a:t>
            </a:r>
          </a:p>
          <a:p>
            <a:r>
              <a:rPr lang="en-US" dirty="0" smtClean="0"/>
              <a:t>Considering that these </a:t>
            </a:r>
            <a:r>
              <a:rPr lang="en-US" dirty="0" smtClean="0">
                <a:solidFill>
                  <a:srgbClr val="FF0000"/>
                </a:solidFill>
              </a:rPr>
              <a:t>multiple-joint exercises </a:t>
            </a:r>
            <a:r>
              <a:rPr lang="en-US" dirty="0" smtClean="0"/>
              <a:t>are effective for </a:t>
            </a:r>
            <a:r>
              <a:rPr lang="en-US" dirty="0" smtClean="0">
                <a:solidFill>
                  <a:srgbClr val="FF0000"/>
                </a:solidFill>
              </a:rPr>
              <a:t>increasing strength and power</a:t>
            </a:r>
            <a:r>
              <a:rPr lang="en-US" dirty="0" smtClean="0"/>
              <a:t>, prioritization is typically given to these core structural exercises (i.e., those extremely important to targeting program goals) </a:t>
            </a:r>
            <a:r>
              <a:rPr lang="en-US" dirty="0" smtClean="0">
                <a:solidFill>
                  <a:srgbClr val="FF0000"/>
                </a:solidFill>
              </a:rPr>
              <a:t>early</a:t>
            </a:r>
            <a:r>
              <a:rPr lang="en-US" dirty="0" smtClean="0"/>
              <a:t> in a workout.</a:t>
            </a:r>
          </a:p>
          <a:p>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exercise order</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dirty="0" smtClean="0"/>
              <a:t>When the goal of training is </a:t>
            </a:r>
            <a:r>
              <a:rPr lang="en-US" dirty="0" smtClean="0">
                <a:solidFill>
                  <a:srgbClr val="FF0000"/>
                </a:solidFill>
              </a:rPr>
              <a:t>hypertrophy</a:t>
            </a:r>
            <a:r>
              <a:rPr lang="en-US" dirty="0" smtClean="0"/>
              <a:t>, training in a </a:t>
            </a:r>
            <a:r>
              <a:rPr lang="en-US" dirty="0" smtClean="0">
                <a:solidFill>
                  <a:srgbClr val="FF0000"/>
                </a:solidFill>
              </a:rPr>
              <a:t>fatigued state does </a:t>
            </a:r>
            <a:r>
              <a:rPr lang="en-US" dirty="0" smtClean="0"/>
              <a:t>have a potent effect on the </a:t>
            </a:r>
            <a:r>
              <a:rPr lang="en-US" dirty="0" smtClean="0">
                <a:solidFill>
                  <a:srgbClr val="FF0000"/>
                </a:solidFill>
              </a:rPr>
              <a:t>metabolic</a:t>
            </a:r>
            <a:r>
              <a:rPr lang="en-US" dirty="0" smtClean="0"/>
              <a:t> factors that induce muscle growth. In this case, the exercise order may vary to stress the </a:t>
            </a:r>
            <a:r>
              <a:rPr lang="en-US" dirty="0" smtClean="0">
                <a:solidFill>
                  <a:srgbClr val="FF0000"/>
                </a:solidFill>
              </a:rPr>
              <a:t>metabolic factors </a:t>
            </a:r>
            <a:r>
              <a:rPr lang="en-US" dirty="0" smtClean="0"/>
              <a:t>involved in muscle hypertrophy.</a:t>
            </a:r>
          </a:p>
          <a:p>
            <a:r>
              <a:rPr lang="en-US" dirty="0" smtClean="0"/>
              <a:t>For example, some bodybuilders have used a technique known as </a:t>
            </a:r>
            <a:r>
              <a:rPr lang="en-US" dirty="0" smtClean="0">
                <a:solidFill>
                  <a:srgbClr val="FF0000"/>
                </a:solidFill>
              </a:rPr>
              <a:t>pre-exhaustion</a:t>
            </a:r>
            <a:r>
              <a:rPr lang="en-US" dirty="0" smtClean="0"/>
              <a:t>.</a:t>
            </a:r>
          </a:p>
          <a:p>
            <a:r>
              <a:rPr lang="en-US" dirty="0" smtClean="0"/>
              <a:t>This technique improves </a:t>
            </a:r>
            <a:r>
              <a:rPr lang="en-US" dirty="0" smtClean="0">
                <a:solidFill>
                  <a:srgbClr val="FF0000"/>
                </a:solidFill>
              </a:rPr>
              <a:t>hypertrophy</a:t>
            </a:r>
            <a:r>
              <a:rPr lang="en-US" dirty="0" smtClean="0"/>
              <a:t> and muscle </a:t>
            </a:r>
            <a:r>
              <a:rPr lang="en-US" dirty="0" smtClean="0">
                <a:solidFill>
                  <a:srgbClr val="FF0000"/>
                </a:solidFill>
              </a:rPr>
              <a:t>endurance</a:t>
            </a:r>
            <a:r>
              <a:rPr lang="en-US" dirty="0" smtClean="0"/>
              <a:t> to a greater extent than maximal strength.</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exercise order</a:t>
            </a:r>
            <a:endParaRPr lang="en-US"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For muscle </a:t>
            </a:r>
            <a:r>
              <a:rPr lang="en-US" dirty="0" smtClean="0">
                <a:solidFill>
                  <a:srgbClr val="FF0000"/>
                </a:solidFill>
              </a:rPr>
              <a:t>endurance</a:t>
            </a:r>
            <a:r>
              <a:rPr lang="en-US" dirty="0" smtClean="0"/>
              <a:t> training, </a:t>
            </a:r>
            <a:r>
              <a:rPr lang="en-US" dirty="0" smtClean="0">
                <a:solidFill>
                  <a:srgbClr val="FF0000"/>
                </a:solidFill>
              </a:rPr>
              <a:t>fatigue</a:t>
            </a:r>
            <a:r>
              <a:rPr lang="en-US" dirty="0" smtClean="0"/>
              <a:t> needs to be present for adaptations to take place.</a:t>
            </a:r>
          </a:p>
          <a:p>
            <a:r>
              <a:rPr lang="en-US" dirty="0" smtClean="0"/>
              <a:t>For example, during a preseason conditioning phase, a basketball coach may choose to place the </a:t>
            </a:r>
            <a:r>
              <a:rPr lang="en-US" dirty="0" smtClean="0">
                <a:solidFill>
                  <a:srgbClr val="FF0000"/>
                </a:solidFill>
              </a:rPr>
              <a:t>squat exercise later</a:t>
            </a:r>
            <a:r>
              <a:rPr lang="en-US" dirty="0" smtClean="0"/>
              <a:t> in the workout. This will force the athlete to perform the exercise in a fatigued state.</a:t>
            </a:r>
          </a:p>
          <a:p>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When training all major muscle groups in a workout:</a:t>
            </a:r>
            <a:endParaRPr lang="en-US" sz="3600"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pPr lvl="0"/>
            <a:r>
              <a:rPr lang="en-US" dirty="0" smtClean="0">
                <a:solidFill>
                  <a:srgbClr val="FF0000"/>
                </a:solidFill>
              </a:rPr>
              <a:t>Large</a:t>
            </a:r>
            <a:r>
              <a:rPr lang="en-US" dirty="0" smtClean="0"/>
              <a:t> muscle group exercises should be performed before </a:t>
            </a:r>
            <a:r>
              <a:rPr lang="en-US" dirty="0" smtClean="0">
                <a:solidFill>
                  <a:srgbClr val="FF0000"/>
                </a:solidFill>
              </a:rPr>
              <a:t>smaller</a:t>
            </a:r>
            <a:r>
              <a:rPr lang="en-US" dirty="0" smtClean="0"/>
              <a:t> muscle group exercises.</a:t>
            </a:r>
          </a:p>
          <a:p>
            <a:pPr lvl="0"/>
            <a:r>
              <a:rPr lang="en-US" dirty="0" smtClean="0">
                <a:solidFill>
                  <a:srgbClr val="FF0000"/>
                </a:solidFill>
              </a:rPr>
              <a:t>Multiple</a:t>
            </a:r>
            <a:r>
              <a:rPr lang="en-US" dirty="0" smtClean="0"/>
              <a:t> joint exercises should be performed before </a:t>
            </a:r>
            <a:r>
              <a:rPr lang="en-US" dirty="0" smtClean="0">
                <a:solidFill>
                  <a:srgbClr val="FF0000"/>
                </a:solidFill>
              </a:rPr>
              <a:t>single</a:t>
            </a:r>
            <a:r>
              <a:rPr lang="en-US" dirty="0" smtClean="0"/>
              <a:t> joint exercises.</a:t>
            </a:r>
          </a:p>
          <a:p>
            <a:pPr lvl="0"/>
            <a:r>
              <a:rPr lang="en-US" dirty="0" smtClean="0"/>
              <a:t>For power training: </a:t>
            </a:r>
            <a:r>
              <a:rPr lang="en-US" dirty="0" smtClean="0">
                <a:solidFill>
                  <a:srgbClr val="FF0000"/>
                </a:solidFill>
              </a:rPr>
              <a:t>Total body exercises </a:t>
            </a:r>
            <a:r>
              <a:rPr lang="en-US" dirty="0" smtClean="0"/>
              <a:t>(from most to least complex) should be performed before </a:t>
            </a:r>
            <a:r>
              <a:rPr lang="en-US" dirty="0" smtClean="0">
                <a:solidFill>
                  <a:srgbClr val="FF0000"/>
                </a:solidFill>
              </a:rPr>
              <a:t>basic</a:t>
            </a:r>
            <a:r>
              <a:rPr lang="en-US" dirty="0" smtClean="0"/>
              <a:t> strength exercises.</a:t>
            </a:r>
          </a:p>
          <a:p>
            <a:pPr lvl="0"/>
            <a:r>
              <a:rPr lang="en-US" dirty="0" smtClean="0">
                <a:solidFill>
                  <a:srgbClr val="FF0000"/>
                </a:solidFill>
              </a:rPr>
              <a:t>Alternating</a:t>
            </a:r>
            <a:r>
              <a:rPr lang="en-US" dirty="0" smtClean="0"/>
              <a:t> between </a:t>
            </a:r>
            <a:r>
              <a:rPr lang="en-US" dirty="0" smtClean="0">
                <a:solidFill>
                  <a:srgbClr val="FF0000"/>
                </a:solidFill>
              </a:rPr>
              <a:t>upper</a:t>
            </a:r>
            <a:r>
              <a:rPr lang="en-US" dirty="0" smtClean="0"/>
              <a:t> and </a:t>
            </a:r>
            <a:r>
              <a:rPr lang="en-US" dirty="0" smtClean="0">
                <a:solidFill>
                  <a:srgbClr val="FF0000"/>
                </a:solidFill>
              </a:rPr>
              <a:t>lower</a:t>
            </a:r>
            <a:r>
              <a:rPr lang="en-US" dirty="0" smtClean="0"/>
              <a:t> body exercises or opposing (</a:t>
            </a:r>
            <a:r>
              <a:rPr lang="en-US" dirty="0" smtClean="0">
                <a:solidFill>
                  <a:srgbClr val="FF0000"/>
                </a:solidFill>
              </a:rPr>
              <a:t>agonist-antagonist relationship</a:t>
            </a:r>
            <a:r>
              <a:rPr lang="en-US" dirty="0" smtClean="0"/>
              <a:t>) exercises can allow some muscles to rest while the opposite muscle groups are trained.</a:t>
            </a:r>
          </a:p>
          <a:p>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When training all major muscle groups in a workout:</a:t>
            </a:r>
            <a:endParaRPr lang="en-US" sz="3600"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pPr lvl="0"/>
            <a:r>
              <a:rPr lang="en-US" dirty="0" smtClean="0">
                <a:solidFill>
                  <a:srgbClr val="FF0000"/>
                </a:solidFill>
              </a:rPr>
              <a:t>Some exercises that target different muscle </a:t>
            </a:r>
            <a:r>
              <a:rPr lang="en-US" dirty="0" smtClean="0"/>
              <a:t>groups can be staggered </a:t>
            </a:r>
            <a:r>
              <a:rPr lang="en-US" dirty="0" smtClean="0">
                <a:solidFill>
                  <a:srgbClr val="FF0000"/>
                </a:solidFill>
              </a:rPr>
              <a:t>between sets </a:t>
            </a:r>
            <a:r>
              <a:rPr lang="en-US" dirty="0" smtClean="0"/>
              <a:t>of other exercises to </a:t>
            </a:r>
            <a:r>
              <a:rPr lang="en-US" dirty="0" smtClean="0">
                <a:solidFill>
                  <a:srgbClr val="FF0000"/>
                </a:solidFill>
              </a:rPr>
              <a:t>increase workout efficiency</a:t>
            </a:r>
            <a:r>
              <a:rPr lang="en-US" dirty="0" smtClean="0"/>
              <a:t>. For example, a trunk exercise can be performed between sets of the bench press. Because different muscle groups are stressed, no additional fatigue would be induced prior to performing the bench press. This is especially effective </a:t>
            </a:r>
            <a:r>
              <a:rPr lang="en-US" dirty="0" smtClean="0">
                <a:solidFill>
                  <a:srgbClr val="FF0000"/>
                </a:solidFill>
              </a:rPr>
              <a:t>when long rest intervals are used</a:t>
            </a:r>
            <a:r>
              <a:rPr lang="en-US" dirty="0" smtClean="0"/>
              <a:t>.</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Nervous systems </a:t>
            </a:r>
            <a:endParaRPr lang="en-US" b="1"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FF0000"/>
                </a:solidFill>
              </a:rPr>
              <a:t>recruit more muscle fibers </a:t>
            </a:r>
            <a:r>
              <a:rPr lang="en-US" dirty="0" smtClean="0"/>
              <a:t>and to preferentially use the muscle fibers most beneficial for strength and power activities.</a:t>
            </a:r>
          </a:p>
          <a:p>
            <a:r>
              <a:rPr lang="en-US" dirty="0" smtClean="0"/>
              <a:t>some neural </a:t>
            </a:r>
            <a:r>
              <a:rPr lang="en-US" dirty="0" smtClean="0">
                <a:solidFill>
                  <a:srgbClr val="FF0000"/>
                </a:solidFill>
              </a:rPr>
              <a:t>defense mechanisms </a:t>
            </a:r>
            <a:r>
              <a:rPr lang="en-US" dirty="0" smtClean="0"/>
              <a:t>may be desensitized, thereby allowing athletes to </a:t>
            </a:r>
            <a:r>
              <a:rPr lang="en-US" dirty="0" smtClean="0">
                <a:solidFill>
                  <a:srgbClr val="FF0000"/>
                </a:solidFill>
              </a:rPr>
              <a:t>progressively train at a higher tolerance </a:t>
            </a:r>
            <a:r>
              <a:rPr lang="en-US" dirty="0" smtClean="0"/>
              <a:t>level.</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Intensity</a:t>
            </a:r>
            <a:endParaRPr lang="en-US" sz="3600"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Intensity is the term often used to describe the </a:t>
            </a:r>
            <a:r>
              <a:rPr lang="en-US" dirty="0" smtClean="0">
                <a:solidFill>
                  <a:srgbClr val="FF0000"/>
                </a:solidFill>
              </a:rPr>
              <a:t>amount of weight lifted </a:t>
            </a:r>
            <a:r>
              <a:rPr lang="en-US" dirty="0" smtClean="0"/>
              <a:t>during resistance training. </a:t>
            </a:r>
          </a:p>
          <a:p>
            <a:r>
              <a:rPr lang="en-US" dirty="0" smtClean="0"/>
              <a:t>Low intensities of </a:t>
            </a:r>
            <a:r>
              <a:rPr lang="en-US" dirty="0" smtClean="0">
                <a:solidFill>
                  <a:srgbClr val="FF0000"/>
                </a:solidFill>
              </a:rPr>
              <a:t>45% to 50% </a:t>
            </a:r>
            <a:r>
              <a:rPr lang="en-US" dirty="0" smtClean="0"/>
              <a:t>of 1RM or less may increase muscle strength in </a:t>
            </a:r>
            <a:r>
              <a:rPr lang="en-US" dirty="0" smtClean="0">
                <a:solidFill>
                  <a:srgbClr val="FF0000"/>
                </a:solidFill>
              </a:rPr>
              <a:t>untrained</a:t>
            </a:r>
            <a:r>
              <a:rPr lang="en-US" dirty="0" smtClean="0"/>
              <a:t> athletes. However, higher intensities (at least </a:t>
            </a:r>
            <a:r>
              <a:rPr lang="en-US" dirty="0" smtClean="0">
                <a:solidFill>
                  <a:srgbClr val="FF0000"/>
                </a:solidFill>
              </a:rPr>
              <a:t>80% to 85% of IRM</a:t>
            </a:r>
            <a:r>
              <a:rPr lang="en-US" dirty="0" smtClean="0"/>
              <a:t>) are needed to increase maximal strength as the athlete progresses to </a:t>
            </a:r>
            <a:r>
              <a:rPr lang="en-US" dirty="0" smtClean="0">
                <a:solidFill>
                  <a:srgbClr val="FF0000"/>
                </a:solidFill>
              </a:rPr>
              <a:t>advanced</a:t>
            </a:r>
            <a:r>
              <a:rPr lang="en-US" dirty="0" smtClean="0"/>
              <a:t> levels of training.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Repetition Maximum Continuum</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Loads corresponding to </a:t>
            </a:r>
            <a:r>
              <a:rPr lang="en-US" dirty="0" smtClean="0">
                <a:solidFill>
                  <a:srgbClr val="FF0000"/>
                </a:solidFill>
              </a:rPr>
              <a:t>1- to 6RM </a:t>
            </a:r>
            <a:r>
              <a:rPr lang="en-US" dirty="0" smtClean="0"/>
              <a:t>(repetition maximum), or </a:t>
            </a:r>
            <a:r>
              <a:rPr lang="en-US" dirty="0" smtClean="0">
                <a:solidFill>
                  <a:srgbClr val="FF0000"/>
                </a:solidFill>
              </a:rPr>
              <a:t>&gt;85% </a:t>
            </a:r>
            <a:r>
              <a:rPr lang="en-US" dirty="0" smtClean="0"/>
              <a:t>of 1RM, are most effective for increasing maximal strength.</a:t>
            </a:r>
          </a:p>
          <a:p>
            <a:r>
              <a:rPr lang="en-US" dirty="0" smtClean="0"/>
              <a:t>Although significant strength increases occur when loads correspond to </a:t>
            </a:r>
            <a:r>
              <a:rPr lang="en-US" dirty="0" smtClean="0">
                <a:solidFill>
                  <a:srgbClr val="FF0000"/>
                </a:solidFill>
              </a:rPr>
              <a:t>6- to 12RM (67% to 85% of 1RM)</a:t>
            </a:r>
            <a:r>
              <a:rPr lang="en-US" dirty="0" smtClean="0"/>
              <a:t>, this range </a:t>
            </a:r>
            <a:r>
              <a:rPr lang="en-US" dirty="0" smtClean="0">
                <a:solidFill>
                  <a:srgbClr val="FF0000"/>
                </a:solidFill>
              </a:rPr>
              <a:t>may not be specific </a:t>
            </a:r>
            <a:r>
              <a:rPr lang="en-US" dirty="0" smtClean="0"/>
              <a:t>to increasing maximal strength in </a:t>
            </a:r>
            <a:r>
              <a:rPr lang="en-US" dirty="0" smtClean="0">
                <a:solidFill>
                  <a:srgbClr val="FF0000"/>
                </a:solidFill>
              </a:rPr>
              <a:t>advanced</a:t>
            </a:r>
            <a:r>
              <a:rPr lang="en-US" dirty="0" smtClean="0"/>
              <a:t> athletes as compared to higher intensities.</a:t>
            </a:r>
          </a:p>
          <a:p>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Repetition Maximum Continuum</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dirty="0" smtClean="0"/>
              <a:t>That is, a repetition range between </a:t>
            </a:r>
            <a:r>
              <a:rPr lang="en-US" dirty="0" smtClean="0">
                <a:solidFill>
                  <a:srgbClr val="FF0000"/>
                </a:solidFill>
              </a:rPr>
              <a:t>6- and 12RM</a:t>
            </a:r>
            <a:r>
              <a:rPr lang="en-US" dirty="0" smtClean="0"/>
              <a:t> may maximize the </a:t>
            </a:r>
            <a:r>
              <a:rPr lang="en-US" dirty="0" smtClean="0">
                <a:solidFill>
                  <a:srgbClr val="FF0000"/>
                </a:solidFill>
              </a:rPr>
              <a:t>interaction between mechanical and metabolic growth factors</a:t>
            </a:r>
            <a:r>
              <a:rPr lang="en-US" dirty="0" smtClean="0"/>
              <a:t>, intensities </a:t>
            </a:r>
            <a:r>
              <a:rPr lang="en-US" dirty="0" smtClean="0">
                <a:solidFill>
                  <a:srgbClr val="FF0000"/>
                </a:solidFill>
              </a:rPr>
              <a:t>lighter</a:t>
            </a:r>
            <a:r>
              <a:rPr lang="en-US" dirty="0" smtClean="0"/>
              <a:t> than this (12RM and lighter) have only a small effect on maximal strength, but they are </a:t>
            </a:r>
            <a:r>
              <a:rPr lang="en-US" dirty="0" smtClean="0">
                <a:solidFill>
                  <a:srgbClr val="FF0000"/>
                </a:solidFill>
              </a:rPr>
              <a:t>very effective for increasing muscular endurance</a:t>
            </a:r>
            <a:r>
              <a:rPr lang="en-US" dirty="0" smtClean="0"/>
              <a:t>.</a:t>
            </a:r>
          </a:p>
          <a:p>
            <a:r>
              <a:rPr lang="en-US" dirty="0" smtClean="0"/>
              <a:t>It is recommended that </a:t>
            </a:r>
            <a:r>
              <a:rPr lang="en-US" dirty="0" smtClean="0">
                <a:solidFill>
                  <a:srgbClr val="FF0000"/>
                </a:solidFill>
              </a:rPr>
              <a:t>novice to intermediate </a:t>
            </a:r>
            <a:r>
              <a:rPr lang="en-US" dirty="0" smtClean="0"/>
              <a:t>lifters resistance train with loads corresponding to </a:t>
            </a:r>
            <a:r>
              <a:rPr lang="en-US" dirty="0" smtClean="0">
                <a:solidFill>
                  <a:srgbClr val="FF0000"/>
                </a:solidFill>
              </a:rPr>
              <a:t>67% to 85% of IRM for 6 to 12 repetitions</a:t>
            </a:r>
            <a:r>
              <a:rPr lang="en-US" dirty="0" smtClean="0"/>
              <a:t>. Advanced athletes should alternate this range with training loads </a:t>
            </a:r>
            <a:r>
              <a:rPr lang="en-US" dirty="0" smtClean="0">
                <a:solidFill>
                  <a:srgbClr val="FF0000"/>
                </a:solidFill>
              </a:rPr>
              <a:t>of 80% to 100% of 1RM </a:t>
            </a:r>
            <a:r>
              <a:rPr lang="en-US" dirty="0" smtClean="0"/>
              <a:t>to maximize muscular strength.</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Repetition Maximum Continuum</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It is also important to note that intensity prescription is </a:t>
            </a:r>
            <a:r>
              <a:rPr lang="en-US" dirty="0" smtClean="0">
                <a:solidFill>
                  <a:srgbClr val="FF0000"/>
                </a:solidFill>
              </a:rPr>
              <a:t>exercise dependent</a:t>
            </a:r>
            <a:r>
              <a:rPr lang="en-US" dirty="0" smtClean="0"/>
              <a:t>.</a:t>
            </a:r>
          </a:p>
          <a:p>
            <a:r>
              <a:rPr lang="en-US" dirty="0" smtClean="0"/>
              <a:t>multiple-joint structural exercises </a:t>
            </a:r>
          </a:p>
          <a:p>
            <a:r>
              <a:rPr lang="en-US" dirty="0" smtClean="0"/>
              <a:t>The intensity may not be as high for every exercise in a workout.</a:t>
            </a:r>
          </a:p>
          <a:p>
            <a:r>
              <a:rPr lang="en-US" dirty="0" smtClean="0">
                <a:solidFill>
                  <a:srgbClr val="FF0000"/>
                </a:solidFill>
              </a:rPr>
              <a:t>squats</a:t>
            </a:r>
            <a:r>
              <a:rPr lang="en-US" dirty="0" smtClean="0"/>
              <a:t> with a heavy load (</a:t>
            </a:r>
            <a:r>
              <a:rPr lang="en-US" dirty="0" smtClean="0">
                <a:solidFill>
                  <a:srgbClr val="FF0000"/>
                </a:solidFill>
              </a:rPr>
              <a:t>4- to 6RM</a:t>
            </a:r>
            <a:r>
              <a:rPr lang="en-US" dirty="0" smtClean="0"/>
              <a:t>), </a:t>
            </a:r>
          </a:p>
          <a:p>
            <a:r>
              <a:rPr lang="en-US" dirty="0" smtClean="0">
                <a:solidFill>
                  <a:srgbClr val="FF0000"/>
                </a:solidFill>
              </a:rPr>
              <a:t>leg curls </a:t>
            </a:r>
            <a:r>
              <a:rPr lang="en-US" dirty="0" smtClean="0"/>
              <a:t>at a lower intensity (</a:t>
            </a:r>
            <a:r>
              <a:rPr lang="en-US" dirty="0" smtClean="0">
                <a:solidFill>
                  <a:srgbClr val="FF0000"/>
                </a:solidFill>
              </a:rPr>
              <a:t>8- to 10RM</a:t>
            </a:r>
            <a:r>
              <a:rPr lang="en-US" dirty="0" smtClean="0"/>
              <a:t>).</a:t>
            </a:r>
          </a:p>
          <a:p>
            <a:pPr>
              <a:buNone/>
            </a:pPr>
            <a:endParaRPr lang="en-US"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Repetition Maximum Continuum</a:t>
            </a:r>
            <a:endParaRPr lang="en-US" sz="3600" b="1" dirty="0"/>
          </a:p>
        </p:txBody>
      </p:sp>
      <p:pic>
        <p:nvPicPr>
          <p:cNvPr id="4" name="Picture 3"/>
          <p:cNvPicPr/>
          <p:nvPr/>
        </p:nvPicPr>
        <p:blipFill>
          <a:blip r:embed="rId2" cstate="print"/>
          <a:srcRect/>
          <a:stretch>
            <a:fillRect/>
          </a:stretch>
        </p:blipFill>
        <p:spPr bwMode="auto">
          <a:xfrm>
            <a:off x="304800" y="1752600"/>
            <a:ext cx="8382000" cy="45545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Power Training</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dirty="0" smtClean="0"/>
              <a:t>Power training requires two loading strategies</a:t>
            </a:r>
          </a:p>
          <a:p>
            <a:r>
              <a:rPr lang="en-US" dirty="0" smtClean="0"/>
              <a:t>Therefore, both </a:t>
            </a:r>
            <a:r>
              <a:rPr lang="en-US" dirty="0" smtClean="0">
                <a:solidFill>
                  <a:srgbClr val="FF0000"/>
                </a:solidFill>
              </a:rPr>
              <a:t>force</a:t>
            </a:r>
            <a:r>
              <a:rPr lang="en-US" dirty="0" smtClean="0"/>
              <a:t> and </a:t>
            </a:r>
            <a:r>
              <a:rPr lang="en-US" dirty="0" smtClean="0">
                <a:solidFill>
                  <a:srgbClr val="FF0000"/>
                </a:solidFill>
              </a:rPr>
              <a:t>velocity</a:t>
            </a:r>
            <a:r>
              <a:rPr lang="en-US" dirty="0" smtClean="0"/>
              <a:t> components must be emphasized to maximize power.</a:t>
            </a:r>
          </a:p>
          <a:p>
            <a:r>
              <a:rPr lang="en-US" dirty="0" smtClean="0">
                <a:solidFill>
                  <a:srgbClr val="FF0000"/>
                </a:solidFill>
              </a:rPr>
              <a:t>Moderate to heavy loads are required to recruit the fast-twitch </a:t>
            </a:r>
            <a:r>
              <a:rPr lang="en-US" dirty="0" smtClean="0"/>
              <a:t>muscle fibers needed for maximal strength increases. </a:t>
            </a:r>
          </a:p>
          <a:p>
            <a:r>
              <a:rPr lang="en-US" dirty="0" smtClean="0">
                <a:solidFill>
                  <a:srgbClr val="FF0000"/>
                </a:solidFill>
              </a:rPr>
              <a:t>greater loading </a:t>
            </a:r>
            <a:r>
              <a:rPr lang="en-US" dirty="0" smtClean="0"/>
              <a:t>results in such a </a:t>
            </a:r>
            <a:r>
              <a:rPr lang="en-US" dirty="0" smtClean="0">
                <a:solidFill>
                  <a:srgbClr val="FF0000"/>
                </a:solidFill>
              </a:rPr>
              <a:t>decrease</a:t>
            </a:r>
            <a:r>
              <a:rPr lang="en-US" dirty="0" smtClean="0"/>
              <a:t> in </a:t>
            </a:r>
            <a:r>
              <a:rPr lang="en-US" dirty="0" smtClean="0">
                <a:solidFill>
                  <a:srgbClr val="FF0000"/>
                </a:solidFill>
              </a:rPr>
              <a:t>velocity</a:t>
            </a:r>
            <a:r>
              <a:rPr lang="en-US" dirty="0" smtClean="0"/>
              <a:t> that performing heavy resistance training increases force production, but does </a:t>
            </a:r>
            <a:r>
              <a:rPr lang="en-US" dirty="0" smtClean="0">
                <a:solidFill>
                  <a:srgbClr val="FF0000"/>
                </a:solidFill>
              </a:rPr>
              <a:t>not optimize the velocity </a:t>
            </a:r>
            <a:r>
              <a:rPr lang="en-US" dirty="0" smtClean="0"/>
              <a:t>(or time) component.</a:t>
            </a:r>
          </a:p>
          <a:p>
            <a:r>
              <a:rPr lang="en-US" dirty="0" smtClean="0"/>
              <a:t> </a:t>
            </a:r>
          </a:p>
          <a:p>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Power Training</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A second vital training strategy when training for power is to </a:t>
            </a:r>
            <a:r>
              <a:rPr lang="en-US" dirty="0" smtClean="0">
                <a:solidFill>
                  <a:srgbClr val="FF0000"/>
                </a:solidFill>
              </a:rPr>
              <a:t>incorporate low to moderate intensities</a:t>
            </a:r>
            <a:r>
              <a:rPr lang="en-US" dirty="0" smtClean="0"/>
              <a:t> performed at an </a:t>
            </a:r>
            <a:r>
              <a:rPr lang="en-US" dirty="0" smtClean="0">
                <a:solidFill>
                  <a:srgbClr val="FF0000"/>
                </a:solidFill>
              </a:rPr>
              <a:t>explosive</a:t>
            </a:r>
            <a:r>
              <a:rPr lang="en-US" dirty="0" smtClean="0"/>
              <a:t> lifting velocity (i.e.,, based on the impulse-momentum relationship).  </a:t>
            </a:r>
          </a:p>
          <a:p>
            <a:r>
              <a:rPr lang="en-US" dirty="0" smtClean="0"/>
              <a:t>Most studies have shown that peak power is attained in a range from </a:t>
            </a:r>
            <a:r>
              <a:rPr lang="en-US" dirty="0" smtClean="0">
                <a:solidFill>
                  <a:srgbClr val="FF0000"/>
                </a:solidFill>
              </a:rPr>
              <a:t>15% to 60% </a:t>
            </a:r>
            <a:r>
              <a:rPr lang="en-US" dirty="0" smtClean="0"/>
              <a:t>of IRM for </a:t>
            </a:r>
            <a:r>
              <a:rPr lang="en-US" dirty="0" smtClean="0">
                <a:solidFill>
                  <a:srgbClr val="FF0000"/>
                </a:solidFill>
              </a:rPr>
              <a:t>ballistic exercises</a:t>
            </a:r>
            <a:r>
              <a:rPr lang="en-US" dirty="0" smtClean="0"/>
              <a:t>, such as the jump squat and bench press throw.</a:t>
            </a:r>
          </a:p>
          <a:p>
            <a:endParaRPr lang="en-US"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Power Training</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Recent research indicates that perhaps even less resistance (e.g., </a:t>
            </a:r>
            <a:r>
              <a:rPr lang="en-US" dirty="0" smtClean="0">
                <a:solidFill>
                  <a:srgbClr val="FF0000"/>
                </a:solidFill>
              </a:rPr>
              <a:t>body weight</a:t>
            </a:r>
            <a:r>
              <a:rPr lang="en-US" dirty="0" smtClean="0"/>
              <a:t>) can maximize </a:t>
            </a:r>
            <a:r>
              <a:rPr lang="en-US" dirty="0" smtClean="0">
                <a:solidFill>
                  <a:srgbClr val="FF0000"/>
                </a:solidFill>
              </a:rPr>
              <a:t>power output during jumps</a:t>
            </a:r>
            <a:r>
              <a:rPr lang="en-US" dirty="0" smtClean="0"/>
              <a:t>.</a:t>
            </a:r>
          </a:p>
          <a:p>
            <a:r>
              <a:rPr lang="en-US" dirty="0" smtClean="0"/>
              <a:t>The intensities at which </a:t>
            </a:r>
            <a:r>
              <a:rPr lang="en-US" dirty="0" smtClean="0">
                <a:solidFill>
                  <a:srgbClr val="FF0000"/>
                </a:solidFill>
              </a:rPr>
              <a:t>peak power </a:t>
            </a:r>
            <a:r>
              <a:rPr lang="en-US" dirty="0" smtClean="0"/>
              <a:t>is attained during </a:t>
            </a:r>
            <a:r>
              <a:rPr lang="en-US" dirty="0" smtClean="0">
                <a:solidFill>
                  <a:srgbClr val="FF0000"/>
                </a:solidFill>
              </a:rPr>
              <a:t>traditional repetitions </a:t>
            </a:r>
            <a:r>
              <a:rPr lang="en-US" dirty="0" smtClean="0"/>
              <a:t>are generally </a:t>
            </a:r>
            <a:r>
              <a:rPr lang="en-US" dirty="0" smtClean="0">
                <a:solidFill>
                  <a:srgbClr val="FF0000"/>
                </a:solidFill>
              </a:rPr>
              <a:t>higher than </a:t>
            </a:r>
            <a:r>
              <a:rPr lang="en-US" dirty="0" smtClean="0"/>
              <a:t>those for </a:t>
            </a:r>
            <a:r>
              <a:rPr lang="en-US" dirty="0" smtClean="0">
                <a:solidFill>
                  <a:srgbClr val="FF0000"/>
                </a:solidFill>
              </a:rPr>
              <a:t>ballistic</a:t>
            </a:r>
            <a:r>
              <a:rPr lang="en-US" dirty="0" smtClean="0"/>
              <a:t> exercises due to the variance in deceleration (e.g., </a:t>
            </a:r>
            <a:r>
              <a:rPr lang="en-US" dirty="0" smtClean="0">
                <a:solidFill>
                  <a:srgbClr val="FF0000"/>
                </a:solidFill>
              </a:rPr>
              <a:t>40% to 60% </a:t>
            </a:r>
            <a:r>
              <a:rPr lang="en-US" dirty="0" smtClean="0"/>
              <a:t>of IRM for the bench press, </a:t>
            </a:r>
            <a:r>
              <a:rPr lang="en-US" dirty="0" smtClean="0">
                <a:solidFill>
                  <a:srgbClr val="FF0000"/>
                </a:solidFill>
              </a:rPr>
              <a:t>50% to 70% </a:t>
            </a:r>
            <a:r>
              <a:rPr lang="en-US" dirty="0" smtClean="0"/>
              <a:t>for the squat).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Power Training</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dirty="0" smtClean="0"/>
              <a:t>Although any intensity may enhance muscle power, </a:t>
            </a:r>
            <a:r>
              <a:rPr lang="en-US" dirty="0" smtClean="0">
                <a:solidFill>
                  <a:srgbClr val="FF0000"/>
                </a:solidFill>
              </a:rPr>
              <a:t>specificity is needed to ensure that training encompasses a range of intensities</a:t>
            </a:r>
            <a:r>
              <a:rPr lang="en-US" dirty="0" smtClean="0"/>
              <a:t>, with emphasis placed on those that match the demands of the sport or activity. </a:t>
            </a:r>
          </a:p>
          <a:p>
            <a:r>
              <a:rPr lang="en-US" dirty="0" smtClean="0"/>
              <a:t>Heavy loading (85% to 100% of IRM) is necessary for increasing strength, and light to moderate loading </a:t>
            </a:r>
            <a:r>
              <a:rPr lang="en-US" dirty="0" smtClean="0">
                <a:solidFill>
                  <a:srgbClr val="FF0000"/>
                </a:solidFill>
              </a:rPr>
              <a:t>(30% to 60% of IRM for upper body </a:t>
            </a:r>
            <a:r>
              <a:rPr lang="en-US" dirty="0" smtClean="0"/>
              <a:t>exercises, </a:t>
            </a:r>
            <a:r>
              <a:rPr lang="en-US" dirty="0" smtClean="0">
                <a:solidFill>
                  <a:srgbClr val="FF0000"/>
                </a:solidFill>
              </a:rPr>
              <a:t>0% to 60% of IRM for lower body </a:t>
            </a:r>
            <a:r>
              <a:rPr lang="en-US" dirty="0" smtClean="0"/>
              <a:t>exercises) performed at an explosive velocity is necessary for increasing fast force production.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Increasing Intensity</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(1) increasing </a:t>
            </a:r>
            <a:r>
              <a:rPr lang="en-US" dirty="0" smtClean="0">
                <a:solidFill>
                  <a:srgbClr val="FF0000"/>
                </a:solidFill>
              </a:rPr>
              <a:t>relative percents of IRM</a:t>
            </a:r>
            <a:r>
              <a:rPr lang="en-US" dirty="0" smtClean="0"/>
              <a:t>, </a:t>
            </a:r>
          </a:p>
          <a:p>
            <a:r>
              <a:rPr lang="en-US" dirty="0" smtClean="0"/>
              <a:t>(2) training within a </a:t>
            </a:r>
            <a:r>
              <a:rPr lang="en-US" dirty="0" smtClean="0">
                <a:solidFill>
                  <a:srgbClr val="FF0000"/>
                </a:solidFill>
              </a:rPr>
              <a:t>repetition maximum (RM) </a:t>
            </a:r>
            <a:r>
              <a:rPr lang="en-US" dirty="0" smtClean="0"/>
              <a:t>zone, and </a:t>
            </a:r>
          </a:p>
          <a:p>
            <a:r>
              <a:rPr lang="en-US" dirty="0" smtClean="0"/>
              <a:t>(3) increasing </a:t>
            </a:r>
            <a:r>
              <a:rPr lang="en-US" dirty="0" smtClean="0">
                <a:solidFill>
                  <a:srgbClr val="FF0000"/>
                </a:solidFill>
              </a:rPr>
              <a:t>absolute amounts</a:t>
            </a:r>
            <a:r>
              <a:rPr lang="en-US" dirty="0" smtClean="0"/>
              <a:t>. </a:t>
            </a:r>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Nervous systems </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228600" y="2286000"/>
            <a:ext cx="8513035" cy="36623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Increasing Intensity</a:t>
            </a:r>
            <a:endParaRPr lang="en-US" sz="3600" b="1" dirty="0">
              <a:solidFill>
                <a:schemeClr val="bg1"/>
              </a:solidFill>
            </a:endParaRPr>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b="1" dirty="0" smtClean="0">
                <a:solidFill>
                  <a:schemeClr val="tx1"/>
                </a:solidFill>
              </a:rPr>
              <a:t>relative percents of IRM</a:t>
            </a:r>
          </a:p>
          <a:p>
            <a:r>
              <a:rPr lang="en-US" dirty="0" smtClean="0"/>
              <a:t>Olympic lifts and variations, squats, deadlift, and bench presses.</a:t>
            </a:r>
          </a:p>
          <a:p>
            <a:r>
              <a:rPr lang="en-US" dirty="0" smtClean="0"/>
              <a:t>Percents can be used to </a:t>
            </a:r>
            <a:r>
              <a:rPr lang="en-US" dirty="0" smtClean="0">
                <a:solidFill>
                  <a:srgbClr val="FF0000"/>
                </a:solidFill>
              </a:rPr>
              <a:t>vary intensity from set to set</a:t>
            </a:r>
            <a:r>
              <a:rPr lang="en-US" dirty="0" smtClean="0"/>
              <a:t> or to quantify a training cycle.</a:t>
            </a:r>
          </a:p>
          <a:p>
            <a:r>
              <a:rPr lang="en-US" b="1" dirty="0" smtClean="0">
                <a:solidFill>
                  <a:schemeClr val="tx1"/>
                </a:solidFill>
              </a:rPr>
              <a:t>repetition maximum (RM)</a:t>
            </a:r>
          </a:p>
          <a:p>
            <a:r>
              <a:rPr lang="en-US" dirty="0" smtClean="0"/>
              <a:t>Training </a:t>
            </a:r>
            <a:r>
              <a:rPr lang="en-US" dirty="0" smtClean="0">
                <a:solidFill>
                  <a:srgbClr val="FF0000"/>
                </a:solidFill>
              </a:rPr>
              <a:t>within a RM zone requires </a:t>
            </a:r>
            <a:r>
              <a:rPr lang="en-US" dirty="0" smtClean="0"/>
              <a:t>an increase in repetitions with a current workload until a target number is reached.</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Increasing Intensity</a:t>
            </a:r>
            <a:endParaRPr lang="en-US" sz="3600" b="1" dirty="0">
              <a:solidFill>
                <a:schemeClr val="bg1"/>
              </a:solidFill>
            </a:endParaRPr>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In a zone of </a:t>
            </a:r>
            <a:r>
              <a:rPr lang="en-US" dirty="0" smtClean="0">
                <a:solidFill>
                  <a:srgbClr val="FF0000"/>
                </a:solidFill>
              </a:rPr>
              <a:t>8- to 12RM</a:t>
            </a:r>
            <a:r>
              <a:rPr lang="en-US" dirty="0" smtClean="0"/>
              <a:t>, the athlete selects an </a:t>
            </a:r>
            <a:r>
              <a:rPr lang="en-US" dirty="0" smtClean="0">
                <a:solidFill>
                  <a:srgbClr val="FF0000"/>
                </a:solidFill>
              </a:rPr>
              <a:t>8RM</a:t>
            </a:r>
            <a:r>
              <a:rPr lang="en-US" dirty="0" smtClean="0"/>
              <a:t> load and performs 8 repetitions. During the next few workouts, the athlete performs additional repetitions with that load </a:t>
            </a:r>
            <a:r>
              <a:rPr lang="en-US" dirty="0" smtClean="0">
                <a:solidFill>
                  <a:srgbClr val="FF0000"/>
                </a:solidFill>
              </a:rPr>
              <a:t>until 12 </a:t>
            </a:r>
            <a:r>
              <a:rPr lang="en-US" dirty="0" smtClean="0"/>
              <a:t>repetitions are completed </a:t>
            </a:r>
            <a:r>
              <a:rPr lang="en-US" dirty="0" smtClean="0">
                <a:solidFill>
                  <a:srgbClr val="FF0000"/>
                </a:solidFill>
              </a:rPr>
              <a:t>on consecutive workouts</a:t>
            </a:r>
            <a:r>
              <a:rPr lang="en-US" dirty="0" smtClean="0"/>
              <a:t>. The training load is then </a:t>
            </a:r>
            <a:r>
              <a:rPr lang="en-US" dirty="0" smtClean="0">
                <a:solidFill>
                  <a:srgbClr val="FF0000"/>
                </a:solidFill>
              </a:rPr>
              <a:t>increased, </a:t>
            </a:r>
            <a:r>
              <a:rPr lang="en-US" dirty="0" smtClean="0"/>
              <a:t>and the athlete </a:t>
            </a:r>
            <a:r>
              <a:rPr lang="en-US" dirty="0" smtClean="0">
                <a:solidFill>
                  <a:srgbClr val="FF0000"/>
                </a:solidFill>
              </a:rPr>
              <a:t>subsequently</a:t>
            </a:r>
            <a:r>
              <a:rPr lang="en-US" dirty="0" smtClean="0"/>
              <a:t> </a:t>
            </a:r>
            <a:r>
              <a:rPr lang="en-US" dirty="0" smtClean="0">
                <a:solidFill>
                  <a:srgbClr val="FF0000"/>
                </a:solidFill>
              </a:rPr>
              <a:t>performs 8</a:t>
            </a:r>
            <a:r>
              <a:rPr lang="en-US" dirty="0" smtClean="0"/>
              <a:t> repetitions.</a:t>
            </a:r>
          </a:p>
          <a:p>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Increasing Intensity</a:t>
            </a:r>
            <a:endParaRPr lang="en-US" sz="3600" b="1" dirty="0">
              <a:solidFill>
                <a:schemeClr val="bg1"/>
              </a:solidFill>
            </a:endParaRPr>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absolute amounts</a:t>
            </a:r>
          </a:p>
          <a:p>
            <a:r>
              <a:rPr lang="en-US" dirty="0" smtClean="0"/>
              <a:t>For example, the athlete completes six repetitions </a:t>
            </a:r>
            <a:r>
              <a:rPr lang="en-US" dirty="0" smtClean="0">
                <a:solidFill>
                  <a:srgbClr val="FF0000"/>
                </a:solidFill>
              </a:rPr>
              <a:t>with I00 kg in </a:t>
            </a:r>
            <a:r>
              <a:rPr lang="en-US" dirty="0" smtClean="0"/>
              <a:t>the bench press. As </a:t>
            </a:r>
            <a:r>
              <a:rPr lang="en-US" dirty="0" smtClean="0">
                <a:solidFill>
                  <a:srgbClr val="FF0000"/>
                </a:solidFill>
              </a:rPr>
              <a:t>strength increases</a:t>
            </a:r>
            <a:r>
              <a:rPr lang="en-US" dirty="0" smtClean="0"/>
              <a:t>, the athlete continues to </a:t>
            </a:r>
            <a:r>
              <a:rPr lang="en-US" dirty="0" smtClean="0">
                <a:solidFill>
                  <a:srgbClr val="FF0000"/>
                </a:solidFill>
              </a:rPr>
              <a:t>perform six repetitions</a:t>
            </a:r>
            <a:r>
              <a:rPr lang="en-US" dirty="0" smtClean="0"/>
              <a:t>: however, he uses a greater load </a:t>
            </a:r>
            <a:r>
              <a:rPr lang="en-US" dirty="0" smtClean="0">
                <a:solidFill>
                  <a:srgbClr val="FF0000"/>
                </a:solidFill>
              </a:rPr>
              <a:t>(e.g., 105 kg</a:t>
            </a:r>
            <a:r>
              <a:rPr lang="en-US" dirty="0" smtClean="0"/>
              <a:t>).</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Supramaximal intensities</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US" dirty="0" smtClean="0"/>
              <a:t>Remember that a </a:t>
            </a:r>
            <a:r>
              <a:rPr lang="en-US" dirty="0" smtClean="0">
                <a:solidFill>
                  <a:srgbClr val="FF0000"/>
                </a:solidFill>
              </a:rPr>
              <a:t>concentric IRM can </a:t>
            </a:r>
            <a:r>
              <a:rPr lang="en-US" dirty="0" smtClean="0"/>
              <a:t>alternatively be defined as the maximal amount of weight lifted through the </a:t>
            </a:r>
            <a:r>
              <a:rPr lang="en-US" dirty="0" smtClean="0">
                <a:solidFill>
                  <a:srgbClr val="FF0000"/>
                </a:solidFill>
              </a:rPr>
              <a:t>sticking region</a:t>
            </a:r>
            <a:r>
              <a:rPr lang="en-US" dirty="0" smtClean="0"/>
              <a:t>.</a:t>
            </a:r>
          </a:p>
          <a:p>
            <a:r>
              <a:rPr lang="en-US" dirty="0" smtClean="0"/>
              <a:t>Techniques such as </a:t>
            </a:r>
            <a:r>
              <a:rPr lang="en-US" dirty="0" smtClean="0">
                <a:solidFill>
                  <a:srgbClr val="FF0000"/>
                </a:solidFill>
              </a:rPr>
              <a:t>forced repetitions </a:t>
            </a:r>
            <a:r>
              <a:rPr lang="en-US" dirty="0" smtClean="0"/>
              <a:t>and </a:t>
            </a:r>
            <a:r>
              <a:rPr lang="en-US" dirty="0" smtClean="0">
                <a:solidFill>
                  <a:srgbClr val="FF0000"/>
                </a:solidFill>
              </a:rPr>
              <a:t>heavy negatives</a:t>
            </a:r>
            <a:r>
              <a:rPr lang="en-US" dirty="0" smtClean="0"/>
              <a:t>, </a:t>
            </a:r>
            <a:r>
              <a:rPr lang="en-US" dirty="0" smtClean="0">
                <a:solidFill>
                  <a:srgbClr val="FF0000"/>
                </a:solidFill>
              </a:rPr>
              <a:t>partial range-of motion </a:t>
            </a:r>
            <a:r>
              <a:rPr lang="en-US" dirty="0" smtClean="0"/>
              <a:t>training (in the strongest area of the range of motion), and </a:t>
            </a:r>
            <a:r>
              <a:rPr lang="en-US" dirty="0" smtClean="0">
                <a:solidFill>
                  <a:srgbClr val="FF0000"/>
                </a:solidFill>
              </a:rPr>
              <a:t>overloads </a:t>
            </a:r>
            <a:r>
              <a:rPr lang="en-US" dirty="0" smtClean="0"/>
              <a:t>may be used to stimulate the nervous system and to perhaps enhance maximal strength.</a:t>
            </a:r>
          </a:p>
          <a:p>
            <a:endParaRPr lang="en-US"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Volume</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Training volume is a summation of the total number of sets and repetitions performed during a workout.</a:t>
            </a:r>
          </a:p>
          <a:p>
            <a:r>
              <a:rPr lang="en-US" dirty="0" smtClean="0"/>
              <a:t>Training volume can be manipulated by changing the </a:t>
            </a:r>
            <a:r>
              <a:rPr lang="en-US" dirty="0" smtClean="0">
                <a:solidFill>
                  <a:srgbClr val="FF0000"/>
                </a:solidFill>
              </a:rPr>
              <a:t>number of exercises </a:t>
            </a:r>
            <a:r>
              <a:rPr lang="en-US" dirty="0" smtClean="0"/>
              <a:t>performed per session, the </a:t>
            </a:r>
            <a:r>
              <a:rPr lang="en-US" dirty="0" smtClean="0">
                <a:solidFill>
                  <a:srgbClr val="FF0000"/>
                </a:solidFill>
              </a:rPr>
              <a:t>number of repetitions </a:t>
            </a:r>
            <a:r>
              <a:rPr lang="en-US" dirty="0" smtClean="0"/>
              <a:t>performed per set, or the </a:t>
            </a:r>
            <a:r>
              <a:rPr lang="en-US" dirty="0" smtClean="0">
                <a:solidFill>
                  <a:srgbClr val="FF0000"/>
                </a:solidFill>
              </a:rPr>
              <a:t>number of sets per exercise</a:t>
            </a:r>
            <a:r>
              <a:rPr lang="en-US" dirty="0" smtClean="0"/>
              <a:t>.</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Volume</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There is also an </a:t>
            </a:r>
            <a:r>
              <a:rPr lang="en-US" dirty="0" smtClean="0">
                <a:solidFill>
                  <a:srgbClr val="FF0000"/>
                </a:solidFill>
              </a:rPr>
              <a:t>inverse relationship between volume and intensity</a:t>
            </a:r>
            <a:r>
              <a:rPr lang="en-US" dirty="0" smtClean="0"/>
              <a:t>. That is, volume should be reduced if significant increases in intensity are prescribed.</a:t>
            </a:r>
          </a:p>
          <a:p>
            <a:r>
              <a:rPr lang="en-US" dirty="0" smtClean="0">
                <a:solidFill>
                  <a:srgbClr val="FF0000"/>
                </a:solidFill>
              </a:rPr>
              <a:t>Hypertrophy and muscular endurance </a:t>
            </a:r>
            <a:r>
              <a:rPr lang="en-US" dirty="0" smtClean="0"/>
              <a:t>training are associated with </a:t>
            </a:r>
            <a:r>
              <a:rPr lang="en-US" dirty="0" smtClean="0">
                <a:solidFill>
                  <a:srgbClr val="FF0000"/>
                </a:solidFill>
              </a:rPr>
              <a:t>moderate to high intensity </a:t>
            </a:r>
            <a:r>
              <a:rPr lang="en-US" dirty="0" smtClean="0"/>
              <a:t>and </a:t>
            </a:r>
            <a:r>
              <a:rPr lang="en-US" dirty="0" smtClean="0">
                <a:solidFill>
                  <a:srgbClr val="FF0000"/>
                </a:solidFill>
              </a:rPr>
              <a:t>volume</a:t>
            </a:r>
            <a:r>
              <a:rPr lang="en-US" dirty="0" smtClean="0"/>
              <a:t>. These programs, which are high in total work, tend to stimulate a potent </a:t>
            </a:r>
            <a:r>
              <a:rPr lang="en-US" dirty="0" smtClean="0">
                <a:solidFill>
                  <a:srgbClr val="FF0000"/>
                </a:solidFill>
              </a:rPr>
              <a:t>endocrine and metabolic response</a:t>
            </a:r>
            <a:r>
              <a:rPr lang="en-US" dirty="0" smtClean="0"/>
              <a:t>.</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Volume</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Training volumes of athletes vary considerably and depend on other factors besides intensity (e.g., </a:t>
            </a:r>
            <a:r>
              <a:rPr lang="en-US" dirty="0" smtClean="0">
                <a:solidFill>
                  <a:srgbClr val="FF0000"/>
                </a:solidFill>
              </a:rPr>
              <a:t>training status, number of muscle groups trained per workout, nutrition practices, practice and competition schedule</a:t>
            </a:r>
            <a:r>
              <a:rPr lang="en-US" dirty="0" smtClean="0"/>
              <a:t>).</a:t>
            </a:r>
          </a:p>
          <a:p>
            <a:r>
              <a:rPr lang="en-US" dirty="0" smtClean="0"/>
              <a:t>Typically, </a:t>
            </a:r>
            <a:r>
              <a:rPr lang="en-US" dirty="0" smtClean="0">
                <a:solidFill>
                  <a:srgbClr val="FF0000"/>
                </a:solidFill>
              </a:rPr>
              <a:t>two to six sets per exercise </a:t>
            </a:r>
            <a:r>
              <a:rPr lang="en-US" dirty="0" smtClean="0"/>
              <a:t>are most common during resistance training, but both greater and lesser amounts have also been used successfully.</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Set Structures for Multiple-Set Programs</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The first is a </a:t>
            </a:r>
            <a:r>
              <a:rPr lang="en-US" dirty="0" smtClean="0">
                <a:solidFill>
                  <a:srgbClr val="FF0000"/>
                </a:solidFill>
              </a:rPr>
              <a:t>constant load/repetition system</a:t>
            </a:r>
            <a:r>
              <a:rPr lang="fa-IR" dirty="0" smtClean="0"/>
              <a:t> </a:t>
            </a:r>
            <a:r>
              <a:rPr lang="en-US" dirty="0" smtClean="0"/>
              <a:t>. The intensity and volume </a:t>
            </a:r>
            <a:r>
              <a:rPr lang="en-US" dirty="0" smtClean="0">
                <a:solidFill>
                  <a:srgbClr val="FF0000"/>
                </a:solidFill>
              </a:rPr>
              <a:t>remain the same </a:t>
            </a:r>
            <a:r>
              <a:rPr lang="en-US" dirty="0" smtClean="0"/>
              <a:t>across all sets. This is very effective for increasing </a:t>
            </a:r>
            <a:r>
              <a:rPr lang="en-US" dirty="0" smtClean="0">
                <a:solidFill>
                  <a:srgbClr val="FF0000"/>
                </a:solidFill>
              </a:rPr>
              <a:t>strength, power, hypertrophy, and muscular endurance. </a:t>
            </a:r>
          </a:p>
          <a:p>
            <a:r>
              <a:rPr lang="en-US" dirty="0" smtClean="0"/>
              <a:t>A second system is to </a:t>
            </a:r>
            <a:r>
              <a:rPr lang="en-US" dirty="0" smtClean="0">
                <a:solidFill>
                  <a:srgbClr val="FF0000"/>
                </a:solidFill>
              </a:rPr>
              <a:t>work from light to heavy</a:t>
            </a:r>
            <a:r>
              <a:rPr lang="en-US" dirty="0" smtClean="0"/>
              <a:t>. Weight is increased in each set, while repetitions remain the same or decrease. One popular example is the </a:t>
            </a:r>
            <a:r>
              <a:rPr lang="en-US" dirty="0" smtClean="0">
                <a:solidFill>
                  <a:srgbClr val="FF0000"/>
                </a:solidFill>
              </a:rPr>
              <a:t>ascending pyramid</a:t>
            </a:r>
            <a:r>
              <a:rPr lang="en-US" dirty="0" smtClean="0"/>
              <a: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Set Structures for Multiple-Set Programs</a:t>
            </a:r>
            <a:endParaRPr lang="en-US" sz="3600" b="1" dirty="0"/>
          </a:p>
        </p:txBody>
      </p:sp>
      <p:sp>
        <p:nvSpPr>
          <p:cNvPr id="3" name="Content Placeholder 2"/>
          <p:cNvSpPr>
            <a:spLocks noGrp="1"/>
          </p:cNvSpPr>
          <p:nvPr>
            <p:ph idx="1"/>
          </p:nvPr>
        </p:nvSpPr>
        <p:spPr>
          <a:xfrm>
            <a:off x="457200" y="16002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The third system is to work from heavy to light. One popular example of this is the descending pyramid.</a:t>
            </a:r>
          </a:p>
          <a:p>
            <a:r>
              <a:rPr lang="en-US" dirty="0" smtClean="0"/>
              <a:t>Here, the weight is decreased with each sub- sequent set, while repetitions remain the same or increase.</a:t>
            </a:r>
          </a:p>
          <a:p>
            <a:r>
              <a:rPr lang="en-US" dirty="0" smtClean="0"/>
              <a:t>However, critics of this system typically voice concerns about athletes being inadequately warmed-up when performing the heaviest set.</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Rest Intervals</a:t>
            </a:r>
            <a:endParaRPr lang="en-US" sz="3600" b="1" dirty="0"/>
          </a:p>
        </p:txBody>
      </p:sp>
      <p:sp>
        <p:nvSpPr>
          <p:cNvPr id="3" name="Content Placeholder 2"/>
          <p:cNvSpPr>
            <a:spLocks noGrp="1"/>
          </p:cNvSpPr>
          <p:nvPr>
            <p:ph idx="1"/>
          </p:nvPr>
        </p:nvSpPr>
        <p:spPr>
          <a:xfrm>
            <a:off x="457200" y="15240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Rest interval length depends on training </a:t>
            </a:r>
            <a:r>
              <a:rPr lang="en-US" dirty="0" smtClean="0">
                <a:solidFill>
                  <a:srgbClr val="FF0000"/>
                </a:solidFill>
              </a:rPr>
              <a:t>intensity, goals, fitness level, and use of the targeted energy system</a:t>
            </a:r>
            <a:r>
              <a:rPr lang="en-US" dirty="0" smtClean="0"/>
              <a:t>.</a:t>
            </a:r>
          </a:p>
          <a:p>
            <a:r>
              <a:rPr lang="en-US" dirty="0" smtClean="0"/>
              <a:t>The amount of rest between sets and exercises significantly affects the </a:t>
            </a:r>
            <a:r>
              <a:rPr lang="en-US" dirty="0" smtClean="0">
                <a:solidFill>
                  <a:srgbClr val="FF0000"/>
                </a:solidFill>
              </a:rPr>
              <a:t>metabolic, hormonal, and cardiorespiratory </a:t>
            </a:r>
            <a:r>
              <a:rPr lang="en-US" dirty="0" smtClean="0"/>
              <a:t>responses to an acute bout during resistance exercise, as well as performance of subsequent sets and training adaptations.</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b="1" dirty="0" smtClean="0"/>
              <a:t>Muscular systems</a:t>
            </a:r>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US" dirty="0" smtClean="0"/>
              <a:t>increases in size, </a:t>
            </a:r>
          </a:p>
          <a:p>
            <a:r>
              <a:rPr lang="en-US" dirty="0" smtClean="0"/>
              <a:t>substrate concentrations and </a:t>
            </a:r>
          </a:p>
          <a:p>
            <a:r>
              <a:rPr lang="en-US" dirty="0" smtClean="0"/>
              <a:t>enzyme activity, </a:t>
            </a:r>
          </a:p>
          <a:p>
            <a:r>
              <a:rPr lang="en-US" dirty="0" smtClean="0"/>
              <a:t>fiber transitions </a:t>
            </a:r>
          </a:p>
          <a:p>
            <a:r>
              <a:rPr lang="en-US" dirty="0" smtClean="0"/>
              <a:t>architectural changes, and </a:t>
            </a:r>
          </a:p>
          <a:p>
            <a:r>
              <a:rPr lang="en-US" dirty="0" smtClean="0"/>
              <a:t>enhanced oxidative capacity (increased capillary and mitochondrial density)</a:t>
            </a:r>
          </a:p>
          <a:p>
            <a:r>
              <a:rPr lang="en-US" dirty="0" smtClean="0"/>
              <a:t>Connective tissue hypertrophy</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Rest Intervals</a:t>
            </a:r>
            <a:endParaRPr lang="en-US" sz="3600" b="1" dirty="0"/>
          </a:p>
        </p:txBody>
      </p:sp>
      <p:sp>
        <p:nvSpPr>
          <p:cNvPr id="3" name="Content Placeholder 2"/>
          <p:cNvSpPr>
            <a:spLocks noGrp="1"/>
          </p:cNvSpPr>
          <p:nvPr>
            <p:ph idx="1"/>
          </p:nvPr>
        </p:nvSpPr>
        <p:spPr>
          <a:xfrm>
            <a:off x="457200" y="1524000"/>
            <a:ext cx="8229600" cy="50292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dirty="0" smtClean="0"/>
              <a:t>Acute </a:t>
            </a:r>
            <a:r>
              <a:rPr lang="en-US" dirty="0" smtClean="0">
                <a:solidFill>
                  <a:srgbClr val="FF0000"/>
                </a:solidFill>
              </a:rPr>
              <a:t>force and power production </a:t>
            </a:r>
            <a:r>
              <a:rPr lang="en-US" dirty="0" smtClean="0"/>
              <a:t>are </a:t>
            </a:r>
            <a:r>
              <a:rPr lang="en-US" dirty="0" smtClean="0">
                <a:solidFill>
                  <a:srgbClr val="FF0000"/>
                </a:solidFill>
              </a:rPr>
              <a:t>compromised</a:t>
            </a:r>
            <a:r>
              <a:rPr lang="en-US" dirty="0" smtClean="0"/>
              <a:t> with </a:t>
            </a:r>
            <a:r>
              <a:rPr lang="en-US" dirty="0" smtClean="0">
                <a:solidFill>
                  <a:srgbClr val="FF0000"/>
                </a:solidFill>
              </a:rPr>
              <a:t>short rest intervals </a:t>
            </a:r>
            <a:r>
              <a:rPr lang="en-US" dirty="0" smtClean="0"/>
              <a:t>(30), although these short rest intervals are </a:t>
            </a:r>
            <a:r>
              <a:rPr lang="en-US" dirty="0" smtClean="0">
                <a:solidFill>
                  <a:srgbClr val="FF0000"/>
                </a:solidFill>
              </a:rPr>
              <a:t>beneficial for hypertrophy </a:t>
            </a:r>
            <a:r>
              <a:rPr lang="en-US" dirty="0" smtClean="0"/>
              <a:t>and muscle </a:t>
            </a:r>
            <a:r>
              <a:rPr lang="en-US" dirty="0" smtClean="0">
                <a:solidFill>
                  <a:srgbClr val="FF0000"/>
                </a:solidFill>
              </a:rPr>
              <a:t>endurance</a:t>
            </a:r>
            <a:r>
              <a:rPr lang="en-US" dirty="0" smtClean="0"/>
              <a:t> training.</a:t>
            </a:r>
          </a:p>
          <a:p>
            <a:r>
              <a:rPr lang="en-US" dirty="0" smtClean="0"/>
              <a:t>Training to increase muscular endurance implies the athlete (1) </a:t>
            </a:r>
            <a:r>
              <a:rPr lang="en-US" dirty="0" smtClean="0">
                <a:solidFill>
                  <a:srgbClr val="FF0000"/>
                </a:solidFill>
              </a:rPr>
              <a:t>performs high repetitions </a:t>
            </a:r>
            <a:r>
              <a:rPr lang="en-US" dirty="0" smtClean="0"/>
              <a:t>to </a:t>
            </a:r>
            <a:r>
              <a:rPr lang="en-US" dirty="0" smtClean="0">
                <a:solidFill>
                  <a:srgbClr val="FF0000"/>
                </a:solidFill>
              </a:rPr>
              <a:t>enhance submaximal muscular endurance </a:t>
            </a:r>
            <a:r>
              <a:rPr lang="en-US" dirty="0" smtClean="0"/>
              <a:t>or (2) minimizes </a:t>
            </a:r>
            <a:r>
              <a:rPr lang="en-US" dirty="0" smtClean="0">
                <a:solidFill>
                  <a:srgbClr val="FF0000"/>
                </a:solidFill>
              </a:rPr>
              <a:t>recovery between sets </a:t>
            </a:r>
            <a:r>
              <a:rPr lang="en-US" dirty="0" smtClean="0"/>
              <a:t>to enhance </a:t>
            </a:r>
            <a:r>
              <a:rPr lang="en-US" dirty="0" smtClean="0">
                <a:solidFill>
                  <a:srgbClr val="FF0000"/>
                </a:solidFill>
              </a:rPr>
              <a:t>high-intensity (or strength) endurance</a:t>
            </a:r>
            <a:r>
              <a:rPr lang="en-US" dirty="0" smtClean="0"/>
              <a:t>, Thus, it is recommended that short rest intervals be used for muscular endurance training (e.g., ≤30 s).</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Repetition Velocity</a:t>
            </a:r>
            <a:endParaRPr lang="en-US" sz="3600" b="1" dirty="0"/>
          </a:p>
        </p:txBody>
      </p:sp>
      <p:sp>
        <p:nvSpPr>
          <p:cNvPr id="3" name="Content Placeholder 2"/>
          <p:cNvSpPr>
            <a:spLocks noGrp="1"/>
          </p:cNvSpPr>
          <p:nvPr>
            <p:ph idx="1"/>
          </p:nvPr>
        </p:nvSpPr>
        <p:spPr>
          <a:xfrm>
            <a:off x="457200" y="1524000"/>
            <a:ext cx="8229600" cy="5029200"/>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r>
              <a:rPr lang="en-US" dirty="0" smtClean="0"/>
              <a:t>Lifting velocity affects the neural, hypertrophic, and metabolic responses to training.</a:t>
            </a:r>
          </a:p>
          <a:p>
            <a:r>
              <a:rPr lang="en-US" dirty="0" smtClean="0">
                <a:solidFill>
                  <a:srgbClr val="FF0000"/>
                </a:solidFill>
              </a:rPr>
              <a:t>Moderate to high velocities </a:t>
            </a:r>
            <a:r>
              <a:rPr lang="en-US" dirty="0" smtClean="0"/>
              <a:t>(</a:t>
            </a:r>
            <a:r>
              <a:rPr lang="en-US" dirty="0" smtClean="0">
                <a:solidFill>
                  <a:srgbClr val="FF0000"/>
                </a:solidFill>
              </a:rPr>
              <a:t>1-2 s CON or less; l-2 s ECC</a:t>
            </a:r>
            <a:r>
              <a:rPr lang="en-US" dirty="0" smtClean="0"/>
              <a:t>) are most effective for enhanced muscular performance.</a:t>
            </a:r>
          </a:p>
          <a:p>
            <a:r>
              <a:rPr lang="en-US" dirty="0" smtClean="0"/>
              <a:t>In addition, </a:t>
            </a:r>
            <a:r>
              <a:rPr lang="en-US" dirty="0" smtClean="0">
                <a:solidFill>
                  <a:srgbClr val="FF0000"/>
                </a:solidFill>
              </a:rPr>
              <a:t>fast or explosive lifting </a:t>
            </a:r>
            <a:r>
              <a:rPr lang="en-US" dirty="0" smtClean="0"/>
              <a:t>velocities are recommended for maximizing increases in </a:t>
            </a:r>
            <a:r>
              <a:rPr lang="en-US" dirty="0" smtClean="0">
                <a:solidFill>
                  <a:srgbClr val="FF0000"/>
                </a:solidFill>
              </a:rPr>
              <a:t>power</a:t>
            </a:r>
            <a:r>
              <a:rPr lang="en-US" dirty="0" smtClean="0"/>
              <a:t>.</a:t>
            </a:r>
          </a:p>
          <a:p>
            <a:r>
              <a:rPr lang="en-US" dirty="0" smtClean="0"/>
              <a:t>The critical component to muscle endurance training is </a:t>
            </a:r>
            <a:r>
              <a:rPr lang="en-US" dirty="0" smtClean="0">
                <a:solidFill>
                  <a:srgbClr val="FF0000"/>
                </a:solidFill>
              </a:rPr>
              <a:t>to prolong the duration of the set</a:t>
            </a:r>
            <a:r>
              <a:rPr lang="en-US" dirty="0" smtClean="0"/>
              <a:t>. Two recommended strategies for prolonging set duration are (1) </a:t>
            </a:r>
            <a:r>
              <a:rPr lang="en-US" dirty="0" smtClean="0">
                <a:solidFill>
                  <a:srgbClr val="FF0000"/>
                </a:solidFill>
              </a:rPr>
              <a:t>moderate</a:t>
            </a:r>
            <a:r>
              <a:rPr lang="en-US" dirty="0" smtClean="0"/>
              <a:t> number of </a:t>
            </a:r>
            <a:r>
              <a:rPr lang="en-US" dirty="0" smtClean="0">
                <a:solidFill>
                  <a:srgbClr val="FF0000"/>
                </a:solidFill>
              </a:rPr>
              <a:t>repetitions</a:t>
            </a:r>
            <a:r>
              <a:rPr lang="en-US" dirty="0" smtClean="0"/>
              <a:t> using an intentionally </a:t>
            </a:r>
            <a:r>
              <a:rPr lang="en-US" dirty="0" smtClean="0">
                <a:solidFill>
                  <a:srgbClr val="FF0000"/>
                </a:solidFill>
              </a:rPr>
              <a:t>slow</a:t>
            </a:r>
            <a:r>
              <a:rPr lang="en-US" dirty="0" smtClean="0"/>
              <a:t> velocity and (2) </a:t>
            </a:r>
            <a:r>
              <a:rPr lang="en-US" dirty="0" smtClean="0">
                <a:solidFill>
                  <a:srgbClr val="FF0000"/>
                </a:solidFill>
              </a:rPr>
              <a:t>high number of repetitions </a:t>
            </a:r>
            <a:r>
              <a:rPr lang="en-US" dirty="0" smtClean="0"/>
              <a:t>using </a:t>
            </a:r>
            <a:r>
              <a:rPr lang="en-US" dirty="0" smtClean="0">
                <a:solidFill>
                  <a:srgbClr val="FF0000"/>
                </a:solidFill>
              </a:rPr>
              <a:t>moderate to fast velocities</a:t>
            </a:r>
            <a:r>
              <a:rPr lang="en-US" dirty="0" smtClean="0"/>
              <a: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Autofit/>
          </a:bodyPr>
          <a:lstStyle/>
          <a:p>
            <a:r>
              <a:rPr lang="en-US" sz="3600" b="1" dirty="0" smtClean="0"/>
              <a:t>Frequency</a:t>
            </a:r>
            <a:endParaRPr lang="en-US" sz="3600" b="1" dirty="0"/>
          </a:p>
        </p:txBody>
      </p:sp>
      <p:sp>
        <p:nvSpPr>
          <p:cNvPr id="3" name="Content Placeholder 2"/>
          <p:cNvSpPr>
            <a:spLocks noGrp="1"/>
          </p:cNvSpPr>
          <p:nvPr>
            <p:ph idx="1"/>
          </p:nvPr>
        </p:nvSpPr>
        <p:spPr>
          <a:xfrm>
            <a:off x="457200" y="1524000"/>
            <a:ext cx="8229600" cy="5029200"/>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The </a:t>
            </a:r>
            <a:r>
              <a:rPr lang="en-US" dirty="0" smtClean="0">
                <a:solidFill>
                  <a:srgbClr val="FF0000"/>
                </a:solidFill>
              </a:rPr>
              <a:t>number of training sessions </a:t>
            </a:r>
            <a:r>
              <a:rPr lang="en-US" dirty="0" smtClean="0"/>
              <a:t>performed during a specific period of time may affect training adaptations.</a:t>
            </a:r>
          </a:p>
          <a:p>
            <a:r>
              <a:rPr lang="en-US" dirty="0" smtClean="0"/>
              <a:t>It depends on several factors, such as </a:t>
            </a:r>
            <a:r>
              <a:rPr lang="en-US" dirty="0" smtClean="0">
                <a:solidFill>
                  <a:srgbClr val="FF0000"/>
                </a:solidFill>
              </a:rPr>
              <a:t>volume</a:t>
            </a:r>
            <a:r>
              <a:rPr lang="en-US" dirty="0" smtClean="0"/>
              <a:t>, </a:t>
            </a:r>
            <a:r>
              <a:rPr lang="en-US" dirty="0" smtClean="0">
                <a:solidFill>
                  <a:srgbClr val="FF0000"/>
                </a:solidFill>
              </a:rPr>
              <a:t>intensity</a:t>
            </a:r>
            <a:r>
              <a:rPr lang="en-US" dirty="0" smtClean="0"/>
              <a:t>, </a:t>
            </a:r>
            <a:r>
              <a:rPr lang="en-US" dirty="0" smtClean="0">
                <a:solidFill>
                  <a:srgbClr val="FF0000"/>
                </a:solidFill>
              </a:rPr>
              <a:t>exercise selection</a:t>
            </a:r>
            <a:r>
              <a:rPr lang="en-US" dirty="0" smtClean="0"/>
              <a:t>, level of </a:t>
            </a:r>
            <a:r>
              <a:rPr lang="en-US" dirty="0" smtClean="0">
                <a:solidFill>
                  <a:srgbClr val="FF0000"/>
                </a:solidFill>
              </a:rPr>
              <a:t>conditioning or training status</a:t>
            </a:r>
            <a:r>
              <a:rPr lang="en-US" dirty="0" smtClean="0"/>
              <a:t>, </a:t>
            </a:r>
            <a:r>
              <a:rPr lang="en-US" dirty="0" smtClean="0">
                <a:solidFill>
                  <a:srgbClr val="FF0000"/>
                </a:solidFill>
              </a:rPr>
              <a:t>recovery</a:t>
            </a:r>
            <a:r>
              <a:rPr lang="en-US" dirty="0" smtClean="0"/>
              <a:t> ability, </a:t>
            </a:r>
            <a:r>
              <a:rPr lang="en-US" dirty="0" smtClean="0">
                <a:solidFill>
                  <a:srgbClr val="FF0000"/>
                </a:solidFill>
              </a:rPr>
              <a:t>nutritional</a:t>
            </a:r>
            <a:r>
              <a:rPr lang="en-US" dirty="0" smtClean="0"/>
              <a:t> intake, and training goals.</a:t>
            </a:r>
          </a:p>
          <a:p>
            <a:pPr>
              <a:buNone/>
            </a:pPr>
            <a:r>
              <a:rPr lang="en-US" dirty="0" smtClean="0"/>
              <a:t> </a:t>
            </a:r>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Muscular systems</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381000" y="1295400"/>
            <a:ext cx="8234319" cy="53046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CONNECTIVE TISSUE</a:t>
            </a:r>
            <a:endParaRPr lang="en-US" b="1" dirty="0"/>
          </a:p>
        </p:txBody>
      </p:sp>
      <p:pic>
        <p:nvPicPr>
          <p:cNvPr id="4098" name="Picture 2"/>
          <p:cNvPicPr>
            <a:picLocks noChangeAspect="1" noChangeArrowheads="1"/>
          </p:cNvPicPr>
          <p:nvPr/>
        </p:nvPicPr>
        <p:blipFill>
          <a:blip r:embed="rId2" cstate="print"/>
          <a:srcRect/>
          <a:stretch>
            <a:fillRect/>
          </a:stretch>
        </p:blipFill>
        <p:spPr bwMode="auto">
          <a:xfrm>
            <a:off x="147880" y="2305050"/>
            <a:ext cx="8783180" cy="28003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smtClean="0"/>
              <a:t>Endocrine system</a:t>
            </a:r>
            <a:endParaRPr lang="en-US" b="1" dirty="0"/>
          </a:p>
        </p:txBody>
      </p:sp>
      <p:pic>
        <p:nvPicPr>
          <p:cNvPr id="5122" name="Picture 2"/>
          <p:cNvPicPr>
            <a:picLocks noChangeAspect="1" noChangeArrowheads="1"/>
          </p:cNvPicPr>
          <p:nvPr/>
        </p:nvPicPr>
        <p:blipFill>
          <a:blip r:embed="rId2" cstate="print"/>
          <a:srcRect/>
          <a:stretch>
            <a:fillRect/>
          </a:stretch>
        </p:blipFill>
        <p:spPr bwMode="auto">
          <a:xfrm>
            <a:off x="152400" y="2524124"/>
            <a:ext cx="8773532" cy="24288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861</TotalTime>
  <Words>3323</Words>
  <Application>Microsoft Office PowerPoint</Application>
  <PresentationFormat>On-screen Show (4:3)</PresentationFormat>
  <Paragraphs>254</Paragraphs>
  <Slides>62</Slides>
  <Notes>0</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Office Theme</vt:lpstr>
      <vt:lpstr>Resistance Training</vt:lpstr>
      <vt:lpstr>Resistance training role  </vt:lpstr>
      <vt:lpstr>Adaptations to Resistance Training</vt:lpstr>
      <vt:lpstr>Nervous systems </vt:lpstr>
      <vt:lpstr>Nervous systems </vt:lpstr>
      <vt:lpstr>Muscular systems</vt:lpstr>
      <vt:lpstr>Muscular systems</vt:lpstr>
      <vt:lpstr>CONNECTIVE TISSUE</vt:lpstr>
      <vt:lpstr>Endocrine system</vt:lpstr>
      <vt:lpstr>Cardiorespiratory system</vt:lpstr>
      <vt:lpstr>Customizing Resistance Training Programs</vt:lpstr>
      <vt:lpstr>Common goals of resistance training </vt:lpstr>
      <vt:lpstr>Example </vt:lpstr>
      <vt:lpstr>Resistance Training Program Variables</vt:lpstr>
      <vt:lpstr>Exercise Selection</vt:lpstr>
      <vt:lpstr>Muscle contraction</vt:lpstr>
      <vt:lpstr>ECC </vt:lpstr>
      <vt:lpstr>Sticking region </vt:lpstr>
      <vt:lpstr>Sticking region </vt:lpstr>
      <vt:lpstr>ISOM </vt:lpstr>
      <vt:lpstr>Functional isometrics</vt:lpstr>
      <vt:lpstr>Joint Involvement</vt:lpstr>
      <vt:lpstr>Joint Involvement</vt:lpstr>
      <vt:lpstr>Multiple-joint exercises </vt:lpstr>
      <vt:lpstr>Multiple-joint exercises </vt:lpstr>
      <vt:lpstr>Type of Equipment</vt:lpstr>
      <vt:lpstr>Type of Equipment</vt:lpstr>
      <vt:lpstr>Type of Equipment</vt:lpstr>
      <vt:lpstr>unstable environments </vt:lpstr>
      <vt:lpstr>Unilateral and Bilateral Exercises</vt:lpstr>
      <vt:lpstr>Kinetic Chain</vt:lpstr>
      <vt:lpstr>Workout Structure and Exercise Order</vt:lpstr>
      <vt:lpstr>Total body workouts</vt:lpstr>
      <vt:lpstr>Upper and lower body split</vt:lpstr>
      <vt:lpstr>exercise order</vt:lpstr>
      <vt:lpstr>exercise order</vt:lpstr>
      <vt:lpstr>exercise order</vt:lpstr>
      <vt:lpstr>When training all major muscle groups in a workout:</vt:lpstr>
      <vt:lpstr>When training all major muscle groups in a workout:</vt:lpstr>
      <vt:lpstr>Intensity</vt:lpstr>
      <vt:lpstr>Repetition Maximum Continuum</vt:lpstr>
      <vt:lpstr>Repetition Maximum Continuum</vt:lpstr>
      <vt:lpstr>Repetition Maximum Continuum</vt:lpstr>
      <vt:lpstr>Repetition Maximum Continuum</vt:lpstr>
      <vt:lpstr>Power Training</vt:lpstr>
      <vt:lpstr>Power Training</vt:lpstr>
      <vt:lpstr>Power Training</vt:lpstr>
      <vt:lpstr>Power Training</vt:lpstr>
      <vt:lpstr>Increasing Intensity</vt:lpstr>
      <vt:lpstr>Increasing Intensity</vt:lpstr>
      <vt:lpstr>Increasing Intensity</vt:lpstr>
      <vt:lpstr>Increasing Intensity</vt:lpstr>
      <vt:lpstr>Supramaximal intensities</vt:lpstr>
      <vt:lpstr>Volume</vt:lpstr>
      <vt:lpstr>Volume</vt:lpstr>
      <vt:lpstr>Volume</vt:lpstr>
      <vt:lpstr>Set Structures for Multiple-Set Programs</vt:lpstr>
      <vt:lpstr>Set Structures for Multiple-Set Programs</vt:lpstr>
      <vt:lpstr>Rest Intervals</vt:lpstr>
      <vt:lpstr>Rest Intervals</vt:lpstr>
      <vt:lpstr>Repetition Velocity</vt:lpstr>
      <vt:lpstr>Frequency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Resistance Training</dc:title>
  <dc:creator>sport advisor</dc:creator>
  <cp:lastModifiedBy>Mohsen</cp:lastModifiedBy>
  <cp:revision>142</cp:revision>
  <dcterms:created xsi:type="dcterms:W3CDTF">2006-08-16T00:00:00Z</dcterms:created>
  <dcterms:modified xsi:type="dcterms:W3CDTF">2013-11-26T05:36:19Z</dcterms:modified>
</cp:coreProperties>
</file>