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0" autoAdjust="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Power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419600"/>
            <a:ext cx="7086600" cy="6096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Robert U. Newton, PhD, CSCS*D, FNSCA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467600" y="533400"/>
            <a:ext cx="828675" cy="11715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Arial" pitchFamily="34" charset="0"/>
                <a:cs typeface="Arial" pitchFamily="34" charset="0"/>
              </a:rPr>
              <a:t>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Stretch-Shortening Cycle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After periods of </a:t>
            </a:r>
            <a:r>
              <a:rPr lang="en-US" dirty="0" smtClean="0">
                <a:solidFill>
                  <a:srgbClr val="FF0000"/>
                </a:solidFill>
              </a:rPr>
              <a:t>plyometric</a:t>
            </a:r>
            <a:r>
              <a:rPr lang="en-US" dirty="0" smtClean="0"/>
              <a:t> training, these </a:t>
            </a:r>
            <a:r>
              <a:rPr lang="en-US" dirty="0" smtClean="0">
                <a:solidFill>
                  <a:srgbClr val="FF0000"/>
                </a:solidFill>
              </a:rPr>
              <a:t>inhibitory</a:t>
            </a:r>
            <a:r>
              <a:rPr lang="en-US" dirty="0" smtClean="0"/>
              <a:t> effects (and the observed reduction in the EMG) are </a:t>
            </a:r>
            <a:r>
              <a:rPr lang="en-US" dirty="0" smtClean="0">
                <a:solidFill>
                  <a:srgbClr val="FF0000"/>
                </a:solidFill>
              </a:rPr>
              <a:t>reduced</a:t>
            </a:r>
            <a:r>
              <a:rPr lang="en-US" dirty="0" smtClean="0"/>
              <a:t> (termed disinhibition) </a:t>
            </a:r>
            <a:r>
              <a:rPr lang="en-US" dirty="0" smtClean="0">
                <a:solidFill>
                  <a:srgbClr val="FF0000"/>
                </a:solidFill>
              </a:rPr>
              <a:t>and SSC performance </a:t>
            </a:r>
            <a:r>
              <a:rPr lang="en-US" dirty="0" smtClean="0"/>
              <a:t>results are </a:t>
            </a:r>
            <a:r>
              <a:rPr lang="en-US" dirty="0" smtClean="0">
                <a:solidFill>
                  <a:srgbClr val="FF0000"/>
                </a:solidFill>
              </a:rPr>
              <a:t>increased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athletes have a </a:t>
            </a:r>
            <a:r>
              <a:rPr lang="en-US" dirty="0" smtClean="0">
                <a:solidFill>
                  <a:srgbClr val="FF0000"/>
                </a:solidFill>
              </a:rPr>
              <a:t>preliminary</a:t>
            </a:r>
            <a:r>
              <a:rPr lang="en-US" dirty="0" smtClean="0"/>
              <a:t> strength training base prior to commencing a plyometric training program (e.g., an athlete should be able to </a:t>
            </a:r>
            <a:r>
              <a:rPr lang="en-US" dirty="0" smtClean="0">
                <a:solidFill>
                  <a:srgbClr val="FF0000"/>
                </a:solidFill>
              </a:rPr>
              <a:t>squat 1.5 times his or her body weight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Muscular Strength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Strength, the </a:t>
            </a:r>
            <a:r>
              <a:rPr lang="en-US" dirty="0" smtClean="0">
                <a:solidFill>
                  <a:srgbClr val="FF0000"/>
                </a:solidFill>
              </a:rPr>
              <a:t>amount of force or torque a muscle can exert at a specified </a:t>
            </a:r>
            <a:r>
              <a:rPr lang="en-US" dirty="0" smtClean="0"/>
              <a:t>or determined velocity.</a:t>
            </a:r>
          </a:p>
          <a:p>
            <a:r>
              <a:rPr lang="en-US" dirty="0" smtClean="0"/>
              <a:t>if an athlete’s strength at </a:t>
            </a:r>
            <a:r>
              <a:rPr lang="en-US" dirty="0" smtClean="0">
                <a:solidFill>
                  <a:srgbClr val="FF0000"/>
                </a:solidFill>
              </a:rPr>
              <a:t>slow</a:t>
            </a:r>
            <a:r>
              <a:rPr lang="en-US" dirty="0" smtClean="0"/>
              <a:t> movement velocities increases, then </a:t>
            </a:r>
            <a:r>
              <a:rPr lang="en-US" dirty="0" smtClean="0">
                <a:solidFill>
                  <a:srgbClr val="FF0000"/>
                </a:solidFill>
              </a:rPr>
              <a:t>power output </a:t>
            </a:r>
            <a:r>
              <a:rPr lang="en-US" dirty="0" smtClean="0"/>
              <a:t>and athletic performance also </a:t>
            </a:r>
            <a:r>
              <a:rPr lang="en-US" dirty="0" smtClean="0">
                <a:solidFill>
                  <a:srgbClr val="FF0000"/>
                </a:solidFill>
              </a:rPr>
              <a:t>improve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occurs since maximum strength, even at </a:t>
            </a:r>
            <a:r>
              <a:rPr lang="en-US" dirty="0" smtClean="0">
                <a:solidFill>
                  <a:srgbClr val="FF0000"/>
                </a:solidFill>
              </a:rPr>
              <a:t>slow velocities</a:t>
            </a:r>
            <a:r>
              <a:rPr lang="en-US" dirty="0" smtClean="0"/>
              <a:t>, is a contributing factor in </a:t>
            </a:r>
            <a:r>
              <a:rPr lang="en-US" dirty="0" smtClean="0">
                <a:solidFill>
                  <a:srgbClr val="FF0000"/>
                </a:solidFill>
              </a:rPr>
              <a:t>maximal</a:t>
            </a:r>
            <a:r>
              <a:rPr lang="en-US" dirty="0" smtClean="0"/>
              <a:t> power.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Muscular Strength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 fundamental relationship </a:t>
            </a:r>
            <a:r>
              <a:rPr lang="en-US" sz="2800" dirty="0" smtClean="0"/>
              <a:t>exists between </a:t>
            </a:r>
            <a:r>
              <a:rPr lang="en-US" sz="2800" dirty="0" smtClean="0">
                <a:solidFill>
                  <a:srgbClr val="FF0000"/>
                </a:solidFill>
              </a:rPr>
              <a:t>strength and power </a:t>
            </a:r>
            <a:r>
              <a:rPr lang="en-US" sz="2800" dirty="0" smtClean="0"/>
              <a:t>that dictates that an athlete cannot possess a high level of power without first being relatively strong.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000" dirty="0" smtClean="0"/>
              <a:t>Although strength is a basic quality that </a:t>
            </a:r>
            <a:r>
              <a:rPr lang="en-US" sz="2000" dirty="0" smtClean="0">
                <a:solidFill>
                  <a:srgbClr val="FF0000"/>
                </a:solidFill>
              </a:rPr>
              <a:t>influences maximal power production</a:t>
            </a:r>
            <a:r>
              <a:rPr lang="en-US" sz="2000" dirty="0" smtClean="0"/>
              <a:t>, the significance of this influence </a:t>
            </a:r>
            <a:r>
              <a:rPr lang="en-US" sz="2000" dirty="0" smtClean="0">
                <a:solidFill>
                  <a:srgbClr val="FF0000"/>
                </a:solidFill>
              </a:rPr>
              <a:t>diminishes</a:t>
            </a:r>
            <a:r>
              <a:rPr lang="en-US" sz="2000" dirty="0" smtClean="0"/>
              <a:t> somewhat when the athlete maintains a </a:t>
            </a:r>
            <a:r>
              <a:rPr lang="en-US" sz="2000" dirty="0" smtClean="0">
                <a:solidFill>
                  <a:srgbClr val="FF0000"/>
                </a:solidFill>
              </a:rPr>
              <a:t>very high level of strength.</a:t>
            </a:r>
          </a:p>
        </p:txBody>
      </p:sp>
      <p:sp>
        <p:nvSpPr>
          <p:cNvPr id="4" name="Striped Right Arrow 3"/>
          <p:cNvSpPr/>
          <p:nvPr/>
        </p:nvSpPr>
        <p:spPr>
          <a:xfrm>
            <a:off x="3048000" y="3886200"/>
            <a:ext cx="6858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3429000"/>
            <a:ext cx="18288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heavy strength training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4038600" y="3429000"/>
            <a:ext cx="18288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untrained to moderately trained subjects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781800" y="3429000"/>
            <a:ext cx="18288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maximal strength and maximal power output 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5943600" y="3886200"/>
            <a:ext cx="6858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Targeting Power Development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Use of </a:t>
            </a:r>
            <a:r>
              <a:rPr lang="en-US" dirty="0" smtClean="0">
                <a:solidFill>
                  <a:srgbClr val="FF0000"/>
                </a:solidFill>
              </a:rPr>
              <a:t>slow-velocity, heavy resistance training </a:t>
            </a:r>
            <a:r>
              <a:rPr lang="en-US" dirty="0" smtClean="0"/>
              <a:t>for the development of maximal power is justified on the basis that power is equal to the </a:t>
            </a:r>
            <a:r>
              <a:rPr lang="en-US" dirty="0" smtClean="0">
                <a:solidFill>
                  <a:srgbClr val="FF0000"/>
                </a:solidFill>
              </a:rPr>
              <a:t>product of force and velocity </a:t>
            </a:r>
            <a:r>
              <a:rPr lang="en-US" dirty="0" smtClean="0"/>
              <a:t>of the muscle action.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triped Right Arrow 3"/>
          <p:cNvSpPr/>
          <p:nvPr/>
        </p:nvSpPr>
        <p:spPr>
          <a:xfrm>
            <a:off x="2895600" y="5562600"/>
            <a:ext cx="6858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5105400"/>
            <a:ext cx="18288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maximal strength is increased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3886200" y="5105400"/>
            <a:ext cx="18288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increased impulse in concentric phase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629400" y="5105400"/>
            <a:ext cx="18288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increased acceleration</a:t>
            </a:r>
          </a:p>
          <a:p>
            <a:pPr algn="ctr"/>
            <a:r>
              <a:rPr lang="en-US" b="1" dirty="0" smtClean="0"/>
              <a:t>And power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5791200" y="5562600"/>
            <a:ext cx="6858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Resistance Training and Power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smtClean="0"/>
              <a:t>improved performance in power activities (e.g., vertical jump) following a </a:t>
            </a:r>
            <a:r>
              <a:rPr lang="en-US" dirty="0" smtClean="0">
                <a:solidFill>
                  <a:srgbClr val="FF0000"/>
                </a:solidFill>
              </a:rPr>
              <a:t>strength</a:t>
            </a:r>
            <a:r>
              <a:rPr lang="en-US" dirty="0" smtClean="0"/>
              <a:t> training program.</a:t>
            </a:r>
            <a:r>
              <a:rPr lang="en-US" b="1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untrained to moderately trained subjects.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specific power </a:t>
            </a:r>
            <a:r>
              <a:rPr lang="en-US" dirty="0" smtClean="0"/>
              <a:t>training appears much more effective, especially for </a:t>
            </a:r>
            <a:r>
              <a:rPr lang="en-US" dirty="0" smtClean="0">
                <a:solidFill>
                  <a:srgbClr val="FF0000"/>
                </a:solidFill>
              </a:rPr>
              <a:t>trained athletes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Power training utilizes </a:t>
            </a:r>
            <a:r>
              <a:rPr lang="en-US" dirty="0" smtClean="0">
                <a:solidFill>
                  <a:srgbClr val="FF0000"/>
                </a:solidFill>
              </a:rPr>
              <a:t>lighter loads </a:t>
            </a:r>
            <a:r>
              <a:rPr lang="en-US" dirty="0" smtClean="0"/>
              <a:t>and higher </a:t>
            </a:r>
            <a:r>
              <a:rPr lang="en-US" dirty="0" smtClean="0">
                <a:solidFill>
                  <a:srgbClr val="FF0000"/>
                </a:solidFill>
              </a:rPr>
              <a:t>velocities</a:t>
            </a:r>
            <a:r>
              <a:rPr lang="en-US" dirty="0" smtClean="0"/>
              <a:t> of muscle action, resulting in increases in force output at the higher velocities. Rate of force development (</a:t>
            </a:r>
            <a:r>
              <a:rPr lang="en-US" dirty="0" smtClean="0">
                <a:solidFill>
                  <a:srgbClr val="FF0000"/>
                </a:solidFill>
              </a:rPr>
              <a:t>RFD</a:t>
            </a:r>
            <a:r>
              <a:rPr lang="en-US" dirty="0" smtClean="0"/>
              <a:t>) is also improved.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Resistance Training and Power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It appears that </a:t>
            </a:r>
            <a:r>
              <a:rPr lang="en-US" dirty="0" smtClean="0">
                <a:solidFill>
                  <a:srgbClr val="FF0000"/>
                </a:solidFill>
              </a:rPr>
              <a:t>training adaptations </a:t>
            </a:r>
            <a:r>
              <a:rPr lang="en-US" dirty="0" smtClean="0"/>
              <a:t>of single factors (i.e., </a:t>
            </a:r>
            <a:r>
              <a:rPr lang="en-US" dirty="0" smtClean="0">
                <a:solidFill>
                  <a:srgbClr val="FF0000"/>
                </a:solidFill>
              </a:rPr>
              <a:t>high force, high power</a:t>
            </a:r>
            <a:r>
              <a:rPr lang="en-US" dirty="0" smtClean="0"/>
              <a:t>) occur only after a </a:t>
            </a:r>
            <a:r>
              <a:rPr lang="en-US" dirty="0" smtClean="0">
                <a:solidFill>
                  <a:srgbClr val="FF0000"/>
                </a:solidFill>
              </a:rPr>
              <a:t>base level of strength and power </a:t>
            </a:r>
            <a:r>
              <a:rPr lang="en-US" dirty="0" smtClean="0"/>
              <a:t>training has been achieved. </a:t>
            </a:r>
          </a:p>
          <a:p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Resistance Training and Rate of Force Development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Since </a:t>
            </a:r>
            <a:r>
              <a:rPr lang="en-US" dirty="0" smtClean="0">
                <a:solidFill>
                  <a:srgbClr val="FF0000"/>
                </a:solidFill>
              </a:rPr>
              <a:t>time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limited</a:t>
            </a:r>
            <a:r>
              <a:rPr lang="en-US" dirty="0" smtClean="0"/>
              <a:t> during </a:t>
            </a:r>
            <a:r>
              <a:rPr lang="en-US" dirty="0" smtClean="0">
                <a:solidFill>
                  <a:srgbClr val="FF0000"/>
                </a:solidFill>
              </a:rPr>
              <a:t>powerful</a:t>
            </a:r>
            <a:r>
              <a:rPr lang="en-US" dirty="0" smtClean="0"/>
              <a:t> muscle actions, the </a:t>
            </a:r>
            <a:r>
              <a:rPr lang="en-US" dirty="0" smtClean="0">
                <a:solidFill>
                  <a:srgbClr val="FF0000"/>
                </a:solidFill>
              </a:rPr>
              <a:t>muscle</a:t>
            </a:r>
            <a:r>
              <a:rPr lang="en-US" dirty="0" smtClean="0"/>
              <a:t> must exert as much </a:t>
            </a:r>
            <a:r>
              <a:rPr lang="en-US" dirty="0" smtClean="0">
                <a:solidFill>
                  <a:srgbClr val="FF0000"/>
                </a:solidFill>
              </a:rPr>
              <a:t>force</a:t>
            </a:r>
            <a:r>
              <a:rPr lang="en-US" dirty="0" smtClean="0"/>
              <a:t> as possible in a </a:t>
            </a:r>
            <a:r>
              <a:rPr lang="en-US" dirty="0" smtClean="0">
                <a:solidFill>
                  <a:srgbClr val="FF0000"/>
                </a:solidFill>
              </a:rPr>
              <a:t>short period of 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may </a:t>
            </a:r>
            <a:r>
              <a:rPr lang="en-US" dirty="0" smtClean="0">
                <a:solidFill>
                  <a:srgbClr val="FF0000"/>
                </a:solidFill>
              </a:rPr>
              <a:t>explain</a:t>
            </a:r>
            <a:r>
              <a:rPr lang="en-US" dirty="0" smtClean="0"/>
              <a:t> to some extent </a:t>
            </a:r>
            <a:r>
              <a:rPr lang="en-US" dirty="0" smtClean="0">
                <a:solidFill>
                  <a:srgbClr val="FF0000"/>
                </a:solidFill>
              </a:rPr>
              <a:t>why</a:t>
            </a:r>
            <a:r>
              <a:rPr lang="en-US" dirty="0" smtClean="0"/>
              <a:t> heavy </a:t>
            </a:r>
            <a:r>
              <a:rPr lang="en-US" dirty="0" smtClean="0">
                <a:solidFill>
                  <a:srgbClr val="FF0000"/>
                </a:solidFill>
              </a:rPr>
              <a:t>resistance training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ineffective</a:t>
            </a:r>
            <a:r>
              <a:rPr lang="en-US" dirty="0" smtClean="0"/>
              <a:t> for increasing </a:t>
            </a:r>
            <a:r>
              <a:rPr lang="en-US" dirty="0" smtClean="0">
                <a:solidFill>
                  <a:srgbClr val="FF0000"/>
                </a:solidFill>
              </a:rPr>
              <a:t>power</a:t>
            </a:r>
            <a:r>
              <a:rPr lang="en-US" dirty="0" smtClean="0"/>
              <a:t> performance in </a:t>
            </a:r>
            <a:r>
              <a:rPr lang="en-US" dirty="0" smtClean="0">
                <a:solidFill>
                  <a:srgbClr val="FF0000"/>
                </a:solidFill>
              </a:rPr>
              <a:t>well-trained athletes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19200" y="5029200"/>
            <a:ext cx="18288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Squat training</a:t>
            </a:r>
          </a:p>
          <a:p>
            <a:pPr algn="ctr"/>
            <a:r>
              <a:rPr lang="en-US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70% to 120% of IRM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Notched Right Arrow 4"/>
          <p:cNvSpPr/>
          <p:nvPr/>
        </p:nvSpPr>
        <p:spPr>
          <a:xfrm>
            <a:off x="3200400" y="5486400"/>
            <a:ext cx="914400" cy="381000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91000" y="4953000"/>
            <a:ext cx="4114800" cy="14478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improve maximum isometric strength</a:t>
            </a:r>
          </a:p>
          <a:p>
            <a:pPr algn="ctr"/>
            <a:r>
              <a:rPr lang="en-US" sz="2400" b="1" dirty="0" smtClean="0"/>
              <a:t>does not improve the RFD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may even reduce the muscle's ability to develop force rapidly  </a:t>
            </a:r>
            <a:endParaRPr lang="en-US" sz="2000" b="1" spc="50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Resistance Training and Rate of Force Development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Although </a:t>
            </a:r>
            <a:r>
              <a:rPr lang="en-US" sz="2800" dirty="0" smtClean="0">
                <a:solidFill>
                  <a:srgbClr val="FF0000"/>
                </a:solidFill>
              </a:rPr>
              <a:t>heavy resistance training </a:t>
            </a:r>
            <a:r>
              <a:rPr lang="en-US" sz="2800" dirty="0" smtClean="0"/>
              <a:t>in this study </a:t>
            </a:r>
            <a:r>
              <a:rPr lang="en-US" sz="2800" dirty="0" smtClean="0">
                <a:solidFill>
                  <a:srgbClr val="FF0000"/>
                </a:solidFill>
              </a:rPr>
              <a:t>increased maximum strength </a:t>
            </a:r>
            <a:r>
              <a:rPr lang="en-US" sz="2800" dirty="0" smtClean="0"/>
              <a:t>and, thus, the highest point of the </a:t>
            </a:r>
            <a:r>
              <a:rPr lang="en-US" sz="2800" dirty="0" smtClean="0">
                <a:solidFill>
                  <a:srgbClr val="FF0000"/>
                </a:solidFill>
              </a:rPr>
              <a:t>force-time curve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it did not improve power performance </a:t>
            </a:r>
            <a:r>
              <a:rPr lang="en-US" sz="2800" dirty="0" smtClean="0"/>
              <a:t>appreciably, especially in </a:t>
            </a:r>
            <a:r>
              <a:rPr lang="en-US" sz="2800" dirty="0" smtClean="0">
                <a:solidFill>
                  <a:srgbClr val="FF0000"/>
                </a:solidFill>
              </a:rPr>
              <a:t>athletes</a:t>
            </a:r>
            <a:r>
              <a:rPr lang="en-US" sz="2800" dirty="0" smtClean="0"/>
              <a:t> who had already developed a </a:t>
            </a:r>
            <a:r>
              <a:rPr lang="en-US" sz="2800" dirty="0" smtClean="0">
                <a:solidFill>
                  <a:srgbClr val="FF0000"/>
                </a:solidFill>
              </a:rPr>
              <a:t>strength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training base </a:t>
            </a:r>
            <a:r>
              <a:rPr lang="en-US" sz="2800" dirty="0" smtClean="0"/>
              <a:t>(i.e., who had accumulated more than six months of training). </a:t>
            </a:r>
          </a:p>
          <a:p>
            <a:r>
              <a:rPr lang="en-US" sz="2800" dirty="0" smtClean="0"/>
              <a:t>activities is typically less than </a:t>
            </a:r>
            <a:r>
              <a:rPr lang="en-US" sz="2800" dirty="0" smtClean="0">
                <a:solidFill>
                  <a:srgbClr val="FF0000"/>
                </a:solidFill>
              </a:rPr>
              <a:t>300</a:t>
            </a:r>
            <a:r>
              <a:rPr lang="en-US" sz="2800" dirty="0" smtClean="0"/>
              <a:t> ms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Resistance Training and Rate of Force Development</a:t>
            </a:r>
            <a:endParaRPr lang="en-US" sz="36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143000" y="5257800"/>
            <a:ext cx="18288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maximal jump squat training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with light loads </a:t>
            </a:r>
            <a:endParaRPr lang="en-US" sz="2000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Notched Right Arrow 4"/>
          <p:cNvSpPr/>
          <p:nvPr/>
        </p:nvSpPr>
        <p:spPr>
          <a:xfrm>
            <a:off x="3124200" y="5867400"/>
            <a:ext cx="914400" cy="381000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91000" y="5410200"/>
            <a:ext cx="4114800" cy="10668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improves their ability to increase force output at a fast rate </a:t>
            </a:r>
          </a:p>
          <a:p>
            <a:pPr algn="ctr"/>
            <a:endParaRPr lang="en-US" sz="2400" b="1" spc="50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524000"/>
            <a:ext cx="5638665" cy="3505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Overcoming the Deceleration Phase in Traditional Resistance Training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At </a:t>
            </a:r>
            <a:r>
              <a:rPr lang="en-US" sz="2800" dirty="0" smtClean="0">
                <a:solidFill>
                  <a:srgbClr val="FF0000"/>
                </a:solidFill>
              </a:rPr>
              <a:t>traditional</a:t>
            </a:r>
            <a:r>
              <a:rPr lang="en-US" sz="2800" dirty="0" smtClean="0"/>
              <a:t> resistance training, when an athlete </a:t>
            </a:r>
            <a:r>
              <a:rPr lang="en-US" sz="2800" dirty="0" smtClean="0">
                <a:solidFill>
                  <a:srgbClr val="FF0000"/>
                </a:solidFill>
              </a:rPr>
              <a:t>lifts a maximal weight in a bench press</a:t>
            </a:r>
            <a:r>
              <a:rPr lang="en-US" sz="2800" dirty="0" smtClean="0"/>
              <a:t>, the bar </a:t>
            </a:r>
            <a:r>
              <a:rPr lang="en-US" sz="2800" dirty="0" smtClean="0">
                <a:solidFill>
                  <a:srgbClr val="FF0000"/>
                </a:solidFill>
              </a:rPr>
              <a:t>decelerates</a:t>
            </a:r>
            <a:r>
              <a:rPr lang="en-US" sz="2800" dirty="0" smtClean="0"/>
              <a:t> for a considerable proportion (</a:t>
            </a:r>
            <a:r>
              <a:rPr lang="en-US" sz="2800" dirty="0" smtClean="0">
                <a:solidFill>
                  <a:srgbClr val="FF0000"/>
                </a:solidFill>
              </a:rPr>
              <a:t>24</a:t>
            </a:r>
            <a:r>
              <a:rPr lang="en-US" sz="2800" dirty="0" smtClean="0"/>
              <a:t>%) of the </a:t>
            </a:r>
            <a:r>
              <a:rPr lang="en-US" sz="2800" dirty="0" smtClean="0">
                <a:solidFill>
                  <a:srgbClr val="FF0000"/>
                </a:solidFill>
              </a:rPr>
              <a:t>concentric movement </a:t>
            </a:r>
            <a:r>
              <a:rPr lang="en-US" sz="2800" dirty="0" smtClean="0"/>
              <a:t>(36), as the weight approaches the </a:t>
            </a:r>
            <a:r>
              <a:rPr lang="en-US" sz="2800" dirty="0" smtClean="0">
                <a:solidFill>
                  <a:srgbClr val="FF0000"/>
                </a:solidFill>
              </a:rPr>
              <a:t>end of the range of motion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FF0000"/>
                </a:solidFill>
              </a:rPr>
              <a:t>deceleration</a:t>
            </a:r>
            <a:r>
              <a:rPr lang="en-US" sz="2800" dirty="0" smtClean="0"/>
              <a:t> phase </a:t>
            </a:r>
            <a:r>
              <a:rPr lang="en-US" sz="2800" dirty="0" smtClean="0">
                <a:solidFill>
                  <a:srgbClr val="FF0000"/>
                </a:solidFill>
              </a:rPr>
              <a:t>increases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FF0000"/>
                </a:solidFill>
              </a:rPr>
              <a:t>52%</a:t>
            </a:r>
            <a:r>
              <a:rPr lang="en-US" sz="2800" dirty="0" smtClean="0"/>
              <a:t> when the athlete performs the </a:t>
            </a:r>
            <a:r>
              <a:rPr lang="en-US" sz="2800" dirty="0" smtClean="0">
                <a:solidFill>
                  <a:srgbClr val="FF0000"/>
                </a:solidFill>
              </a:rPr>
              <a:t>bench press </a:t>
            </a:r>
            <a:r>
              <a:rPr lang="en-US" sz="2800" dirty="0" smtClean="0"/>
              <a:t>lift with a lighter resistance (e.g., </a:t>
            </a:r>
            <a:r>
              <a:rPr lang="en-US" sz="2800" dirty="0" smtClean="0">
                <a:solidFill>
                  <a:srgbClr val="FF0000"/>
                </a:solidFill>
              </a:rPr>
              <a:t>81</a:t>
            </a:r>
            <a:r>
              <a:rPr lang="en-US" sz="2800" dirty="0" smtClean="0"/>
              <a:t>% of IRM).</a:t>
            </a:r>
          </a:p>
          <a:p>
            <a:r>
              <a:rPr lang="en-US" sz="2800" dirty="0" smtClean="0"/>
              <a:t>since the athlete must still slow the bar to a </a:t>
            </a:r>
            <a:r>
              <a:rPr lang="en-US" sz="2800" dirty="0" smtClean="0">
                <a:solidFill>
                  <a:srgbClr val="FF0000"/>
                </a:solidFill>
              </a:rPr>
              <a:t>complete stop at the end of the range</a:t>
            </a:r>
            <a:r>
              <a:rPr lang="en-US" sz="2800" dirty="0" smtClean="0"/>
              <a:t>.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Power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Power can also be expressed as </a:t>
            </a:r>
            <a:r>
              <a:rPr lang="en-US" dirty="0" smtClean="0">
                <a:solidFill>
                  <a:srgbClr val="FF0000"/>
                </a:solidFill>
              </a:rPr>
              <a:t>work done per unit of time</a:t>
            </a:r>
            <a:r>
              <a:rPr lang="en-US" dirty="0" smtClean="0"/>
              <a:t> (40). Power output for an athlete can range from </a:t>
            </a:r>
            <a:r>
              <a:rPr lang="en-US" dirty="0" smtClean="0">
                <a:solidFill>
                  <a:srgbClr val="FF0000"/>
                </a:solidFill>
              </a:rPr>
              <a:t>50 W</a:t>
            </a:r>
            <a:r>
              <a:rPr lang="en-US" dirty="0" smtClean="0"/>
              <a:t> produced during light </a:t>
            </a:r>
            <a:r>
              <a:rPr lang="en-US" dirty="0" smtClean="0">
                <a:solidFill>
                  <a:srgbClr val="FF0000"/>
                </a:solidFill>
              </a:rPr>
              <a:t>cycling or jogging</a:t>
            </a:r>
            <a:r>
              <a:rPr lang="en-US" dirty="0" smtClean="0"/>
              <a:t>, to around </a:t>
            </a:r>
            <a:r>
              <a:rPr lang="en-US" dirty="0" smtClean="0">
                <a:solidFill>
                  <a:srgbClr val="FF0000"/>
                </a:solidFill>
              </a:rPr>
              <a:t>7000</a:t>
            </a:r>
            <a:r>
              <a:rPr lang="en-US" dirty="0" smtClean="0"/>
              <a:t> W, produced during the </a:t>
            </a:r>
            <a:r>
              <a:rPr lang="en-US" dirty="0" smtClean="0">
                <a:solidFill>
                  <a:srgbClr val="FF0000"/>
                </a:solidFill>
              </a:rPr>
              <a:t>second phase of the pull for the clean in Weightlifting </a:t>
            </a:r>
            <a:r>
              <a:rPr lang="en-US" dirty="0" smtClean="0"/>
              <a:t>(40). </a:t>
            </a:r>
          </a:p>
          <a:p>
            <a:r>
              <a:rPr lang="en-US" dirty="0" smtClean="0"/>
              <a:t>Jump over a bar 2.45 m high</a:t>
            </a:r>
          </a:p>
          <a:p>
            <a:r>
              <a:rPr lang="en-US" dirty="0" smtClean="0"/>
              <a:t>Snatch 2.5 times your body mass</a:t>
            </a:r>
          </a:p>
          <a:p>
            <a:r>
              <a:rPr lang="en-US" dirty="0" smtClean="0"/>
              <a:t>golf ball more than 300 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Overcoming the Deceleration Phase in Traditional Resistance Training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FF0000"/>
                </a:solidFill>
              </a:rPr>
              <a:t>problem of the deceleration phase </a:t>
            </a:r>
            <a:r>
              <a:rPr lang="en-US" sz="2800" dirty="0" smtClean="0"/>
              <a:t>can be </a:t>
            </a:r>
            <a:r>
              <a:rPr lang="en-US" sz="2800" dirty="0" smtClean="0">
                <a:solidFill>
                  <a:srgbClr val="FF0000"/>
                </a:solidFill>
              </a:rPr>
              <a:t>overcome</a:t>
            </a:r>
            <a:r>
              <a:rPr lang="en-US" sz="2800" dirty="0" smtClean="0"/>
              <a:t> if the athlete actually </a:t>
            </a:r>
            <a:r>
              <a:rPr lang="en-US" sz="2800" dirty="0" smtClean="0">
                <a:solidFill>
                  <a:srgbClr val="FF0000"/>
                </a:solidFill>
              </a:rPr>
              <a:t>throws or jumps </a:t>
            </a:r>
            <a:r>
              <a:rPr lang="en-US" sz="2800" dirty="0" smtClean="0"/>
              <a:t>with the weight.</a:t>
            </a:r>
          </a:p>
          <a:p>
            <a:r>
              <a:rPr lang="en-US" sz="2800" dirty="0" smtClean="0"/>
              <a:t>This type of movement is most accurately termed </a:t>
            </a:r>
            <a:r>
              <a:rPr lang="en-US" sz="2800" dirty="0" smtClean="0">
                <a:solidFill>
                  <a:srgbClr val="FF0000"/>
                </a:solidFill>
              </a:rPr>
              <a:t>ballistic resistance </a:t>
            </a:r>
            <a:r>
              <a:rPr lang="en-US" sz="2800" dirty="0" smtClean="0"/>
              <a:t>training; Ballistic implies </a:t>
            </a:r>
            <a:r>
              <a:rPr lang="en-US" sz="2800" dirty="0" smtClean="0">
                <a:solidFill>
                  <a:srgbClr val="FF0000"/>
                </a:solidFill>
              </a:rPr>
              <a:t>acceleration of high velocity</a:t>
            </a:r>
            <a:r>
              <a:rPr lang="en-US" sz="2800" dirty="0" smtClean="0"/>
              <a:t>, with actual projection into </a:t>
            </a:r>
            <a:r>
              <a:rPr lang="en-US" sz="2800" dirty="0" smtClean="0">
                <a:solidFill>
                  <a:srgbClr val="FF0000"/>
                </a:solidFill>
              </a:rPr>
              <a:t>free space</a:t>
            </a:r>
            <a:r>
              <a:rPr lang="en-US" sz="2800" dirty="0" smtClean="0"/>
              <a:t>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Plyometrics</a:t>
            </a:r>
            <a:r>
              <a:rPr lang="en-US" sz="2800" dirty="0" smtClean="0"/>
              <a:t> training, </a:t>
            </a:r>
            <a:r>
              <a:rPr lang="en-US" sz="2800" dirty="0" smtClean="0">
                <a:solidFill>
                  <a:srgbClr val="FF0000"/>
                </a:solidFill>
              </a:rPr>
              <a:t>weighted jump squats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FF0000"/>
                </a:solidFill>
              </a:rPr>
              <a:t>Weightlifting</a:t>
            </a:r>
            <a:r>
              <a:rPr lang="en-US" sz="2800" dirty="0" smtClean="0"/>
              <a:t> movements </a:t>
            </a:r>
            <a:r>
              <a:rPr lang="en-US" sz="2800" dirty="0" smtClean="0">
                <a:solidFill>
                  <a:srgbClr val="FF0000"/>
                </a:solidFill>
              </a:rPr>
              <a:t>avoid</a:t>
            </a:r>
            <a:r>
              <a:rPr lang="en-US" sz="2800" dirty="0" smtClean="0"/>
              <a:t> this problem of </a:t>
            </a:r>
            <a:r>
              <a:rPr lang="en-US" sz="2800" dirty="0" smtClean="0">
                <a:solidFill>
                  <a:srgbClr val="FF0000"/>
                </a:solidFill>
              </a:rPr>
              <a:t>deceleration</a:t>
            </a:r>
            <a:r>
              <a:rPr lang="en-US" sz="2800" dirty="0" smtClean="0"/>
              <a:t> by allowing the athlete to </a:t>
            </a:r>
            <a:r>
              <a:rPr lang="en-US" sz="2800" dirty="0" smtClean="0">
                <a:solidFill>
                  <a:srgbClr val="FF0000"/>
                </a:solidFill>
              </a:rPr>
              <a:t>accelerate</a:t>
            </a:r>
            <a:r>
              <a:rPr lang="en-US" sz="2800" dirty="0" smtClean="0"/>
              <a:t> all the </a:t>
            </a:r>
            <a:r>
              <a:rPr lang="en-US" sz="2800" dirty="0" smtClean="0">
                <a:solidFill>
                  <a:srgbClr val="FF0000"/>
                </a:solidFill>
              </a:rPr>
              <a:t>way through the movement to the point of projection </a:t>
            </a:r>
            <a:r>
              <a:rPr lang="en-US" sz="2800" dirty="0" smtClean="0"/>
              <a:t>of the load (i.e., </a:t>
            </a:r>
            <a:r>
              <a:rPr lang="en-US" sz="2800" dirty="0" smtClean="0">
                <a:solidFill>
                  <a:srgbClr val="FF0000"/>
                </a:solidFill>
              </a:rPr>
              <a:t>takeoff</a:t>
            </a:r>
            <a:r>
              <a:rPr lang="en-US" sz="2800" dirty="0" smtClean="0"/>
              <a:t> in jumping, </a:t>
            </a:r>
            <a:r>
              <a:rPr lang="en-US" sz="2800" dirty="0" smtClean="0">
                <a:solidFill>
                  <a:srgbClr val="FF0000"/>
                </a:solidFill>
              </a:rPr>
              <a:t>ball release in throwing</a:t>
            </a:r>
            <a:r>
              <a:rPr lang="en-US" sz="2800" dirty="0" smtClean="0"/>
              <a:t>, and impact in striking activities).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Overcoming the Deceleration Phase in Traditional Resistance Training</a:t>
            </a:r>
            <a:endParaRPr lang="en-US" sz="3600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7323530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Training Methods for Power Development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heavy resistance training (in accordance with the power requirements of the sport)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ballistic training (which should constitute a considerable proportion of the training volume)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plyometrics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weightlifting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Heavy Resistance Training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To be </a:t>
            </a:r>
            <a:r>
              <a:rPr lang="en-US" sz="2800" dirty="0" smtClean="0">
                <a:solidFill>
                  <a:srgbClr val="FF0000"/>
                </a:solidFill>
              </a:rPr>
              <a:t>powerful</a:t>
            </a:r>
            <a:r>
              <a:rPr lang="en-US" sz="2800" dirty="0" smtClean="0">
                <a:solidFill>
                  <a:schemeClr val="tx1"/>
                </a:solidFill>
              </a:rPr>
              <a:t>, the athlete must also </a:t>
            </a:r>
            <a:r>
              <a:rPr lang="en-US" sz="2800" dirty="0" smtClean="0">
                <a:solidFill>
                  <a:srgbClr val="FF0000"/>
                </a:solidFill>
              </a:rPr>
              <a:t>be very strong </a:t>
            </a:r>
            <a:r>
              <a:rPr lang="en-US" sz="2800" dirty="0" smtClean="0">
                <a:solidFill>
                  <a:schemeClr val="tx1"/>
                </a:solidFill>
              </a:rPr>
              <a:t>in the </a:t>
            </a:r>
            <a:r>
              <a:rPr lang="en-US" sz="2800" dirty="0" smtClean="0">
                <a:solidFill>
                  <a:srgbClr val="FF0000"/>
                </a:solidFill>
              </a:rPr>
              <a:t>movements</a:t>
            </a:r>
            <a:r>
              <a:rPr lang="en-US" sz="2800" dirty="0" smtClean="0">
                <a:solidFill>
                  <a:schemeClr val="tx1"/>
                </a:solidFill>
              </a:rPr>
              <a:t> requiring high </a:t>
            </a:r>
            <a:r>
              <a:rPr lang="en-US" sz="2800" dirty="0" smtClean="0">
                <a:solidFill>
                  <a:srgbClr val="FF0000"/>
                </a:solidFill>
              </a:rPr>
              <a:t>power</a:t>
            </a:r>
            <a:r>
              <a:rPr lang="en-US" sz="2800" dirty="0" smtClean="0">
                <a:solidFill>
                  <a:schemeClr val="tx1"/>
                </a:solidFill>
              </a:rPr>
              <a:t> expression.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As a general rule, the </a:t>
            </a:r>
            <a:r>
              <a:rPr lang="en-US" sz="2800" dirty="0" smtClean="0">
                <a:solidFill>
                  <a:srgbClr val="FF0000"/>
                </a:solidFill>
              </a:rPr>
              <a:t>athlete</a:t>
            </a:r>
            <a:r>
              <a:rPr lang="en-US" sz="2800" dirty="0" smtClean="0">
                <a:solidFill>
                  <a:schemeClr val="tx1"/>
                </a:solidFill>
              </a:rPr>
              <a:t> should be able to </a:t>
            </a:r>
            <a:r>
              <a:rPr lang="en-US" sz="2800" dirty="0" smtClean="0">
                <a:solidFill>
                  <a:srgbClr val="FF0000"/>
                </a:solidFill>
              </a:rPr>
              <a:t>generate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three times </a:t>
            </a:r>
            <a:r>
              <a:rPr lang="en-US" sz="2800" dirty="0" smtClean="0">
                <a:solidFill>
                  <a:schemeClr val="tx1"/>
                </a:solidFill>
              </a:rPr>
              <a:t>the muscle tension required during the </a:t>
            </a:r>
            <a:r>
              <a:rPr lang="en-US" sz="2800" dirty="0" smtClean="0">
                <a:solidFill>
                  <a:srgbClr val="FF0000"/>
                </a:solidFill>
              </a:rPr>
              <a:t>actual sporting performance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neuromuscular system </a:t>
            </a:r>
            <a:r>
              <a:rPr lang="en-US" sz="2800" dirty="0" smtClean="0">
                <a:solidFill>
                  <a:schemeClr val="tx1"/>
                </a:solidFill>
              </a:rPr>
              <a:t>can generate </a:t>
            </a:r>
            <a:r>
              <a:rPr lang="en-US" sz="2800" dirty="0" smtClean="0">
                <a:solidFill>
                  <a:srgbClr val="FF0000"/>
                </a:solidFill>
              </a:rPr>
              <a:t>greatest</a:t>
            </a:r>
            <a:r>
              <a:rPr lang="en-US" sz="2800" dirty="0" smtClean="0">
                <a:solidFill>
                  <a:schemeClr val="tx1"/>
                </a:solidFill>
              </a:rPr>
              <a:t> power output when it is </a:t>
            </a:r>
            <a:r>
              <a:rPr lang="en-US" sz="2800" dirty="0" smtClean="0">
                <a:solidFill>
                  <a:srgbClr val="FF0000"/>
                </a:solidFill>
              </a:rPr>
              <a:t>working</a:t>
            </a:r>
            <a:r>
              <a:rPr lang="en-US" sz="2800" dirty="0" smtClean="0">
                <a:solidFill>
                  <a:schemeClr val="tx1"/>
                </a:solidFill>
              </a:rPr>
              <a:t> against a load of approximately </a:t>
            </a:r>
            <a:r>
              <a:rPr lang="en-US" sz="2800" dirty="0" smtClean="0">
                <a:solidFill>
                  <a:srgbClr val="FF0000"/>
                </a:solidFill>
              </a:rPr>
              <a:t>30% of maximal strength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Heavy Resistance Training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Despite the fact that </a:t>
            </a:r>
            <a:r>
              <a:rPr lang="en-US" sz="2800" dirty="0" smtClean="0">
                <a:solidFill>
                  <a:srgbClr val="FF0000"/>
                </a:solidFill>
              </a:rPr>
              <a:t>heavy resistance training </a:t>
            </a:r>
            <a:r>
              <a:rPr lang="en-US" sz="2800" dirty="0" smtClean="0">
                <a:solidFill>
                  <a:schemeClr val="tx1"/>
                </a:solidFill>
              </a:rPr>
              <a:t>results in movement </a:t>
            </a:r>
            <a:r>
              <a:rPr lang="en-US" sz="2800" dirty="0" smtClean="0">
                <a:solidFill>
                  <a:srgbClr val="FF0000"/>
                </a:solidFill>
              </a:rPr>
              <a:t>velocities lower </a:t>
            </a:r>
            <a:r>
              <a:rPr lang="en-US" sz="2800" dirty="0" smtClean="0">
                <a:solidFill>
                  <a:schemeClr val="tx1"/>
                </a:solidFill>
              </a:rPr>
              <a:t>than those typically encountered in </a:t>
            </a:r>
            <a:r>
              <a:rPr lang="en-US" sz="2800" dirty="0" smtClean="0">
                <a:solidFill>
                  <a:srgbClr val="FF0000"/>
                </a:solidFill>
              </a:rPr>
              <a:t>sporting movements </a:t>
            </a:r>
            <a:r>
              <a:rPr lang="en-US" sz="2800" dirty="0" smtClean="0">
                <a:solidFill>
                  <a:schemeClr val="tx1"/>
                </a:solidFill>
              </a:rPr>
              <a:t>(e.g., jumping or throwing) (25, 82), traditional resistance training exercises have been </a:t>
            </a:r>
            <a:r>
              <a:rPr lang="en-US" sz="2800" dirty="0" smtClean="0">
                <a:solidFill>
                  <a:srgbClr val="FF0000"/>
                </a:solidFill>
              </a:rPr>
              <a:t>successfully used to improve </a:t>
            </a:r>
            <a:r>
              <a:rPr lang="en-US" sz="2800" dirty="0" smtClean="0">
                <a:solidFill>
                  <a:schemeClr val="tx1"/>
                </a:solidFill>
              </a:rPr>
              <a:t>maximal power output in dynamic, sport-specific movements.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improvements in </a:t>
            </a:r>
            <a:r>
              <a:rPr lang="en-US" sz="2800" dirty="0" smtClean="0">
                <a:solidFill>
                  <a:srgbClr val="FF0000"/>
                </a:solidFill>
              </a:rPr>
              <a:t>maximal power following </a:t>
            </a:r>
            <a:r>
              <a:rPr lang="en-US" sz="2800" dirty="0" smtClean="0">
                <a:solidFill>
                  <a:schemeClr val="tx1"/>
                </a:solidFill>
              </a:rPr>
              <a:t>training have primarily been a result of the </a:t>
            </a:r>
            <a:r>
              <a:rPr lang="en-US" sz="2800" dirty="0" smtClean="0">
                <a:solidFill>
                  <a:srgbClr val="FF0000"/>
                </a:solidFill>
              </a:rPr>
              <a:t>physiological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adaptations</a:t>
            </a:r>
            <a:r>
              <a:rPr lang="en-US" sz="2800" dirty="0" smtClean="0">
                <a:solidFill>
                  <a:schemeClr val="tx1"/>
                </a:solidFill>
              </a:rPr>
              <a:t> responsible for increasing maximal </a:t>
            </a:r>
            <a:r>
              <a:rPr lang="en-US" sz="2800" dirty="0" smtClean="0">
                <a:solidFill>
                  <a:srgbClr val="FF0000"/>
                </a:solidFill>
              </a:rPr>
              <a:t>strength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fa-IR" sz="2800" dirty="0" smtClean="0">
                <a:solidFill>
                  <a:schemeClr val="tx1"/>
                </a:solidFill>
              </a:rPr>
              <a:t> </a:t>
            </a:r>
            <a:r>
              <a:rPr lang="en-US" sz="2800" dirty="0" smtClean="0">
                <a:solidFill>
                  <a:schemeClr val="tx1"/>
                </a:solidFill>
              </a:rPr>
              <a:t>(i.e., increased cross-sectional area and maximal neural drive).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Heavy Resistance Training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As a result, </a:t>
            </a:r>
            <a:r>
              <a:rPr lang="en-US" sz="2800" dirty="0" smtClean="0">
                <a:solidFill>
                  <a:srgbClr val="FF0000"/>
                </a:solidFill>
              </a:rPr>
              <a:t>increases</a:t>
            </a:r>
            <a:r>
              <a:rPr lang="en-US" sz="2800" dirty="0" smtClean="0">
                <a:solidFill>
                  <a:schemeClr val="tx1"/>
                </a:solidFill>
              </a:rPr>
              <a:t> in </a:t>
            </a:r>
            <a:r>
              <a:rPr lang="en-US" sz="2800" dirty="0" smtClean="0">
                <a:solidFill>
                  <a:srgbClr val="FF0000"/>
                </a:solidFill>
              </a:rPr>
              <a:t>maximal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power</a:t>
            </a:r>
            <a:r>
              <a:rPr lang="en-US" sz="2800" dirty="0" smtClean="0">
                <a:solidFill>
                  <a:schemeClr val="tx1"/>
                </a:solidFill>
              </a:rPr>
              <a:t> output </a:t>
            </a:r>
            <a:r>
              <a:rPr lang="en-US" sz="2800" dirty="0" smtClean="0">
                <a:solidFill>
                  <a:srgbClr val="FF0000"/>
                </a:solidFill>
              </a:rPr>
              <a:t>following heavy resistance training </a:t>
            </a:r>
            <a:r>
              <a:rPr lang="en-US" sz="2800" dirty="0" smtClean="0">
                <a:solidFill>
                  <a:schemeClr val="tx1"/>
                </a:solidFill>
              </a:rPr>
              <a:t>are prominent in the </a:t>
            </a:r>
            <a:r>
              <a:rPr lang="en-US" sz="2800" dirty="0" smtClean="0">
                <a:solidFill>
                  <a:srgbClr val="FF0000"/>
                </a:solidFill>
              </a:rPr>
              <a:t>early phases of training </a:t>
            </a:r>
            <a:r>
              <a:rPr lang="en-US" sz="2800" dirty="0" smtClean="0">
                <a:solidFill>
                  <a:schemeClr val="tx1"/>
                </a:solidFill>
              </a:rPr>
              <a:t>or in athletes who demonstrate a relatively </a:t>
            </a:r>
            <a:r>
              <a:rPr lang="en-US" sz="2800" dirty="0" smtClean="0">
                <a:solidFill>
                  <a:srgbClr val="FF0000"/>
                </a:solidFill>
              </a:rPr>
              <a:t>low level of strength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Ballistic Resistance Training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Ballistic movements (e.g., jump squat, bench throw) </a:t>
            </a:r>
            <a:r>
              <a:rPr lang="en-US" sz="2800" dirty="0" smtClean="0">
                <a:solidFill>
                  <a:srgbClr val="FF0000"/>
                </a:solidFill>
              </a:rPr>
              <a:t>eliminate any deceleration phase </a:t>
            </a:r>
            <a:r>
              <a:rPr lang="en-US" sz="2800" dirty="0" smtClean="0">
                <a:solidFill>
                  <a:schemeClr val="tx1"/>
                </a:solidFill>
              </a:rPr>
              <a:t>by requiring athletes to accelerate throughout the entire range of motion to the point of projection (i.e., takeoff or release).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ballistic</a:t>
            </a:r>
            <a:r>
              <a:rPr lang="en-US" sz="2800" dirty="0" smtClean="0">
                <a:solidFill>
                  <a:schemeClr val="tx1"/>
                </a:solidFill>
              </a:rPr>
              <a:t> movements (jump squats) resulted in a </a:t>
            </a:r>
            <a:r>
              <a:rPr lang="en-US" sz="2800" dirty="0" smtClean="0">
                <a:solidFill>
                  <a:srgbClr val="FF0000"/>
                </a:solidFill>
              </a:rPr>
              <a:t>significantly</a:t>
            </a:r>
            <a:r>
              <a:rPr lang="en-US" sz="2800" dirty="0" smtClean="0">
                <a:solidFill>
                  <a:schemeClr val="tx1"/>
                </a:solidFill>
              </a:rPr>
              <a:t> greater change in </a:t>
            </a:r>
            <a:r>
              <a:rPr lang="en-US" sz="2800" dirty="0" smtClean="0">
                <a:solidFill>
                  <a:srgbClr val="FF0000"/>
                </a:solidFill>
              </a:rPr>
              <a:t>sport-specific vertical-jump </a:t>
            </a:r>
            <a:r>
              <a:rPr lang="en-US" sz="2800" dirty="0" smtClean="0">
                <a:solidFill>
                  <a:schemeClr val="tx1"/>
                </a:solidFill>
              </a:rPr>
              <a:t>performance than training with </a:t>
            </a:r>
            <a:r>
              <a:rPr lang="en-US" sz="2800" dirty="0" smtClean="0">
                <a:solidFill>
                  <a:srgbClr val="FF0000"/>
                </a:solidFill>
              </a:rPr>
              <a:t>traditional</a:t>
            </a:r>
            <a:r>
              <a:rPr lang="en-US" sz="2800" dirty="0" smtClean="0">
                <a:solidFill>
                  <a:schemeClr val="tx1"/>
                </a:solidFill>
              </a:rPr>
              <a:t> exercises (squat and leg press).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Therefore, training with ballistic movements allows athletes from a variety of backgrounds (i.e., </a:t>
            </a:r>
            <a:r>
              <a:rPr lang="en-US" sz="2800" dirty="0" smtClean="0">
                <a:solidFill>
                  <a:srgbClr val="FF0000"/>
                </a:solidFill>
              </a:rPr>
              <a:t>beginner, advanced, or elite</a:t>
            </a:r>
            <a:r>
              <a:rPr lang="en-US" sz="2800" dirty="0" smtClean="0">
                <a:solidFill>
                  <a:schemeClr val="tx1"/>
                </a:solidFill>
              </a:rPr>
              <a:t>) to </a:t>
            </a:r>
            <a:r>
              <a:rPr lang="en-US" sz="2800" dirty="0" smtClean="0">
                <a:solidFill>
                  <a:srgbClr val="FF0000"/>
                </a:solidFill>
              </a:rPr>
              <a:t>improve power production </a:t>
            </a:r>
            <a:r>
              <a:rPr lang="en-US" sz="2800" dirty="0" smtClean="0">
                <a:solidFill>
                  <a:schemeClr val="tx1"/>
                </a:solidFill>
              </a:rPr>
              <a:t>in a variety of </a:t>
            </a:r>
            <a:r>
              <a:rPr lang="en-US" sz="2800" dirty="0" smtClean="0">
                <a:solidFill>
                  <a:srgbClr val="FF0000"/>
                </a:solidFill>
              </a:rPr>
              <a:t>sport-specific movements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Ballistic Resistance Training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These adaptations are hypothesized to contribute to observations of </a:t>
            </a:r>
            <a:r>
              <a:rPr lang="en-US" sz="2800" dirty="0" smtClean="0">
                <a:solidFill>
                  <a:srgbClr val="FF0000"/>
                </a:solidFill>
              </a:rPr>
              <a:t>enhanced RFD </a:t>
            </a:r>
            <a:r>
              <a:rPr lang="en-US" sz="2800" dirty="0" smtClean="0">
                <a:solidFill>
                  <a:schemeClr val="tx1"/>
                </a:solidFill>
              </a:rPr>
              <a:t>and result in the ability to generate more force in shorter periods of time.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Ballistic movements </a:t>
            </a:r>
            <a:r>
              <a:rPr lang="en-US" sz="2800" dirty="0" smtClean="0">
                <a:solidFill>
                  <a:schemeClr val="tx1"/>
                </a:solidFill>
              </a:rPr>
              <a:t>are typically performed across a </a:t>
            </a:r>
            <a:r>
              <a:rPr lang="en-US" sz="2800" dirty="0" smtClean="0">
                <a:solidFill>
                  <a:srgbClr val="FF0000"/>
                </a:solidFill>
              </a:rPr>
              <a:t>variety of loading conditions </a:t>
            </a:r>
            <a:r>
              <a:rPr lang="en-US" sz="2800" dirty="0" smtClean="0">
                <a:solidFill>
                  <a:schemeClr val="tx1"/>
                </a:solidFill>
              </a:rPr>
              <a:t>(i.e., from </a:t>
            </a:r>
            <a:r>
              <a:rPr lang="en-US" sz="2800" dirty="0" smtClean="0">
                <a:solidFill>
                  <a:srgbClr val="FF0000"/>
                </a:solidFill>
              </a:rPr>
              <a:t>0% to 80% </a:t>
            </a:r>
            <a:r>
              <a:rPr lang="en-US" sz="2800" dirty="0" smtClean="0">
                <a:solidFill>
                  <a:schemeClr val="tx1"/>
                </a:solidFill>
              </a:rPr>
              <a:t>IRM) based on the </a:t>
            </a:r>
            <a:r>
              <a:rPr lang="en-US" sz="2800" dirty="0" smtClean="0">
                <a:solidFill>
                  <a:srgbClr val="FF0000"/>
                </a:solidFill>
              </a:rPr>
              <a:t>specific exercise </a:t>
            </a:r>
            <a:r>
              <a:rPr lang="en-US" sz="2800" dirty="0" smtClean="0">
                <a:solidFill>
                  <a:schemeClr val="tx1"/>
                </a:solidFill>
              </a:rPr>
              <a:t>utilized and the requirements of the sport the athlete is involved in.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It may be advantageous to perform a </a:t>
            </a:r>
            <a:r>
              <a:rPr lang="en-US" sz="2800" dirty="0" smtClean="0">
                <a:solidFill>
                  <a:srgbClr val="FF0000"/>
                </a:solidFill>
              </a:rPr>
              <a:t>heavy set </a:t>
            </a:r>
            <a:r>
              <a:rPr lang="en-US" sz="2800" dirty="0" smtClean="0">
                <a:solidFill>
                  <a:schemeClr val="tx1"/>
                </a:solidFill>
              </a:rPr>
              <a:t>(80% IRM) </a:t>
            </a:r>
            <a:r>
              <a:rPr lang="en-US" sz="2800" dirty="0" smtClean="0">
                <a:solidFill>
                  <a:srgbClr val="FF0000"/>
                </a:solidFill>
              </a:rPr>
              <a:t>immediately</a:t>
            </a:r>
            <a:r>
              <a:rPr lang="en-US" sz="2800" dirty="0" smtClean="0">
                <a:solidFill>
                  <a:schemeClr val="tx1"/>
                </a:solidFill>
              </a:rPr>
              <a:t> before a </a:t>
            </a:r>
            <a:r>
              <a:rPr lang="en-US" sz="2800" dirty="0" smtClean="0">
                <a:solidFill>
                  <a:srgbClr val="FF0000"/>
                </a:solidFill>
              </a:rPr>
              <a:t>lighter</a:t>
            </a:r>
            <a:r>
              <a:rPr lang="en-US" sz="2800" dirty="0" smtClean="0">
                <a:solidFill>
                  <a:schemeClr val="tx1"/>
                </a:solidFill>
              </a:rPr>
              <a:t> set (O% IRM) because of the </a:t>
            </a:r>
            <a:r>
              <a:rPr lang="en-US" sz="2800" dirty="0" smtClean="0">
                <a:solidFill>
                  <a:srgbClr val="FF0000"/>
                </a:solidFill>
              </a:rPr>
              <a:t>postactivation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potentiation</a:t>
            </a:r>
            <a:r>
              <a:rPr lang="en-US" sz="2800" dirty="0" smtClean="0">
                <a:solidFill>
                  <a:schemeClr val="tx1"/>
                </a:solidFill>
              </a:rPr>
              <a:t> effect. Another method is to perform light and heavy days rather than to mix loads within a session.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Plyometrics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Plyometrics are a training modality </a:t>
            </a:r>
            <a:r>
              <a:rPr lang="en-US" sz="2800" dirty="0" smtClean="0">
                <a:solidFill>
                  <a:srgbClr val="FF0000"/>
                </a:solidFill>
              </a:rPr>
              <a:t>involving</a:t>
            </a:r>
            <a:r>
              <a:rPr lang="en-US" sz="2800" dirty="0" smtClean="0">
                <a:solidFill>
                  <a:schemeClr val="tx1"/>
                </a:solidFill>
              </a:rPr>
              <a:t> exercises in which athletes perform rapid </a:t>
            </a:r>
            <a:r>
              <a:rPr lang="en-US" sz="2800" dirty="0" smtClean="0">
                <a:solidFill>
                  <a:srgbClr val="FF0000"/>
                </a:solidFill>
              </a:rPr>
              <a:t>SSC</a:t>
            </a:r>
            <a:r>
              <a:rPr lang="en-US" sz="2800" dirty="0" smtClean="0">
                <a:solidFill>
                  <a:schemeClr val="tx1"/>
                </a:solidFill>
              </a:rPr>
              <a:t> movements.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 great deal of exercises is classified as plyometric, including a range of </a:t>
            </a:r>
            <a:r>
              <a:rPr lang="en-US" sz="2800" dirty="0" smtClean="0">
                <a:solidFill>
                  <a:srgbClr val="FF0000"/>
                </a:solidFill>
              </a:rPr>
              <a:t>unilateral</a:t>
            </a:r>
            <a:r>
              <a:rPr lang="en-US" sz="2800" dirty="0" smtClean="0">
                <a:solidFill>
                  <a:schemeClr val="tx1"/>
                </a:solidFill>
              </a:rPr>
              <a:t> and </a:t>
            </a:r>
            <a:r>
              <a:rPr lang="en-US" sz="2800" dirty="0" smtClean="0">
                <a:solidFill>
                  <a:srgbClr val="FF0000"/>
                </a:solidFill>
              </a:rPr>
              <a:t>bilateral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catch-throw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push-up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bounding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hopping</a:t>
            </a:r>
            <a:r>
              <a:rPr lang="en-US" sz="2800" dirty="0" smtClean="0">
                <a:solidFill>
                  <a:schemeClr val="tx1"/>
                </a:solidFill>
              </a:rPr>
              <a:t>, and </a:t>
            </a:r>
            <a:r>
              <a:rPr lang="en-US" sz="2800" dirty="0" smtClean="0">
                <a:solidFill>
                  <a:srgbClr val="FF0000"/>
                </a:solidFill>
              </a:rPr>
              <a:t>jumping</a:t>
            </a:r>
            <a:r>
              <a:rPr lang="en-US" sz="2800" dirty="0" smtClean="0">
                <a:solidFill>
                  <a:schemeClr val="tx1"/>
                </a:solidFill>
              </a:rPr>
              <a:t> variations.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exercises are performed </a:t>
            </a:r>
            <a:r>
              <a:rPr lang="en-US" sz="2800" dirty="0" smtClean="0">
                <a:solidFill>
                  <a:srgbClr val="FF0000"/>
                </a:solidFill>
              </a:rPr>
              <a:t>with little to no external </a:t>
            </a:r>
            <a:r>
              <a:rPr lang="en-US" sz="2800" dirty="0" smtClean="0">
                <a:solidFill>
                  <a:schemeClr val="tx1"/>
                </a:solidFill>
              </a:rPr>
              <a:t>resistance (i.e., body mass only or light medicine ball).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Plyometrics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Overload is applied by increasing the stretch rate (i.e., </a:t>
            </a:r>
            <a:r>
              <a:rPr lang="en-US" sz="2800" dirty="0" smtClean="0">
                <a:solidFill>
                  <a:srgbClr val="FF0000"/>
                </a:solidFill>
              </a:rPr>
              <a:t>minimizing the duration of the SSC</a:t>
            </a:r>
            <a:r>
              <a:rPr lang="en-US" sz="2800" dirty="0" smtClean="0">
                <a:solidFill>
                  <a:schemeClr val="tx1"/>
                </a:solidFill>
              </a:rPr>
              <a:t>) or the stretch load (i.e., </a:t>
            </a:r>
            <a:r>
              <a:rPr lang="en-US" sz="2800" dirty="0" smtClean="0">
                <a:solidFill>
                  <a:srgbClr val="FF0000"/>
                </a:solidFill>
              </a:rPr>
              <a:t>increasing height of drop during depth jumps).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Similar to ballistic movements, plyometrics are theorized to elicit specific </a:t>
            </a:r>
            <a:r>
              <a:rPr lang="en-US" sz="2800" dirty="0" smtClean="0">
                <a:solidFill>
                  <a:srgbClr val="FF0000"/>
                </a:solidFill>
              </a:rPr>
              <a:t>adaptations in neural </a:t>
            </a:r>
            <a:r>
              <a:rPr lang="en-US" sz="2800" dirty="0" smtClean="0">
                <a:solidFill>
                  <a:schemeClr val="tx1"/>
                </a:solidFill>
              </a:rPr>
              <a:t>drive, </a:t>
            </a:r>
            <a:r>
              <a:rPr lang="en-US" sz="2800" dirty="0" smtClean="0">
                <a:solidFill>
                  <a:srgbClr val="FF0000"/>
                </a:solidFill>
              </a:rPr>
              <a:t>activation patterns</a:t>
            </a:r>
            <a:r>
              <a:rPr lang="en-US" sz="2800" dirty="0" smtClean="0">
                <a:solidFill>
                  <a:schemeClr val="tx1"/>
                </a:solidFill>
              </a:rPr>
              <a:t>, and intermuscular control that improve </a:t>
            </a:r>
            <a:r>
              <a:rPr lang="en-US" sz="2800" dirty="0" smtClean="0">
                <a:solidFill>
                  <a:srgbClr val="FF0000"/>
                </a:solidFill>
              </a:rPr>
              <a:t>RFD</a:t>
            </a:r>
            <a:r>
              <a:rPr lang="en-US" sz="2800" dirty="0" smtClean="0">
                <a:solidFill>
                  <a:schemeClr val="tx1"/>
                </a:solidFill>
              </a:rPr>
              <a:t> capacity.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Power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This encompasses generic movements, such as </a:t>
            </a:r>
            <a:r>
              <a:rPr lang="en-US" dirty="0" smtClean="0">
                <a:solidFill>
                  <a:srgbClr val="FF0000"/>
                </a:solidFill>
              </a:rPr>
              <a:t>sprinting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jumping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changing direction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throwing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kicking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striking</a:t>
            </a:r>
            <a:r>
              <a:rPr lang="en-US" dirty="0" smtClean="0"/>
              <a:t>. Therefore, it applies to the majority of sports.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Weightlifting Movements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Olympic Weightlifting movements (i.e., </a:t>
            </a:r>
            <a:r>
              <a:rPr lang="en-US" sz="2800" dirty="0" smtClean="0">
                <a:solidFill>
                  <a:srgbClr val="FF0000"/>
                </a:solidFill>
              </a:rPr>
              <a:t>snatch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clean</a:t>
            </a:r>
            <a:r>
              <a:rPr lang="en-US" sz="2800" dirty="0" smtClean="0">
                <a:solidFill>
                  <a:schemeClr val="tx1"/>
                </a:solidFill>
              </a:rPr>
              <a:t> and </a:t>
            </a:r>
            <a:r>
              <a:rPr lang="en-US" sz="2800" dirty="0" smtClean="0">
                <a:solidFill>
                  <a:srgbClr val="FF0000"/>
                </a:solidFill>
              </a:rPr>
              <a:t>jerk</a:t>
            </a:r>
            <a:r>
              <a:rPr lang="en-US" sz="2800" dirty="0" smtClean="0">
                <a:solidFill>
                  <a:schemeClr val="tx1"/>
                </a:solidFill>
              </a:rPr>
              <a:t>) and their variations (i.e.,, </a:t>
            </a:r>
            <a:r>
              <a:rPr lang="en-US" sz="2800" dirty="0" smtClean="0">
                <a:solidFill>
                  <a:srgbClr val="FF0000"/>
                </a:solidFill>
              </a:rPr>
              <a:t>power clean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hang clean, power snatch, hang snatch, high pull, hang pull, and push press</a:t>
            </a:r>
            <a:r>
              <a:rPr lang="en-US" sz="2800" dirty="0" smtClean="0">
                <a:solidFill>
                  <a:schemeClr val="tx1"/>
                </a:solidFill>
              </a:rPr>
              <a:t>) are commonly incorporated into power training programs of athletes competitive in all types of sports.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For example, power output has commonly been found to be greatest at loads equivalent to </a:t>
            </a:r>
            <a:r>
              <a:rPr lang="en-US" sz="2800" dirty="0" smtClean="0">
                <a:solidFill>
                  <a:srgbClr val="FF0000"/>
                </a:solidFill>
              </a:rPr>
              <a:t>70</a:t>
            </a:r>
            <a:r>
              <a:rPr lang="en-US" sz="2800" dirty="0" smtClean="0">
                <a:solidFill>
                  <a:schemeClr val="tx1"/>
                </a:solidFill>
              </a:rPr>
              <a:t>% to </a:t>
            </a:r>
            <a:r>
              <a:rPr lang="en-US" sz="2800" dirty="0" smtClean="0">
                <a:solidFill>
                  <a:srgbClr val="FF0000"/>
                </a:solidFill>
              </a:rPr>
              <a:t>80</a:t>
            </a:r>
            <a:r>
              <a:rPr lang="en-US" sz="2800" dirty="0" smtClean="0">
                <a:solidFill>
                  <a:schemeClr val="tx1"/>
                </a:solidFill>
              </a:rPr>
              <a:t>% IRM in Weightlifting movements.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600200"/>
            <a:ext cx="2869773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Translation of Strength Gains to Power Performance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We have already discussed the concept that </a:t>
            </a:r>
            <a:r>
              <a:rPr lang="en-US" sz="2800" dirty="0" smtClean="0">
                <a:solidFill>
                  <a:srgbClr val="FF0000"/>
                </a:solidFill>
              </a:rPr>
              <a:t>increasing muscle strength </a:t>
            </a:r>
            <a:r>
              <a:rPr lang="en-US" sz="2800" dirty="0" smtClean="0">
                <a:solidFill>
                  <a:schemeClr val="tx1"/>
                </a:solidFill>
              </a:rPr>
              <a:t>does not necessarily </a:t>
            </a:r>
            <a:r>
              <a:rPr lang="en-US" sz="2800" dirty="0" smtClean="0">
                <a:solidFill>
                  <a:srgbClr val="FF0000"/>
                </a:solidFill>
              </a:rPr>
              <a:t>translate immediately to increased power </a:t>
            </a:r>
            <a:r>
              <a:rPr lang="en-US" sz="2800" dirty="0" smtClean="0">
                <a:solidFill>
                  <a:schemeClr val="tx1"/>
                </a:solidFill>
              </a:rPr>
              <a:t>output (with the exception of </a:t>
            </a:r>
            <a:r>
              <a:rPr lang="en-US" sz="2800" dirty="0" smtClean="0">
                <a:solidFill>
                  <a:srgbClr val="FF0000"/>
                </a:solidFill>
              </a:rPr>
              <a:t>untrained</a:t>
            </a:r>
            <a:r>
              <a:rPr lang="en-US" sz="2800" dirty="0" smtClean="0">
                <a:solidFill>
                  <a:schemeClr val="tx1"/>
                </a:solidFill>
              </a:rPr>
              <a:t> athletes).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For example, a set of </a:t>
            </a:r>
            <a:r>
              <a:rPr lang="en-US" sz="2800" dirty="0" smtClean="0">
                <a:solidFill>
                  <a:srgbClr val="FF0000"/>
                </a:solidFill>
              </a:rPr>
              <a:t>heavy back squats </a:t>
            </a:r>
            <a:r>
              <a:rPr lang="en-US" sz="2800" dirty="0" smtClean="0">
                <a:solidFill>
                  <a:schemeClr val="tx1"/>
                </a:solidFill>
              </a:rPr>
              <a:t>could be followed by a set of </a:t>
            </a:r>
            <a:r>
              <a:rPr lang="en-US" sz="2800" dirty="0" smtClean="0">
                <a:solidFill>
                  <a:srgbClr val="FF0000"/>
                </a:solidFill>
              </a:rPr>
              <a:t>vertical jumps</a:t>
            </a:r>
            <a:r>
              <a:rPr lang="en-US" sz="2800" dirty="0" smtClean="0">
                <a:solidFill>
                  <a:schemeClr val="tx1"/>
                </a:solidFill>
              </a:rPr>
              <a:t>, or a set of heavy </a:t>
            </a:r>
            <a:r>
              <a:rPr lang="en-US" sz="2800" dirty="0" smtClean="0">
                <a:solidFill>
                  <a:srgbClr val="FF0000"/>
                </a:solidFill>
              </a:rPr>
              <a:t>split squats </a:t>
            </a:r>
            <a:r>
              <a:rPr lang="en-US" sz="2800" dirty="0" smtClean="0">
                <a:solidFill>
                  <a:schemeClr val="tx1"/>
                </a:solidFill>
              </a:rPr>
              <a:t>could be followed by </a:t>
            </a:r>
            <a:r>
              <a:rPr lang="en-US" sz="2800" dirty="0" smtClean="0">
                <a:solidFill>
                  <a:srgbClr val="FF0000"/>
                </a:solidFill>
              </a:rPr>
              <a:t>a 40 m sprint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Therefore, athletes must be given power training exercises that </a:t>
            </a:r>
            <a:r>
              <a:rPr lang="en-US" sz="2800" dirty="0" smtClean="0">
                <a:solidFill>
                  <a:srgbClr val="FF0000"/>
                </a:solidFill>
              </a:rPr>
              <a:t>are very close to their sport’s </a:t>
            </a:r>
            <a:r>
              <a:rPr lang="en-US" sz="2800" dirty="0" smtClean="0">
                <a:solidFill>
                  <a:schemeClr val="tx1"/>
                </a:solidFill>
              </a:rPr>
              <a:t>movements to assist in this translation.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Tapering and Recovery to Optimize Power Performance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Certain</a:t>
            </a:r>
            <a:r>
              <a:rPr lang="en-US" sz="2800" dirty="0" smtClean="0">
                <a:solidFill>
                  <a:schemeClr val="tx1"/>
                </a:solidFill>
              </a:rPr>
              <a:t> training </a:t>
            </a:r>
            <a:r>
              <a:rPr lang="en-US" sz="2800" dirty="0" smtClean="0">
                <a:solidFill>
                  <a:srgbClr val="FF0000"/>
                </a:solidFill>
              </a:rPr>
              <a:t>modes</a:t>
            </a:r>
            <a:r>
              <a:rPr lang="en-US" sz="2800" dirty="0" smtClean="0">
                <a:solidFill>
                  <a:schemeClr val="tx1"/>
                </a:solidFill>
              </a:rPr>
              <a:t> affect these components in a </a:t>
            </a:r>
            <a:r>
              <a:rPr lang="en-US" sz="2800" dirty="0" smtClean="0">
                <a:solidFill>
                  <a:srgbClr val="FF0000"/>
                </a:solidFill>
              </a:rPr>
              <a:t>negative manner</a:t>
            </a:r>
            <a:r>
              <a:rPr lang="en-US" sz="2800" dirty="0" smtClean="0">
                <a:solidFill>
                  <a:schemeClr val="tx1"/>
                </a:solidFill>
              </a:rPr>
              <a:t>. For example, </a:t>
            </a:r>
            <a:r>
              <a:rPr lang="en-US" sz="2800" dirty="0" smtClean="0">
                <a:solidFill>
                  <a:srgbClr val="FF0000"/>
                </a:solidFill>
              </a:rPr>
              <a:t>heavy resistance </a:t>
            </a:r>
            <a:r>
              <a:rPr lang="en-US" sz="2800" dirty="0" smtClean="0">
                <a:solidFill>
                  <a:schemeClr val="tx1"/>
                </a:solidFill>
              </a:rPr>
              <a:t>training </a:t>
            </a:r>
            <a:r>
              <a:rPr lang="en-US" sz="2800" dirty="0" smtClean="0">
                <a:solidFill>
                  <a:srgbClr val="FF0000"/>
                </a:solidFill>
              </a:rPr>
              <a:t>alters the architecture of </a:t>
            </a:r>
            <a:r>
              <a:rPr lang="en-US" sz="2800" dirty="0" smtClean="0">
                <a:solidFill>
                  <a:schemeClr val="tx1"/>
                </a:solidFill>
              </a:rPr>
              <a:t>muscle pennation in the opposite direction desired for power production. So, in preparation for power- and speed-oriented events, </a:t>
            </a:r>
            <a:r>
              <a:rPr lang="en-US" sz="2800" dirty="0" smtClean="0">
                <a:solidFill>
                  <a:srgbClr val="FF0000"/>
                </a:solidFill>
              </a:rPr>
              <a:t>heavy resistance training must be tapered up to four weeks </a:t>
            </a:r>
            <a:r>
              <a:rPr lang="en-US" sz="2800" dirty="0" smtClean="0">
                <a:solidFill>
                  <a:schemeClr val="tx1"/>
                </a:solidFill>
              </a:rPr>
              <a:t>prior to competition.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The </a:t>
            </a:r>
            <a:r>
              <a:rPr lang="en-US" sz="2800" dirty="0" smtClean="0">
                <a:solidFill>
                  <a:srgbClr val="FF0000"/>
                </a:solidFill>
              </a:rPr>
              <a:t>volume</a:t>
            </a:r>
            <a:r>
              <a:rPr lang="en-US" sz="2800" dirty="0" smtClean="0">
                <a:solidFill>
                  <a:schemeClr val="tx1"/>
                </a:solidFill>
              </a:rPr>
              <a:t> of heavy resistance training must be reduced markedly to </a:t>
            </a:r>
            <a:r>
              <a:rPr lang="en-US" sz="2800" dirty="0" smtClean="0">
                <a:solidFill>
                  <a:srgbClr val="FF0000"/>
                </a:solidFill>
              </a:rPr>
              <a:t>perhaps one to three </a:t>
            </a:r>
            <a:r>
              <a:rPr lang="en-US" sz="2800" dirty="0" smtClean="0">
                <a:solidFill>
                  <a:schemeClr val="tx1"/>
                </a:solidFill>
              </a:rPr>
              <a:t>sets performed </a:t>
            </a:r>
            <a:r>
              <a:rPr lang="en-US" sz="2800" dirty="0" smtClean="0">
                <a:solidFill>
                  <a:srgbClr val="FF0000"/>
                </a:solidFill>
              </a:rPr>
              <a:t>once per week </a:t>
            </a:r>
            <a:r>
              <a:rPr lang="en-US" sz="2800" dirty="0" smtClean="0">
                <a:solidFill>
                  <a:schemeClr val="tx1"/>
                </a:solidFill>
              </a:rPr>
              <a:t>leading up to competition.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This strategy is quite variable depending on the performance </a:t>
            </a:r>
            <a:r>
              <a:rPr lang="en-US" sz="2800" dirty="0" smtClean="0">
                <a:solidFill>
                  <a:srgbClr val="FF0000"/>
                </a:solidFill>
              </a:rPr>
              <a:t>demands of the sport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Selecting Load and Velocity for Power Development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different training loads </a:t>
            </a:r>
            <a:r>
              <a:rPr lang="en-US" sz="2800" dirty="0" smtClean="0">
                <a:solidFill>
                  <a:schemeClr val="tx1"/>
                </a:solidFill>
              </a:rPr>
              <a:t>elicited specific adaptations to the </a:t>
            </a:r>
            <a:r>
              <a:rPr lang="en-US" sz="2800" dirty="0" smtClean="0">
                <a:solidFill>
                  <a:srgbClr val="FF0000"/>
                </a:solidFill>
              </a:rPr>
              <a:t>force-velocity relationship </a:t>
            </a:r>
            <a:r>
              <a:rPr lang="en-US" sz="2800" dirty="0" smtClean="0">
                <a:solidFill>
                  <a:schemeClr val="tx1"/>
                </a:solidFill>
              </a:rPr>
              <a:t>and, subsequently, power output.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Four groups completed 12 weeks of elbow-flexor training (ballistic resistance training) at different loads</a:t>
            </a:r>
            <a:r>
              <a:rPr lang="en-US" sz="2800" dirty="0" smtClean="0">
                <a:solidFill>
                  <a:srgbClr val="FF0000"/>
                </a:solidFill>
              </a:rPr>
              <a:t>: O%, 30%, 60%, and 100% </a:t>
            </a:r>
            <a:r>
              <a:rPr lang="en-US" sz="2800" dirty="0" smtClean="0">
                <a:solidFill>
                  <a:schemeClr val="tx1"/>
                </a:solidFill>
              </a:rPr>
              <a:t>of maximal isometric force (Fm).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For example, the </a:t>
            </a:r>
            <a:r>
              <a:rPr lang="en-US" sz="2800" dirty="0" smtClean="0">
                <a:solidFill>
                  <a:srgbClr val="FF0000"/>
                </a:solidFill>
              </a:rPr>
              <a:t>0%</a:t>
            </a:r>
            <a:r>
              <a:rPr lang="en-US" sz="2800" dirty="0" smtClean="0">
                <a:solidFill>
                  <a:schemeClr val="tx1"/>
                </a:solidFill>
              </a:rPr>
              <a:t> PM group predominately improved </a:t>
            </a:r>
            <a:r>
              <a:rPr lang="en-US" sz="2800" dirty="0" smtClean="0">
                <a:solidFill>
                  <a:srgbClr val="FF0000"/>
                </a:solidFill>
              </a:rPr>
              <a:t>power in low-force, high-velocity </a:t>
            </a:r>
            <a:r>
              <a:rPr lang="en-US" sz="2800" dirty="0" smtClean="0">
                <a:solidFill>
                  <a:schemeClr val="tx1"/>
                </a:solidFill>
              </a:rPr>
              <a:t>conditions, while the </a:t>
            </a:r>
            <a:r>
              <a:rPr lang="en-US" sz="2800" dirty="0" smtClean="0">
                <a:solidFill>
                  <a:srgbClr val="FF0000"/>
                </a:solidFill>
              </a:rPr>
              <a:t>100%</a:t>
            </a:r>
            <a:r>
              <a:rPr lang="en-US" sz="2800" dirty="0" smtClean="0">
                <a:solidFill>
                  <a:schemeClr val="tx1"/>
                </a:solidFill>
              </a:rPr>
              <a:t> Fm group predominately improved power under </a:t>
            </a:r>
            <a:r>
              <a:rPr lang="en-US" sz="2800" dirty="0" smtClean="0">
                <a:solidFill>
                  <a:srgbClr val="FF0000"/>
                </a:solidFill>
              </a:rPr>
              <a:t>high-force, low-velocity conditions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Heavy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</a:rPr>
              <a:t>Despite the ensuing low movement velocity, training with </a:t>
            </a:r>
            <a:r>
              <a:rPr lang="en-US" sz="2800" dirty="0" smtClean="0">
                <a:solidFill>
                  <a:srgbClr val="FF0000"/>
                </a:solidFill>
              </a:rPr>
              <a:t>heavy loads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(i.e., ≥ </a:t>
            </a:r>
            <a:r>
              <a:rPr lang="en-US" sz="2800" dirty="0" smtClean="0">
                <a:solidFill>
                  <a:srgbClr val="FF0000"/>
                </a:solidFill>
              </a:rPr>
              <a:t>80% IRM</a:t>
            </a:r>
            <a:r>
              <a:rPr lang="en-US" sz="2800" dirty="0" smtClean="0">
                <a:solidFill>
                  <a:sysClr val="windowText" lastClr="000000"/>
                </a:solidFill>
              </a:rPr>
              <a:t>) has been suggested </a:t>
            </a:r>
            <a:r>
              <a:rPr lang="en-US" sz="2800" dirty="0" smtClean="0">
                <a:solidFill>
                  <a:srgbClr val="FF0000"/>
                </a:solidFill>
              </a:rPr>
              <a:t>to improve maximal power output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based on </a:t>
            </a:r>
            <a:r>
              <a:rPr lang="en-US" sz="2800" dirty="0" smtClean="0">
                <a:solidFill>
                  <a:srgbClr val="FF0000"/>
                </a:solidFill>
              </a:rPr>
              <a:t>two main theories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: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First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due to the mechanics of muscle action (</a:t>
            </a:r>
            <a:r>
              <a:rPr lang="en-US" sz="2800" dirty="0" err="1" smtClean="0">
                <a:solidFill>
                  <a:sysClr val="windowText" lastClr="000000"/>
                </a:solidFill>
              </a:rPr>
              <a:t>i.e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,, </a:t>
            </a:r>
            <a:r>
              <a:rPr lang="en-US" sz="2800" dirty="0" smtClean="0">
                <a:solidFill>
                  <a:srgbClr val="FF0000"/>
                </a:solidFill>
              </a:rPr>
              <a:t>force-velocity relationship</a:t>
            </a:r>
            <a:r>
              <a:rPr lang="en-US" sz="2800" dirty="0" smtClean="0">
                <a:solidFill>
                  <a:sysClr val="windowText" lastClr="000000"/>
                </a:solidFill>
              </a:rPr>
              <a:t>) and the </a:t>
            </a:r>
            <a:r>
              <a:rPr lang="en-US" sz="2800" dirty="0" smtClean="0">
                <a:solidFill>
                  <a:srgbClr val="FF0000"/>
                </a:solidFill>
              </a:rPr>
              <a:t>positive association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that exists </a:t>
            </a:r>
            <a:r>
              <a:rPr lang="en-US" sz="2800" dirty="0" smtClean="0">
                <a:solidFill>
                  <a:srgbClr val="FF0000"/>
                </a:solidFill>
              </a:rPr>
              <a:t>between strength and power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increases in </a:t>
            </a:r>
            <a:r>
              <a:rPr lang="en-US" sz="2800" dirty="0" smtClean="0">
                <a:solidFill>
                  <a:srgbClr val="FF0000"/>
                </a:solidFill>
              </a:rPr>
              <a:t>maximal strength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following training with heavy loads results in a concurrent improvement in </a:t>
            </a:r>
            <a:r>
              <a:rPr lang="en-US" sz="2800" dirty="0" smtClean="0">
                <a:solidFill>
                  <a:srgbClr val="FF0000"/>
                </a:solidFill>
              </a:rPr>
              <a:t>maximal power production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Heavy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</a:rPr>
              <a:t>The second theory forming the basis for the prescription of </a:t>
            </a:r>
            <a:r>
              <a:rPr lang="en-US" sz="2800" dirty="0" smtClean="0">
                <a:solidFill>
                  <a:srgbClr val="FF0000"/>
                </a:solidFill>
              </a:rPr>
              <a:t>heavy loads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is related to the </a:t>
            </a:r>
            <a:r>
              <a:rPr lang="en-US" sz="2800" dirty="0" smtClean="0">
                <a:solidFill>
                  <a:srgbClr val="FF0000"/>
                </a:solidFill>
              </a:rPr>
              <a:t>size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principle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for motor-unit recruitment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According to the </a:t>
            </a:r>
            <a:r>
              <a:rPr lang="en-US" sz="2800" dirty="0" smtClean="0">
                <a:solidFill>
                  <a:srgbClr val="FF0000"/>
                </a:solidFill>
              </a:rPr>
              <a:t>size principle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high-threshold motor units that innovate </a:t>
            </a:r>
            <a:r>
              <a:rPr lang="en-US" sz="2800" dirty="0" smtClean="0">
                <a:solidFill>
                  <a:srgbClr val="FF0000"/>
                </a:solidFill>
              </a:rPr>
              <a:t>Type II muscle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fibers are only </a:t>
            </a:r>
            <a:r>
              <a:rPr lang="en-US" sz="2800" dirty="0" smtClean="0">
                <a:solidFill>
                  <a:srgbClr val="FF0000"/>
                </a:solidFill>
              </a:rPr>
              <a:t>recruited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during exercises that require </a:t>
            </a:r>
            <a:r>
              <a:rPr lang="en-US" sz="2800" dirty="0" smtClean="0">
                <a:solidFill>
                  <a:srgbClr val="FF0000"/>
                </a:solidFill>
              </a:rPr>
              <a:t>near-maximal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force output.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Therefore, the </a:t>
            </a:r>
            <a:r>
              <a:rPr lang="en-US" sz="2800" dirty="0" smtClean="0">
                <a:solidFill>
                  <a:srgbClr val="FF0000"/>
                </a:solidFill>
              </a:rPr>
              <a:t>Type II muscle fibers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which are considered predominately responsible for </a:t>
            </a:r>
            <a:r>
              <a:rPr lang="en-US" sz="2800" dirty="0" smtClean="0">
                <a:solidFill>
                  <a:srgbClr val="FF0000"/>
                </a:solidFill>
              </a:rPr>
              <a:t>powerful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athletic performances, are theorized to be more fully recruited (and thus trained) when training involves </a:t>
            </a:r>
            <a:r>
              <a:rPr lang="en-US" sz="2800" dirty="0" smtClean="0">
                <a:solidFill>
                  <a:srgbClr val="FF0000"/>
                </a:solidFill>
              </a:rPr>
              <a:t>heavy loads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These observations hold true for relatively weak or </a:t>
            </a:r>
            <a:r>
              <a:rPr lang="en-US" sz="2800" dirty="0" smtClean="0">
                <a:solidFill>
                  <a:srgbClr val="FF0000"/>
                </a:solidFill>
              </a:rPr>
              <a:t>inexperienced athletes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Heavy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Changes to maximal power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following such training in </a:t>
            </a:r>
            <a:r>
              <a:rPr lang="en-US" sz="2800" dirty="0" smtClean="0">
                <a:solidFill>
                  <a:srgbClr val="FF0000"/>
                </a:solidFill>
              </a:rPr>
              <a:t>strong, experienced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athletes are much </a:t>
            </a:r>
            <a:r>
              <a:rPr lang="en-US" sz="2800" dirty="0" smtClean="0">
                <a:solidFill>
                  <a:srgbClr val="FF0000"/>
                </a:solidFill>
              </a:rPr>
              <a:t>smaller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in magnitude.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Thus, the use of traditional resistance exercise with heavy loads plays an important role in </a:t>
            </a:r>
            <a:r>
              <a:rPr lang="en-US" sz="2800" dirty="0" smtClean="0">
                <a:solidFill>
                  <a:srgbClr val="FF0000"/>
                </a:solidFill>
              </a:rPr>
              <a:t>initial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improvements in maximal power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Ballistic and Weightlifting training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with heavy loads would still allow for the recruitment of high-threshold motor units.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they are theorized to be different from heavy load training with traditional resistance exercises.</a:t>
            </a:r>
          </a:p>
          <a:p>
            <a:endParaRPr lang="en-US" sz="2800" dirty="0" smtClea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Heavy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</a:rPr>
              <a:t>However, </a:t>
            </a:r>
            <a:r>
              <a:rPr lang="en-US" sz="2800" dirty="0" smtClean="0">
                <a:solidFill>
                  <a:srgbClr val="FF0000"/>
                </a:solidFill>
              </a:rPr>
              <a:t>improvements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in power output are hypothesized to be due to </a:t>
            </a:r>
            <a:r>
              <a:rPr lang="en-US" sz="2800" dirty="0" smtClean="0">
                <a:solidFill>
                  <a:srgbClr val="FF0000"/>
                </a:solidFill>
              </a:rPr>
              <a:t>improved RFD capabilities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as well as improved </a:t>
            </a:r>
            <a:r>
              <a:rPr lang="en-US" sz="2800" dirty="0" smtClean="0">
                <a:solidFill>
                  <a:srgbClr val="FF0000"/>
                </a:solidFill>
              </a:rPr>
              <a:t>neural-activation patterns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and </a:t>
            </a:r>
            <a:r>
              <a:rPr lang="en-US" sz="2800" dirty="0" smtClean="0">
                <a:solidFill>
                  <a:srgbClr val="FF0000"/>
                </a:solidFill>
              </a:rPr>
              <a:t>intermuscular coordination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Thus, </a:t>
            </a:r>
            <a:r>
              <a:rPr lang="en-US" sz="2800" dirty="0" smtClean="0">
                <a:solidFill>
                  <a:srgbClr val="FF0000"/>
                </a:solidFill>
              </a:rPr>
              <a:t>heavy-load ballistic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and </a:t>
            </a:r>
            <a:r>
              <a:rPr lang="en-US" sz="2800" dirty="0" smtClean="0">
                <a:solidFill>
                  <a:srgbClr val="FF0000"/>
                </a:solidFill>
              </a:rPr>
              <a:t>Weightlifting training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may beneficially influence power output in both </a:t>
            </a:r>
            <a:r>
              <a:rPr lang="en-US" sz="2800" dirty="0" smtClean="0">
                <a:solidFill>
                  <a:srgbClr val="FF0000"/>
                </a:solidFill>
              </a:rPr>
              <a:t>novice and experienced athletes.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Unfortunately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little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research exists examining the efficacy of </a:t>
            </a:r>
            <a:r>
              <a:rPr lang="en-US" sz="2800" dirty="0" smtClean="0">
                <a:solidFill>
                  <a:srgbClr val="FF0000"/>
                </a:solidFill>
              </a:rPr>
              <a:t>ballistic power training with heavy-load ballistic and Weightlifting exercises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Heavy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improvements in peak power during 55% and 80%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1RM jump squats, but not during a </a:t>
            </a:r>
            <a:r>
              <a:rPr lang="en-US" sz="2800" dirty="0" smtClean="0">
                <a:solidFill>
                  <a:srgbClr val="FF0000"/>
                </a:solidFill>
              </a:rPr>
              <a:t>30% 1RM jump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squat following eight weeks of ballistic jump squat training with 80% 1RM.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Although more research is required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to elucidate the effect of heavy-load ballistic and Weightlifting training on power production.</a:t>
            </a:r>
          </a:p>
          <a:p>
            <a:endParaRPr lang="en-US" sz="2800" dirty="0" smtClea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Light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</a:rPr>
              <a:t>The use of </a:t>
            </a:r>
            <a:r>
              <a:rPr lang="en-US" sz="2800" dirty="0" smtClean="0">
                <a:solidFill>
                  <a:srgbClr val="FF0000"/>
                </a:solidFill>
              </a:rPr>
              <a:t>light loading conditions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(i.e., 0% to 60% 1RM) in conjunction with </a:t>
            </a:r>
            <a:r>
              <a:rPr lang="en-US" sz="2800" dirty="0" smtClean="0">
                <a:solidFill>
                  <a:srgbClr val="FF0000"/>
                </a:solidFill>
              </a:rPr>
              <a:t>ballistic and plyometric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exercises is commonly recommended and utilized in </a:t>
            </a:r>
            <a:r>
              <a:rPr lang="en-US" sz="2800" dirty="0" smtClean="0">
                <a:solidFill>
                  <a:srgbClr val="FF0000"/>
                </a:solidFill>
              </a:rPr>
              <a:t>ballistic power training programs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Such training parameters permit athletes to train at </a:t>
            </a:r>
            <a:r>
              <a:rPr lang="en-US" sz="2800" dirty="0" smtClean="0">
                <a:solidFill>
                  <a:srgbClr val="FF0000"/>
                </a:solidFill>
              </a:rPr>
              <a:t>velocities similar to those encountered in actual on-field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movements.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Light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loads are recommended, due to the </a:t>
            </a:r>
            <a:r>
              <a:rPr lang="en-US" sz="2800" dirty="0" smtClean="0">
                <a:solidFill>
                  <a:srgbClr val="FF0000"/>
                </a:solidFill>
              </a:rPr>
              <a:t>high RFD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requirements and the </a:t>
            </a:r>
            <a:r>
              <a:rPr lang="en-US" sz="2800" dirty="0" smtClean="0">
                <a:solidFill>
                  <a:srgbClr val="FF0000"/>
                </a:solidFill>
              </a:rPr>
              <a:t>high power outputs associated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with such resistances.</a:t>
            </a:r>
          </a:p>
          <a:p>
            <a:endParaRPr lang="en-US" sz="2800" dirty="0" smtClea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Factors Contributing to Power Output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US" dirty="0" smtClean="0"/>
              <a:t>The ability to </a:t>
            </a:r>
            <a:r>
              <a:rPr lang="en-US" dirty="0" smtClean="0">
                <a:solidFill>
                  <a:srgbClr val="FF0000"/>
                </a:solidFill>
              </a:rPr>
              <a:t>develop</a:t>
            </a:r>
            <a:r>
              <a:rPr lang="en-US" dirty="0" smtClean="0"/>
              <a:t> a large amount of force in a </a:t>
            </a:r>
            <a:r>
              <a:rPr lang="en-US" dirty="0" smtClean="0">
                <a:solidFill>
                  <a:srgbClr val="FF0000"/>
                </a:solidFill>
              </a:rPr>
              <a:t>short period of time</a:t>
            </a:r>
            <a:r>
              <a:rPr lang="en-US" dirty="0" smtClean="0"/>
              <a:t>, termed the </a:t>
            </a:r>
            <a:r>
              <a:rPr lang="en-US" dirty="0" smtClean="0">
                <a:solidFill>
                  <a:srgbClr val="FF0000"/>
                </a:solidFill>
              </a:rPr>
              <a:t>maximum rate of force development </a:t>
            </a:r>
            <a:r>
              <a:rPr lang="en-US" dirty="0" smtClean="0"/>
              <a:t>(mRFD)</a:t>
            </a:r>
          </a:p>
          <a:p>
            <a:pPr lvl="0"/>
            <a:r>
              <a:rPr lang="en-US" dirty="0" smtClean="0"/>
              <a:t>The ability of muscle to produce high force at the </a:t>
            </a:r>
            <a:r>
              <a:rPr lang="en-US" dirty="0" smtClean="0">
                <a:solidFill>
                  <a:srgbClr val="FF0000"/>
                </a:solidFill>
              </a:rPr>
              <a:t>end of the eccentric </a:t>
            </a:r>
            <a:r>
              <a:rPr lang="en-US" dirty="0" smtClean="0"/>
              <a:t>phase and during the </a:t>
            </a:r>
            <a:r>
              <a:rPr lang="en-US" dirty="0" smtClean="0">
                <a:solidFill>
                  <a:srgbClr val="FF0000"/>
                </a:solidFill>
              </a:rPr>
              <a:t>early concentric phase</a:t>
            </a:r>
          </a:p>
          <a:p>
            <a:pPr lvl="0"/>
            <a:r>
              <a:rPr lang="en-US" dirty="0" smtClean="0"/>
              <a:t>The ability of muscle to continue producing </a:t>
            </a:r>
            <a:r>
              <a:rPr lang="en-US" dirty="0" smtClean="0">
                <a:solidFill>
                  <a:srgbClr val="FF0000"/>
                </a:solidFill>
              </a:rPr>
              <a:t>high force output </a:t>
            </a:r>
            <a:r>
              <a:rPr lang="en-US" dirty="0" smtClean="0"/>
              <a:t>as its velocity of shortening increases.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Light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</a:rPr>
              <a:t>training with </a:t>
            </a:r>
            <a:r>
              <a:rPr lang="en-US" sz="2800" dirty="0" smtClean="0">
                <a:solidFill>
                  <a:srgbClr val="FF0000"/>
                </a:solidFill>
              </a:rPr>
              <a:t>light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loads increases </a:t>
            </a:r>
            <a:r>
              <a:rPr lang="en-US" sz="2800" dirty="0" smtClean="0">
                <a:solidFill>
                  <a:srgbClr val="FF0000"/>
                </a:solidFill>
              </a:rPr>
              <a:t>maximal power output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during </a:t>
            </a:r>
            <a:r>
              <a:rPr lang="en-US" sz="2800" dirty="0" smtClean="0">
                <a:solidFill>
                  <a:srgbClr val="FF0000"/>
                </a:solidFill>
              </a:rPr>
              <a:t>sport-specific movements and improves athletic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performance (i.e.,, </a:t>
            </a:r>
            <a:r>
              <a:rPr lang="en-US" sz="2800" dirty="0" smtClean="0">
                <a:solidFill>
                  <a:srgbClr val="FF0000"/>
                </a:solidFill>
              </a:rPr>
              <a:t>various jumping, sprinting, and agility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tasks).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The high movement velocity, </a:t>
            </a:r>
            <a:r>
              <a:rPr lang="en-US" sz="2800" dirty="0" smtClean="0">
                <a:solidFill>
                  <a:srgbClr val="FF0000"/>
                </a:solidFill>
              </a:rPr>
              <a:t>RFD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and power requirements of ballistic power training involving light loads are theorized to elicit adaptations in </a:t>
            </a:r>
            <a:r>
              <a:rPr lang="en-US" sz="2800" dirty="0" smtClean="0">
                <a:solidFill>
                  <a:srgbClr val="FF0000"/>
                </a:solidFill>
              </a:rPr>
              <a:t>neural activation patterns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and </a:t>
            </a:r>
            <a:r>
              <a:rPr lang="en-US" sz="2800" dirty="0" smtClean="0">
                <a:solidFill>
                  <a:srgbClr val="FF0000"/>
                </a:solidFill>
              </a:rPr>
              <a:t>intermuscular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coordination that drive improvements 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Therefore, training with </a:t>
            </a:r>
            <a:r>
              <a:rPr lang="en-US" sz="2800" dirty="0" smtClean="0">
                <a:solidFill>
                  <a:srgbClr val="FF0000"/>
                </a:solidFill>
              </a:rPr>
              <a:t>light loads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is recommended for athletes, who are required to generate high power outputs </a:t>
            </a:r>
            <a:r>
              <a:rPr lang="en-US" sz="2800" dirty="0" smtClean="0">
                <a:solidFill>
                  <a:srgbClr val="FF0000"/>
                </a:solidFill>
              </a:rPr>
              <a:t>during last movements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against </a:t>
            </a:r>
            <a:r>
              <a:rPr lang="en-US" sz="2800" dirty="0" smtClean="0">
                <a:solidFill>
                  <a:srgbClr val="FF0000"/>
                </a:solidFill>
              </a:rPr>
              <a:t>low external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loads (i.e., </a:t>
            </a:r>
            <a:r>
              <a:rPr lang="en-US" sz="2800" dirty="0" smtClean="0">
                <a:solidFill>
                  <a:srgbClr val="FF0000"/>
                </a:solidFill>
              </a:rPr>
              <a:t>sprinting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jumping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throwing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and </a:t>
            </a:r>
            <a:r>
              <a:rPr lang="en-US" sz="2800" dirty="0" smtClean="0">
                <a:solidFill>
                  <a:srgbClr val="FF0000"/>
                </a:solidFill>
              </a:rPr>
              <a:t>striking</a:t>
            </a:r>
            <a:r>
              <a:rPr lang="en-US" sz="2800" dirty="0" smtClean="0">
                <a:solidFill>
                  <a:sysClr val="windowText" lastClr="000000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Light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</a:rPr>
              <a:t>these findings are only relevant when light loads are utilized with </a:t>
            </a:r>
            <a:r>
              <a:rPr lang="en-US" sz="2800" dirty="0" smtClean="0">
                <a:solidFill>
                  <a:srgbClr val="FF0000"/>
                </a:solidFill>
              </a:rPr>
              <a:t>ballistic and plyometric exercise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The use of </a:t>
            </a:r>
            <a:r>
              <a:rPr lang="en-US" sz="2800" dirty="0" smtClean="0">
                <a:solidFill>
                  <a:srgbClr val="FF0000"/>
                </a:solidFill>
              </a:rPr>
              <a:t>light loads with traditional resistance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training or Weightlifting movements is </a:t>
            </a:r>
            <a:r>
              <a:rPr lang="en-US" sz="2800" dirty="0" smtClean="0">
                <a:solidFill>
                  <a:srgbClr val="FF0000"/>
                </a:solidFill>
              </a:rPr>
              <a:t>not recommended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It is not possible to </a:t>
            </a:r>
            <a:r>
              <a:rPr lang="en-US" sz="2800" dirty="0" smtClean="0">
                <a:solidFill>
                  <a:srgbClr val="FF0000"/>
                </a:solidFill>
              </a:rPr>
              <a:t>overload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the muscle </a:t>
            </a:r>
            <a:r>
              <a:rPr lang="en-US" sz="2800" dirty="0" smtClean="0">
                <a:solidFill>
                  <a:srgbClr val="FF0000"/>
                </a:solidFill>
              </a:rPr>
              <a:t>sufficiently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using </a:t>
            </a:r>
            <a:r>
              <a:rPr lang="en-US" sz="2800" dirty="0" smtClean="0">
                <a:solidFill>
                  <a:srgbClr val="FF0000"/>
                </a:solidFill>
              </a:rPr>
              <a:t>light resistances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while stopping the weight at the end of the range of motion.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Optimal Load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</a:rPr>
              <a:t>Throughout the literature, the load that elicits </a:t>
            </a:r>
            <a:r>
              <a:rPr lang="en-US" sz="2800" dirty="0" smtClean="0">
                <a:solidFill>
                  <a:srgbClr val="FF0000"/>
                </a:solidFill>
              </a:rPr>
              <a:t>maximal power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production in a specific movement is commonly referred to as the </a:t>
            </a:r>
            <a:r>
              <a:rPr lang="en-US" sz="2800" dirty="0" smtClean="0">
                <a:solidFill>
                  <a:srgbClr val="FF0000"/>
                </a:solidFill>
              </a:rPr>
              <a:t>optimal load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Power is maximized at approximately </a:t>
            </a:r>
            <a:r>
              <a:rPr lang="en-US" sz="2800" dirty="0" smtClean="0">
                <a:solidFill>
                  <a:srgbClr val="FF0000"/>
                </a:solidFill>
              </a:rPr>
              <a:t>30</a:t>
            </a:r>
            <a:r>
              <a:rPr lang="en-US" sz="2800" dirty="0" smtClean="0">
                <a:solidFill>
                  <a:sysClr val="windowText" lastClr="000000"/>
                </a:solidFill>
              </a:rPr>
              <a:t>% Fmax in single-muscle fibers and </a:t>
            </a:r>
            <a:r>
              <a:rPr lang="en-US" sz="2800" dirty="0" smtClean="0">
                <a:solidFill>
                  <a:srgbClr val="FF0000"/>
                </a:solidFill>
              </a:rPr>
              <a:t>single-joint movements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However, the load that maximizes power in </a:t>
            </a:r>
            <a:r>
              <a:rPr lang="en-US" sz="2800" dirty="0" smtClean="0">
                <a:solidFill>
                  <a:srgbClr val="FF0000"/>
                </a:solidFill>
              </a:rPr>
              <a:t>multi-joint, sport-specific movements varies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depending on the </a:t>
            </a:r>
            <a:r>
              <a:rPr lang="en-US" sz="2800" dirty="0" smtClean="0">
                <a:solidFill>
                  <a:srgbClr val="FF0000"/>
                </a:solidFill>
              </a:rPr>
              <a:t>type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of movement involved. For example, the optimal load typically ranges </a:t>
            </a:r>
            <a:r>
              <a:rPr lang="en-US" sz="2800" dirty="0" smtClean="0">
                <a:solidFill>
                  <a:srgbClr val="FF0000"/>
                </a:solidFill>
              </a:rPr>
              <a:t>from 0% IRM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in the </a:t>
            </a:r>
            <a:r>
              <a:rPr lang="en-US" sz="2800" dirty="0" smtClean="0">
                <a:solidFill>
                  <a:srgbClr val="FF0000"/>
                </a:solidFill>
              </a:rPr>
              <a:t>jump squat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(24, 25), </a:t>
            </a:r>
            <a:r>
              <a:rPr lang="en-US" sz="2800" dirty="0" smtClean="0">
                <a:solidFill>
                  <a:srgbClr val="FF0000"/>
                </a:solidFill>
              </a:rPr>
              <a:t>to 30% to 45%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in the </a:t>
            </a:r>
            <a:r>
              <a:rPr lang="en-US" sz="2800" dirty="0" smtClean="0">
                <a:solidFill>
                  <a:srgbClr val="FF0000"/>
                </a:solidFill>
              </a:rPr>
              <a:t>bench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press throw (85), and up to </a:t>
            </a:r>
            <a:r>
              <a:rPr lang="en-US" sz="2800" dirty="0" smtClean="0">
                <a:solidFill>
                  <a:srgbClr val="FF0000"/>
                </a:solidFill>
              </a:rPr>
              <a:t>70% to 80%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IRM in weightlifting movements.</a:t>
            </a:r>
          </a:p>
          <a:p>
            <a:endParaRPr lang="en-US" sz="2800" dirty="0" smtClea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Optimal Load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</a:rPr>
              <a:t>Furthermore, much of the </a:t>
            </a:r>
            <a:r>
              <a:rPr lang="en-US" sz="2800" dirty="0" smtClean="0">
                <a:solidFill>
                  <a:srgbClr val="FF0000"/>
                </a:solidFill>
              </a:rPr>
              <a:t>research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in this area has been conducted using homogeneous groups of </a:t>
            </a:r>
            <a:r>
              <a:rPr lang="en-US" sz="2800" dirty="0" smtClean="0">
                <a:solidFill>
                  <a:srgbClr val="FF0000"/>
                </a:solidFill>
              </a:rPr>
              <a:t>low to moderately trained subjects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, so it is unknown if similar results would be observed when training </a:t>
            </a:r>
            <a:r>
              <a:rPr lang="en-US" sz="2800" dirty="0" smtClean="0">
                <a:solidFill>
                  <a:srgbClr val="FF0000"/>
                </a:solidFill>
              </a:rPr>
              <a:t>well-trained or elite athletes</a:t>
            </a:r>
            <a:r>
              <a:rPr lang="en-US" sz="2800" dirty="0" smtClean="0">
                <a:solidFill>
                  <a:sysClr val="windowText" lastClr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Combining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Ballistic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power training using </a:t>
            </a:r>
            <a:r>
              <a:rPr lang="en-US" sz="2800" dirty="0" smtClean="0">
                <a:solidFill>
                  <a:srgbClr val="FF0000"/>
                </a:solidFill>
              </a:rPr>
              <a:t>light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loads improves the </a:t>
            </a:r>
            <a:r>
              <a:rPr lang="en-US" sz="2800" dirty="0" smtClean="0">
                <a:solidFill>
                  <a:srgbClr val="FF0000"/>
                </a:solidFill>
              </a:rPr>
              <a:t>high-velocity region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of the </a:t>
            </a:r>
            <a:r>
              <a:rPr lang="en-US" sz="2800" dirty="0" smtClean="0">
                <a:solidFill>
                  <a:srgbClr val="FF0000"/>
                </a:solidFill>
              </a:rPr>
              <a:t>force-velocity relationship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(i.e., power at high velocities against low loads). 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The use of </a:t>
            </a:r>
            <a:r>
              <a:rPr lang="en-US" sz="2800" dirty="0" smtClean="0">
                <a:solidFill>
                  <a:srgbClr val="FF0000"/>
                </a:solidFill>
              </a:rPr>
              <a:t>heavy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loads enhances the </a:t>
            </a:r>
            <a:r>
              <a:rPr lang="en-US" sz="2800" dirty="0" smtClean="0">
                <a:solidFill>
                  <a:srgbClr val="FF0000"/>
                </a:solidFill>
              </a:rPr>
              <a:t>high-force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portion of the </a:t>
            </a:r>
            <a:r>
              <a:rPr lang="en-US" sz="2800" dirty="0" smtClean="0">
                <a:solidFill>
                  <a:srgbClr val="FF0000"/>
                </a:solidFill>
              </a:rPr>
              <a:t>curve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(i.e., power at low velocities against heavy loads).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The </a:t>
            </a:r>
            <a:r>
              <a:rPr lang="en-US" sz="2800" dirty="0" smtClean="0">
                <a:solidFill>
                  <a:srgbClr val="FF0000"/>
                </a:solidFill>
              </a:rPr>
              <a:t>theory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behind the use of a </a:t>
            </a:r>
            <a:r>
              <a:rPr lang="en-US" sz="2800" dirty="0" smtClean="0">
                <a:solidFill>
                  <a:srgbClr val="FF0000"/>
                </a:solidFill>
              </a:rPr>
              <a:t>combination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of loads in a ballistic power-training program is to target </a:t>
            </a:r>
            <a:r>
              <a:rPr lang="en-US" sz="2800" dirty="0" smtClean="0">
                <a:solidFill>
                  <a:srgbClr val="FF0000"/>
                </a:solidFill>
              </a:rPr>
              <a:t>all</a:t>
            </a:r>
            <a:r>
              <a:rPr lang="en-US" sz="2800" dirty="0" smtClean="0">
                <a:solidFill>
                  <a:sysClr val="windowText" lastClr="000000"/>
                </a:solidFill>
              </a:rPr>
              <a:t> regions of the </a:t>
            </a:r>
            <a:r>
              <a:rPr lang="en-US" sz="2800" dirty="0" smtClean="0">
                <a:solidFill>
                  <a:srgbClr val="FF0000"/>
                </a:solidFill>
              </a:rPr>
              <a:t>force-velocity relationship </a:t>
            </a:r>
            <a:r>
              <a:rPr lang="en-US" sz="2800" dirty="0" smtClean="0">
                <a:solidFill>
                  <a:sysClr val="windowText" lastClr="000000"/>
                </a:solidFill>
              </a:rPr>
              <a:t>in an attempt to augment adaptations in power output throughout the entire curve.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Combining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combination</a:t>
            </a:r>
            <a:r>
              <a:rPr lang="en-US" sz="2800" dirty="0" smtClean="0">
                <a:solidFill>
                  <a:schemeClr val="tx1"/>
                </a:solidFill>
              </a:rPr>
              <a:t> of </a:t>
            </a:r>
            <a:r>
              <a:rPr lang="en-US" sz="2800" dirty="0" smtClean="0">
                <a:solidFill>
                  <a:srgbClr val="FF0000"/>
                </a:solidFill>
              </a:rPr>
              <a:t>loads</a:t>
            </a:r>
            <a:r>
              <a:rPr lang="en-US" sz="2800" dirty="0" smtClean="0">
                <a:solidFill>
                  <a:schemeClr val="tx1"/>
                </a:solidFill>
              </a:rPr>
              <a:t> may allow for all-round improvements in the </a:t>
            </a:r>
            <a:r>
              <a:rPr lang="en-US" sz="2800" dirty="0" smtClean="0">
                <a:solidFill>
                  <a:srgbClr val="FF0000"/>
                </a:solidFill>
              </a:rPr>
              <a:t>force-velocity relationship, </a:t>
            </a:r>
            <a:r>
              <a:rPr lang="en-US" sz="2800" dirty="0" smtClean="0">
                <a:solidFill>
                  <a:schemeClr val="tx1"/>
                </a:solidFill>
              </a:rPr>
              <a:t>which result in superior increases in maximal power output and greater transfer to performance than either light- or heavy-load training.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improvements in maximal power and athletic performance are more pronounced in combined light- and heavy-load training programs compared to programs involving training at a single load or other load combinations .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Combining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</a:rPr>
              <a:t>These results suggest that the combination of light and heavy loads elicits greater all-round improvements in the strength/power profile than training with a light load only.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However, each of the research investigations relevant to this topic was conducted on relatively inexperienced, weak subjects.</a:t>
            </a:r>
          </a:p>
          <a:p>
            <a:r>
              <a:rPr lang="en-US" sz="2800" dirty="0" smtClean="0">
                <a:solidFill>
                  <a:sysClr val="windowText" lastClr="000000"/>
                </a:solidFill>
              </a:rPr>
              <a:t>consequence, it is unknown if these findings apply to well-trained athletes who already maintain a high level of strength.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Combining Loads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Further research is also required to determine if adaptations are influenced by whether the combination of loads is used within a single set (i.e., complex training), a single session, or in separate training sessions.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Velocity Specificity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The theory of velocity specificity in resistance training suggests that adaptations following training are maximized at or near the velocity of movement used during training.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Therefore, the development of an effective power training program must include consideration of the actual and intended velocity of movement involved with training exercises.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However, the bulk of the literature indicates that velocity-specific improvements in maximal power are more likely elicited by the actual movement velocity utilized during training.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Factors Contributing to Power Output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Maximal power performance responds to training using a countermovernent in which muscles are first stretched and then shortened (</a:t>
            </a:r>
            <a:r>
              <a:rPr lang="en-US" dirty="0" smtClean="0">
                <a:solidFill>
                  <a:srgbClr val="FF0000"/>
                </a:solidFill>
              </a:rPr>
              <a:t>stretch-shortening cycle</a:t>
            </a:r>
            <a:r>
              <a:rPr lang="en-US" dirty="0" smtClean="0"/>
              <a:t>).</a:t>
            </a:r>
          </a:p>
          <a:p>
            <a:r>
              <a:rPr lang="en-US" dirty="0" smtClean="0"/>
              <a:t>It responds more fully to </a:t>
            </a:r>
            <a:r>
              <a:rPr lang="en-US" dirty="0" smtClean="0">
                <a:solidFill>
                  <a:srgbClr val="FF0000"/>
                </a:solidFill>
              </a:rPr>
              <a:t>specific power training than to heavy resistance </a:t>
            </a:r>
            <a:r>
              <a:rPr lang="en-US" dirty="0" smtClean="0"/>
              <a:t>training, since power training involves force and </a:t>
            </a:r>
            <a:r>
              <a:rPr lang="en-US" dirty="0" smtClean="0">
                <a:solidFill>
                  <a:srgbClr val="FF0000"/>
                </a:solidFill>
              </a:rPr>
              <a:t>velocity</a:t>
            </a:r>
            <a:r>
              <a:rPr lang="en-US" dirty="0" smtClean="0"/>
              <a:t>, as well as a </a:t>
            </a:r>
            <a:r>
              <a:rPr lang="en-US" dirty="0" smtClean="0">
                <a:solidFill>
                  <a:srgbClr val="FF0000"/>
                </a:solidFill>
              </a:rPr>
              <a:t>shorter deceleration </a:t>
            </a:r>
            <a:r>
              <a:rPr lang="en-US" dirty="0" smtClean="0"/>
              <a:t>phase during which muscle activation decreases.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Stretch-Shortening Cycle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Most powerful activities involve a countermovement during which the </a:t>
            </a:r>
            <a:r>
              <a:rPr lang="en-US" dirty="0" smtClean="0">
                <a:solidFill>
                  <a:srgbClr val="FF0000"/>
                </a:solidFill>
              </a:rPr>
              <a:t>muscles involved are first stretched and then shortened to accelerate the body or limb</a:t>
            </a:r>
            <a:r>
              <a:rPr lang="en-US" dirty="0" smtClean="0"/>
              <a:t>. This action of the muscle is called a stretch-shortening cycle (</a:t>
            </a:r>
            <a:r>
              <a:rPr lang="en-US" dirty="0" smtClean="0">
                <a:solidFill>
                  <a:srgbClr val="FF0000"/>
                </a:solidFill>
              </a:rPr>
              <a:t>SSC</a:t>
            </a:r>
            <a:r>
              <a:rPr lang="en-US" dirty="0" smtClean="0"/>
              <a:t>).</a:t>
            </a:r>
          </a:p>
          <a:p>
            <a:r>
              <a:rPr lang="en-US" dirty="0" smtClean="0"/>
              <a:t>It involves many complex and interacting </a:t>
            </a:r>
            <a:r>
              <a:rPr lang="en-US" dirty="0" smtClean="0">
                <a:solidFill>
                  <a:srgbClr val="FF0000"/>
                </a:solidFill>
              </a:rPr>
              <a:t>neural and mechanical factors</a:t>
            </a:r>
            <a:r>
              <a:rPr lang="en-US" dirty="0" smtClean="0"/>
              <a:t>, such as activation of the </a:t>
            </a:r>
            <a:r>
              <a:rPr lang="en-US" dirty="0" smtClean="0">
                <a:solidFill>
                  <a:srgbClr val="FF0000"/>
                </a:solidFill>
              </a:rPr>
              <a:t>stretch reflex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muscle-tendon interactions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Stretch-Shortening Cycle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differences in jump height of </a:t>
            </a:r>
            <a:r>
              <a:rPr lang="en-US" dirty="0" smtClean="0">
                <a:solidFill>
                  <a:srgbClr val="FF0000"/>
                </a:solidFill>
              </a:rPr>
              <a:t>18% to 20% </a:t>
            </a:r>
            <a:r>
              <a:rPr lang="en-US" dirty="0" smtClean="0"/>
              <a:t>have been observed between static or squat jumps (SJ) and countermovement jumps (CMJ).</a:t>
            </a:r>
          </a:p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SJ</a:t>
            </a:r>
            <a:r>
              <a:rPr lang="en-US" dirty="0" smtClean="0"/>
              <a:t> is a </a:t>
            </a:r>
            <a:r>
              <a:rPr lang="en-US" dirty="0" smtClean="0">
                <a:solidFill>
                  <a:srgbClr val="FF0000"/>
                </a:solidFill>
              </a:rPr>
              <a:t>purely concentric jump </a:t>
            </a:r>
            <a:r>
              <a:rPr lang="en-US" dirty="0" smtClean="0"/>
              <a:t>initiated from a </a:t>
            </a:r>
            <a:r>
              <a:rPr lang="en-US" dirty="0" smtClean="0">
                <a:solidFill>
                  <a:srgbClr val="FF0000"/>
                </a:solidFill>
              </a:rPr>
              <a:t>crouching position</a:t>
            </a:r>
            <a:r>
              <a:rPr lang="en-US" dirty="0" smtClean="0"/>
              <a:t>. The </a:t>
            </a:r>
            <a:r>
              <a:rPr lang="en-US" dirty="0" smtClean="0">
                <a:solidFill>
                  <a:srgbClr val="FF0000"/>
                </a:solidFill>
              </a:rPr>
              <a:t>CMJ</a:t>
            </a:r>
            <a:r>
              <a:rPr lang="en-US" dirty="0" smtClean="0"/>
              <a:t> is initiated from a standing position. The athlete performs a quick countermovement, dipping the hips down and then jumping up.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Stretch-Shortening Cycle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difference in </a:t>
            </a:r>
            <a:r>
              <a:rPr lang="en-US" dirty="0" smtClean="0">
                <a:solidFill>
                  <a:srgbClr val="FF0000"/>
                </a:solidFill>
              </a:rPr>
              <a:t>CMJ and SJ </a:t>
            </a:r>
            <a:r>
              <a:rPr lang="en-US" dirty="0" smtClean="0"/>
              <a:t>height is due primarily to the fact that the </a:t>
            </a:r>
            <a:r>
              <a:rPr lang="en-US" dirty="0" smtClean="0">
                <a:solidFill>
                  <a:srgbClr val="FF0000"/>
                </a:solidFill>
              </a:rPr>
              <a:t>countermovement</a:t>
            </a:r>
            <a:r>
              <a:rPr lang="en-US" dirty="0" smtClean="0"/>
              <a:t> allows the athlete to </a:t>
            </a:r>
            <a:r>
              <a:rPr lang="en-US" dirty="0" smtClean="0">
                <a:solidFill>
                  <a:srgbClr val="FF0000"/>
                </a:solidFill>
              </a:rPr>
              <a:t>attain greater force output at the start of the upward movement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results in </a:t>
            </a:r>
            <a:r>
              <a:rPr lang="en-US" dirty="0" smtClean="0">
                <a:solidFill>
                  <a:srgbClr val="FF0000"/>
                </a:solidFill>
              </a:rPr>
              <a:t>greater forces </a:t>
            </a:r>
            <a:r>
              <a:rPr lang="en-US" dirty="0" smtClean="0"/>
              <a:t>being exerted against the </a:t>
            </a:r>
            <a:r>
              <a:rPr lang="en-US" dirty="0" smtClean="0">
                <a:solidFill>
                  <a:srgbClr val="FF0000"/>
                </a:solidFill>
              </a:rPr>
              <a:t>ground</a:t>
            </a:r>
            <a:r>
              <a:rPr lang="en-US" dirty="0" smtClean="0"/>
              <a:t> and, subsequently, an </a:t>
            </a:r>
            <a:r>
              <a:rPr lang="en-US" dirty="0" smtClean="0">
                <a:solidFill>
                  <a:srgbClr val="FF0000"/>
                </a:solidFill>
              </a:rPr>
              <a:t>increase in impulse </a:t>
            </a:r>
            <a:r>
              <a:rPr lang="en-US" dirty="0" smtClean="0"/>
              <a:t>(F×t) and </a:t>
            </a:r>
            <a:r>
              <a:rPr lang="en-US" dirty="0" smtClean="0">
                <a:solidFill>
                  <a:srgbClr val="FF0000"/>
                </a:solidFill>
              </a:rPr>
              <a:t>acceleration</a:t>
            </a:r>
            <a:r>
              <a:rPr lang="en-US" dirty="0" smtClean="0"/>
              <a:t> of the whole body upward.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stored elastic energy</a:t>
            </a:r>
            <a:r>
              <a:rPr lang="en-US" dirty="0" smtClean="0"/>
              <a:t>, muscle-tendon </a:t>
            </a:r>
            <a:r>
              <a:rPr lang="en-US" dirty="0" smtClean="0">
                <a:solidFill>
                  <a:srgbClr val="FF0000"/>
                </a:solidFill>
              </a:rPr>
              <a:t>interactions</a:t>
            </a:r>
            <a:r>
              <a:rPr lang="en-US" dirty="0" smtClean="0"/>
              <a:t>, and activation of the </a:t>
            </a:r>
            <a:r>
              <a:rPr lang="en-US" dirty="0" smtClean="0">
                <a:solidFill>
                  <a:srgbClr val="FF0000"/>
                </a:solidFill>
              </a:rPr>
              <a:t>stretch reflex</a:t>
            </a:r>
            <a:r>
              <a:rPr lang="en-US" dirty="0" smtClean="0"/>
              <a:t>, appear to play a secondary role in the enhancement of performance by the SSC.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Stretch-Shortening Cycle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Plyometrics</a:t>
            </a:r>
            <a:r>
              <a:rPr lang="en-US" dirty="0" smtClean="0"/>
              <a:t> training results in an increase in the </a:t>
            </a:r>
            <a:r>
              <a:rPr lang="en-US" dirty="0" smtClean="0">
                <a:solidFill>
                  <a:srgbClr val="FF0000"/>
                </a:solidFill>
              </a:rPr>
              <a:t>overall neural stimulation </a:t>
            </a:r>
            <a:r>
              <a:rPr lang="en-US" dirty="0" smtClean="0"/>
              <a:t>of the muscle and, thus, an increase in force output.</a:t>
            </a:r>
          </a:p>
          <a:p>
            <a:r>
              <a:rPr lang="en-US" dirty="0" smtClean="0"/>
              <a:t>This is attributed to a </a:t>
            </a:r>
            <a:r>
              <a:rPr lang="en-US" dirty="0" smtClean="0">
                <a:solidFill>
                  <a:srgbClr val="FF0000"/>
                </a:solidFill>
              </a:rPr>
              <a:t>protective reflex </a:t>
            </a:r>
            <a:r>
              <a:rPr lang="en-US" dirty="0" smtClean="0"/>
              <a:t>mechanism by the </a:t>
            </a:r>
            <a:r>
              <a:rPr lang="en-US" dirty="0" smtClean="0">
                <a:solidFill>
                  <a:srgbClr val="FF0000"/>
                </a:solidFill>
              </a:rPr>
              <a:t>Golgi tendon organ</a:t>
            </a:r>
            <a:r>
              <a:rPr lang="en-US" dirty="0" smtClean="0"/>
              <a:t>, which acts during </a:t>
            </a:r>
            <a:r>
              <a:rPr lang="en-US" dirty="0" smtClean="0">
                <a:solidFill>
                  <a:srgbClr val="FF0000"/>
                </a:solidFill>
              </a:rPr>
              <a:t>sudden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intense</a:t>
            </a:r>
            <a:r>
              <a:rPr lang="en-US" dirty="0" smtClean="0"/>
              <a:t> stretch loads that typically </a:t>
            </a:r>
            <a:r>
              <a:rPr lang="en-US" dirty="0" smtClean="0">
                <a:solidFill>
                  <a:srgbClr val="FF0000"/>
                </a:solidFill>
              </a:rPr>
              <a:t>reduce</a:t>
            </a:r>
            <a:r>
              <a:rPr lang="en-US" dirty="0" smtClean="0"/>
              <a:t> the tension in the </a:t>
            </a:r>
            <a:r>
              <a:rPr lang="en-US" dirty="0" smtClean="0">
                <a:solidFill>
                  <a:srgbClr val="FF0000"/>
                </a:solidFill>
              </a:rPr>
              <a:t>musculotendinous unit </a:t>
            </a:r>
            <a:r>
              <a:rPr lang="en-US" dirty="0" smtClean="0"/>
              <a:t>during the force peak of the SSC.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1495</TotalTime>
  <Words>3309</Words>
  <Application>Microsoft Office PowerPoint</Application>
  <PresentationFormat>On-screen Show (4:3)</PresentationFormat>
  <Paragraphs>181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Power Training</vt:lpstr>
      <vt:lpstr>Power</vt:lpstr>
      <vt:lpstr>Power</vt:lpstr>
      <vt:lpstr>Factors Contributing to Power Output</vt:lpstr>
      <vt:lpstr>Factors Contributing to Power Output</vt:lpstr>
      <vt:lpstr>Stretch-Shortening Cycle</vt:lpstr>
      <vt:lpstr>Stretch-Shortening Cycle</vt:lpstr>
      <vt:lpstr>Stretch-Shortening Cycle</vt:lpstr>
      <vt:lpstr>Stretch-Shortening Cycle</vt:lpstr>
      <vt:lpstr>Stretch-Shortening Cycle</vt:lpstr>
      <vt:lpstr>Muscular Strength</vt:lpstr>
      <vt:lpstr>Muscular Strength</vt:lpstr>
      <vt:lpstr>Targeting Power Development</vt:lpstr>
      <vt:lpstr>Resistance Training and Power</vt:lpstr>
      <vt:lpstr>Resistance Training and Power</vt:lpstr>
      <vt:lpstr>Resistance Training and Rate of Force Development</vt:lpstr>
      <vt:lpstr>Resistance Training and Rate of Force Development</vt:lpstr>
      <vt:lpstr>Resistance Training and Rate of Force Development</vt:lpstr>
      <vt:lpstr>Overcoming the Deceleration Phase in Traditional Resistance Training</vt:lpstr>
      <vt:lpstr>Overcoming the Deceleration Phase in Traditional Resistance Training</vt:lpstr>
      <vt:lpstr>Overcoming the Deceleration Phase in Traditional Resistance Training</vt:lpstr>
      <vt:lpstr>Training Methods for Power Development</vt:lpstr>
      <vt:lpstr>Heavy Resistance Training</vt:lpstr>
      <vt:lpstr>Heavy Resistance Training</vt:lpstr>
      <vt:lpstr>Heavy Resistance Training</vt:lpstr>
      <vt:lpstr>Ballistic Resistance Training</vt:lpstr>
      <vt:lpstr>Ballistic Resistance Training</vt:lpstr>
      <vt:lpstr>Plyometrics</vt:lpstr>
      <vt:lpstr>Plyometrics</vt:lpstr>
      <vt:lpstr>Weightlifting Movements</vt:lpstr>
      <vt:lpstr>Translation of Strength Gains to Power Performance</vt:lpstr>
      <vt:lpstr>Tapering and Recovery to Optimize Power Performance</vt:lpstr>
      <vt:lpstr>Selecting Load and Velocity for Power Development</vt:lpstr>
      <vt:lpstr>Heavy Loads</vt:lpstr>
      <vt:lpstr>Heavy Loads</vt:lpstr>
      <vt:lpstr>Heavy Loads</vt:lpstr>
      <vt:lpstr>Heavy Loads</vt:lpstr>
      <vt:lpstr>Heavy Loads</vt:lpstr>
      <vt:lpstr>Light Loads</vt:lpstr>
      <vt:lpstr>Light Loads</vt:lpstr>
      <vt:lpstr>Light Loads</vt:lpstr>
      <vt:lpstr>Optimal Load</vt:lpstr>
      <vt:lpstr>Optimal Load</vt:lpstr>
      <vt:lpstr>Combining Loads</vt:lpstr>
      <vt:lpstr>Combining Loads</vt:lpstr>
      <vt:lpstr>Combining Loads</vt:lpstr>
      <vt:lpstr>Combining Loads</vt:lpstr>
      <vt:lpstr>Velocity Specificity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Resistance Training</dc:title>
  <dc:creator>sport advisor</dc:creator>
  <cp:lastModifiedBy>sport</cp:lastModifiedBy>
  <cp:revision>231</cp:revision>
  <dcterms:created xsi:type="dcterms:W3CDTF">2006-08-16T00:00:00Z</dcterms:created>
  <dcterms:modified xsi:type="dcterms:W3CDTF">2015-02-05T22:30:41Z</dcterms:modified>
</cp:coreProperties>
</file>