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60" autoAdjust="0"/>
    <p:restoredTop sz="94660"/>
  </p:normalViewPr>
  <p:slideViewPr>
    <p:cSldViewPr>
      <p:cViewPr>
        <p:scale>
          <a:sx n="70" d="100"/>
          <a:sy n="70" d="100"/>
        </p:scale>
        <p:origin x="-1302" y="3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style>
          <a:lnRef idx="0">
            <a:schemeClr val="dk1"/>
          </a:lnRef>
          <a:fillRef idx="3">
            <a:schemeClr val="dk1"/>
          </a:fillRef>
          <a:effectRef idx="3">
            <a:schemeClr val="dk1"/>
          </a:effectRef>
          <a:fontRef idx="minor">
            <a:schemeClr val="lt1"/>
          </a:fontRef>
        </p:style>
        <p:txBody>
          <a:bodyPr/>
          <a:lstStyle/>
          <a:p>
            <a:r>
              <a:rPr lang="en-US" b="1" dirty="0" smtClean="0"/>
              <a:t>Anaerobic Conditioning</a:t>
            </a:r>
            <a:endParaRPr lang="en-US" dirty="0"/>
          </a:p>
        </p:txBody>
      </p:sp>
      <p:sp>
        <p:nvSpPr>
          <p:cNvPr id="3" name="Subtitle 2"/>
          <p:cNvSpPr>
            <a:spLocks noGrp="1"/>
          </p:cNvSpPr>
          <p:nvPr>
            <p:ph type="subTitle" idx="1"/>
          </p:nvPr>
        </p:nvSpPr>
        <p:spPr>
          <a:xfrm>
            <a:off x="990600" y="4495800"/>
            <a:ext cx="7086600" cy="685800"/>
          </a:xfrm>
        </p:spPr>
        <p:style>
          <a:lnRef idx="0">
            <a:schemeClr val="accent2"/>
          </a:lnRef>
          <a:fillRef idx="3">
            <a:schemeClr val="accent2"/>
          </a:fillRef>
          <a:effectRef idx="3">
            <a:schemeClr val="accent2"/>
          </a:effectRef>
          <a:fontRef idx="minor">
            <a:schemeClr val="lt1"/>
          </a:fontRef>
        </p:style>
        <p:txBody>
          <a:bodyPr>
            <a:normAutofit/>
          </a:bodyPr>
          <a:lstStyle/>
          <a:p>
            <a:r>
              <a:rPr lang="en-US" b="1" dirty="0" smtClean="0">
                <a:solidFill>
                  <a:schemeClr val="tx1"/>
                </a:solidFill>
              </a:rPr>
              <a:t>Jay R. Hoffman, PhD, CSCS*D, FNSCA</a:t>
            </a:r>
          </a:p>
          <a:p>
            <a:endParaRPr lang="en-US" dirty="0"/>
          </a:p>
        </p:txBody>
      </p:sp>
      <p:sp>
        <p:nvSpPr>
          <p:cNvPr id="1026" name="AutoShape 2"/>
          <p:cNvSpPr>
            <a:spLocks noChangeArrowheads="1"/>
          </p:cNvSpPr>
          <p:nvPr/>
        </p:nvSpPr>
        <p:spPr bwMode="auto">
          <a:xfrm>
            <a:off x="7467600" y="533400"/>
            <a:ext cx="828675" cy="1171575"/>
          </a:xfrm>
          <a:prstGeom prst="roundRect">
            <a:avLst>
              <a:gd name="adj" fmla="val 16667"/>
            </a:avLst>
          </a:prstGeom>
          <a:gradFill rotWithShape="0">
            <a:gsLst>
              <a:gs pos="0">
                <a:srgbClr val="C2D69B"/>
              </a:gs>
              <a:gs pos="50000">
                <a:srgbClr val="EAF1DD"/>
              </a:gs>
              <a:gs pos="100000">
                <a:srgbClr val="C2D69B"/>
              </a:gs>
            </a:gsLst>
            <a:lin ang="18900000" scaled="1"/>
          </a:gradFill>
          <a:ln w="12700">
            <a:solidFill>
              <a:srgbClr val="C2D69B"/>
            </a:solidFill>
            <a:round/>
            <a:headEnd/>
            <a:tailEnd/>
          </a:ln>
          <a:effectLst>
            <a:outerShdw dist="28398" dir="3806097" algn="ctr" rotWithShape="0">
              <a:srgbClr val="4E6128">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7200" b="1" i="0" u="none" strike="noStrike" cap="none" normalizeH="0" baseline="0" dirty="0" smtClean="0">
                <a:ln>
                  <a:noFill/>
                </a:ln>
                <a:solidFill>
                  <a:schemeClr val="tx1"/>
                </a:solidFill>
                <a:effectLst/>
                <a:latin typeface="Cambria" pitchFamily="18" charset="0"/>
                <a:ea typeface="Arial" pitchFamily="34" charset="0"/>
                <a:cs typeface="Arial" pitchFamily="34" charset="0"/>
              </a:rPr>
              <a:t>6</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600" b="1" dirty="0" smtClean="0"/>
              <a:t>Metabolic Adaptations</a:t>
            </a:r>
            <a:endParaRPr lang="en-US" sz="3600" b="1" dirty="0"/>
          </a:p>
        </p:txBody>
      </p:sp>
      <p:sp>
        <p:nvSpPr>
          <p:cNvPr id="3" name="Content Placeholder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r>
              <a:rPr lang="en-US" dirty="0" smtClean="0"/>
              <a:t>All three energy systems are always activated, but the </a:t>
            </a:r>
            <a:r>
              <a:rPr lang="en-US" dirty="0" smtClean="0">
                <a:solidFill>
                  <a:srgbClr val="FF0000"/>
                </a:solidFill>
              </a:rPr>
              <a:t>mode</a:t>
            </a:r>
            <a:r>
              <a:rPr lang="en-US" dirty="0" smtClean="0"/>
              <a:t> of </a:t>
            </a:r>
            <a:r>
              <a:rPr lang="en-US" dirty="0" smtClean="0">
                <a:solidFill>
                  <a:srgbClr val="FF0000"/>
                </a:solidFill>
              </a:rPr>
              <a:t>exercise</a:t>
            </a:r>
            <a:r>
              <a:rPr lang="en-US" dirty="0" smtClean="0"/>
              <a:t> determines which of these energy systems is dominant. </a:t>
            </a:r>
          </a:p>
          <a:p>
            <a:r>
              <a:rPr lang="en-US" dirty="0" smtClean="0"/>
              <a:t>To stress the anaerobic system, </a:t>
            </a:r>
            <a:r>
              <a:rPr lang="en-US" dirty="0" smtClean="0">
                <a:solidFill>
                  <a:srgbClr val="FF0000"/>
                </a:solidFill>
              </a:rPr>
              <a:t>high-intensity</a:t>
            </a:r>
            <a:r>
              <a:rPr lang="en-US" dirty="0" smtClean="0"/>
              <a:t> activity should be focused on the </a:t>
            </a:r>
            <a:r>
              <a:rPr lang="en-US" dirty="0" smtClean="0">
                <a:solidFill>
                  <a:srgbClr val="FF0000"/>
                </a:solidFill>
              </a:rPr>
              <a:t>specific</a:t>
            </a:r>
            <a:r>
              <a:rPr lang="en-US" dirty="0" smtClean="0"/>
              <a:t> energy system used during competition. For example, the sport of </a:t>
            </a:r>
            <a:r>
              <a:rPr lang="en-US" dirty="0" smtClean="0">
                <a:solidFill>
                  <a:srgbClr val="FF0000"/>
                </a:solidFill>
              </a:rPr>
              <a:t>American football </a:t>
            </a:r>
            <a:r>
              <a:rPr lang="en-US" dirty="0" smtClean="0"/>
              <a:t>consists of repeated high intensity activity that averages </a:t>
            </a:r>
            <a:r>
              <a:rPr lang="en-US" dirty="0" smtClean="0">
                <a:solidFill>
                  <a:srgbClr val="FF0000"/>
                </a:solidFill>
              </a:rPr>
              <a:t>5</a:t>
            </a:r>
            <a:r>
              <a:rPr lang="en-US" dirty="0" smtClean="0"/>
              <a:t> seconds per play, with approximately </a:t>
            </a:r>
            <a:r>
              <a:rPr lang="en-US" dirty="0" smtClean="0">
                <a:solidFill>
                  <a:srgbClr val="FF0000"/>
                </a:solidFill>
              </a:rPr>
              <a:t>25 to 30 </a:t>
            </a:r>
            <a:r>
              <a:rPr lang="en-US" dirty="0" smtClean="0"/>
              <a:t>seconds of rest between each play.</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600" b="1" dirty="0" smtClean="0"/>
              <a:t>Phosphagen Energy System</a:t>
            </a:r>
            <a:endParaRPr lang="en-US" sz="3600" b="1" dirty="0"/>
          </a:p>
        </p:txBody>
      </p:sp>
      <p:sp>
        <p:nvSpPr>
          <p:cNvPr id="3" name="Content Placeholder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a:bodyPr>
          <a:lstStyle/>
          <a:p>
            <a:r>
              <a:rPr lang="en-US" dirty="0" smtClean="0"/>
              <a:t>To improve the functioning of the phosphagen energy system:</a:t>
            </a:r>
          </a:p>
          <a:p>
            <a:pPr marL="514350" indent="-514350">
              <a:buAutoNum type="arabicPeriod"/>
            </a:pPr>
            <a:r>
              <a:rPr lang="en-US" dirty="0" smtClean="0"/>
              <a:t>increase phosphagen concentrations within the muscle (ATP or CP).</a:t>
            </a:r>
          </a:p>
          <a:p>
            <a:pPr marL="514350" indent="-514350">
              <a:buAutoNum type="arabicPeriod"/>
            </a:pPr>
            <a:r>
              <a:rPr lang="en-US" dirty="0" smtClean="0"/>
              <a:t>enhance the recovery of this energy system between bouts of exercise </a:t>
            </a:r>
          </a:p>
          <a:p>
            <a:pPr marL="514350" indent="-514350">
              <a:buAutoNum type="arabicPeriod"/>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600" b="1" dirty="0" smtClean="0"/>
              <a:t>Phosphagen Energy System</a:t>
            </a:r>
            <a:endParaRPr lang="en-US" sz="3600" b="1" dirty="0"/>
          </a:p>
        </p:txBody>
      </p:sp>
      <p:sp>
        <p:nvSpPr>
          <p:cNvPr id="3" name="Content Placeholder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92500"/>
          </a:bodyPr>
          <a:lstStyle/>
          <a:p>
            <a:pPr marL="514350" indent="-514350"/>
            <a:r>
              <a:rPr lang="en-US" dirty="0" smtClean="0"/>
              <a:t>Research has shown that </a:t>
            </a:r>
            <a:r>
              <a:rPr lang="en-US" dirty="0" smtClean="0">
                <a:solidFill>
                  <a:srgbClr val="FF0000"/>
                </a:solidFill>
              </a:rPr>
              <a:t>short-duration (~5-6 s)</a:t>
            </a:r>
            <a:r>
              <a:rPr lang="en-US" dirty="0" smtClean="0"/>
              <a:t>, high-intensity exercise causes </a:t>
            </a:r>
            <a:r>
              <a:rPr lang="en-US" dirty="0" smtClean="0">
                <a:solidFill>
                  <a:srgbClr val="FF0000"/>
                </a:solidFill>
              </a:rPr>
              <a:t>little</a:t>
            </a:r>
            <a:r>
              <a:rPr lang="en-US" dirty="0" smtClean="0"/>
              <a:t> to no change in resting phosphagen </a:t>
            </a:r>
            <a:r>
              <a:rPr lang="en-US" dirty="0" smtClean="0">
                <a:solidFill>
                  <a:srgbClr val="FF0000"/>
                </a:solidFill>
              </a:rPr>
              <a:t>(ATP or CP) </a:t>
            </a:r>
            <a:r>
              <a:rPr lang="en-US" dirty="0" smtClean="0"/>
              <a:t>concentrations, or in </a:t>
            </a:r>
            <a:r>
              <a:rPr lang="en-US" dirty="0" smtClean="0">
                <a:solidFill>
                  <a:srgbClr val="FF0000"/>
                </a:solidFill>
              </a:rPr>
              <a:t>enzymes</a:t>
            </a:r>
            <a:r>
              <a:rPr lang="en-US" dirty="0" smtClean="0"/>
              <a:t> of the phosphagen energy system (i.e., creatine kinase).</a:t>
            </a:r>
          </a:p>
          <a:p>
            <a:pPr marL="514350" indent="-514350"/>
            <a:r>
              <a:rPr lang="en-US" dirty="0" smtClean="0"/>
              <a:t>Even during high-intensity exercise of longer duration </a:t>
            </a:r>
            <a:r>
              <a:rPr lang="en-US" dirty="0" smtClean="0">
                <a:solidFill>
                  <a:srgbClr val="FF0000"/>
                </a:solidFill>
              </a:rPr>
              <a:t>(&gt;10 s</a:t>
            </a:r>
            <a:r>
              <a:rPr lang="en-US" dirty="0" smtClean="0"/>
              <a:t>), the </a:t>
            </a:r>
            <a:r>
              <a:rPr lang="en-US" dirty="0" smtClean="0">
                <a:solidFill>
                  <a:srgbClr val="FF0000"/>
                </a:solidFill>
              </a:rPr>
              <a:t>enzymatic</a:t>
            </a:r>
            <a:r>
              <a:rPr lang="en-US" dirty="0" smtClean="0"/>
              <a:t> changes in the phosphagen energy system are </a:t>
            </a:r>
            <a:r>
              <a:rPr lang="en-US" dirty="0" smtClean="0">
                <a:solidFill>
                  <a:srgbClr val="FF0000"/>
                </a:solidFill>
              </a:rPr>
              <a:t>not consistent</a:t>
            </a:r>
            <a:r>
              <a:rPr lang="en-US" dirty="0" smtClean="0"/>
              <a:t>.</a:t>
            </a:r>
          </a:p>
          <a:p>
            <a:pPr marL="514350" indent="-514350"/>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600" b="1" dirty="0" smtClean="0"/>
              <a:t>Phosphagen Energy System</a:t>
            </a:r>
            <a:endParaRPr lang="en-US" sz="3600" b="1" dirty="0"/>
          </a:p>
        </p:txBody>
      </p:sp>
      <p:sp>
        <p:nvSpPr>
          <p:cNvPr id="3" name="Content Placeholder 2"/>
          <p:cNvSpPr>
            <a:spLocks noGrp="1"/>
          </p:cNvSpPr>
          <p:nvPr>
            <p:ph idx="1"/>
          </p:nvPr>
        </p:nvSpPr>
        <p:spPr>
          <a:xfrm>
            <a:off x="457200" y="1600200"/>
            <a:ext cx="8229600" cy="4876800"/>
          </a:xfrm>
        </p:spPr>
        <p:style>
          <a:lnRef idx="1">
            <a:schemeClr val="accent6"/>
          </a:lnRef>
          <a:fillRef idx="2">
            <a:schemeClr val="accent6"/>
          </a:fillRef>
          <a:effectRef idx="1">
            <a:schemeClr val="accent6"/>
          </a:effectRef>
          <a:fontRef idx="minor">
            <a:schemeClr val="dk1"/>
          </a:fontRef>
        </p:style>
        <p:txBody>
          <a:bodyPr>
            <a:normAutofit lnSpcReduction="10000"/>
          </a:bodyPr>
          <a:lstStyle/>
          <a:p>
            <a:pPr marL="514350" indent="-514350"/>
            <a:r>
              <a:rPr lang="en-US" dirty="0" smtClean="0"/>
              <a:t>During </a:t>
            </a:r>
            <a:r>
              <a:rPr lang="en-US" dirty="0" smtClean="0">
                <a:solidFill>
                  <a:srgbClr val="FF0000"/>
                </a:solidFill>
              </a:rPr>
              <a:t>30</a:t>
            </a:r>
            <a:r>
              <a:rPr lang="en-US" dirty="0" smtClean="0"/>
              <a:t> seconds of continuous knee extensions significant </a:t>
            </a:r>
            <a:r>
              <a:rPr lang="en-US" dirty="0" smtClean="0">
                <a:solidFill>
                  <a:srgbClr val="FF0000"/>
                </a:solidFill>
              </a:rPr>
              <a:t>elevations</a:t>
            </a:r>
            <a:r>
              <a:rPr lang="en-US" dirty="0" smtClean="0"/>
              <a:t> in both </a:t>
            </a:r>
            <a:r>
              <a:rPr lang="en-US" dirty="0" smtClean="0">
                <a:solidFill>
                  <a:srgbClr val="FF0000"/>
                </a:solidFill>
              </a:rPr>
              <a:t>creatine kinase and myokinase </a:t>
            </a:r>
            <a:r>
              <a:rPr lang="en-US" dirty="0" smtClean="0"/>
              <a:t>were seen following seven weeks of training (1), while </a:t>
            </a:r>
            <a:r>
              <a:rPr lang="en-US" dirty="0" smtClean="0">
                <a:solidFill>
                  <a:srgbClr val="FF0000"/>
                </a:solidFill>
              </a:rPr>
              <a:t>others</a:t>
            </a:r>
            <a:r>
              <a:rPr lang="en-US" dirty="0" smtClean="0"/>
              <a:t> were </a:t>
            </a:r>
            <a:r>
              <a:rPr lang="en-US" dirty="0" smtClean="0">
                <a:solidFill>
                  <a:srgbClr val="FF0000"/>
                </a:solidFill>
              </a:rPr>
              <a:t>unable</a:t>
            </a:r>
            <a:r>
              <a:rPr lang="en-US" dirty="0" smtClean="0"/>
              <a:t> to find any significant change in the concentration of these </a:t>
            </a:r>
            <a:r>
              <a:rPr lang="en-US" dirty="0" smtClean="0">
                <a:solidFill>
                  <a:srgbClr val="FF0000"/>
                </a:solidFill>
              </a:rPr>
              <a:t>enzymes following six weeks </a:t>
            </a:r>
            <a:r>
              <a:rPr lang="en-US" dirty="0" smtClean="0"/>
              <a:t>of training.</a:t>
            </a:r>
          </a:p>
          <a:p>
            <a:r>
              <a:rPr lang="en-US" dirty="0" smtClean="0"/>
              <a:t>Differences among </a:t>
            </a:r>
            <a:r>
              <a:rPr lang="fa-IR" dirty="0" smtClean="0"/>
              <a:t> </a:t>
            </a:r>
            <a:r>
              <a:rPr lang="en-US" dirty="0" smtClean="0"/>
              <a:t>studies are likely related to </a:t>
            </a:r>
            <a:r>
              <a:rPr lang="en-US" dirty="0" smtClean="0">
                <a:solidFill>
                  <a:srgbClr val="FF0000"/>
                </a:solidFill>
              </a:rPr>
              <a:t>training status</a:t>
            </a:r>
            <a:r>
              <a:rPr lang="en-US" dirty="0" smtClean="0"/>
              <a:t>, </a:t>
            </a:r>
            <a:r>
              <a:rPr lang="en-US" dirty="0" smtClean="0">
                <a:solidFill>
                  <a:srgbClr val="FF0000"/>
                </a:solidFill>
              </a:rPr>
              <a:t>experience</a:t>
            </a:r>
            <a:r>
              <a:rPr lang="en-US" dirty="0" smtClean="0"/>
              <a:t>, </a:t>
            </a:r>
            <a:r>
              <a:rPr lang="en-US" dirty="0" smtClean="0">
                <a:solidFill>
                  <a:srgbClr val="FF0000"/>
                </a:solidFill>
              </a:rPr>
              <a:t>duration</a:t>
            </a:r>
            <a:r>
              <a:rPr lang="en-US" dirty="0" smtClean="0"/>
              <a:t> of sprint, and </a:t>
            </a:r>
            <a:r>
              <a:rPr lang="en-US" dirty="0" smtClean="0">
                <a:solidFill>
                  <a:srgbClr val="FF0000"/>
                </a:solidFill>
              </a:rPr>
              <a:t>length of training </a:t>
            </a:r>
            <a:r>
              <a:rPr lang="en-US" dirty="0" smtClean="0"/>
              <a:t>program.</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600" b="1" dirty="0" smtClean="0"/>
              <a:t>Glycolytic System</a:t>
            </a:r>
            <a:endParaRPr lang="en-US" sz="3600" b="1" dirty="0"/>
          </a:p>
        </p:txBody>
      </p:sp>
      <p:sp>
        <p:nvSpPr>
          <p:cNvPr id="3" name="Content Placeholder 2"/>
          <p:cNvSpPr>
            <a:spLocks noGrp="1"/>
          </p:cNvSpPr>
          <p:nvPr>
            <p:ph idx="1"/>
          </p:nvPr>
        </p:nvSpPr>
        <p:spPr>
          <a:xfrm>
            <a:off x="457200" y="1600200"/>
            <a:ext cx="8229600" cy="4876800"/>
          </a:xfrm>
        </p:spPr>
        <p:style>
          <a:lnRef idx="1">
            <a:schemeClr val="accent6"/>
          </a:lnRef>
          <a:fillRef idx="2">
            <a:schemeClr val="accent6"/>
          </a:fillRef>
          <a:effectRef idx="1">
            <a:schemeClr val="accent6"/>
          </a:effectRef>
          <a:fontRef idx="minor">
            <a:schemeClr val="dk1"/>
          </a:fontRef>
        </p:style>
        <p:txBody>
          <a:bodyPr>
            <a:normAutofit/>
          </a:bodyPr>
          <a:lstStyle/>
          <a:p>
            <a:pPr marL="514350" indent="-514350"/>
            <a:r>
              <a:rPr lang="en-US" dirty="0" smtClean="0"/>
              <a:t>Training studies using bouts of exercise between </a:t>
            </a:r>
            <a:r>
              <a:rPr lang="en-US" dirty="0" smtClean="0">
                <a:solidFill>
                  <a:srgbClr val="FF0000"/>
                </a:solidFill>
              </a:rPr>
              <a:t>15 and 30 seconds </a:t>
            </a:r>
            <a:r>
              <a:rPr lang="en-US" dirty="0" smtClean="0"/>
              <a:t>or </a:t>
            </a:r>
            <a:r>
              <a:rPr lang="en-US" dirty="0" smtClean="0">
                <a:solidFill>
                  <a:srgbClr val="FF0000"/>
                </a:solidFill>
              </a:rPr>
              <a:t>longer</a:t>
            </a:r>
            <a:r>
              <a:rPr lang="en-US" dirty="0" smtClean="0"/>
              <a:t> have shown significant </a:t>
            </a:r>
            <a:r>
              <a:rPr lang="en-US" dirty="0" smtClean="0">
                <a:solidFill>
                  <a:srgbClr val="FF0000"/>
                </a:solidFill>
              </a:rPr>
              <a:t>elevations</a:t>
            </a:r>
            <a:r>
              <a:rPr lang="en-US" dirty="0" smtClean="0"/>
              <a:t> in the glycolytic </a:t>
            </a:r>
            <a:r>
              <a:rPr lang="en-US" dirty="0" smtClean="0">
                <a:solidFill>
                  <a:srgbClr val="FF0000"/>
                </a:solidFill>
              </a:rPr>
              <a:t>enzymes</a:t>
            </a:r>
            <a:r>
              <a:rPr lang="en-US" dirty="0" smtClean="0"/>
              <a:t>, such as </a:t>
            </a:r>
            <a:r>
              <a:rPr lang="en-US" dirty="0" smtClean="0">
                <a:solidFill>
                  <a:srgbClr val="FF0000"/>
                </a:solidFill>
              </a:rPr>
              <a:t>phosphofructokinase</a:t>
            </a:r>
            <a:r>
              <a:rPr lang="en-US" dirty="0" smtClean="0"/>
              <a:t>, </a:t>
            </a:r>
            <a:r>
              <a:rPr lang="en-US" dirty="0" smtClean="0">
                <a:solidFill>
                  <a:srgbClr val="FF0000"/>
                </a:solidFill>
              </a:rPr>
              <a:t>phosphorylase</a:t>
            </a:r>
            <a:r>
              <a:rPr lang="en-US" dirty="0" smtClean="0"/>
              <a:t>, and </a:t>
            </a:r>
            <a:r>
              <a:rPr lang="en-US" dirty="0" smtClean="0">
                <a:solidFill>
                  <a:srgbClr val="FF0000"/>
                </a:solidFill>
              </a:rPr>
              <a:t>lactate dehydrogenase </a:t>
            </a:r>
            <a:r>
              <a:rPr lang="en-US" dirty="0" smtClean="0"/>
              <a:t>(6, 8, 14, and 16). </a:t>
            </a:r>
          </a:p>
          <a:p>
            <a:pPr marL="514350" indent="-514350"/>
            <a:r>
              <a:rPr lang="en-US" dirty="0" smtClean="0"/>
              <a:t>Parra and colleagues (16) have shown that these changes can occur within </a:t>
            </a:r>
            <a:r>
              <a:rPr lang="en-US" dirty="0" smtClean="0">
                <a:solidFill>
                  <a:srgbClr val="FF0000"/>
                </a:solidFill>
              </a:rPr>
              <a:t>two weeks </a:t>
            </a:r>
            <a:r>
              <a:rPr lang="en-US" dirty="0" smtClean="0"/>
              <a:t>of training in previously untrained athletes. </a:t>
            </a:r>
          </a:p>
          <a:p>
            <a:pPr marL="514350" indent="-514350"/>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600" b="1" dirty="0" smtClean="0"/>
              <a:t>Glycolytic System</a:t>
            </a:r>
            <a:endParaRPr lang="en-US" sz="3600" b="1" dirty="0"/>
          </a:p>
        </p:txBody>
      </p:sp>
      <p:sp>
        <p:nvSpPr>
          <p:cNvPr id="3" name="Content Placeholder 2"/>
          <p:cNvSpPr>
            <a:spLocks noGrp="1"/>
          </p:cNvSpPr>
          <p:nvPr>
            <p:ph idx="1"/>
          </p:nvPr>
        </p:nvSpPr>
        <p:spPr>
          <a:xfrm>
            <a:off x="457200" y="1600200"/>
            <a:ext cx="8229600" cy="4876800"/>
          </a:xfrm>
        </p:spPr>
        <p:style>
          <a:lnRef idx="1">
            <a:schemeClr val="accent6"/>
          </a:lnRef>
          <a:fillRef idx="2">
            <a:schemeClr val="accent6"/>
          </a:fillRef>
          <a:effectRef idx="1">
            <a:schemeClr val="accent6"/>
          </a:effectRef>
          <a:fontRef idx="minor">
            <a:schemeClr val="dk1"/>
          </a:fontRef>
        </p:style>
        <p:txBody>
          <a:bodyPr>
            <a:normAutofit fontScale="92500" lnSpcReduction="20000"/>
          </a:bodyPr>
          <a:lstStyle/>
          <a:p>
            <a:pPr marL="514350" indent="-514350"/>
            <a:r>
              <a:rPr lang="en-US" dirty="0" smtClean="0"/>
              <a:t>evidence suggests that the intermittent nature of </a:t>
            </a:r>
            <a:r>
              <a:rPr lang="en-US" dirty="0" smtClean="0">
                <a:solidFill>
                  <a:srgbClr val="FF0000"/>
                </a:solidFill>
              </a:rPr>
              <a:t>high-intensity activity </a:t>
            </a:r>
            <a:r>
              <a:rPr lang="en-US" dirty="0" smtClean="0"/>
              <a:t>with sufficient </a:t>
            </a:r>
            <a:r>
              <a:rPr lang="en-US" dirty="0" smtClean="0">
                <a:solidFill>
                  <a:srgbClr val="FF0000"/>
                </a:solidFill>
              </a:rPr>
              <a:t>recovery</a:t>
            </a:r>
            <a:r>
              <a:rPr lang="en-US" dirty="0" smtClean="0"/>
              <a:t> provides a </a:t>
            </a:r>
            <a:r>
              <a:rPr lang="en-US" dirty="0" smtClean="0">
                <a:solidFill>
                  <a:srgbClr val="FF0000"/>
                </a:solidFill>
              </a:rPr>
              <a:t>greater stimulus</a:t>
            </a:r>
            <a:r>
              <a:rPr lang="en-US" dirty="0" smtClean="0"/>
              <a:t> to glycolytic </a:t>
            </a:r>
            <a:r>
              <a:rPr lang="en-US" dirty="0" smtClean="0">
                <a:solidFill>
                  <a:srgbClr val="FF0000"/>
                </a:solidFill>
              </a:rPr>
              <a:t>enzyme</a:t>
            </a:r>
            <a:r>
              <a:rPr lang="en-US" dirty="0" smtClean="0"/>
              <a:t> adaptations than </a:t>
            </a:r>
            <a:r>
              <a:rPr lang="en-US" dirty="0" smtClean="0">
                <a:solidFill>
                  <a:srgbClr val="FF0000"/>
                </a:solidFill>
              </a:rPr>
              <a:t>continuous</a:t>
            </a:r>
            <a:r>
              <a:rPr lang="en-US" dirty="0" smtClean="0"/>
              <a:t> exercise does (4)</a:t>
            </a:r>
            <a:r>
              <a:rPr lang="fa-IR" dirty="0" smtClean="0"/>
              <a:t>.</a:t>
            </a:r>
            <a:endParaRPr lang="en-US" dirty="0" smtClean="0"/>
          </a:p>
          <a:p>
            <a:pPr marL="514350" indent="-514350"/>
            <a:r>
              <a:rPr lang="en-US" dirty="0" smtClean="0"/>
              <a:t>intermittent exercise, such as high-intensity interval </a:t>
            </a:r>
            <a:r>
              <a:rPr lang="en-US" dirty="0" smtClean="0">
                <a:solidFill>
                  <a:srgbClr val="FF0000"/>
                </a:solidFill>
              </a:rPr>
              <a:t>training (10 sets of 10 s sprints with a 1:4 work-to-rest ratio for 15 weeks </a:t>
            </a:r>
            <a:r>
              <a:rPr lang="en-US" dirty="0" smtClean="0"/>
              <a:t>in competitive athletes) not only enhance </a:t>
            </a:r>
            <a:r>
              <a:rPr lang="en-US" dirty="0" smtClean="0">
                <a:solidFill>
                  <a:srgbClr val="FF0000"/>
                </a:solidFill>
              </a:rPr>
              <a:t>anaerobic</a:t>
            </a:r>
            <a:r>
              <a:rPr lang="en-US" dirty="0" smtClean="0"/>
              <a:t> power to a greater extent than continuous exercise does, </a:t>
            </a:r>
            <a:r>
              <a:rPr lang="en-US" dirty="0" smtClean="0">
                <a:solidFill>
                  <a:srgbClr val="FF0000"/>
                </a:solidFill>
              </a:rPr>
              <a:t>but</a:t>
            </a:r>
            <a:r>
              <a:rPr lang="en-US" dirty="0" smtClean="0"/>
              <a:t> may also enhance </a:t>
            </a:r>
            <a:r>
              <a:rPr lang="en-US" dirty="0" smtClean="0">
                <a:solidFill>
                  <a:srgbClr val="FF0000"/>
                </a:solidFill>
              </a:rPr>
              <a:t>VO2max</a:t>
            </a:r>
            <a:r>
              <a:rPr lang="en-US" dirty="0" smtClean="0"/>
              <a:t> to the same magnitude that </a:t>
            </a:r>
            <a:r>
              <a:rPr lang="en-US" dirty="0" smtClean="0">
                <a:solidFill>
                  <a:srgbClr val="FF0000"/>
                </a:solidFill>
              </a:rPr>
              <a:t>20 to 25 </a:t>
            </a:r>
            <a:r>
              <a:rPr lang="en-US" dirty="0" smtClean="0"/>
              <a:t>minutes of continuous exercise does (22).</a:t>
            </a:r>
          </a:p>
          <a:p>
            <a:pPr marL="514350" indent="-514350"/>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600" b="1" dirty="0" smtClean="0"/>
              <a:t>Oxidative Enzymes</a:t>
            </a:r>
            <a:endParaRPr lang="en-US" sz="3600" b="1" dirty="0"/>
          </a:p>
        </p:txBody>
      </p:sp>
      <p:sp>
        <p:nvSpPr>
          <p:cNvPr id="3" name="Content Placeholder 2"/>
          <p:cNvSpPr>
            <a:spLocks noGrp="1"/>
          </p:cNvSpPr>
          <p:nvPr>
            <p:ph idx="1"/>
          </p:nvPr>
        </p:nvSpPr>
        <p:spPr>
          <a:xfrm>
            <a:off x="457200" y="1600200"/>
            <a:ext cx="8229600" cy="4876800"/>
          </a:xfrm>
        </p:spPr>
        <p:style>
          <a:lnRef idx="1">
            <a:schemeClr val="accent6"/>
          </a:lnRef>
          <a:fillRef idx="2">
            <a:schemeClr val="accent6"/>
          </a:fillRef>
          <a:effectRef idx="1">
            <a:schemeClr val="accent6"/>
          </a:effectRef>
          <a:fontRef idx="minor">
            <a:schemeClr val="dk1"/>
          </a:fontRef>
        </p:style>
        <p:txBody>
          <a:bodyPr>
            <a:normAutofit fontScale="85000" lnSpcReduction="20000"/>
          </a:bodyPr>
          <a:lstStyle/>
          <a:p>
            <a:pPr marL="514350" indent="-514350"/>
            <a:r>
              <a:rPr lang="en-US" dirty="0" smtClean="0"/>
              <a:t>The </a:t>
            </a:r>
            <a:r>
              <a:rPr lang="en-US" dirty="0" smtClean="0">
                <a:solidFill>
                  <a:srgbClr val="FF0000"/>
                </a:solidFill>
              </a:rPr>
              <a:t>exercise stimulus </a:t>
            </a:r>
            <a:r>
              <a:rPr lang="en-US" dirty="0" smtClean="0"/>
              <a:t>causing an elevation in concentrations of </a:t>
            </a:r>
            <a:r>
              <a:rPr lang="en-US" dirty="0" smtClean="0">
                <a:solidFill>
                  <a:srgbClr val="FF0000"/>
                </a:solidFill>
              </a:rPr>
              <a:t>glycolytic enzyme </a:t>
            </a:r>
            <a:r>
              <a:rPr lang="en-US" dirty="0" smtClean="0"/>
              <a:t>concentrations also appears to significantly increase mitochondrial enzyme activity (</a:t>
            </a:r>
            <a:r>
              <a:rPr lang="en-US" dirty="0" smtClean="0">
                <a:solidFill>
                  <a:srgbClr val="FF0000"/>
                </a:solidFill>
              </a:rPr>
              <a:t>oxidative enzymes</a:t>
            </a:r>
            <a:r>
              <a:rPr lang="en-US" dirty="0" smtClean="0"/>
              <a:t>) (2, 23). </a:t>
            </a:r>
          </a:p>
          <a:p>
            <a:pPr marL="514350" indent="-514350"/>
            <a:r>
              <a:rPr lang="en-US" dirty="0" smtClean="0"/>
              <a:t>These changes </a:t>
            </a:r>
            <a:r>
              <a:rPr lang="en-US" dirty="0" smtClean="0">
                <a:solidFill>
                  <a:srgbClr val="FF0000"/>
                </a:solidFill>
              </a:rPr>
              <a:t>enhance</a:t>
            </a:r>
            <a:r>
              <a:rPr lang="en-US" dirty="0" smtClean="0"/>
              <a:t> the </a:t>
            </a:r>
            <a:r>
              <a:rPr lang="en-US" dirty="0" smtClean="0">
                <a:solidFill>
                  <a:srgbClr val="FF0000"/>
                </a:solidFill>
              </a:rPr>
              <a:t>efficiency</a:t>
            </a:r>
            <a:r>
              <a:rPr lang="en-US" dirty="0" smtClean="0"/>
              <a:t> of the </a:t>
            </a:r>
            <a:r>
              <a:rPr lang="en-US" dirty="0" smtClean="0">
                <a:solidFill>
                  <a:srgbClr val="FF0000"/>
                </a:solidFill>
              </a:rPr>
              <a:t>mitochondria</a:t>
            </a:r>
            <a:r>
              <a:rPr lang="en-US" dirty="0" smtClean="0"/>
              <a:t> that may be responsible for </a:t>
            </a:r>
            <a:r>
              <a:rPr lang="en-US" dirty="0" smtClean="0">
                <a:solidFill>
                  <a:srgbClr val="FF0000"/>
                </a:solidFill>
              </a:rPr>
              <a:t>slowing</a:t>
            </a:r>
            <a:r>
              <a:rPr lang="en-US" dirty="0" smtClean="0"/>
              <a:t> the </a:t>
            </a:r>
            <a:r>
              <a:rPr lang="en-US" dirty="0" smtClean="0">
                <a:solidFill>
                  <a:srgbClr val="FF0000"/>
                </a:solidFill>
              </a:rPr>
              <a:t>use of muscle glycogen </a:t>
            </a:r>
            <a:r>
              <a:rPr lang="en-US" dirty="0" smtClean="0"/>
              <a:t>and </a:t>
            </a:r>
            <a:r>
              <a:rPr lang="en-US" dirty="0" smtClean="0">
                <a:solidFill>
                  <a:srgbClr val="FF0000"/>
                </a:solidFill>
              </a:rPr>
              <a:t>reducing</a:t>
            </a:r>
            <a:r>
              <a:rPr lang="en-US" dirty="0" smtClean="0"/>
              <a:t> </a:t>
            </a:r>
            <a:r>
              <a:rPr lang="en-US" dirty="0" smtClean="0">
                <a:solidFill>
                  <a:srgbClr val="FF0000"/>
                </a:solidFill>
              </a:rPr>
              <a:t>lactate production </a:t>
            </a:r>
            <a:r>
              <a:rPr lang="en-US" dirty="0" smtClean="0"/>
              <a:t>at a given intensity of exercise. This may have </a:t>
            </a:r>
            <a:r>
              <a:rPr lang="en-US" dirty="0" smtClean="0">
                <a:solidFill>
                  <a:srgbClr val="FF0000"/>
                </a:solidFill>
              </a:rPr>
              <a:t>important</a:t>
            </a:r>
            <a:r>
              <a:rPr lang="en-US" dirty="0" smtClean="0"/>
              <a:t> implications for the </a:t>
            </a:r>
            <a:r>
              <a:rPr lang="en-US" dirty="0" smtClean="0">
                <a:solidFill>
                  <a:srgbClr val="FF0000"/>
                </a:solidFill>
              </a:rPr>
              <a:t>anaerobic athlete </a:t>
            </a:r>
            <a:r>
              <a:rPr lang="en-US" dirty="0" smtClean="0"/>
              <a:t>by helping preserve </a:t>
            </a:r>
            <a:r>
              <a:rPr lang="en-US" dirty="0" smtClean="0">
                <a:solidFill>
                  <a:srgbClr val="FF0000"/>
                </a:solidFill>
              </a:rPr>
              <a:t>muscle glycogen </a:t>
            </a:r>
            <a:r>
              <a:rPr lang="en-US" dirty="0" smtClean="0"/>
              <a:t>and potentially </a:t>
            </a:r>
            <a:r>
              <a:rPr lang="en-US" dirty="0" smtClean="0">
                <a:solidFill>
                  <a:srgbClr val="FF0000"/>
                </a:solidFill>
              </a:rPr>
              <a:t>limiting fatigue</a:t>
            </a:r>
            <a:r>
              <a:rPr lang="en-US" dirty="0" smtClean="0"/>
              <a:t>. An increase in the concentration of these enzymes is more prevalent when the duration of high-intensity exercise </a:t>
            </a:r>
            <a:r>
              <a:rPr lang="en-US" dirty="0" smtClean="0">
                <a:solidFill>
                  <a:srgbClr val="FF0000"/>
                </a:solidFill>
              </a:rPr>
              <a:t>exceeds 3 minutes </a:t>
            </a:r>
            <a:r>
              <a:rPr lang="en-US" dirty="0" smtClean="0"/>
              <a:t>(3). </a:t>
            </a:r>
          </a:p>
          <a:p>
            <a:pPr marL="514350" indent="-514350"/>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600" b="1" dirty="0" smtClean="0"/>
              <a:t>Oxidative Enzymes</a:t>
            </a:r>
            <a:endParaRPr lang="en-US" sz="3600" b="1" dirty="0"/>
          </a:p>
        </p:txBody>
      </p:sp>
      <p:sp>
        <p:nvSpPr>
          <p:cNvPr id="3" name="Content Placeholder 2"/>
          <p:cNvSpPr>
            <a:spLocks noGrp="1"/>
          </p:cNvSpPr>
          <p:nvPr>
            <p:ph idx="1"/>
          </p:nvPr>
        </p:nvSpPr>
        <p:spPr>
          <a:xfrm>
            <a:off x="457200" y="1600200"/>
            <a:ext cx="8229600" cy="4876800"/>
          </a:xfrm>
        </p:spPr>
        <p:style>
          <a:lnRef idx="1">
            <a:schemeClr val="accent6"/>
          </a:lnRef>
          <a:fillRef idx="2">
            <a:schemeClr val="accent6"/>
          </a:fillRef>
          <a:effectRef idx="1">
            <a:schemeClr val="accent6"/>
          </a:effectRef>
          <a:fontRef idx="minor">
            <a:schemeClr val="dk1"/>
          </a:fontRef>
        </p:style>
        <p:txBody>
          <a:bodyPr>
            <a:normAutofit/>
          </a:bodyPr>
          <a:lstStyle/>
          <a:p>
            <a:pPr marL="514350" indent="-514350"/>
            <a:r>
              <a:rPr lang="en-US" dirty="0" smtClean="0"/>
              <a:t>However, the implications of an </a:t>
            </a:r>
            <a:r>
              <a:rPr lang="en-US" dirty="0" smtClean="0">
                <a:solidFill>
                  <a:srgbClr val="FF0000"/>
                </a:solidFill>
              </a:rPr>
              <a:t>increase</a:t>
            </a:r>
            <a:r>
              <a:rPr lang="en-US" dirty="0" smtClean="0"/>
              <a:t> in </a:t>
            </a:r>
            <a:r>
              <a:rPr lang="en-US" dirty="0" smtClean="0">
                <a:solidFill>
                  <a:srgbClr val="FF0000"/>
                </a:solidFill>
              </a:rPr>
              <a:t>oxidative enzymes </a:t>
            </a:r>
            <a:r>
              <a:rPr lang="en-US" dirty="0" smtClean="0"/>
              <a:t>from </a:t>
            </a:r>
            <a:r>
              <a:rPr lang="en-US" dirty="0" smtClean="0">
                <a:solidFill>
                  <a:srgbClr val="FF0000"/>
                </a:solidFill>
              </a:rPr>
              <a:t>anaerobic training </a:t>
            </a:r>
            <a:r>
              <a:rPr lang="en-US" dirty="0" smtClean="0"/>
              <a:t>programs suggest that anaerobic athletes may be able to generate some improvements </a:t>
            </a:r>
            <a:r>
              <a:rPr lang="en-US" dirty="0" smtClean="0">
                <a:solidFill>
                  <a:srgbClr val="FF0000"/>
                </a:solidFill>
              </a:rPr>
              <a:t>in their aerobic capacity </a:t>
            </a:r>
            <a:r>
              <a:rPr lang="en-US" dirty="0" smtClean="0"/>
              <a:t>(13, 22, 24). This may have some important implications for enhancing exercise </a:t>
            </a:r>
            <a:r>
              <a:rPr lang="en-US" dirty="0" smtClean="0">
                <a:solidFill>
                  <a:srgbClr val="FF0000"/>
                </a:solidFill>
              </a:rPr>
              <a:t>recovery</a:t>
            </a:r>
            <a:r>
              <a:rPr lang="en-US" dirty="0" smtClean="0"/>
              <a:t>.</a:t>
            </a:r>
          </a:p>
          <a:p>
            <a:pPr marL="514350" indent="-514350"/>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600" b="1" dirty="0" smtClean="0"/>
              <a:t>Buffering Capacity</a:t>
            </a:r>
            <a:endParaRPr lang="en-US" sz="3600" b="1" dirty="0"/>
          </a:p>
        </p:txBody>
      </p:sp>
      <p:sp>
        <p:nvSpPr>
          <p:cNvPr id="3" name="Content Placeholder 2"/>
          <p:cNvSpPr>
            <a:spLocks noGrp="1"/>
          </p:cNvSpPr>
          <p:nvPr>
            <p:ph idx="1"/>
          </p:nvPr>
        </p:nvSpPr>
        <p:spPr>
          <a:xfrm>
            <a:off x="457200" y="1600200"/>
            <a:ext cx="8229600" cy="4876800"/>
          </a:xfrm>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pPr marL="514350" indent="-514350"/>
            <a:r>
              <a:rPr lang="en-US" dirty="0" smtClean="0">
                <a:solidFill>
                  <a:srgbClr val="FF0000"/>
                </a:solidFill>
              </a:rPr>
              <a:t>High-intensity exercise </a:t>
            </a:r>
            <a:r>
              <a:rPr lang="en-US" dirty="0" smtClean="0"/>
              <a:t>results in a lowering of muscle </a:t>
            </a:r>
            <a:r>
              <a:rPr lang="en-US" dirty="0" smtClean="0">
                <a:solidFill>
                  <a:srgbClr val="FF0000"/>
                </a:solidFill>
              </a:rPr>
              <a:t>pH</a:t>
            </a:r>
            <a:r>
              <a:rPr lang="en-US" dirty="0" smtClean="0"/>
              <a:t>, contributing to the onset of muscle </a:t>
            </a:r>
            <a:r>
              <a:rPr lang="en-US" dirty="0" smtClean="0">
                <a:solidFill>
                  <a:srgbClr val="FF0000"/>
                </a:solidFill>
              </a:rPr>
              <a:t>fatigue</a:t>
            </a:r>
            <a:r>
              <a:rPr lang="en-US" dirty="0" smtClean="0"/>
              <a:t>.</a:t>
            </a:r>
          </a:p>
          <a:p>
            <a:pPr marL="514350" indent="-514350"/>
            <a:r>
              <a:rPr lang="en-US" dirty="0" smtClean="0"/>
              <a:t>Training programs that stress the </a:t>
            </a:r>
            <a:r>
              <a:rPr lang="en-US" dirty="0" smtClean="0">
                <a:solidFill>
                  <a:srgbClr val="FF0000"/>
                </a:solidFill>
              </a:rPr>
              <a:t>anaerobic</a:t>
            </a:r>
            <a:r>
              <a:rPr lang="en-US" dirty="0" smtClean="0"/>
              <a:t> energy system change the </a:t>
            </a:r>
            <a:r>
              <a:rPr lang="en-US" dirty="0" smtClean="0">
                <a:solidFill>
                  <a:srgbClr val="FF0000"/>
                </a:solidFill>
              </a:rPr>
              <a:t>ability</a:t>
            </a:r>
            <a:r>
              <a:rPr lang="en-US" dirty="0" smtClean="0"/>
              <a:t> of the muscle to </a:t>
            </a:r>
            <a:r>
              <a:rPr lang="en-US" dirty="0" smtClean="0">
                <a:solidFill>
                  <a:srgbClr val="FF0000"/>
                </a:solidFill>
              </a:rPr>
              <a:t>tolerate high concentrations </a:t>
            </a:r>
            <a:r>
              <a:rPr lang="en-US" dirty="0" smtClean="0"/>
              <a:t>of metabolic </a:t>
            </a:r>
            <a:r>
              <a:rPr lang="en-US" dirty="0" smtClean="0">
                <a:solidFill>
                  <a:srgbClr val="FF0000"/>
                </a:solidFill>
              </a:rPr>
              <a:t>acidosis</a:t>
            </a:r>
            <a:r>
              <a:rPr lang="en-US" dirty="0" smtClean="0"/>
              <a:t>. </a:t>
            </a:r>
          </a:p>
          <a:p>
            <a:pPr marL="514350" indent="-514350"/>
            <a:r>
              <a:rPr lang="en-US" dirty="0" smtClean="0">
                <a:solidFill>
                  <a:srgbClr val="FF0000"/>
                </a:solidFill>
              </a:rPr>
              <a:t>Buffers</a:t>
            </a:r>
            <a:r>
              <a:rPr lang="en-US" dirty="0" smtClean="0"/>
              <a:t> that are produced within the muscle, such as </a:t>
            </a:r>
            <a:r>
              <a:rPr lang="en-US" dirty="0" smtClean="0">
                <a:solidFill>
                  <a:srgbClr val="FF0000"/>
                </a:solidFill>
              </a:rPr>
              <a:t>bicarbonate</a:t>
            </a:r>
            <a:r>
              <a:rPr lang="en-US" dirty="0" smtClean="0"/>
              <a:t> and muscle </a:t>
            </a:r>
            <a:r>
              <a:rPr lang="en-US" dirty="0" smtClean="0">
                <a:solidFill>
                  <a:srgbClr val="FF0000"/>
                </a:solidFill>
              </a:rPr>
              <a:t>phosphates</a:t>
            </a:r>
            <a:r>
              <a:rPr lang="en-US" dirty="0" smtClean="0"/>
              <a:t>, help maintain the </a:t>
            </a:r>
            <a:r>
              <a:rPr lang="en-US" dirty="0" smtClean="0">
                <a:solidFill>
                  <a:srgbClr val="FF0000"/>
                </a:solidFill>
              </a:rPr>
              <a:t>acid-base balance </a:t>
            </a:r>
            <a:r>
              <a:rPr lang="en-US" dirty="0" smtClean="0"/>
              <a:t>within the exercising muscle. </a:t>
            </a:r>
          </a:p>
          <a:p>
            <a:pPr marL="514350" indent="-514350"/>
            <a:endParaRPr lang="en-US" dirty="0" smtClean="0"/>
          </a:p>
          <a:p>
            <a:pPr marL="514350" indent="-514350"/>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600" b="1" dirty="0" smtClean="0"/>
              <a:t>Buffering Capacity</a:t>
            </a:r>
            <a:endParaRPr lang="en-US" sz="3600" b="1" dirty="0"/>
          </a:p>
        </p:txBody>
      </p:sp>
      <p:sp>
        <p:nvSpPr>
          <p:cNvPr id="3" name="Content Placeholder 2"/>
          <p:cNvSpPr>
            <a:spLocks noGrp="1"/>
          </p:cNvSpPr>
          <p:nvPr>
            <p:ph idx="1"/>
          </p:nvPr>
        </p:nvSpPr>
        <p:spPr>
          <a:xfrm>
            <a:off x="457200" y="1600200"/>
            <a:ext cx="8229600" cy="4876800"/>
          </a:xfrm>
        </p:spPr>
        <p:style>
          <a:lnRef idx="1">
            <a:schemeClr val="accent6"/>
          </a:lnRef>
          <a:fillRef idx="2">
            <a:schemeClr val="accent6"/>
          </a:fillRef>
          <a:effectRef idx="1">
            <a:schemeClr val="accent6"/>
          </a:effectRef>
          <a:fontRef idx="minor">
            <a:schemeClr val="dk1"/>
          </a:fontRef>
        </p:style>
        <p:txBody>
          <a:bodyPr>
            <a:normAutofit/>
          </a:bodyPr>
          <a:lstStyle/>
          <a:p>
            <a:pPr marL="514350" indent="-514350"/>
            <a:r>
              <a:rPr lang="en-US" dirty="0" smtClean="0"/>
              <a:t>During training (</a:t>
            </a:r>
            <a:r>
              <a:rPr lang="en-US" dirty="0" smtClean="0">
                <a:solidFill>
                  <a:srgbClr val="FF0000"/>
                </a:solidFill>
              </a:rPr>
              <a:t>8 weeks</a:t>
            </a:r>
            <a:r>
              <a:rPr lang="en-US" dirty="0" smtClean="0"/>
              <a:t>), the </a:t>
            </a:r>
            <a:r>
              <a:rPr lang="en-US" dirty="0" smtClean="0">
                <a:solidFill>
                  <a:srgbClr val="FF0000"/>
                </a:solidFill>
              </a:rPr>
              <a:t>buffering</a:t>
            </a:r>
            <a:r>
              <a:rPr lang="en-US" dirty="0" smtClean="0"/>
              <a:t> capacity within the muscle may increase </a:t>
            </a:r>
            <a:r>
              <a:rPr lang="en-US" dirty="0" smtClean="0">
                <a:solidFill>
                  <a:srgbClr val="FF0000"/>
                </a:solidFill>
              </a:rPr>
              <a:t>12</a:t>
            </a:r>
            <a:r>
              <a:rPr lang="en-US" dirty="0" smtClean="0"/>
              <a:t>% to </a:t>
            </a:r>
            <a:r>
              <a:rPr lang="en-US" dirty="0" smtClean="0">
                <a:solidFill>
                  <a:srgbClr val="FF0000"/>
                </a:solidFill>
              </a:rPr>
              <a:t>50</a:t>
            </a:r>
            <a:r>
              <a:rPr lang="en-US" dirty="0" smtClean="0"/>
              <a:t>% (17). </a:t>
            </a:r>
          </a:p>
          <a:p>
            <a:pPr marL="514350" indent="-514350"/>
            <a:r>
              <a:rPr lang="en-US" dirty="0" smtClean="0"/>
              <a:t>This depends on the </a:t>
            </a:r>
            <a:r>
              <a:rPr lang="en-US" dirty="0" smtClean="0">
                <a:solidFill>
                  <a:srgbClr val="FF0000"/>
                </a:solidFill>
              </a:rPr>
              <a:t>conditioning level </a:t>
            </a:r>
            <a:r>
              <a:rPr lang="en-US" dirty="0" smtClean="0"/>
              <a:t>of the athlete and the </a:t>
            </a:r>
            <a:r>
              <a:rPr lang="en-US" dirty="0" smtClean="0">
                <a:solidFill>
                  <a:srgbClr val="FF0000"/>
                </a:solidFill>
              </a:rPr>
              <a:t>design of the training </a:t>
            </a:r>
            <a:r>
              <a:rPr lang="en-US" dirty="0" smtClean="0"/>
              <a:t>program. </a:t>
            </a:r>
          </a:p>
          <a:p>
            <a:pPr marL="514350" indent="-514350"/>
            <a:endParaRPr lang="en-US" dirty="0" smtClean="0"/>
          </a:p>
          <a:p>
            <a:pPr marL="514350" indent="-514350"/>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b="1" dirty="0" smtClean="0"/>
              <a:t>physiological adaptations</a:t>
            </a:r>
            <a:endParaRPr lang="en-US" b="1" dirty="0"/>
          </a:p>
        </p:txBody>
      </p:sp>
      <p:sp>
        <p:nvSpPr>
          <p:cNvPr id="3" name="Content Placeholder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a:bodyPr>
          <a:lstStyle/>
          <a:p>
            <a:r>
              <a:rPr lang="en-US" dirty="0" smtClean="0">
                <a:solidFill>
                  <a:srgbClr val="FF0000"/>
                </a:solidFill>
              </a:rPr>
              <a:t>Physiological adaptations </a:t>
            </a:r>
            <a:r>
              <a:rPr lang="en-US" dirty="0" smtClean="0"/>
              <a:t>resulting from exercise are </a:t>
            </a:r>
            <a:r>
              <a:rPr lang="en-US" dirty="0" smtClean="0">
                <a:solidFill>
                  <a:srgbClr val="FF0000"/>
                </a:solidFill>
              </a:rPr>
              <a:t>specific</a:t>
            </a:r>
            <a:r>
              <a:rPr lang="en-US" dirty="0" smtClean="0"/>
              <a:t> to the </a:t>
            </a:r>
            <a:r>
              <a:rPr lang="en-US" dirty="0" smtClean="0">
                <a:solidFill>
                  <a:srgbClr val="FF0000"/>
                </a:solidFill>
              </a:rPr>
              <a:t>type</a:t>
            </a:r>
            <a:r>
              <a:rPr lang="en-US" dirty="0" smtClean="0"/>
              <a:t> of training program employed.</a:t>
            </a:r>
          </a:p>
          <a:p>
            <a:r>
              <a:rPr lang="en-US" dirty="0" smtClean="0"/>
              <a:t>For athletes to achieve the desired physiological adaptations, they need to train the </a:t>
            </a:r>
            <a:r>
              <a:rPr lang="en-US" dirty="0" smtClean="0">
                <a:solidFill>
                  <a:srgbClr val="FF0000"/>
                </a:solidFill>
              </a:rPr>
              <a:t>energy system </a:t>
            </a:r>
            <a:r>
              <a:rPr lang="en-US" dirty="0" smtClean="0"/>
              <a:t>that is predominantly recruited for their sport.</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200" b="1" dirty="0" smtClean="0"/>
              <a:t>Developing Anaerobic Conditioning Programs</a:t>
            </a:r>
            <a:endParaRPr lang="en-US" sz="3200" b="1" dirty="0"/>
          </a:p>
        </p:txBody>
      </p:sp>
      <p:sp>
        <p:nvSpPr>
          <p:cNvPr id="3" name="Content Placeholder 2"/>
          <p:cNvSpPr>
            <a:spLocks noGrp="1"/>
          </p:cNvSpPr>
          <p:nvPr>
            <p:ph idx="1"/>
          </p:nvPr>
        </p:nvSpPr>
        <p:spPr>
          <a:xfrm>
            <a:off x="457200" y="1600200"/>
            <a:ext cx="8229600" cy="4876800"/>
          </a:xfrm>
        </p:spPr>
        <p:style>
          <a:lnRef idx="1">
            <a:schemeClr val="accent6"/>
          </a:lnRef>
          <a:fillRef idx="2">
            <a:schemeClr val="accent6"/>
          </a:fillRef>
          <a:effectRef idx="1">
            <a:schemeClr val="accent6"/>
          </a:effectRef>
          <a:fontRef idx="minor">
            <a:schemeClr val="dk1"/>
          </a:fontRef>
        </p:style>
        <p:txBody>
          <a:bodyPr>
            <a:normAutofit/>
          </a:bodyPr>
          <a:lstStyle/>
          <a:p>
            <a:pPr marL="514350" indent="-514350"/>
            <a:r>
              <a:rPr lang="en-US" dirty="0" smtClean="0"/>
              <a:t>The </a:t>
            </a:r>
            <a:r>
              <a:rPr lang="en-US" dirty="0" smtClean="0">
                <a:solidFill>
                  <a:srgbClr val="FF0000"/>
                </a:solidFill>
              </a:rPr>
              <a:t>primary</a:t>
            </a:r>
            <a:r>
              <a:rPr lang="en-US" dirty="0" smtClean="0"/>
              <a:t> </a:t>
            </a:r>
            <a:r>
              <a:rPr lang="en-US" dirty="0" smtClean="0">
                <a:solidFill>
                  <a:srgbClr val="FF0000"/>
                </a:solidFill>
              </a:rPr>
              <a:t>movement patterns</a:t>
            </a:r>
            <a:r>
              <a:rPr lang="en-US" dirty="0" smtClean="0"/>
              <a:t>, </a:t>
            </a:r>
            <a:r>
              <a:rPr lang="en-US" dirty="0" smtClean="0">
                <a:solidFill>
                  <a:srgbClr val="FF0000"/>
                </a:solidFill>
              </a:rPr>
              <a:t>duration</a:t>
            </a:r>
            <a:r>
              <a:rPr lang="en-US" dirty="0" smtClean="0"/>
              <a:t> of these movements, the </a:t>
            </a:r>
            <a:r>
              <a:rPr lang="en-US" dirty="0" smtClean="0">
                <a:solidFill>
                  <a:srgbClr val="FF0000"/>
                </a:solidFill>
              </a:rPr>
              <a:t>number</a:t>
            </a:r>
            <a:r>
              <a:rPr lang="en-US" dirty="0" smtClean="0"/>
              <a:t> of movements, and the </a:t>
            </a:r>
            <a:r>
              <a:rPr lang="en-US" dirty="0" smtClean="0">
                <a:solidFill>
                  <a:srgbClr val="FF0000"/>
                </a:solidFill>
              </a:rPr>
              <a:t>work-to-rest ratio </a:t>
            </a:r>
            <a:r>
              <a:rPr lang="en-US" dirty="0" smtClean="0"/>
              <a:t>are all critical variables that must be identified to prescribe appropriate exercises. </a:t>
            </a:r>
          </a:p>
          <a:p>
            <a:pPr marL="514350" indent="-514350"/>
            <a:r>
              <a:rPr lang="en-US" dirty="0" smtClean="0"/>
              <a:t>Each sport may be </a:t>
            </a:r>
            <a:r>
              <a:rPr lang="en-US" dirty="0" smtClean="0">
                <a:solidFill>
                  <a:srgbClr val="FF0000"/>
                </a:solidFill>
              </a:rPr>
              <a:t>quite different</a:t>
            </a:r>
            <a:r>
              <a:rPr lang="en-US" dirty="0" smtClean="0"/>
              <a:t>. Even within a sport, variability of movements may exist among different positions. </a:t>
            </a:r>
          </a:p>
          <a:p>
            <a:pPr marL="514350" indent="-514350"/>
            <a:endParaRPr 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200" b="1" dirty="0" smtClean="0"/>
              <a:t>Timing and Duration of the Program</a:t>
            </a:r>
            <a:endParaRPr lang="en-US" sz="3200" b="1" dirty="0"/>
          </a:p>
        </p:txBody>
      </p:sp>
      <p:sp>
        <p:nvSpPr>
          <p:cNvPr id="3" name="Content Placeholder 2"/>
          <p:cNvSpPr>
            <a:spLocks noGrp="1"/>
          </p:cNvSpPr>
          <p:nvPr>
            <p:ph idx="1"/>
          </p:nvPr>
        </p:nvSpPr>
        <p:spPr>
          <a:xfrm>
            <a:off x="457200" y="1600200"/>
            <a:ext cx="8229600" cy="4876800"/>
          </a:xfrm>
        </p:spPr>
        <p:style>
          <a:lnRef idx="1">
            <a:schemeClr val="accent6"/>
          </a:lnRef>
          <a:fillRef idx="2">
            <a:schemeClr val="accent6"/>
          </a:fillRef>
          <a:effectRef idx="1">
            <a:schemeClr val="accent6"/>
          </a:effectRef>
          <a:fontRef idx="minor">
            <a:schemeClr val="dk1"/>
          </a:fontRef>
        </p:style>
        <p:txBody>
          <a:bodyPr>
            <a:normAutofit fontScale="92500"/>
          </a:bodyPr>
          <a:lstStyle/>
          <a:p>
            <a:pPr marL="514350" indent="-514350"/>
            <a:r>
              <a:rPr lang="en-US" dirty="0" smtClean="0"/>
              <a:t>When considering the time course of </a:t>
            </a:r>
            <a:r>
              <a:rPr lang="en-US" dirty="0" smtClean="0">
                <a:solidFill>
                  <a:srgbClr val="FF0000"/>
                </a:solidFill>
              </a:rPr>
              <a:t>physiological adaptations </a:t>
            </a:r>
            <a:r>
              <a:rPr lang="en-US" dirty="0" smtClean="0"/>
              <a:t>that occur through training, strength and conditioning professionals can calculate the approximate </a:t>
            </a:r>
            <a:r>
              <a:rPr lang="en-US" dirty="0" smtClean="0">
                <a:solidFill>
                  <a:srgbClr val="FF0000"/>
                </a:solidFill>
              </a:rPr>
              <a:t>time needed to begin preparing </a:t>
            </a:r>
            <a:r>
              <a:rPr lang="en-US" dirty="0" smtClean="0"/>
              <a:t>their athletes to reach peak anaerobic conditioning.</a:t>
            </a:r>
          </a:p>
          <a:p>
            <a:pPr marL="514350" indent="-514350"/>
            <a:r>
              <a:rPr lang="en-US" dirty="0" smtClean="0"/>
              <a:t>It is also imperative for strength and conditioning professionals to </a:t>
            </a:r>
            <a:r>
              <a:rPr lang="en-US" dirty="0" smtClean="0">
                <a:solidFill>
                  <a:srgbClr val="FF0000"/>
                </a:solidFill>
              </a:rPr>
              <a:t>understand</a:t>
            </a:r>
            <a:r>
              <a:rPr lang="en-US" dirty="0" smtClean="0"/>
              <a:t> what their players </a:t>
            </a:r>
            <a:r>
              <a:rPr lang="en-US" dirty="0" smtClean="0">
                <a:solidFill>
                  <a:srgbClr val="FF0000"/>
                </a:solidFill>
              </a:rPr>
              <a:t>have been doing in the off-season</a:t>
            </a:r>
            <a:r>
              <a:rPr lang="en-US" dirty="0" smtClean="0"/>
              <a:t>.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200" b="1" dirty="0" smtClean="0"/>
              <a:t>Team Sports </a:t>
            </a:r>
            <a:endParaRPr lang="en-US" sz="3200" b="1" dirty="0"/>
          </a:p>
        </p:txBody>
      </p:sp>
      <p:sp>
        <p:nvSpPr>
          <p:cNvPr id="3" name="Content Placeholder 2"/>
          <p:cNvSpPr>
            <a:spLocks noGrp="1"/>
          </p:cNvSpPr>
          <p:nvPr>
            <p:ph idx="1"/>
          </p:nvPr>
        </p:nvSpPr>
        <p:spPr>
          <a:xfrm>
            <a:off x="457200" y="1600200"/>
            <a:ext cx="8229600" cy="4876800"/>
          </a:xfrm>
        </p:spPr>
        <p:style>
          <a:lnRef idx="1">
            <a:schemeClr val="accent6"/>
          </a:lnRef>
          <a:fillRef idx="2">
            <a:schemeClr val="accent6"/>
          </a:fillRef>
          <a:effectRef idx="1">
            <a:schemeClr val="accent6"/>
          </a:effectRef>
          <a:fontRef idx="minor">
            <a:schemeClr val="dk1"/>
          </a:fontRef>
        </p:style>
        <p:txBody>
          <a:bodyPr>
            <a:normAutofit/>
          </a:bodyPr>
          <a:lstStyle/>
          <a:p>
            <a:pPr marL="514350" indent="-514350"/>
            <a:r>
              <a:rPr lang="en-US" dirty="0" smtClean="0"/>
              <a:t>Matching the </a:t>
            </a:r>
            <a:r>
              <a:rPr lang="en-US" dirty="0" smtClean="0">
                <a:solidFill>
                  <a:srgbClr val="FF0000"/>
                </a:solidFill>
              </a:rPr>
              <a:t>work and rest intervals </a:t>
            </a:r>
            <a:r>
              <a:rPr lang="en-US" dirty="0" smtClean="0"/>
              <a:t>of the </a:t>
            </a:r>
            <a:r>
              <a:rPr lang="en-US" dirty="0" smtClean="0">
                <a:solidFill>
                  <a:srgbClr val="FF0000"/>
                </a:solidFill>
              </a:rPr>
              <a:t>sport</a:t>
            </a:r>
            <a:r>
              <a:rPr lang="en-US" dirty="0" smtClean="0"/>
              <a:t> is an important consideration in maximizing the effectiveness of an anaerobic conditioning program. </a:t>
            </a:r>
            <a:endParaRPr lang="en-US" dirty="0" smtClean="0"/>
          </a:p>
          <a:p>
            <a:pPr marL="514350" indent="-514350"/>
            <a:r>
              <a:rPr lang="en-US" dirty="0" smtClean="0"/>
              <a:t>a work-to-rest ratio </a:t>
            </a:r>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200" b="1" dirty="0" smtClean="0"/>
              <a:t>Individual Sports</a:t>
            </a:r>
            <a:endParaRPr lang="en-US" sz="3200" b="1" dirty="0"/>
          </a:p>
        </p:txBody>
      </p:sp>
      <p:sp>
        <p:nvSpPr>
          <p:cNvPr id="3" name="Content Placeholder 2"/>
          <p:cNvSpPr>
            <a:spLocks noGrp="1"/>
          </p:cNvSpPr>
          <p:nvPr>
            <p:ph idx="1"/>
          </p:nvPr>
        </p:nvSpPr>
        <p:spPr>
          <a:xfrm>
            <a:off x="457200" y="1600200"/>
            <a:ext cx="8229600" cy="4876800"/>
          </a:xfrm>
        </p:spPr>
        <p:style>
          <a:lnRef idx="1">
            <a:schemeClr val="accent6"/>
          </a:lnRef>
          <a:fillRef idx="2">
            <a:schemeClr val="accent6"/>
          </a:fillRef>
          <a:effectRef idx="1">
            <a:schemeClr val="accent6"/>
          </a:effectRef>
          <a:fontRef idx="minor">
            <a:schemeClr val="dk1"/>
          </a:fontRef>
        </p:style>
        <p:txBody>
          <a:bodyPr>
            <a:normAutofit fontScale="92500"/>
          </a:bodyPr>
          <a:lstStyle/>
          <a:p>
            <a:pPr marL="514350" indent="-514350"/>
            <a:r>
              <a:rPr lang="en-US" dirty="0" smtClean="0"/>
              <a:t>The </a:t>
            </a:r>
            <a:r>
              <a:rPr lang="en-US" dirty="0" smtClean="0">
                <a:solidFill>
                  <a:srgbClr val="FF0000"/>
                </a:solidFill>
              </a:rPr>
              <a:t>development</a:t>
            </a:r>
            <a:r>
              <a:rPr lang="en-US" dirty="0" smtClean="0"/>
              <a:t> of a conditioning </a:t>
            </a:r>
            <a:r>
              <a:rPr lang="en-US" dirty="0" smtClean="0">
                <a:solidFill>
                  <a:srgbClr val="FF0000"/>
                </a:solidFill>
              </a:rPr>
              <a:t>program</a:t>
            </a:r>
            <a:r>
              <a:rPr lang="en-US" dirty="0" smtClean="0"/>
              <a:t> for </a:t>
            </a:r>
            <a:r>
              <a:rPr lang="en-US" dirty="0" smtClean="0">
                <a:solidFill>
                  <a:srgbClr val="FF0000"/>
                </a:solidFill>
              </a:rPr>
              <a:t>team sports</a:t>
            </a:r>
            <a:r>
              <a:rPr lang="en-US" dirty="0" smtClean="0"/>
              <a:t>, such as basketball, American football, or hockey, is quite </a:t>
            </a:r>
            <a:r>
              <a:rPr lang="en-US" dirty="0" smtClean="0">
                <a:solidFill>
                  <a:srgbClr val="FF0000"/>
                </a:solidFill>
              </a:rPr>
              <a:t>different</a:t>
            </a:r>
            <a:r>
              <a:rPr lang="en-US" dirty="0" smtClean="0"/>
              <a:t> than the exercise prescription for athletes participating in </a:t>
            </a:r>
            <a:r>
              <a:rPr lang="en-US" dirty="0" smtClean="0">
                <a:solidFill>
                  <a:srgbClr val="FF0000"/>
                </a:solidFill>
              </a:rPr>
              <a:t>an individual event</a:t>
            </a:r>
            <a:r>
              <a:rPr lang="en-US" dirty="0" smtClean="0"/>
              <a:t>, such as sprinting. </a:t>
            </a:r>
            <a:endParaRPr lang="en-US" dirty="0" smtClean="0"/>
          </a:p>
          <a:p>
            <a:pPr marL="514350" indent="-514350"/>
            <a:r>
              <a:rPr lang="en-US" dirty="0" smtClean="0">
                <a:solidFill>
                  <a:srgbClr val="FF0000"/>
                </a:solidFill>
              </a:rPr>
              <a:t>Unlike team-sport athletes</a:t>
            </a:r>
            <a:r>
              <a:rPr lang="en-US" dirty="0" smtClean="0"/>
              <a:t>, who perform </a:t>
            </a:r>
            <a:r>
              <a:rPr lang="en-US" dirty="0" smtClean="0">
                <a:solidFill>
                  <a:srgbClr val="FF0000"/>
                </a:solidFill>
              </a:rPr>
              <a:t>various</a:t>
            </a:r>
            <a:r>
              <a:rPr lang="en-US" dirty="0" smtClean="0"/>
              <a:t> types of </a:t>
            </a:r>
            <a:r>
              <a:rPr lang="en-US" dirty="0" smtClean="0">
                <a:solidFill>
                  <a:srgbClr val="FF0000"/>
                </a:solidFill>
              </a:rPr>
              <a:t>movements</a:t>
            </a:r>
            <a:r>
              <a:rPr lang="en-US" dirty="0" smtClean="0"/>
              <a:t> at variable </a:t>
            </a:r>
            <a:r>
              <a:rPr lang="en-US" dirty="0" smtClean="0">
                <a:solidFill>
                  <a:srgbClr val="FF0000"/>
                </a:solidFill>
              </a:rPr>
              <a:t>intensities</a:t>
            </a:r>
            <a:r>
              <a:rPr lang="en-US" dirty="0" smtClean="0"/>
              <a:t>, sprinters are often required running a </a:t>
            </a:r>
            <a:r>
              <a:rPr lang="en-US" dirty="0" smtClean="0">
                <a:solidFill>
                  <a:srgbClr val="FF0000"/>
                </a:solidFill>
              </a:rPr>
              <a:t>single</a:t>
            </a:r>
            <a:r>
              <a:rPr lang="en-US" dirty="0" smtClean="0"/>
              <a:t> sprint at </a:t>
            </a:r>
            <a:r>
              <a:rPr lang="en-US" dirty="0" smtClean="0">
                <a:solidFill>
                  <a:srgbClr val="FF0000"/>
                </a:solidFill>
              </a:rPr>
              <a:t>maximum</a:t>
            </a:r>
            <a:r>
              <a:rPr lang="en-US" dirty="0" smtClean="0"/>
              <a:t> ability during a competition. </a:t>
            </a:r>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200" b="1" dirty="0" smtClean="0"/>
              <a:t>Individual Sports</a:t>
            </a:r>
            <a:endParaRPr lang="en-US" sz="3200" b="1" dirty="0"/>
          </a:p>
        </p:txBody>
      </p:sp>
      <p:sp>
        <p:nvSpPr>
          <p:cNvPr id="3" name="Content Placeholder 2"/>
          <p:cNvSpPr>
            <a:spLocks noGrp="1"/>
          </p:cNvSpPr>
          <p:nvPr>
            <p:ph idx="1"/>
          </p:nvPr>
        </p:nvSpPr>
        <p:spPr>
          <a:xfrm>
            <a:off x="457200" y="1600200"/>
            <a:ext cx="8229600" cy="4876800"/>
          </a:xfrm>
        </p:spPr>
        <p:style>
          <a:lnRef idx="1">
            <a:schemeClr val="accent6"/>
          </a:lnRef>
          <a:fillRef idx="2">
            <a:schemeClr val="accent6"/>
          </a:fillRef>
          <a:effectRef idx="1">
            <a:schemeClr val="accent6"/>
          </a:effectRef>
          <a:fontRef idx="minor">
            <a:schemeClr val="dk1"/>
          </a:fontRef>
        </p:style>
        <p:txBody>
          <a:bodyPr>
            <a:normAutofit/>
          </a:bodyPr>
          <a:lstStyle/>
          <a:p>
            <a:pPr marL="514350" indent="-514350"/>
            <a:r>
              <a:rPr lang="en-US" dirty="0" smtClean="0"/>
              <a:t>The training program for sprinters is primarily focused on developing </a:t>
            </a:r>
            <a:r>
              <a:rPr lang="en-US" dirty="0" smtClean="0">
                <a:solidFill>
                  <a:srgbClr val="FF0000"/>
                </a:solidFill>
              </a:rPr>
              <a:t>power</a:t>
            </a:r>
            <a:r>
              <a:rPr lang="en-US" dirty="0" smtClean="0"/>
              <a:t>, improving running </a:t>
            </a:r>
            <a:r>
              <a:rPr lang="en-US" dirty="0" smtClean="0">
                <a:solidFill>
                  <a:srgbClr val="FF0000"/>
                </a:solidFill>
              </a:rPr>
              <a:t>technique</a:t>
            </a:r>
            <a:r>
              <a:rPr lang="en-US" dirty="0" smtClean="0"/>
              <a:t> and speed, and increasing </a:t>
            </a:r>
            <a:r>
              <a:rPr lang="en-US" dirty="0" smtClean="0">
                <a:solidFill>
                  <a:srgbClr val="FF0000"/>
                </a:solidFill>
              </a:rPr>
              <a:t>speed endurance</a:t>
            </a:r>
            <a:r>
              <a:rPr lang="en-US" dirty="0" smtClean="0"/>
              <a:t>.</a:t>
            </a:r>
          </a:p>
          <a:p>
            <a:pPr marL="514350" indent="-514350"/>
            <a:r>
              <a:rPr lang="en-US" dirty="0" smtClean="0"/>
              <a:t>The goal of the </a:t>
            </a:r>
            <a:r>
              <a:rPr lang="en-US" dirty="0" smtClean="0">
                <a:solidFill>
                  <a:srgbClr val="FF0000"/>
                </a:solidFill>
              </a:rPr>
              <a:t>sprinter</a:t>
            </a:r>
            <a:r>
              <a:rPr lang="en-US" dirty="0" smtClean="0"/>
              <a:t> is to </a:t>
            </a:r>
            <a:r>
              <a:rPr lang="en-US" dirty="0" smtClean="0">
                <a:solidFill>
                  <a:srgbClr val="FF0000"/>
                </a:solidFill>
              </a:rPr>
              <a:t>reach peak </a:t>
            </a:r>
            <a:r>
              <a:rPr lang="en-US" dirty="0" smtClean="0"/>
              <a:t>running velocity as </a:t>
            </a:r>
            <a:r>
              <a:rPr lang="en-US" dirty="0" smtClean="0">
                <a:solidFill>
                  <a:srgbClr val="FF0000"/>
                </a:solidFill>
              </a:rPr>
              <a:t>quickly</a:t>
            </a:r>
            <a:r>
              <a:rPr lang="en-US" dirty="0" smtClean="0"/>
              <a:t> as possible and to </a:t>
            </a:r>
            <a:r>
              <a:rPr lang="en-US" dirty="0" smtClean="0">
                <a:solidFill>
                  <a:srgbClr val="FF0000"/>
                </a:solidFill>
              </a:rPr>
              <a:t>maintain running velocity </a:t>
            </a:r>
            <a:r>
              <a:rPr lang="en-US" dirty="0" smtClean="0"/>
              <a:t>throughout the length of the sprint. This is known as </a:t>
            </a:r>
            <a:r>
              <a:rPr lang="en-US" dirty="0" smtClean="0">
                <a:solidFill>
                  <a:srgbClr val="FF0000"/>
                </a:solidFill>
              </a:rPr>
              <a:t>speed-endurance</a:t>
            </a:r>
            <a:r>
              <a:rPr lang="en-US" dirty="0" smtClean="0"/>
              <a:t>.</a:t>
            </a:r>
            <a:endParaRPr lang="en-US"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200" b="1" dirty="0" smtClean="0"/>
              <a:t>Individual Sports</a:t>
            </a:r>
            <a:endParaRPr lang="en-US" sz="3200" b="1" dirty="0"/>
          </a:p>
        </p:txBody>
      </p:sp>
      <p:pic>
        <p:nvPicPr>
          <p:cNvPr id="4" name="Content Placeholder 3"/>
          <p:cNvPicPr>
            <a:picLocks noGrp="1"/>
          </p:cNvPicPr>
          <p:nvPr>
            <p:ph idx="1"/>
          </p:nvPr>
        </p:nvPicPr>
        <p:blipFill>
          <a:blip r:embed="rId2"/>
          <a:srcRect/>
          <a:stretch>
            <a:fillRect/>
          </a:stretch>
        </p:blipFill>
        <p:spPr bwMode="auto">
          <a:xfrm>
            <a:off x="628650" y="1671637"/>
            <a:ext cx="7886700" cy="47339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200" b="1" dirty="0" smtClean="0"/>
              <a:t>Individual Sports</a:t>
            </a:r>
            <a:endParaRPr lang="en-US" sz="3200" b="1" dirty="0"/>
          </a:p>
        </p:txBody>
      </p:sp>
      <p:sp>
        <p:nvSpPr>
          <p:cNvPr id="3" name="Content Placeholder 2"/>
          <p:cNvSpPr>
            <a:spLocks noGrp="1"/>
          </p:cNvSpPr>
          <p:nvPr>
            <p:ph idx="1"/>
          </p:nvPr>
        </p:nvSpPr>
        <p:spPr>
          <a:xfrm>
            <a:off x="457200" y="1600200"/>
            <a:ext cx="8229600" cy="4876800"/>
          </a:xfrm>
        </p:spPr>
        <p:style>
          <a:lnRef idx="1">
            <a:schemeClr val="accent6"/>
          </a:lnRef>
          <a:fillRef idx="2">
            <a:schemeClr val="accent6"/>
          </a:fillRef>
          <a:effectRef idx="1">
            <a:schemeClr val="accent6"/>
          </a:effectRef>
          <a:fontRef idx="minor">
            <a:schemeClr val="dk1"/>
          </a:fontRef>
        </p:style>
        <p:txBody>
          <a:bodyPr>
            <a:normAutofit/>
          </a:bodyPr>
          <a:lstStyle/>
          <a:p>
            <a:pPr marL="514350" indent="-514350"/>
            <a:r>
              <a:rPr lang="en-US" dirty="0" smtClean="0"/>
              <a:t>The anaerobic conditioning program for </a:t>
            </a:r>
            <a:r>
              <a:rPr lang="en-US" dirty="0" smtClean="0">
                <a:solidFill>
                  <a:srgbClr val="FF0000"/>
                </a:solidFill>
              </a:rPr>
              <a:t>team-sport athletes </a:t>
            </a:r>
            <a:r>
              <a:rPr lang="en-US" dirty="0" smtClean="0"/>
              <a:t>is primarily concerned with preparing them </a:t>
            </a:r>
            <a:r>
              <a:rPr lang="en-US" dirty="0" smtClean="0">
                <a:solidFill>
                  <a:srgbClr val="FF0000"/>
                </a:solidFill>
              </a:rPr>
              <a:t>for repeated bouts </a:t>
            </a:r>
            <a:r>
              <a:rPr lang="en-US" dirty="0" smtClean="0"/>
              <a:t>of </a:t>
            </a:r>
            <a:r>
              <a:rPr lang="en-US" dirty="0" smtClean="0">
                <a:solidFill>
                  <a:srgbClr val="FF0000"/>
                </a:solidFill>
              </a:rPr>
              <a:t>high-intensity activity </a:t>
            </a:r>
            <a:r>
              <a:rPr lang="en-US" dirty="0" smtClean="0"/>
              <a:t>with </a:t>
            </a:r>
            <a:r>
              <a:rPr lang="en-US" dirty="0" smtClean="0">
                <a:solidFill>
                  <a:srgbClr val="FF0000"/>
                </a:solidFill>
              </a:rPr>
              <a:t>limited rest intervals</a:t>
            </a:r>
            <a:r>
              <a:rPr lang="en-US" dirty="0" smtClean="0"/>
              <a:t>. In contrast, the sprinter’s training program is more concerned with the </a:t>
            </a:r>
            <a:r>
              <a:rPr lang="en-US" dirty="0" smtClean="0">
                <a:solidFill>
                  <a:srgbClr val="FF0000"/>
                </a:solidFill>
              </a:rPr>
              <a:t>quality of each sprint than </a:t>
            </a:r>
            <a:r>
              <a:rPr lang="en-US" dirty="0" smtClean="0"/>
              <a:t>with improved fatigue rate</a:t>
            </a:r>
            <a:r>
              <a:rPr lang="en-US" dirty="0" smtClean="0"/>
              <a:t>.</a:t>
            </a:r>
            <a:endParaRPr lang="en-US"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200" b="1" dirty="0" smtClean="0"/>
              <a:t>Anaerobic Conditioning Exercises</a:t>
            </a:r>
            <a:endParaRPr lang="en-US" sz="3200" b="1" dirty="0"/>
          </a:p>
        </p:txBody>
      </p:sp>
      <p:sp>
        <p:nvSpPr>
          <p:cNvPr id="3" name="Content Placeholder 2"/>
          <p:cNvSpPr>
            <a:spLocks noGrp="1"/>
          </p:cNvSpPr>
          <p:nvPr>
            <p:ph idx="1"/>
          </p:nvPr>
        </p:nvSpPr>
        <p:spPr>
          <a:xfrm>
            <a:off x="457200" y="1600200"/>
            <a:ext cx="8229600" cy="4876800"/>
          </a:xfrm>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pPr marL="514350" indent="-514350"/>
            <a:r>
              <a:rPr lang="en-US" dirty="0" smtClean="0"/>
              <a:t>Often, these types of drills are described as </a:t>
            </a:r>
            <a:r>
              <a:rPr lang="en-US" dirty="0" smtClean="0">
                <a:solidFill>
                  <a:srgbClr val="FF0000"/>
                </a:solidFill>
              </a:rPr>
              <a:t>enhancing speed-endurance</a:t>
            </a:r>
            <a:r>
              <a:rPr lang="en-US" dirty="0" smtClean="0"/>
              <a:t>. </a:t>
            </a:r>
            <a:endParaRPr lang="en-US" dirty="0" smtClean="0"/>
          </a:p>
          <a:p>
            <a:pPr marL="514350" indent="-514350"/>
            <a:r>
              <a:rPr lang="en-US" dirty="0" smtClean="0"/>
              <a:t>They were traditionally used to </a:t>
            </a:r>
            <a:r>
              <a:rPr lang="en-US" dirty="0" smtClean="0">
                <a:solidFill>
                  <a:srgbClr val="FF0000"/>
                </a:solidFill>
              </a:rPr>
              <a:t>enhance</a:t>
            </a:r>
            <a:r>
              <a:rPr lang="en-US" dirty="0" smtClean="0"/>
              <a:t> or </a:t>
            </a:r>
            <a:r>
              <a:rPr lang="en-US" dirty="0" smtClean="0">
                <a:solidFill>
                  <a:srgbClr val="FF0000"/>
                </a:solidFill>
              </a:rPr>
              <a:t>maintain speed during long-duration sprinting events</a:t>
            </a:r>
            <a:r>
              <a:rPr lang="en-US" dirty="0" smtClean="0"/>
              <a:t>. These drills have also been described as </a:t>
            </a:r>
            <a:r>
              <a:rPr lang="en-US" dirty="0" smtClean="0">
                <a:solidFill>
                  <a:srgbClr val="FF0000"/>
                </a:solidFill>
              </a:rPr>
              <a:t>metabolic conditioning</a:t>
            </a:r>
            <a:r>
              <a:rPr lang="en-US" dirty="0" smtClean="0"/>
              <a:t>, which is a broader term for anaerobic conditioning or anaerobic endurance</a:t>
            </a:r>
            <a:r>
              <a:rPr lang="en-US" dirty="0" smtClean="0"/>
              <a:t>.</a:t>
            </a:r>
          </a:p>
          <a:p>
            <a:pPr marL="514350" indent="-514350"/>
            <a:r>
              <a:rPr lang="en-US" dirty="0" smtClean="0">
                <a:solidFill>
                  <a:srgbClr val="FF0000"/>
                </a:solidFill>
              </a:rPr>
              <a:t>Swimmers</a:t>
            </a:r>
            <a:r>
              <a:rPr lang="en-US" dirty="0" smtClean="0"/>
              <a:t> who compete in sprinting events should focus on anaerobic conditioning in the </a:t>
            </a:r>
            <a:r>
              <a:rPr lang="en-US" dirty="0" smtClean="0">
                <a:solidFill>
                  <a:srgbClr val="FF0000"/>
                </a:solidFill>
              </a:rPr>
              <a:t>water</a:t>
            </a:r>
            <a:r>
              <a:rPr lang="en-US" dirty="0" smtClean="0"/>
              <a:t>.</a:t>
            </a:r>
          </a:p>
          <a:p>
            <a:pPr marL="514350" indent="-514350"/>
            <a:endParaRPr 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200" b="1" dirty="0" smtClean="0"/>
              <a:t>Interval Sprints</a:t>
            </a:r>
            <a:endParaRPr lang="en-US" sz="3200" b="1" dirty="0"/>
          </a:p>
        </p:txBody>
      </p:sp>
      <p:sp>
        <p:nvSpPr>
          <p:cNvPr id="3" name="Content Placeholder 2"/>
          <p:cNvSpPr>
            <a:spLocks noGrp="1"/>
          </p:cNvSpPr>
          <p:nvPr>
            <p:ph idx="1"/>
          </p:nvPr>
        </p:nvSpPr>
        <p:spPr>
          <a:xfrm>
            <a:off x="457200" y="1600200"/>
            <a:ext cx="8229600" cy="5029200"/>
          </a:xfrm>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pPr marL="514350" indent="-514350"/>
            <a:r>
              <a:rPr lang="en-US" dirty="0" smtClean="0"/>
              <a:t>This is an excellent category of conditioning for developing anaerobic capacity; this drill can be performed on a </a:t>
            </a:r>
            <a:r>
              <a:rPr lang="en-US" dirty="0" smtClean="0">
                <a:solidFill>
                  <a:srgbClr val="FF0000"/>
                </a:solidFill>
              </a:rPr>
              <a:t>400 m track </a:t>
            </a:r>
            <a:r>
              <a:rPr lang="en-US" dirty="0" smtClean="0"/>
              <a:t>or on </a:t>
            </a:r>
            <a:r>
              <a:rPr lang="en-US" dirty="0" smtClean="0">
                <a:solidFill>
                  <a:srgbClr val="FF0000"/>
                </a:solidFill>
              </a:rPr>
              <a:t>any</a:t>
            </a:r>
            <a:r>
              <a:rPr lang="en-US" dirty="0" smtClean="0"/>
              <a:t> measured course. </a:t>
            </a:r>
            <a:endParaRPr lang="en-US" dirty="0" smtClean="0"/>
          </a:p>
          <a:p>
            <a:pPr marL="514350" indent="-514350"/>
            <a:r>
              <a:rPr lang="en-US" dirty="0" smtClean="0"/>
              <a:t>For example 100 </a:t>
            </a:r>
            <a:r>
              <a:rPr lang="en-US" dirty="0" smtClean="0"/>
              <a:t>m sprint, followed by a 100m </a:t>
            </a:r>
            <a:r>
              <a:rPr lang="en-US" dirty="0" smtClean="0"/>
              <a:t>jog</a:t>
            </a:r>
          </a:p>
          <a:p>
            <a:pPr marL="514350" indent="-514350"/>
            <a:r>
              <a:rPr lang="en-US" dirty="0" smtClean="0"/>
              <a:t>This combination is continued for the length of the workout. The </a:t>
            </a:r>
            <a:r>
              <a:rPr lang="en-US" dirty="0" smtClean="0">
                <a:solidFill>
                  <a:srgbClr val="FF0000"/>
                </a:solidFill>
              </a:rPr>
              <a:t>length</a:t>
            </a:r>
            <a:r>
              <a:rPr lang="en-US" dirty="0" smtClean="0"/>
              <a:t> of the </a:t>
            </a:r>
            <a:r>
              <a:rPr lang="en-US" dirty="0" smtClean="0">
                <a:solidFill>
                  <a:srgbClr val="FF0000"/>
                </a:solidFill>
              </a:rPr>
              <a:t>workout</a:t>
            </a:r>
            <a:r>
              <a:rPr lang="en-US" dirty="0" smtClean="0"/>
              <a:t> and the </a:t>
            </a:r>
            <a:r>
              <a:rPr lang="en-US" dirty="0" smtClean="0">
                <a:solidFill>
                  <a:srgbClr val="FF0000"/>
                </a:solidFill>
              </a:rPr>
              <a:t>rest period </a:t>
            </a:r>
            <a:r>
              <a:rPr lang="en-US" dirty="0" smtClean="0"/>
              <a:t>(jog or walk) depends on both the conditioning and performance </a:t>
            </a:r>
            <a:r>
              <a:rPr lang="en-US" dirty="0" smtClean="0">
                <a:solidFill>
                  <a:srgbClr val="FF0000"/>
                </a:solidFill>
              </a:rPr>
              <a:t>level</a:t>
            </a:r>
            <a:r>
              <a:rPr lang="en-US" dirty="0" smtClean="0"/>
              <a:t> of the athlete. </a:t>
            </a:r>
            <a:endParaRPr lang="en-US" dirty="0" smtClean="0"/>
          </a:p>
          <a:p>
            <a:pPr marL="514350" indent="-514350"/>
            <a:endParaRPr lang="en-US"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200" b="1" dirty="0" smtClean="0"/>
              <a:t>Interval Sprints</a:t>
            </a:r>
            <a:endParaRPr lang="en-US" sz="3200" b="1" dirty="0"/>
          </a:p>
        </p:txBody>
      </p:sp>
      <p:sp>
        <p:nvSpPr>
          <p:cNvPr id="3" name="Content Placeholder 2"/>
          <p:cNvSpPr>
            <a:spLocks noGrp="1"/>
          </p:cNvSpPr>
          <p:nvPr>
            <p:ph idx="1"/>
          </p:nvPr>
        </p:nvSpPr>
        <p:spPr>
          <a:xfrm>
            <a:off x="457200" y="1600200"/>
            <a:ext cx="4876800" cy="4038600"/>
          </a:xfrm>
        </p:spPr>
        <p:style>
          <a:lnRef idx="1">
            <a:schemeClr val="accent6"/>
          </a:lnRef>
          <a:fillRef idx="2">
            <a:schemeClr val="accent6"/>
          </a:fillRef>
          <a:effectRef idx="1">
            <a:schemeClr val="accent6"/>
          </a:effectRef>
          <a:fontRef idx="minor">
            <a:schemeClr val="dk1"/>
          </a:fontRef>
        </p:style>
        <p:txBody>
          <a:bodyPr>
            <a:normAutofit/>
          </a:bodyPr>
          <a:lstStyle/>
          <a:p>
            <a:pPr marL="514350" indent="-514350"/>
            <a:r>
              <a:rPr lang="en-US" dirty="0" smtClean="0"/>
              <a:t>The distance for the intervals can also be varied. For instance, </a:t>
            </a:r>
            <a:r>
              <a:rPr lang="en-US" dirty="0" smtClean="0">
                <a:solidFill>
                  <a:srgbClr val="FF0000"/>
                </a:solidFill>
              </a:rPr>
              <a:t>shorter</a:t>
            </a:r>
            <a:r>
              <a:rPr lang="en-US" dirty="0" smtClean="0"/>
              <a:t> intervals (e.g., </a:t>
            </a:r>
            <a:r>
              <a:rPr lang="en-US" dirty="0" smtClean="0">
                <a:solidFill>
                  <a:srgbClr val="FF0000"/>
                </a:solidFill>
              </a:rPr>
              <a:t>40</a:t>
            </a:r>
            <a:r>
              <a:rPr lang="en-US" dirty="0" smtClean="0"/>
              <a:t> m) or </a:t>
            </a:r>
            <a:r>
              <a:rPr lang="en-US" dirty="0" smtClean="0">
                <a:solidFill>
                  <a:srgbClr val="FF0000"/>
                </a:solidFill>
              </a:rPr>
              <a:t>longer</a:t>
            </a:r>
            <a:r>
              <a:rPr lang="en-US" dirty="0" smtClean="0"/>
              <a:t> intervals (e.g., </a:t>
            </a:r>
            <a:r>
              <a:rPr lang="en-US" dirty="0" smtClean="0">
                <a:solidFill>
                  <a:srgbClr val="FF0000"/>
                </a:solidFill>
              </a:rPr>
              <a:t>200</a:t>
            </a:r>
            <a:r>
              <a:rPr lang="en-US" dirty="0" smtClean="0"/>
              <a:t> m) can be used as well.</a:t>
            </a:r>
          </a:p>
        </p:txBody>
      </p:sp>
      <p:pic>
        <p:nvPicPr>
          <p:cNvPr id="4" name="Picture 3"/>
          <p:cNvPicPr/>
          <p:nvPr/>
        </p:nvPicPr>
        <p:blipFill>
          <a:blip r:embed="rId2"/>
          <a:srcRect/>
          <a:stretch>
            <a:fillRect/>
          </a:stretch>
        </p:blipFill>
        <p:spPr bwMode="auto">
          <a:xfrm>
            <a:off x="5486400" y="1676400"/>
            <a:ext cx="3276600" cy="2743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b="1" dirty="0" smtClean="0"/>
              <a:t>anaerobic energy system</a:t>
            </a:r>
            <a:endParaRPr lang="en-US" b="1" dirty="0"/>
          </a:p>
        </p:txBody>
      </p:sp>
      <p:sp>
        <p:nvSpPr>
          <p:cNvPr id="3" name="Content Placeholder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r>
              <a:rPr lang="en-US" dirty="0" smtClean="0"/>
              <a:t>These adaptations are necessary for athletes to maximize their ability to perform </a:t>
            </a:r>
            <a:r>
              <a:rPr lang="en-US" dirty="0" smtClean="0">
                <a:solidFill>
                  <a:srgbClr val="FF0000"/>
                </a:solidFill>
              </a:rPr>
              <a:t>high-intensity activity </a:t>
            </a:r>
            <a:r>
              <a:rPr lang="en-US" dirty="0" smtClean="0"/>
              <a:t>with </a:t>
            </a:r>
            <a:r>
              <a:rPr lang="en-US" dirty="0" smtClean="0">
                <a:solidFill>
                  <a:srgbClr val="FF0000"/>
                </a:solidFill>
              </a:rPr>
              <a:t>rapid recovery</a:t>
            </a:r>
            <a:r>
              <a:rPr lang="en-US" dirty="0" smtClean="0"/>
              <a:t> between each exercise bout (e.g., repeated sprint ability).</a:t>
            </a:r>
          </a:p>
          <a:p>
            <a:r>
              <a:rPr lang="en-US" dirty="0" smtClean="0">
                <a:solidFill>
                  <a:srgbClr val="FF0000"/>
                </a:solidFill>
              </a:rPr>
              <a:t>understand</a:t>
            </a:r>
            <a:r>
              <a:rPr lang="en-US" dirty="0" smtClean="0"/>
              <a:t> the </a:t>
            </a:r>
            <a:r>
              <a:rPr lang="en-US" dirty="0" smtClean="0">
                <a:solidFill>
                  <a:srgbClr val="FF0000"/>
                </a:solidFill>
              </a:rPr>
              <a:t>physiological demands </a:t>
            </a:r>
            <a:r>
              <a:rPr lang="en-US" dirty="0" smtClean="0"/>
              <a:t>that the athlete experiences </a:t>
            </a:r>
            <a:r>
              <a:rPr lang="en-US" dirty="0" smtClean="0">
                <a:solidFill>
                  <a:srgbClr val="FF0000"/>
                </a:solidFill>
              </a:rPr>
              <a:t>during competition</a:t>
            </a:r>
            <a:r>
              <a:rPr lang="en-US" dirty="0" smtClean="0"/>
              <a:t>.</a:t>
            </a:r>
          </a:p>
          <a:p>
            <a:r>
              <a:rPr lang="en-US" dirty="0" smtClean="0"/>
              <a:t>American </a:t>
            </a:r>
            <a:r>
              <a:rPr lang="en-US" dirty="0" smtClean="0">
                <a:solidFill>
                  <a:srgbClr val="FF0000"/>
                </a:solidFill>
              </a:rPr>
              <a:t>football</a:t>
            </a:r>
            <a:r>
              <a:rPr lang="en-US" dirty="0" smtClean="0"/>
              <a:t>, </a:t>
            </a:r>
            <a:r>
              <a:rPr lang="en-US" dirty="0" smtClean="0">
                <a:solidFill>
                  <a:srgbClr val="FF0000"/>
                </a:solidFill>
              </a:rPr>
              <a:t>basketball</a:t>
            </a:r>
            <a:r>
              <a:rPr lang="en-US" dirty="0" smtClean="0"/>
              <a:t>, and </a:t>
            </a:r>
            <a:r>
              <a:rPr lang="en-US" dirty="0" smtClean="0">
                <a:solidFill>
                  <a:srgbClr val="FF0000"/>
                </a:solidFill>
              </a:rPr>
              <a:t>ice hockey</a:t>
            </a:r>
            <a:r>
              <a:rPr lang="en-US" dirty="0" smtClean="0"/>
              <a:t>, and individual sporting events such as </a:t>
            </a:r>
            <a:r>
              <a:rPr lang="en-US" dirty="0" smtClean="0">
                <a:solidFill>
                  <a:srgbClr val="FF0000"/>
                </a:solidFill>
              </a:rPr>
              <a:t>track and field</a:t>
            </a:r>
            <a:r>
              <a:rPr lang="en-US" dirty="0" smtClean="0"/>
              <a:t>, </a:t>
            </a:r>
            <a:r>
              <a:rPr lang="en-US" dirty="0" smtClean="0">
                <a:solidFill>
                  <a:srgbClr val="FF0000"/>
                </a:solidFill>
              </a:rPr>
              <a:t>swimming</a:t>
            </a:r>
            <a:r>
              <a:rPr lang="en-US" dirty="0" smtClean="0"/>
              <a:t>, and </a:t>
            </a:r>
            <a:r>
              <a:rPr lang="en-US" dirty="0" smtClean="0">
                <a:solidFill>
                  <a:srgbClr val="FF0000"/>
                </a:solidFill>
              </a:rPr>
              <a:t>cycling</a:t>
            </a:r>
            <a:r>
              <a:rPr lang="en-US" dirty="0" smtClean="0"/>
              <a:t> (specifically, the sprinting events).</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200" b="1" dirty="0" smtClean="0"/>
              <a:t>Fartlek Training</a:t>
            </a:r>
            <a:endParaRPr lang="en-US" sz="3200" b="1" dirty="0"/>
          </a:p>
        </p:txBody>
      </p:sp>
      <p:sp>
        <p:nvSpPr>
          <p:cNvPr id="3" name="Content Placeholder 2"/>
          <p:cNvSpPr>
            <a:spLocks noGrp="1"/>
          </p:cNvSpPr>
          <p:nvPr>
            <p:ph idx="1"/>
          </p:nvPr>
        </p:nvSpPr>
        <p:spPr>
          <a:xfrm>
            <a:off x="457200" y="1600200"/>
            <a:ext cx="8229600" cy="4572000"/>
          </a:xfrm>
        </p:spPr>
        <p:style>
          <a:lnRef idx="1">
            <a:schemeClr val="accent6"/>
          </a:lnRef>
          <a:fillRef idx="2">
            <a:schemeClr val="accent6"/>
          </a:fillRef>
          <a:effectRef idx="1">
            <a:schemeClr val="accent6"/>
          </a:effectRef>
          <a:fontRef idx="minor">
            <a:schemeClr val="dk1"/>
          </a:fontRef>
        </p:style>
        <p:txBody>
          <a:bodyPr>
            <a:normAutofit lnSpcReduction="10000"/>
          </a:bodyPr>
          <a:lstStyle/>
          <a:p>
            <a:pPr marL="514350" indent="-514350"/>
            <a:r>
              <a:rPr lang="en-US" dirty="0" smtClean="0"/>
              <a:t>This type of conditioning can be performed on either a </a:t>
            </a:r>
            <a:r>
              <a:rPr lang="en-US" dirty="0" smtClean="0">
                <a:solidFill>
                  <a:srgbClr val="FF0000"/>
                </a:solidFill>
              </a:rPr>
              <a:t>track or a cross- country course</a:t>
            </a:r>
            <a:r>
              <a:rPr lang="en-US" dirty="0" smtClean="0"/>
              <a:t>. The athlete alternates short bursts of sprinting with jogging. </a:t>
            </a:r>
            <a:endParaRPr lang="en-US" dirty="0" smtClean="0"/>
          </a:p>
          <a:p>
            <a:pPr marL="514350" indent="-514350"/>
            <a:r>
              <a:rPr lang="en-US" dirty="0" smtClean="0"/>
              <a:t>A major difference between </a:t>
            </a:r>
            <a:r>
              <a:rPr lang="en-US" dirty="0" smtClean="0">
                <a:solidFill>
                  <a:srgbClr val="FF0000"/>
                </a:solidFill>
              </a:rPr>
              <a:t>Fartlek</a:t>
            </a:r>
            <a:r>
              <a:rPr lang="en-US" dirty="0" smtClean="0"/>
              <a:t> </a:t>
            </a:r>
            <a:r>
              <a:rPr lang="en-US" dirty="0" smtClean="0">
                <a:solidFill>
                  <a:srgbClr val="FF0000"/>
                </a:solidFill>
              </a:rPr>
              <a:t>runs</a:t>
            </a:r>
            <a:r>
              <a:rPr lang="en-US" dirty="0" smtClean="0"/>
              <a:t> and </a:t>
            </a:r>
            <a:r>
              <a:rPr lang="en-US" dirty="0" smtClean="0">
                <a:solidFill>
                  <a:srgbClr val="FF0000"/>
                </a:solidFill>
              </a:rPr>
              <a:t>intervals</a:t>
            </a:r>
            <a:r>
              <a:rPr lang="en-US" dirty="0" smtClean="0"/>
              <a:t> is that in the Fartlek runs, the sprints are of </a:t>
            </a:r>
            <a:r>
              <a:rPr lang="en-US" dirty="0" smtClean="0">
                <a:solidFill>
                  <a:srgbClr val="FF0000"/>
                </a:solidFill>
              </a:rPr>
              <a:t>varying lengths</a:t>
            </a:r>
            <a:r>
              <a:rPr lang="en-US" dirty="0" smtClean="0"/>
              <a:t>. During interval training, the length of the sprint is </a:t>
            </a:r>
            <a:r>
              <a:rPr lang="en-US" dirty="0" smtClean="0">
                <a:solidFill>
                  <a:srgbClr val="FF0000"/>
                </a:solidFill>
              </a:rPr>
              <a:t>consistent</a:t>
            </a:r>
            <a:r>
              <a:rPr lang="en-US" dirty="0" smtClean="0"/>
              <a:t> for the workout.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200" b="1" dirty="0" smtClean="0"/>
              <a:t>Repetition Sprints</a:t>
            </a:r>
            <a:endParaRPr lang="en-US" sz="3200" b="1" dirty="0"/>
          </a:p>
        </p:txBody>
      </p:sp>
      <p:sp>
        <p:nvSpPr>
          <p:cNvPr id="3" name="Content Placeholder 2"/>
          <p:cNvSpPr>
            <a:spLocks noGrp="1"/>
          </p:cNvSpPr>
          <p:nvPr>
            <p:ph idx="1"/>
          </p:nvPr>
        </p:nvSpPr>
        <p:spPr>
          <a:xfrm>
            <a:off x="457200" y="1600200"/>
            <a:ext cx="8229600" cy="4572000"/>
          </a:xfrm>
        </p:spPr>
        <p:style>
          <a:lnRef idx="1">
            <a:schemeClr val="accent6"/>
          </a:lnRef>
          <a:fillRef idx="2">
            <a:schemeClr val="accent6"/>
          </a:fillRef>
          <a:effectRef idx="1">
            <a:schemeClr val="accent6"/>
          </a:effectRef>
          <a:fontRef idx="minor">
            <a:schemeClr val="dk1"/>
          </a:fontRef>
        </p:style>
        <p:txBody>
          <a:bodyPr>
            <a:normAutofit/>
          </a:bodyPr>
          <a:lstStyle/>
          <a:p>
            <a:pPr marL="514350" indent="-514350"/>
            <a:r>
              <a:rPr lang="en-US" dirty="0" smtClean="0"/>
              <a:t>For this drill, the athlete performs </a:t>
            </a:r>
            <a:r>
              <a:rPr lang="en-US" dirty="0" smtClean="0">
                <a:solidFill>
                  <a:srgbClr val="FF0000"/>
                </a:solidFill>
              </a:rPr>
              <a:t>maximum</a:t>
            </a:r>
            <a:r>
              <a:rPr lang="en-US" dirty="0" smtClean="0"/>
              <a:t> sprints for </a:t>
            </a:r>
            <a:r>
              <a:rPr lang="en-US" dirty="0" smtClean="0">
                <a:solidFill>
                  <a:srgbClr val="FF0000"/>
                </a:solidFill>
              </a:rPr>
              <a:t>a given distance</a:t>
            </a:r>
            <a:r>
              <a:rPr lang="en-US" dirty="0" smtClean="0"/>
              <a:t>. The distance can be either short </a:t>
            </a:r>
            <a:r>
              <a:rPr lang="en-US" dirty="0" smtClean="0">
                <a:solidFill>
                  <a:srgbClr val="FF0000"/>
                </a:solidFill>
              </a:rPr>
              <a:t>(20-40 m sprints) </a:t>
            </a:r>
            <a:r>
              <a:rPr lang="en-US" dirty="0" smtClean="0"/>
              <a:t>or long </a:t>
            </a:r>
            <a:r>
              <a:rPr lang="en-US" dirty="0" smtClean="0">
                <a:solidFill>
                  <a:srgbClr val="FF0000"/>
                </a:solidFill>
              </a:rPr>
              <a:t>(100-400 m sprints), </a:t>
            </a:r>
            <a:r>
              <a:rPr lang="en-US" dirty="0" smtClean="0"/>
              <a:t>Following a </a:t>
            </a:r>
            <a:r>
              <a:rPr lang="en-US" dirty="0" smtClean="0">
                <a:solidFill>
                  <a:srgbClr val="FF0000"/>
                </a:solidFill>
              </a:rPr>
              <a:t>passive</a:t>
            </a:r>
            <a:r>
              <a:rPr lang="en-US" dirty="0" smtClean="0"/>
              <a:t> rest, the athlete repeats the sprint. The number of repetitions and the work-to-rest ratio depend on the athlete’s conditioning level</a:t>
            </a:r>
            <a:r>
              <a:rPr lang="en-US" dirty="0" smtClean="0"/>
              <a:t>.</a:t>
            </a:r>
            <a:endParaRPr lang="en-US"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200" b="1" dirty="0" smtClean="0"/>
              <a:t>Repetition Sprints from Flying Starts</a:t>
            </a:r>
            <a:endParaRPr lang="en-US" sz="3200" b="1" dirty="0"/>
          </a:p>
        </p:txBody>
      </p:sp>
      <p:sp>
        <p:nvSpPr>
          <p:cNvPr id="3" name="Content Placeholder 2"/>
          <p:cNvSpPr>
            <a:spLocks noGrp="1"/>
          </p:cNvSpPr>
          <p:nvPr>
            <p:ph idx="1"/>
          </p:nvPr>
        </p:nvSpPr>
        <p:spPr>
          <a:xfrm>
            <a:off x="457200" y="1600200"/>
            <a:ext cx="8229600" cy="4572000"/>
          </a:xfrm>
        </p:spPr>
        <p:style>
          <a:lnRef idx="1">
            <a:schemeClr val="accent6"/>
          </a:lnRef>
          <a:fillRef idx="2">
            <a:schemeClr val="accent6"/>
          </a:fillRef>
          <a:effectRef idx="1">
            <a:schemeClr val="accent6"/>
          </a:effectRef>
          <a:fontRef idx="minor">
            <a:schemeClr val="dk1"/>
          </a:fontRef>
        </p:style>
        <p:txBody>
          <a:bodyPr>
            <a:normAutofit/>
          </a:bodyPr>
          <a:lstStyle/>
          <a:p>
            <a:pPr marL="514350" indent="-514350"/>
            <a:r>
              <a:rPr lang="en-US" dirty="0" smtClean="0"/>
              <a:t>This drill is </a:t>
            </a:r>
            <a:r>
              <a:rPr lang="en-US" dirty="0" smtClean="0">
                <a:solidFill>
                  <a:srgbClr val="FF0000"/>
                </a:solidFill>
              </a:rPr>
              <a:t>similar</a:t>
            </a:r>
            <a:r>
              <a:rPr lang="en-US" dirty="0" smtClean="0"/>
              <a:t> to the previous one, except that the </a:t>
            </a:r>
            <a:r>
              <a:rPr lang="en-US" dirty="0" smtClean="0">
                <a:solidFill>
                  <a:srgbClr val="FF0000"/>
                </a:solidFill>
              </a:rPr>
              <a:t>athlete begins each sprint from </a:t>
            </a:r>
            <a:r>
              <a:rPr lang="en-US" dirty="0" smtClean="0"/>
              <a:t>a running start, accelerates over </a:t>
            </a:r>
            <a:r>
              <a:rPr lang="en-US" dirty="0" smtClean="0">
                <a:solidFill>
                  <a:srgbClr val="FF0000"/>
                </a:solidFill>
              </a:rPr>
              <a:t>20</a:t>
            </a:r>
            <a:r>
              <a:rPr lang="en-US" dirty="0" smtClean="0"/>
              <a:t> m, and then sprints the required distance. Again, the number of repetitions and the work-to-rest ratio depend on the athlete's conditioning level</a:t>
            </a:r>
            <a:r>
              <a:rPr lang="en-US" dirty="0" smtClean="0"/>
              <a:t>.</a:t>
            </a:r>
            <a:endParaRPr lang="en-US"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200" b="1" dirty="0" smtClean="0"/>
              <a:t>Repetitive Relays</a:t>
            </a:r>
            <a:endParaRPr lang="en-US" sz="3200" b="1" dirty="0"/>
          </a:p>
        </p:txBody>
      </p:sp>
      <p:sp>
        <p:nvSpPr>
          <p:cNvPr id="3" name="Content Placeholder 2"/>
          <p:cNvSpPr>
            <a:spLocks noGrp="1"/>
          </p:cNvSpPr>
          <p:nvPr>
            <p:ph idx="1"/>
          </p:nvPr>
        </p:nvSpPr>
        <p:spPr>
          <a:xfrm>
            <a:off x="457200" y="1600200"/>
            <a:ext cx="5486400" cy="4800600"/>
          </a:xfrm>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pPr marL="514350" indent="-514350"/>
            <a:r>
              <a:rPr lang="en-US" dirty="0" smtClean="0"/>
              <a:t>This drill uses a group of athletes who form a </a:t>
            </a:r>
            <a:r>
              <a:rPr lang="en-US" dirty="0" smtClean="0">
                <a:solidFill>
                  <a:srgbClr val="FF0000"/>
                </a:solidFill>
              </a:rPr>
              <a:t>relay</a:t>
            </a:r>
            <a:r>
              <a:rPr lang="en-US" dirty="0" smtClean="0"/>
              <a:t> </a:t>
            </a:r>
            <a:r>
              <a:rPr lang="en-US" dirty="0" smtClean="0"/>
              <a:t>team.</a:t>
            </a:r>
          </a:p>
          <a:p>
            <a:pPr marL="514350" indent="-514350"/>
            <a:r>
              <a:rPr lang="en-US" dirty="0" smtClean="0"/>
              <a:t>Athlete </a:t>
            </a:r>
            <a:r>
              <a:rPr lang="en-US" dirty="0" smtClean="0">
                <a:solidFill>
                  <a:srgbClr val="FF0000"/>
                </a:solidFill>
              </a:rPr>
              <a:t>A</a:t>
            </a:r>
            <a:r>
              <a:rPr lang="en-US" dirty="0" smtClean="0"/>
              <a:t> sprints to and tags athlete </a:t>
            </a:r>
            <a:r>
              <a:rPr lang="en-US" dirty="0" smtClean="0">
                <a:solidFill>
                  <a:srgbClr val="FF0000"/>
                </a:solidFill>
              </a:rPr>
              <a:t>B</a:t>
            </a:r>
            <a:r>
              <a:rPr lang="en-US" dirty="0" smtClean="0"/>
              <a:t>, who accelerates to athlete </a:t>
            </a:r>
            <a:r>
              <a:rPr lang="en-US" dirty="0" smtClean="0">
                <a:solidFill>
                  <a:srgbClr val="FF0000"/>
                </a:solidFill>
              </a:rPr>
              <a:t>C</a:t>
            </a:r>
            <a:r>
              <a:rPr lang="en-US" dirty="0" smtClean="0"/>
              <a:t>. Athlete C sprints to athlete </a:t>
            </a:r>
            <a:r>
              <a:rPr lang="en-US" dirty="0" smtClean="0">
                <a:solidFill>
                  <a:srgbClr val="FF0000"/>
                </a:solidFill>
              </a:rPr>
              <a:t>D</a:t>
            </a:r>
            <a:r>
              <a:rPr lang="en-US" dirty="0" smtClean="0"/>
              <a:t>, This </a:t>
            </a:r>
            <a:r>
              <a:rPr lang="en-US" dirty="0" smtClean="0"/>
              <a:t>process continues </a:t>
            </a:r>
            <a:r>
              <a:rPr lang="en-US" dirty="0" smtClean="0"/>
              <a:t>for the length of the track. Athletes will </a:t>
            </a:r>
            <a:r>
              <a:rPr lang="en-US" dirty="0" smtClean="0">
                <a:solidFill>
                  <a:srgbClr val="FF0000"/>
                </a:solidFill>
              </a:rPr>
              <a:t>remain</a:t>
            </a:r>
            <a:r>
              <a:rPr lang="en-US" dirty="0" smtClean="0"/>
              <a:t> in the </a:t>
            </a:r>
            <a:r>
              <a:rPr lang="en-US" dirty="0" smtClean="0">
                <a:solidFill>
                  <a:srgbClr val="FF0000"/>
                </a:solidFill>
              </a:rPr>
              <a:t>position</a:t>
            </a:r>
            <a:r>
              <a:rPr lang="en-US" dirty="0" smtClean="0"/>
              <a:t> of the person that they replaced</a:t>
            </a:r>
            <a:r>
              <a:rPr lang="en-US" dirty="0" smtClean="0"/>
              <a:t>.</a:t>
            </a:r>
          </a:p>
          <a:p>
            <a:pPr marL="514350" indent="-514350"/>
            <a:endParaRPr lang="en-US" dirty="0" smtClean="0"/>
          </a:p>
          <a:p>
            <a:pPr marL="514350" indent="-514350"/>
            <a:endParaRPr lang="en-US" dirty="0" smtClean="0"/>
          </a:p>
        </p:txBody>
      </p:sp>
      <p:pic>
        <p:nvPicPr>
          <p:cNvPr id="4" name="Picture 3"/>
          <p:cNvPicPr/>
          <p:nvPr/>
        </p:nvPicPr>
        <p:blipFill>
          <a:blip r:embed="rId2"/>
          <a:srcRect/>
          <a:stretch>
            <a:fillRect/>
          </a:stretch>
        </p:blipFill>
        <p:spPr bwMode="auto">
          <a:xfrm>
            <a:off x="5867400" y="1600200"/>
            <a:ext cx="3276600" cy="2667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200" b="1" dirty="0" smtClean="0"/>
              <a:t>Repetitive Relays</a:t>
            </a:r>
            <a:endParaRPr lang="en-US" sz="3200" b="1" dirty="0"/>
          </a:p>
        </p:txBody>
      </p:sp>
      <p:sp>
        <p:nvSpPr>
          <p:cNvPr id="3" name="Content Placeholder 2"/>
          <p:cNvSpPr>
            <a:spLocks noGrp="1"/>
          </p:cNvSpPr>
          <p:nvPr>
            <p:ph idx="1"/>
          </p:nvPr>
        </p:nvSpPr>
        <p:spPr>
          <a:xfrm>
            <a:off x="457200" y="1600200"/>
            <a:ext cx="8229600" cy="4800600"/>
          </a:xfrm>
        </p:spPr>
        <p:style>
          <a:lnRef idx="1">
            <a:schemeClr val="accent6"/>
          </a:lnRef>
          <a:fillRef idx="2">
            <a:schemeClr val="accent6"/>
          </a:fillRef>
          <a:effectRef idx="1">
            <a:schemeClr val="accent6"/>
          </a:effectRef>
          <a:fontRef idx="minor">
            <a:schemeClr val="dk1"/>
          </a:fontRef>
        </p:style>
        <p:txBody>
          <a:bodyPr>
            <a:normAutofit/>
          </a:bodyPr>
          <a:lstStyle/>
          <a:p>
            <a:pPr marL="514350" indent="-514350"/>
            <a:r>
              <a:rPr lang="en-US" dirty="0" smtClean="0"/>
              <a:t>The </a:t>
            </a:r>
            <a:r>
              <a:rPr lang="en-US" dirty="0" smtClean="0">
                <a:solidFill>
                  <a:srgbClr val="FF0000"/>
                </a:solidFill>
              </a:rPr>
              <a:t>work-to-rest ratio </a:t>
            </a:r>
            <a:r>
              <a:rPr lang="en-US" dirty="0" smtClean="0"/>
              <a:t>is controlled by the </a:t>
            </a:r>
            <a:r>
              <a:rPr lang="en-US" dirty="0" smtClean="0">
                <a:solidFill>
                  <a:srgbClr val="FF0000"/>
                </a:solidFill>
              </a:rPr>
              <a:t>number</a:t>
            </a:r>
            <a:r>
              <a:rPr lang="en-US" dirty="0" smtClean="0"/>
              <a:t> of </a:t>
            </a:r>
            <a:r>
              <a:rPr lang="en-US" dirty="0" smtClean="0">
                <a:solidFill>
                  <a:srgbClr val="FF0000"/>
                </a:solidFill>
              </a:rPr>
              <a:t>members</a:t>
            </a:r>
            <a:r>
              <a:rPr lang="en-US" dirty="0" smtClean="0"/>
              <a:t> of the relay team, For instance, assuming that each member of the relay team is similar in speed, and then a group of </a:t>
            </a:r>
            <a:r>
              <a:rPr lang="en-US" dirty="0" smtClean="0">
                <a:solidFill>
                  <a:srgbClr val="FF0000"/>
                </a:solidFill>
              </a:rPr>
              <a:t>five</a:t>
            </a:r>
            <a:r>
              <a:rPr lang="en-US" dirty="0" smtClean="0"/>
              <a:t> relay members would result in a </a:t>
            </a:r>
            <a:r>
              <a:rPr lang="en-US" dirty="0" smtClean="0">
                <a:solidFill>
                  <a:srgbClr val="FF0000"/>
                </a:solidFill>
              </a:rPr>
              <a:t>1:4 work-to-rest </a:t>
            </a:r>
            <a:r>
              <a:rPr lang="en-US" dirty="0" smtClean="0">
                <a:solidFill>
                  <a:srgbClr val="FF0000"/>
                </a:solidFill>
              </a:rPr>
              <a:t>ratio</a:t>
            </a:r>
            <a:r>
              <a:rPr lang="en-US" dirty="0" smtClean="0"/>
              <a:t>.</a:t>
            </a:r>
          </a:p>
          <a:p>
            <a:pPr marL="514350" indent="-514350"/>
            <a:endParaRPr lang="en-US"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200" b="1" dirty="0" smtClean="0"/>
              <a:t>Rolling Sprints</a:t>
            </a:r>
            <a:endParaRPr lang="en-US" sz="3200" b="1" dirty="0"/>
          </a:p>
        </p:txBody>
      </p:sp>
      <p:sp>
        <p:nvSpPr>
          <p:cNvPr id="3" name="Content Placeholder 2"/>
          <p:cNvSpPr>
            <a:spLocks noGrp="1"/>
          </p:cNvSpPr>
          <p:nvPr>
            <p:ph idx="1"/>
          </p:nvPr>
        </p:nvSpPr>
        <p:spPr>
          <a:xfrm>
            <a:off x="457200" y="1600200"/>
            <a:ext cx="4800600" cy="4800600"/>
          </a:xfrm>
        </p:spPr>
        <p:style>
          <a:lnRef idx="1">
            <a:schemeClr val="accent6"/>
          </a:lnRef>
          <a:fillRef idx="2">
            <a:schemeClr val="accent6"/>
          </a:fillRef>
          <a:effectRef idx="1">
            <a:schemeClr val="accent6"/>
          </a:effectRef>
          <a:fontRef idx="minor">
            <a:schemeClr val="dk1"/>
          </a:fontRef>
        </p:style>
        <p:txBody>
          <a:bodyPr>
            <a:normAutofit fontScale="85000" lnSpcReduction="10000"/>
          </a:bodyPr>
          <a:lstStyle/>
          <a:p>
            <a:pPr marL="514350" indent="-514350"/>
            <a:r>
              <a:rPr lang="en-US" dirty="0" smtClean="0"/>
              <a:t>This drill is performed </a:t>
            </a:r>
            <a:r>
              <a:rPr lang="en-US" dirty="0" smtClean="0"/>
              <a:t>with </a:t>
            </a:r>
            <a:r>
              <a:rPr lang="en-US" dirty="0" smtClean="0"/>
              <a:t>at least </a:t>
            </a:r>
            <a:r>
              <a:rPr lang="en-US" dirty="0" smtClean="0">
                <a:solidFill>
                  <a:srgbClr val="FF0000"/>
                </a:solidFill>
              </a:rPr>
              <a:t>four</a:t>
            </a:r>
            <a:r>
              <a:rPr lang="en-US" dirty="0" smtClean="0"/>
              <a:t> athletes who are </a:t>
            </a:r>
            <a:r>
              <a:rPr lang="en-US" dirty="0" smtClean="0">
                <a:solidFill>
                  <a:srgbClr val="FF0000"/>
                </a:solidFill>
              </a:rPr>
              <a:t>jogging</a:t>
            </a:r>
            <a:r>
              <a:rPr lang="en-US" dirty="0" smtClean="0"/>
              <a:t> </a:t>
            </a:r>
            <a:r>
              <a:rPr lang="en-US" dirty="0" smtClean="0"/>
              <a:t>or running slowly in a </a:t>
            </a:r>
            <a:r>
              <a:rPr lang="en-US" dirty="0" smtClean="0"/>
              <a:t>line around </a:t>
            </a:r>
            <a:r>
              <a:rPr lang="en-US" dirty="0" smtClean="0"/>
              <a:t>the </a:t>
            </a:r>
            <a:r>
              <a:rPr lang="en-US" dirty="0" smtClean="0"/>
              <a:t>track.</a:t>
            </a:r>
          </a:p>
          <a:p>
            <a:pPr marL="514350" indent="-514350"/>
            <a:r>
              <a:rPr lang="en-US" dirty="0" smtClean="0"/>
              <a:t>On the strength and conditioning professionals </a:t>
            </a:r>
            <a:r>
              <a:rPr lang="en-US" dirty="0" smtClean="0">
                <a:solidFill>
                  <a:srgbClr val="FF0000"/>
                </a:solidFill>
              </a:rPr>
              <a:t>signal</a:t>
            </a:r>
            <a:r>
              <a:rPr lang="en-US" dirty="0" smtClean="0"/>
              <a:t>, the </a:t>
            </a:r>
            <a:r>
              <a:rPr lang="en-US" dirty="0" smtClean="0">
                <a:solidFill>
                  <a:srgbClr val="FF0000"/>
                </a:solidFill>
              </a:rPr>
              <a:t>last</a:t>
            </a:r>
            <a:r>
              <a:rPr lang="en-US" dirty="0" smtClean="0"/>
              <a:t> athlete sprints to the </a:t>
            </a:r>
            <a:r>
              <a:rPr lang="en-US" dirty="0" smtClean="0">
                <a:solidFill>
                  <a:srgbClr val="FF0000"/>
                </a:solidFill>
              </a:rPr>
              <a:t>front</a:t>
            </a:r>
            <a:r>
              <a:rPr lang="en-US" dirty="0" smtClean="0"/>
              <a:t> of the line. As that athlete reaches the </a:t>
            </a:r>
            <a:r>
              <a:rPr lang="en-US" dirty="0" smtClean="0">
                <a:solidFill>
                  <a:srgbClr val="FF0000"/>
                </a:solidFill>
              </a:rPr>
              <a:t>front</a:t>
            </a:r>
            <a:r>
              <a:rPr lang="en-US" dirty="0" smtClean="0"/>
              <a:t> of the line, the strength and conditioning professional signals </a:t>
            </a:r>
            <a:r>
              <a:rPr lang="en-US" dirty="0" smtClean="0">
                <a:solidFill>
                  <a:srgbClr val="FF0000"/>
                </a:solidFill>
              </a:rPr>
              <a:t>again</a:t>
            </a:r>
            <a:r>
              <a:rPr lang="en-US" dirty="0" smtClean="0"/>
              <a:t>.</a:t>
            </a:r>
            <a:endParaRPr lang="en-US" dirty="0" smtClean="0"/>
          </a:p>
          <a:p>
            <a:pPr marL="514350" indent="-514350"/>
            <a:endParaRPr lang="en-US" dirty="0" smtClean="0"/>
          </a:p>
        </p:txBody>
      </p:sp>
      <p:pic>
        <p:nvPicPr>
          <p:cNvPr id="4" name="Picture 3"/>
          <p:cNvPicPr/>
          <p:nvPr/>
        </p:nvPicPr>
        <p:blipFill>
          <a:blip r:embed="rId2"/>
          <a:srcRect/>
          <a:stretch>
            <a:fillRect/>
          </a:stretch>
        </p:blipFill>
        <p:spPr bwMode="auto">
          <a:xfrm>
            <a:off x="5410200" y="1524000"/>
            <a:ext cx="3543231" cy="255403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200" b="1" dirty="0" smtClean="0"/>
              <a:t>Rolling Sprints</a:t>
            </a:r>
            <a:endParaRPr lang="en-US" sz="3200" b="1" dirty="0"/>
          </a:p>
        </p:txBody>
      </p:sp>
      <p:sp>
        <p:nvSpPr>
          <p:cNvPr id="3" name="Content Placeholder 2"/>
          <p:cNvSpPr>
            <a:spLocks noGrp="1"/>
          </p:cNvSpPr>
          <p:nvPr>
            <p:ph idx="1"/>
          </p:nvPr>
        </p:nvSpPr>
        <p:spPr>
          <a:xfrm>
            <a:off x="457200" y="1600200"/>
            <a:ext cx="8153400" cy="4495800"/>
          </a:xfrm>
        </p:spPr>
        <p:style>
          <a:lnRef idx="1">
            <a:schemeClr val="accent6"/>
          </a:lnRef>
          <a:fillRef idx="2">
            <a:schemeClr val="accent6"/>
          </a:fillRef>
          <a:effectRef idx="1">
            <a:schemeClr val="accent6"/>
          </a:effectRef>
          <a:fontRef idx="minor">
            <a:schemeClr val="dk1"/>
          </a:fontRef>
        </p:style>
        <p:txBody>
          <a:bodyPr>
            <a:normAutofit/>
          </a:bodyPr>
          <a:lstStyle/>
          <a:p>
            <a:pPr marL="514350" indent="-514350"/>
            <a:r>
              <a:rPr lang="en-US" dirty="0" smtClean="0"/>
              <a:t>To </a:t>
            </a:r>
            <a:r>
              <a:rPr lang="en-US" dirty="0" smtClean="0">
                <a:solidFill>
                  <a:srgbClr val="FF0000"/>
                </a:solidFill>
              </a:rPr>
              <a:t>increase</a:t>
            </a:r>
            <a:r>
              <a:rPr lang="en-US" dirty="0" smtClean="0"/>
              <a:t> the </a:t>
            </a:r>
            <a:r>
              <a:rPr lang="en-US" dirty="0" smtClean="0">
                <a:solidFill>
                  <a:srgbClr val="FF0000"/>
                </a:solidFill>
              </a:rPr>
              <a:t>intensity</a:t>
            </a:r>
            <a:r>
              <a:rPr lang="en-US" dirty="0" smtClean="0"/>
              <a:t> of the run, the strength and conditioning professional can </a:t>
            </a:r>
            <a:r>
              <a:rPr lang="en-US" dirty="0" smtClean="0">
                <a:solidFill>
                  <a:srgbClr val="FF0000"/>
                </a:solidFill>
              </a:rPr>
              <a:t>reduce the time between signals </a:t>
            </a:r>
            <a:r>
              <a:rPr lang="en-US" dirty="0" smtClean="0"/>
              <a:t>or add </a:t>
            </a:r>
            <a:r>
              <a:rPr lang="en-US" dirty="0" smtClean="0">
                <a:solidFill>
                  <a:srgbClr val="FF0000"/>
                </a:solidFill>
              </a:rPr>
              <a:t>more runners to the group</a:t>
            </a:r>
            <a:r>
              <a:rPr lang="en-US" dirty="0" smtClean="0"/>
              <a:t>.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200" dirty="0" smtClean="0"/>
              <a:t>SUMMARY POINTS</a:t>
            </a:r>
            <a:endParaRPr lang="en-US" sz="3200" dirty="0"/>
          </a:p>
        </p:txBody>
      </p:sp>
      <p:sp>
        <p:nvSpPr>
          <p:cNvPr id="3" name="Content Placeholder 2"/>
          <p:cNvSpPr>
            <a:spLocks noGrp="1"/>
          </p:cNvSpPr>
          <p:nvPr>
            <p:ph idx="1"/>
          </p:nvPr>
        </p:nvSpPr>
        <p:spPr>
          <a:xfrm>
            <a:off x="457200" y="1600200"/>
            <a:ext cx="8153400" cy="5029200"/>
          </a:xfrm>
        </p:spPr>
        <p:style>
          <a:lnRef idx="1">
            <a:schemeClr val="accent6"/>
          </a:lnRef>
          <a:fillRef idx="2">
            <a:schemeClr val="accent6"/>
          </a:fillRef>
          <a:effectRef idx="1">
            <a:schemeClr val="accent6"/>
          </a:effectRef>
          <a:fontRef idx="minor">
            <a:schemeClr val="dk1"/>
          </a:fontRef>
        </p:style>
        <p:txBody>
          <a:bodyPr>
            <a:normAutofit fontScale="77500" lnSpcReduction="20000"/>
          </a:bodyPr>
          <a:lstStyle/>
          <a:p>
            <a:pPr lvl="0"/>
            <a:r>
              <a:rPr lang="en-US" dirty="0" smtClean="0"/>
              <a:t>Adaptations to anaerobic training programs include transformations of </a:t>
            </a:r>
            <a:r>
              <a:rPr lang="en-US" dirty="0" smtClean="0">
                <a:solidFill>
                  <a:srgbClr val="FF0000"/>
                </a:solidFill>
              </a:rPr>
              <a:t>muscle-fiber subtype</a:t>
            </a:r>
            <a:r>
              <a:rPr lang="en-US" dirty="0" smtClean="0"/>
              <a:t>, </a:t>
            </a:r>
            <a:r>
              <a:rPr lang="en-US" dirty="0" smtClean="0">
                <a:solidFill>
                  <a:srgbClr val="FF0000"/>
                </a:solidFill>
              </a:rPr>
              <a:t>metabolic</a:t>
            </a:r>
            <a:r>
              <a:rPr lang="en-US" dirty="0" smtClean="0"/>
              <a:t> adaptations to </a:t>
            </a:r>
            <a:r>
              <a:rPr lang="en-US" dirty="0" smtClean="0">
                <a:solidFill>
                  <a:srgbClr val="FF0000"/>
                </a:solidFill>
              </a:rPr>
              <a:t>enzymes</a:t>
            </a:r>
            <a:r>
              <a:rPr lang="en-US" dirty="0" smtClean="0"/>
              <a:t>, and </a:t>
            </a:r>
            <a:r>
              <a:rPr lang="en-US" dirty="0" smtClean="0">
                <a:solidFill>
                  <a:srgbClr val="FF0000"/>
                </a:solidFill>
              </a:rPr>
              <a:t>buffering capacity</a:t>
            </a:r>
            <a:r>
              <a:rPr lang="en-US" dirty="0" smtClean="0"/>
              <a:t>.</a:t>
            </a:r>
          </a:p>
          <a:p>
            <a:pPr lvl="0"/>
            <a:r>
              <a:rPr lang="en-US" dirty="0" smtClean="0"/>
              <a:t>Although the number of </a:t>
            </a:r>
            <a:r>
              <a:rPr lang="en-US" dirty="0" smtClean="0">
                <a:solidFill>
                  <a:srgbClr val="FF0000"/>
                </a:solidFill>
              </a:rPr>
              <a:t>Type I and Type II muscle fibers does not change </a:t>
            </a:r>
            <a:r>
              <a:rPr lang="en-US" dirty="0" smtClean="0"/>
              <a:t>through training, fibers </a:t>
            </a:r>
            <a:r>
              <a:rPr lang="en-US" dirty="0" smtClean="0">
                <a:solidFill>
                  <a:srgbClr val="FF0000"/>
                </a:solidFill>
              </a:rPr>
              <a:t>within</a:t>
            </a:r>
            <a:r>
              <a:rPr lang="en-US" dirty="0" smtClean="0"/>
              <a:t> each </a:t>
            </a:r>
            <a:r>
              <a:rPr lang="en-US" dirty="0" smtClean="0">
                <a:solidFill>
                  <a:srgbClr val="FF0000"/>
                </a:solidFill>
              </a:rPr>
              <a:t>category</a:t>
            </a:r>
            <a:r>
              <a:rPr lang="en-US" dirty="0" smtClean="0"/>
              <a:t> can change to a different subtype that is more </a:t>
            </a:r>
            <a:r>
              <a:rPr lang="en-US" dirty="0" smtClean="0">
                <a:solidFill>
                  <a:srgbClr val="FF0000"/>
                </a:solidFill>
              </a:rPr>
              <a:t>aerobic or anaerobic</a:t>
            </a:r>
            <a:r>
              <a:rPr lang="en-US" dirty="0" smtClean="0"/>
              <a:t>, depending on the training stimulus.</a:t>
            </a:r>
          </a:p>
          <a:p>
            <a:pPr lvl="0"/>
            <a:r>
              <a:rPr lang="en-US" dirty="0" smtClean="0"/>
              <a:t>Most metabolic adaptations to training affect the </a:t>
            </a:r>
            <a:r>
              <a:rPr lang="en-US" dirty="0" smtClean="0">
                <a:solidFill>
                  <a:srgbClr val="FF0000"/>
                </a:solidFill>
              </a:rPr>
              <a:t>glycolytic</a:t>
            </a:r>
            <a:r>
              <a:rPr lang="en-US" dirty="0" smtClean="0"/>
              <a:t> energy system, which provides energy for intense activity </a:t>
            </a:r>
            <a:r>
              <a:rPr lang="en-US" dirty="0" smtClean="0">
                <a:solidFill>
                  <a:srgbClr val="FF0000"/>
                </a:solidFill>
              </a:rPr>
              <a:t>lasting less than 3 minutes</a:t>
            </a:r>
            <a:r>
              <a:rPr lang="en-US" dirty="0" smtClean="0"/>
              <a:t>.</a:t>
            </a:r>
          </a:p>
          <a:p>
            <a:pPr lvl="0"/>
            <a:r>
              <a:rPr lang="en-US" dirty="0" smtClean="0"/>
              <a:t>In team sports, such as American football, basketball, ice hockey, or soccer, athletes perform repeated bouts of high-intensity activity with limited rest periods between each bout. Thus, conditioning should be focused on preparing the athletes for these sport-specific demands</a:t>
            </a:r>
            <a:r>
              <a:rPr lang="en-US" dirty="0" smtClean="0"/>
              <a:t>.</a:t>
            </a:r>
            <a:endParaRPr lang="en-US"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200" dirty="0" smtClean="0"/>
              <a:t>SUMMARY POINTS</a:t>
            </a:r>
            <a:endParaRPr lang="en-US" sz="3200" dirty="0"/>
          </a:p>
        </p:txBody>
      </p:sp>
      <p:sp>
        <p:nvSpPr>
          <p:cNvPr id="3" name="Content Placeholder 2"/>
          <p:cNvSpPr>
            <a:spLocks noGrp="1"/>
          </p:cNvSpPr>
          <p:nvPr>
            <p:ph idx="1"/>
          </p:nvPr>
        </p:nvSpPr>
        <p:spPr>
          <a:xfrm>
            <a:off x="457200" y="1600200"/>
            <a:ext cx="8153400" cy="5029200"/>
          </a:xfrm>
        </p:spPr>
        <p:style>
          <a:lnRef idx="1">
            <a:schemeClr val="accent6"/>
          </a:lnRef>
          <a:fillRef idx="2">
            <a:schemeClr val="accent6"/>
          </a:fillRef>
          <a:effectRef idx="1">
            <a:schemeClr val="accent6"/>
          </a:effectRef>
          <a:fontRef idx="minor">
            <a:schemeClr val="dk1"/>
          </a:fontRef>
        </p:style>
        <p:txBody>
          <a:bodyPr>
            <a:normAutofit fontScale="85000" lnSpcReduction="20000"/>
          </a:bodyPr>
          <a:lstStyle/>
          <a:p>
            <a:pPr lvl="0"/>
            <a:r>
              <a:rPr lang="en-US" dirty="0" smtClean="0"/>
              <a:t>In contrast, sprinters focus more on </a:t>
            </a:r>
            <a:r>
              <a:rPr lang="en-US" dirty="0" smtClean="0">
                <a:solidFill>
                  <a:srgbClr val="FF0000"/>
                </a:solidFill>
              </a:rPr>
              <a:t>speed-endurance</a:t>
            </a:r>
            <a:r>
              <a:rPr lang="en-US" dirty="0" smtClean="0"/>
              <a:t> in order to experience </a:t>
            </a:r>
            <a:r>
              <a:rPr lang="en-US" dirty="0" smtClean="0">
                <a:solidFill>
                  <a:srgbClr val="FF0000"/>
                </a:solidFill>
              </a:rPr>
              <a:t>minimal fatigue </a:t>
            </a:r>
            <a:r>
              <a:rPr lang="en-US" dirty="0" smtClean="0"/>
              <a:t>toward the latter stages of the sprint.</a:t>
            </a:r>
          </a:p>
          <a:p>
            <a:pPr lvl="0"/>
            <a:r>
              <a:rPr lang="en-US" dirty="0" smtClean="0"/>
              <a:t>One of the primary differences between the training programs of these athletes is that sprinters are interested in the quality of each individual sprint, while basketball and football players are primarily focused on the ability to maintain the quantity of high-intensity activity common to their sport.</a:t>
            </a:r>
          </a:p>
          <a:p>
            <a:pPr lvl="0"/>
            <a:r>
              <a:rPr lang="en-US" dirty="0" smtClean="0"/>
              <a:t>Anaerobic conditioning exercises utilize varying intervals of intense effort and rest. The intervals should be determined by the conditioning level of the athlete and by the work-to-rest ratios observed in the sport</a:t>
            </a:r>
            <a:r>
              <a:rPr lang="en-US" dirty="0" smtClean="0"/>
              <a:t>.</a:t>
            </a: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b="1" dirty="0" smtClean="0"/>
              <a:t>anaerobic energy system</a:t>
            </a:r>
            <a:endParaRPr lang="en-US" b="1" dirty="0"/>
          </a:p>
        </p:txBody>
      </p:sp>
      <p:sp>
        <p:nvSpPr>
          <p:cNvPr id="3" name="Content Placeholder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a:bodyPr>
          <a:lstStyle/>
          <a:p>
            <a:r>
              <a:rPr lang="en-US" dirty="0" smtClean="0"/>
              <a:t>Other sports, such as </a:t>
            </a:r>
            <a:r>
              <a:rPr lang="en-US" dirty="0" smtClean="0">
                <a:solidFill>
                  <a:srgbClr val="FF0000"/>
                </a:solidFill>
              </a:rPr>
              <a:t>soccer</a:t>
            </a:r>
            <a:r>
              <a:rPr lang="en-US" dirty="0" smtClean="0"/>
              <a:t>, </a:t>
            </a:r>
            <a:r>
              <a:rPr lang="en-US" dirty="0" smtClean="0">
                <a:solidFill>
                  <a:srgbClr val="FF0000"/>
                </a:solidFill>
              </a:rPr>
              <a:t>field hockey</a:t>
            </a:r>
            <a:r>
              <a:rPr lang="en-US" dirty="0" smtClean="0"/>
              <a:t>, </a:t>
            </a:r>
            <a:r>
              <a:rPr lang="en-US" dirty="0" smtClean="0">
                <a:solidFill>
                  <a:srgbClr val="FF0000"/>
                </a:solidFill>
              </a:rPr>
              <a:t>lacrosse</a:t>
            </a:r>
            <a:r>
              <a:rPr lang="en-US" dirty="0" smtClean="0"/>
              <a:t>, and </a:t>
            </a:r>
            <a:r>
              <a:rPr lang="en-US" dirty="0" smtClean="0">
                <a:solidFill>
                  <a:srgbClr val="FF0000"/>
                </a:solidFill>
              </a:rPr>
              <a:t>team handball</a:t>
            </a:r>
            <a:r>
              <a:rPr lang="en-US" dirty="0" smtClean="0"/>
              <a:t>, rely on both the </a:t>
            </a:r>
            <a:r>
              <a:rPr lang="en-US" dirty="0" smtClean="0">
                <a:solidFill>
                  <a:srgbClr val="FF0000"/>
                </a:solidFill>
              </a:rPr>
              <a:t>aerobic</a:t>
            </a:r>
            <a:r>
              <a:rPr lang="en-US" dirty="0" smtClean="0"/>
              <a:t> and </a:t>
            </a:r>
            <a:r>
              <a:rPr lang="en-US" dirty="0" smtClean="0">
                <a:solidFill>
                  <a:srgbClr val="FF0000"/>
                </a:solidFill>
              </a:rPr>
              <a:t>anaerobic</a:t>
            </a:r>
            <a:r>
              <a:rPr lang="en-US" dirty="0" smtClean="0"/>
              <a:t> energy systems; however, the substitution patterns in those sports necessitate </a:t>
            </a:r>
            <a:r>
              <a:rPr lang="en-US" dirty="0" smtClean="0">
                <a:solidFill>
                  <a:srgbClr val="FF0000"/>
                </a:solidFill>
              </a:rPr>
              <a:t>a greater reliance </a:t>
            </a:r>
            <a:r>
              <a:rPr lang="en-US" dirty="0" smtClean="0"/>
              <a:t>on the </a:t>
            </a:r>
            <a:r>
              <a:rPr lang="en-US" dirty="0" smtClean="0">
                <a:solidFill>
                  <a:srgbClr val="FF0000"/>
                </a:solidFill>
              </a:rPr>
              <a:t>aerobic</a:t>
            </a:r>
            <a:r>
              <a:rPr lang="en-US" dirty="0" smtClean="0"/>
              <a:t> energy system to maintain prolonged activity.</a:t>
            </a:r>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600" b="1" dirty="0" smtClean="0"/>
              <a:t>Physiological Adaptations from Anaerobic Conditioning Programs</a:t>
            </a:r>
            <a:endParaRPr lang="en-US" sz="3600" b="1" dirty="0"/>
          </a:p>
        </p:txBody>
      </p:sp>
      <p:sp>
        <p:nvSpPr>
          <p:cNvPr id="3" name="Content Placeholder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92500" lnSpcReduction="20000"/>
          </a:bodyPr>
          <a:lstStyle/>
          <a:p>
            <a:pPr lvl="0"/>
            <a:r>
              <a:rPr lang="en-US" dirty="0" smtClean="0"/>
              <a:t>Increase in the transformation of </a:t>
            </a:r>
            <a:r>
              <a:rPr lang="en-US" dirty="0" smtClean="0">
                <a:solidFill>
                  <a:srgbClr val="FF0000"/>
                </a:solidFill>
              </a:rPr>
              <a:t>'type II fibers </a:t>
            </a:r>
            <a:r>
              <a:rPr lang="en-US" dirty="0" smtClean="0"/>
              <a:t>to a more </a:t>
            </a:r>
            <a:r>
              <a:rPr lang="en-US" dirty="0" smtClean="0">
                <a:solidFill>
                  <a:srgbClr val="FF0000"/>
                </a:solidFill>
              </a:rPr>
              <a:t>glycolytic</a:t>
            </a:r>
            <a:r>
              <a:rPr lang="en-US" dirty="0" smtClean="0"/>
              <a:t> subtype</a:t>
            </a:r>
          </a:p>
          <a:p>
            <a:pPr lvl="0"/>
            <a:r>
              <a:rPr lang="en-US" dirty="0" smtClean="0"/>
              <a:t>Significant elevations </a:t>
            </a:r>
            <a:r>
              <a:rPr lang="en-US" dirty="0" smtClean="0">
                <a:solidFill>
                  <a:srgbClr val="FF0000"/>
                </a:solidFill>
              </a:rPr>
              <a:t>in glycolytic enzymes </a:t>
            </a:r>
            <a:r>
              <a:rPr lang="en-US" dirty="0" smtClean="0"/>
              <a:t>(</a:t>
            </a:r>
            <a:r>
              <a:rPr lang="en-US" dirty="0" smtClean="0">
                <a:solidFill>
                  <a:srgbClr val="FF0000"/>
                </a:solidFill>
              </a:rPr>
              <a:t>phosphofructolcinase</a:t>
            </a:r>
            <a:r>
              <a:rPr lang="en-US" dirty="0" smtClean="0"/>
              <a:t>, </a:t>
            </a:r>
            <a:r>
              <a:rPr lang="en-US" dirty="0" smtClean="0">
                <a:solidFill>
                  <a:srgbClr val="FF0000"/>
                </a:solidFill>
              </a:rPr>
              <a:t>phosphorylase</a:t>
            </a:r>
            <a:r>
              <a:rPr lang="en-US" dirty="0" smtClean="0"/>
              <a:t>, lactate </a:t>
            </a:r>
            <a:r>
              <a:rPr lang="en-US" dirty="0" smtClean="0">
                <a:solidFill>
                  <a:srgbClr val="FF0000"/>
                </a:solidFill>
              </a:rPr>
              <a:t>dehydrogenase</a:t>
            </a:r>
            <a:r>
              <a:rPr lang="en-US" dirty="0" smtClean="0"/>
              <a:t>)</a:t>
            </a:r>
          </a:p>
          <a:p>
            <a:pPr lvl="0"/>
            <a:r>
              <a:rPr lang="en-US" dirty="0" smtClean="0"/>
              <a:t>Increase in </a:t>
            </a:r>
            <a:r>
              <a:rPr lang="en-US" dirty="0" smtClean="0">
                <a:solidFill>
                  <a:srgbClr val="FF0000"/>
                </a:solidFill>
              </a:rPr>
              <a:t>maximum blood-lactate </a:t>
            </a:r>
            <a:r>
              <a:rPr lang="en-US" dirty="0" smtClean="0"/>
              <a:t>concentrations</a:t>
            </a:r>
          </a:p>
          <a:p>
            <a:pPr lvl="0"/>
            <a:r>
              <a:rPr lang="en-US" dirty="0" smtClean="0"/>
              <a:t>Reduced blood-lactate concentrations during </a:t>
            </a:r>
            <a:r>
              <a:rPr lang="en-US" dirty="0" smtClean="0">
                <a:solidFill>
                  <a:srgbClr val="FF0000"/>
                </a:solidFill>
              </a:rPr>
              <a:t>submaximal exercise</a:t>
            </a:r>
          </a:p>
          <a:p>
            <a:pPr lvl="0"/>
            <a:r>
              <a:rPr lang="en-US" dirty="0" smtClean="0"/>
              <a:t>Improved </a:t>
            </a:r>
            <a:r>
              <a:rPr lang="en-US" dirty="0" smtClean="0">
                <a:solidFill>
                  <a:srgbClr val="FF0000"/>
                </a:solidFill>
              </a:rPr>
              <a:t>buffering</a:t>
            </a:r>
            <a:r>
              <a:rPr lang="en-US" dirty="0" smtClean="0"/>
              <a:t> capacity</a:t>
            </a:r>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600" b="1" dirty="0" smtClean="0"/>
              <a:t>Transformation of Muscle-Fiber Subtype</a:t>
            </a:r>
            <a:endParaRPr lang="en-US" sz="3600" b="1" dirty="0"/>
          </a:p>
        </p:txBody>
      </p:sp>
      <p:sp>
        <p:nvSpPr>
          <p:cNvPr id="3" name="Content Placeholder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a:bodyPr>
          <a:lstStyle/>
          <a:p>
            <a:r>
              <a:rPr lang="en-US" dirty="0" smtClean="0"/>
              <a:t>Fast-twitch fibers have high </a:t>
            </a:r>
            <a:r>
              <a:rPr lang="en-US" dirty="0" smtClean="0">
                <a:solidFill>
                  <a:srgbClr val="FF0000"/>
                </a:solidFill>
              </a:rPr>
              <a:t>force capacity </a:t>
            </a:r>
            <a:r>
              <a:rPr lang="en-US" dirty="0" smtClean="0"/>
              <a:t>and a </a:t>
            </a:r>
            <a:r>
              <a:rPr lang="en-US" dirty="0" smtClean="0">
                <a:solidFill>
                  <a:srgbClr val="FF0000"/>
                </a:solidFill>
              </a:rPr>
              <a:t>high speed </a:t>
            </a:r>
            <a:r>
              <a:rPr lang="en-US" dirty="0" smtClean="0"/>
              <a:t>of contraction, but </a:t>
            </a:r>
            <a:r>
              <a:rPr lang="en-US" dirty="0" smtClean="0">
                <a:solidFill>
                  <a:srgbClr val="FF0000"/>
                </a:solidFill>
              </a:rPr>
              <a:t>fatigue</a:t>
            </a:r>
            <a:r>
              <a:rPr lang="en-US" dirty="0" smtClean="0"/>
              <a:t> </a:t>
            </a:r>
            <a:r>
              <a:rPr lang="en-US" dirty="0" smtClean="0">
                <a:solidFill>
                  <a:srgbClr val="FF0000"/>
                </a:solidFill>
              </a:rPr>
              <a:t>quickly</a:t>
            </a:r>
            <a:r>
              <a:rPr lang="fa-IR" dirty="0" smtClean="0"/>
              <a:t> </a:t>
            </a:r>
            <a:r>
              <a:rPr lang="en-US" dirty="0" smtClean="0"/>
              <a:t>. In contrast, slow-twitch fibers have a slower contraction </a:t>
            </a:r>
            <a:r>
              <a:rPr lang="en-US" dirty="0" smtClean="0">
                <a:solidFill>
                  <a:srgbClr val="FF0000"/>
                </a:solidFill>
              </a:rPr>
              <a:t>rate and a lower force </a:t>
            </a:r>
            <a:r>
              <a:rPr lang="en-US" dirty="0" smtClean="0"/>
              <a:t>capability, but are </a:t>
            </a:r>
            <a:r>
              <a:rPr lang="en-US" dirty="0" smtClean="0">
                <a:solidFill>
                  <a:srgbClr val="FF0000"/>
                </a:solidFill>
              </a:rPr>
              <a:t>fatigue resistant</a:t>
            </a:r>
            <a:r>
              <a:rPr lang="en-US" dirty="0" smtClean="0"/>
              <a:t>. Thus, athletes who wish to excel in </a:t>
            </a:r>
            <a:r>
              <a:rPr lang="en-US" dirty="0" smtClean="0">
                <a:solidFill>
                  <a:srgbClr val="FF0000"/>
                </a:solidFill>
              </a:rPr>
              <a:t>high-power </a:t>
            </a:r>
            <a:r>
              <a:rPr lang="en-US" dirty="0" smtClean="0"/>
              <a:t>sports, such as basketball, American football, or speed skating, would benefit from a higher </a:t>
            </a:r>
            <a:r>
              <a:rPr lang="en-US" dirty="0" smtClean="0">
                <a:solidFill>
                  <a:srgbClr val="FF0000"/>
                </a:solidFill>
              </a:rPr>
              <a:t>percentage of fast-twitch fibers</a:t>
            </a:r>
            <a:r>
              <a:rPr lang="en-US" dirty="0" smtClean="0"/>
              <a:t>.  </a:t>
            </a:r>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600" b="1" dirty="0" smtClean="0"/>
              <a:t>Transformation of Muscle-Fiber Subtype</a:t>
            </a:r>
            <a:endParaRPr lang="en-US" sz="3600" b="1" dirty="0"/>
          </a:p>
        </p:txBody>
      </p:sp>
      <p:sp>
        <p:nvSpPr>
          <p:cNvPr id="3" name="Content Placeholder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lnSpcReduction="10000"/>
          </a:bodyPr>
          <a:lstStyle/>
          <a:p>
            <a:r>
              <a:rPr lang="en-US" dirty="0" smtClean="0"/>
              <a:t>The </a:t>
            </a:r>
            <a:r>
              <a:rPr lang="en-US" dirty="0" smtClean="0">
                <a:solidFill>
                  <a:srgbClr val="FF0000"/>
                </a:solidFill>
              </a:rPr>
              <a:t>proportion</a:t>
            </a:r>
            <a:r>
              <a:rPr lang="en-US" dirty="0" smtClean="0"/>
              <a:t> of Type I (slow-twitch) to Type II muscle fibers appears to be </a:t>
            </a:r>
            <a:r>
              <a:rPr lang="en-US" dirty="0" smtClean="0">
                <a:solidFill>
                  <a:srgbClr val="FF0000"/>
                </a:solidFill>
              </a:rPr>
              <a:t>genetically</a:t>
            </a:r>
            <a:r>
              <a:rPr lang="en-US" dirty="0" smtClean="0"/>
              <a:t> determined. </a:t>
            </a:r>
          </a:p>
          <a:p>
            <a:r>
              <a:rPr lang="en-US" dirty="0" smtClean="0"/>
              <a:t>It is generally believed that </a:t>
            </a:r>
            <a:r>
              <a:rPr lang="en-US" dirty="0" smtClean="0">
                <a:solidFill>
                  <a:srgbClr val="FF0000"/>
                </a:solidFill>
              </a:rPr>
              <a:t>training</a:t>
            </a:r>
            <a:r>
              <a:rPr lang="en-US" dirty="0" smtClean="0"/>
              <a:t> can only accomplish </a:t>
            </a:r>
            <a:r>
              <a:rPr lang="en-US" dirty="0" smtClean="0">
                <a:solidFill>
                  <a:srgbClr val="FF0000"/>
                </a:solidFill>
              </a:rPr>
              <a:t>transformations</a:t>
            </a:r>
            <a:r>
              <a:rPr lang="en-US" dirty="0" smtClean="0"/>
              <a:t> </a:t>
            </a:r>
            <a:r>
              <a:rPr lang="en-US" dirty="0" smtClean="0">
                <a:solidFill>
                  <a:srgbClr val="FF0000"/>
                </a:solidFill>
              </a:rPr>
              <a:t>within</a:t>
            </a:r>
            <a:r>
              <a:rPr lang="en-US" dirty="0" smtClean="0"/>
              <a:t> a fiber type.</a:t>
            </a:r>
          </a:p>
          <a:p>
            <a:r>
              <a:rPr lang="en-US" dirty="0" smtClean="0"/>
              <a:t>Fiber subtypes become </a:t>
            </a:r>
            <a:r>
              <a:rPr lang="en-US" dirty="0" smtClean="0">
                <a:solidFill>
                  <a:srgbClr val="FF0000"/>
                </a:solidFill>
              </a:rPr>
              <a:t>more glycolytic </a:t>
            </a:r>
            <a:r>
              <a:rPr lang="en-US" dirty="0" smtClean="0"/>
              <a:t>(anaerobic) or </a:t>
            </a:r>
            <a:r>
              <a:rPr lang="en-US" dirty="0" smtClean="0">
                <a:solidFill>
                  <a:srgbClr val="FF0000"/>
                </a:solidFill>
              </a:rPr>
              <a:t>oxidative</a:t>
            </a:r>
            <a:r>
              <a:rPr lang="en-US" dirty="0" smtClean="0"/>
              <a:t> (aerobic), depending on the training </a:t>
            </a:r>
            <a:r>
              <a:rPr lang="en-US" dirty="0" smtClean="0">
                <a:solidFill>
                  <a:srgbClr val="FF0000"/>
                </a:solidFill>
              </a:rPr>
              <a:t>stimulus</a:t>
            </a:r>
            <a:r>
              <a:rPr lang="en-US" dirty="0" smtClean="0"/>
              <a:t> that occurs.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600" b="1" dirty="0" smtClean="0"/>
              <a:t>Transformation of Muscle-Fiber Subtype</a:t>
            </a:r>
            <a:endParaRPr lang="en-US" sz="3600" b="1" dirty="0"/>
          </a:p>
        </p:txBody>
      </p:sp>
      <p:sp>
        <p:nvSpPr>
          <p:cNvPr id="3" name="Content Placeholder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92500" lnSpcReduction="20000"/>
          </a:bodyPr>
          <a:lstStyle/>
          <a:p>
            <a:r>
              <a:rPr lang="en-US" dirty="0" smtClean="0"/>
              <a:t>subtype </a:t>
            </a:r>
            <a:r>
              <a:rPr lang="en-US" dirty="0" smtClean="0">
                <a:solidFill>
                  <a:srgbClr val="FF0000"/>
                </a:solidFill>
              </a:rPr>
              <a:t>IIx</a:t>
            </a:r>
            <a:r>
              <a:rPr lang="en-US" dirty="0" smtClean="0"/>
              <a:t> is more representative of a "couch potato.” This fiber </a:t>
            </a:r>
            <a:r>
              <a:rPr lang="en-US" dirty="0" smtClean="0">
                <a:solidFill>
                  <a:srgbClr val="FF0000"/>
                </a:solidFill>
              </a:rPr>
              <a:t>subtype can be transformed </a:t>
            </a:r>
            <a:r>
              <a:rPr lang="en-US" dirty="0" smtClean="0"/>
              <a:t>quite </a:t>
            </a:r>
            <a:r>
              <a:rPr lang="en-US" dirty="0" smtClean="0">
                <a:solidFill>
                  <a:srgbClr val="FF0000"/>
                </a:solidFill>
              </a:rPr>
              <a:t>rapidly</a:t>
            </a:r>
            <a:r>
              <a:rPr lang="en-US" dirty="0" smtClean="0"/>
              <a:t> into a more active </a:t>
            </a:r>
            <a:r>
              <a:rPr lang="en-US" dirty="0" smtClean="0">
                <a:solidFill>
                  <a:srgbClr val="FF0000"/>
                </a:solidFill>
              </a:rPr>
              <a:t>subtype</a:t>
            </a:r>
            <a:r>
              <a:rPr lang="en-US" dirty="0" smtClean="0"/>
              <a:t> of the </a:t>
            </a:r>
            <a:r>
              <a:rPr lang="en-US" dirty="0" smtClean="0">
                <a:solidFill>
                  <a:srgbClr val="FF0000"/>
                </a:solidFill>
              </a:rPr>
              <a:t>'type II </a:t>
            </a:r>
            <a:r>
              <a:rPr lang="en-US" dirty="0" smtClean="0"/>
              <a:t>fiber subtype through an exercise program.</a:t>
            </a:r>
          </a:p>
          <a:p>
            <a:r>
              <a:rPr lang="en-US" dirty="0" smtClean="0">
                <a:solidFill>
                  <a:srgbClr val="FF0000"/>
                </a:solidFill>
              </a:rPr>
              <a:t>High-intensity exercise </a:t>
            </a:r>
            <a:r>
              <a:rPr lang="en-US" dirty="0" smtClean="0"/>
              <a:t>appears to be a potent stimulus for transforming the fiber subtype </a:t>
            </a:r>
            <a:r>
              <a:rPr lang="en-US" dirty="0" smtClean="0">
                <a:solidFill>
                  <a:srgbClr val="FF0000"/>
                </a:solidFill>
              </a:rPr>
              <a:t>Type IIx to Type IIa</a:t>
            </a:r>
            <a:r>
              <a:rPr lang="en-US" dirty="0" smtClean="0"/>
              <a:t>.</a:t>
            </a:r>
          </a:p>
          <a:p>
            <a:r>
              <a:rPr lang="en-US" dirty="0" smtClean="0"/>
              <a:t>Most of the population of Type IIx fibers has been reported to have converted to 'type IIa fibers </a:t>
            </a:r>
            <a:r>
              <a:rPr lang="en-US" dirty="0" smtClean="0">
                <a:solidFill>
                  <a:srgbClr val="FF0000"/>
                </a:solidFill>
              </a:rPr>
              <a:t>following 20 weeks of training</a:t>
            </a:r>
            <a:r>
              <a:rPr lang="en-US" dirty="0" smtClean="0"/>
              <a:t>.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Autofit/>
          </a:bodyPr>
          <a:lstStyle/>
          <a:p>
            <a:r>
              <a:rPr lang="en-US" sz="3600" b="1" dirty="0" smtClean="0"/>
              <a:t>Transformation of Muscle-Fiber Subtype</a:t>
            </a:r>
            <a:endParaRPr lang="en-US" sz="3600" b="1" dirty="0"/>
          </a:p>
        </p:txBody>
      </p:sp>
      <p:sp>
        <p:nvSpPr>
          <p:cNvPr id="3" name="Content Placeholder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92500"/>
          </a:bodyPr>
          <a:lstStyle/>
          <a:p>
            <a:r>
              <a:rPr lang="en-US" dirty="0" smtClean="0"/>
              <a:t>Interestingly, subjects who were only performing endurance exercises also tended to increase the proportion of </a:t>
            </a:r>
            <a:r>
              <a:rPr lang="en-US" dirty="0" smtClean="0">
                <a:solidFill>
                  <a:srgbClr val="FF0000"/>
                </a:solidFill>
              </a:rPr>
              <a:t>type IIa fibers</a:t>
            </a:r>
            <a:r>
              <a:rPr lang="en-US" dirty="0" smtClean="0"/>
              <a:t>, but they significantly elevated their </a:t>
            </a:r>
            <a:r>
              <a:rPr lang="en-US" dirty="0" smtClean="0">
                <a:solidFill>
                  <a:srgbClr val="FF0000"/>
                </a:solidFill>
              </a:rPr>
              <a:t>'type IIc </a:t>
            </a:r>
            <a:r>
              <a:rPr lang="en-US" dirty="0" smtClean="0"/>
              <a:t>fibers (the most oxidative of the Type II subtypes, and most conducive for enhancing prolonged exercise).</a:t>
            </a:r>
          </a:p>
          <a:p>
            <a:r>
              <a:rPr lang="en-US" dirty="0" smtClean="0"/>
              <a:t>During periods </a:t>
            </a:r>
            <a:r>
              <a:rPr lang="en-US" dirty="0" smtClean="0">
                <a:solidFill>
                  <a:srgbClr val="FF0000"/>
                </a:solidFill>
              </a:rPr>
              <a:t>of inactivity or detraining</a:t>
            </a:r>
            <a:r>
              <a:rPr lang="en-US" dirty="0" smtClean="0"/>
              <a:t>, fast-twitch fiber subtypes will transform from </a:t>
            </a:r>
            <a:r>
              <a:rPr lang="en-US" dirty="0" smtClean="0">
                <a:solidFill>
                  <a:srgbClr val="FF0000"/>
                </a:solidFill>
              </a:rPr>
              <a:t>Type IIa </a:t>
            </a:r>
            <a:r>
              <a:rPr lang="en-US" dirty="0" smtClean="0"/>
              <a:t>back to </a:t>
            </a:r>
            <a:r>
              <a:rPr lang="en-US" dirty="0" smtClean="0">
                <a:solidFill>
                  <a:srgbClr val="FF0000"/>
                </a:solidFill>
              </a:rPr>
              <a:t>Type IIx</a:t>
            </a:r>
            <a:r>
              <a:rPr lang="en-US" dirty="0" smtClean="0"/>
              <a:t>.</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1907</TotalTime>
  <Words>2225</Words>
  <Application>Microsoft Office PowerPoint</Application>
  <PresentationFormat>On-screen Show (4:3)</PresentationFormat>
  <Paragraphs>116</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Anaerobic Conditioning</vt:lpstr>
      <vt:lpstr>physiological adaptations</vt:lpstr>
      <vt:lpstr>anaerobic energy system</vt:lpstr>
      <vt:lpstr>anaerobic energy system</vt:lpstr>
      <vt:lpstr>Physiological Adaptations from Anaerobic Conditioning Programs</vt:lpstr>
      <vt:lpstr>Transformation of Muscle-Fiber Subtype</vt:lpstr>
      <vt:lpstr>Transformation of Muscle-Fiber Subtype</vt:lpstr>
      <vt:lpstr>Transformation of Muscle-Fiber Subtype</vt:lpstr>
      <vt:lpstr>Transformation of Muscle-Fiber Subtype</vt:lpstr>
      <vt:lpstr>Metabolic Adaptations</vt:lpstr>
      <vt:lpstr>Phosphagen Energy System</vt:lpstr>
      <vt:lpstr>Phosphagen Energy System</vt:lpstr>
      <vt:lpstr>Phosphagen Energy System</vt:lpstr>
      <vt:lpstr>Glycolytic System</vt:lpstr>
      <vt:lpstr>Glycolytic System</vt:lpstr>
      <vt:lpstr>Oxidative Enzymes</vt:lpstr>
      <vt:lpstr>Oxidative Enzymes</vt:lpstr>
      <vt:lpstr>Buffering Capacity</vt:lpstr>
      <vt:lpstr>Buffering Capacity</vt:lpstr>
      <vt:lpstr>Developing Anaerobic Conditioning Programs</vt:lpstr>
      <vt:lpstr>Timing and Duration of the Program</vt:lpstr>
      <vt:lpstr>Team Sports </vt:lpstr>
      <vt:lpstr>Individual Sports</vt:lpstr>
      <vt:lpstr>Individual Sports</vt:lpstr>
      <vt:lpstr>Individual Sports</vt:lpstr>
      <vt:lpstr>Individual Sports</vt:lpstr>
      <vt:lpstr>Anaerobic Conditioning Exercises</vt:lpstr>
      <vt:lpstr>Interval Sprints</vt:lpstr>
      <vt:lpstr>Interval Sprints</vt:lpstr>
      <vt:lpstr>Fartlek Training</vt:lpstr>
      <vt:lpstr>Repetition Sprints</vt:lpstr>
      <vt:lpstr>Repetition Sprints from Flying Starts</vt:lpstr>
      <vt:lpstr>Repetitive Relays</vt:lpstr>
      <vt:lpstr>Repetitive Relays</vt:lpstr>
      <vt:lpstr>Rolling Sprints</vt:lpstr>
      <vt:lpstr>Rolling Sprints</vt:lpstr>
      <vt:lpstr>SUMMARY POINTS</vt:lpstr>
      <vt:lpstr>SUMMARY POINTS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Resistance Training</dc:title>
  <dc:creator>sport advisor</dc:creator>
  <cp:lastModifiedBy>PARAND</cp:lastModifiedBy>
  <cp:revision>321</cp:revision>
  <dcterms:created xsi:type="dcterms:W3CDTF">2006-08-16T00:00:00Z</dcterms:created>
  <dcterms:modified xsi:type="dcterms:W3CDTF">2013-04-23T18:23:33Z</dcterms:modified>
</cp:coreProperties>
</file>