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7" r:id="rId21"/>
    <p:sldId id="298" r:id="rId22"/>
    <p:sldId id="299" r:id="rId23"/>
    <p:sldId id="275" r:id="rId24"/>
    <p:sldId id="276" r:id="rId25"/>
    <p:sldId id="277" r:id="rId26"/>
    <p:sldId id="278" r:id="rId27"/>
    <p:sldId id="279" r:id="rId28"/>
    <p:sldId id="280" r:id="rId29"/>
    <p:sldId id="30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Endurance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19600"/>
            <a:ext cx="7315200" cy="1295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sz="4500" b="1" dirty="0" smtClean="0">
                <a:solidFill>
                  <a:schemeClr val="tx1"/>
                </a:solidFill>
              </a:rPr>
              <a:t>Joel T. Cramer, PhD, CSCS*D, NSCA-CPT*D, FNSCA, FISSN</a:t>
            </a:r>
            <a:endParaRPr lang="en-US" sz="4500" dirty="0" smtClean="0">
              <a:solidFill>
                <a:schemeClr val="tx1"/>
              </a:solidFill>
            </a:endParaRPr>
          </a:p>
          <a:p>
            <a:r>
              <a:rPr lang="en-US" sz="4500" b="1" dirty="0" smtClean="0">
                <a:solidFill>
                  <a:schemeClr val="tx1"/>
                </a:solidFill>
              </a:rPr>
              <a:t>Abbie E. Smith, PhD, CSCS*D, CISSN</a:t>
            </a:r>
            <a:endParaRPr lang="en-US" sz="45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467600" y="533400"/>
            <a:ext cx="828675" cy="1171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Training Principles for Aerobic Endurance Training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As mentioned previously, </a:t>
            </a:r>
            <a:r>
              <a:rPr lang="en-US" dirty="0" smtClean="0">
                <a:solidFill>
                  <a:srgbClr val="FF0000"/>
                </a:solidFill>
              </a:rPr>
              <a:t>specificity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modality</a:t>
            </a:r>
            <a:r>
              <a:rPr lang="en-US" dirty="0" smtClean="0"/>
              <a:t> is very important. For example, if the athletic goal is a </a:t>
            </a:r>
            <a:r>
              <a:rPr lang="en-US" dirty="0" smtClean="0">
                <a:solidFill>
                  <a:srgbClr val="FF0000"/>
                </a:solidFill>
              </a:rPr>
              <a:t>running</a:t>
            </a:r>
            <a:r>
              <a:rPr lang="en-US" dirty="0" smtClean="0"/>
              <a:t> competition, then the athlete should perform mostly </a:t>
            </a:r>
            <a:r>
              <a:rPr lang="en-US" dirty="0" smtClean="0">
                <a:solidFill>
                  <a:srgbClr val="FF0000"/>
                </a:solidFill>
              </a:rPr>
              <a:t>running</a:t>
            </a:r>
            <a:r>
              <a:rPr lang="en-US" dirty="0" smtClean="0"/>
              <a:t> workouts. </a:t>
            </a:r>
          </a:p>
          <a:p>
            <a:r>
              <a:rPr lang="en-US" dirty="0" smtClean="0"/>
              <a:t>In addition, supplemental activities, such as </a:t>
            </a:r>
            <a:r>
              <a:rPr lang="en-US" dirty="0" smtClean="0">
                <a:solidFill>
                  <a:srgbClr val="FF0000"/>
                </a:solidFill>
              </a:rPr>
              <a:t>resistance training </a:t>
            </a:r>
            <a:r>
              <a:rPr lang="en-US" dirty="0" smtClean="0"/>
              <a:t>(28) and </a:t>
            </a:r>
            <a:r>
              <a:rPr lang="en-US" dirty="0" smtClean="0">
                <a:solidFill>
                  <a:srgbClr val="FF0000"/>
                </a:solidFill>
              </a:rPr>
              <a:t>nutrient timing </a:t>
            </a:r>
            <a:r>
              <a:rPr lang="en-US" dirty="0" smtClean="0"/>
              <a:t>(20), can be important in reaching performance goals.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Performance Psychology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Anxiety is commonly experienced before a competition.</a:t>
            </a:r>
          </a:p>
          <a:p>
            <a:r>
              <a:rPr lang="en-US" dirty="0" smtClean="0"/>
              <a:t>Although some may think that </a:t>
            </a:r>
            <a:r>
              <a:rPr lang="en-US" dirty="0" smtClean="0">
                <a:solidFill>
                  <a:srgbClr val="FF0000"/>
                </a:solidFill>
              </a:rPr>
              <a:t>anxiety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detrimental</a:t>
            </a:r>
            <a:r>
              <a:rPr lang="en-US" dirty="0" smtClean="0"/>
              <a:t>, it may actually </a:t>
            </a:r>
            <a:r>
              <a:rPr lang="en-US" dirty="0" smtClean="0">
                <a:solidFill>
                  <a:srgbClr val="FF0000"/>
                </a:solidFill>
              </a:rPr>
              <a:t>benefit</a:t>
            </a:r>
            <a:r>
              <a:rPr lang="en-US" dirty="0" smtClean="0"/>
              <a:t> performance (32). </a:t>
            </a:r>
          </a:p>
          <a:p>
            <a:r>
              <a:rPr lang="en-US" dirty="0" smtClean="0"/>
              <a:t>Practicing techniques to </a:t>
            </a:r>
            <a:r>
              <a:rPr lang="en-US" dirty="0" smtClean="0">
                <a:solidFill>
                  <a:srgbClr val="FF0000"/>
                </a:solidFill>
              </a:rPr>
              <a:t>reduce anxiety </a:t>
            </a:r>
            <a:r>
              <a:rPr lang="en-US" dirty="0" smtClean="0"/>
              <a:t>before a competition may actually be </a:t>
            </a:r>
            <a:r>
              <a:rPr lang="en-US" dirty="0" smtClean="0">
                <a:solidFill>
                  <a:srgbClr val="FF0000"/>
                </a:solidFill>
              </a:rPr>
              <a:t>more harmful </a:t>
            </a:r>
            <a:r>
              <a:rPr lang="en-US" dirty="0" smtClean="0"/>
              <a:t>than helpful to performance.</a:t>
            </a:r>
          </a:p>
          <a:p>
            <a:r>
              <a:rPr lang="en-US" dirty="0" smtClean="0"/>
              <a:t>However</a:t>
            </a:r>
            <a:r>
              <a:rPr lang="en-US" dirty="0" smtClean="0">
                <a:solidFill>
                  <a:srgbClr val="FF0000"/>
                </a:solidFill>
              </a:rPr>
              <a:t>, substantial anxiety </a:t>
            </a:r>
            <a:r>
              <a:rPr lang="en-US" dirty="0" smtClean="0"/>
              <a:t>can have a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 effect on performance.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Performance Psychology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Mental state </a:t>
            </a:r>
            <a:r>
              <a:rPr lang="en-US" dirty="0" smtClean="0"/>
              <a:t>is also a factor during competition.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strategies utilized during an endurance competition are </a:t>
            </a:r>
            <a:r>
              <a:rPr lang="en-US" dirty="0" smtClean="0">
                <a:solidFill>
                  <a:srgbClr val="FF0000"/>
                </a:solidFill>
              </a:rPr>
              <a:t>association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dissociation</a:t>
            </a:r>
            <a:r>
              <a:rPr lang="en-US" dirty="0" smtClean="0"/>
              <a:t> (27).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Association</a:t>
            </a:r>
            <a:r>
              <a:rPr lang="en-US" dirty="0" smtClean="0"/>
              <a:t> consists of being very </a:t>
            </a:r>
            <a:r>
              <a:rPr lang="en-US" dirty="0" smtClean="0">
                <a:solidFill>
                  <a:srgbClr val="FF0000"/>
                </a:solidFill>
              </a:rPr>
              <a:t>aware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physiological sensations </a:t>
            </a:r>
            <a:r>
              <a:rPr lang="en-US" dirty="0" smtClean="0"/>
              <a:t>of exertion, such as muscular </a:t>
            </a:r>
            <a:r>
              <a:rPr lang="en-US" dirty="0" smtClean="0">
                <a:solidFill>
                  <a:srgbClr val="FF0000"/>
                </a:solidFill>
              </a:rPr>
              <a:t>pain</a:t>
            </a:r>
            <a:r>
              <a:rPr lang="en-US" dirty="0" smtClean="0"/>
              <a:t>, muscular </a:t>
            </a:r>
            <a:r>
              <a:rPr lang="en-US" dirty="0" smtClean="0">
                <a:solidFill>
                  <a:srgbClr val="FF0000"/>
                </a:solidFill>
              </a:rPr>
              <a:t>fatigue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hydration</a:t>
            </a:r>
            <a:r>
              <a:rPr lang="en-US" dirty="0" smtClean="0"/>
              <a:t>, body </a:t>
            </a:r>
            <a:r>
              <a:rPr lang="en-US" dirty="0" smtClean="0">
                <a:solidFill>
                  <a:srgbClr val="FF0000"/>
                </a:solidFill>
              </a:rPr>
              <a:t>temperature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respiration</a:t>
            </a:r>
            <a:r>
              <a:rPr lang="en-US" dirty="0" smtClean="0"/>
              <a:t>. This technique seems to </a:t>
            </a:r>
            <a:r>
              <a:rPr lang="en-US" dirty="0" smtClean="0">
                <a:solidFill>
                  <a:srgbClr val="FF0000"/>
                </a:solidFill>
              </a:rPr>
              <a:t>optimize</a:t>
            </a:r>
            <a:r>
              <a:rPr lang="en-US" dirty="0" smtClean="0"/>
              <a:t> efficiency and pace.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Performance Psychology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Dissociation is the </a:t>
            </a:r>
            <a:r>
              <a:rPr lang="en-US" dirty="0" smtClean="0">
                <a:solidFill>
                  <a:srgbClr val="FF0000"/>
                </a:solidFill>
              </a:rPr>
              <a:t>opposite</a:t>
            </a:r>
            <a:r>
              <a:rPr lang="en-US" dirty="0" smtClean="0"/>
              <a:t>, consisting of the use of </a:t>
            </a:r>
            <a:r>
              <a:rPr lang="en-US" dirty="0" smtClean="0">
                <a:solidFill>
                  <a:srgbClr val="FF0000"/>
                </a:solidFill>
              </a:rPr>
              <a:t>techniques</a:t>
            </a:r>
            <a:r>
              <a:rPr lang="en-US" dirty="0" smtClean="0"/>
              <a:t> to distract the athlete from the </a:t>
            </a:r>
            <a:r>
              <a:rPr lang="en-US" dirty="0" smtClean="0">
                <a:solidFill>
                  <a:srgbClr val="FF0000"/>
                </a:solidFill>
              </a:rPr>
              <a:t>physical pain of the competition</a:t>
            </a:r>
            <a:r>
              <a:rPr lang="en-US" dirty="0" smtClean="0"/>
              <a:t> (27).</a:t>
            </a:r>
          </a:p>
          <a:p>
            <a:r>
              <a:rPr lang="en-US" dirty="0" smtClean="0"/>
              <a:t>Dissociation is linked to an </a:t>
            </a:r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FF0000"/>
                </a:solidFill>
              </a:rPr>
              <a:t>risk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injury</a:t>
            </a:r>
            <a:r>
              <a:rPr lang="en-US" dirty="0" smtClean="0"/>
              <a:t> and an increased likeliness of hitting the wall, or </a:t>
            </a:r>
            <a:r>
              <a:rPr lang="en-US" dirty="0" smtClean="0">
                <a:solidFill>
                  <a:srgbClr val="FF0000"/>
                </a:solidFill>
              </a:rPr>
              <a:t>performing below expectations </a:t>
            </a:r>
            <a:r>
              <a:rPr lang="en-US" dirty="0" smtClean="0"/>
              <a:t>(36).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Lifestyle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Recovery</a:t>
            </a:r>
            <a:r>
              <a:rPr lang="en-US" dirty="0" smtClean="0"/>
              <a:t> is a very important part of </a:t>
            </a:r>
            <a:r>
              <a:rPr lang="en-US" dirty="0" smtClean="0">
                <a:solidFill>
                  <a:srgbClr val="FF0000"/>
                </a:solidFill>
              </a:rPr>
              <a:t>aerobic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endurance</a:t>
            </a:r>
            <a:r>
              <a:rPr lang="en-US" dirty="0" smtClean="0"/>
              <a:t> training. In fact, research shows that </a:t>
            </a:r>
            <a:r>
              <a:rPr lang="en-US" dirty="0" smtClean="0">
                <a:solidFill>
                  <a:srgbClr val="FF0000"/>
                </a:solidFill>
              </a:rPr>
              <a:t>athletes with higher aerobic fitness </a:t>
            </a:r>
            <a:r>
              <a:rPr lang="en-US" dirty="0" smtClean="0"/>
              <a:t>levels can </a:t>
            </a:r>
            <a:r>
              <a:rPr lang="en-US" dirty="0" smtClean="0">
                <a:solidFill>
                  <a:srgbClr val="FF0000"/>
                </a:solidFill>
              </a:rPr>
              <a:t>recover faster </a:t>
            </a:r>
            <a:r>
              <a:rPr lang="en-US" dirty="0" smtClean="0"/>
              <a:t>than people with lower aerobic capacities (17). </a:t>
            </a:r>
          </a:p>
          <a:p>
            <a:r>
              <a:rPr lang="en-US" dirty="0" smtClean="0"/>
              <a:t>Adequate </a:t>
            </a:r>
            <a:r>
              <a:rPr lang="en-US" dirty="0" smtClean="0">
                <a:solidFill>
                  <a:srgbClr val="FF0000"/>
                </a:solidFill>
              </a:rPr>
              <a:t>sleep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sufficient intake </a:t>
            </a:r>
            <a:r>
              <a:rPr lang="en-US" dirty="0" smtClean="0"/>
              <a:t>of high-quality nutrients are key components to recovery.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Aerobic Endurance Training Variables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Intensity 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Volume  </a:t>
            </a:r>
          </a:p>
          <a:p>
            <a:r>
              <a:rPr lang="en-US" dirty="0" smtClean="0"/>
              <a:t>Mode of training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Intensity (Load)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measurement </a:t>
            </a:r>
            <a:r>
              <a:rPr lang="en-US" dirty="0" smtClean="0">
                <a:solidFill>
                  <a:srgbClr val="FF0000"/>
                </a:solidFill>
              </a:rPr>
              <a:t>varies</a:t>
            </a:r>
            <a:r>
              <a:rPr lang="en-US" dirty="0" smtClean="0"/>
              <a:t> according to </a:t>
            </a:r>
            <a:r>
              <a:rPr lang="en-US" dirty="0" smtClean="0">
                <a:solidFill>
                  <a:srgbClr val="FF0000"/>
                </a:solidFill>
              </a:rPr>
              <a:t>sport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mode of training</a:t>
            </a:r>
            <a:r>
              <a:rPr lang="en-US" dirty="0" smtClean="0"/>
              <a:t>. For instance, a </a:t>
            </a:r>
            <a:r>
              <a:rPr lang="en-US" dirty="0" smtClean="0">
                <a:solidFill>
                  <a:srgbClr val="FF0000"/>
                </a:solidFill>
              </a:rPr>
              <a:t>runner</a:t>
            </a:r>
            <a:r>
              <a:rPr lang="en-US" dirty="0" smtClean="0"/>
              <a:t> may define intensity by a </a:t>
            </a:r>
            <a:r>
              <a:rPr lang="en-US" dirty="0" smtClean="0">
                <a:solidFill>
                  <a:srgbClr val="FF0000"/>
                </a:solidFill>
              </a:rPr>
              <a:t>speed</a:t>
            </a:r>
            <a:r>
              <a:rPr lang="en-US" dirty="0" smtClean="0"/>
              <a:t> (i.e., miles per hour), while a </a:t>
            </a:r>
            <a:r>
              <a:rPr lang="en-US" dirty="0" smtClean="0">
                <a:solidFill>
                  <a:srgbClr val="FF0000"/>
                </a:solidFill>
              </a:rPr>
              <a:t>cyclist</a:t>
            </a:r>
            <a:r>
              <a:rPr lang="en-US" dirty="0" smtClean="0"/>
              <a:t> may classify intensity with a </a:t>
            </a:r>
            <a:r>
              <a:rPr lang="en-US" dirty="0" smtClean="0">
                <a:solidFill>
                  <a:srgbClr val="FF0000"/>
                </a:solidFill>
              </a:rPr>
              <a:t>load</a:t>
            </a:r>
            <a:r>
              <a:rPr lang="en-US" dirty="0" smtClean="0"/>
              <a:t> (i.e., watts).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minimal</a:t>
            </a:r>
            <a:r>
              <a:rPr lang="en-US" dirty="0" smtClean="0"/>
              <a:t> training-intensity threshold to </a:t>
            </a:r>
            <a:r>
              <a:rPr lang="en-US" dirty="0" smtClean="0">
                <a:solidFill>
                  <a:srgbClr val="FF0000"/>
                </a:solidFill>
              </a:rPr>
              <a:t>improve fitness </a:t>
            </a:r>
            <a:r>
              <a:rPr lang="en-US" dirty="0" smtClean="0"/>
              <a:t>is also the same for all activities, approximately </a:t>
            </a:r>
            <a:r>
              <a:rPr lang="en-US" dirty="0" smtClean="0">
                <a:solidFill>
                  <a:srgbClr val="FF0000"/>
                </a:solidFill>
              </a:rPr>
              <a:t>40% to 50% of VO2max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55% to 65% of maximum heart rate (HRmax) </a:t>
            </a:r>
            <a:r>
              <a:rPr lang="en-US" dirty="0" smtClean="0"/>
              <a:t>(30). Additionally, physiological adaptations are specific to the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of training.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quantitative measure of intensity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Physiologically, </a:t>
            </a:r>
            <a:r>
              <a:rPr lang="en-US" dirty="0" smtClean="0">
                <a:solidFill>
                  <a:srgbClr val="FF0000"/>
                </a:solidFill>
              </a:rPr>
              <a:t>heart rate </a:t>
            </a:r>
            <a:r>
              <a:rPr lang="en-US" dirty="0" smtClean="0"/>
              <a:t>is directly related to </a:t>
            </a:r>
            <a:r>
              <a:rPr lang="en-US" dirty="0" smtClean="0">
                <a:solidFill>
                  <a:srgbClr val="FF0000"/>
                </a:solidFill>
              </a:rPr>
              <a:t>cardiorespiratory</a:t>
            </a:r>
            <a:r>
              <a:rPr lang="en-US" dirty="0" smtClean="0"/>
              <a:t> fitness (4). Therefore, it can be used to </a:t>
            </a:r>
            <a:r>
              <a:rPr lang="en-US" dirty="0" smtClean="0">
                <a:solidFill>
                  <a:srgbClr val="FF0000"/>
                </a:solidFill>
              </a:rPr>
              <a:t>recommend</a:t>
            </a:r>
            <a:r>
              <a:rPr lang="en-US" dirty="0" smtClean="0"/>
              <a:t> intensity levels as a percent of an athlete’s maximal fitness level. </a:t>
            </a:r>
          </a:p>
          <a:p>
            <a:pPr algn="ctr">
              <a:buNone/>
            </a:pPr>
            <a:r>
              <a:rPr lang="en-US" dirty="0" smtClean="0"/>
              <a:t>Predicted HRmax = </a:t>
            </a:r>
            <a:r>
              <a:rPr lang="en-US" dirty="0" smtClean="0">
                <a:solidFill>
                  <a:srgbClr val="FF0000"/>
                </a:solidFill>
              </a:rPr>
              <a:t>220 × age</a:t>
            </a:r>
          </a:p>
          <a:p>
            <a:r>
              <a:rPr lang="en-US" dirty="0" smtClean="0"/>
              <a:t>Exercise </a:t>
            </a:r>
            <a:r>
              <a:rPr lang="en-US" dirty="0" smtClean="0">
                <a:solidFill>
                  <a:srgbClr val="FF0000"/>
                </a:solidFill>
              </a:rPr>
              <a:t>pace</a:t>
            </a:r>
            <a:r>
              <a:rPr lang="en-US" dirty="0" smtClean="0"/>
              <a:t> can also be used to measure exercise intensity. </a:t>
            </a:r>
          </a:p>
          <a:p>
            <a:r>
              <a:rPr lang="en-US" dirty="0" smtClean="0"/>
              <a:t>This technique uses the </a:t>
            </a:r>
            <a:r>
              <a:rPr lang="en-US" dirty="0" smtClean="0">
                <a:solidFill>
                  <a:srgbClr val="FF0000"/>
                </a:solidFill>
              </a:rPr>
              <a:t>results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past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competitions</a:t>
            </a:r>
            <a:r>
              <a:rPr lang="en-US" dirty="0" smtClean="0"/>
              <a:t> (e.g., average minute/mile pace) to establish training intensities.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quantitative measure of intensity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For example, when training at </a:t>
            </a:r>
            <a:r>
              <a:rPr lang="en-US" dirty="0" smtClean="0">
                <a:solidFill>
                  <a:srgbClr val="FF0000"/>
                </a:solidFill>
              </a:rPr>
              <a:t>distances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longer</a:t>
            </a:r>
            <a:r>
              <a:rPr lang="en-US" dirty="0" smtClean="0"/>
              <a:t> than </a:t>
            </a:r>
            <a:r>
              <a:rPr lang="en-US" dirty="0" smtClean="0">
                <a:solidFill>
                  <a:srgbClr val="FF0000"/>
                </a:solidFill>
              </a:rPr>
              <a:t>competition</a:t>
            </a:r>
            <a:r>
              <a:rPr lang="en-US" dirty="0" smtClean="0"/>
              <a:t> lengths (e.g., long. slow distance, or </a:t>
            </a:r>
            <a:r>
              <a:rPr lang="en-US" dirty="0" smtClean="0">
                <a:solidFill>
                  <a:srgbClr val="FF0000"/>
                </a:solidFill>
              </a:rPr>
              <a:t>LSD</a:t>
            </a:r>
            <a:r>
              <a:rPr lang="en-US" dirty="0" smtClean="0"/>
              <a:t>), the intensity should be </a:t>
            </a:r>
            <a:r>
              <a:rPr lang="en-US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 than the goal pace for competition. Similarly, when performing </a:t>
            </a:r>
            <a:r>
              <a:rPr lang="en-US" dirty="0" smtClean="0">
                <a:solidFill>
                  <a:srgbClr val="FF0000"/>
                </a:solidFill>
              </a:rPr>
              <a:t>shorter</a:t>
            </a:r>
            <a:r>
              <a:rPr lang="en-US" dirty="0" smtClean="0"/>
              <a:t> tempo activities, the pace should be </a:t>
            </a:r>
            <a:r>
              <a:rPr lang="en-US" dirty="0" smtClean="0">
                <a:solidFill>
                  <a:srgbClr val="FF0000"/>
                </a:solidFill>
              </a:rPr>
              <a:t>faster</a:t>
            </a:r>
            <a:r>
              <a:rPr lang="en-US" dirty="0" smtClean="0"/>
              <a:t> than competition pace.</a:t>
            </a:r>
          </a:p>
          <a:p>
            <a:r>
              <a:rPr lang="en-US" dirty="0" smtClean="0"/>
              <a:t>Ratings of perceived exertion (</a:t>
            </a:r>
            <a:r>
              <a:rPr lang="en-US" dirty="0" smtClean="0">
                <a:solidFill>
                  <a:srgbClr val="FF0000"/>
                </a:solidFill>
              </a:rPr>
              <a:t>RPE</a:t>
            </a:r>
            <a:r>
              <a:rPr lang="en-US" dirty="0" smtClean="0"/>
              <a:t>) are an additional valid tool for monitoring exercise intensity. The </a:t>
            </a:r>
            <a:r>
              <a:rPr lang="en-US" dirty="0" smtClean="0">
                <a:solidFill>
                  <a:srgbClr val="FF0000"/>
                </a:solidFill>
              </a:rPr>
              <a:t>15-point Borg scale </a:t>
            </a:r>
            <a:r>
              <a:rPr lang="en-US" dirty="0" smtClean="0"/>
              <a:t>has been shown to be correlated with blood lactate, heart rate, and VO2max responses to exercise (3, 30),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Duration and Volume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Exercise duration and volume are often inaccurately used interchangeably. </a:t>
            </a:r>
          </a:p>
          <a:p>
            <a:r>
              <a:rPr lang="en-US" dirty="0" smtClean="0"/>
              <a:t>exercise </a:t>
            </a:r>
            <a:r>
              <a:rPr lang="en-US" dirty="0" smtClean="0">
                <a:solidFill>
                  <a:srgbClr val="FF0000"/>
                </a:solidFill>
              </a:rPr>
              <a:t>duration</a:t>
            </a:r>
            <a:r>
              <a:rPr lang="en-US" dirty="0" smtClean="0"/>
              <a:t> refers to the </a:t>
            </a:r>
            <a:r>
              <a:rPr lang="en-US" dirty="0" smtClean="0">
                <a:solidFill>
                  <a:srgbClr val="FF0000"/>
                </a:solidFill>
              </a:rPr>
              <a:t>length of time of a training session</a:t>
            </a:r>
            <a:r>
              <a:rPr lang="en-US" dirty="0" smtClean="0"/>
              <a:t>. It is influenced by intensity. </a:t>
            </a:r>
          </a:p>
          <a:p>
            <a:r>
              <a:rPr lang="en-US" dirty="0" smtClean="0"/>
              <a:t>In contrast, training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incorporates both </a:t>
            </a:r>
            <a:r>
              <a:rPr lang="en-US" dirty="0" smtClean="0">
                <a:solidFill>
                  <a:srgbClr val="FF0000"/>
                </a:solidFill>
              </a:rPr>
              <a:t>intensity and duration of a training session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is often calculated in resistance training as the number of </a:t>
            </a:r>
            <a:r>
              <a:rPr lang="en-US" dirty="0" smtClean="0">
                <a:solidFill>
                  <a:srgbClr val="FF0000"/>
                </a:solidFill>
              </a:rPr>
              <a:t>sets</a:t>
            </a:r>
            <a:r>
              <a:rPr lang="en-US" dirty="0" smtClean="0"/>
              <a:t> performed multiplied by the number of </a:t>
            </a:r>
            <a:r>
              <a:rPr lang="en-US" dirty="0" smtClean="0">
                <a:solidFill>
                  <a:srgbClr val="FF0000"/>
                </a:solidFill>
              </a:rPr>
              <a:t>repetitions</a:t>
            </a:r>
            <a:r>
              <a:rPr lang="en-US" dirty="0" smtClean="0"/>
              <a:t> performed multiplied by the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lifted (1). The same method is often applied to aerobic endurance training volume by multiplying the </a:t>
            </a:r>
            <a:r>
              <a:rPr lang="en-US" dirty="0" smtClean="0">
                <a:solidFill>
                  <a:srgbClr val="FF0000"/>
                </a:solidFill>
              </a:rPr>
              <a:t>duration</a:t>
            </a:r>
            <a:r>
              <a:rPr lang="en-US" dirty="0" smtClean="0"/>
              <a:t> of exercise by (1) the </a:t>
            </a:r>
            <a:r>
              <a:rPr lang="en-US" dirty="0" smtClean="0">
                <a:solidFill>
                  <a:srgbClr val="FF0000"/>
                </a:solidFill>
              </a:rPr>
              <a:t>distance traveled </a:t>
            </a:r>
            <a:r>
              <a:rPr lang="en-US" dirty="0" smtClean="0"/>
              <a:t>and (2) the </a:t>
            </a:r>
            <a:r>
              <a:rPr lang="en-US" dirty="0" smtClean="0">
                <a:solidFill>
                  <a:srgbClr val="FF0000"/>
                </a:solidFill>
              </a:rPr>
              <a:t>exercise intensity </a:t>
            </a:r>
            <a:r>
              <a:rPr lang="en-US" dirty="0" smtClean="0"/>
              <a:t>(either the average pace or heart rate during a training session).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Endurance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Reaching</a:t>
            </a:r>
            <a:r>
              <a:rPr lang="en-US" dirty="0" smtClean="0"/>
              <a:t> performance </a:t>
            </a:r>
            <a:r>
              <a:rPr lang="en-US" dirty="0" smtClean="0">
                <a:solidFill>
                  <a:srgbClr val="FF0000"/>
                </a:solidFill>
              </a:rPr>
              <a:t>goals</a:t>
            </a:r>
            <a:r>
              <a:rPr lang="en-US" dirty="0" smtClean="0"/>
              <a:t> in aerobic endurance sports requires an understanding of multiple factors, including the basic </a:t>
            </a:r>
            <a:r>
              <a:rPr lang="en-US" dirty="0" smtClean="0">
                <a:solidFill>
                  <a:srgbClr val="FF0000"/>
                </a:solidFill>
              </a:rPr>
              <a:t>physiology behind endurance performance</a:t>
            </a:r>
            <a:r>
              <a:rPr lang="en-US" dirty="0" smtClean="0"/>
              <a:t>, exercise </a:t>
            </a:r>
            <a:r>
              <a:rPr lang="en-US" dirty="0" smtClean="0">
                <a:solidFill>
                  <a:srgbClr val="FF0000"/>
                </a:solidFill>
              </a:rPr>
              <a:t>economy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principles</a:t>
            </a:r>
            <a:r>
              <a:rPr lang="en-US" dirty="0" smtClean="0"/>
              <a:t> of aerobic endurance training, performance </a:t>
            </a:r>
            <a:r>
              <a:rPr lang="en-US" dirty="0" smtClean="0">
                <a:solidFill>
                  <a:srgbClr val="FF0000"/>
                </a:solidFill>
              </a:rPr>
              <a:t>psychology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overall life-style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Borg scale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524000"/>
            <a:ext cx="4191000" cy="513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between Percent HR Max and Percent VO2 </a:t>
            </a:r>
            <a:r>
              <a:rPr lang="en-US" dirty="0" smtClean="0"/>
              <a:t>Max and RPE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349" y="1676400"/>
            <a:ext cx="8659301" cy="469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58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between Percent HR Max and Percent VO2 Max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776" y="4191000"/>
            <a:ext cx="8528447" cy="21745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204348"/>
            <a:ext cx="5991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%</a:t>
            </a:r>
            <a:r>
              <a:rPr lang="en-US" sz="2800" b="1" dirty="0"/>
              <a:t>HRmax  =  (0.64  x  %VO2max)  +  37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812" y="2329190"/>
            <a:ext cx="5912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%VO2max = (%HRmax – 37)/.64</a:t>
            </a:r>
          </a:p>
        </p:txBody>
      </p:sp>
    </p:spTree>
    <p:extLst>
      <p:ext uri="{BB962C8B-B14F-4D97-AF65-F5344CB8AC3E}">
        <p14:creationId xmlns:p14="http://schemas.microsoft.com/office/powerpoint/2010/main" val="3573744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Duration and Volume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As with any training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and increase in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should be based on the </a:t>
            </a:r>
            <a:r>
              <a:rPr lang="en-US" dirty="0" smtClean="0">
                <a:solidFill>
                  <a:srgbClr val="FF0000"/>
                </a:solidFill>
              </a:rPr>
              <a:t>individual athlete and the specific sport</a:t>
            </a:r>
            <a:r>
              <a:rPr lang="en-US" dirty="0" smtClean="0"/>
              <a:t>. Aerobic endurance athletes are at the highest </a:t>
            </a:r>
            <a:r>
              <a:rPr lang="en-US" dirty="0" smtClean="0">
                <a:solidFill>
                  <a:srgbClr val="FF0000"/>
                </a:solidFill>
              </a:rPr>
              <a:t>risk</a:t>
            </a:r>
            <a:r>
              <a:rPr lang="en-US" dirty="0" smtClean="0"/>
              <a:t> for staleness, </a:t>
            </a:r>
            <a:r>
              <a:rPr lang="en-US" dirty="0" smtClean="0">
                <a:solidFill>
                  <a:srgbClr val="FF0000"/>
                </a:solidFill>
              </a:rPr>
              <a:t>overreaching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overtraining</a:t>
            </a:r>
            <a:r>
              <a:rPr lang="en-US" dirty="0" smtClean="0"/>
              <a:t>. Manipulating and fluctuating training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may help to avoid overuse injuries and overtraining.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Aerobic Endurance Training Strategies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of any training program is instrumental for </a:t>
            </a:r>
            <a:r>
              <a:rPr lang="en-US" dirty="0" smtClean="0">
                <a:solidFill>
                  <a:srgbClr val="FF0000"/>
                </a:solidFill>
              </a:rPr>
              <a:t>athletic success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injury</a:t>
            </a:r>
            <a:r>
              <a:rPr lang="en-US" dirty="0" smtClean="0"/>
              <a:t> prevention, and individual </a:t>
            </a:r>
            <a:r>
              <a:rPr lang="en-US" dirty="0" smtClean="0">
                <a:solidFill>
                  <a:srgbClr val="FF0000"/>
                </a:solidFill>
              </a:rPr>
              <a:t>confidence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However, it is essential that training programs be designed to be </a:t>
            </a:r>
            <a:r>
              <a:rPr lang="en-US" dirty="0" smtClean="0">
                <a:solidFill>
                  <a:srgbClr val="FF0000"/>
                </a:solidFill>
              </a:rPr>
              <a:t>specific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FF0000"/>
                </a:solidFill>
              </a:rPr>
              <a:t>sport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season</a:t>
            </a:r>
            <a:r>
              <a:rPr lang="en-US" dirty="0" smtClean="0"/>
              <a:t> of competition, and the </a:t>
            </a:r>
            <a:r>
              <a:rPr lang="en-US" dirty="0" smtClean="0">
                <a:solidFill>
                  <a:srgbClr val="FF0000"/>
                </a:solidFill>
              </a:rPr>
              <a:t>individual needs </a:t>
            </a:r>
            <a:r>
              <a:rPr lang="en-US" dirty="0" smtClean="0"/>
              <a:t>of the athlete. </a:t>
            </a:r>
          </a:p>
          <a:p>
            <a:r>
              <a:rPr lang="en-US" dirty="0" smtClean="0"/>
              <a:t>This evidence suggests that combining traditional </a:t>
            </a:r>
            <a:r>
              <a:rPr lang="en-US" dirty="0" smtClean="0">
                <a:solidFill>
                  <a:srgbClr val="FF0000"/>
                </a:solidFill>
              </a:rPr>
              <a:t>long-duration training with moderate-intensity </a:t>
            </a:r>
            <a:r>
              <a:rPr lang="en-US" dirty="0" smtClean="0"/>
              <a:t>training and </a:t>
            </a:r>
            <a:r>
              <a:rPr lang="en-US" dirty="0" smtClean="0">
                <a:solidFill>
                  <a:srgbClr val="FF0000"/>
                </a:solidFill>
              </a:rPr>
              <a:t>short-duration, high-intensity </a:t>
            </a:r>
            <a:r>
              <a:rPr lang="en-US" dirty="0" smtClean="0"/>
              <a:t>training may yield the same (if not better) results in performance adaptations.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Long-Duration, Moderate-Intensity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The most common type of training identified with </a:t>
            </a:r>
            <a:r>
              <a:rPr lang="en-US" dirty="0" smtClean="0">
                <a:solidFill>
                  <a:srgbClr val="FF0000"/>
                </a:solidFill>
              </a:rPr>
              <a:t>aerobic endurance sports</a:t>
            </a:r>
            <a:r>
              <a:rPr lang="en-US" dirty="0" smtClean="0"/>
              <a:t>, often referred to as </a:t>
            </a:r>
            <a:r>
              <a:rPr lang="en-US" dirty="0" smtClean="0">
                <a:solidFill>
                  <a:srgbClr val="FF0000"/>
                </a:solidFill>
              </a:rPr>
              <a:t>long, slow distance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LSD</a:t>
            </a:r>
            <a:r>
              <a:rPr lang="en-US" dirty="0" smtClean="0"/>
              <a:t>) training, is characterized by moderate intensities (i.e., </a:t>
            </a:r>
            <a:r>
              <a:rPr lang="en-US" dirty="0" smtClean="0">
                <a:solidFill>
                  <a:srgbClr val="FF0000"/>
                </a:solidFill>
              </a:rPr>
              <a:t>60% to 70% </a:t>
            </a:r>
            <a:r>
              <a:rPr lang="en-US" dirty="0" smtClean="0"/>
              <a:t>of VO2max or HRmax) maintained for </a:t>
            </a:r>
            <a:r>
              <a:rPr lang="en-US" dirty="0" smtClean="0">
                <a:solidFill>
                  <a:srgbClr val="FF0000"/>
                </a:solidFill>
              </a:rPr>
              <a:t>long</a:t>
            </a:r>
            <a:r>
              <a:rPr lang="en-US" dirty="0" smtClean="0"/>
              <a:t> periods of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Typically, the training distance is greater than the race distance by at least 30 minutes (9).</a:t>
            </a:r>
          </a:p>
          <a:p>
            <a:r>
              <a:rPr lang="en-US" dirty="0" smtClean="0"/>
              <a:t>This is sometimes referred to as </a:t>
            </a:r>
            <a:r>
              <a:rPr lang="en-US" dirty="0" smtClean="0">
                <a:solidFill>
                  <a:srgbClr val="FF0000"/>
                </a:solidFill>
              </a:rPr>
              <a:t>base training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Long-Duration, Moderate-Intensity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It allows athletes to </a:t>
            </a:r>
            <a:r>
              <a:rPr lang="en-US" dirty="0" smtClean="0">
                <a:solidFill>
                  <a:srgbClr val="FF0000"/>
                </a:solidFill>
              </a:rPr>
              <a:t>participate</a:t>
            </a:r>
            <a:r>
              <a:rPr lang="en-US" dirty="0" smtClean="0"/>
              <a:t> in a relatively </a:t>
            </a:r>
            <a:r>
              <a:rPr lang="en-US" dirty="0" smtClean="0">
                <a:solidFill>
                  <a:srgbClr val="FF0000"/>
                </a:solidFill>
              </a:rPr>
              <a:t>large training volume without</a:t>
            </a:r>
            <a:r>
              <a:rPr lang="en-US" dirty="0" smtClean="0"/>
              <a:t> imposing a high level of </a:t>
            </a:r>
            <a:r>
              <a:rPr lang="en-US" dirty="0" smtClean="0">
                <a:solidFill>
                  <a:srgbClr val="FF0000"/>
                </a:solidFill>
              </a:rPr>
              <a:t>stress</a:t>
            </a:r>
            <a:r>
              <a:rPr lang="en-US" dirty="0" smtClean="0"/>
              <a:t> on the </a:t>
            </a:r>
            <a:r>
              <a:rPr lang="en-US" dirty="0" smtClean="0">
                <a:solidFill>
                  <a:srgbClr val="FF0000"/>
                </a:solidFill>
              </a:rPr>
              <a:t>musculoskeletal</a:t>
            </a:r>
            <a:r>
              <a:rPr lang="en-US" dirty="0" smtClean="0"/>
              <a:t> system.</a:t>
            </a:r>
          </a:p>
          <a:p>
            <a:r>
              <a:rPr lang="en-US" dirty="0" smtClean="0"/>
              <a:t>base training helps enhance the basic </a:t>
            </a:r>
            <a:r>
              <a:rPr lang="en-US" dirty="0" smtClean="0">
                <a:solidFill>
                  <a:srgbClr val="FF0000"/>
                </a:solidFill>
              </a:rPr>
              <a:t>cardiorespiratory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cardiovascular</a:t>
            </a:r>
            <a:r>
              <a:rPr lang="en-US" dirty="0" smtClean="0"/>
              <a:t> adaptations that are expected to occur with aerobic endurance exercise (7, 18). </a:t>
            </a:r>
          </a:p>
          <a:p>
            <a:r>
              <a:rPr lang="en-US" dirty="0" smtClean="0"/>
              <a:t>Building a </a:t>
            </a:r>
            <a:r>
              <a:rPr lang="en-US" dirty="0" smtClean="0">
                <a:solidFill>
                  <a:srgbClr val="FF0000"/>
                </a:solidFill>
              </a:rPr>
              <a:t>base level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aerobic</a:t>
            </a:r>
            <a:r>
              <a:rPr lang="en-US" dirty="0" smtClean="0"/>
              <a:t> capacity also improves the ability to </a:t>
            </a:r>
            <a:r>
              <a:rPr lang="en-US" dirty="0" smtClean="0">
                <a:solidFill>
                  <a:srgbClr val="FF0000"/>
                </a:solidFill>
              </a:rPr>
              <a:t>recover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FF0000"/>
                </a:solidFill>
              </a:rPr>
              <a:t>training sessions </a:t>
            </a:r>
            <a:r>
              <a:rPr lang="en-US" dirty="0" smtClean="0"/>
              <a:t>(17).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Long-Duration, Moderate-Intensity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Adaptations:</a:t>
            </a:r>
          </a:p>
          <a:p>
            <a:pPr>
              <a:buFontTx/>
              <a:buChar char="-"/>
            </a:pPr>
            <a:r>
              <a:rPr lang="en-US" dirty="0" smtClean="0"/>
              <a:t>increase the rate of </a:t>
            </a:r>
            <a:r>
              <a:rPr lang="en-US" dirty="0" smtClean="0">
                <a:solidFill>
                  <a:srgbClr val="FF0000"/>
                </a:solidFill>
              </a:rPr>
              <a:t>fat</a:t>
            </a:r>
            <a:r>
              <a:rPr lang="en-US" dirty="0" smtClean="0"/>
              <a:t> metabolism</a:t>
            </a:r>
          </a:p>
          <a:p>
            <a:pPr>
              <a:buFontTx/>
              <a:buChar char="-"/>
            </a:pPr>
            <a:r>
              <a:rPr lang="en-US" dirty="0" smtClean="0"/>
              <a:t>increase in </a:t>
            </a:r>
            <a:r>
              <a:rPr lang="en-US" dirty="0" smtClean="0">
                <a:solidFill>
                  <a:srgbClr val="FF0000"/>
                </a:solidFill>
              </a:rPr>
              <a:t>stroke volume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mitochondrial</a:t>
            </a:r>
            <a:r>
              <a:rPr lang="en-US" dirty="0" smtClean="0"/>
              <a:t> density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psychological</a:t>
            </a:r>
            <a:r>
              <a:rPr lang="en-US" dirty="0" smtClean="0"/>
              <a:t> benefits (long-duration activities equal to or greater than competition lengths).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Moderate-Duration, High-Intensity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at intensities higher than race pace</a:t>
            </a:r>
          </a:p>
          <a:p>
            <a:r>
              <a:rPr lang="en-US" dirty="0" smtClean="0"/>
              <a:t>intensity at or slightly above the lactate threshold (An athlete's </a:t>
            </a:r>
            <a:r>
              <a:rPr lang="en-US" dirty="0" smtClean="0">
                <a:solidFill>
                  <a:srgbClr val="FF0000"/>
                </a:solidFill>
              </a:rPr>
              <a:t>lactate threshold </a:t>
            </a:r>
            <a:r>
              <a:rPr lang="en-US" dirty="0" smtClean="0"/>
              <a:t>(LT) is associated with an exercise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at which </a:t>
            </a:r>
            <a:r>
              <a:rPr lang="en-US" dirty="0" smtClean="0">
                <a:solidFill>
                  <a:srgbClr val="FF0000"/>
                </a:solidFill>
              </a:rPr>
              <a:t>lactate begins to accumulate</a:t>
            </a:r>
            <a:r>
              <a:rPr lang="en-US" dirty="0" smtClean="0"/>
              <a:t> and available </a:t>
            </a:r>
            <a:r>
              <a:rPr lang="en-US" dirty="0" smtClean="0">
                <a:solidFill>
                  <a:srgbClr val="FF0000"/>
                </a:solidFill>
              </a:rPr>
              <a:t>aerobic energy sources </a:t>
            </a:r>
            <a:r>
              <a:rPr lang="en-US" dirty="0" smtClean="0"/>
              <a:t>can no longer keep up with the high rate of energy demand).</a:t>
            </a:r>
          </a:p>
          <a:p>
            <a:r>
              <a:rPr lang="en-US" dirty="0" smtClean="0"/>
              <a:t>pace/tempo training</a:t>
            </a:r>
          </a:p>
          <a:p>
            <a:r>
              <a:rPr lang="en-US" dirty="0" smtClean="0"/>
              <a:t>Pace/ tempo training is done at intensities near the </a:t>
            </a:r>
            <a:r>
              <a:rPr lang="en-US" dirty="0" smtClean="0">
                <a:solidFill>
                  <a:srgbClr val="FF0000"/>
                </a:solidFill>
              </a:rPr>
              <a:t>LT</a:t>
            </a:r>
            <a:r>
              <a:rPr lang="en-US" dirty="0" smtClean="0"/>
              <a:t>. It lasts about </a:t>
            </a:r>
            <a:r>
              <a:rPr lang="en-US" dirty="0" smtClean="0">
                <a:solidFill>
                  <a:srgbClr val="FF0000"/>
                </a:solidFill>
              </a:rPr>
              <a:t>20 to 30 minutes</a:t>
            </a:r>
            <a:r>
              <a:rPr lang="en-US" dirty="0" smtClean="0"/>
              <a:t>, inducing both aerobic and anaerobic physiological adaptations (9).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the right 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Heart Rate: 85 to 90 percent of your maximum heart rate.</a:t>
            </a:r>
          </a:p>
          <a:p>
            <a:r>
              <a:rPr lang="en-US" dirty="0"/>
              <a:t>Perceived Exertion: An 8 on a 1-to-10 scale (a comfortable effort would be a 5; racing would be close to a 10).</a:t>
            </a:r>
          </a:p>
          <a:p>
            <a:r>
              <a:rPr lang="en-US"/>
              <a:t>Talk Test: A question like "Pace okay?" should be possible, but conversation won't be.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4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Aerobic endurance adaptations 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Aerobic metabolism refers to the </a:t>
            </a:r>
            <a:r>
              <a:rPr lang="en-US" dirty="0" smtClean="0">
                <a:solidFill>
                  <a:srgbClr val="FF0000"/>
                </a:solidFill>
              </a:rPr>
              <a:t>production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 from the </a:t>
            </a:r>
            <a:r>
              <a:rPr lang="en-US" dirty="0" smtClean="0">
                <a:solidFill>
                  <a:srgbClr val="FF0000"/>
                </a:solidFill>
              </a:rPr>
              <a:t>break-down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carbohydrates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fats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FF0000"/>
                </a:solidFill>
              </a:rPr>
              <a:t>presence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oxygen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Anaerobic metabolism refers to the </a:t>
            </a:r>
            <a:r>
              <a:rPr lang="en-US" dirty="0" smtClean="0">
                <a:solidFill>
                  <a:srgbClr val="FF0000"/>
                </a:solidFill>
              </a:rPr>
              <a:t>production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 from the breakdown of </a:t>
            </a:r>
            <a:r>
              <a:rPr lang="en-US" dirty="0" smtClean="0">
                <a:solidFill>
                  <a:srgbClr val="FF0000"/>
                </a:solidFill>
              </a:rPr>
              <a:t>carbohydrates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FF0000"/>
                </a:solidFill>
              </a:rPr>
              <a:t>absence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oxygen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Cardiovascular</a:t>
            </a:r>
            <a:r>
              <a:rPr lang="en-US" dirty="0" smtClean="0"/>
              <a:t> endurance refers to the </a:t>
            </a:r>
            <a:r>
              <a:rPr lang="en-US" dirty="0" smtClean="0">
                <a:solidFill>
                  <a:srgbClr val="FF0000"/>
                </a:solidFill>
              </a:rPr>
              <a:t>response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heart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vasculature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aerobic</a:t>
            </a:r>
            <a:r>
              <a:rPr lang="en-US" dirty="0" smtClean="0"/>
              <a:t> endurance training. As </a:t>
            </a:r>
            <a:r>
              <a:rPr lang="en-US" dirty="0" smtClean="0">
                <a:solidFill>
                  <a:srgbClr val="FF0000"/>
                </a:solidFill>
              </a:rPr>
              <a:t>fitness</a:t>
            </a:r>
            <a:r>
              <a:rPr lang="en-US" dirty="0" smtClean="0"/>
              <a:t> improves, cardiac </a:t>
            </a:r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 increases to an </a:t>
            </a:r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in stroke volume (25).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Moderate-Duration, High-Intensity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interval training approach </a:t>
            </a:r>
          </a:p>
          <a:p>
            <a:r>
              <a:rPr lang="en-US" dirty="0" smtClean="0"/>
              <a:t>Aerobic/ anaerobic interval training, which is commonly called </a:t>
            </a:r>
            <a:r>
              <a:rPr lang="en-US" dirty="0" smtClean="0">
                <a:solidFill>
                  <a:srgbClr val="FF0000"/>
                </a:solidFill>
              </a:rPr>
              <a:t>Fartlek</a:t>
            </a:r>
            <a:r>
              <a:rPr lang="en-US" dirty="0" smtClean="0"/>
              <a:t> training (1), is primarily used to establish a </a:t>
            </a:r>
            <a:r>
              <a:rPr lang="en-US" dirty="0" smtClean="0">
                <a:solidFill>
                  <a:srgbClr val="FF0000"/>
                </a:solidFill>
              </a:rPr>
              <a:t>sense of the race pace</a:t>
            </a:r>
            <a:r>
              <a:rPr lang="en-US" dirty="0" smtClean="0"/>
              <a:t>, increase the </a:t>
            </a:r>
            <a:r>
              <a:rPr lang="en-US" dirty="0" smtClean="0">
                <a:solidFill>
                  <a:srgbClr val="FF0000"/>
                </a:solidFill>
              </a:rPr>
              <a:t>LT</a:t>
            </a:r>
            <a:r>
              <a:rPr lang="en-US" dirty="0" smtClean="0"/>
              <a:t> and augment the body's ability to maintain </a:t>
            </a:r>
            <a:r>
              <a:rPr lang="en-US" dirty="0" smtClean="0">
                <a:solidFill>
                  <a:srgbClr val="FF0000"/>
                </a:solidFill>
              </a:rPr>
              <a:t>higher</a:t>
            </a:r>
            <a:r>
              <a:rPr lang="en-US" dirty="0" smtClean="0"/>
              <a:t> intensities for longer periods of time. </a:t>
            </a:r>
          </a:p>
          <a:p>
            <a:r>
              <a:rPr lang="en-US" dirty="0" smtClean="0"/>
              <a:t>Fartlek training involves periods of moderate training (~</a:t>
            </a:r>
            <a:r>
              <a:rPr lang="en-US" dirty="0" smtClean="0">
                <a:solidFill>
                  <a:srgbClr val="FF0000"/>
                </a:solidFill>
              </a:rPr>
              <a:t>70% VO2max</a:t>
            </a:r>
            <a:r>
              <a:rPr lang="en-US" dirty="0" smtClean="0"/>
              <a:t>) combined with A short, fast bouts (or hill running) at higher intensities (~</a:t>
            </a:r>
            <a:r>
              <a:rPr lang="en-US" dirty="0" smtClean="0">
                <a:solidFill>
                  <a:srgbClr val="FF0000"/>
                </a:solidFill>
              </a:rPr>
              <a:t>85% to 90% </a:t>
            </a:r>
            <a:r>
              <a:rPr lang="en-US" dirty="0" smtClean="0"/>
              <a:t>VO2maX or HRmax).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Short-Duration, High-Intensity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Interval training </a:t>
            </a:r>
            <a:r>
              <a:rPr lang="en-US" dirty="0" smtClean="0"/>
              <a:t>has become very popular as a </a:t>
            </a:r>
            <a:r>
              <a:rPr lang="en-US" dirty="0" smtClean="0">
                <a:solidFill>
                  <a:srgbClr val="FF0000"/>
                </a:solidFill>
              </a:rPr>
              <a:t>time-efficient training strategy </a:t>
            </a:r>
            <a:r>
              <a:rPr lang="en-US" dirty="0" smtClean="0"/>
              <a:t>for aerobic endurance athletes. </a:t>
            </a:r>
          </a:p>
          <a:p>
            <a:r>
              <a:rPr lang="en-US" dirty="0" smtClean="0"/>
              <a:t>Interval training involves intensities </a:t>
            </a:r>
            <a:r>
              <a:rPr lang="en-US" dirty="0" smtClean="0">
                <a:solidFill>
                  <a:srgbClr val="FF0000"/>
                </a:solidFill>
              </a:rPr>
              <a:t>at or above VO2max,</a:t>
            </a:r>
            <a:r>
              <a:rPr lang="en-US" dirty="0" smtClean="0"/>
              <a:t> typically lasting between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 seconds and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minutes (10). </a:t>
            </a:r>
          </a:p>
          <a:p>
            <a:r>
              <a:rPr lang="en-US" dirty="0" smtClean="0"/>
              <a:t>For an aerobic endurance athlete, the rest </a:t>
            </a:r>
            <a:r>
              <a:rPr lang="en-US" dirty="0" smtClean="0">
                <a:solidFill>
                  <a:srgbClr val="FF0000"/>
                </a:solidFill>
              </a:rPr>
              <a:t>times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FF0000"/>
                </a:solidFill>
              </a:rPr>
              <a:t>intervals</a:t>
            </a:r>
            <a:r>
              <a:rPr lang="en-US" dirty="0" smtClean="0"/>
              <a:t> are typically equal to or less than the work time itself, which keeps the </a:t>
            </a:r>
            <a:r>
              <a:rPr lang="en-US" dirty="0" smtClean="0">
                <a:solidFill>
                  <a:srgbClr val="FF0000"/>
                </a:solidFill>
              </a:rPr>
              <a:t>work-to-rest ratio at 1:1 or 2:1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Short-Duration, High-Intensity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variety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work-rest combinations </a:t>
            </a:r>
            <a:r>
              <a:rPr lang="en-US" dirty="0" smtClean="0"/>
              <a:t>can be used throughout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points of an athlete's </a:t>
            </a:r>
            <a:r>
              <a:rPr lang="en-US" dirty="0" smtClean="0">
                <a:solidFill>
                  <a:srgbClr val="FF0000"/>
                </a:solidFill>
              </a:rPr>
              <a:t>season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improvements in cardiorespiratory and cardiovascular fitness, blood volume, LT, and muscle-buffering capacity (16). </a:t>
            </a:r>
          </a:p>
          <a:p>
            <a:r>
              <a:rPr lang="en-US" dirty="0" smtClean="0"/>
              <a:t>Therefore, if similar adaptations in aerobic endurance performance can be achieved using interval training for 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minutes versus LSD training for </a:t>
            </a:r>
            <a:r>
              <a:rPr lang="en-US" dirty="0" smtClean="0">
                <a:solidFill>
                  <a:srgbClr val="FF0000"/>
                </a:solidFill>
              </a:rPr>
              <a:t>45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60</a:t>
            </a:r>
            <a:r>
              <a:rPr lang="en-US" dirty="0" smtClean="0"/>
              <a:t> minutes, then interval training is clearly more </a:t>
            </a:r>
            <a:r>
              <a:rPr lang="en-US" dirty="0" smtClean="0">
                <a:solidFill>
                  <a:srgbClr val="FF0000"/>
                </a:solidFill>
              </a:rPr>
              <a:t>efficient</a:t>
            </a:r>
            <a:r>
              <a:rPr lang="en-US" dirty="0" smtClean="0"/>
              <a:t>. It also results in </a:t>
            </a:r>
            <a:r>
              <a:rPr lang="en-US" dirty="0" smtClean="0">
                <a:solidFill>
                  <a:srgbClr val="FF0000"/>
                </a:solidFill>
              </a:rPr>
              <a:t>less stress on the body (34).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Resistance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Athletes and strength and conditioning professionals typically implement strength training as a method to alter </a:t>
            </a:r>
            <a:r>
              <a:rPr lang="en-US" dirty="0" smtClean="0">
                <a:solidFill>
                  <a:srgbClr val="FF0000"/>
                </a:solidFill>
              </a:rPr>
              <a:t>body composition, rehabilitate injuries, and improve muscle balance, speed, and local muscular endurance</a:t>
            </a:r>
            <a:r>
              <a:rPr lang="en-US" dirty="0" smtClean="0"/>
              <a:t> (22). </a:t>
            </a:r>
          </a:p>
          <a:p>
            <a:r>
              <a:rPr lang="en-US" dirty="0" smtClean="0"/>
              <a:t>Traditional resistance programs for aerobic endurance athletes have been designed using low-intensity exercises </a:t>
            </a:r>
            <a:r>
              <a:rPr lang="en-US" dirty="0" smtClean="0">
                <a:solidFill>
                  <a:srgbClr val="FF0000"/>
                </a:solidFill>
              </a:rPr>
              <a:t>(&lt;67% IRM</a:t>
            </a:r>
            <a:r>
              <a:rPr lang="en-US" dirty="0" smtClean="0"/>
              <a:t>), high repetitions </a:t>
            </a:r>
            <a:r>
              <a:rPr lang="en-US" dirty="0" smtClean="0">
                <a:solidFill>
                  <a:srgbClr val="FF0000"/>
                </a:solidFill>
              </a:rPr>
              <a:t>(&gt;12</a:t>
            </a:r>
            <a:r>
              <a:rPr lang="en-US" dirty="0" smtClean="0"/>
              <a:t>), short rest times </a:t>
            </a:r>
            <a:r>
              <a:rPr lang="en-US" dirty="0" smtClean="0">
                <a:solidFill>
                  <a:srgbClr val="FF0000"/>
                </a:solidFill>
              </a:rPr>
              <a:t>(30-60 s) </a:t>
            </a:r>
            <a:r>
              <a:rPr lang="en-US" dirty="0" smtClean="0"/>
              <a:t>for two or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sets.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Resistance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recent evidence suggests </a:t>
            </a:r>
            <a:r>
              <a:rPr lang="en-US" dirty="0" smtClean="0">
                <a:solidFill>
                  <a:srgbClr val="FF0000"/>
                </a:solidFill>
              </a:rPr>
              <a:t>explosive-strength </a:t>
            </a:r>
            <a:r>
              <a:rPr lang="en-US" dirty="0" smtClean="0"/>
              <a:t>training is a more </a:t>
            </a:r>
            <a:r>
              <a:rPr lang="en-US" dirty="0" smtClean="0">
                <a:solidFill>
                  <a:srgbClr val="FF0000"/>
                </a:solidFill>
              </a:rPr>
              <a:t>effective</a:t>
            </a:r>
            <a:r>
              <a:rPr lang="en-US" dirty="0" smtClean="0"/>
              <a:t> method for improving </a:t>
            </a:r>
            <a:r>
              <a:rPr lang="en-US" dirty="0" smtClean="0">
                <a:solidFill>
                  <a:srgbClr val="FF0000"/>
                </a:solidFill>
              </a:rPr>
              <a:t>running economy and performance </a:t>
            </a:r>
            <a:r>
              <a:rPr lang="en-US" dirty="0" smtClean="0"/>
              <a:t>(i.e., 5K/10K) (28).</a:t>
            </a:r>
          </a:p>
          <a:p>
            <a:r>
              <a:rPr lang="en-US" dirty="0" smtClean="0"/>
              <a:t>Various aspects of resistance training, such as </a:t>
            </a:r>
            <a:r>
              <a:rPr lang="en-US" dirty="0" smtClean="0">
                <a:solidFill>
                  <a:srgbClr val="FF0000"/>
                </a:solidFill>
              </a:rPr>
              <a:t>specific exercises chosen</a:t>
            </a:r>
            <a:r>
              <a:rPr lang="en-US" dirty="0" smtClean="0"/>
              <a:t>, workout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resistance</a:t>
            </a:r>
            <a:r>
              <a:rPr lang="en-US" dirty="0" smtClean="0"/>
              <a:t> used,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(repetitions and sets), </a:t>
            </a:r>
            <a:r>
              <a:rPr lang="en-US" dirty="0" smtClean="0">
                <a:solidFill>
                  <a:srgbClr val="FF0000"/>
                </a:solidFill>
              </a:rPr>
              <a:t>rest</a:t>
            </a:r>
            <a:r>
              <a:rPr lang="en-US" dirty="0" smtClean="0"/>
              <a:t> intervals between sets, and training </a:t>
            </a:r>
            <a:r>
              <a:rPr lang="en-US" dirty="0" smtClean="0">
                <a:solidFill>
                  <a:srgbClr val="FF0000"/>
                </a:solidFill>
              </a:rPr>
              <a:t>frequency</a:t>
            </a:r>
            <a:r>
              <a:rPr lang="en-US" dirty="0" smtClean="0"/>
              <a:t>, can be manipulated to mold the strength training program to best meet the athlete's goals.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Periodization for Aerobic Endurance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Training programs should be designed to </a:t>
            </a:r>
            <a:r>
              <a:rPr lang="en-US" dirty="0" smtClean="0">
                <a:solidFill>
                  <a:srgbClr val="FF0000"/>
                </a:solidFill>
              </a:rPr>
              <a:t>maximize performance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minimize fatigue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overtraining</a:t>
            </a:r>
            <a:r>
              <a:rPr lang="en-US" dirty="0" smtClean="0"/>
              <a:t> during high-volume training periods leading up to competition.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Dividing training </a:t>
            </a:r>
            <a:r>
              <a:rPr lang="en-US" dirty="0" smtClean="0"/>
              <a:t>into </a:t>
            </a:r>
            <a:r>
              <a:rPr lang="en-US" dirty="0" smtClean="0">
                <a:solidFill>
                  <a:srgbClr val="FF0000"/>
                </a:solidFill>
              </a:rPr>
              <a:t>phases</a:t>
            </a:r>
            <a:r>
              <a:rPr lang="en-US" dirty="0" smtClean="0"/>
              <a:t> by systematically altering </a:t>
            </a:r>
            <a:r>
              <a:rPr lang="en-US" dirty="0" smtClean="0">
                <a:solidFill>
                  <a:srgbClr val="FF0000"/>
                </a:solidFill>
              </a:rPr>
              <a:t>volume and intensity </a:t>
            </a:r>
            <a:r>
              <a:rPr lang="en-US" dirty="0" smtClean="0"/>
              <a:t>and providing for </a:t>
            </a:r>
            <a:r>
              <a:rPr lang="en-US" dirty="0" smtClean="0">
                <a:solidFill>
                  <a:srgbClr val="FF0000"/>
                </a:solidFill>
              </a:rPr>
              <a:t>adequate regeneration </a:t>
            </a:r>
            <a:r>
              <a:rPr lang="en-US" dirty="0" smtClean="0"/>
              <a:t>and peak performance around the most important competitions is a </a:t>
            </a:r>
            <a:r>
              <a:rPr lang="en-US" dirty="0" smtClean="0">
                <a:solidFill>
                  <a:srgbClr val="FF0000"/>
                </a:solidFill>
              </a:rPr>
              <a:t>common strategy </a:t>
            </a:r>
            <a:r>
              <a:rPr lang="en-US" dirty="0" smtClean="0"/>
              <a:t>referred to as </a:t>
            </a:r>
            <a:r>
              <a:rPr lang="en-US" dirty="0" smtClean="0">
                <a:solidFill>
                  <a:srgbClr val="FF0000"/>
                </a:solidFill>
              </a:rPr>
              <a:t>periodization</a:t>
            </a:r>
            <a:r>
              <a:rPr lang="en-US" dirty="0" smtClean="0"/>
              <a:t> (2).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Periodization for Aerobic Endurance Training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the training season is </a:t>
            </a:r>
            <a:r>
              <a:rPr lang="en-US" dirty="0" smtClean="0">
                <a:solidFill>
                  <a:srgbClr val="FF0000"/>
                </a:solidFill>
              </a:rPr>
              <a:t>divided</a:t>
            </a:r>
            <a:r>
              <a:rPr lang="en-US" dirty="0" smtClean="0"/>
              <a:t> into a </a:t>
            </a:r>
            <a:r>
              <a:rPr lang="en-US" dirty="0" smtClean="0">
                <a:solidFill>
                  <a:srgbClr val="FF0000"/>
                </a:solidFill>
              </a:rPr>
              <a:t>monocyclic</a:t>
            </a:r>
            <a:r>
              <a:rPr lang="en-US" dirty="0" smtClean="0"/>
              <a:t> design, including a </a:t>
            </a:r>
            <a:r>
              <a:rPr lang="en-US" dirty="0" smtClean="0">
                <a:solidFill>
                  <a:srgbClr val="FF0000"/>
                </a:solidFill>
              </a:rPr>
              <a:t>preparatory</a:t>
            </a:r>
            <a:r>
              <a:rPr lang="en-US" dirty="0" smtClean="0"/>
              <a:t> time (</a:t>
            </a:r>
            <a:r>
              <a:rPr lang="en-US" dirty="0" smtClean="0">
                <a:solidFill>
                  <a:srgbClr val="FF0000"/>
                </a:solidFill>
              </a:rPr>
              <a:t>preseason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competitive</a:t>
            </a:r>
            <a:r>
              <a:rPr lang="en-US" dirty="0" smtClean="0"/>
              <a:t> segment (</a:t>
            </a:r>
            <a:r>
              <a:rPr lang="en-US" dirty="0" smtClean="0">
                <a:solidFill>
                  <a:srgbClr val="FF0000"/>
                </a:solidFill>
              </a:rPr>
              <a:t>in-season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transition</a:t>
            </a:r>
            <a:r>
              <a:rPr lang="en-US" dirty="0" smtClean="0"/>
              <a:t> (postseason, or </a:t>
            </a:r>
            <a:r>
              <a:rPr lang="en-US" dirty="0" smtClean="0">
                <a:solidFill>
                  <a:srgbClr val="FF0000"/>
                </a:solidFill>
              </a:rPr>
              <a:t>active rest</a:t>
            </a:r>
            <a:r>
              <a:rPr lang="en-US" dirty="0" smtClean="0"/>
              <a:t>), and an </a:t>
            </a:r>
            <a:r>
              <a:rPr lang="en-US" dirty="0" smtClean="0">
                <a:solidFill>
                  <a:srgbClr val="FF0000"/>
                </a:solidFill>
              </a:rPr>
              <a:t>off-season</a:t>
            </a:r>
            <a:r>
              <a:rPr lang="en-US" dirty="0" smtClean="0"/>
              <a:t> (35).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Training Phases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Traditionally, training </a:t>
            </a:r>
            <a:r>
              <a:rPr lang="en-US" dirty="0" smtClean="0">
                <a:solidFill>
                  <a:srgbClr val="FF0000"/>
                </a:solidFill>
              </a:rPr>
              <a:t>sessions</a:t>
            </a:r>
            <a:r>
              <a:rPr lang="en-US" dirty="0" smtClean="0"/>
              <a:t> are organized as a set of various cycles (i.e., </a:t>
            </a:r>
            <a:r>
              <a:rPr lang="en-US" dirty="0" smtClean="0">
                <a:solidFill>
                  <a:srgbClr val="FF0000"/>
                </a:solidFill>
              </a:rPr>
              <a:t>micro, meso, and macro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microcycle refers to one training session </a:t>
            </a:r>
            <a:r>
              <a:rPr lang="en-US" dirty="0" smtClean="0"/>
              <a:t>or a group of training sessions. </a:t>
            </a:r>
            <a:r>
              <a:rPr lang="en-US" dirty="0" smtClean="0">
                <a:solidFill>
                  <a:srgbClr val="FF0000"/>
                </a:solidFill>
              </a:rPr>
              <a:t>Mesocycles are groups of several microcycles centered </a:t>
            </a:r>
            <a:r>
              <a:rPr lang="en-US" dirty="0" smtClean="0"/>
              <a:t>on the </a:t>
            </a:r>
            <a:r>
              <a:rPr lang="en-US" dirty="0" smtClean="0">
                <a:solidFill>
                  <a:srgbClr val="FF0000"/>
                </a:solidFill>
              </a:rPr>
              <a:t>competition</a:t>
            </a:r>
            <a:r>
              <a:rPr lang="en-US" dirty="0" smtClean="0"/>
              <a:t> phase. </a:t>
            </a:r>
            <a:r>
              <a:rPr lang="en-US" dirty="0" smtClean="0">
                <a:solidFill>
                  <a:srgbClr val="FF0000"/>
                </a:solidFill>
              </a:rPr>
              <a:t>Macrocycles</a:t>
            </a:r>
            <a:r>
              <a:rPr lang="en-US" dirty="0" smtClean="0"/>
              <a:t> are a series of </a:t>
            </a:r>
            <a:r>
              <a:rPr lang="en-US" dirty="0" smtClean="0">
                <a:solidFill>
                  <a:srgbClr val="FF0000"/>
                </a:solidFill>
              </a:rPr>
              <a:t>mesocycles planned in an annual </a:t>
            </a:r>
            <a:r>
              <a:rPr lang="en-US" dirty="0" smtClean="0"/>
              <a:t>or semiannual progression (24, 35).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Training Phases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preparatory</a:t>
            </a:r>
            <a:r>
              <a:rPr lang="en-US" dirty="0" smtClean="0"/>
              <a:t>, or preseason, mesocycle centers on </a:t>
            </a:r>
            <a:r>
              <a:rPr lang="en-US" dirty="0" smtClean="0">
                <a:solidFill>
                  <a:srgbClr val="FF0000"/>
                </a:solidFill>
              </a:rPr>
              <a:t>increasing training intensity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sustaining a moderate to high training volume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Competitive, or in-season</a:t>
            </a:r>
            <a:r>
              <a:rPr lang="en-US" dirty="0" smtClean="0"/>
              <a:t>, training incorporates </a:t>
            </a:r>
            <a:r>
              <a:rPr lang="en-US" dirty="0" smtClean="0">
                <a:solidFill>
                  <a:srgbClr val="FF0000"/>
                </a:solidFill>
              </a:rPr>
              <a:t>competition</a:t>
            </a:r>
            <a:r>
              <a:rPr lang="en-US" dirty="0" smtClean="0"/>
              <a:t> and important race days. developing a </a:t>
            </a:r>
            <a:r>
              <a:rPr lang="en-US" dirty="0" smtClean="0">
                <a:solidFill>
                  <a:srgbClr val="FF0000"/>
                </a:solidFill>
              </a:rPr>
              <a:t>training</a:t>
            </a:r>
            <a:r>
              <a:rPr lang="en-US" dirty="0" smtClean="0"/>
              <a:t> plan that leaves the </a:t>
            </a:r>
            <a:r>
              <a:rPr lang="en-US" dirty="0" smtClean="0">
                <a:solidFill>
                  <a:srgbClr val="FF0000"/>
                </a:solidFill>
              </a:rPr>
              <a:t>athlete rested at peak times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postseason</a:t>
            </a:r>
            <a:r>
              <a:rPr lang="en-US" dirty="0" smtClean="0"/>
              <a:t> transition phase allows for active </a:t>
            </a:r>
            <a:r>
              <a:rPr lang="en-US" dirty="0" smtClean="0">
                <a:solidFill>
                  <a:srgbClr val="FF0000"/>
                </a:solidFill>
              </a:rPr>
              <a:t>recovery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decreasing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to eradicate any staleness or injury.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Training Phases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off-season phase </a:t>
            </a:r>
            <a:r>
              <a:rPr lang="en-US" dirty="0" smtClean="0"/>
              <a:t>is implemented to </a:t>
            </a:r>
            <a:r>
              <a:rPr lang="en-US" dirty="0" smtClean="0">
                <a:solidFill>
                  <a:srgbClr val="FF0000"/>
                </a:solidFill>
              </a:rPr>
              <a:t>establish a cardiorespiratory base</a:t>
            </a:r>
            <a:r>
              <a:rPr lang="en-US" dirty="0" smtClean="0"/>
              <a:t>, slowly </a:t>
            </a:r>
            <a:r>
              <a:rPr lang="en-US" dirty="0" smtClean="0">
                <a:solidFill>
                  <a:srgbClr val="FF0000"/>
                </a:solidFill>
              </a:rPr>
              <a:t>increasing</a:t>
            </a:r>
            <a:r>
              <a:rPr lang="en-US" dirty="0" smtClean="0"/>
              <a:t> training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duration</a:t>
            </a:r>
            <a:r>
              <a:rPr lang="en-US" dirty="0" smtClean="0"/>
              <a:t> as the athlete becomes </a:t>
            </a:r>
            <a:r>
              <a:rPr lang="en-US" dirty="0" smtClean="0">
                <a:solidFill>
                  <a:srgbClr val="FF0000"/>
                </a:solidFill>
              </a:rPr>
              <a:t>fitter</a:t>
            </a:r>
            <a:r>
              <a:rPr lang="en-US" dirty="0" smtClean="0"/>
              <a:t>. Notably, a gradual increase in training duration (</a:t>
            </a:r>
            <a:r>
              <a:rPr lang="en-US" dirty="0" smtClean="0">
                <a:solidFill>
                  <a:srgbClr val="FF0000"/>
                </a:solidFill>
              </a:rPr>
              <a:t>5% to 10% </a:t>
            </a:r>
            <a:r>
              <a:rPr lang="en-US" dirty="0" smtClean="0"/>
              <a:t>weekly) should be followed to prevent injury and overtraining (38).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Aerobic endurance adaptations 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Maximal oxygen consumption (</a:t>
            </a:r>
            <a:r>
              <a:rPr lang="en-US" dirty="0" smtClean="0">
                <a:solidFill>
                  <a:srgbClr val="FF0000"/>
                </a:solidFill>
              </a:rPr>
              <a:t>Vo2max</a:t>
            </a:r>
            <a:r>
              <a:rPr lang="en-US" dirty="0" smtClean="0"/>
              <a:t>) is related to </a:t>
            </a:r>
            <a:r>
              <a:rPr lang="en-US" dirty="0" smtClean="0">
                <a:solidFill>
                  <a:srgbClr val="FF0000"/>
                </a:solidFill>
              </a:rPr>
              <a:t>cardiorespiratory fitness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Lactate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threshold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fatigue</a:t>
            </a:r>
            <a:r>
              <a:rPr lang="en-US" dirty="0" smtClean="0"/>
              <a:t> threshold representing an </a:t>
            </a:r>
            <a:r>
              <a:rPr lang="en-US" dirty="0" smtClean="0">
                <a:solidFill>
                  <a:srgbClr val="FF0000"/>
                </a:solidFill>
              </a:rPr>
              <a:t>abrupt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lactate</a:t>
            </a:r>
            <a:r>
              <a:rPr lang="en-US" dirty="0" smtClean="0"/>
              <a:t> above baseline concentration.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Tapering Strategies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Tapering involves the alteration of training frequency, duration, and intensity, and the length of time </a:t>
            </a:r>
            <a:r>
              <a:rPr lang="en-US" dirty="0" smtClean="0">
                <a:solidFill>
                  <a:srgbClr val="FF0000"/>
                </a:solidFill>
              </a:rPr>
              <a:t>within the reduced phase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 recently, exercise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has become the key component in an effective taper; Athletes who maintain activities of moderate intensities (</a:t>
            </a:r>
            <a:r>
              <a:rPr lang="en-US" dirty="0" smtClean="0">
                <a:solidFill>
                  <a:srgbClr val="FF0000"/>
                </a:solidFill>
              </a:rPr>
              <a:t>≤70% VO2maX</a:t>
            </a:r>
            <a:r>
              <a:rPr lang="en-US" dirty="0" smtClean="0"/>
              <a:t>) demonstrated a </a:t>
            </a:r>
            <a:r>
              <a:rPr lang="en-US" dirty="0" smtClean="0">
                <a:solidFill>
                  <a:srgbClr val="FF0000"/>
                </a:solidFill>
              </a:rPr>
              <a:t>decrease</a:t>
            </a:r>
            <a:r>
              <a:rPr lang="en-US" dirty="0" smtClean="0"/>
              <a:t> in performance following a taper phase.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Tapering Strategies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reducing training </a:t>
            </a:r>
            <a:r>
              <a:rPr lang="en-US" dirty="0" smtClean="0">
                <a:solidFill>
                  <a:srgbClr val="FF0000"/>
                </a:solidFill>
              </a:rPr>
              <a:t>duration</a:t>
            </a:r>
            <a:r>
              <a:rPr lang="en-US" dirty="0" smtClean="0"/>
              <a:t> but maintaining a high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(≥9O% VO2max) </a:t>
            </a:r>
            <a:r>
              <a:rPr lang="en-US" dirty="0" smtClean="0"/>
              <a:t>has proven to be effective in stimulating gains in performance (33). </a:t>
            </a:r>
          </a:p>
          <a:p>
            <a:r>
              <a:rPr lang="en-US" dirty="0" smtClean="0"/>
              <a:t>between </a:t>
            </a:r>
            <a:r>
              <a:rPr lang="en-US" dirty="0" smtClean="0">
                <a:solidFill>
                  <a:srgbClr val="FF0000"/>
                </a:solidFill>
              </a:rPr>
              <a:t>7 and 16 days </a:t>
            </a:r>
            <a:r>
              <a:rPr lang="en-US" dirty="0" smtClean="0"/>
              <a:t>for an aerobic endurance athlete to achieve peak performance (35).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Recovery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Possibly the most overlooked aspect of aerobic endurance training is </a:t>
            </a:r>
            <a:r>
              <a:rPr lang="en-US" dirty="0" smtClean="0">
                <a:solidFill>
                  <a:srgbClr val="FF0000"/>
                </a:solidFill>
              </a:rPr>
              <a:t>recovery</a:t>
            </a:r>
            <a:r>
              <a:rPr lang="en-US" dirty="0" smtClean="0"/>
              <a:t>. Due to </a:t>
            </a:r>
            <a:r>
              <a:rPr lang="en-US" dirty="0" smtClean="0">
                <a:solidFill>
                  <a:srgbClr val="FF0000"/>
                </a:solidFill>
              </a:rPr>
              <a:t>the high-volume and sometimes high-intensity </a:t>
            </a:r>
            <a:r>
              <a:rPr lang="en-US" dirty="0" smtClean="0"/>
              <a:t>aspects of aerobic endurance training.</a:t>
            </a:r>
          </a:p>
          <a:p>
            <a:r>
              <a:rPr lang="en-US" dirty="0" smtClean="0"/>
              <a:t>Overtraining is the result of too much stress, both physiological and psychological, and not enough rest (13). </a:t>
            </a:r>
          </a:p>
          <a:p>
            <a:r>
              <a:rPr lang="en-US" dirty="0" smtClean="0"/>
              <a:t>It lasts at least two weeks and is determined by decreases in performance (5).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Recovery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Along with </a:t>
            </a:r>
            <a:r>
              <a:rPr lang="en-US" dirty="0" smtClean="0">
                <a:solidFill>
                  <a:srgbClr val="FF0000"/>
                </a:solidFill>
              </a:rPr>
              <a:t>performance decrements</a:t>
            </a:r>
            <a:r>
              <a:rPr lang="en-US" dirty="0" smtClean="0"/>
              <a:t>, symptoms of overtraining include increased susceptibility to </a:t>
            </a:r>
            <a:r>
              <a:rPr lang="en-US" dirty="0" smtClean="0">
                <a:solidFill>
                  <a:srgbClr val="FF0000"/>
                </a:solidFill>
              </a:rPr>
              <a:t>infections</a:t>
            </a:r>
            <a:r>
              <a:rPr lang="en-US" dirty="0" smtClean="0"/>
              <a:t> (5 ),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loss, changes in </a:t>
            </a:r>
            <a:r>
              <a:rPr lang="en-US" dirty="0" smtClean="0">
                <a:solidFill>
                  <a:srgbClr val="FF0000"/>
                </a:solidFill>
              </a:rPr>
              <a:t>sleep</a:t>
            </a:r>
            <a:r>
              <a:rPr lang="en-US" dirty="0" smtClean="0"/>
              <a:t> patterns, drowsiness, </a:t>
            </a:r>
            <a:r>
              <a:rPr lang="en-US" dirty="0" smtClean="0">
                <a:solidFill>
                  <a:srgbClr val="FF0000"/>
                </a:solidFill>
              </a:rPr>
              <a:t>irritability</a:t>
            </a:r>
            <a:r>
              <a:rPr lang="en-US" dirty="0" smtClean="0"/>
              <a:t>, loss of </a:t>
            </a:r>
            <a:r>
              <a:rPr lang="en-US" dirty="0" smtClean="0">
                <a:solidFill>
                  <a:srgbClr val="FF0000"/>
                </a:solidFill>
              </a:rPr>
              <a:t>appetite</a:t>
            </a:r>
            <a:r>
              <a:rPr lang="en-US" dirty="0" smtClean="0"/>
              <a:t>, loss of </a:t>
            </a:r>
            <a:r>
              <a:rPr lang="en-US" dirty="0" smtClean="0">
                <a:solidFill>
                  <a:srgbClr val="FF0000"/>
                </a:solidFill>
              </a:rPr>
              <a:t>motivation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depression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anxiety</a:t>
            </a:r>
            <a:r>
              <a:rPr lang="en-US" dirty="0" smtClean="0"/>
              <a:t>, poor concentration, and high resting, recovery, and morning heart rates (11).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Overreaching</a:t>
            </a:r>
            <a:r>
              <a:rPr lang="en-US" dirty="0" smtClean="0"/>
              <a:t> can occur when an athlete increases </a:t>
            </a:r>
            <a:r>
              <a:rPr lang="en-US" dirty="0" smtClean="0">
                <a:solidFill>
                  <a:srgbClr val="FF0000"/>
                </a:solidFill>
              </a:rPr>
              <a:t>intensity or volume </a:t>
            </a:r>
            <a:r>
              <a:rPr lang="en-US" dirty="0" smtClean="0"/>
              <a:t>of training to optimize training adaptations and performance. This is usually </a:t>
            </a:r>
            <a:r>
              <a:rPr lang="en-US" dirty="0" smtClean="0">
                <a:solidFill>
                  <a:srgbClr val="FF0000"/>
                </a:solidFill>
              </a:rPr>
              <a:t>followed</a:t>
            </a:r>
            <a:r>
              <a:rPr lang="en-US" dirty="0" smtClean="0"/>
              <a:t> by a period of relative </a:t>
            </a:r>
            <a:r>
              <a:rPr lang="en-US" dirty="0" smtClean="0">
                <a:solidFill>
                  <a:srgbClr val="FF0000"/>
                </a:solidFill>
              </a:rPr>
              <a:t>rest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or tapering </a:t>
            </a:r>
            <a:r>
              <a:rPr lang="en-US" dirty="0" smtClean="0"/>
              <a:t>to allow for </a:t>
            </a:r>
            <a:r>
              <a:rPr lang="en-US" dirty="0" smtClean="0">
                <a:solidFill>
                  <a:srgbClr val="FF0000"/>
                </a:solidFill>
              </a:rPr>
              <a:t>supercompensation</a:t>
            </a:r>
            <a:r>
              <a:rPr lang="en-US" dirty="0" smtClean="0"/>
              <a:t> (5).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Recovery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Recovery</a:t>
            </a:r>
            <a:r>
              <a:rPr lang="en-US" dirty="0" smtClean="0"/>
              <a:t> from overtraining may take up to </a:t>
            </a:r>
            <a:r>
              <a:rPr lang="en-US" dirty="0" smtClean="0">
                <a:solidFill>
                  <a:srgbClr val="FF0000"/>
                </a:solidFill>
              </a:rPr>
              <a:t>five weeks of rest</a:t>
            </a:r>
            <a:r>
              <a:rPr lang="en-US" dirty="0" smtClean="0"/>
              <a:t>, during which detraining, or a </a:t>
            </a:r>
            <a:r>
              <a:rPr lang="en-US" dirty="0" smtClean="0">
                <a:solidFill>
                  <a:srgbClr val="FF0000"/>
                </a:solidFill>
              </a:rPr>
              <a:t>decrease in fitness</a:t>
            </a:r>
            <a:r>
              <a:rPr lang="en-US" dirty="0" smtClean="0"/>
              <a:t>, will occur. </a:t>
            </a:r>
          </a:p>
          <a:p>
            <a:r>
              <a:rPr lang="en-US" dirty="0" smtClean="0"/>
              <a:t>As a result, it is clear that </a:t>
            </a:r>
            <a:r>
              <a:rPr lang="en-US" dirty="0" smtClean="0">
                <a:solidFill>
                  <a:srgbClr val="FF0000"/>
                </a:solidFill>
              </a:rPr>
              <a:t>recovery</a:t>
            </a:r>
            <a:r>
              <a:rPr lang="en-US" dirty="0" smtClean="0"/>
              <a:t> must be carefully planned into a training program, especially during an </a:t>
            </a:r>
            <a:r>
              <a:rPr lang="en-US" dirty="0" smtClean="0">
                <a:solidFill>
                  <a:srgbClr val="FF0000"/>
                </a:solidFill>
              </a:rPr>
              <a:t>overreaching</a:t>
            </a:r>
            <a:r>
              <a:rPr lang="en-US" dirty="0" smtClean="0"/>
              <a:t> phase, to </a:t>
            </a:r>
            <a:r>
              <a:rPr lang="en-US" dirty="0" smtClean="0">
                <a:solidFill>
                  <a:srgbClr val="FF0000"/>
                </a:solidFill>
              </a:rPr>
              <a:t>avoid</a:t>
            </a:r>
            <a:r>
              <a:rPr lang="en-US" dirty="0" smtClean="0"/>
              <a:t> prolonged </a:t>
            </a:r>
            <a:r>
              <a:rPr lang="en-US" dirty="0" smtClean="0">
                <a:solidFill>
                  <a:srgbClr val="FF0000"/>
                </a:solidFill>
              </a:rPr>
              <a:t>periods of decreased training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simple way to help avoid overreaching and overtraining for </a:t>
            </a:r>
            <a:r>
              <a:rPr lang="en-US" dirty="0" smtClean="0">
                <a:solidFill>
                  <a:srgbClr val="FF0000"/>
                </a:solidFill>
              </a:rPr>
              <a:t>novice</a:t>
            </a:r>
            <a:r>
              <a:rPr lang="en-US" dirty="0" smtClean="0"/>
              <a:t> athletes is to </a:t>
            </a:r>
            <a:r>
              <a:rPr lang="en-US" dirty="0" smtClean="0">
                <a:solidFill>
                  <a:srgbClr val="FF0000"/>
                </a:solidFill>
              </a:rPr>
              <a:t>slowly</a:t>
            </a:r>
            <a:r>
              <a:rPr lang="en-US" dirty="0" smtClean="0"/>
              <a:t> build base </a:t>
            </a:r>
            <a:r>
              <a:rPr lang="en-US" dirty="0" smtClean="0">
                <a:solidFill>
                  <a:srgbClr val="FF0000"/>
                </a:solidFill>
              </a:rPr>
              <a:t>levels of fitness </a:t>
            </a:r>
            <a:r>
              <a:rPr lang="en-US" dirty="0" smtClean="0"/>
              <a:t>(i.e., increase aerobic capacity). (LSD)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Recovery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In addition, for both novice and experienced athletes, a sound </a:t>
            </a:r>
            <a:r>
              <a:rPr lang="en-US" dirty="0" smtClean="0">
                <a:solidFill>
                  <a:srgbClr val="FF0000"/>
                </a:solidFill>
              </a:rPr>
              <a:t>dietary strategy </a:t>
            </a:r>
            <a:r>
              <a:rPr lang="en-US" dirty="0" smtClean="0"/>
              <a:t>is also critical for glycogen repletion and muscle recovery (19). </a:t>
            </a:r>
          </a:p>
          <a:p>
            <a:r>
              <a:rPr lang="en-US" dirty="0" smtClean="0"/>
              <a:t>consumption of both </a:t>
            </a:r>
            <a:r>
              <a:rPr lang="en-US" dirty="0" smtClean="0">
                <a:solidFill>
                  <a:srgbClr val="FF0000"/>
                </a:solidFill>
              </a:rPr>
              <a:t>protein and carbohydrate </a:t>
            </a:r>
            <a:r>
              <a:rPr lang="en-US" dirty="0" smtClean="0"/>
              <a:t>is important for the replenishment of lost glycogen from the muscle, as well as for muscle repair and rebuilding (19).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Factors in Aerobic Endurance Performance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exercise </a:t>
            </a:r>
            <a:r>
              <a:rPr lang="en-US" dirty="0" smtClean="0">
                <a:solidFill>
                  <a:srgbClr val="FF0000"/>
                </a:solidFill>
              </a:rPr>
              <a:t>economy</a:t>
            </a:r>
            <a:r>
              <a:rPr lang="en-US" dirty="0" smtClean="0"/>
              <a:t>, </a:t>
            </a:r>
          </a:p>
          <a:p>
            <a:r>
              <a:rPr lang="en-US" dirty="0" smtClean="0"/>
              <a:t>exercise prescription derived from scientifically based </a:t>
            </a:r>
            <a:r>
              <a:rPr lang="en-US" dirty="0" smtClean="0">
                <a:solidFill>
                  <a:srgbClr val="FF0000"/>
                </a:solidFill>
              </a:rPr>
              <a:t>training principles</a:t>
            </a:r>
            <a:r>
              <a:rPr lang="en-US" dirty="0" smtClean="0"/>
              <a:t>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psychological preparation </a:t>
            </a:r>
            <a:r>
              <a:rPr lang="en-US" dirty="0" smtClean="0"/>
              <a:t>that motivates the athlete, and a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lifestyle</a:t>
            </a:r>
            <a:r>
              <a:rPr lang="en-US" dirty="0" smtClean="0"/>
              <a:t> that leads to training success and adequate recovery.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Exercise Economy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Exercise economy refers to the </a:t>
            </a:r>
            <a:r>
              <a:rPr lang="en-US" dirty="0" smtClean="0">
                <a:solidFill>
                  <a:srgbClr val="FF0000"/>
                </a:solidFill>
              </a:rPr>
              <a:t>metabolic demand of submaximal exercise </a:t>
            </a:r>
            <a:r>
              <a:rPr lang="en-US" dirty="0" smtClean="0"/>
              <a:t>(26). As athletes become </a:t>
            </a:r>
            <a:r>
              <a:rPr lang="en-US" dirty="0" smtClean="0">
                <a:solidFill>
                  <a:srgbClr val="FF0000"/>
                </a:solidFill>
              </a:rPr>
              <a:t>more economical </a:t>
            </a:r>
            <a:r>
              <a:rPr lang="en-US" dirty="0" smtClean="0"/>
              <a:t>during tasks like </a:t>
            </a:r>
            <a:r>
              <a:rPr lang="en-US" dirty="0" smtClean="0">
                <a:solidFill>
                  <a:srgbClr val="FF0000"/>
                </a:solidFill>
              </a:rPr>
              <a:t>running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cycling</a:t>
            </a:r>
            <a:r>
              <a:rPr lang="en-US" dirty="0" smtClean="0"/>
              <a:t>, or swimming, </a:t>
            </a:r>
            <a:r>
              <a:rPr lang="en-US" dirty="0" smtClean="0">
                <a:solidFill>
                  <a:srgbClr val="FF0000"/>
                </a:solidFill>
              </a:rPr>
              <a:t>endurance performance also improves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There are many ways to </a:t>
            </a:r>
            <a:r>
              <a:rPr lang="en-US" dirty="0" smtClean="0">
                <a:solidFill>
                  <a:srgbClr val="FF0000"/>
                </a:solidFill>
              </a:rPr>
              <a:t>improve</a:t>
            </a:r>
            <a:r>
              <a:rPr lang="en-US" dirty="0" smtClean="0"/>
              <a:t> exercise economy, but </a:t>
            </a:r>
            <a:r>
              <a:rPr lang="en-US" dirty="0" smtClean="0">
                <a:solidFill>
                  <a:srgbClr val="FF0000"/>
                </a:solidFill>
              </a:rPr>
              <a:t>specificity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exercise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modality</a:t>
            </a:r>
            <a:r>
              <a:rPr lang="en-US" dirty="0" smtClean="0"/>
              <a:t> should be the </a:t>
            </a:r>
            <a:r>
              <a:rPr lang="en-US" dirty="0" smtClean="0">
                <a:solidFill>
                  <a:srgbClr val="FF0000"/>
                </a:solidFill>
              </a:rPr>
              <a:t>main focus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will </a:t>
            </a:r>
            <a:r>
              <a:rPr lang="en-US" dirty="0" smtClean="0">
                <a:solidFill>
                  <a:srgbClr val="FF0000"/>
                </a:solidFill>
              </a:rPr>
              <a:t>allow more calories </a:t>
            </a:r>
            <a:r>
              <a:rPr lang="en-US" dirty="0" smtClean="0"/>
              <a:t>(energy) to be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 during the </a:t>
            </a:r>
            <a:r>
              <a:rPr lang="en-US" dirty="0" smtClean="0">
                <a:solidFill>
                  <a:srgbClr val="FF0000"/>
                </a:solidFill>
              </a:rPr>
              <a:t>race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delaying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fatigue</a:t>
            </a:r>
            <a:r>
              <a:rPr lang="en-US" dirty="0" smtClean="0"/>
              <a:t> process.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Exercise Economy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training the body to perform as efficiently as possible at a </a:t>
            </a:r>
            <a:r>
              <a:rPr lang="en-US" dirty="0" smtClean="0">
                <a:solidFill>
                  <a:srgbClr val="FF0000"/>
                </a:solidFill>
              </a:rPr>
              <a:t>specific event</a:t>
            </a:r>
            <a:r>
              <a:rPr lang="en-US" dirty="0" smtClean="0"/>
              <a:t>, other factors can affect running economy, such as </a:t>
            </a:r>
            <a:r>
              <a:rPr lang="en-US" dirty="0" smtClean="0">
                <a:solidFill>
                  <a:srgbClr val="FF0000"/>
                </a:solidFill>
              </a:rPr>
              <a:t>stride length </a:t>
            </a:r>
            <a:r>
              <a:rPr lang="en-US" dirty="0" smtClean="0"/>
              <a:t>(6), </a:t>
            </a:r>
            <a:r>
              <a:rPr lang="en-US" dirty="0" smtClean="0">
                <a:solidFill>
                  <a:srgbClr val="FF0000"/>
                </a:solidFill>
              </a:rPr>
              <a:t>body weight </a:t>
            </a:r>
            <a:r>
              <a:rPr lang="en-US" dirty="0" smtClean="0"/>
              <a:t>(8), and </a:t>
            </a:r>
            <a:r>
              <a:rPr lang="en-US" dirty="0" smtClean="0">
                <a:solidFill>
                  <a:srgbClr val="FF0000"/>
                </a:solidFill>
              </a:rPr>
              <a:t>air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resistance</a:t>
            </a:r>
            <a:r>
              <a:rPr lang="en-US" dirty="0" smtClean="0"/>
              <a:t> (23). </a:t>
            </a:r>
          </a:p>
          <a:p>
            <a:r>
              <a:rPr lang="en-US" dirty="0" smtClean="0"/>
              <a:t>A comfortable, natural stride length seems to be the most efficient for most runners.</a:t>
            </a:r>
          </a:p>
          <a:p>
            <a:r>
              <a:rPr lang="en-US" dirty="0" smtClean="0"/>
              <a:t>Body weight should be kept at </a:t>
            </a:r>
            <a:r>
              <a:rPr lang="en-US" dirty="0" smtClean="0">
                <a:solidFill>
                  <a:srgbClr val="FF0000"/>
                </a:solidFill>
              </a:rPr>
              <a:t>low</a:t>
            </a:r>
            <a:r>
              <a:rPr lang="en-US" dirty="0" smtClean="0"/>
              <a:t> but </a:t>
            </a:r>
            <a:r>
              <a:rPr lang="en-US" dirty="0" smtClean="0">
                <a:solidFill>
                  <a:srgbClr val="FF0000"/>
                </a:solidFill>
              </a:rPr>
              <a:t>healthy</a:t>
            </a:r>
            <a:r>
              <a:rPr lang="en-US" dirty="0" smtClean="0"/>
              <a:t> levels based on athletes' </a:t>
            </a:r>
            <a:r>
              <a:rPr lang="en-US" dirty="0" smtClean="0">
                <a:solidFill>
                  <a:srgbClr val="FF0000"/>
                </a:solidFill>
              </a:rPr>
              <a:t>body type </a:t>
            </a:r>
            <a:r>
              <a:rPr lang="en-US" dirty="0" smtClean="0"/>
              <a:t>and body </a:t>
            </a:r>
            <a:r>
              <a:rPr lang="en-US" dirty="0" smtClean="0">
                <a:solidFill>
                  <a:srgbClr val="FF0000"/>
                </a:solidFill>
              </a:rPr>
              <a:t>composition</a:t>
            </a:r>
            <a:r>
              <a:rPr lang="en-US" dirty="0" smtClean="0"/>
              <a:t>. For example, excessive muscle mass may </a:t>
            </a:r>
            <a:r>
              <a:rPr lang="en-US" dirty="0" smtClean="0">
                <a:solidFill>
                  <a:srgbClr val="FF0000"/>
                </a:solidFill>
              </a:rPr>
              <a:t>not allow </a:t>
            </a:r>
            <a:r>
              <a:rPr lang="en-US" dirty="0" smtClean="0"/>
              <a:t>for the optimal efficiency in aerobic exercise.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Exercise Economy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athletes can improve their economy by </a:t>
            </a:r>
            <a:r>
              <a:rPr lang="en-US" dirty="0" smtClean="0">
                <a:solidFill>
                  <a:srgbClr val="FF0000"/>
                </a:solidFill>
              </a:rPr>
              <a:t>wearing tight-fitting </a:t>
            </a:r>
            <a:r>
              <a:rPr lang="en-US" dirty="0" smtClean="0"/>
              <a:t>clothing that does not catch the wind and </a:t>
            </a:r>
            <a:r>
              <a:rPr lang="en-US" dirty="0" smtClean="0">
                <a:solidFill>
                  <a:srgbClr val="FF0000"/>
                </a:solidFill>
              </a:rPr>
              <a:t>by drafting behind other </a:t>
            </a:r>
            <a:r>
              <a:rPr lang="en-US" dirty="0" smtClean="0"/>
              <a:t>competitors, particularly during a race or time trial.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Training Principles for Aerobic Endurance Training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 variety of training </a:t>
            </a:r>
            <a:r>
              <a:rPr lang="en-US" dirty="0" smtClean="0">
                <a:solidFill>
                  <a:srgbClr val="FF0000"/>
                </a:solidFill>
              </a:rPr>
              <a:t>techniques</a:t>
            </a:r>
            <a:r>
              <a:rPr lang="en-US" dirty="0" smtClean="0"/>
              <a:t>, when combined to form a </a:t>
            </a:r>
            <a:r>
              <a:rPr lang="en-US" dirty="0" smtClean="0">
                <a:solidFill>
                  <a:srgbClr val="FF0000"/>
                </a:solidFill>
              </a:rPr>
              <a:t>structured training plan</a:t>
            </a:r>
            <a:r>
              <a:rPr lang="en-US" dirty="0" smtClean="0"/>
              <a:t>, can lead to optimal performance. An aerobic endurance training plan should include </a:t>
            </a:r>
            <a:r>
              <a:rPr lang="en-US" dirty="0" smtClean="0">
                <a:solidFill>
                  <a:srgbClr val="FF0000"/>
                </a:solidFill>
              </a:rPr>
              <a:t>workouts of varying intensities and durations</a:t>
            </a:r>
            <a:r>
              <a:rPr lang="en-US" dirty="0" smtClean="0"/>
              <a:t>, each having specific benefits to overall endurance performance.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2770</Words>
  <Application>Microsoft Office PowerPoint</Application>
  <PresentationFormat>On-screen Show (4:3)</PresentationFormat>
  <Paragraphs>177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Cambria</vt:lpstr>
      <vt:lpstr>Office Theme</vt:lpstr>
      <vt:lpstr>Endurance Training</vt:lpstr>
      <vt:lpstr>Endurance Training</vt:lpstr>
      <vt:lpstr>Aerobic endurance adaptations  </vt:lpstr>
      <vt:lpstr>Aerobic endurance adaptations  </vt:lpstr>
      <vt:lpstr>Factors in Aerobic Endurance Performance</vt:lpstr>
      <vt:lpstr>Exercise Economy</vt:lpstr>
      <vt:lpstr>Exercise Economy</vt:lpstr>
      <vt:lpstr>Exercise Economy</vt:lpstr>
      <vt:lpstr>Training Principles for Aerobic Endurance Training</vt:lpstr>
      <vt:lpstr>Training Principles for Aerobic Endurance Training</vt:lpstr>
      <vt:lpstr>Performance Psychology</vt:lpstr>
      <vt:lpstr>Performance Psychology</vt:lpstr>
      <vt:lpstr>Performance Psychology</vt:lpstr>
      <vt:lpstr>Lifestyle</vt:lpstr>
      <vt:lpstr>Aerobic Endurance Training Variables</vt:lpstr>
      <vt:lpstr>Intensity (Load)</vt:lpstr>
      <vt:lpstr>quantitative measure of intensity </vt:lpstr>
      <vt:lpstr>quantitative measure of intensity </vt:lpstr>
      <vt:lpstr>Duration and Volume</vt:lpstr>
      <vt:lpstr>Borg scale</vt:lpstr>
      <vt:lpstr>Relationship between Percent HR Max and Percent VO2 Max and RPE</vt:lpstr>
      <vt:lpstr>Relationship between Percent HR Max and Percent VO2 Max</vt:lpstr>
      <vt:lpstr>Duration and Volume</vt:lpstr>
      <vt:lpstr>Aerobic Endurance Training Strategies</vt:lpstr>
      <vt:lpstr>Long-Duration, Moderate-Intensity Training</vt:lpstr>
      <vt:lpstr>Long-Duration, Moderate-Intensity Training</vt:lpstr>
      <vt:lpstr>Long-Duration, Moderate-Intensity Training</vt:lpstr>
      <vt:lpstr>Moderate-Duration, High-Intensity Training</vt:lpstr>
      <vt:lpstr>Finding the right tempo</vt:lpstr>
      <vt:lpstr>Moderate-Duration, High-Intensity Training</vt:lpstr>
      <vt:lpstr>Short-Duration, High-Intensity Training</vt:lpstr>
      <vt:lpstr>Short-Duration, High-Intensity Training</vt:lpstr>
      <vt:lpstr>Resistance Training</vt:lpstr>
      <vt:lpstr>Resistance Training</vt:lpstr>
      <vt:lpstr>Periodization for Aerobic Endurance Training</vt:lpstr>
      <vt:lpstr>Periodization for Aerobic Endurance Training</vt:lpstr>
      <vt:lpstr>Training Phases</vt:lpstr>
      <vt:lpstr>Training Phases</vt:lpstr>
      <vt:lpstr>Training Phases</vt:lpstr>
      <vt:lpstr>Tapering Strategies</vt:lpstr>
      <vt:lpstr>Tapering Strategies</vt:lpstr>
      <vt:lpstr>Recovery</vt:lpstr>
      <vt:lpstr>Recovery</vt:lpstr>
      <vt:lpstr>Recovery</vt:lpstr>
      <vt:lpstr>Recovery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Training</dc:title>
  <dc:creator>sport advisor</dc:creator>
  <cp:lastModifiedBy>T</cp:lastModifiedBy>
  <cp:revision>321</cp:revision>
  <dcterms:created xsi:type="dcterms:W3CDTF">2006-08-16T00:00:00Z</dcterms:created>
  <dcterms:modified xsi:type="dcterms:W3CDTF">2016-03-06T09:31:34Z</dcterms:modified>
</cp:coreProperties>
</file>