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45600-4617-411B-ABF1-DCCB6ACBEF25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9E157-D7FE-4CBA-8B04-57E0D45CB8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9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9D26-1599-4822-BB54-DFA721AB0062}" type="datetime1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A13F-2D6B-4244-B3C9-B0129E51C2BD}" type="datetime1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68C2-23BA-4D80-973F-A974AE2BAB82}" type="datetime1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42EC-04E1-4E37-B2E9-8D0390CA614B}" type="datetime1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0B10-720D-499D-A6E8-B019361FB443}" type="datetime1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7AC0-3C18-4CAC-A4DA-9D1B5DBA8EBF}" type="datetime1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E83B-877F-4DDF-81A2-DB9526FCDC2D}" type="datetime1">
              <a:rPr lang="en-US" smtClean="0"/>
              <a:pPr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5029-0993-4E59-9B85-0E9AE3FAD638}" type="datetime1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0B98-D8DD-4DD9-8573-92EDB732C0E2}" type="datetime1">
              <a:rPr lang="en-US" smtClean="0"/>
              <a:pPr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7DEC-5E4A-4A93-940F-121EE700FFDC}" type="datetime1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7016-C56D-410B-987C-63009766DF0C}" type="datetime1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999">
              <a:srgbClr val="F0EBD5"/>
            </a:gs>
            <a:gs pos="100000">
              <a:srgbClr val="D1C39F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56854-4B3A-48B2-857B-CEC3754D5AC7}" type="datetime1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Speed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419600"/>
            <a:ext cx="7086600" cy="609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Robert U. Newton, PhD, CSCS*D, FNSCA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7467600" y="533400"/>
            <a:ext cx="828675" cy="1171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" pitchFamily="34" charset="0"/>
                <a:cs typeface="Arial" pitchFamily="34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Muscle Fiber-Type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muscle fiber-type composition has a critical role in determining running speed.</a:t>
            </a:r>
            <a:endParaRPr lang="fa-IR" dirty="0" smtClean="0"/>
          </a:p>
          <a:p>
            <a:r>
              <a:rPr lang="en-US" dirty="0" smtClean="0"/>
              <a:t>Each of these fibers has </a:t>
            </a:r>
            <a:r>
              <a:rPr lang="en-US" dirty="0" smtClean="0">
                <a:solidFill>
                  <a:srgbClr val="FF0000"/>
                </a:solidFill>
              </a:rPr>
              <a:t>subtypes</a:t>
            </a:r>
            <a:r>
              <a:rPr lang="en-US" dirty="0" smtClean="0"/>
              <a:t>. Fiber subtypes have the basic characteristics of the fiber type (slow-twitch or fast-twitch), but can </a:t>
            </a:r>
            <a:r>
              <a:rPr lang="en-US" dirty="0" smtClean="0">
                <a:solidFill>
                  <a:srgbClr val="FF0000"/>
                </a:solidFill>
              </a:rPr>
              <a:t>be altered based on the training stimulus </a:t>
            </a:r>
            <a:r>
              <a:rPr lang="en-US" dirty="0" smtClean="0"/>
              <a:t>or lack of stimulus. </a:t>
            </a:r>
            <a:endParaRPr lang="fa-IR" dirty="0" smtClean="0"/>
          </a:p>
          <a:p>
            <a:r>
              <a:rPr lang="en-US" dirty="0" smtClean="0"/>
              <a:t>However, athletes cannot change the fiber-type composition, so </a:t>
            </a:r>
            <a:r>
              <a:rPr lang="en-US" dirty="0" smtClean="0">
                <a:solidFill>
                  <a:srgbClr val="FF0000"/>
                </a:solidFill>
              </a:rPr>
              <a:t>although Type I fibers may become </a:t>
            </a:r>
            <a:r>
              <a:rPr lang="en-US" dirty="0" smtClean="0"/>
              <a:t>more </a:t>
            </a:r>
            <a:r>
              <a:rPr lang="en-US" dirty="0" smtClean="0">
                <a:solidFill>
                  <a:srgbClr val="FF0000"/>
                </a:solidFill>
              </a:rPr>
              <a:t>anaerobic</a:t>
            </a:r>
            <a:r>
              <a:rPr lang="en-US" dirty="0" smtClean="0"/>
              <a:t> or </a:t>
            </a:r>
            <a:r>
              <a:rPr lang="en-US" dirty="0" err="1" smtClean="0"/>
              <a:t>glycolytic</a:t>
            </a:r>
            <a:r>
              <a:rPr lang="en-US" dirty="0" smtClean="0"/>
              <a:t> through sprint or interval training, they will never acquire many of the </a:t>
            </a:r>
            <a:r>
              <a:rPr lang="en-US" dirty="0" smtClean="0">
                <a:solidFill>
                  <a:srgbClr val="FF0000"/>
                </a:solidFill>
              </a:rPr>
              <a:t>characteristics generally </a:t>
            </a:r>
            <a:r>
              <a:rPr lang="en-US" dirty="0" smtClean="0"/>
              <a:t>associated with Type II fibers.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Muscle Fiber-Type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people are born with an equal number of Type I and Type II fibers. </a:t>
            </a:r>
            <a:endParaRPr lang="fa-IR" dirty="0" smtClean="0"/>
          </a:p>
          <a:p>
            <a:r>
              <a:rPr lang="en-US" dirty="0" smtClean="0"/>
              <a:t>This is why it is not easy to develop elite athletes</a:t>
            </a:r>
            <a:endParaRPr lang="fa-IR" dirty="0" smtClean="0"/>
          </a:p>
          <a:p>
            <a:r>
              <a:rPr lang="en-US" dirty="0" smtClean="0"/>
              <a:t>They are generally born, not made!</a:t>
            </a:r>
          </a:p>
          <a:p>
            <a:pPr>
              <a:buNone/>
            </a:pPr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Muscle Fiber-Type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Muscle architecture </a:t>
            </a:r>
            <a:endParaRPr lang="fa-IR" b="1" dirty="0" smtClean="0"/>
          </a:p>
          <a:p>
            <a:r>
              <a:rPr lang="en-US" dirty="0" smtClean="0"/>
              <a:t>The combination of muscle </a:t>
            </a:r>
            <a:r>
              <a:rPr lang="en-US" dirty="0" smtClean="0">
                <a:solidFill>
                  <a:srgbClr val="FF0000"/>
                </a:solidFill>
              </a:rPr>
              <a:t>thickness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fascicle</a:t>
            </a:r>
            <a:r>
              <a:rPr lang="en-US" dirty="0" smtClean="0"/>
              <a:t> length, and the resulting </a:t>
            </a:r>
            <a:r>
              <a:rPr lang="en-US" dirty="0" err="1" smtClean="0">
                <a:solidFill>
                  <a:srgbClr val="FF0000"/>
                </a:solidFill>
              </a:rPr>
              <a:t>pennation</a:t>
            </a:r>
            <a:r>
              <a:rPr lang="en-US" dirty="0" smtClean="0"/>
              <a:t> angle has been suggested to influence speed performance</a:t>
            </a:r>
            <a:endParaRPr lang="fa-IR" dirty="0" smtClean="0"/>
          </a:p>
          <a:p>
            <a:r>
              <a:rPr lang="en-US" dirty="0" smtClean="0"/>
              <a:t>Muscle fibers that have a </a:t>
            </a:r>
            <a:r>
              <a:rPr lang="en-US" dirty="0" smtClean="0">
                <a:solidFill>
                  <a:srgbClr val="FF0000"/>
                </a:solidFill>
              </a:rPr>
              <a:t>greater </a:t>
            </a:r>
            <a:r>
              <a:rPr lang="en-US" dirty="0" err="1" smtClean="0">
                <a:solidFill>
                  <a:srgbClr val="FF0000"/>
                </a:solidFill>
              </a:rPr>
              <a:t>pennation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angle generate </a:t>
            </a:r>
            <a:r>
              <a:rPr lang="en-US" dirty="0" smtClean="0">
                <a:solidFill>
                  <a:srgbClr val="FF0000"/>
                </a:solidFill>
              </a:rPr>
              <a:t>more force</a:t>
            </a:r>
            <a:r>
              <a:rPr lang="en-US" dirty="0" smtClean="0"/>
              <a:t>, and muscle fibers with a smaller </a:t>
            </a:r>
            <a:r>
              <a:rPr lang="en-US" dirty="0" err="1" smtClean="0"/>
              <a:t>pennation</a:t>
            </a:r>
            <a:r>
              <a:rPr lang="en-US" dirty="0" smtClean="0"/>
              <a:t> angle have demonstrated a characteristic to shorten faster, thus helping athletes increase speed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Sprinting Mechanics and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Technique training for sprinting can be divided into five areas: </a:t>
            </a:r>
            <a:endParaRPr lang="fa-IR" dirty="0" smtClean="0"/>
          </a:p>
          <a:p>
            <a:r>
              <a:rPr lang="en-US" b="1" dirty="0" smtClean="0"/>
              <a:t>starting</a:t>
            </a:r>
            <a:r>
              <a:rPr lang="en-US" dirty="0" smtClean="0"/>
              <a:t>, </a:t>
            </a:r>
            <a:endParaRPr lang="fa-IR" dirty="0" smtClean="0"/>
          </a:p>
          <a:p>
            <a:r>
              <a:rPr lang="en-US" b="1" dirty="0" smtClean="0"/>
              <a:t>acceleration</a:t>
            </a:r>
            <a:r>
              <a:rPr lang="en-US" dirty="0" smtClean="0"/>
              <a:t>, </a:t>
            </a:r>
            <a:endParaRPr lang="fa-IR" dirty="0" smtClean="0"/>
          </a:p>
          <a:p>
            <a:r>
              <a:rPr lang="en-US" b="1" dirty="0" smtClean="0"/>
              <a:t>drive phase, </a:t>
            </a:r>
            <a:endParaRPr lang="fa-IR" b="1" dirty="0" smtClean="0"/>
          </a:p>
          <a:p>
            <a:r>
              <a:rPr lang="en-US" b="1" dirty="0" smtClean="0"/>
              <a:t>recovery phase, and </a:t>
            </a:r>
            <a:endParaRPr lang="fa-IR" b="1" dirty="0" smtClean="0"/>
          </a:p>
          <a:p>
            <a:r>
              <a:rPr lang="en-US" b="1" dirty="0" smtClean="0"/>
              <a:t>deceleration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Athletes start from a variety of positions, including </a:t>
            </a:r>
            <a:r>
              <a:rPr lang="en-US" dirty="0" smtClean="0">
                <a:solidFill>
                  <a:srgbClr val="FF0000"/>
                </a:solidFill>
              </a:rPr>
              <a:t>stationary or moving</a:t>
            </a:r>
            <a:endParaRPr lang="fa-IR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Athletes in sports such as </a:t>
            </a:r>
            <a:r>
              <a:rPr lang="en-US" dirty="0" smtClean="0">
                <a:solidFill>
                  <a:srgbClr val="FF0000"/>
                </a:solidFill>
              </a:rPr>
              <a:t>baseball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softball</a:t>
            </a:r>
            <a:r>
              <a:rPr lang="en-US" dirty="0" smtClean="0"/>
              <a:t> generally initiate all speed movements in a two-point stance from a </a:t>
            </a:r>
            <a:r>
              <a:rPr lang="en-US" dirty="0" smtClean="0">
                <a:solidFill>
                  <a:srgbClr val="FF0000"/>
                </a:solidFill>
              </a:rPr>
              <a:t>stationary</a:t>
            </a:r>
            <a:r>
              <a:rPr lang="en-US" dirty="0" smtClean="0"/>
              <a:t> position</a:t>
            </a:r>
            <a:r>
              <a:rPr lang="fa-IR" dirty="0" smtClean="0"/>
              <a:t>.</a:t>
            </a:r>
          </a:p>
          <a:p>
            <a:r>
              <a:rPr lang="en-US" dirty="0" smtClean="0"/>
              <a:t>(e.g., </a:t>
            </a:r>
            <a:r>
              <a:rPr lang="en-US" dirty="0" smtClean="0">
                <a:solidFill>
                  <a:srgbClr val="FF0000"/>
                </a:solidFill>
              </a:rPr>
              <a:t>field hockey, soccer, basketball, and lacrosse</a:t>
            </a:r>
            <a:r>
              <a:rPr lang="en-US" dirty="0" smtClean="0"/>
              <a:t>)</a:t>
            </a:r>
            <a:r>
              <a:rPr lang="fa-IR" dirty="0" smtClean="0"/>
              <a:t> </a:t>
            </a:r>
            <a:r>
              <a:rPr lang="en-US" dirty="0" smtClean="0"/>
              <a:t>may also initiate movement in a two-point stance but from an </a:t>
            </a:r>
            <a:r>
              <a:rPr lang="en-US" dirty="0" smtClean="0">
                <a:solidFill>
                  <a:srgbClr val="FF0000"/>
                </a:solidFill>
              </a:rPr>
              <a:t>active</a:t>
            </a:r>
            <a:r>
              <a:rPr lang="en-US" dirty="0" smtClean="0"/>
              <a:t> movement </a:t>
            </a:r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 movement from a two-point 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athlete should be in a comfortable position</a:t>
            </a:r>
            <a:endParaRPr lang="fa-IR" dirty="0" smtClean="0"/>
          </a:p>
          <a:p>
            <a:r>
              <a:rPr lang="en-US" dirty="0" smtClean="0"/>
              <a:t>with feet shoulder-width apart or slightly narrower, front leg bent at nearly 90</a:t>
            </a:r>
            <a:endParaRPr lang="fa-IR" dirty="0" smtClean="0"/>
          </a:p>
          <a:p>
            <a:r>
              <a:rPr lang="en-US" dirty="0" smtClean="0"/>
              <a:t>arms bent at 90° angles</a:t>
            </a:r>
            <a:endParaRPr lang="fa-IR" dirty="0" smtClean="0"/>
          </a:p>
          <a:p>
            <a:r>
              <a:rPr lang="en-US" dirty="0" smtClean="0"/>
              <a:t>hand on the lead-leg side next to the buttock and the other hand at the side of the face</a:t>
            </a:r>
          </a:p>
          <a:p>
            <a:r>
              <a:rPr lang="en-US" dirty="0" smtClean="0"/>
              <a:t>rear foot should leave the ground first with a fast forward swing and the rear arm should propel forward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a three-or four-point stationary 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athlete in </a:t>
            </a:r>
            <a:r>
              <a:rPr lang="en-US" dirty="0" smtClean="0">
                <a:solidFill>
                  <a:srgbClr val="FF0000"/>
                </a:solidFill>
              </a:rPr>
              <a:t>a comfortable position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body weight should be evenly distributed </a:t>
            </a:r>
            <a:r>
              <a:rPr lang="en-US" dirty="0" smtClean="0">
                <a:solidFill>
                  <a:srgbClr val="FF0000"/>
                </a:solidFill>
              </a:rPr>
              <a:t>between hands, feet, and knees</a:t>
            </a:r>
          </a:p>
          <a:p>
            <a:r>
              <a:rPr lang="en-US" dirty="0" smtClean="0"/>
              <a:t>, the </a:t>
            </a:r>
            <a:r>
              <a:rPr lang="en-US" dirty="0" smtClean="0">
                <a:solidFill>
                  <a:srgbClr val="FF0000"/>
                </a:solidFill>
              </a:rPr>
              <a:t>arms</a:t>
            </a:r>
            <a:r>
              <a:rPr lang="en-US" dirty="0" smtClean="0"/>
              <a:t> should be in a </a:t>
            </a:r>
            <a:r>
              <a:rPr lang="en-US" dirty="0" smtClean="0">
                <a:solidFill>
                  <a:srgbClr val="FF0000"/>
                </a:solidFill>
              </a:rPr>
              <a:t>straight</a:t>
            </a:r>
            <a:r>
              <a:rPr lang="en-US" dirty="0" smtClean="0"/>
              <a:t> alignment </a:t>
            </a:r>
            <a:r>
              <a:rPr lang="en-US" dirty="0" smtClean="0">
                <a:solidFill>
                  <a:srgbClr val="FF0000"/>
                </a:solidFill>
              </a:rPr>
              <a:t>shoulder-width apart</a:t>
            </a:r>
          </a:p>
          <a:p>
            <a:r>
              <a:rPr lang="en-US" dirty="0" smtClean="0"/>
              <a:t>Prior to initiating the start, the athlete should align the </a:t>
            </a:r>
            <a:r>
              <a:rPr lang="en-US" dirty="0" smtClean="0">
                <a:solidFill>
                  <a:srgbClr val="FF0000"/>
                </a:solidFill>
              </a:rPr>
              <a:t>center of gravity above the lead leg</a:t>
            </a:r>
          </a:p>
          <a:p>
            <a:r>
              <a:rPr lang="en-US" dirty="0" smtClean="0"/>
              <a:t>bend the front leg to nearly a </a:t>
            </a:r>
            <a:r>
              <a:rPr lang="en-US" dirty="0" smtClean="0">
                <a:solidFill>
                  <a:srgbClr val="FF0000"/>
                </a:solidFill>
              </a:rPr>
              <a:t>90</a:t>
            </a:r>
            <a:r>
              <a:rPr lang="en-US" dirty="0" smtClean="0"/>
              <a:t>° angle and the rear leg at nearly </a:t>
            </a:r>
            <a:r>
              <a:rPr lang="en-US" dirty="0" smtClean="0">
                <a:solidFill>
                  <a:srgbClr val="FF0000"/>
                </a:solidFill>
              </a:rPr>
              <a:t>125</a:t>
            </a:r>
            <a:r>
              <a:rPr lang="en-US" dirty="0" smtClean="0"/>
              <a:t>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a three-or four-point stationary 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the </a:t>
            </a:r>
            <a:r>
              <a:rPr lang="en-US" dirty="0" smtClean="0">
                <a:solidFill>
                  <a:srgbClr val="FF0000"/>
                </a:solidFill>
              </a:rPr>
              <a:t>hips shoulder-width </a:t>
            </a:r>
            <a:r>
              <a:rPr lang="en-US" dirty="0" smtClean="0"/>
              <a:t>apart or slightly wider</a:t>
            </a:r>
          </a:p>
          <a:p>
            <a:r>
              <a:rPr lang="en-US" dirty="0" smtClean="0"/>
              <a:t>with the </a:t>
            </a:r>
            <a:r>
              <a:rPr lang="en-US" dirty="0" smtClean="0">
                <a:solidFill>
                  <a:srgbClr val="FF0000"/>
                </a:solidFill>
              </a:rPr>
              <a:t>rear leg moving first </a:t>
            </a:r>
            <a:r>
              <a:rPr lang="en-US" dirty="0" smtClean="0"/>
              <a:t>with a forward swing</a:t>
            </a:r>
          </a:p>
          <a:p>
            <a:r>
              <a:rPr lang="en-US" dirty="0" smtClean="0"/>
              <a:t>At the same time, the </a:t>
            </a:r>
            <a:r>
              <a:rPr lang="en-US" dirty="0" smtClean="0">
                <a:solidFill>
                  <a:srgbClr val="FF0000"/>
                </a:solidFill>
              </a:rPr>
              <a:t>alternate arm </a:t>
            </a:r>
            <a:r>
              <a:rPr lang="en-US" dirty="0" smtClean="0"/>
              <a:t>should move actively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acceleration phase, the </a:t>
            </a:r>
            <a:r>
              <a:rPr lang="en-US" dirty="0" smtClean="0">
                <a:solidFill>
                  <a:srgbClr val="FF0000"/>
                </a:solidFill>
              </a:rPr>
              <a:t>body gradually straightens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FF0000"/>
                </a:solidFill>
              </a:rPr>
              <a:t>strides lengthen</a:t>
            </a:r>
          </a:p>
          <a:p>
            <a:r>
              <a:rPr lang="en-US" dirty="0" smtClean="0"/>
              <a:t>As the </a:t>
            </a:r>
            <a:r>
              <a:rPr lang="en-US" dirty="0" smtClean="0">
                <a:solidFill>
                  <a:srgbClr val="FF0000"/>
                </a:solidFill>
              </a:rPr>
              <a:t>ball of the foot </a:t>
            </a:r>
            <a:r>
              <a:rPr lang="en-US" dirty="0" smtClean="0"/>
              <a:t>makes </a:t>
            </a:r>
            <a:r>
              <a:rPr lang="en-US" dirty="0" smtClean="0">
                <a:solidFill>
                  <a:srgbClr val="FF0000"/>
                </a:solidFill>
              </a:rPr>
              <a:t>contact</a:t>
            </a:r>
            <a:r>
              <a:rPr lang="en-US" dirty="0" smtClean="0"/>
              <a:t> with the athletic surface, the foot should be in a </a:t>
            </a:r>
            <a:r>
              <a:rPr lang="en-US" dirty="0" smtClean="0">
                <a:solidFill>
                  <a:srgbClr val="FF0000"/>
                </a:solidFill>
              </a:rPr>
              <a:t>dorsiflexed position</a:t>
            </a:r>
          </a:p>
          <a:p>
            <a:r>
              <a:rPr lang="en-US" dirty="0" smtClean="0"/>
              <a:t>The athlete </a:t>
            </a:r>
            <a:r>
              <a:rPr lang="en-US" dirty="0" smtClean="0">
                <a:solidFill>
                  <a:srgbClr val="FF0000"/>
                </a:solidFill>
              </a:rPr>
              <a:t>should look down </a:t>
            </a:r>
            <a:r>
              <a:rPr lang="en-US" dirty="0" smtClean="0"/>
              <a:t>and limit torso </a:t>
            </a:r>
            <a:r>
              <a:rPr lang="en-US" dirty="0" smtClean="0">
                <a:solidFill>
                  <a:srgbClr val="FF0000"/>
                </a:solidFill>
              </a:rPr>
              <a:t>flexion</a:t>
            </a:r>
            <a:r>
              <a:rPr lang="en-US" dirty="0" smtClean="0"/>
              <a:t> at the waist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Acceleration differs from maximal velocity </a:t>
            </a:r>
            <a:r>
              <a:rPr lang="en-US" dirty="0" smtClean="0"/>
              <a:t>(drive and recovery phase) in the following ways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Stride length is increased </a:t>
            </a:r>
            <a:r>
              <a:rPr lang="en-US" dirty="0" smtClean="0"/>
              <a:t>over the acceleration period and </a:t>
            </a:r>
            <a:r>
              <a:rPr lang="en-US" dirty="0" smtClean="0">
                <a:solidFill>
                  <a:srgbClr val="FF0000"/>
                </a:solidFill>
              </a:rPr>
              <a:t>front-side mechanics are stressed</a:t>
            </a:r>
            <a:r>
              <a:rPr lang="en-US" dirty="0" smtClean="0"/>
              <a:t> (e.g., leg action that occurs in front of the body)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Speed can be defined as the ability to run a specific distance in a particular time.</a:t>
            </a:r>
          </a:p>
          <a:p>
            <a:r>
              <a:rPr lang="en-US" dirty="0" smtClean="0"/>
              <a:t>The most important factor influencing speed for athletes is:</a:t>
            </a:r>
          </a:p>
          <a:p>
            <a:r>
              <a:rPr lang="en-US" dirty="0" smtClean="0"/>
              <a:t> genetic</a:t>
            </a:r>
          </a:p>
          <a:p>
            <a:r>
              <a:rPr lang="en-US" dirty="0" smtClean="0"/>
              <a:t>Athletes with </a:t>
            </a:r>
            <a:r>
              <a:rPr lang="en-US" dirty="0" smtClean="0">
                <a:solidFill>
                  <a:srgbClr val="FF0000"/>
                </a:solidFill>
              </a:rPr>
              <a:t>long limbs (</a:t>
            </a:r>
            <a:r>
              <a:rPr lang="en-US" dirty="0" smtClean="0"/>
              <a:t>biomechanical </a:t>
            </a:r>
            <a:r>
              <a:rPr lang="en-US" dirty="0" smtClean="0">
                <a:solidFill>
                  <a:srgbClr val="FF0000"/>
                </a:solidFill>
              </a:rPr>
              <a:t>advantage)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rgbClr val="FF0000"/>
                </a:solidFill>
              </a:rPr>
              <a:t>high percentage of fast-twitch muscle fibers </a:t>
            </a:r>
            <a:r>
              <a:rPr lang="en-US" dirty="0" smtClean="0"/>
              <a:t>a physiological </a:t>
            </a:r>
            <a:r>
              <a:rPr lang="en-US" dirty="0" smtClean="0">
                <a:solidFill>
                  <a:srgbClr val="FF0000"/>
                </a:solidFill>
              </a:rPr>
              <a:t>advantage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skill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technique</a:t>
            </a:r>
          </a:p>
          <a:p>
            <a:r>
              <a:rPr lang="en-US" dirty="0" smtClean="0"/>
              <a:t>increase strength and power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Drive and Recovery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drive phase of each stride begins when the ball of the lead foot creates forceful contact with the surface and ends when the foot leaves the surface</a:t>
            </a:r>
          </a:p>
          <a:p>
            <a:r>
              <a:rPr lang="en-US" dirty="0" smtClean="0"/>
              <a:t>The athlete’s center of gravity should be slightly behind the lead leg at the initial point of contact.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Drive and Recovery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forceful contact of the ball of the dorsiflexed lead foot is extenuated by extension of the hip, knee, and ankle</a:t>
            </a:r>
          </a:p>
          <a:p>
            <a:r>
              <a:rPr lang="en-US" dirty="0" smtClean="0"/>
              <a:t>The short period of surface contact should continue until the athlete’s center of gravity passes over and in front of the lead foot.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recovery phase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begins as the ball of the lead foot separates from the ground and continues until the foot returns back to the ground</a:t>
            </a:r>
          </a:p>
          <a:p>
            <a:r>
              <a:rPr lang="en-US" dirty="0" smtClean="0"/>
              <a:t>Keeping the foot dorsiflexed</a:t>
            </a:r>
          </a:p>
          <a:p>
            <a:r>
              <a:rPr lang="en-US" dirty="0" smtClean="0"/>
              <a:t>the athlete should flex the knee and pull the heel toward the hip rapidly</a:t>
            </a:r>
          </a:p>
          <a:p>
            <a:r>
              <a:rPr lang="en-US" dirty="0" smtClean="0"/>
              <a:t>This allows for a faster swing of the recovery leg due to a mechanical advantage, since the leg is closer to the hip's axis of rotation.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recovery phase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heel reaches its maximum height, the athlete should drive it forward</a:t>
            </a:r>
          </a:p>
          <a:p>
            <a:r>
              <a:rPr lang="en-US" dirty="0" smtClean="0"/>
              <a:t>As he or she begins to straighten the leg in preparation for ground contact, the athlete should focus keeping the foot in a dorsiflexed position and driving to the surface with powerful hip and knee extension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deceleration and stopping in sports </a:t>
            </a:r>
            <a:r>
              <a:rPr lang="en-US" dirty="0" smtClean="0">
                <a:solidFill>
                  <a:srgbClr val="FF0000"/>
                </a:solidFill>
              </a:rPr>
              <a:t>allows athletes to transition between acceleration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maximal velocity </a:t>
            </a:r>
            <a:r>
              <a:rPr lang="en-US" dirty="0" smtClean="0"/>
              <a:t>to change direction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key to deceleration </a:t>
            </a:r>
            <a:r>
              <a:rPr lang="en-US" dirty="0" smtClean="0"/>
              <a:t>and changing direction without coming to a complete stop is to </a:t>
            </a:r>
            <a:r>
              <a:rPr lang="en-US" dirty="0" smtClean="0">
                <a:solidFill>
                  <a:srgbClr val="FF0000"/>
                </a:solidFill>
              </a:rPr>
              <a:t>flex the ankles, hips, and knees </a:t>
            </a:r>
            <a:r>
              <a:rPr lang="en-US" dirty="0" smtClean="0"/>
              <a:t>as each foot contacts the 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Surfaces and Footwear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Before</a:t>
            </a:r>
            <a:r>
              <a:rPr lang="en-US" dirty="0" smtClean="0"/>
              <a:t> beginning the training program, it is important to decide the </a:t>
            </a:r>
            <a:r>
              <a:rPr lang="en-US" dirty="0" smtClean="0">
                <a:solidFill>
                  <a:srgbClr val="FF0000"/>
                </a:solidFill>
              </a:rPr>
              <a:t>facility to be used </a:t>
            </a:r>
            <a:r>
              <a:rPr lang="en-US" dirty="0" smtClean="0"/>
              <a:t>(i.e., indoor court, grass field, or track) and the type of shoes to be worn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surface similar </a:t>
            </a:r>
            <a:r>
              <a:rPr lang="en-US" dirty="0" smtClean="0"/>
              <a:t>to the one they </a:t>
            </a:r>
            <a:r>
              <a:rPr lang="en-US" dirty="0" smtClean="0">
                <a:solidFill>
                  <a:srgbClr val="FF0000"/>
                </a:solidFill>
              </a:rPr>
              <a:t>compete</a:t>
            </a:r>
            <a:r>
              <a:rPr lang="en-US" dirty="0" smtClean="0"/>
              <a:t> on. </a:t>
            </a:r>
          </a:p>
          <a:p>
            <a:r>
              <a:rPr lang="en-US" dirty="0" smtClean="0"/>
              <a:t>For instance, basketball players should perform their sprint training on a basketball court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Surfaces and Footwear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Athletes should also select footwear intended for speed training and competition</a:t>
            </a:r>
          </a:p>
          <a:p>
            <a:r>
              <a:rPr lang="en-US" dirty="0" smtClean="0"/>
              <a:t>Surfaces should be flat and level with no obstacles (sports equipment, immovable natural objects, or grounds keeping equipment).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Speed Program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Speed Training Exercises</a:t>
            </a:r>
          </a:p>
          <a:p>
            <a:r>
              <a:rPr lang="en-US" dirty="0" smtClean="0"/>
              <a:t>Fundamental speed drills assist the progression of proper form and technique in speed training</a:t>
            </a:r>
          </a:p>
          <a:p>
            <a:r>
              <a:rPr lang="en-US" dirty="0" smtClean="0"/>
              <a:t>lead to improved </a:t>
            </a:r>
            <a:r>
              <a:rPr lang="en-US" dirty="0" smtClean="0">
                <a:solidFill>
                  <a:srgbClr val="FF0000"/>
                </a:solidFill>
              </a:rPr>
              <a:t>acceleration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maximal</a:t>
            </a:r>
            <a:r>
              <a:rPr lang="en-US" dirty="0" smtClean="0"/>
              <a:t> velocity, and </a:t>
            </a:r>
            <a:r>
              <a:rPr lang="en-US" dirty="0" smtClean="0">
                <a:solidFill>
                  <a:srgbClr val="FF0000"/>
                </a:solidFill>
              </a:rPr>
              <a:t>speed-endurance</a:t>
            </a:r>
            <a:r>
              <a:rPr lang="en-US" dirty="0" smtClean="0"/>
              <a:t> development</a:t>
            </a:r>
          </a:p>
          <a:p>
            <a:r>
              <a:rPr lang="en-US" dirty="0" smtClean="0"/>
              <a:t>In addition, they should </a:t>
            </a:r>
            <a:r>
              <a:rPr lang="en-US" dirty="0" smtClean="0">
                <a:solidFill>
                  <a:srgbClr val="FF0000"/>
                </a:solidFill>
              </a:rPr>
              <a:t>monitor athletes </a:t>
            </a:r>
            <a:r>
              <a:rPr lang="en-US" dirty="0" smtClean="0"/>
              <a:t>for proper form and </a:t>
            </a:r>
            <a:r>
              <a:rPr lang="en-US" dirty="0" smtClean="0">
                <a:solidFill>
                  <a:srgbClr val="FF0000"/>
                </a:solidFill>
              </a:rPr>
              <a:t>technique</a:t>
            </a:r>
            <a:r>
              <a:rPr lang="en-US" dirty="0" smtClean="0"/>
              <a:t> during drill performance.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Ideally</a:t>
            </a:r>
            <a:r>
              <a:rPr lang="en-US" dirty="0" smtClean="0"/>
              <a:t>, the drills should be performed when </a:t>
            </a:r>
            <a:r>
              <a:rPr lang="en-US" dirty="0" smtClean="0">
                <a:solidFill>
                  <a:srgbClr val="FF0000"/>
                </a:solidFill>
              </a:rPr>
              <a:t>athletes are fully recovered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not fatigued </a:t>
            </a:r>
            <a:r>
              <a:rPr lang="en-US" dirty="0" smtClean="0"/>
              <a:t>from other types of training or sport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sprint training Workout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7786687" cy="3672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HEEL-ups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PURPOSE</a:t>
            </a:r>
            <a:endParaRPr lang="en-US" dirty="0" smtClean="0"/>
          </a:p>
          <a:p>
            <a:r>
              <a:rPr lang="en-US" dirty="0" smtClean="0"/>
              <a:t>Enhancement of </a:t>
            </a:r>
            <a:r>
              <a:rPr lang="en-US" dirty="0" smtClean="0">
                <a:solidFill>
                  <a:srgbClr val="FF0000"/>
                </a:solidFill>
              </a:rPr>
              <a:t>foot speed</a:t>
            </a:r>
          </a:p>
          <a:p>
            <a:r>
              <a:rPr lang="en-US" dirty="0" smtClean="0"/>
              <a:t>A 20-yard (18 m) course is marked out. The athlete </a:t>
            </a:r>
            <a:r>
              <a:rPr lang="en-US" dirty="0" smtClean="0">
                <a:solidFill>
                  <a:srgbClr val="FF0000"/>
                </a:solidFill>
              </a:rPr>
              <a:t>should run the length of the course </a:t>
            </a:r>
            <a:r>
              <a:rPr lang="en-US" dirty="0" smtClean="0"/>
              <a:t>on the </a:t>
            </a:r>
            <a:r>
              <a:rPr lang="en-US" dirty="0" smtClean="0">
                <a:solidFill>
                  <a:srgbClr val="FF0000"/>
                </a:solidFill>
              </a:rPr>
              <a:t>ball</a:t>
            </a:r>
            <a:r>
              <a:rPr lang="en-US" dirty="0" smtClean="0"/>
              <a:t> of the foot, pulling the heel of the lower </a:t>
            </a:r>
            <a:r>
              <a:rPr lang="en-US" dirty="0" smtClean="0">
                <a:solidFill>
                  <a:srgbClr val="FF0000"/>
                </a:solidFill>
              </a:rPr>
              <a:t>leg up to touch the buttocks </a:t>
            </a:r>
            <a:r>
              <a:rPr lang="en-US" dirty="0" smtClean="0"/>
              <a:t>with each step</a:t>
            </a:r>
          </a:p>
          <a:p>
            <a:r>
              <a:rPr lang="en-US" dirty="0" smtClean="0"/>
              <a:t>After a short recovery (</a:t>
            </a:r>
            <a:r>
              <a:rPr lang="en-US" dirty="0" smtClean="0">
                <a:solidFill>
                  <a:srgbClr val="FF0000"/>
                </a:solidFill>
              </a:rPr>
              <a:t>30-45</a:t>
            </a:r>
            <a:r>
              <a:rPr lang="en-US" dirty="0" smtClean="0"/>
              <a:t> s), the athlete repeats the exercises, moving back to the original starting 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Speed training is an integral part of the preparation of athletes participating in sports (e.g., </a:t>
            </a:r>
            <a:r>
              <a:rPr lang="en-US" dirty="0" smtClean="0">
                <a:solidFill>
                  <a:srgbClr val="FF0000"/>
                </a:solidFill>
              </a:rPr>
              <a:t>American football, baseball, basketball, lacrosse, and soccer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Short-term SSC actions tend to enhance muscle performance, </a:t>
            </a:r>
            <a:r>
              <a:rPr lang="en-US" dirty="0" smtClean="0">
                <a:solidFill>
                  <a:srgbClr val="FF0000"/>
                </a:solidFill>
              </a:rPr>
              <a:t>speed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acceleration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power</a:t>
            </a:r>
            <a:r>
              <a:rPr lang="en-US" dirty="0" smtClean="0"/>
              <a:t> through </a:t>
            </a:r>
            <a:r>
              <a:rPr lang="en-US" dirty="0" smtClean="0">
                <a:solidFill>
                  <a:srgbClr val="FF0000"/>
                </a:solidFill>
              </a:rPr>
              <a:t>elastic energy</a:t>
            </a:r>
            <a:r>
              <a:rPr lang="en-US" dirty="0" smtClean="0"/>
              <a:t>, whereas long-term adaptations reduce muscle </a:t>
            </a:r>
            <a:r>
              <a:rPr lang="en-US" dirty="0" smtClean="0">
                <a:solidFill>
                  <a:srgbClr val="FF0000"/>
                </a:solidFill>
              </a:rPr>
              <a:t>stiffness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increase neuromuscular activation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SSC is often recognized as </a:t>
            </a:r>
            <a:r>
              <a:rPr lang="en-US" dirty="0" smtClean="0">
                <a:solidFill>
                  <a:srgbClr val="FF0000"/>
                </a:solidFill>
              </a:rPr>
              <a:t>a link between power and speed </a:t>
            </a:r>
            <a:r>
              <a:rPr lang="en-US" dirty="0" smtClean="0"/>
              <a:t>that enables athletes to increase both performance variables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athlete should do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As the leg bends, bring the </a:t>
            </a:r>
            <a:r>
              <a:rPr lang="en-US" dirty="0" smtClean="0">
                <a:solidFill>
                  <a:srgbClr val="FF0000"/>
                </a:solidFill>
              </a:rPr>
              <a:t>knee up and forward</a:t>
            </a:r>
          </a:p>
          <a:p>
            <a:pPr lvl="0"/>
            <a:r>
              <a:rPr lang="en-US" dirty="0" smtClean="0"/>
              <a:t>Keep the head in its normal alignment with the trunk</a:t>
            </a:r>
          </a:p>
          <a:p>
            <a:pPr lvl="0"/>
            <a:r>
              <a:rPr lang="en-US" dirty="0" smtClean="0"/>
              <a:t>Keep </a:t>
            </a:r>
            <a:r>
              <a:rPr lang="en-US" dirty="0" smtClean="0">
                <a:solidFill>
                  <a:srgbClr val="FF0000"/>
                </a:solidFill>
              </a:rPr>
              <a:t>the torso and shoulders steady and avoid </a:t>
            </a:r>
            <a:r>
              <a:rPr lang="en-US" dirty="0" smtClean="0"/>
              <a:t>rotation</a:t>
            </a:r>
          </a:p>
          <a:p>
            <a:pPr lvl="0"/>
            <a:r>
              <a:rPr lang="en-US" dirty="0" smtClean="0"/>
              <a:t>Maintain a body angle between </a:t>
            </a:r>
            <a:r>
              <a:rPr lang="en-US" dirty="0" smtClean="0">
                <a:solidFill>
                  <a:srgbClr val="FF0000"/>
                </a:solidFill>
              </a:rPr>
              <a:t>80° and 85</a:t>
            </a:r>
            <a:r>
              <a:rPr lang="en-US" dirty="0" smtClean="0"/>
              <a:t>°</a:t>
            </a:r>
          </a:p>
          <a:p>
            <a:pPr lvl="0"/>
            <a:r>
              <a:rPr lang="en-US" dirty="0" smtClean="0"/>
              <a:t>Relax the muscles of the </a:t>
            </a:r>
            <a:r>
              <a:rPr lang="en-US" dirty="0" smtClean="0">
                <a:solidFill>
                  <a:srgbClr val="FF0000"/>
                </a:solidFill>
              </a:rPr>
              <a:t>head, neck, shoulders</a:t>
            </a:r>
            <a:r>
              <a:rPr lang="en-US" dirty="0" smtClean="0"/>
              <a:t>, and upper extremities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Begin arm swing with the lead arm </a:t>
            </a:r>
            <a:r>
              <a:rPr lang="en-US" dirty="0" smtClean="0"/>
              <a:t>bent to 70° and the hand beside the cheek on that side (opposite the trail leg)</a:t>
            </a:r>
          </a:p>
          <a:p>
            <a:pPr lvl="0"/>
            <a:r>
              <a:rPr lang="en-US" dirty="0" smtClean="0"/>
              <a:t>End the arm swing with the rear arm bent to 130° and the hand slightly past the hip on that side (opposite the lead leg)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ARM ACTION (SEATED)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PURPDSE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Proper</a:t>
            </a:r>
            <a:r>
              <a:rPr lang="en-US" dirty="0" smtClean="0"/>
              <a:t> arm movement</a:t>
            </a:r>
          </a:p>
          <a:p>
            <a:r>
              <a:rPr lang="en-US" dirty="0" smtClean="0"/>
              <a:t>The athlete should do the following:</a:t>
            </a:r>
          </a:p>
          <a:p>
            <a:pPr lvl="0"/>
            <a:r>
              <a:rPr lang="en-US" dirty="0" smtClean="0"/>
              <a:t>Assume a long seated position with the </a:t>
            </a:r>
            <a:r>
              <a:rPr lang="en-US" dirty="0" smtClean="0">
                <a:solidFill>
                  <a:srgbClr val="FF0000"/>
                </a:solidFill>
              </a:rPr>
              <a:t>knees locked</a:t>
            </a:r>
          </a:p>
          <a:p>
            <a:pPr lvl="0"/>
            <a:r>
              <a:rPr lang="en-US" dirty="0" smtClean="0"/>
              <a:t>Begin with </a:t>
            </a:r>
            <a:r>
              <a:rPr lang="en-US" dirty="0" smtClean="0">
                <a:solidFill>
                  <a:srgbClr val="FF0000"/>
                </a:solidFill>
              </a:rPr>
              <a:t>one arm bent in front </a:t>
            </a:r>
            <a:r>
              <a:rPr lang="en-US" dirty="0" smtClean="0"/>
              <a:t>of the face and the other arm back (a)</a:t>
            </a:r>
          </a:p>
          <a:p>
            <a:pPr lvl="0"/>
            <a:r>
              <a:rPr lang="en-US" dirty="0" smtClean="0"/>
              <a:t>Swing the arms from the shoulder</a:t>
            </a:r>
          </a:p>
          <a:p>
            <a:pPr lvl="0"/>
            <a:r>
              <a:rPr lang="en-US" dirty="0" smtClean="0"/>
              <a:t>Hammer the arm clown and back, just barely scraping the </a:t>
            </a:r>
            <a:r>
              <a:rPr lang="en-US" dirty="0" smtClean="0">
                <a:solidFill>
                  <a:srgbClr val="FF0000"/>
                </a:solidFill>
              </a:rPr>
              <a:t>knuckles</a:t>
            </a:r>
            <a:r>
              <a:rPr lang="en-US" dirty="0" smtClean="0"/>
              <a:t> on the ground (b)</a:t>
            </a:r>
          </a:p>
          <a:p>
            <a:pPr lvl="0"/>
            <a:r>
              <a:rPr lang="en-US" dirty="0" smtClean="0"/>
              <a:t>Keep a hand in from of the face at all times</a:t>
            </a:r>
          </a:p>
          <a:p>
            <a:pPr lvl="0"/>
            <a:r>
              <a:rPr lang="en-US" dirty="0" smtClean="0"/>
              <a:t>Perform a hammering action down and back with the other hand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ARM ACTION (SEATED)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drill is correct if the butt bounces off the ground.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743200"/>
            <a:ext cx="6553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ARM ACTION (STANDING EXCHANGE)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PURPOSE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Proper</a:t>
            </a:r>
            <a:r>
              <a:rPr lang="en-US" dirty="0" smtClean="0"/>
              <a:t> arm movement</a:t>
            </a:r>
          </a:p>
          <a:p>
            <a:r>
              <a:rPr lang="en-US" dirty="0" smtClean="0"/>
              <a:t>The athlete should do the following:</a:t>
            </a:r>
          </a:p>
          <a:p>
            <a:pPr lvl="0"/>
            <a:r>
              <a:rPr lang="en-US" dirty="0" smtClean="0"/>
              <a:t>Begin with one arm </a:t>
            </a:r>
            <a:r>
              <a:rPr lang="en-US" dirty="0" err="1" smtClean="0">
                <a:solidFill>
                  <a:srgbClr val="FF0000"/>
                </a:solidFill>
              </a:rPr>
              <a:t>fiexed</a:t>
            </a:r>
            <a:r>
              <a:rPr lang="en-US" dirty="0" smtClean="0"/>
              <a:t> in front of the body with the thumb up</a:t>
            </a:r>
          </a:p>
          <a:p>
            <a:pPr lvl="0"/>
            <a:r>
              <a:rPr lang="en-US" dirty="0" smtClean="0"/>
              <a:t>Hold the other arm </a:t>
            </a:r>
            <a:r>
              <a:rPr lang="en-US" dirty="0" smtClean="0">
                <a:solidFill>
                  <a:srgbClr val="FF0000"/>
                </a:solidFill>
              </a:rPr>
              <a:t>behind</a:t>
            </a:r>
            <a:r>
              <a:rPr lang="en-US" dirty="0" smtClean="0"/>
              <a:t> the body with the elbow flexed and the thumb up</a:t>
            </a:r>
          </a:p>
          <a:p>
            <a:pPr lvl="0"/>
            <a:r>
              <a:rPr lang="en-US" dirty="0" smtClean="0"/>
              <a:t>Exchange the position of the arms in a </a:t>
            </a:r>
            <a:r>
              <a:rPr lang="en-US" dirty="0" smtClean="0">
                <a:solidFill>
                  <a:srgbClr val="FF0000"/>
                </a:solidFill>
              </a:rPr>
              <a:t>karate</a:t>
            </a:r>
            <a:r>
              <a:rPr lang="en-US" dirty="0" smtClean="0"/>
              <a:t> chopping action</a:t>
            </a:r>
          </a:p>
          <a:p>
            <a:pPr lvl="0"/>
            <a:r>
              <a:rPr lang="en-US" dirty="0" smtClean="0"/>
              <a:t>Emphasize driving the arm down and back in a hammering action</a:t>
            </a:r>
          </a:p>
          <a:p>
            <a:pPr lvl="0"/>
            <a:r>
              <a:rPr lang="en-US" dirty="0" smtClean="0"/>
              <a:t>Pause to accentuate the exchange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ARM ACTION (STANDING EXCHANGE)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752600"/>
            <a:ext cx="290641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LEAN AND FALL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PURPOSE</a:t>
            </a:r>
            <a:endParaRPr lang="en-US" dirty="0" smtClean="0"/>
          </a:p>
          <a:p>
            <a:r>
              <a:rPr lang="en-US" dirty="0" smtClean="0"/>
              <a:t>First-step </a:t>
            </a:r>
            <a:r>
              <a:rPr lang="en-US" dirty="0" smtClean="0">
                <a:solidFill>
                  <a:srgbClr val="FF0000"/>
                </a:solidFill>
              </a:rPr>
              <a:t>quickness</a:t>
            </a:r>
            <a:r>
              <a:rPr lang="en-US" dirty="0" smtClean="0"/>
              <a:t> and running position</a:t>
            </a:r>
          </a:p>
          <a:p>
            <a:r>
              <a:rPr lang="en-US" dirty="0" smtClean="0"/>
              <a:t>The athlete should do the following:</a:t>
            </a:r>
          </a:p>
          <a:p>
            <a:pPr lvl="0"/>
            <a:r>
              <a:rPr lang="en-US" dirty="0" smtClean="0"/>
              <a:t>Stand tall with the </a:t>
            </a:r>
            <a:r>
              <a:rPr lang="en-US" dirty="0" smtClean="0">
                <a:solidFill>
                  <a:srgbClr val="FF0000"/>
                </a:solidFill>
              </a:rPr>
              <a:t>feet hip-width apart </a:t>
            </a:r>
            <a:r>
              <a:rPr lang="en-US" dirty="0" smtClean="0"/>
              <a:t>(not wider)</a:t>
            </a:r>
          </a:p>
          <a:p>
            <a:pPr lvl="0"/>
            <a:r>
              <a:rPr lang="en-US" dirty="0" smtClean="0"/>
              <a:t>Balance body weight over the middle of the feet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Lean forward from </a:t>
            </a:r>
            <a:r>
              <a:rPr lang="en-US" dirty="0" smtClean="0"/>
              <a:t>the waist (a)</a:t>
            </a:r>
          </a:p>
          <a:p>
            <a:pPr lvl="0"/>
            <a:r>
              <a:rPr lang="en-US" dirty="0" smtClean="0"/>
              <a:t>Keep the </a:t>
            </a:r>
            <a:r>
              <a:rPr lang="en-US" dirty="0" smtClean="0">
                <a:solidFill>
                  <a:srgbClr val="FF0000"/>
                </a:solidFill>
              </a:rPr>
              <a:t>upper body quiet</a:t>
            </a:r>
          </a:p>
          <a:p>
            <a:pPr lvl="0"/>
            <a:r>
              <a:rPr lang="en-US" dirty="0" smtClean="0"/>
              <a:t>Fall forward from the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LEAN AND FALL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Naturally let the </a:t>
            </a:r>
            <a:r>
              <a:rPr lang="en-US" dirty="0" smtClean="0">
                <a:solidFill>
                  <a:srgbClr val="FF0000"/>
                </a:solidFill>
              </a:rPr>
              <a:t>foot take a step and come down under </a:t>
            </a:r>
            <a:r>
              <a:rPr lang="en-US" dirty="0" smtClean="0"/>
              <a:t>the hip (b)</a:t>
            </a:r>
          </a:p>
          <a:p>
            <a:pPr lvl="0"/>
            <a:r>
              <a:rPr lang="en-US" dirty="0" smtClean="0"/>
              <a:t>Keep the </a:t>
            </a:r>
            <a:r>
              <a:rPr lang="en-US" dirty="0" smtClean="0">
                <a:solidFill>
                  <a:srgbClr val="FF0000"/>
                </a:solidFill>
              </a:rPr>
              <a:t>first step short</a:t>
            </a:r>
          </a:p>
          <a:p>
            <a:pPr lvl="0"/>
            <a:r>
              <a:rPr lang="en-US" dirty="0" smtClean="0"/>
              <a:t>Continue a </a:t>
            </a:r>
            <a:r>
              <a:rPr lang="en-US" dirty="0" smtClean="0">
                <a:solidFill>
                  <a:srgbClr val="FF0000"/>
                </a:solidFill>
              </a:rPr>
              <a:t>running movement for about 10 to 20 yards </a:t>
            </a:r>
            <a:r>
              <a:rPr lang="en-US" dirty="0" smtClean="0"/>
              <a:t>(9-18 m) (5)</a:t>
            </a:r>
          </a:p>
          <a:p>
            <a:r>
              <a:rPr lang="en-US" dirty="0" smtClean="0"/>
              <a:t>While moving into the sprint, push back against the ground to make each step progressively longer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429000"/>
            <a:ext cx="6553200" cy="3035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DROP AND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PURPOSE</a:t>
            </a:r>
            <a:endParaRPr lang="en-US" dirty="0" smtClean="0"/>
          </a:p>
          <a:p>
            <a:r>
              <a:rPr lang="en-US" dirty="0" smtClean="0"/>
              <a:t>First-step </a:t>
            </a:r>
            <a:r>
              <a:rPr lang="en-US" dirty="0" smtClean="0">
                <a:solidFill>
                  <a:srgbClr val="FF0000"/>
                </a:solidFill>
              </a:rPr>
              <a:t>quickness</a:t>
            </a:r>
            <a:r>
              <a:rPr lang="en-US" dirty="0" smtClean="0"/>
              <a:t> and position</a:t>
            </a:r>
          </a:p>
          <a:p>
            <a:pPr lvl="0"/>
            <a:r>
              <a:rPr lang="en-US" dirty="0" smtClean="0"/>
              <a:t>Execute a </a:t>
            </a:r>
            <a:r>
              <a:rPr lang="en-US" dirty="0" smtClean="0">
                <a:solidFill>
                  <a:srgbClr val="FF0000"/>
                </a:solidFill>
              </a:rPr>
              <a:t>lean and fall and allow </a:t>
            </a:r>
            <a:r>
              <a:rPr lang="en-US" dirty="0" smtClean="0"/>
              <a:t>the partner to Catch (a)</a:t>
            </a:r>
          </a:p>
          <a:p>
            <a:pPr lvl="0"/>
            <a:r>
              <a:rPr lang="en-US" dirty="0" smtClean="0"/>
              <a:t>Hold that position for a one count, then let the partner step aside and release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Accelerate</a:t>
            </a:r>
            <a:r>
              <a:rPr lang="en-US" dirty="0" smtClean="0"/>
              <a:t> out of the forward lean (b)</a:t>
            </a:r>
          </a:p>
          <a:p>
            <a:pPr lvl="0"/>
            <a:r>
              <a:rPr lang="en-US" dirty="0" smtClean="0"/>
              <a:t>Maintain posture and alignment</a:t>
            </a:r>
          </a:p>
          <a:p>
            <a:pPr lvl="0"/>
            <a:r>
              <a:rPr lang="en-US" dirty="0" smtClean="0"/>
              <a:t>Be quick with the arms to put force into the 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DROP AND GO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0927" y="1600200"/>
            <a:ext cx="7102145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JUMP AND G0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PURPOSE</a:t>
            </a:r>
            <a:endParaRPr lang="en-US" dirty="0" smtClean="0"/>
          </a:p>
          <a:p>
            <a:r>
              <a:rPr lang="en-US" dirty="0" smtClean="0"/>
              <a:t>First-step </a:t>
            </a:r>
            <a:r>
              <a:rPr lang="en-US" dirty="0" smtClean="0">
                <a:solidFill>
                  <a:srgbClr val="FF0000"/>
                </a:solidFill>
              </a:rPr>
              <a:t>quickness</a:t>
            </a:r>
            <a:r>
              <a:rPr lang="en-US" dirty="0" smtClean="0"/>
              <a:t> and position</a:t>
            </a:r>
          </a:p>
          <a:p>
            <a:r>
              <a:rPr lang="en-US" b="1" dirty="0" smtClean="0"/>
              <a:t>MOVEMENT</a:t>
            </a:r>
            <a:endParaRPr lang="en-US" dirty="0" smtClean="0"/>
          </a:p>
          <a:p>
            <a:r>
              <a:rPr lang="en-US" dirty="0" smtClean="0"/>
              <a:t>The athlete should do the following:</a:t>
            </a:r>
          </a:p>
          <a:p>
            <a:pPr lvl="0"/>
            <a:r>
              <a:rPr lang="en-US" dirty="0" smtClean="0"/>
              <a:t>Begin with feet </a:t>
            </a:r>
            <a:r>
              <a:rPr lang="en-US" dirty="0" smtClean="0">
                <a:solidFill>
                  <a:srgbClr val="FF0000"/>
                </a:solidFill>
              </a:rPr>
              <a:t>shoulder-Width</a:t>
            </a:r>
            <a:r>
              <a:rPr lang="en-US" dirty="0" smtClean="0"/>
              <a:t> apart</a:t>
            </a:r>
          </a:p>
          <a:p>
            <a:pPr lvl="0"/>
            <a:r>
              <a:rPr lang="en-US" dirty="0" smtClean="0"/>
              <a:t>Draw back the arms, then drive them upward and forward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Jump off with both feet</a:t>
            </a:r>
          </a:p>
          <a:p>
            <a:pPr lvl="0"/>
            <a:r>
              <a:rPr lang="en-US" dirty="0" smtClean="0"/>
              <a:t>Land on a single foot</a:t>
            </a:r>
          </a:p>
          <a:p>
            <a:pPr lvl="0"/>
            <a:r>
              <a:rPr lang="en-US" dirty="0" smtClean="0"/>
              <a:t>Drive off that leg and sprint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Factors in Speed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ability to accelerate from the start may vary considerably among athletes.</a:t>
            </a:r>
          </a:p>
          <a:p>
            <a:r>
              <a:rPr lang="en-US" dirty="0" smtClean="0"/>
              <a:t>The goal for all athletes is to reach </a:t>
            </a:r>
            <a:r>
              <a:rPr lang="en-US" dirty="0" smtClean="0">
                <a:solidFill>
                  <a:srgbClr val="FF0000"/>
                </a:solidFill>
              </a:rPr>
              <a:t>peak velocity </a:t>
            </a:r>
            <a:r>
              <a:rPr lang="en-US" dirty="0" smtClean="0"/>
              <a:t>(which involves maximizing acceleration) </a:t>
            </a:r>
            <a:r>
              <a:rPr lang="en-US" dirty="0" smtClean="0">
                <a:solidFill>
                  <a:srgbClr val="FF0000"/>
                </a:solidFill>
              </a:rPr>
              <a:t>as quickly as possible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Running velocity is influenced by </a:t>
            </a:r>
            <a:r>
              <a:rPr lang="en-US" dirty="0" smtClean="0">
                <a:solidFill>
                  <a:srgbClr val="FF0000"/>
                </a:solidFill>
              </a:rPr>
              <a:t>strength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power</a:t>
            </a:r>
            <a:r>
              <a:rPr lang="en-US" dirty="0" smtClean="0"/>
              <a:t>, which is why athletes who have set goals to become faster should be committed to both a resistance training program (see chapter 4) and targeted speed training.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BOUND INTO RUN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PURPOSE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First-step quickness </a:t>
            </a:r>
            <a:r>
              <a:rPr lang="en-US" dirty="0" smtClean="0"/>
              <a:t>and position</a:t>
            </a:r>
          </a:p>
          <a:p>
            <a:pPr lvl="0"/>
            <a:r>
              <a:rPr lang="en-US" dirty="0" smtClean="0"/>
              <a:t>Use a two-foot jump for takeoff (a)</a:t>
            </a:r>
          </a:p>
          <a:p>
            <a:pPr lvl="0"/>
            <a:r>
              <a:rPr lang="en-US" dirty="0" smtClean="0"/>
              <a:t>Drive </a:t>
            </a:r>
            <a:r>
              <a:rPr lang="en-US" dirty="0" smtClean="0">
                <a:solidFill>
                  <a:srgbClr val="FF0000"/>
                </a:solidFill>
              </a:rPr>
              <a:t>one leg forward and push </a:t>
            </a:r>
            <a:r>
              <a:rPr lang="en-US" dirty="0" smtClean="0"/>
              <a:t>the ground away as the lead leg comes into contact with the ground (b)</a:t>
            </a:r>
          </a:p>
          <a:p>
            <a:pPr lvl="0"/>
            <a:r>
              <a:rPr lang="en-US" dirty="0" smtClean="0"/>
              <a:t>On landing, drive upward and forward with the opposite arm and leg (c)</a:t>
            </a:r>
          </a:p>
          <a:p>
            <a:pPr lvl="0"/>
            <a:r>
              <a:rPr lang="en-US" dirty="0" smtClean="0"/>
              <a:t>Swing the trail leg through and reach for the ground</a:t>
            </a:r>
          </a:p>
          <a:p>
            <a:r>
              <a:rPr lang="en-US" dirty="0" smtClean="0"/>
              <a:t>Execute four bounds into a sprint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BOUND INTO RUN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3077" y="1600200"/>
            <a:ext cx="7517845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SCRAMBLE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PURPOSE</a:t>
            </a:r>
            <a:endParaRPr lang="en-US" dirty="0" smtClean="0"/>
          </a:p>
          <a:p>
            <a:r>
              <a:rPr lang="en-US" dirty="0" smtClean="0"/>
              <a:t>First-step quickness and position</a:t>
            </a:r>
          </a:p>
          <a:p>
            <a:pPr lvl="0"/>
            <a:r>
              <a:rPr lang="en-US" dirty="0" smtClean="0"/>
              <a:t>Lie face down with the hands at the sides in a push-up position (a)</a:t>
            </a:r>
          </a:p>
          <a:p>
            <a:pPr lvl="0"/>
            <a:r>
              <a:rPr lang="en-US" dirty="0" smtClean="0"/>
              <a:t>Scramble out, emphasizing triple extension of the ankle, knee, and hip (b)</a:t>
            </a:r>
          </a:p>
          <a:p>
            <a:pPr lvl="0"/>
            <a:r>
              <a:rPr lang="en-US" dirty="0" smtClean="0"/>
              <a:t>Maintain a powerful arm drive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SCRAMBLE OUT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343" y="1600200"/>
            <a:ext cx="4571313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TWO JUMPS AND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PURPOSE</a:t>
            </a:r>
            <a:endParaRPr lang="en-US" dirty="0" smtClean="0"/>
          </a:p>
          <a:p>
            <a:r>
              <a:rPr lang="en-US" dirty="0" smtClean="0"/>
              <a:t>First-step quickness and position</a:t>
            </a:r>
          </a:p>
          <a:p>
            <a:pPr lvl="0"/>
            <a:r>
              <a:rPr lang="en-US" dirty="0" smtClean="0"/>
              <a:t>Begin with feet shoulder-width apart</a:t>
            </a:r>
          </a:p>
          <a:p>
            <a:pPr lvl="0"/>
            <a:r>
              <a:rPr lang="en-US" dirty="0" smtClean="0"/>
              <a:t>Drop into a </a:t>
            </a:r>
            <a:r>
              <a:rPr lang="en-US" dirty="0" smtClean="0">
                <a:solidFill>
                  <a:srgbClr val="FF0000"/>
                </a:solidFill>
              </a:rPr>
              <a:t>quick countermovement </a:t>
            </a:r>
            <a:r>
              <a:rPr lang="en-US" dirty="0" smtClean="0"/>
              <a:t>by flexing the ankles, knees, and hips</a:t>
            </a:r>
          </a:p>
          <a:p>
            <a:pPr lvl="0"/>
            <a:r>
              <a:rPr lang="en-US" dirty="0" smtClean="0"/>
              <a:t>Draw the arms back at the beginning of the jump, and then drive them upward and forward</a:t>
            </a:r>
          </a:p>
          <a:p>
            <a:pPr lvl="0"/>
            <a:r>
              <a:rPr lang="en-US" dirty="0" smtClean="0"/>
              <a:t>Jump of (with both feel using this technique and land on both feet</a:t>
            </a:r>
          </a:p>
          <a:p>
            <a:pPr lvl="0"/>
            <a:r>
              <a:rPr lang="en-US" dirty="0" smtClean="0"/>
              <a:t>Jump off again with both feet but land on one leg</a:t>
            </a:r>
          </a:p>
          <a:p>
            <a:pPr lvl="0"/>
            <a:r>
              <a:rPr lang="en-US" dirty="0" smtClean="0"/>
              <a:t>Drive off that leg and sprint for the remainder of the distance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PUSH-UP STARTS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PURPOSE</a:t>
            </a:r>
            <a:endParaRPr lang="en-US" dirty="0" smtClean="0"/>
          </a:p>
          <a:p>
            <a:r>
              <a:rPr lang="en-US" dirty="0" smtClean="0"/>
              <a:t>First-step quickness and position</a:t>
            </a:r>
          </a:p>
          <a:p>
            <a:pPr lvl="0"/>
            <a:r>
              <a:rPr lang="en-US" dirty="0" smtClean="0"/>
              <a:t>Assume a </a:t>
            </a:r>
            <a:r>
              <a:rPr lang="en-US" dirty="0" smtClean="0">
                <a:solidFill>
                  <a:srgbClr val="FF0000"/>
                </a:solidFill>
              </a:rPr>
              <a:t>push-up position </a:t>
            </a:r>
            <a:r>
              <a:rPr lang="en-US" dirty="0" smtClean="0"/>
              <a:t>(a)</a:t>
            </a:r>
          </a:p>
          <a:p>
            <a:pPr lvl="0"/>
            <a:r>
              <a:rPr lang="en-US" dirty="0" smtClean="0"/>
              <a:t>On the command, </a:t>
            </a:r>
            <a:r>
              <a:rPr lang="en-US" dirty="0" smtClean="0">
                <a:solidFill>
                  <a:srgbClr val="FF0000"/>
                </a:solidFill>
              </a:rPr>
              <a:t>move into a sprinting </a:t>
            </a:r>
            <a:r>
              <a:rPr lang="en-US" dirty="0" smtClean="0"/>
              <a:t>position with a four-point stance (b)</a:t>
            </a:r>
          </a:p>
          <a:p>
            <a:pPr lvl="0"/>
            <a:r>
              <a:rPr lang="en-US" dirty="0" smtClean="0"/>
              <a:t>Start to sprint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PUSH-UP STARTS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8664" y="1600200"/>
            <a:ext cx="3646672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Resisted Speed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r>
              <a:rPr lang="en-US" dirty="0" smtClean="0"/>
              <a:t>Resisted speed training involves the athlete pulling a fellow athlete or implement that provides </a:t>
            </a:r>
            <a:r>
              <a:rPr lang="en-US" dirty="0" smtClean="0">
                <a:solidFill>
                  <a:srgbClr val="FF0000"/>
                </a:solidFill>
              </a:rPr>
              <a:t>resistance</a:t>
            </a:r>
          </a:p>
          <a:p>
            <a:r>
              <a:rPr lang="en-US" dirty="0" smtClean="0"/>
              <a:t>Resisted speed drills force athletes to recruit an </a:t>
            </a:r>
            <a:r>
              <a:rPr lang="en-US" dirty="0" smtClean="0">
                <a:solidFill>
                  <a:srgbClr val="FF0000"/>
                </a:solidFill>
              </a:rPr>
              <a:t>increased number of muscle fibers</a:t>
            </a:r>
            <a:r>
              <a:rPr lang="en-US" dirty="0" smtClean="0"/>
              <a:t>, resulting in an augmented </a:t>
            </a:r>
            <a:r>
              <a:rPr lang="en-US" dirty="0" smtClean="0">
                <a:solidFill>
                  <a:srgbClr val="FF0000"/>
                </a:solidFill>
              </a:rPr>
              <a:t>neural activation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Resisted Speed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Resistances used should not </a:t>
            </a:r>
            <a:r>
              <a:rPr lang="en-US" dirty="0" smtClean="0">
                <a:solidFill>
                  <a:srgbClr val="FF0000"/>
                </a:solidFill>
              </a:rPr>
              <a:t>decrease</a:t>
            </a:r>
            <a:r>
              <a:rPr lang="en-US" dirty="0" smtClean="0"/>
              <a:t> the athletes’ standard speed by more than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%. </a:t>
            </a:r>
            <a:r>
              <a:rPr lang="en-US" dirty="0" smtClean="0">
                <a:solidFill>
                  <a:srgbClr val="FF0000"/>
                </a:solidFill>
              </a:rPr>
              <a:t>Greater resistance </a:t>
            </a:r>
            <a:r>
              <a:rPr lang="en-US" dirty="0" smtClean="0"/>
              <a:t>may actually </a:t>
            </a:r>
            <a:r>
              <a:rPr lang="en-US" dirty="0" smtClean="0">
                <a:solidFill>
                  <a:srgbClr val="FF0000"/>
                </a:solidFill>
              </a:rPr>
              <a:t>damage</a:t>
            </a:r>
            <a:r>
              <a:rPr lang="en-US" dirty="0" smtClean="0"/>
              <a:t> running technique, negating any potential benefit from resisted running.</a:t>
            </a:r>
          </a:p>
          <a:p>
            <a:r>
              <a:rPr lang="en-US" b="1" dirty="0" smtClean="0"/>
              <a:t>Recommendations for Resisted Running Drills</a:t>
            </a:r>
            <a:endParaRPr lang="en-US" dirty="0" smtClean="0"/>
          </a:p>
          <a:p>
            <a:pPr lvl="0"/>
            <a:r>
              <a:rPr lang="en-US" dirty="0" smtClean="0"/>
              <a:t>Recommended distance: 10-40 yd (9-36 m)</a:t>
            </a:r>
          </a:p>
          <a:p>
            <a:pPr lvl="0"/>
            <a:r>
              <a:rPr lang="en-US" dirty="0" smtClean="0"/>
              <a:t>Sets and repetitions: 3-4 sets of 4-8 reps</a:t>
            </a:r>
          </a:p>
          <a:p>
            <a:pPr lvl="0"/>
            <a:r>
              <a:rPr lang="en-US" dirty="0" smtClean="0"/>
              <a:t>Recovery: 90-120 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LIGHT SLED PULLS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PURPOSE</a:t>
            </a:r>
            <a:endParaRPr lang="en-US" dirty="0" smtClean="0"/>
          </a:p>
          <a:p>
            <a:r>
              <a:rPr lang="en-US" dirty="0" smtClean="0"/>
              <a:t>Increase </a:t>
            </a:r>
            <a:r>
              <a:rPr lang="en-US" dirty="0" smtClean="0">
                <a:solidFill>
                  <a:srgbClr val="FF0000"/>
                </a:solidFill>
              </a:rPr>
              <a:t>speed strength</a:t>
            </a:r>
            <a:r>
              <a:rPr lang="en-US" dirty="0" smtClean="0"/>
              <a:t>, power, and stride length</a:t>
            </a:r>
          </a:p>
          <a:p>
            <a:pPr lvl="0"/>
            <a:r>
              <a:rPr lang="en-US" dirty="0" smtClean="0"/>
              <a:t>Attach a </a:t>
            </a:r>
            <a:r>
              <a:rPr lang="en-US" dirty="0" smtClean="0">
                <a:solidFill>
                  <a:srgbClr val="FF0000"/>
                </a:solidFill>
              </a:rPr>
              <a:t>lightweight sled </a:t>
            </a:r>
            <a:r>
              <a:rPr lang="en-US" dirty="0" smtClean="0"/>
              <a:t>with an adjustable harness or waist strap</a:t>
            </a:r>
          </a:p>
          <a:p>
            <a:pPr lvl="0"/>
            <a:r>
              <a:rPr lang="en-US" dirty="0" smtClean="0"/>
              <a:t>Utilize </a:t>
            </a:r>
            <a:r>
              <a:rPr lang="en-US" dirty="0" smtClean="0">
                <a:solidFill>
                  <a:srgbClr val="FF0000"/>
                </a:solidFill>
              </a:rPr>
              <a:t>proper speed form and technique </a:t>
            </a:r>
            <a:r>
              <a:rPr lang="en-US" dirty="0" smtClean="0"/>
              <a:t>(as outlined in the speed technique section of this chapter)</a:t>
            </a:r>
          </a:p>
          <a:p>
            <a:pPr lvl="0"/>
            <a:r>
              <a:rPr lang="en-US" dirty="0" smtClean="0"/>
              <a:t>Sprint for </a:t>
            </a:r>
            <a:r>
              <a:rPr lang="en-US" dirty="0" smtClean="0">
                <a:solidFill>
                  <a:srgbClr val="FF0000"/>
                </a:solidFill>
              </a:rPr>
              <a:t>10 to 40 yards </a:t>
            </a:r>
            <a:r>
              <a:rPr lang="en-US" dirty="0" smtClean="0"/>
              <a:t>(9-36 m) (a)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Factors in Speed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maintain sprinting speed, athletes need to focus on improving their </a:t>
            </a:r>
            <a:r>
              <a:rPr lang="en-US" dirty="0" smtClean="0">
                <a:solidFill>
                  <a:srgbClr val="FF0000"/>
                </a:solidFill>
              </a:rPr>
              <a:t>speed-endurance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Speed-endurance is not a factor for </a:t>
            </a:r>
            <a:r>
              <a:rPr lang="en-US" dirty="0" smtClean="0">
                <a:solidFill>
                  <a:srgbClr val="FF0000"/>
                </a:solidFill>
              </a:rPr>
              <a:t>short-distance sprints, such as the 40 m </a:t>
            </a:r>
            <a:r>
              <a:rPr lang="en-US" dirty="0" smtClean="0"/>
              <a:t>sprint, in which athletes should accelerate throughout the racing distance. However, this becomes very relevant for </a:t>
            </a:r>
            <a:r>
              <a:rPr lang="en-US" dirty="0" smtClean="0">
                <a:solidFill>
                  <a:srgbClr val="FF0000"/>
                </a:solidFill>
              </a:rPr>
              <a:t>sprint distances of 100 m or greater.</a:t>
            </a:r>
            <a:r>
              <a:rPr lang="en-US" dirty="0" smtClean="0"/>
              <a:t> Here, speed-endurance becomes a factor for determining sprinting success.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LIGHT SLED PULLS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athletes perform this drill, strength and conditioning professional should observe their form, </a:t>
            </a:r>
            <a:r>
              <a:rPr lang="en-US" dirty="0" smtClean="0">
                <a:solidFill>
                  <a:srgbClr val="FF0000"/>
                </a:solidFill>
              </a:rPr>
              <a:t>technique</a:t>
            </a:r>
            <a:r>
              <a:rPr lang="en-US" dirty="0" smtClean="0"/>
              <a:t>, and speed in covering the yardage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tire, bag, or a partner </a:t>
            </a:r>
            <a:r>
              <a:rPr lang="en-US" dirty="0" smtClean="0"/>
              <a:t>(b) holding a cord can also be effective as a resistance device.</a:t>
            </a:r>
          </a:p>
          <a:p>
            <a:r>
              <a:rPr lang="en-US" dirty="0" smtClean="0"/>
              <a:t>Recently, some </a:t>
            </a:r>
            <a:r>
              <a:rPr lang="en-US" dirty="0" smtClean="0">
                <a:solidFill>
                  <a:srgbClr val="FF0000"/>
                </a:solidFill>
              </a:rPr>
              <a:t>nonmotorized treadmills </a:t>
            </a:r>
            <a:r>
              <a:rPr lang="en-US" dirty="0" smtClean="0"/>
              <a:t>have been marketed that provide controlled 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LIGHT SLED PULLS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4117913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HILL 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PURPOSE</a:t>
            </a:r>
            <a:endParaRPr lang="en-US" dirty="0" smtClean="0"/>
          </a:p>
          <a:p>
            <a:r>
              <a:rPr lang="en-US" dirty="0" smtClean="0"/>
              <a:t>Provide an </a:t>
            </a:r>
            <a:r>
              <a:rPr lang="en-US" dirty="0" smtClean="0">
                <a:solidFill>
                  <a:srgbClr val="FF0000"/>
                </a:solidFill>
              </a:rPr>
              <a:t>effective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overload</a:t>
            </a:r>
            <a:r>
              <a:rPr lang="en-US" dirty="0" smtClean="0"/>
              <a:t> to improve explosive power and running speed</a:t>
            </a:r>
          </a:p>
          <a:p>
            <a:pPr lvl="0"/>
            <a:r>
              <a:rPr lang="en-US" dirty="0" smtClean="0"/>
              <a:t>The athlete sprints up a slight hill for a set distance, not to exceed 100 yards (91 m). The athlete should do the following: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Emphasize good running</a:t>
            </a:r>
            <a:r>
              <a:rPr lang="en-US" dirty="0" smtClean="0"/>
              <a:t> form with maximum knee drive and elbow pump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Begin at a short distance and increase </a:t>
            </a:r>
            <a:r>
              <a:rPr lang="en-US" dirty="0" smtClean="0"/>
              <a:t>distance over time</a:t>
            </a:r>
          </a:p>
          <a:p>
            <a:pPr lvl="0"/>
            <a:r>
              <a:rPr lang="en-US" dirty="0" smtClean="0"/>
              <a:t>Choose a hill with a slope between </a:t>
            </a:r>
            <a:r>
              <a:rPr lang="en-US" dirty="0" smtClean="0">
                <a:solidFill>
                  <a:srgbClr val="FF0000"/>
                </a:solidFill>
              </a:rPr>
              <a:t>6° and 10°</a:t>
            </a:r>
            <a:r>
              <a:rPr lang="en-US" dirty="0" smtClean="0"/>
              <a:t> (Anything greater than this causes a reduction in stride length and compromises training results.)</a:t>
            </a:r>
          </a:p>
          <a:p>
            <a:pPr lvl="0"/>
            <a:r>
              <a:rPr lang="en-US" dirty="0" smtClean="0"/>
              <a:t>Perform each </a:t>
            </a:r>
            <a:r>
              <a:rPr lang="en-US" dirty="0" smtClean="0">
                <a:solidFill>
                  <a:srgbClr val="FF0000"/>
                </a:solidFill>
              </a:rPr>
              <a:t>sprint</a:t>
            </a:r>
            <a:r>
              <a:rPr lang="en-US" dirty="0" smtClean="0"/>
              <a:t> at </a:t>
            </a:r>
            <a:r>
              <a:rPr lang="en-US" dirty="0" smtClean="0">
                <a:solidFill>
                  <a:srgbClr val="FF0000"/>
                </a:solidFill>
              </a:rPr>
              <a:t>100</a:t>
            </a:r>
            <a:r>
              <a:rPr lang="en-US" dirty="0" smtClean="0"/>
              <a:t>% effort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Assisted Speed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r>
              <a:rPr lang="en-US" dirty="0" smtClean="0"/>
              <a:t>Assisted speed training uses an </a:t>
            </a:r>
            <a:r>
              <a:rPr lang="en-US" dirty="0" smtClean="0">
                <a:solidFill>
                  <a:srgbClr val="FF0000"/>
                </a:solidFill>
              </a:rPr>
              <a:t>implement</a:t>
            </a:r>
            <a:r>
              <a:rPr lang="en-US" dirty="0" smtClean="0"/>
              <a:t> (sport cord) or </a:t>
            </a:r>
            <a:r>
              <a:rPr lang="en-US" dirty="0" smtClean="0">
                <a:solidFill>
                  <a:srgbClr val="FF0000"/>
                </a:solidFill>
              </a:rPr>
              <a:t>contrast</a:t>
            </a:r>
            <a:r>
              <a:rPr lang="en-US" dirty="0" smtClean="0"/>
              <a:t> to help athletes run </a:t>
            </a:r>
            <a:r>
              <a:rPr lang="en-US" dirty="0" smtClean="0">
                <a:solidFill>
                  <a:srgbClr val="FF0000"/>
                </a:solidFill>
              </a:rPr>
              <a:t>faster than they normally would</a:t>
            </a:r>
          </a:p>
          <a:p>
            <a:r>
              <a:rPr lang="en-US" dirty="0" smtClean="0"/>
              <a:t>By training with assisted speed, athletes can </a:t>
            </a:r>
            <a:r>
              <a:rPr lang="en-US" dirty="0" smtClean="0">
                <a:solidFill>
                  <a:srgbClr val="FF0000"/>
                </a:solidFill>
              </a:rPr>
              <a:t>increase stride frequency and length </a:t>
            </a:r>
            <a:r>
              <a:rPr lang="en-US" dirty="0" smtClean="0"/>
              <a:t>more than is generally possible.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Assisted Speed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incorporating assisted running into a </a:t>
            </a:r>
            <a:r>
              <a:rPr lang="en-US" dirty="0" smtClean="0">
                <a:solidFill>
                  <a:srgbClr val="FF0000"/>
                </a:solidFill>
              </a:rPr>
              <a:t>speed training program</a:t>
            </a:r>
            <a:r>
              <a:rPr lang="en-US" dirty="0" smtClean="0"/>
              <a:t>, attention should be taken to ensure that athletes </a:t>
            </a:r>
            <a:r>
              <a:rPr lang="en-US" dirty="0" smtClean="0">
                <a:solidFill>
                  <a:srgbClr val="FF0000"/>
                </a:solidFill>
              </a:rPr>
              <a:t>do not exceed 110</a:t>
            </a:r>
            <a:r>
              <a:rPr lang="en-US" dirty="0" smtClean="0"/>
              <a:t>% of their maximum running speed.</a:t>
            </a:r>
          </a:p>
          <a:p>
            <a:r>
              <a:rPr lang="en-US" dirty="0" smtClean="0"/>
              <a:t>If not, </a:t>
            </a:r>
            <a:r>
              <a:rPr lang="en-US" dirty="0" smtClean="0">
                <a:solidFill>
                  <a:srgbClr val="FF0000"/>
                </a:solidFill>
              </a:rPr>
              <a:t>stride length may be overextended</a:t>
            </a:r>
            <a:r>
              <a:rPr lang="en-US" dirty="0" smtClean="0"/>
              <a:t>, resulting in </a:t>
            </a:r>
            <a:r>
              <a:rPr lang="en-US" dirty="0" smtClean="0">
                <a:solidFill>
                  <a:srgbClr val="FF0000"/>
                </a:solidFill>
              </a:rPr>
              <a:t>deceleration</a:t>
            </a:r>
            <a:r>
              <a:rPr lang="en-US" dirty="0" smtClean="0"/>
              <a:t> and a </a:t>
            </a:r>
            <a:r>
              <a:rPr lang="en-US" dirty="0" smtClean="0">
                <a:solidFill>
                  <a:srgbClr val="FF0000"/>
                </a:solidFill>
              </a:rPr>
              <a:t>decrease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0000"/>
                </a:solidFill>
              </a:rPr>
              <a:t>stride frequency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THREE-PERSON TUBING ACCELERATION DRILL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r>
              <a:rPr lang="en-US" dirty="0" smtClean="0"/>
              <a:t>To enhance </a:t>
            </a:r>
            <a:r>
              <a:rPr lang="en-US" dirty="0" smtClean="0">
                <a:solidFill>
                  <a:srgbClr val="FF0000"/>
                </a:solidFill>
              </a:rPr>
              <a:t>stride frequency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length</a:t>
            </a:r>
            <a:r>
              <a:rPr lang="en-US" dirty="0" smtClean="0"/>
              <a:t> and quick leg recovery in first couple of steps for the one athlete being towed and to enhance starting power and stride length for the two athletes being resisted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THREE-PERSON TUBING ACCELERATION DRILL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Group three athletes of </a:t>
            </a:r>
            <a:r>
              <a:rPr lang="en-US" dirty="0" smtClean="0">
                <a:solidFill>
                  <a:srgbClr val="FF0000"/>
                </a:solidFill>
              </a:rPr>
              <a:t>identical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nearly equal speed </a:t>
            </a:r>
            <a:r>
              <a:rPr lang="en-US" dirty="0" smtClean="0"/>
              <a:t>together. (The closer the athletes are to each other in speed, the more effective the drill will be.)</a:t>
            </a:r>
          </a:p>
          <a:p>
            <a:pPr lvl="0"/>
            <a:r>
              <a:rPr lang="en-US" dirty="0" smtClean="0"/>
              <a:t>Attach the </a:t>
            </a:r>
            <a:r>
              <a:rPr lang="en-US" dirty="0" smtClean="0">
                <a:solidFill>
                  <a:srgbClr val="FF0000"/>
                </a:solidFill>
              </a:rPr>
              <a:t>three athletes </a:t>
            </a:r>
            <a:r>
              <a:rPr lang="en-US" dirty="0" smtClean="0"/>
              <a:t>together with three adjustable waist belts and </a:t>
            </a:r>
            <a:r>
              <a:rPr lang="en-US" dirty="0" smtClean="0">
                <a:solidFill>
                  <a:srgbClr val="FF0000"/>
                </a:solidFill>
              </a:rPr>
              <a:t>two 8-foot </a:t>
            </a:r>
            <a:r>
              <a:rPr lang="en-US" dirty="0" smtClean="0"/>
              <a:t>(2.4 m) elastic resistance cords.</a:t>
            </a:r>
          </a:p>
          <a:p>
            <a:pPr lvl="0"/>
            <a:r>
              <a:rPr lang="en-US" dirty="0" smtClean="0"/>
              <a:t>Position the two athletes being </a:t>
            </a:r>
            <a:r>
              <a:rPr lang="en-US" dirty="0" smtClean="0">
                <a:solidFill>
                  <a:srgbClr val="FF0000"/>
                </a:solidFill>
              </a:rPr>
              <a:t>resisted 4 yards </a:t>
            </a:r>
            <a:r>
              <a:rPr lang="en-US" dirty="0" smtClean="0"/>
              <a:t>(3, 6 m) in front of and </a:t>
            </a:r>
            <a:r>
              <a:rPr lang="en-US" dirty="0" smtClean="0">
                <a:solidFill>
                  <a:srgbClr val="FF0000"/>
                </a:solidFill>
              </a:rPr>
              <a:t>4 yards </a:t>
            </a:r>
            <a:r>
              <a:rPr lang="en-US" dirty="0" smtClean="0"/>
              <a:t>to the right and left of the athlete being towed, forming a V shape.</a:t>
            </a:r>
          </a:p>
          <a:p>
            <a:pPr lvl="0"/>
            <a:r>
              <a:rPr lang="en-US" dirty="0" smtClean="0"/>
              <a:t>When the three athletes are lined up to begin the drill, connect each of the athletes being resisted to the athlete being towed with a sport cord,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THREE-PERSON TUBING ACCELERATION DRILL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To ensure that the athletes line up in the same position each time, place dome cones in a V shape at both ends of the field. (The front cones at each end should be separated by 25 yards, or 23 m.)</a:t>
            </a:r>
          </a:p>
          <a:p>
            <a:pPr lvl="0"/>
            <a:r>
              <a:rPr lang="en-US" dirty="0" smtClean="0"/>
              <a:t>When arranging the cones, make certain that the cones at each end are directly in line with each other to ensure that the athletes run in a straight line,</a:t>
            </a:r>
          </a:p>
          <a:p>
            <a:pPr lvl="0"/>
            <a:r>
              <a:rPr lang="en-US" dirty="0" smtClean="0"/>
              <a:t>Before beginning the drill, ensure that all three athletes are in a good running position and are ready to begin.</a:t>
            </a:r>
          </a:p>
          <a:p>
            <a:pPr lvl="0"/>
            <a:r>
              <a:rPr lang="en-US" dirty="0" smtClean="0"/>
              <a:t>To begin the drill, give two consecutive commands by voice or whistle.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THREE-PERSON TUBING ACCELERATION DRILL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371600"/>
            <a:ext cx="47244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DOWNHILL 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 acceleration through the use of </a:t>
            </a:r>
            <a:r>
              <a:rPr lang="en-US" dirty="0" err="1" smtClean="0"/>
              <a:t>overspeed</a:t>
            </a:r>
            <a:r>
              <a:rPr lang="en-US" dirty="0" smtClean="0"/>
              <a:t> training</a:t>
            </a:r>
          </a:p>
          <a:p>
            <a:r>
              <a:rPr lang="en-US" dirty="0" smtClean="0"/>
              <a:t>The athlete sprints down a slope similar to that used for uphill running (6° to 10°)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Stride Rate and Stride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Speed is the interaction of </a:t>
            </a:r>
            <a:r>
              <a:rPr lang="en-US" dirty="0" smtClean="0">
                <a:solidFill>
                  <a:srgbClr val="FF0000"/>
                </a:solidFill>
              </a:rPr>
              <a:t>stride rate and stride length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Stride rate is the </a:t>
            </a:r>
            <a:r>
              <a:rPr lang="en-US" dirty="0" smtClean="0">
                <a:solidFill>
                  <a:srgbClr val="FF0000"/>
                </a:solidFill>
              </a:rPr>
              <a:t>number of steps </a:t>
            </a:r>
            <a:r>
              <a:rPr lang="en-US" dirty="0" smtClean="0"/>
              <a:t>that are taken with each leg during the distance of a run.</a:t>
            </a:r>
          </a:p>
          <a:p>
            <a:r>
              <a:rPr lang="en-US" dirty="0" smtClean="0"/>
              <a:t>If a sprinter in a </a:t>
            </a:r>
            <a:r>
              <a:rPr lang="en-US" dirty="0" smtClean="0">
                <a:solidFill>
                  <a:srgbClr val="FF0000"/>
                </a:solidFill>
              </a:rPr>
              <a:t>100 m run takes 25 </a:t>
            </a:r>
            <a:r>
              <a:rPr lang="en-US" dirty="0" smtClean="0"/>
              <a:t>foot strikes with his or her </a:t>
            </a:r>
            <a:r>
              <a:rPr lang="en-US" dirty="0" smtClean="0">
                <a:solidFill>
                  <a:srgbClr val="FF0000"/>
                </a:solidFill>
              </a:rPr>
              <a:t>right</a:t>
            </a:r>
            <a:r>
              <a:rPr lang="en-US" dirty="0" smtClean="0"/>
              <a:t> leg and </a:t>
            </a:r>
            <a:r>
              <a:rPr lang="en-US" dirty="0" smtClean="0">
                <a:solidFill>
                  <a:srgbClr val="FF0000"/>
                </a:solidFill>
              </a:rPr>
              <a:t>24</a:t>
            </a:r>
            <a:r>
              <a:rPr lang="en-US" dirty="0" smtClean="0"/>
              <a:t> foot strikes with his or her </a:t>
            </a:r>
            <a:r>
              <a:rPr lang="en-US" dirty="0" smtClean="0">
                <a:solidFill>
                  <a:srgbClr val="FF0000"/>
                </a:solidFill>
              </a:rPr>
              <a:t>left</a:t>
            </a:r>
            <a:r>
              <a:rPr lang="en-US" dirty="0" smtClean="0"/>
              <a:t> leg, it equates to </a:t>
            </a:r>
            <a:r>
              <a:rPr lang="en-US" dirty="0" smtClean="0">
                <a:solidFill>
                  <a:srgbClr val="FF0000"/>
                </a:solidFill>
              </a:rPr>
              <a:t>49</a:t>
            </a:r>
            <a:r>
              <a:rPr lang="en-US" dirty="0" smtClean="0"/>
              <a:t> strides. If the sprinter runs the </a:t>
            </a:r>
            <a:r>
              <a:rPr lang="en-US" dirty="0" smtClean="0">
                <a:solidFill>
                  <a:srgbClr val="FF0000"/>
                </a:solidFill>
              </a:rPr>
              <a:t>100m in 11.0 seconds</a:t>
            </a:r>
            <a:r>
              <a:rPr lang="en-US" dirty="0" smtClean="0"/>
              <a:t>, he or she would have a stride frequency </a:t>
            </a:r>
            <a:r>
              <a:rPr lang="en-US" dirty="0" smtClean="0">
                <a:solidFill>
                  <a:srgbClr val="FF0000"/>
                </a:solidFill>
              </a:rPr>
              <a:t>of 4.45 strides per </a:t>
            </a:r>
            <a:r>
              <a:rPr lang="en-US" dirty="0" smtClean="0"/>
              <a:t>second. Elite sprinters have a stride rate of about 5 strides per second.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CONE JUMPS AND SPRINT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Increase </a:t>
            </a:r>
            <a:r>
              <a:rPr lang="en-US" dirty="0" smtClean="0">
                <a:solidFill>
                  <a:srgbClr val="FF0000"/>
                </a:solidFill>
              </a:rPr>
              <a:t>explosive</a:t>
            </a:r>
            <a:r>
              <a:rPr lang="en-US" dirty="0" smtClean="0"/>
              <a:t> power and </a:t>
            </a:r>
            <a:r>
              <a:rPr lang="en-US" dirty="0" smtClean="0">
                <a:solidFill>
                  <a:srgbClr val="FF0000"/>
                </a:solidFill>
              </a:rPr>
              <a:t>acceleration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Stand facing a series of six consecutive cones </a:t>
            </a:r>
            <a:r>
              <a:rPr lang="en-US" dirty="0" smtClean="0"/>
              <a:t>that are 6, 12, or 15 inches high (15, 30, or Z6 cm) and are placed 3 to 6 feet (1-2 m) apart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On a verbal or whistled command</a:t>
            </a:r>
            <a:r>
              <a:rPr lang="en-US" dirty="0" smtClean="0"/>
              <a:t>, begin jumping forward over the cones (More advanced athletes may jump forward over two cones and backward over one until all six cones have been jumped.)</a:t>
            </a:r>
          </a:p>
          <a:p>
            <a:pPr lvl="0"/>
            <a:r>
              <a:rPr lang="en-US" dirty="0" smtClean="0"/>
              <a:t>After </a:t>
            </a:r>
            <a:r>
              <a:rPr lang="en-US" dirty="0" smtClean="0">
                <a:solidFill>
                  <a:srgbClr val="FF0000"/>
                </a:solidFill>
              </a:rPr>
              <a:t>jumping over the sixth cone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sprint 15 to 20 yards </a:t>
            </a:r>
            <a:r>
              <a:rPr lang="en-US" dirty="0" smtClean="0"/>
              <a:t>(14-18 m) forward to a cone directly in front</a:t>
            </a:r>
          </a:p>
          <a:p>
            <a:pPr lvl="0"/>
            <a:r>
              <a:rPr lang="en-US" dirty="0" smtClean="0"/>
              <a:t>Loop the cone or touch it with the hand</a:t>
            </a:r>
          </a:p>
          <a:p>
            <a:pPr lvl="0"/>
            <a:r>
              <a:rPr lang="en-US" dirty="0" smtClean="0"/>
              <a:t>Sprint back to the sixth cone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Stride Rate and Stride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the stride </a:t>
            </a:r>
            <a:r>
              <a:rPr lang="en-US" dirty="0" smtClean="0">
                <a:solidFill>
                  <a:srgbClr val="FF0000"/>
                </a:solidFill>
              </a:rPr>
              <a:t>rate increases</a:t>
            </a:r>
            <a:r>
              <a:rPr lang="en-US" dirty="0" smtClean="0"/>
              <a:t>, the amount of </a:t>
            </a:r>
            <a:r>
              <a:rPr lang="en-US" dirty="0" smtClean="0">
                <a:solidFill>
                  <a:srgbClr val="FF0000"/>
                </a:solidFill>
              </a:rPr>
              <a:t>time spent on the ground </a:t>
            </a:r>
            <a:r>
              <a:rPr lang="en-US" dirty="0" smtClean="0"/>
              <a:t>(called the support phase) is </a:t>
            </a:r>
            <a:r>
              <a:rPr lang="en-US" dirty="0" smtClean="0">
                <a:solidFill>
                  <a:srgbClr val="FF0000"/>
                </a:solidFill>
              </a:rPr>
              <a:t>decreased</a:t>
            </a:r>
            <a:r>
              <a:rPr lang="en-US" dirty="0" smtClean="0"/>
              <a:t>, while the time spent in the flight phase is increased</a:t>
            </a:r>
            <a:r>
              <a:rPr lang="fa-IR" dirty="0" smtClean="0"/>
              <a:t>.</a:t>
            </a:r>
          </a:p>
          <a:p>
            <a:r>
              <a:rPr lang="en-US" dirty="0" smtClean="0"/>
              <a:t>If the </a:t>
            </a:r>
            <a:r>
              <a:rPr lang="en-US" dirty="0" smtClean="0">
                <a:solidFill>
                  <a:srgbClr val="FF0000"/>
                </a:solidFill>
              </a:rPr>
              <a:t>stride rate </a:t>
            </a:r>
            <a:r>
              <a:rPr lang="en-US" dirty="0" smtClean="0"/>
              <a:t>of an athlete increases, but his or her stride length remains constant, his or her </a:t>
            </a:r>
            <a:r>
              <a:rPr lang="en-US" dirty="0" smtClean="0">
                <a:solidFill>
                  <a:srgbClr val="FF0000"/>
                </a:solidFill>
              </a:rPr>
              <a:t>running speed will increase</a:t>
            </a:r>
            <a:r>
              <a:rPr lang="en-US" dirty="0" smtClean="0"/>
              <a:t>,</a:t>
            </a:r>
          </a:p>
          <a:p>
            <a:r>
              <a:rPr lang="en-US" dirty="0" smtClean="0"/>
              <a:t>Similarly, if the athlete’s </a:t>
            </a:r>
            <a:r>
              <a:rPr lang="en-US" dirty="0" smtClean="0">
                <a:solidFill>
                  <a:srgbClr val="FF0000"/>
                </a:solidFill>
              </a:rPr>
              <a:t>stride rate remains constant</a:t>
            </a:r>
            <a:r>
              <a:rPr lang="en-US" dirty="0" smtClean="0"/>
              <a:t> but his </a:t>
            </a:r>
            <a:r>
              <a:rPr lang="en-US" dirty="0" smtClean="0">
                <a:solidFill>
                  <a:srgbClr val="FF0000"/>
                </a:solidFill>
              </a:rPr>
              <a:t>stride length is increased</a:t>
            </a:r>
            <a:r>
              <a:rPr lang="en-US" dirty="0" smtClean="0"/>
              <a:t>, his or her running speed will also increase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Stride Rate and Stride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initial change in speed is the result of an </a:t>
            </a:r>
            <a:r>
              <a:rPr lang="en-US" dirty="0" smtClean="0">
                <a:solidFill>
                  <a:srgbClr val="FF0000"/>
                </a:solidFill>
              </a:rPr>
              <a:t>increase in running stride</a:t>
            </a:r>
            <a:r>
              <a:rPr lang="fa-IR" dirty="0" smtClean="0"/>
              <a:t>.</a:t>
            </a:r>
          </a:p>
          <a:p>
            <a:r>
              <a:rPr lang="en-US" dirty="0" smtClean="0"/>
              <a:t>The stride length begins to increase as the sprinter accelerates</a:t>
            </a:r>
            <a:r>
              <a:rPr lang="fa-IR" dirty="0" smtClean="0"/>
              <a:t>.</a:t>
            </a:r>
          </a:p>
          <a:p>
            <a:r>
              <a:rPr lang="en-US" dirty="0" smtClean="0"/>
              <a:t>The contribution of both </a:t>
            </a:r>
            <a:r>
              <a:rPr lang="en-US" dirty="0" smtClean="0">
                <a:solidFill>
                  <a:srgbClr val="FF0000"/>
                </a:solidFill>
              </a:rPr>
              <a:t>stride rate and stride length to sprinting speed </a:t>
            </a:r>
            <a:r>
              <a:rPr lang="en-US" dirty="0" smtClean="0"/>
              <a:t>will change at </a:t>
            </a:r>
            <a:r>
              <a:rPr lang="en-US" dirty="0" smtClean="0">
                <a:solidFill>
                  <a:srgbClr val="FF0000"/>
                </a:solidFill>
              </a:rPr>
              <a:t>different</a:t>
            </a:r>
            <a:r>
              <a:rPr lang="en-US" dirty="0" smtClean="0"/>
              <a:t> running velocities</a:t>
            </a:r>
            <a:r>
              <a:rPr lang="fa-IR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Stride rate appears to be more important </a:t>
            </a:r>
            <a:r>
              <a:rPr lang="en-US" dirty="0" smtClean="0"/>
              <a:t>in determining the runner's maximum velocity than stride length is</a:t>
            </a:r>
            <a:r>
              <a:rPr lang="fa-IR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Stride Rate and Stride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Stride length </a:t>
            </a:r>
            <a:r>
              <a:rPr lang="en-US" dirty="0" smtClean="0"/>
              <a:t>depends on an athlete’s </a:t>
            </a:r>
            <a:r>
              <a:rPr lang="en-US" dirty="0" smtClean="0">
                <a:solidFill>
                  <a:srgbClr val="FF0000"/>
                </a:solidFill>
              </a:rPr>
              <a:t>height</a:t>
            </a:r>
            <a:r>
              <a:rPr lang="en-US" dirty="0" smtClean="0"/>
              <a:t> and leg length </a:t>
            </a:r>
            <a:endParaRPr lang="fa-IR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Trained sprinters </a:t>
            </a:r>
            <a:r>
              <a:rPr lang="en-US" dirty="0" smtClean="0"/>
              <a:t>can achieve a </a:t>
            </a:r>
            <a:r>
              <a:rPr lang="en-US" dirty="0" smtClean="0">
                <a:solidFill>
                  <a:srgbClr val="FF0000"/>
                </a:solidFill>
              </a:rPr>
              <a:t>greater stride rate</a:t>
            </a:r>
            <a:r>
              <a:rPr lang="en-US" dirty="0" smtClean="0"/>
              <a:t> than untrained runners can.</a:t>
            </a:r>
            <a:endParaRPr lang="fa-IR" dirty="0" smtClean="0"/>
          </a:p>
          <a:p>
            <a:r>
              <a:rPr lang="en-US" dirty="0" smtClean="0"/>
              <a:t>They reach their maximum velocity much earlier than untrained runners do</a:t>
            </a:r>
            <a:endParaRPr lang="fa-I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3331</Words>
  <Application>Microsoft Office PowerPoint</Application>
  <PresentationFormat>On-screen Show (4:3)</PresentationFormat>
  <Paragraphs>332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Cambria</vt:lpstr>
      <vt:lpstr>Office Theme</vt:lpstr>
      <vt:lpstr>Speed Training</vt:lpstr>
      <vt:lpstr>Introduction </vt:lpstr>
      <vt:lpstr>Introduction</vt:lpstr>
      <vt:lpstr>Factors in Speed Performance</vt:lpstr>
      <vt:lpstr>Factors in Speed Performance</vt:lpstr>
      <vt:lpstr>Stride Rate and Stride Length</vt:lpstr>
      <vt:lpstr>Stride Rate and Stride Length</vt:lpstr>
      <vt:lpstr>Stride Rate and Stride Length</vt:lpstr>
      <vt:lpstr>Stride Rate and Stride Length</vt:lpstr>
      <vt:lpstr>Muscle Fiber-Type Composition</vt:lpstr>
      <vt:lpstr>Muscle Fiber-Type Composition</vt:lpstr>
      <vt:lpstr>Muscle Fiber-Type Composition</vt:lpstr>
      <vt:lpstr>Sprinting Mechanics and Technique</vt:lpstr>
      <vt:lpstr>Starting</vt:lpstr>
      <vt:lpstr>speed movement from a two-point stance</vt:lpstr>
      <vt:lpstr>from a three-or four-point stationary stance</vt:lpstr>
      <vt:lpstr>from a three-or four-point stationary stance</vt:lpstr>
      <vt:lpstr>Acceleration</vt:lpstr>
      <vt:lpstr>Acceleration</vt:lpstr>
      <vt:lpstr>Drive and Recovery Phases</vt:lpstr>
      <vt:lpstr>Drive and Recovery Phases</vt:lpstr>
      <vt:lpstr>The recovery phase </vt:lpstr>
      <vt:lpstr>The recovery phase </vt:lpstr>
      <vt:lpstr>Deceleration</vt:lpstr>
      <vt:lpstr>Surfaces and Footwear</vt:lpstr>
      <vt:lpstr>Surfaces and Footwear</vt:lpstr>
      <vt:lpstr>Speed Program Design</vt:lpstr>
      <vt:lpstr>example sprint training Workout </vt:lpstr>
      <vt:lpstr>HEEL-ups</vt:lpstr>
      <vt:lpstr>The athlete should do the following:</vt:lpstr>
      <vt:lpstr>ARM ACTION (SEATED)</vt:lpstr>
      <vt:lpstr>ARM ACTION (SEATED)</vt:lpstr>
      <vt:lpstr>ARM ACTION (STANDING EXCHANGE)</vt:lpstr>
      <vt:lpstr>ARM ACTION (STANDING EXCHANGE)</vt:lpstr>
      <vt:lpstr>LEAN AND FALL RUN</vt:lpstr>
      <vt:lpstr>LEAN AND FALL RUN</vt:lpstr>
      <vt:lpstr>DROP AND GO</vt:lpstr>
      <vt:lpstr>DROP AND GO</vt:lpstr>
      <vt:lpstr>JUMP AND G0</vt:lpstr>
      <vt:lpstr>BOUND INTO RUN</vt:lpstr>
      <vt:lpstr>BOUND INTO RUN</vt:lpstr>
      <vt:lpstr>SCRAMBLE OUT</vt:lpstr>
      <vt:lpstr>SCRAMBLE OUT</vt:lpstr>
      <vt:lpstr>TWO JUMPS AND GO</vt:lpstr>
      <vt:lpstr>PUSH-UP STARTS </vt:lpstr>
      <vt:lpstr>PUSH-UP STARTS </vt:lpstr>
      <vt:lpstr>Resisted Speed Training</vt:lpstr>
      <vt:lpstr>Resisted Speed Training</vt:lpstr>
      <vt:lpstr>LIGHT SLED PULLS</vt:lpstr>
      <vt:lpstr>LIGHT SLED PULLS</vt:lpstr>
      <vt:lpstr>LIGHT SLED PULLS</vt:lpstr>
      <vt:lpstr>HILL RUNNING</vt:lpstr>
      <vt:lpstr>Assisted Speed Training</vt:lpstr>
      <vt:lpstr>Assisted Speed Training</vt:lpstr>
      <vt:lpstr>THREE-PERSON TUBING ACCELERATION DRILL</vt:lpstr>
      <vt:lpstr>THREE-PERSON TUBING ACCELERATION DRILL</vt:lpstr>
      <vt:lpstr>THREE-PERSON TUBING ACCELERATION DRILL</vt:lpstr>
      <vt:lpstr>THREE-PERSON TUBING ACCELERATION DRILL</vt:lpstr>
      <vt:lpstr>DOWNHILL RUNNING</vt:lpstr>
      <vt:lpstr>CONE JUMPS AND SPRINT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Resistance Training</dc:title>
  <dc:creator>sport advisor</dc:creator>
  <cp:lastModifiedBy>SPORT</cp:lastModifiedBy>
  <cp:revision>308</cp:revision>
  <dcterms:created xsi:type="dcterms:W3CDTF">2006-08-16T00:00:00Z</dcterms:created>
  <dcterms:modified xsi:type="dcterms:W3CDTF">2015-12-14T20:32:29Z</dcterms:modified>
</cp:coreProperties>
</file>