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F0088E-2F86-4BA6-B2C1-AC22459627C1}" type="datetimeFigureOut">
              <a:rPr lang="en-US" smtClean="0"/>
              <a:t>4/20/2015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2830AD-EFF4-4072-B8C8-49DB491DE3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108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F4DF6-C925-4E2A-8B01-01FB1E3C3D88}" type="datetime1">
              <a:rPr lang="en-US" smtClean="0"/>
              <a:t>4/20/2015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341B-CADA-48ED-8321-5AE1772E5E17}" type="datetime1">
              <a:rPr lang="en-US" smtClean="0"/>
              <a:t>4/20/2015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D34C4-1B2B-4B0B-AB33-769FCC5258B9}" type="datetime1">
              <a:rPr lang="en-US" smtClean="0"/>
              <a:t>4/20/2015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7863-0734-48E7-BF14-B4CD2504BD41}" type="datetime1">
              <a:rPr lang="en-US" smtClean="0"/>
              <a:t>4/20/2015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7B347-5A7B-4FC5-93D9-8A36FB63D037}" type="datetime1">
              <a:rPr lang="en-US" smtClean="0"/>
              <a:t>4/20/2015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AF656-C1A3-4744-B85B-F7A504802E71}" type="datetime1">
              <a:rPr lang="en-US" smtClean="0"/>
              <a:t>4/20/2015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10AFF-F133-4314-B1C9-0B8DCDF1BF7F}" type="datetime1">
              <a:rPr lang="en-US" smtClean="0"/>
              <a:t>4/20/2015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D4C59-FCA5-4E38-B839-D12F3B48F21C}" type="datetime1">
              <a:rPr lang="en-US" smtClean="0"/>
              <a:t>4/20/2015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A592D-FA62-4779-96E3-30895F8E9DBD}" type="datetime1">
              <a:rPr lang="en-US" smtClean="0"/>
              <a:t>4/20/2015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96D4F-4F69-469D-9571-F1A76A053332}" type="datetime1">
              <a:rPr lang="en-US" smtClean="0"/>
              <a:t>4/20/2015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FB172-3A49-4E38-B13D-2E14F9709660}" type="datetime1">
              <a:rPr lang="en-US" smtClean="0"/>
              <a:t>4/20/2015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28979F-CB45-4275-88DF-94CA0060754D}" type="datetime1">
              <a:rPr lang="en-US" smtClean="0"/>
              <a:t>4/20/2015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6000" b="1" dirty="0" smtClean="0"/>
              <a:t>Balance and Stability</a:t>
            </a:r>
            <a:br>
              <a:rPr lang="en-US" sz="6000" b="1" dirty="0" smtClean="0"/>
            </a:br>
            <a:r>
              <a:rPr lang="en-US" sz="6000" b="1" dirty="0" smtClean="0"/>
              <a:t>Training</a:t>
            </a:r>
            <a:endParaRPr lang="en-US" sz="6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343400"/>
            <a:ext cx="6400800" cy="1752600"/>
          </a:xfrm>
        </p:spPr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</a:rPr>
              <a:t>Nejc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Sarabon</a:t>
            </a:r>
            <a:r>
              <a:rPr lang="en-US" b="1" dirty="0" smtClean="0">
                <a:solidFill>
                  <a:srgbClr val="FF0000"/>
                </a:solidFill>
              </a:rPr>
              <a:t>, PhD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following recommendations help athletes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At least </a:t>
            </a:r>
            <a:r>
              <a:rPr lang="en-US" dirty="0" smtClean="0">
                <a:solidFill>
                  <a:srgbClr val="FF0000"/>
                </a:solidFill>
              </a:rPr>
              <a:t>one</a:t>
            </a:r>
            <a:r>
              <a:rPr lang="en-US" dirty="0" smtClean="0"/>
              <a:t> set of each </a:t>
            </a:r>
            <a:r>
              <a:rPr lang="en-US" dirty="0" smtClean="0">
                <a:solidFill>
                  <a:srgbClr val="FF0000"/>
                </a:solidFill>
              </a:rPr>
              <a:t>exercise</a:t>
            </a:r>
            <a:r>
              <a:rPr lang="en-US" dirty="0" smtClean="0"/>
              <a:t> should be used, since this causes acute adaptations. Although it is recommended that athletes </a:t>
            </a:r>
            <a:r>
              <a:rPr lang="en-US" dirty="0" smtClean="0">
                <a:solidFill>
                  <a:srgbClr val="FF0000"/>
                </a:solidFill>
              </a:rPr>
              <a:t>perform more than just one set</a:t>
            </a:r>
            <a:r>
              <a:rPr lang="en-US" dirty="0" smtClean="0"/>
              <a:t>, the upper limit is not reported in literature.</a:t>
            </a:r>
          </a:p>
          <a:p>
            <a:pPr lvl="0"/>
            <a:r>
              <a:rPr lang="en-US" dirty="0" smtClean="0">
                <a:solidFill>
                  <a:srgbClr val="FF0000"/>
                </a:solidFill>
              </a:rPr>
              <a:t>At least four repetitions</a:t>
            </a:r>
            <a:r>
              <a:rPr lang="en-US" dirty="0" smtClean="0"/>
              <a:t> are needed to achieve positive long-term adaptations.</a:t>
            </a:r>
          </a:p>
          <a:p>
            <a:pPr lvl="0"/>
            <a:r>
              <a:rPr lang="en-US" dirty="0" smtClean="0">
                <a:solidFill>
                  <a:srgbClr val="FF0000"/>
                </a:solidFill>
              </a:rPr>
              <a:t>One</a:t>
            </a:r>
            <a:r>
              <a:rPr lang="en-US" dirty="0" smtClean="0"/>
              <a:t> repetition should last at least </a:t>
            </a:r>
            <a:r>
              <a:rPr lang="en-US" dirty="0" smtClean="0">
                <a:solidFill>
                  <a:srgbClr val="FF0000"/>
                </a:solidFill>
              </a:rPr>
              <a:t>20</a:t>
            </a:r>
            <a:r>
              <a:rPr lang="en-US" dirty="0" smtClean="0"/>
              <a:t> seconds.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following recommendations help athletes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is because the </a:t>
            </a:r>
            <a:r>
              <a:rPr lang="en-US" dirty="0" smtClean="0">
                <a:solidFill>
                  <a:srgbClr val="FF0000"/>
                </a:solidFill>
              </a:rPr>
              <a:t>quantity</a:t>
            </a:r>
            <a:r>
              <a:rPr lang="en-US" dirty="0" smtClean="0"/>
              <a:t> of their usage is determined by </a:t>
            </a:r>
            <a:r>
              <a:rPr lang="en-US" dirty="0" smtClean="0">
                <a:solidFill>
                  <a:srgbClr val="FF0000"/>
                </a:solidFill>
              </a:rPr>
              <a:t>fatigue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level of physical </a:t>
            </a:r>
            <a:r>
              <a:rPr lang="en-US" dirty="0" smtClean="0"/>
              <a:t>preparedness, </a:t>
            </a:r>
            <a:r>
              <a:rPr lang="en-US" dirty="0" smtClean="0">
                <a:solidFill>
                  <a:srgbClr val="FF0000"/>
                </a:solidFill>
              </a:rPr>
              <a:t>complexity</a:t>
            </a:r>
            <a:r>
              <a:rPr lang="en-US" dirty="0" smtClean="0"/>
              <a:t> or </a:t>
            </a:r>
            <a:r>
              <a:rPr lang="en-US" dirty="0" smtClean="0">
                <a:solidFill>
                  <a:srgbClr val="FF0000"/>
                </a:solidFill>
              </a:rPr>
              <a:t>intensity</a:t>
            </a:r>
            <a:r>
              <a:rPr lang="en-US" dirty="0" smtClean="0"/>
              <a:t> of the exercises, </a:t>
            </a:r>
            <a:r>
              <a:rPr lang="en-US" dirty="0" smtClean="0">
                <a:solidFill>
                  <a:srgbClr val="FF0000"/>
                </a:solidFill>
              </a:rPr>
              <a:t>previous experience</a:t>
            </a:r>
            <a:r>
              <a:rPr lang="en-US" dirty="0" smtClean="0"/>
              <a:t>, and (in rehabilitation) </a:t>
            </a:r>
            <a:r>
              <a:rPr lang="en-US" dirty="0" smtClean="0">
                <a:solidFill>
                  <a:srgbClr val="FF0000"/>
                </a:solidFill>
              </a:rPr>
              <a:t>state of injury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Safe Progression for Balance Exercises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major</a:t>
            </a:r>
            <a:r>
              <a:rPr lang="en-US" dirty="0" smtClean="0"/>
              <a:t> concern with </a:t>
            </a:r>
            <a:r>
              <a:rPr lang="en-US" dirty="0" smtClean="0">
                <a:solidFill>
                  <a:srgbClr val="FF0000"/>
                </a:solidFill>
              </a:rPr>
              <a:t>balance</a:t>
            </a:r>
            <a:r>
              <a:rPr lang="en-US" dirty="0" smtClean="0"/>
              <a:t> and joint-stabilization exercises is to </a:t>
            </a:r>
            <a:r>
              <a:rPr lang="en-US" dirty="0" smtClean="0">
                <a:solidFill>
                  <a:srgbClr val="FF0000"/>
                </a:solidFill>
              </a:rPr>
              <a:t>avoid potentially </a:t>
            </a:r>
            <a:r>
              <a:rPr lang="en-US" dirty="0" smtClean="0"/>
              <a:t>dangerous movements that depend on the </a:t>
            </a:r>
            <a:r>
              <a:rPr lang="en-US" dirty="0" smtClean="0">
                <a:solidFill>
                  <a:srgbClr val="FF0000"/>
                </a:solidFill>
              </a:rPr>
              <a:t>preparedness</a:t>
            </a:r>
            <a:r>
              <a:rPr lang="en-US" dirty="0" smtClean="0"/>
              <a:t> of the athlete or patient and on the </a:t>
            </a:r>
            <a:r>
              <a:rPr lang="en-US" dirty="0" smtClean="0">
                <a:solidFill>
                  <a:srgbClr val="FF0000"/>
                </a:solidFill>
              </a:rPr>
              <a:t>state of the healing tissue</a:t>
            </a:r>
            <a:r>
              <a:rPr lang="en-US" dirty="0" smtClean="0"/>
              <a:t>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Slow progression </a:t>
            </a:r>
            <a:r>
              <a:rPr lang="en-US" dirty="0" smtClean="0"/>
              <a:t>should be followed toward extreme ranges of motion or movements </a:t>
            </a:r>
          </a:p>
          <a:p>
            <a:r>
              <a:rPr lang="en-US" dirty="0" smtClean="0"/>
              <a:t>For the </a:t>
            </a:r>
            <a:r>
              <a:rPr lang="en-US" dirty="0" smtClean="0">
                <a:solidFill>
                  <a:srgbClr val="FF0000"/>
                </a:solidFill>
              </a:rPr>
              <a:t>majority of joints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extreme ranges </a:t>
            </a:r>
            <a:r>
              <a:rPr lang="en-US" dirty="0" smtClean="0"/>
              <a:t>of motion are usually </a:t>
            </a:r>
            <a:r>
              <a:rPr lang="en-US" dirty="0" smtClean="0">
                <a:solidFill>
                  <a:srgbClr val="FF0000"/>
                </a:solidFill>
              </a:rPr>
              <a:t>susceptible to injury</a:t>
            </a:r>
            <a:r>
              <a:rPr lang="en-US" dirty="0" smtClean="0"/>
              <a:t>, since </a:t>
            </a:r>
            <a:r>
              <a:rPr lang="en-US" dirty="0" smtClean="0">
                <a:solidFill>
                  <a:srgbClr val="FF0000"/>
                </a:solidFill>
              </a:rPr>
              <a:t>both muscle force and neuromuscular </a:t>
            </a:r>
            <a:r>
              <a:rPr lang="en-US" dirty="0" smtClean="0"/>
              <a:t>control are diminished.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Safe Progression for Balance Exercises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For example, combined </a:t>
            </a:r>
            <a:r>
              <a:rPr lang="en-US" dirty="0" smtClean="0">
                <a:solidFill>
                  <a:srgbClr val="FF0000"/>
                </a:solidFill>
              </a:rPr>
              <a:t>abduction and outer shoulder rotation or increased ankle inversion </a:t>
            </a:r>
            <a:r>
              <a:rPr lang="en-US" dirty="0" smtClean="0"/>
              <a:t>are positions in which the shoulder and ankle joints are relatively unstable and are susceptible to injury. </a:t>
            </a:r>
          </a:p>
          <a:p>
            <a:r>
              <a:rPr lang="en-US" dirty="0" smtClean="0"/>
              <a:t>Another example is </a:t>
            </a:r>
            <a:r>
              <a:rPr lang="en-US" dirty="0" smtClean="0">
                <a:solidFill>
                  <a:srgbClr val="FF0000"/>
                </a:solidFill>
              </a:rPr>
              <a:t>patellofemoral</a:t>
            </a:r>
            <a:r>
              <a:rPr lang="en-US" dirty="0" smtClean="0"/>
              <a:t> pain syndrome, where movements in </a:t>
            </a:r>
            <a:r>
              <a:rPr lang="en-US" dirty="0" smtClean="0">
                <a:solidFill>
                  <a:srgbClr val="FF0000"/>
                </a:solidFill>
              </a:rPr>
              <a:t>30° to 60° range </a:t>
            </a:r>
            <a:r>
              <a:rPr lang="en-US" dirty="0" smtClean="0"/>
              <a:t>of </a:t>
            </a:r>
            <a:r>
              <a:rPr lang="en-US" dirty="0" smtClean="0">
                <a:solidFill>
                  <a:srgbClr val="FF0000"/>
                </a:solidFill>
              </a:rPr>
              <a:t>knee flexion </a:t>
            </a:r>
            <a:r>
              <a:rPr lang="en-US" dirty="0" smtClean="0"/>
              <a:t>should be avoided to avoid </a:t>
            </a:r>
            <a:r>
              <a:rPr lang="en-US" dirty="0" smtClean="0">
                <a:solidFill>
                  <a:srgbClr val="FF0000"/>
                </a:solidFill>
              </a:rPr>
              <a:t>overstressing the articulation surface </a:t>
            </a:r>
            <a:r>
              <a:rPr lang="en-US" dirty="0" smtClean="0"/>
              <a:t>of the patella. Here, compressive force is at its highest, which stresses the patellar cartilage.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Safe Progression for Balance Exercises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speed</a:t>
            </a:r>
            <a:r>
              <a:rPr lang="en-US" dirty="0" smtClean="0"/>
              <a:t> of </a:t>
            </a:r>
            <a:r>
              <a:rPr lang="en-US" dirty="0" smtClean="0">
                <a:solidFill>
                  <a:srgbClr val="FF0000"/>
                </a:solidFill>
              </a:rPr>
              <a:t>movement</a:t>
            </a:r>
            <a:r>
              <a:rPr lang="en-US" dirty="0" smtClean="0"/>
              <a:t> should be increased slowly to enable good control over joint stability.</a:t>
            </a:r>
          </a:p>
          <a:p>
            <a:r>
              <a:rPr lang="en-US" dirty="0" smtClean="0"/>
              <a:t>when the subject is still unaccustomed to the movement pattern, can cause diminished control of movement. </a:t>
            </a:r>
          </a:p>
          <a:p>
            <a:r>
              <a:rPr lang="en-US" dirty="0" smtClean="0"/>
              <a:t>In programs </a:t>
            </a:r>
            <a:r>
              <a:rPr lang="en-US" dirty="0" smtClean="0">
                <a:solidFill>
                  <a:srgbClr val="FF0000"/>
                </a:solidFill>
              </a:rPr>
              <a:t>for sport-injury prevention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rate</a:t>
            </a:r>
            <a:r>
              <a:rPr lang="en-US" dirty="0" smtClean="0"/>
              <a:t> of movement should </a:t>
            </a:r>
            <a:r>
              <a:rPr lang="en-US" dirty="0" smtClean="0">
                <a:solidFill>
                  <a:srgbClr val="FF0000"/>
                </a:solidFill>
              </a:rPr>
              <a:t>slowly progress toward </a:t>
            </a:r>
            <a:r>
              <a:rPr lang="en-US" dirty="0" smtClean="0"/>
              <a:t>the speeds used in the sport, enabling joint stabilization during fast, sport-specific actions.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Safe Progression for Balance Exercises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In addition to a progressive increase </a:t>
            </a:r>
            <a:r>
              <a:rPr lang="en-US" dirty="0" smtClean="0"/>
              <a:t>in the speed of movement, athletes should work on </a:t>
            </a:r>
            <a:r>
              <a:rPr lang="en-US" dirty="0" smtClean="0">
                <a:solidFill>
                  <a:srgbClr val="FF0000"/>
                </a:solidFill>
              </a:rPr>
              <a:t>eccentric and explosive strength</a:t>
            </a:r>
            <a:r>
              <a:rPr lang="en-US" dirty="0" smtClean="0"/>
              <a:t>, preparing the soft tissue of the joint and the </a:t>
            </a:r>
            <a:r>
              <a:rPr lang="en-US" dirty="0" smtClean="0">
                <a:solidFill>
                  <a:srgbClr val="FF0000"/>
                </a:solidFill>
              </a:rPr>
              <a:t>musculoligamentous</a:t>
            </a:r>
            <a:r>
              <a:rPr lang="en-US" dirty="0" smtClean="0"/>
              <a:t> area to cope with increased stress.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For uninjured athletes</a:t>
            </a:r>
            <a:r>
              <a:rPr lang="en-US" dirty="0" smtClean="0"/>
              <a:t>, training for balance and functional joint stabilization should always be </a:t>
            </a:r>
            <a:r>
              <a:rPr lang="en-US" dirty="0" smtClean="0">
                <a:solidFill>
                  <a:srgbClr val="FF0000"/>
                </a:solidFill>
              </a:rPr>
              <a:t>challenging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Safe Progression for Balance Exercises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Progression from less to more demanding tasks is suggested. For example, a progression from </a:t>
            </a:r>
            <a:r>
              <a:rPr lang="en-US" dirty="0" smtClean="0">
                <a:solidFill>
                  <a:srgbClr val="FF0000"/>
                </a:solidFill>
              </a:rPr>
              <a:t>monoaxial to multiaxial </a:t>
            </a:r>
            <a:r>
              <a:rPr lang="en-US" dirty="0" smtClean="0"/>
              <a:t>balance board is recommended.</a:t>
            </a:r>
          </a:p>
          <a:p>
            <a:r>
              <a:rPr lang="en-US" dirty="0" smtClean="0"/>
              <a:t>Athletes should also progress from a </a:t>
            </a:r>
            <a:r>
              <a:rPr lang="en-US" dirty="0" smtClean="0">
                <a:solidFill>
                  <a:srgbClr val="FF0000"/>
                </a:solidFill>
              </a:rPr>
              <a:t>bigger</a:t>
            </a:r>
            <a:r>
              <a:rPr lang="en-US" dirty="0" smtClean="0"/>
              <a:t> to a </a:t>
            </a:r>
            <a:r>
              <a:rPr lang="en-US" dirty="0" smtClean="0">
                <a:solidFill>
                  <a:srgbClr val="FF0000"/>
                </a:solidFill>
              </a:rPr>
              <a:t>smaller</a:t>
            </a:r>
            <a:r>
              <a:rPr lang="en-US" dirty="0" smtClean="0"/>
              <a:t> support surface and incorporate </a:t>
            </a:r>
            <a:r>
              <a:rPr lang="en-US" dirty="0" smtClean="0">
                <a:solidFill>
                  <a:srgbClr val="FF0000"/>
                </a:solidFill>
              </a:rPr>
              <a:t>longer work intervals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additional</a:t>
            </a:r>
            <a:r>
              <a:rPr lang="en-US" dirty="0" smtClean="0"/>
              <a:t> tasks, and a </a:t>
            </a:r>
            <a:r>
              <a:rPr lang="en-US" dirty="0" smtClean="0">
                <a:solidFill>
                  <a:srgbClr val="FF0000"/>
                </a:solidFill>
              </a:rPr>
              <a:t>higher frequency </a:t>
            </a:r>
            <a:r>
              <a:rPr lang="en-US" dirty="0" smtClean="0"/>
              <a:t>of oscillation into their routines.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Safe Progression for Balance Exercises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strength and conditioning professional should </a:t>
            </a:r>
            <a:r>
              <a:rPr lang="en-US" dirty="0" smtClean="0">
                <a:solidFill>
                  <a:srgbClr val="FF0000"/>
                </a:solidFill>
              </a:rPr>
              <a:t>upgrade</a:t>
            </a:r>
            <a:r>
              <a:rPr lang="en-US" dirty="0" smtClean="0"/>
              <a:t> it or introduce a </a:t>
            </a:r>
            <a:r>
              <a:rPr lang="en-US" dirty="0" smtClean="0">
                <a:solidFill>
                  <a:srgbClr val="FF0000"/>
                </a:solidFill>
              </a:rPr>
              <a:t>new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unfamiliar movement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Stability Training for Joint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48200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 smtClean="0"/>
              <a:t>Torso and Core:</a:t>
            </a:r>
          </a:p>
          <a:p>
            <a:r>
              <a:rPr lang="en-US" dirty="0" smtClean="0"/>
              <a:t>The human torso consists of the </a:t>
            </a:r>
            <a:r>
              <a:rPr lang="en-US" dirty="0" smtClean="0">
                <a:solidFill>
                  <a:srgbClr val="FF0000"/>
                </a:solidFill>
              </a:rPr>
              <a:t>spine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pelvis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hips, abdomen, and the rib cage</a:t>
            </a:r>
            <a:r>
              <a:rPr lang="en-US" dirty="0" smtClean="0"/>
              <a:t>. </a:t>
            </a:r>
          </a:p>
          <a:p>
            <a:r>
              <a:rPr lang="en-US" dirty="0" smtClean="0"/>
              <a:t>As such, it is a </a:t>
            </a:r>
            <a:r>
              <a:rPr lang="en-US" dirty="0" smtClean="0">
                <a:solidFill>
                  <a:srgbClr val="FF0000"/>
                </a:solidFill>
              </a:rPr>
              <a:t>base</a:t>
            </a:r>
            <a:r>
              <a:rPr lang="en-US" dirty="0" smtClean="0"/>
              <a:t> for </a:t>
            </a:r>
            <a:r>
              <a:rPr lang="en-US" dirty="0" smtClean="0">
                <a:solidFill>
                  <a:srgbClr val="FF0000"/>
                </a:solidFill>
              </a:rPr>
              <a:t>upper and lower limb </a:t>
            </a:r>
            <a:r>
              <a:rPr lang="en-US" dirty="0" smtClean="0"/>
              <a:t>movement and enables </a:t>
            </a:r>
            <a:r>
              <a:rPr lang="en-US" dirty="0" smtClean="0">
                <a:solidFill>
                  <a:srgbClr val="FF0000"/>
                </a:solidFill>
              </a:rPr>
              <a:t>transfer</a:t>
            </a:r>
            <a:r>
              <a:rPr lang="en-US" dirty="0" smtClean="0"/>
              <a:t> of </a:t>
            </a:r>
            <a:r>
              <a:rPr lang="en-US" dirty="0" smtClean="0">
                <a:solidFill>
                  <a:srgbClr val="FF0000"/>
                </a:solidFill>
              </a:rPr>
              <a:t>energy</a:t>
            </a:r>
            <a:r>
              <a:rPr lang="en-US" dirty="0" smtClean="0"/>
              <a:t> and force from the legs to the arms. </a:t>
            </a:r>
          </a:p>
          <a:p>
            <a:r>
              <a:rPr lang="en-US" dirty="0" smtClean="0"/>
              <a:t>For example, in its final stage, the </a:t>
            </a:r>
            <a:r>
              <a:rPr lang="en-US" dirty="0" smtClean="0">
                <a:solidFill>
                  <a:srgbClr val="FF0000"/>
                </a:solidFill>
              </a:rPr>
              <a:t>javelin</a:t>
            </a:r>
            <a:r>
              <a:rPr lang="en-US" dirty="0" smtClean="0"/>
              <a:t> throw demands a </a:t>
            </a:r>
            <a:r>
              <a:rPr lang="en-US" dirty="0" smtClean="0">
                <a:solidFill>
                  <a:srgbClr val="FF0000"/>
                </a:solidFill>
              </a:rPr>
              <a:t>synchronized</a:t>
            </a:r>
            <a:r>
              <a:rPr lang="en-US" dirty="0" smtClean="0"/>
              <a:t> movement of the legs </a:t>
            </a:r>
            <a:r>
              <a:rPr lang="en-US" dirty="0" smtClean="0">
                <a:solidFill>
                  <a:srgbClr val="FF0000"/>
                </a:solidFill>
              </a:rPr>
              <a:t>and torso to transfer additional power </a:t>
            </a:r>
            <a:r>
              <a:rPr lang="en-US" dirty="0" smtClean="0"/>
              <a:t>from the lower body to the </a:t>
            </a:r>
            <a:r>
              <a:rPr lang="en-US" dirty="0" smtClean="0">
                <a:solidFill>
                  <a:srgbClr val="FF0000"/>
                </a:solidFill>
              </a:rPr>
              <a:t>shoulder girdle</a:t>
            </a:r>
            <a:r>
              <a:rPr lang="en-US" dirty="0" smtClean="0"/>
              <a:t>, arms, and, finally, to the javelin</a:t>
            </a:r>
            <a:endParaRPr lang="en-US" b="1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Stability Training for Joint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muscles surrounding the abdominal </a:t>
            </a:r>
            <a:r>
              <a:rPr lang="en-US" dirty="0" smtClean="0"/>
              <a:t>cavity produce a corset that stabilizes the upper body, particularly the spine.</a:t>
            </a:r>
          </a:p>
          <a:p>
            <a:r>
              <a:rPr lang="en-US" dirty="0" smtClean="0"/>
              <a:t>In popular literature torso stability has also been called </a:t>
            </a:r>
            <a:r>
              <a:rPr lang="en-US" dirty="0" smtClean="0">
                <a:solidFill>
                  <a:srgbClr val="FF0000"/>
                </a:solidFill>
              </a:rPr>
              <a:t>core stability</a:t>
            </a:r>
            <a:r>
              <a:rPr lang="en-US" dirty="0" smtClean="0"/>
              <a:t>, stressing its central role in human movement. </a:t>
            </a:r>
          </a:p>
          <a:p>
            <a:r>
              <a:rPr lang="en-US" dirty="0" smtClean="0"/>
              <a:t>Torso stability exercises should be used in </a:t>
            </a:r>
            <a:r>
              <a:rPr lang="en-US" dirty="0" smtClean="0">
                <a:solidFill>
                  <a:srgbClr val="FF0000"/>
                </a:solidFill>
              </a:rPr>
              <a:t>rehabilitation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sensorimotor training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 fontScale="925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sensorimotor</a:t>
            </a:r>
            <a:r>
              <a:rPr lang="en-US" dirty="0" smtClean="0"/>
              <a:t> training (also called </a:t>
            </a:r>
            <a:r>
              <a:rPr lang="en-US" dirty="0" smtClean="0">
                <a:solidFill>
                  <a:srgbClr val="FF0000"/>
                </a:solidFill>
              </a:rPr>
              <a:t>Proprioceptive training</a:t>
            </a:r>
            <a:r>
              <a:rPr lang="en-US" dirty="0" smtClean="0"/>
              <a:t>, functional joint </a:t>
            </a:r>
            <a:r>
              <a:rPr lang="en-US" dirty="0" smtClean="0">
                <a:solidFill>
                  <a:srgbClr val="FF0000"/>
                </a:solidFill>
              </a:rPr>
              <a:t>stability</a:t>
            </a:r>
            <a:r>
              <a:rPr lang="en-US" dirty="0" smtClean="0"/>
              <a:t> training, and </a:t>
            </a:r>
            <a:r>
              <a:rPr lang="en-US" dirty="0" smtClean="0">
                <a:solidFill>
                  <a:srgbClr val="FF0000"/>
                </a:solidFill>
              </a:rPr>
              <a:t>balance</a:t>
            </a:r>
            <a:r>
              <a:rPr lang="en-US" dirty="0" smtClean="0"/>
              <a:t> training) can be a useful tool.</a:t>
            </a:r>
          </a:p>
          <a:p>
            <a:r>
              <a:rPr lang="en-US" b="1" dirty="0" smtClean="0"/>
              <a:t>Its positive effects:</a:t>
            </a:r>
          </a:p>
          <a:p>
            <a:r>
              <a:rPr lang="en-US" dirty="0" smtClean="0"/>
              <a:t>Improve </a:t>
            </a:r>
            <a:r>
              <a:rPr lang="en-US" dirty="0" smtClean="0">
                <a:solidFill>
                  <a:srgbClr val="FF0000"/>
                </a:solidFill>
              </a:rPr>
              <a:t>joint stability </a:t>
            </a:r>
            <a:r>
              <a:rPr lang="en-US" dirty="0" smtClean="0"/>
              <a:t>during functional movements,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static  and dynamic </a:t>
            </a:r>
            <a:r>
              <a:rPr lang="en-US" dirty="0" smtClean="0"/>
              <a:t>balance, and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Movement awareness</a:t>
            </a:r>
            <a:r>
              <a:rPr lang="en-US" dirty="0" smtClean="0"/>
              <a:t>, or kinesthesia</a:t>
            </a:r>
          </a:p>
          <a:p>
            <a:r>
              <a:rPr lang="en-US" dirty="0" smtClean="0"/>
              <a:t>Injury prevention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Stability Training for Joint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Stabilization of the spinal column involves the </a:t>
            </a:r>
            <a:r>
              <a:rPr lang="en-US" dirty="0" smtClean="0">
                <a:solidFill>
                  <a:srgbClr val="FF0000"/>
                </a:solidFill>
              </a:rPr>
              <a:t>abdominal muscles, especially the transversus abdominis, part of the internal oblique</a:t>
            </a:r>
            <a:r>
              <a:rPr lang="en-US" dirty="0" smtClean="0"/>
              <a:t>, the </a:t>
            </a:r>
            <a:r>
              <a:rPr lang="en-US" dirty="0" smtClean="0">
                <a:solidFill>
                  <a:srgbClr val="FF0000"/>
                </a:solidFill>
              </a:rPr>
              <a:t>diaphragm</a:t>
            </a:r>
            <a:r>
              <a:rPr lang="en-US" dirty="0" smtClean="0"/>
              <a:t>, and the pelvic floor muscles.</a:t>
            </a:r>
          </a:p>
          <a:p>
            <a:r>
              <a:rPr lang="en-US" dirty="0" smtClean="0"/>
              <a:t>The combination of </a:t>
            </a:r>
            <a:r>
              <a:rPr lang="en-US" dirty="0" smtClean="0">
                <a:solidFill>
                  <a:srgbClr val="FF0000"/>
                </a:solidFill>
              </a:rPr>
              <a:t>strength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FF0000"/>
                </a:solidFill>
              </a:rPr>
              <a:t>balance</a:t>
            </a:r>
            <a:r>
              <a:rPr lang="en-US" dirty="0" smtClean="0"/>
              <a:t> training attempts to reestablish appropriate </a:t>
            </a:r>
            <a:r>
              <a:rPr lang="en-US" dirty="0" smtClean="0">
                <a:solidFill>
                  <a:srgbClr val="FF0000"/>
                </a:solidFill>
              </a:rPr>
              <a:t>torso strength and stability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Stability Training for Joint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The primary issues associated with activation patterns of multiple trunk muscles among people suffering from back injury are as follows:</a:t>
            </a:r>
          </a:p>
          <a:p>
            <a:pPr lvl="0"/>
            <a:r>
              <a:rPr lang="en-US" dirty="0" smtClean="0">
                <a:solidFill>
                  <a:srgbClr val="FF0000"/>
                </a:solidFill>
              </a:rPr>
              <a:t>Decreased</a:t>
            </a:r>
            <a:r>
              <a:rPr lang="en-US" dirty="0" smtClean="0"/>
              <a:t> sense of </a:t>
            </a:r>
            <a:r>
              <a:rPr lang="en-US" dirty="0" smtClean="0">
                <a:solidFill>
                  <a:srgbClr val="FF0000"/>
                </a:solidFill>
              </a:rPr>
              <a:t>position and repositioning </a:t>
            </a:r>
            <a:r>
              <a:rPr lang="en-US" dirty="0" smtClean="0"/>
              <a:t>of the </a:t>
            </a:r>
            <a:r>
              <a:rPr lang="en-US" dirty="0" smtClean="0">
                <a:solidFill>
                  <a:srgbClr val="FF0000"/>
                </a:solidFill>
              </a:rPr>
              <a:t>torso</a:t>
            </a:r>
          </a:p>
          <a:p>
            <a:pPr lvl="0"/>
            <a:r>
              <a:rPr lang="en-US" dirty="0" smtClean="0">
                <a:solidFill>
                  <a:srgbClr val="FF0000"/>
                </a:solidFill>
              </a:rPr>
              <a:t>Delayed stabilizing muscle response</a:t>
            </a:r>
          </a:p>
          <a:p>
            <a:pPr lvl="0"/>
            <a:r>
              <a:rPr lang="en-US" dirty="0" smtClean="0">
                <a:solidFill>
                  <a:srgbClr val="FF0000"/>
                </a:solidFill>
              </a:rPr>
              <a:t>Diminished</a:t>
            </a:r>
            <a:r>
              <a:rPr lang="en-US" dirty="0" smtClean="0"/>
              <a:t> or even missing </a:t>
            </a:r>
            <a:r>
              <a:rPr lang="en-US" dirty="0" smtClean="0">
                <a:solidFill>
                  <a:srgbClr val="FF0000"/>
                </a:solidFill>
              </a:rPr>
              <a:t>preactivation</a:t>
            </a:r>
            <a:r>
              <a:rPr lang="en-US" dirty="0" smtClean="0"/>
              <a:t> of </a:t>
            </a:r>
            <a:r>
              <a:rPr lang="en-US" dirty="0" smtClean="0">
                <a:solidFill>
                  <a:srgbClr val="FF0000"/>
                </a:solidFill>
              </a:rPr>
              <a:t>torso</a:t>
            </a:r>
            <a:r>
              <a:rPr lang="en-US" dirty="0" smtClean="0"/>
              <a:t> muscles in </a:t>
            </a:r>
            <a:r>
              <a:rPr lang="en-US" dirty="0" smtClean="0">
                <a:solidFill>
                  <a:srgbClr val="FF0000"/>
                </a:solidFill>
              </a:rPr>
              <a:t>rapid distal movements</a:t>
            </a:r>
            <a:r>
              <a:rPr lang="en-US" dirty="0" smtClean="0"/>
              <a:t>, causing lower back pain</a:t>
            </a:r>
          </a:p>
          <a:p>
            <a:pPr lvl="0"/>
            <a:r>
              <a:rPr lang="en-US" dirty="0" smtClean="0"/>
              <a:t>Impaired recruitment of the torso musculature during fast and explosive movements</a:t>
            </a:r>
          </a:p>
          <a:p>
            <a:pPr lvl="0"/>
            <a:r>
              <a:rPr lang="en-US" dirty="0" smtClean="0">
                <a:solidFill>
                  <a:srgbClr val="FF0000"/>
                </a:solidFill>
              </a:rPr>
              <a:t>Increased</a:t>
            </a:r>
            <a:r>
              <a:rPr lang="en-US" dirty="0" smtClean="0"/>
              <a:t> body sway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Training Guidelines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athletes should apply limb movements that demand reflexive stabilization of the trunk muscles. These movements may be either </a:t>
            </a:r>
            <a:r>
              <a:rPr lang="en-US" dirty="0" smtClean="0">
                <a:solidFill>
                  <a:srgbClr val="FF0000"/>
                </a:solidFill>
              </a:rPr>
              <a:t>anticipated</a:t>
            </a:r>
            <a:r>
              <a:rPr lang="en-US" dirty="0" smtClean="0"/>
              <a:t> or </a:t>
            </a:r>
            <a:r>
              <a:rPr lang="en-US" dirty="0" smtClean="0">
                <a:solidFill>
                  <a:srgbClr val="FF0000"/>
                </a:solidFill>
              </a:rPr>
              <a:t>spontaneous</a:t>
            </a:r>
            <a:r>
              <a:rPr lang="en-US" dirty="0" smtClean="0"/>
              <a:t>. </a:t>
            </a:r>
          </a:p>
          <a:p>
            <a:r>
              <a:rPr lang="en-US" dirty="0" smtClean="0"/>
              <a:t>applying anticipated perturbations, </a:t>
            </a:r>
            <a:r>
              <a:rPr lang="en-US" dirty="0" smtClean="0">
                <a:solidFill>
                  <a:srgbClr val="FF0000"/>
                </a:solidFill>
              </a:rPr>
              <a:t>reflexive</a:t>
            </a:r>
            <a:r>
              <a:rPr lang="en-US" dirty="0" smtClean="0"/>
              <a:t> preparatory responses are trained.</a:t>
            </a:r>
          </a:p>
          <a:p>
            <a:r>
              <a:rPr lang="en-US" dirty="0" smtClean="0"/>
              <a:t>On the other hand, </a:t>
            </a:r>
            <a:r>
              <a:rPr lang="en-US" dirty="0" smtClean="0">
                <a:solidFill>
                  <a:srgbClr val="FF0000"/>
                </a:solidFill>
              </a:rPr>
              <a:t>unexpected</a:t>
            </a:r>
            <a:r>
              <a:rPr lang="en-US" dirty="0" smtClean="0"/>
              <a:t> perturbations demand reflexive, </a:t>
            </a:r>
            <a:r>
              <a:rPr lang="en-US" dirty="0" smtClean="0">
                <a:solidFill>
                  <a:srgbClr val="FF0000"/>
                </a:solidFill>
              </a:rPr>
              <a:t>nonpreparatory trunk stabilization</a:t>
            </a:r>
            <a:r>
              <a:rPr lang="en-US" dirty="0" smtClean="0"/>
              <a:t>, which aids in the </a:t>
            </a:r>
            <a:r>
              <a:rPr lang="en-US" dirty="0" smtClean="0">
                <a:solidFill>
                  <a:srgbClr val="FF0000"/>
                </a:solidFill>
              </a:rPr>
              <a:t>prevention</a:t>
            </a:r>
            <a:r>
              <a:rPr lang="en-US" dirty="0" smtClean="0"/>
              <a:t> of </a:t>
            </a:r>
            <a:r>
              <a:rPr lang="en-US" dirty="0" smtClean="0">
                <a:solidFill>
                  <a:srgbClr val="FF0000"/>
                </a:solidFill>
              </a:rPr>
              <a:t>injury</a:t>
            </a:r>
            <a:r>
              <a:rPr lang="en-US" dirty="0" smtClean="0"/>
              <a:t> during unexpected impact from external forces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Training Guidelines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One system involves </a:t>
            </a:r>
            <a:r>
              <a:rPr lang="en-US" dirty="0" smtClean="0">
                <a:solidFill>
                  <a:srgbClr val="FF0000"/>
                </a:solidFill>
              </a:rPr>
              <a:t>standing</a:t>
            </a:r>
            <a:r>
              <a:rPr lang="en-US" dirty="0" smtClean="0"/>
              <a:t> on an </a:t>
            </a:r>
            <a:r>
              <a:rPr lang="en-US" dirty="0" smtClean="0">
                <a:solidFill>
                  <a:srgbClr val="FF0000"/>
                </a:solidFill>
              </a:rPr>
              <a:t>unstable</a:t>
            </a:r>
            <a:r>
              <a:rPr lang="en-US" dirty="0" smtClean="0"/>
              <a:t> platform, </a:t>
            </a:r>
            <a:r>
              <a:rPr lang="en-US" dirty="0" smtClean="0">
                <a:solidFill>
                  <a:srgbClr val="FF0000"/>
                </a:solidFill>
              </a:rPr>
              <a:t>enabling the transfer of movements </a:t>
            </a:r>
            <a:r>
              <a:rPr lang="en-US" dirty="0" smtClean="0"/>
              <a:t>to the </a:t>
            </a:r>
            <a:r>
              <a:rPr lang="en-US" dirty="0" smtClean="0">
                <a:solidFill>
                  <a:srgbClr val="FF0000"/>
                </a:solidFill>
              </a:rPr>
              <a:t>pelvis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FF0000"/>
                </a:solidFill>
              </a:rPr>
              <a:t>trunk</a:t>
            </a:r>
            <a:r>
              <a:rPr lang="en-US" dirty="0" smtClean="0"/>
              <a:t> and demanding compensatory activity in order to effectively counterbalance the body.</a:t>
            </a:r>
          </a:p>
          <a:p>
            <a:r>
              <a:rPr lang="en-US" dirty="0" smtClean="0"/>
              <a:t>On the other hand, perturbations can be </a:t>
            </a:r>
            <a:r>
              <a:rPr lang="en-US" dirty="0" smtClean="0">
                <a:solidFill>
                  <a:srgbClr val="FF0000"/>
                </a:solidFill>
              </a:rPr>
              <a:t>transmitted</a:t>
            </a:r>
            <a:r>
              <a:rPr lang="en-US" dirty="0" smtClean="0"/>
              <a:t> to the </a:t>
            </a:r>
            <a:r>
              <a:rPr lang="en-US" dirty="0" smtClean="0">
                <a:solidFill>
                  <a:srgbClr val="FF0000"/>
                </a:solidFill>
              </a:rPr>
              <a:t>torso</a:t>
            </a:r>
            <a:r>
              <a:rPr lang="en-US" dirty="0" smtClean="0"/>
              <a:t> through </a:t>
            </a:r>
            <a:r>
              <a:rPr lang="en-US" dirty="0" smtClean="0">
                <a:solidFill>
                  <a:srgbClr val="FF0000"/>
                </a:solidFill>
              </a:rPr>
              <a:t>stiff</a:t>
            </a:r>
            <a:r>
              <a:rPr lang="en-US" dirty="0" smtClean="0"/>
              <a:t> upper limbs.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Training Guidelines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arms</a:t>
            </a:r>
            <a:r>
              <a:rPr lang="en-US" dirty="0" smtClean="0"/>
              <a:t> should be almost totally </a:t>
            </a:r>
            <a:r>
              <a:rPr lang="en-US" dirty="0" smtClean="0">
                <a:solidFill>
                  <a:srgbClr val="FF0000"/>
                </a:solidFill>
              </a:rPr>
              <a:t>extended</a:t>
            </a:r>
            <a:r>
              <a:rPr lang="en-US" dirty="0" smtClean="0"/>
              <a:t> to </a:t>
            </a:r>
            <a:r>
              <a:rPr lang="en-US" dirty="0" smtClean="0">
                <a:solidFill>
                  <a:srgbClr val="FF0000"/>
                </a:solidFill>
              </a:rPr>
              <a:t>avoid</a:t>
            </a:r>
            <a:r>
              <a:rPr lang="en-US" dirty="0" smtClean="0"/>
              <a:t> active </a:t>
            </a:r>
            <a:r>
              <a:rPr lang="en-US" dirty="0" smtClean="0">
                <a:solidFill>
                  <a:srgbClr val="FF0000"/>
                </a:solidFill>
              </a:rPr>
              <a:t>amortization</a:t>
            </a:r>
            <a:r>
              <a:rPr lang="en-US" dirty="0" smtClean="0"/>
              <a:t> of perturbing movements in the elbows.</a:t>
            </a:r>
          </a:p>
          <a:p>
            <a:r>
              <a:rPr lang="en-US" dirty="0" smtClean="0"/>
              <a:t>A narrower foot placement slightly increases gluteal activity.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Pushing</a:t>
            </a:r>
            <a:r>
              <a:rPr lang="en-US" dirty="0" smtClean="0"/>
              <a:t> movements can </a:t>
            </a:r>
            <a:r>
              <a:rPr lang="en-US" dirty="0" smtClean="0">
                <a:solidFill>
                  <a:srgbClr val="FF0000"/>
                </a:solidFill>
              </a:rPr>
              <a:t>slowly</a:t>
            </a:r>
            <a:r>
              <a:rPr lang="en-US" dirty="0" smtClean="0"/>
              <a:t> be introduced, </a:t>
            </a:r>
            <a:r>
              <a:rPr lang="en-US" dirty="0" smtClean="0">
                <a:solidFill>
                  <a:srgbClr val="FF0000"/>
                </a:solidFill>
              </a:rPr>
              <a:t>demanding stability and strength </a:t>
            </a:r>
            <a:r>
              <a:rPr lang="en-US" dirty="0" smtClean="0"/>
              <a:t>at the same time. </a:t>
            </a:r>
            <a:r>
              <a:rPr lang="en-US" dirty="0" smtClean="0">
                <a:solidFill>
                  <a:srgbClr val="FF0000"/>
                </a:solidFill>
              </a:rPr>
              <a:t>Sport-specific movements </a:t>
            </a:r>
            <a:r>
              <a:rPr lang="en-US" dirty="0" smtClean="0"/>
              <a:t>should be used to achieve the highest positive transfer of torso stability.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Exercises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Fundamentally, </a:t>
            </a:r>
            <a:r>
              <a:rPr lang="en-US" dirty="0" smtClean="0">
                <a:solidFill>
                  <a:srgbClr val="FF0000"/>
                </a:solidFill>
              </a:rPr>
              <a:t>three basic concepts </a:t>
            </a:r>
            <a:r>
              <a:rPr lang="en-US" dirty="0" smtClean="0"/>
              <a:t>of trunk stability exercises can be used: </a:t>
            </a:r>
          </a:p>
          <a:p>
            <a:r>
              <a:rPr lang="en-US" dirty="0" smtClean="0"/>
              <a:t>(1) from the legs toward the torso, </a:t>
            </a:r>
          </a:p>
          <a:p>
            <a:r>
              <a:rPr lang="en-US" dirty="0" smtClean="0"/>
              <a:t>(2) from the hands towards the torso, and </a:t>
            </a:r>
          </a:p>
          <a:p>
            <a:r>
              <a:rPr lang="en-US" dirty="0" smtClean="0"/>
              <a:t>(3) a combination of these two approaches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LEGS-T0-TORSO APPRROACH: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/>
              <a:t>KNEELING ON AN EXERCISE BALL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5181600" cy="4525963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The athlete should </a:t>
            </a:r>
            <a:r>
              <a:rPr lang="en-US" dirty="0" smtClean="0">
                <a:solidFill>
                  <a:srgbClr val="FF0000"/>
                </a:solidFill>
              </a:rPr>
              <a:t>maintain a straight back</a:t>
            </a:r>
            <a:r>
              <a:rPr lang="en-US" dirty="0" smtClean="0"/>
              <a:t>, push the hips forward.</a:t>
            </a:r>
          </a:p>
          <a:p>
            <a:r>
              <a:rPr lang="en-US" dirty="0" smtClean="0"/>
              <a:t>For a variation, the </a:t>
            </a:r>
            <a:r>
              <a:rPr lang="en-US" dirty="0" smtClean="0">
                <a:solidFill>
                  <a:srgbClr val="FF0000"/>
                </a:solidFill>
              </a:rPr>
              <a:t>arms</a:t>
            </a:r>
            <a:r>
              <a:rPr lang="en-US" dirty="0" smtClean="0"/>
              <a:t> may be placed akimbo (</a:t>
            </a:r>
            <a:r>
              <a:rPr lang="en-US" dirty="0" smtClean="0">
                <a:solidFill>
                  <a:srgbClr val="FF0000"/>
                </a:solidFill>
              </a:rPr>
              <a:t>hands on hips with elbows </a:t>
            </a:r>
            <a:r>
              <a:rPr lang="en-US" dirty="0" smtClean="0"/>
              <a:t>bowed outward) or in </a:t>
            </a:r>
            <a:r>
              <a:rPr lang="en-US" dirty="0" smtClean="0">
                <a:solidFill>
                  <a:srgbClr val="FF0000"/>
                </a:solidFill>
              </a:rPr>
              <a:t>abduction</a:t>
            </a:r>
            <a:r>
              <a:rPr lang="en-US" dirty="0" smtClean="0"/>
              <a:t>, depending on the athlete's ability to maintain balance.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5" name="Picture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62600" y="1676400"/>
            <a:ext cx="3214178" cy="4495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smtClean="0"/>
              <a:t>HANDS-TO-TORSO APPROACH: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b="1" dirty="0" smtClean="0"/>
              <a:t>PUSHING SIDEWAYS WITH AN EXERCISE BALL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legs positioned pelvis-width </a:t>
            </a:r>
            <a:r>
              <a:rPr lang="en-US" dirty="0" smtClean="0"/>
              <a:t>apart and with </a:t>
            </a:r>
            <a:r>
              <a:rPr lang="en-US" dirty="0" smtClean="0">
                <a:solidFill>
                  <a:srgbClr val="FF0000"/>
                </a:solidFill>
              </a:rPr>
              <a:t>flexed knees </a:t>
            </a:r>
            <a:r>
              <a:rPr lang="en-US" dirty="0" smtClean="0"/>
              <a:t>to sustain a stable position, and then </a:t>
            </a:r>
            <a:r>
              <a:rPr lang="en-US" dirty="0" smtClean="0">
                <a:solidFill>
                  <a:srgbClr val="FF0000"/>
                </a:solidFill>
              </a:rPr>
              <a:t>rotate the torso </a:t>
            </a:r>
            <a:r>
              <a:rPr lang="en-US" dirty="0" smtClean="0"/>
              <a:t>to push the </a:t>
            </a:r>
            <a:r>
              <a:rPr lang="en-US" dirty="0" smtClean="0">
                <a:solidFill>
                  <a:srgbClr val="FF0000"/>
                </a:solidFill>
              </a:rPr>
              <a:t>ball against </a:t>
            </a:r>
            <a:r>
              <a:rPr lang="en-US" dirty="0" smtClean="0"/>
              <a:t>a wall.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Alter</a:t>
            </a:r>
            <a:r>
              <a:rPr lang="en-US" dirty="0" smtClean="0"/>
              <a:t> the ball </a:t>
            </a:r>
            <a:r>
              <a:rPr lang="en-US" dirty="0" smtClean="0">
                <a:solidFill>
                  <a:srgbClr val="FF0000"/>
                </a:solidFill>
              </a:rPr>
              <a:t>contacts</a:t>
            </a:r>
            <a:r>
              <a:rPr lang="en-US" dirty="0" smtClean="0"/>
              <a:t> the Wall, the athlete should hold </a:t>
            </a:r>
            <a:r>
              <a:rPr lang="en-US" dirty="0" smtClean="0">
                <a:solidFill>
                  <a:srgbClr val="FF0000"/>
                </a:solidFill>
              </a:rPr>
              <a:t>the elbows still</a:t>
            </a:r>
            <a:r>
              <a:rPr lang="en-US" dirty="0" smtClean="0"/>
              <a:t>, transferring the energy to the torso.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smtClean="0"/>
              <a:t>HANDS-TO-TORSO APPROACH: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b="1" dirty="0" smtClean="0"/>
              <a:t>PUSHING SIDEWAYS WITH AN EXERCISE BALL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19089" y="1600200"/>
            <a:ext cx="4905821" cy="45259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smtClean="0"/>
              <a:t>COMBINED APPROACH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91000" cy="45259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The athlete assumes a </a:t>
            </a:r>
            <a:r>
              <a:rPr lang="en-US" sz="2800" dirty="0" smtClean="0">
                <a:solidFill>
                  <a:srgbClr val="FF0000"/>
                </a:solidFill>
              </a:rPr>
              <a:t>two-leg stance </a:t>
            </a:r>
            <a:r>
              <a:rPr lang="en-US" sz="2800" dirty="0" smtClean="0"/>
              <a:t>on a balance board, extending the </a:t>
            </a:r>
            <a:r>
              <a:rPr lang="en-US" sz="2800" dirty="0" smtClean="0">
                <a:solidFill>
                  <a:srgbClr val="FF0000"/>
                </a:solidFill>
              </a:rPr>
              <a:t>knees</a:t>
            </a:r>
            <a:r>
              <a:rPr lang="en-US" sz="2800" dirty="0" smtClean="0"/>
              <a:t> and holding Weights in extended </a:t>
            </a:r>
            <a:r>
              <a:rPr lang="en-US" sz="2800" dirty="0" smtClean="0">
                <a:solidFill>
                  <a:srgbClr val="FF0000"/>
                </a:solidFill>
              </a:rPr>
              <a:t>hands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The legs and hands should be straight, transferring disturbances to the </a:t>
            </a:r>
            <a:r>
              <a:rPr lang="en-US" sz="2800" dirty="0" smtClean="0">
                <a:solidFill>
                  <a:srgbClr val="FF0000"/>
                </a:solidFill>
              </a:rPr>
              <a:t>torso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/>
          </a:p>
        </p:txBody>
      </p:sp>
      <p:pic>
        <p:nvPicPr>
          <p:cNvPr id="5" name="Picture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29200" y="1676400"/>
            <a:ext cx="3752323" cy="4267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Kinesthesia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 the other hand, improved kinesthesia is important for </a:t>
            </a:r>
            <a:r>
              <a:rPr lang="en-US" dirty="0" smtClean="0">
                <a:solidFill>
                  <a:srgbClr val="FF0000"/>
                </a:solidFill>
              </a:rPr>
              <a:t>developing self-awareness</a:t>
            </a:r>
            <a:r>
              <a:rPr lang="en-US" dirty="0" smtClean="0"/>
              <a:t>, improving </a:t>
            </a:r>
            <a:r>
              <a:rPr lang="en-US" dirty="0" smtClean="0">
                <a:solidFill>
                  <a:srgbClr val="FF0000"/>
                </a:solidFill>
              </a:rPr>
              <a:t>precision</a:t>
            </a:r>
            <a:r>
              <a:rPr lang="en-US" dirty="0" smtClean="0"/>
              <a:t>, and achieving more </a:t>
            </a:r>
            <a:r>
              <a:rPr lang="en-US" dirty="0" smtClean="0">
                <a:solidFill>
                  <a:srgbClr val="FF0000"/>
                </a:solidFill>
              </a:rPr>
              <a:t>efficient movement at lower energy </a:t>
            </a:r>
            <a:r>
              <a:rPr lang="en-US" dirty="0" smtClean="0"/>
              <a:t>cost.</a:t>
            </a:r>
          </a:p>
          <a:p>
            <a:r>
              <a:rPr lang="en-US" dirty="0" smtClean="0"/>
              <a:t>Sensorimotor training as we know it today was </a:t>
            </a:r>
            <a:r>
              <a:rPr lang="en-US" dirty="0" smtClean="0">
                <a:solidFill>
                  <a:srgbClr val="FF0000"/>
                </a:solidFill>
              </a:rPr>
              <a:t>first</a:t>
            </a:r>
            <a:r>
              <a:rPr lang="en-US" dirty="0" smtClean="0"/>
              <a:t> introduced for the </a:t>
            </a:r>
            <a:r>
              <a:rPr lang="en-US" dirty="0" smtClean="0">
                <a:solidFill>
                  <a:srgbClr val="FF0000"/>
                </a:solidFill>
              </a:rPr>
              <a:t>rehabilitation</a:t>
            </a:r>
            <a:r>
              <a:rPr lang="en-US" dirty="0" smtClean="0"/>
              <a:t> of diseases and injuries to the </a:t>
            </a:r>
            <a:r>
              <a:rPr lang="en-US" dirty="0" smtClean="0">
                <a:solidFill>
                  <a:srgbClr val="FF0000"/>
                </a:solidFill>
              </a:rPr>
              <a:t>locomotors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FF0000"/>
                </a:solidFill>
              </a:rPr>
              <a:t>central nervous systems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Knee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BALANCING ON A T-BOARD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/>
          </a:p>
        </p:txBody>
      </p:sp>
      <p:pic>
        <p:nvPicPr>
          <p:cNvPr id="6" name="Picture 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2286000"/>
            <a:ext cx="6705600" cy="42601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760448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SINGLE-LEG STANCE ON A BALANCE </a:t>
            </a:r>
            <a:r>
              <a:rPr lang="en-US" b="1" dirty="0" smtClean="0"/>
              <a:t>BOARD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438524" y="1600994"/>
            <a:ext cx="2733675" cy="49522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901673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015" y="274638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n-US" altLang="en-US" b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SQUATTING ON A BOSU </a:t>
            </a:r>
            <a:r>
              <a:rPr lang="en-US" altLang="en-US" b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BALL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5815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1" name="Content Placeholder 10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934239" y="1672184"/>
            <a:ext cx="3629025" cy="44267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422826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BALANCE PAD </a:t>
            </a:r>
            <a:r>
              <a:rPr lang="en-US" b="1" dirty="0" smtClean="0"/>
              <a:t>LUNGE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65579" y="1600200"/>
            <a:ext cx="5812842" cy="45259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376449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SINGLE-LEG LANDING ON A BALANCE PAD AFTER A FORWARD JUMP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829365" y="1600200"/>
            <a:ext cx="5485270" cy="45259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497935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WALK OR RUN OVER A POLYGON OF BALANCE </a:t>
            </a:r>
            <a:r>
              <a:rPr lang="en-US" dirty="0" smtClean="0"/>
              <a:t>PADS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600140" y="1600200"/>
            <a:ext cx="3977502" cy="51212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954987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RHYTHMIC </a:t>
            </a:r>
            <a:r>
              <a:rPr lang="en-US" b="1" dirty="0" smtClean="0"/>
              <a:t>STABILIZATION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36</a:t>
            </a:fld>
            <a:endParaRPr lang="en-US"/>
          </a:p>
        </p:txBody>
      </p:sp>
      <p:pic>
        <p:nvPicPr>
          <p:cNvPr id="5" name="Picture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09214" y="2057400"/>
            <a:ext cx="3777585" cy="3733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2057400"/>
            <a:ext cx="4114800" cy="3733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710392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Ankle and </a:t>
            </a:r>
            <a:r>
              <a:rPr lang="en-US" b="1" dirty="0" smtClean="0"/>
              <a:t>Foot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37</a:t>
            </a:fld>
            <a:endParaRPr lang="en-US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3926" y="1600200"/>
            <a:ext cx="4856148" cy="45259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494633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SINGLE-LEG STANCE ON A RUBBER </a:t>
            </a:r>
            <a:r>
              <a:rPr lang="en-US" b="1" dirty="0" smtClean="0"/>
              <a:t>HEMISPHERE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38</a:t>
            </a:fld>
            <a:endParaRPr lang="en-US"/>
          </a:p>
        </p:txBody>
      </p:sp>
      <p:pic>
        <p:nvPicPr>
          <p:cNvPr id="5" name="Picture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864844"/>
            <a:ext cx="3810000" cy="42311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6800" y="1874368"/>
            <a:ext cx="3413113" cy="42216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301195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WEIGHT TRANSFER FROM HAND TD </a:t>
            </a:r>
            <a:r>
              <a:rPr lang="en-US" b="1" dirty="0" smtClean="0"/>
              <a:t>HAND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39</a:t>
            </a:fld>
            <a:endParaRPr lang="en-US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24050" y="2048669"/>
            <a:ext cx="5295900" cy="36290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02243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Its goals of Sensorimotor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restoring </a:t>
            </a:r>
            <a:r>
              <a:rPr lang="en-US" dirty="0" smtClean="0">
                <a:solidFill>
                  <a:srgbClr val="FF0000"/>
                </a:solidFill>
              </a:rPr>
              <a:t>neuromuscular</a:t>
            </a:r>
            <a:r>
              <a:rPr lang="en-US" dirty="0" smtClean="0"/>
              <a:t> function,</a:t>
            </a:r>
          </a:p>
          <a:p>
            <a:r>
              <a:rPr lang="en-US" dirty="0" smtClean="0"/>
              <a:t>reestablishing functional joint </a:t>
            </a:r>
            <a:r>
              <a:rPr lang="en-US" dirty="0" smtClean="0">
                <a:solidFill>
                  <a:srgbClr val="FF0000"/>
                </a:solidFill>
              </a:rPr>
              <a:t>stability</a:t>
            </a:r>
            <a:r>
              <a:rPr lang="en-US" dirty="0" smtClean="0"/>
              <a:t>, and</a:t>
            </a:r>
          </a:p>
          <a:p>
            <a:r>
              <a:rPr lang="en-US" dirty="0" smtClean="0"/>
              <a:t>improving </a:t>
            </a:r>
            <a:r>
              <a:rPr lang="en-US" dirty="0" smtClean="0">
                <a:solidFill>
                  <a:srgbClr val="FF0000"/>
                </a:solidFill>
              </a:rPr>
              <a:t>balance</a:t>
            </a:r>
            <a:r>
              <a:rPr lang="en-US" dirty="0" smtClean="0"/>
              <a:t>, based on </a:t>
            </a:r>
            <a:r>
              <a:rPr lang="en-US" dirty="0" smtClean="0">
                <a:solidFill>
                  <a:srgbClr val="FF0000"/>
                </a:solidFill>
              </a:rPr>
              <a:t>automatic</a:t>
            </a:r>
            <a:r>
              <a:rPr lang="en-US" dirty="0" smtClean="0"/>
              <a:t> (reflex) </a:t>
            </a:r>
            <a:r>
              <a:rPr lang="en-US" dirty="0" smtClean="0">
                <a:solidFill>
                  <a:srgbClr val="FF0000"/>
                </a:solidFill>
              </a:rPr>
              <a:t>corrective</a:t>
            </a:r>
            <a:r>
              <a:rPr lang="en-US" dirty="0" smtClean="0"/>
              <a:t> responses.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ELASTIC-BAR </a:t>
            </a:r>
            <a:r>
              <a:rPr lang="en-US" b="1" dirty="0" smtClean="0"/>
              <a:t>OSCILLATION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40</a:t>
            </a:fld>
            <a:endParaRPr lang="en-US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9319" y="1600200"/>
            <a:ext cx="6025361" cy="45259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3322930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RHYTHMIC SHOULDER STABILIZATION WITH A </a:t>
            </a:r>
            <a:r>
              <a:rPr lang="en-US" b="1" dirty="0" smtClean="0"/>
              <a:t>PARTNER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41</a:t>
            </a:fld>
            <a:endParaRPr lang="en-US"/>
          </a:p>
        </p:txBody>
      </p:sp>
      <p:pic>
        <p:nvPicPr>
          <p:cNvPr id="5" name="Picture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0400" y="1906752"/>
            <a:ext cx="3352800" cy="44495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30390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10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factors affect joint stability and balance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closely controlled reflex by the central nervous system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anatomical shape of joints </a:t>
            </a:r>
            <a:r>
              <a:rPr lang="en-US" dirty="0" smtClean="0"/>
              <a:t>that impose restraints on movements</a:t>
            </a:r>
          </a:p>
          <a:p>
            <a:r>
              <a:rPr lang="en-US" dirty="0" smtClean="0"/>
              <a:t>the nature of the </a:t>
            </a:r>
            <a:r>
              <a:rPr lang="en-US" dirty="0" smtClean="0">
                <a:solidFill>
                  <a:srgbClr val="FF0000"/>
                </a:solidFill>
              </a:rPr>
              <a:t>applied load</a:t>
            </a:r>
            <a:r>
              <a:rPr lang="en-US" dirty="0" smtClean="0"/>
              <a:t>, and </a:t>
            </a:r>
          </a:p>
          <a:p>
            <a:r>
              <a:rPr lang="en-US" dirty="0" smtClean="0"/>
              <a:t>passive soft tissue structures, such as </a:t>
            </a:r>
            <a:r>
              <a:rPr lang="en-US" dirty="0" smtClean="0">
                <a:solidFill>
                  <a:srgbClr val="FF0000"/>
                </a:solidFill>
              </a:rPr>
              <a:t>ligaments</a:t>
            </a:r>
            <a:r>
              <a:rPr lang="en-US" dirty="0" smtClean="0"/>
              <a:t> and the joint </a:t>
            </a:r>
            <a:r>
              <a:rPr lang="en-US" dirty="0" smtClean="0">
                <a:solidFill>
                  <a:srgbClr val="FF0000"/>
                </a:solidFill>
              </a:rPr>
              <a:t>capsule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Balance and joint-stability training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Balance and joint-stability training have been proven to have </a:t>
            </a:r>
            <a:r>
              <a:rPr lang="en-US" dirty="0" smtClean="0">
                <a:solidFill>
                  <a:srgbClr val="FF0000"/>
                </a:solidFill>
              </a:rPr>
              <a:t>positive</a:t>
            </a:r>
            <a:r>
              <a:rPr lang="en-US" dirty="0" smtClean="0"/>
              <a:t> effects on </a:t>
            </a:r>
            <a:r>
              <a:rPr lang="en-US" dirty="0" smtClean="0">
                <a:solidFill>
                  <a:srgbClr val="FF0000"/>
                </a:solidFill>
              </a:rPr>
              <a:t>sensorimotor</a:t>
            </a:r>
            <a:r>
              <a:rPr lang="en-US" dirty="0" smtClean="0"/>
              <a:t> function in rehabilitation and sports (6).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Program Planning and Periodization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When planning training for balance should be provided based on the athlete’s goals: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Prevention</a:t>
            </a:r>
            <a:r>
              <a:rPr lang="en-US" dirty="0" smtClean="0"/>
              <a:t> of injury, </a:t>
            </a:r>
          </a:p>
          <a:p>
            <a:r>
              <a:rPr lang="en-US" dirty="0" smtClean="0"/>
              <a:t>Development of </a:t>
            </a:r>
            <a:r>
              <a:rPr lang="en-US" dirty="0" smtClean="0">
                <a:solidFill>
                  <a:srgbClr val="FF0000"/>
                </a:solidFill>
              </a:rPr>
              <a:t>athletic</a:t>
            </a:r>
            <a:r>
              <a:rPr lang="en-US" dirty="0" smtClean="0"/>
              <a:t> ability, and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Rehabilitation </a:t>
            </a:r>
          </a:p>
          <a:p>
            <a:r>
              <a:rPr lang="en-US" dirty="0" smtClean="0"/>
              <a:t>In competitive sports, the role of </a:t>
            </a:r>
            <a:r>
              <a:rPr lang="en-US" dirty="0" smtClean="0">
                <a:solidFill>
                  <a:srgbClr val="FF0000"/>
                </a:solidFill>
              </a:rPr>
              <a:t>balance</a:t>
            </a:r>
            <a:r>
              <a:rPr lang="en-US" dirty="0" smtClean="0"/>
              <a:t> and joint-stability training for </a:t>
            </a:r>
            <a:r>
              <a:rPr lang="en-US" dirty="0" smtClean="0">
                <a:solidFill>
                  <a:srgbClr val="FF0000"/>
                </a:solidFill>
              </a:rPr>
              <a:t>preventing</a:t>
            </a:r>
            <a:r>
              <a:rPr lang="en-US" dirty="0" smtClean="0"/>
              <a:t> injury, especially later in the season, may be more relevant.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Program Planning and Periodization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These training modalities can also be used </a:t>
            </a:r>
            <a:r>
              <a:rPr lang="en-US" dirty="0" smtClean="0">
                <a:solidFill>
                  <a:srgbClr val="FF0000"/>
                </a:solidFill>
              </a:rPr>
              <a:t>during the first part of the season</a:t>
            </a:r>
            <a:r>
              <a:rPr lang="en-US" dirty="0" smtClean="0"/>
              <a:t>, since they have a positive effect on injury prevention during all training periods.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Adaptations</a:t>
            </a:r>
            <a:r>
              <a:rPr lang="en-US" dirty="0" smtClean="0"/>
              <a:t> to training for balance and functional joint stabilization </a:t>
            </a:r>
            <a:r>
              <a:rPr lang="en-US" dirty="0" smtClean="0">
                <a:solidFill>
                  <a:srgbClr val="FF0000"/>
                </a:solidFill>
              </a:rPr>
              <a:t>initially</a:t>
            </a:r>
            <a:r>
              <a:rPr lang="en-US" dirty="0" smtClean="0"/>
              <a:t> occur </a:t>
            </a:r>
            <a:r>
              <a:rPr lang="en-US" dirty="0" smtClean="0">
                <a:solidFill>
                  <a:srgbClr val="FF0000"/>
                </a:solidFill>
              </a:rPr>
              <a:t>quickly</a:t>
            </a:r>
            <a:r>
              <a:rPr lang="en-US" dirty="0" smtClean="0"/>
              <a:t>. </a:t>
            </a:r>
          </a:p>
          <a:p>
            <a:r>
              <a:rPr lang="en-US" dirty="0" smtClean="0"/>
              <a:t>Similar to other training modes, the </a:t>
            </a:r>
            <a:r>
              <a:rPr lang="en-US" dirty="0" smtClean="0">
                <a:solidFill>
                  <a:srgbClr val="FF0000"/>
                </a:solidFill>
              </a:rPr>
              <a:t>rate</a:t>
            </a:r>
            <a:r>
              <a:rPr lang="en-US" dirty="0" smtClean="0"/>
              <a:t> of improvement is </a:t>
            </a:r>
            <a:r>
              <a:rPr lang="en-US" dirty="0" smtClean="0">
                <a:solidFill>
                  <a:srgbClr val="FF0000"/>
                </a:solidFill>
              </a:rPr>
              <a:t>reduced</a:t>
            </a:r>
            <a:r>
              <a:rPr lang="en-US" dirty="0" smtClean="0"/>
              <a:t> as training </a:t>
            </a:r>
            <a:r>
              <a:rPr lang="en-US" dirty="0" smtClean="0">
                <a:solidFill>
                  <a:srgbClr val="FF0000"/>
                </a:solidFill>
              </a:rPr>
              <a:t>progresses</a:t>
            </a:r>
            <a:r>
              <a:rPr lang="en-US" dirty="0" smtClean="0"/>
              <a:t>.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following recommendations help athletes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Balance training programs should be at least </a:t>
            </a:r>
            <a:r>
              <a:rPr lang="en-US" dirty="0" smtClean="0">
                <a:solidFill>
                  <a:srgbClr val="FF0000"/>
                </a:solidFill>
              </a:rPr>
              <a:t>four weeks in length</a:t>
            </a:r>
            <a:r>
              <a:rPr lang="en-US" dirty="0" smtClean="0"/>
              <a:t>. Athletes should </a:t>
            </a:r>
            <a:r>
              <a:rPr lang="en-US" dirty="0" smtClean="0">
                <a:solidFill>
                  <a:srgbClr val="FF0000"/>
                </a:solidFill>
              </a:rPr>
              <a:t>continue</a:t>
            </a:r>
            <a:r>
              <a:rPr lang="en-US" dirty="0" smtClean="0"/>
              <a:t> training throughout the competitive season to </a:t>
            </a:r>
            <a:r>
              <a:rPr lang="en-US" dirty="0" smtClean="0">
                <a:solidFill>
                  <a:srgbClr val="FF0000"/>
                </a:solidFill>
              </a:rPr>
              <a:t>maintain</a:t>
            </a:r>
            <a:r>
              <a:rPr lang="en-US" dirty="0" smtClean="0"/>
              <a:t> improvements,</a:t>
            </a:r>
          </a:p>
          <a:p>
            <a:pPr lvl="0"/>
            <a:r>
              <a:rPr lang="en-US" dirty="0" smtClean="0"/>
              <a:t>To preserve the acquired level of the neuromuscular function, at least </a:t>
            </a:r>
            <a:r>
              <a:rPr lang="en-US" dirty="0" smtClean="0">
                <a:solidFill>
                  <a:srgbClr val="FF0000"/>
                </a:solidFill>
              </a:rPr>
              <a:t>three</a:t>
            </a:r>
            <a:r>
              <a:rPr lang="en-US" dirty="0" smtClean="0"/>
              <a:t> workouts should be </a:t>
            </a:r>
            <a:r>
              <a:rPr lang="en-US" dirty="0" smtClean="0">
                <a:solidFill>
                  <a:srgbClr val="FF0000"/>
                </a:solidFill>
              </a:rPr>
              <a:t>used per Week</a:t>
            </a:r>
            <a:r>
              <a:rPr lang="en-US" dirty="0" smtClean="0"/>
              <a:t>. </a:t>
            </a:r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1570</Words>
  <Application>Microsoft Office PowerPoint</Application>
  <PresentationFormat>On-screen Show (4:3)</PresentationFormat>
  <Paragraphs>160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6" baseType="lpstr">
      <vt:lpstr>Arial</vt:lpstr>
      <vt:lpstr>Calibri</vt:lpstr>
      <vt:lpstr>Cambria</vt:lpstr>
      <vt:lpstr>Times New Roman</vt:lpstr>
      <vt:lpstr>Office Theme</vt:lpstr>
      <vt:lpstr>Balance and Stability Training</vt:lpstr>
      <vt:lpstr>sensorimotor training </vt:lpstr>
      <vt:lpstr>Kinesthesia </vt:lpstr>
      <vt:lpstr>Its goals of Sensorimotor </vt:lpstr>
      <vt:lpstr>factors affect joint stability and balance</vt:lpstr>
      <vt:lpstr>Balance and joint-stability training</vt:lpstr>
      <vt:lpstr>Program Planning and Periodization</vt:lpstr>
      <vt:lpstr>Program Planning and Periodization</vt:lpstr>
      <vt:lpstr>The following recommendations help athletes </vt:lpstr>
      <vt:lpstr>The following recommendations help athletes </vt:lpstr>
      <vt:lpstr>The following recommendations help athletes </vt:lpstr>
      <vt:lpstr>Safe Progression for Balance Exercises</vt:lpstr>
      <vt:lpstr>Safe Progression for Balance Exercises</vt:lpstr>
      <vt:lpstr>Safe Progression for Balance Exercises</vt:lpstr>
      <vt:lpstr>Safe Progression for Balance Exercises</vt:lpstr>
      <vt:lpstr>Safe Progression for Balance Exercises</vt:lpstr>
      <vt:lpstr>Safe Progression for Balance Exercises</vt:lpstr>
      <vt:lpstr>Stability Training for Joint Systems</vt:lpstr>
      <vt:lpstr>Stability Training for Joint Systems</vt:lpstr>
      <vt:lpstr>Stability Training for Joint Systems</vt:lpstr>
      <vt:lpstr>Stability Training for Joint Systems</vt:lpstr>
      <vt:lpstr>Training Guidelines</vt:lpstr>
      <vt:lpstr>Training Guidelines</vt:lpstr>
      <vt:lpstr>Training Guidelines</vt:lpstr>
      <vt:lpstr>Exercises</vt:lpstr>
      <vt:lpstr>LEGS-T0-TORSO APPRROACH: KNEELING ON AN EXERCISE BALL</vt:lpstr>
      <vt:lpstr>HANDS-TO-TORSO APPROACH: PUSHING SIDEWAYS WITH AN EXERCISE BALL</vt:lpstr>
      <vt:lpstr>HANDS-TO-TORSO APPROACH: PUSHING SIDEWAYS WITH AN EXERCISE BALL</vt:lpstr>
      <vt:lpstr>COMBINED APPROACH</vt:lpstr>
      <vt:lpstr>Knee</vt:lpstr>
      <vt:lpstr>SINGLE-LEG STANCE ON A BALANCE BOARD</vt:lpstr>
      <vt:lpstr>SQUATTING ON A BOSU BALL</vt:lpstr>
      <vt:lpstr>BALANCE PAD LUNGE</vt:lpstr>
      <vt:lpstr>SINGLE-LEG LANDING ON A BALANCE PAD AFTER A FORWARD JUMP</vt:lpstr>
      <vt:lpstr>WALK OR RUN OVER A POLYGON OF BALANCE PADS</vt:lpstr>
      <vt:lpstr>RHYTHMIC STABILIZATION</vt:lpstr>
      <vt:lpstr>Ankle and Foot</vt:lpstr>
      <vt:lpstr>SINGLE-LEG STANCE ON A RUBBER HEMISPHERE</vt:lpstr>
      <vt:lpstr>WEIGHT TRANSFER FROM HAND TD HAND</vt:lpstr>
      <vt:lpstr>ELASTIC-BAR OSCILLATION</vt:lpstr>
      <vt:lpstr>RHYTHMIC SHOULDER STABILIZATION WITH A PARTNER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Balance and Stability Training</dc:title>
  <dc:creator>mohsenavandi</dc:creator>
  <cp:lastModifiedBy>sport</cp:lastModifiedBy>
  <cp:revision>40</cp:revision>
  <dcterms:created xsi:type="dcterms:W3CDTF">2006-08-16T00:00:00Z</dcterms:created>
  <dcterms:modified xsi:type="dcterms:W3CDTF">2015-04-20T19:43:17Z</dcterms:modified>
</cp:coreProperties>
</file>