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70" r:id="rId28"/>
    <p:sldId id="284" r:id="rId29"/>
    <p:sldId id="285" r:id="rId30"/>
    <p:sldId id="283"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8" r:id="rId73"/>
    <p:sldId id="329" r:id="rId74"/>
    <p:sldId id="330" r:id="rId75"/>
    <p:sldId id="327"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61" r:id="rId105"/>
    <p:sldId id="359" r:id="rId106"/>
    <p:sldId id="363" r:id="rId107"/>
    <p:sldId id="360" r:id="rId108"/>
    <p:sldId id="362" r:id="rId109"/>
    <p:sldId id="364" r:id="rId110"/>
    <p:sldId id="365" r:id="rId111"/>
    <p:sldId id="366" r:id="rId112"/>
    <p:sldId id="367" r:id="rId113"/>
    <p:sldId id="368" r:id="rId114"/>
    <p:sldId id="369" r:id="rId115"/>
    <p:sldId id="370" r:id="rId116"/>
    <p:sldId id="371" r:id="rId117"/>
    <p:sldId id="372" r:id="rId118"/>
    <p:sldId id="373" r:id="rId1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24" autoAdjust="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E9E412-5439-4123-B414-0C0FF51F1C08}" type="datetimeFigureOut">
              <a:rPr lang="en-US" smtClean="0"/>
              <a:pPr/>
              <a:t>10/26/2015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F81F2-E95F-4BC8-86B2-2C72A78F5504}" type="slidenum">
              <a:rPr lang="en-US" smtClean="0"/>
              <a:pPr/>
              <a:t>‹#›</a:t>
            </a:fld>
            <a:endParaRPr lang="en-US"/>
          </a:p>
        </p:txBody>
      </p:sp>
    </p:spTree>
    <p:extLst>
      <p:ext uri="{BB962C8B-B14F-4D97-AF65-F5344CB8AC3E}">
        <p14:creationId xmlns:p14="http://schemas.microsoft.com/office/powerpoint/2010/main" val="1446173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B1D199-2D0C-41F8-BF4C-FDA965C2ACF5}" type="datetime1">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C426F-C297-495C-9071-02D70C3CCB5A}" type="datetime1">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FC0ACE-6EF1-42EF-AE7A-F65BBAF08517}" type="datetime1">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C646CB-FCA4-4EDA-8E30-D2772A78D1E0}" type="datetime1">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4F7C05-F4C1-4180-B4D4-C22EF44C3030}" type="datetime1">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1B395C-C220-4D09-B6B2-3A8BB164404A}" type="datetime1">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479FC4-DE8A-47DB-92C2-DA010648FF18}" type="datetime1">
              <a:rPr lang="en-US" smtClean="0"/>
              <a:pPr/>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33ADB6-F2E3-4D44-A4D8-919B810B0A91}" type="datetime1">
              <a:rPr lang="en-US" smtClean="0"/>
              <a:pPr/>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3318A-CB23-4772-8893-67425325E0AA}" type="datetime1">
              <a:rPr lang="en-US" smtClean="0"/>
              <a:pPr/>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8165C4-C663-455E-BA34-1766F30BFF2C}" type="datetime1">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5BAE07-BD3A-43E2-91A3-4248B955DC50}" type="datetime1">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72093-9586-4309-8E4E-B63DE4E97377}" type="datetime1">
              <a:rPr lang="en-US" smtClean="0"/>
              <a:pPr/>
              <a:t>10/26/2015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b="1" dirty="0" smtClean="0"/>
              <a:t>Training Integration and Periodization</a:t>
            </a:r>
            <a:endParaRPr lang="en-US" dirty="0"/>
          </a:p>
        </p:txBody>
      </p:sp>
      <p:sp>
        <p:nvSpPr>
          <p:cNvPr id="7" name="Subtitle 6"/>
          <p:cNvSpPr>
            <a:spLocks noGrp="1"/>
          </p:cNvSpPr>
          <p:nvPr>
            <p:ph type="subTitle" idx="1"/>
          </p:nvPr>
        </p:nvSpPr>
        <p:spPr>
          <a:xfrm>
            <a:off x="1447800" y="4114800"/>
            <a:ext cx="6400800" cy="1295400"/>
          </a:xfrm>
        </p:spPr>
        <p:txBody>
          <a:bodyPr/>
          <a:lstStyle/>
          <a:p>
            <a:r>
              <a:rPr lang="en-US" b="1" dirty="0" smtClean="0"/>
              <a:t>G. Gregory Haff, PhD, ASCC</a:t>
            </a:r>
            <a:endParaRPr lang="en-US" dirty="0" smtClean="0"/>
          </a:p>
          <a:p>
            <a:r>
              <a:rPr lang="en-US" b="1" dirty="0" smtClean="0"/>
              <a:t>Erin E. Haff, MA</a:t>
            </a: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General Adaptive Syndrome</a:t>
            </a:r>
            <a:endParaRPr lang="en-US" dirty="0"/>
          </a:p>
        </p:txBody>
      </p:sp>
      <p:sp>
        <p:nvSpPr>
          <p:cNvPr id="3" name="Content Placeholder 2"/>
          <p:cNvSpPr>
            <a:spLocks noGrp="1"/>
          </p:cNvSpPr>
          <p:nvPr>
            <p:ph idx="1"/>
          </p:nvPr>
        </p:nvSpPr>
        <p:spPr/>
        <p:txBody>
          <a:bodyPr/>
          <a:lstStyle/>
          <a:p>
            <a:r>
              <a:rPr lang="en-US" dirty="0" smtClean="0"/>
              <a:t>First conceptualized in 1956 by Hans Selye</a:t>
            </a:r>
          </a:p>
          <a:p>
            <a:r>
              <a:rPr lang="en-US" dirty="0" smtClean="0"/>
              <a:t>the </a:t>
            </a:r>
            <a:r>
              <a:rPr lang="en-US" dirty="0" smtClean="0">
                <a:solidFill>
                  <a:srgbClr val="FF0000"/>
                </a:solidFill>
              </a:rPr>
              <a:t>GAS describes the body's specific response </a:t>
            </a:r>
            <a:r>
              <a:rPr lang="en-US" dirty="0" smtClean="0"/>
              <a:t>to </a:t>
            </a:r>
            <a:r>
              <a:rPr lang="en-US" dirty="0" smtClean="0">
                <a:solidFill>
                  <a:srgbClr val="FF0000"/>
                </a:solidFill>
              </a:rPr>
              <a:t>stress</a:t>
            </a:r>
            <a:r>
              <a:rPr lang="en-US" dirty="0" smtClean="0"/>
              <a:t>, either </a:t>
            </a:r>
            <a:r>
              <a:rPr lang="en-US" dirty="0" smtClean="0">
                <a:solidFill>
                  <a:srgbClr val="FF0000"/>
                </a:solidFill>
              </a:rPr>
              <a:t>physical</a:t>
            </a:r>
            <a:r>
              <a:rPr lang="en-US" dirty="0" smtClean="0"/>
              <a:t> or emotional </a:t>
            </a:r>
          </a:p>
          <a:p>
            <a:r>
              <a:rPr lang="en-US" dirty="0" smtClean="0"/>
              <a:t>These physiological responses appear to be </a:t>
            </a:r>
            <a:r>
              <a:rPr lang="en-US" dirty="0" smtClean="0">
                <a:solidFill>
                  <a:srgbClr val="FF0000"/>
                </a:solidFill>
              </a:rPr>
              <a:t>similar regardless of what stimulates </a:t>
            </a:r>
            <a:r>
              <a:rPr lang="en-US" dirty="0" smtClean="0"/>
              <a:t>the stress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Summated Microcycle Model</a:t>
            </a:r>
            <a:endParaRPr lang="en-US" dirty="0"/>
          </a:p>
        </p:txBody>
      </p:sp>
      <p:sp>
        <p:nvSpPr>
          <p:cNvPr id="3" name="Content Placeholder 2"/>
          <p:cNvSpPr>
            <a:spLocks noGrp="1"/>
          </p:cNvSpPr>
          <p:nvPr>
            <p:ph idx="1"/>
          </p:nvPr>
        </p:nvSpPr>
        <p:spPr/>
        <p:txBody>
          <a:bodyPr>
            <a:normAutofit lnSpcReduction="10000"/>
          </a:bodyPr>
          <a:lstStyle/>
          <a:p>
            <a:r>
              <a:rPr lang="en-US" dirty="0" smtClean="0"/>
              <a:t>Ultimately, the </a:t>
            </a:r>
            <a:r>
              <a:rPr lang="en-US" dirty="0" smtClean="0">
                <a:solidFill>
                  <a:srgbClr val="FF0000"/>
                </a:solidFill>
              </a:rPr>
              <a:t>degree</a:t>
            </a:r>
            <a:r>
              <a:rPr lang="en-US" dirty="0" smtClean="0"/>
              <a:t> of the </a:t>
            </a:r>
            <a:r>
              <a:rPr lang="en-US" dirty="0" smtClean="0">
                <a:solidFill>
                  <a:srgbClr val="FF0000"/>
                </a:solidFill>
              </a:rPr>
              <a:t>reduction</a:t>
            </a:r>
            <a:r>
              <a:rPr lang="en-US" dirty="0" smtClean="0"/>
              <a:t> in preparedness and performance stimulated by the concentrated loading microcycle is directly </a:t>
            </a:r>
            <a:r>
              <a:rPr lang="en-US" dirty="0" smtClean="0">
                <a:solidFill>
                  <a:srgbClr val="FF0000"/>
                </a:solidFill>
              </a:rPr>
              <a:t>proportional to the magnitude of loading</a:t>
            </a:r>
            <a:r>
              <a:rPr lang="en-US" dirty="0" smtClean="0"/>
              <a:t> (69). </a:t>
            </a:r>
            <a:endParaRPr lang="fa-IR" dirty="0" smtClean="0"/>
          </a:p>
          <a:p>
            <a:r>
              <a:rPr lang="en-US" dirty="0" smtClean="0"/>
              <a:t>The </a:t>
            </a:r>
            <a:r>
              <a:rPr lang="en-US" dirty="0" smtClean="0">
                <a:solidFill>
                  <a:srgbClr val="FF0000"/>
                </a:solidFill>
              </a:rPr>
              <a:t>dissipation of fatigue is accomplished </a:t>
            </a:r>
            <a:r>
              <a:rPr lang="en-US" dirty="0" smtClean="0"/>
              <a:t>in this model by sequencing the mesocycle so that after the concentrated loading microcycle ends, </a:t>
            </a:r>
            <a:r>
              <a:rPr lang="en-US" dirty="0" smtClean="0">
                <a:solidFill>
                  <a:srgbClr val="FF0000"/>
                </a:solidFill>
              </a:rPr>
              <a:t>training workload is reduced to normal levels for two microcycles</a:t>
            </a:r>
            <a:r>
              <a:rPr lang="en-US" dirty="0" smtClean="0"/>
              <a:t>.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Summated Microcycle Model</a:t>
            </a:r>
            <a:endParaRPr lang="en-US" dirty="0"/>
          </a:p>
        </p:txBody>
      </p:sp>
      <p:sp>
        <p:nvSpPr>
          <p:cNvPr id="3" name="Content Placeholder 2"/>
          <p:cNvSpPr>
            <a:spLocks noGrp="1"/>
          </p:cNvSpPr>
          <p:nvPr>
            <p:ph idx="1"/>
          </p:nvPr>
        </p:nvSpPr>
        <p:spPr/>
        <p:txBody>
          <a:bodyPr>
            <a:normAutofit lnSpcReduction="10000"/>
          </a:bodyPr>
          <a:lstStyle/>
          <a:p>
            <a:r>
              <a:rPr lang="en-US" dirty="0" smtClean="0"/>
              <a:t>Next, training loads are </a:t>
            </a:r>
            <a:r>
              <a:rPr lang="en-US" dirty="0" smtClean="0">
                <a:solidFill>
                  <a:srgbClr val="FF0000"/>
                </a:solidFill>
              </a:rPr>
              <a:t>reduced</a:t>
            </a:r>
            <a:r>
              <a:rPr lang="en-US" dirty="0" smtClean="0"/>
              <a:t> further in a </a:t>
            </a:r>
            <a:r>
              <a:rPr lang="en-US" dirty="0" smtClean="0">
                <a:solidFill>
                  <a:srgbClr val="FF0000"/>
                </a:solidFill>
              </a:rPr>
              <a:t>one-week recovery microcycle</a:t>
            </a:r>
            <a:endParaRPr lang="fa-IR" dirty="0" smtClean="0">
              <a:solidFill>
                <a:srgbClr val="FF0000"/>
              </a:solidFill>
            </a:endParaRPr>
          </a:p>
          <a:p>
            <a:r>
              <a:rPr lang="en-US" dirty="0" smtClean="0"/>
              <a:t>The </a:t>
            </a:r>
            <a:r>
              <a:rPr lang="en-US" dirty="0" smtClean="0">
                <a:solidFill>
                  <a:srgbClr val="FF0000"/>
                </a:solidFill>
              </a:rPr>
              <a:t>effectiveness</a:t>
            </a:r>
            <a:r>
              <a:rPr lang="en-US" dirty="0" smtClean="0"/>
              <a:t> of a summated microcycle model can be enhanced by employing </a:t>
            </a:r>
            <a:r>
              <a:rPr lang="en-US" dirty="0" smtClean="0">
                <a:solidFill>
                  <a:srgbClr val="FF0000"/>
                </a:solidFill>
              </a:rPr>
              <a:t>intramicrocycle variation tactics</a:t>
            </a:r>
            <a:r>
              <a:rPr lang="en-US" dirty="0" smtClean="0"/>
              <a:t>. </a:t>
            </a:r>
            <a:endParaRPr lang="fa-IR" dirty="0" smtClean="0"/>
          </a:p>
          <a:p>
            <a:r>
              <a:rPr lang="en-US" dirty="0" smtClean="0"/>
              <a:t>For example, the </a:t>
            </a:r>
            <a:r>
              <a:rPr lang="en-US" dirty="0" smtClean="0">
                <a:solidFill>
                  <a:srgbClr val="FF0000"/>
                </a:solidFill>
              </a:rPr>
              <a:t>intensity</a:t>
            </a:r>
            <a:r>
              <a:rPr lang="en-US" dirty="0" smtClean="0"/>
              <a:t> of training can be altered across the </a:t>
            </a:r>
            <a:r>
              <a:rPr lang="en-US" dirty="0" smtClean="0">
                <a:solidFill>
                  <a:srgbClr val="FF0000"/>
                </a:solidFill>
              </a:rPr>
              <a:t>microcycle</a:t>
            </a:r>
            <a:r>
              <a:rPr lang="en-US" dirty="0" smtClean="0"/>
              <a:t>, allowing for </a:t>
            </a:r>
            <a:r>
              <a:rPr lang="en-US" dirty="0" smtClean="0">
                <a:solidFill>
                  <a:srgbClr val="FF0000"/>
                </a:solidFill>
              </a:rPr>
              <a:t>heavy and light days </a:t>
            </a:r>
            <a:r>
              <a:rPr lang="en-US" dirty="0" smtClean="0"/>
              <a:t>to be performed in the context of the </a:t>
            </a:r>
            <a:r>
              <a:rPr lang="en-US" dirty="0" err="1" smtClean="0"/>
              <a:t>microcycle’s</a:t>
            </a:r>
            <a:r>
              <a:rPr lang="en-US" dirty="0" smtClean="0"/>
              <a:t> goal (80).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Summated Microcycle Model</a:t>
            </a:r>
            <a:endParaRPr lang="en-US" dirty="0"/>
          </a:p>
        </p:txBody>
      </p:sp>
      <p:sp>
        <p:nvSpPr>
          <p:cNvPr id="3" name="Content Placeholder 2"/>
          <p:cNvSpPr>
            <a:spLocks noGrp="1"/>
          </p:cNvSpPr>
          <p:nvPr>
            <p:ph idx="1"/>
          </p:nvPr>
        </p:nvSpPr>
        <p:spPr/>
        <p:txBody>
          <a:bodyPr/>
          <a:lstStyle/>
          <a:p>
            <a:r>
              <a:rPr lang="en-US" dirty="0" smtClean="0"/>
              <a:t>An athlete may do resistance training on </a:t>
            </a:r>
            <a:r>
              <a:rPr lang="en-US" dirty="0" smtClean="0">
                <a:solidFill>
                  <a:srgbClr val="FF0000"/>
                </a:solidFill>
              </a:rPr>
              <a:t>Monday and Friday</a:t>
            </a:r>
            <a:r>
              <a:rPr lang="en-US" dirty="0" smtClean="0"/>
              <a:t>, but the Workload on </a:t>
            </a:r>
            <a:r>
              <a:rPr lang="en-US" dirty="0" smtClean="0">
                <a:solidFill>
                  <a:srgbClr val="FF0000"/>
                </a:solidFill>
              </a:rPr>
              <a:t>Friday</a:t>
            </a:r>
            <a:r>
              <a:rPr lang="en-US" dirty="0" smtClean="0"/>
              <a:t> should be </a:t>
            </a:r>
            <a:r>
              <a:rPr lang="en-US" dirty="0" smtClean="0">
                <a:solidFill>
                  <a:srgbClr val="FF0000"/>
                </a:solidFill>
              </a:rPr>
              <a:t>40% </a:t>
            </a:r>
            <a:r>
              <a:rPr lang="en-US" dirty="0" smtClean="0"/>
              <a:t>less of that utilized on </a:t>
            </a:r>
            <a:r>
              <a:rPr lang="en-US" dirty="0" smtClean="0">
                <a:solidFill>
                  <a:srgbClr val="FF0000"/>
                </a:solidFill>
              </a:rPr>
              <a:t>Monday</a:t>
            </a:r>
            <a:r>
              <a:rPr lang="en-US" dirty="0" smtClean="0"/>
              <a:t>. </a:t>
            </a:r>
            <a:endParaRPr lang="fa-IR" dirty="0" smtClean="0"/>
          </a:p>
          <a:p>
            <a:r>
              <a:rPr lang="en-US" dirty="0" smtClean="0"/>
              <a:t>The inclusion of </a:t>
            </a:r>
            <a:r>
              <a:rPr lang="en-US" dirty="0" smtClean="0">
                <a:solidFill>
                  <a:srgbClr val="FF0000"/>
                </a:solidFill>
              </a:rPr>
              <a:t>submaximal</a:t>
            </a:r>
            <a:r>
              <a:rPr lang="en-US" dirty="0" smtClean="0"/>
              <a:t> (light) days can exert a </a:t>
            </a:r>
            <a:r>
              <a:rPr lang="en-US" dirty="0" smtClean="0">
                <a:solidFill>
                  <a:srgbClr val="FF0000"/>
                </a:solidFill>
              </a:rPr>
              <a:t>significant influence</a:t>
            </a:r>
            <a:r>
              <a:rPr lang="en-US" dirty="0" smtClean="0"/>
              <a:t> on the potential for positive adaptations, while minimizing the possibility of </a:t>
            </a:r>
            <a:r>
              <a:rPr lang="en-US" dirty="0" smtClean="0">
                <a:solidFill>
                  <a:srgbClr val="FF0000"/>
                </a:solidFill>
              </a:rPr>
              <a:t>overtraining</a:t>
            </a:r>
            <a:r>
              <a:rPr lang="en-US" dirty="0" smtClean="0"/>
              <a:t> (19). </a:t>
            </a:r>
            <a:endParaRPr lang="fa-IR"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Summated Microcycle Model</a:t>
            </a:r>
            <a:endParaRPr lang="en-US" dirty="0"/>
          </a:p>
        </p:txBody>
      </p:sp>
      <p:sp>
        <p:nvSpPr>
          <p:cNvPr id="3" name="Content Placeholder 2"/>
          <p:cNvSpPr>
            <a:spLocks noGrp="1"/>
          </p:cNvSpPr>
          <p:nvPr>
            <p:ph idx="1"/>
          </p:nvPr>
        </p:nvSpPr>
        <p:spPr/>
        <p:txBody>
          <a:bodyPr/>
          <a:lstStyle/>
          <a:p>
            <a:r>
              <a:rPr lang="en-US" dirty="0" smtClean="0"/>
              <a:t>Other intramicrocycle variations tactics, such as </a:t>
            </a:r>
            <a:r>
              <a:rPr lang="en-US" dirty="0" smtClean="0">
                <a:solidFill>
                  <a:srgbClr val="FF0000"/>
                </a:solidFill>
              </a:rPr>
              <a:t>competitive-trial</a:t>
            </a:r>
            <a:r>
              <a:rPr lang="en-US" dirty="0" smtClean="0"/>
              <a:t>, </a:t>
            </a:r>
            <a:r>
              <a:rPr lang="en-US" dirty="0" smtClean="0">
                <a:solidFill>
                  <a:srgbClr val="FF0000"/>
                </a:solidFill>
              </a:rPr>
              <a:t>interval</a:t>
            </a:r>
            <a:r>
              <a:rPr lang="en-US" dirty="0" smtClean="0"/>
              <a:t>, or </a:t>
            </a:r>
            <a:r>
              <a:rPr lang="en-US" dirty="0" smtClean="0">
                <a:solidFill>
                  <a:srgbClr val="FF0000"/>
                </a:solidFill>
              </a:rPr>
              <a:t>repetition</a:t>
            </a:r>
            <a:r>
              <a:rPr lang="en-US" dirty="0" smtClean="0"/>
              <a:t> methods, may also be used to modulate the effectiveness of the summated microcycle (80),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Summated Microcycle Model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104</a:t>
            </a:fld>
            <a:endParaRPr lang="en-US"/>
          </a:p>
        </p:txBody>
      </p:sp>
      <p:pic>
        <p:nvPicPr>
          <p:cNvPr id="5" name="Content Placeholder 4"/>
          <p:cNvPicPr>
            <a:picLocks noGrp="1"/>
          </p:cNvPicPr>
          <p:nvPr>
            <p:ph idx="1"/>
          </p:nvPr>
        </p:nvPicPr>
        <p:blipFill>
          <a:blip r:embed="rId2"/>
          <a:srcRect/>
          <a:stretch>
            <a:fillRect/>
          </a:stretch>
        </p:blipFill>
        <p:spPr bwMode="auto">
          <a:xfrm>
            <a:off x="533400" y="1371600"/>
            <a:ext cx="77724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Conjugated Sequencing Model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conjugated sequencing model, or </a:t>
            </a:r>
            <a:r>
              <a:rPr lang="en-US" dirty="0" smtClean="0">
                <a:solidFill>
                  <a:srgbClr val="FF0000"/>
                </a:solidFill>
              </a:rPr>
              <a:t>coupled successive system,</a:t>
            </a:r>
            <a:r>
              <a:rPr lang="en-US" dirty="0" smtClean="0"/>
              <a:t> as it was originally termed (64, 83), is a system for sequencing and integrating training factors typically employed with </a:t>
            </a:r>
            <a:r>
              <a:rPr lang="en-US" dirty="0" smtClean="0">
                <a:solidFill>
                  <a:srgbClr val="FF0000"/>
                </a:solidFill>
              </a:rPr>
              <a:t>advanced</a:t>
            </a:r>
            <a:r>
              <a:rPr lang="en-US" dirty="0" smtClean="0"/>
              <a:t> athletes </a:t>
            </a:r>
            <a:endParaRPr lang="fa-IR" dirty="0" smtClean="0"/>
          </a:p>
          <a:p>
            <a:r>
              <a:rPr lang="en-US" dirty="0" smtClean="0"/>
              <a:t>Central to this model is the sequencing of </a:t>
            </a:r>
            <a:r>
              <a:rPr lang="en-US" dirty="0" smtClean="0">
                <a:solidFill>
                  <a:srgbClr val="FF0000"/>
                </a:solidFill>
              </a:rPr>
              <a:t>accumulation</a:t>
            </a:r>
            <a:r>
              <a:rPr lang="en-US" dirty="0" smtClean="0"/>
              <a:t> (64, 81, 84) (concentrated loading) (64, SO), </a:t>
            </a:r>
            <a:r>
              <a:rPr lang="en-US" dirty="0" smtClean="0">
                <a:solidFill>
                  <a:srgbClr val="FF0000"/>
                </a:solidFill>
              </a:rPr>
              <a:t>transmutation</a:t>
            </a:r>
            <a:r>
              <a:rPr lang="en-US" dirty="0" smtClean="0"/>
              <a:t> (43, 44, 88), and </a:t>
            </a:r>
            <a:r>
              <a:rPr lang="en-US" dirty="0" smtClean="0">
                <a:solidFill>
                  <a:srgbClr val="FF0000"/>
                </a:solidFill>
              </a:rPr>
              <a:t>realization</a:t>
            </a:r>
            <a:r>
              <a:rPr lang="en-US" dirty="0" smtClean="0"/>
              <a:t> (43, 44) or recovery (64, 80) mesocycles in order to take </a:t>
            </a:r>
            <a:r>
              <a:rPr lang="en-US" dirty="0" smtClean="0">
                <a:solidFill>
                  <a:srgbClr val="FF0000"/>
                </a:solidFill>
              </a:rPr>
              <a:t>advantage of residual (delayed) training effects</a:t>
            </a:r>
            <a:r>
              <a:rPr lang="fa-IR" dirty="0" smtClean="0"/>
              <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Conjugated Sequencing Model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106</a:t>
            </a:fld>
            <a:endParaRPr lang="en-US"/>
          </a:p>
        </p:txBody>
      </p:sp>
      <p:pic>
        <p:nvPicPr>
          <p:cNvPr id="5" name="Content Placeholder 4"/>
          <p:cNvPicPr>
            <a:picLocks noGrp="1"/>
          </p:cNvPicPr>
          <p:nvPr>
            <p:ph idx="1"/>
          </p:nvPr>
        </p:nvPicPr>
        <p:blipFill>
          <a:blip r:embed="rId2"/>
          <a:srcRect/>
          <a:stretch>
            <a:fillRect/>
          </a:stretch>
        </p:blipFill>
        <p:spPr bwMode="auto">
          <a:xfrm>
            <a:off x="533400" y="1705769"/>
            <a:ext cx="7696200" cy="47712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Conjugated Sequencing Model</a:t>
            </a:r>
            <a:endParaRPr lang="en-US" dirty="0"/>
          </a:p>
        </p:txBody>
      </p:sp>
      <p:sp>
        <p:nvSpPr>
          <p:cNvPr id="3" name="Content Placeholder 2"/>
          <p:cNvSpPr>
            <a:spLocks noGrp="1"/>
          </p:cNvSpPr>
          <p:nvPr>
            <p:ph idx="1"/>
          </p:nvPr>
        </p:nvSpPr>
        <p:spPr/>
        <p:txBody>
          <a:bodyPr/>
          <a:lstStyle/>
          <a:p>
            <a:r>
              <a:rPr lang="en-US" dirty="0" smtClean="0"/>
              <a:t>Theoretically, the </a:t>
            </a:r>
            <a:r>
              <a:rPr lang="en-US" dirty="0" smtClean="0">
                <a:solidFill>
                  <a:srgbClr val="FF0000"/>
                </a:solidFill>
              </a:rPr>
              <a:t>annual</a:t>
            </a:r>
            <a:r>
              <a:rPr lang="en-US" dirty="0" smtClean="0"/>
              <a:t> training plan can be constructed by sequencing </a:t>
            </a:r>
            <a:r>
              <a:rPr lang="en-US" dirty="0" smtClean="0">
                <a:solidFill>
                  <a:srgbClr val="FF0000"/>
                </a:solidFill>
              </a:rPr>
              <a:t>these three basic mesocycle structures and designing </a:t>
            </a:r>
            <a:r>
              <a:rPr lang="en-US" dirty="0" smtClean="0"/>
              <a:t>the training interventions in the context of the phases (i.e., </a:t>
            </a:r>
            <a:r>
              <a:rPr lang="en-US" dirty="0" smtClean="0">
                <a:solidFill>
                  <a:srgbClr val="FF0000"/>
                </a:solidFill>
              </a:rPr>
              <a:t>preparatory</a:t>
            </a:r>
            <a:r>
              <a:rPr lang="en-US" dirty="0" smtClean="0"/>
              <a:t> or </a:t>
            </a:r>
            <a:r>
              <a:rPr lang="en-US" dirty="0" smtClean="0">
                <a:solidFill>
                  <a:srgbClr val="FF0000"/>
                </a:solidFill>
              </a:rPr>
              <a:t>competitive</a:t>
            </a:r>
            <a:r>
              <a:rPr lang="en-US" dirty="0" smtClean="0"/>
              <a:t>) contained in the annual plan (figure 11- 12).</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Conjugated Sequencing Model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108</a:t>
            </a:fld>
            <a:endParaRPr lang="en-US"/>
          </a:p>
        </p:txBody>
      </p:sp>
      <p:pic>
        <p:nvPicPr>
          <p:cNvPr id="5" name="Content Placeholder 4"/>
          <p:cNvPicPr>
            <a:picLocks noGrp="1"/>
          </p:cNvPicPr>
          <p:nvPr>
            <p:ph idx="1"/>
          </p:nvPr>
        </p:nvPicPr>
        <p:blipFill>
          <a:blip r:embed="rId2"/>
          <a:srcRect/>
          <a:stretch>
            <a:fillRect/>
          </a:stretch>
        </p:blipFill>
        <p:spPr bwMode="auto">
          <a:xfrm>
            <a:off x="457200" y="1447800"/>
            <a:ext cx="8229600"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Conjugated Sequencing Model</a:t>
            </a:r>
            <a:endParaRPr lang="en-US" dirty="0"/>
          </a:p>
        </p:txBody>
      </p:sp>
      <p:sp>
        <p:nvSpPr>
          <p:cNvPr id="3" name="Content Placeholder 2"/>
          <p:cNvSpPr>
            <a:spLocks noGrp="1"/>
          </p:cNvSpPr>
          <p:nvPr>
            <p:ph idx="1"/>
          </p:nvPr>
        </p:nvSpPr>
        <p:spPr/>
        <p:txBody>
          <a:bodyPr>
            <a:normAutofit fontScale="92500"/>
          </a:bodyPr>
          <a:lstStyle/>
          <a:p>
            <a:r>
              <a:rPr lang="en-US" dirty="0" smtClean="0"/>
              <a:t>Central to the effectiveness of the conjugated sequencing model is the use of </a:t>
            </a:r>
            <a:r>
              <a:rPr lang="en-US" dirty="0" smtClean="0">
                <a:solidFill>
                  <a:srgbClr val="FF0000"/>
                </a:solidFill>
              </a:rPr>
              <a:t>concentrated loading blacks, which are considered as the primary component of the accumulation </a:t>
            </a:r>
            <a:r>
              <a:rPr lang="en-US" dirty="0" smtClean="0"/>
              <a:t>block. </a:t>
            </a:r>
            <a:endParaRPr lang="fa-IR" dirty="0" smtClean="0"/>
          </a:p>
          <a:p>
            <a:r>
              <a:rPr lang="en-US" dirty="0" smtClean="0"/>
              <a:t>Typically, the accumulation block lasts </a:t>
            </a:r>
            <a:r>
              <a:rPr lang="en-US" dirty="0" smtClean="0">
                <a:solidFill>
                  <a:srgbClr val="FF0000"/>
                </a:solidFill>
              </a:rPr>
              <a:t>between two and four weeks</a:t>
            </a:r>
            <a:r>
              <a:rPr lang="en-US" dirty="0" smtClean="0"/>
              <a:t>, during which either </a:t>
            </a:r>
            <a:r>
              <a:rPr lang="en-US" dirty="0" smtClean="0">
                <a:solidFill>
                  <a:srgbClr val="FF0000"/>
                </a:solidFill>
              </a:rPr>
              <a:t>performance</a:t>
            </a:r>
            <a:r>
              <a:rPr lang="en-US" dirty="0" smtClean="0"/>
              <a:t> or preparedness is </a:t>
            </a:r>
            <a:r>
              <a:rPr lang="en-US" dirty="0" smtClean="0">
                <a:solidFill>
                  <a:srgbClr val="FF0000"/>
                </a:solidFill>
              </a:rPr>
              <a:t>decreased</a:t>
            </a:r>
            <a:r>
              <a:rPr lang="en-US" dirty="0" smtClean="0"/>
              <a:t> in response to an </a:t>
            </a:r>
            <a:r>
              <a:rPr lang="en-US" dirty="0" smtClean="0">
                <a:solidFill>
                  <a:srgbClr val="FF0000"/>
                </a:solidFill>
              </a:rPr>
              <a:t>elevated level of accumulative fatigue</a:t>
            </a:r>
            <a:r>
              <a:rPr lang="en-US" dirty="0" smtClean="0"/>
              <a:t> (64).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Adaptive Syndrome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a </a:t>
            </a:r>
            <a:r>
              <a:rPr lang="en-US" dirty="0" smtClean="0">
                <a:solidFill>
                  <a:srgbClr val="FF0000"/>
                </a:solidFill>
              </a:rPr>
              <a:t>training stress is introduced</a:t>
            </a:r>
            <a:r>
              <a:rPr lang="en-US" dirty="0" smtClean="0"/>
              <a:t>, the initial response, or </a:t>
            </a:r>
            <a:r>
              <a:rPr lang="en-US" dirty="0" smtClean="0">
                <a:solidFill>
                  <a:srgbClr val="FF0000"/>
                </a:solidFill>
              </a:rPr>
              <a:t>alarm phase</a:t>
            </a:r>
            <a:r>
              <a:rPr lang="en-US" dirty="0" smtClean="0"/>
              <a:t>, </a:t>
            </a:r>
            <a:r>
              <a:rPr lang="en-US" dirty="0" smtClean="0">
                <a:solidFill>
                  <a:srgbClr val="FF0000"/>
                </a:solidFill>
              </a:rPr>
              <a:t>reduces</a:t>
            </a:r>
            <a:r>
              <a:rPr lang="en-US" dirty="0" smtClean="0"/>
              <a:t> </a:t>
            </a:r>
            <a:r>
              <a:rPr lang="en-US" dirty="0" smtClean="0">
                <a:solidFill>
                  <a:srgbClr val="FF0000"/>
                </a:solidFill>
              </a:rPr>
              <a:t>performance capacity </a:t>
            </a:r>
            <a:r>
              <a:rPr lang="en-US" dirty="0" smtClean="0"/>
              <a:t>as a result of accumulated </a:t>
            </a:r>
            <a:r>
              <a:rPr lang="en-US" dirty="0" smtClean="0">
                <a:solidFill>
                  <a:srgbClr val="FF0000"/>
                </a:solidFill>
              </a:rPr>
              <a:t>fatigue</a:t>
            </a:r>
            <a:r>
              <a:rPr lang="en-US" dirty="0" smtClean="0"/>
              <a:t>, </a:t>
            </a:r>
            <a:r>
              <a:rPr lang="en-US" dirty="0" smtClean="0">
                <a:solidFill>
                  <a:srgbClr val="FF0000"/>
                </a:solidFill>
              </a:rPr>
              <a:t>soreness</a:t>
            </a:r>
            <a:r>
              <a:rPr lang="en-US" dirty="0" smtClean="0"/>
              <a:t>, </a:t>
            </a:r>
            <a:r>
              <a:rPr lang="en-US" dirty="0" smtClean="0">
                <a:solidFill>
                  <a:srgbClr val="FF0000"/>
                </a:solidFill>
              </a:rPr>
              <a:t>stiffness</a:t>
            </a:r>
            <a:r>
              <a:rPr lang="en-US" dirty="0" smtClean="0"/>
              <a:t>, and a reduction in </a:t>
            </a:r>
            <a:r>
              <a:rPr lang="en-US" dirty="0" smtClean="0">
                <a:solidFill>
                  <a:srgbClr val="FF0000"/>
                </a:solidFill>
              </a:rPr>
              <a:t>energy stores </a:t>
            </a:r>
            <a:r>
              <a:rPr lang="en-US" dirty="0" smtClean="0"/>
              <a:t>(78). </a:t>
            </a:r>
          </a:p>
          <a:p>
            <a:r>
              <a:rPr lang="en-US" dirty="0" smtClean="0"/>
              <a:t>The alarm phase initiates the </a:t>
            </a:r>
            <a:r>
              <a:rPr lang="en-US" dirty="0" smtClean="0">
                <a:solidFill>
                  <a:srgbClr val="FF0000"/>
                </a:solidFill>
              </a:rPr>
              <a:t>adaptive responses </a:t>
            </a:r>
            <a:r>
              <a:rPr lang="en-US" dirty="0" smtClean="0"/>
              <a:t>that are central to the </a:t>
            </a:r>
            <a:r>
              <a:rPr lang="en-US" dirty="0" smtClean="0">
                <a:solidFill>
                  <a:srgbClr val="FF0000"/>
                </a:solidFill>
              </a:rPr>
              <a:t>resistance phase </a:t>
            </a:r>
            <a:r>
              <a:rPr lang="en-US" dirty="0" smtClean="0"/>
              <a:t>of the GAS, </a:t>
            </a:r>
            <a:r>
              <a:rPr lang="en-US" dirty="0" smtClean="0">
                <a:solidFill>
                  <a:srgbClr val="FF0000"/>
                </a:solidFill>
              </a:rPr>
              <a:t>if the training stressors are not excessive </a:t>
            </a:r>
            <a:r>
              <a:rPr lang="en-US" dirty="0" smtClean="0"/>
              <a:t>and are planned </a:t>
            </a:r>
            <a:r>
              <a:rPr lang="en-US" dirty="0" smtClean="0">
                <a:solidFill>
                  <a:srgbClr val="FF0000"/>
                </a:solidFill>
              </a:rPr>
              <a:t>appropriately</a:t>
            </a:r>
            <a:r>
              <a:rPr lang="en-US" dirty="0" smtClean="0"/>
              <a:t>, the </a:t>
            </a:r>
            <a:r>
              <a:rPr lang="en-US" dirty="0" smtClean="0">
                <a:solidFill>
                  <a:srgbClr val="FF0000"/>
                </a:solidFill>
              </a:rPr>
              <a:t>adaptive</a:t>
            </a:r>
            <a:r>
              <a:rPr lang="en-US" dirty="0" smtClean="0"/>
              <a:t> responses will </a:t>
            </a:r>
            <a:r>
              <a:rPr lang="en-US" dirty="0" smtClean="0">
                <a:solidFill>
                  <a:srgbClr val="FF0000"/>
                </a:solidFill>
              </a:rPr>
              <a:t>occur</a:t>
            </a:r>
            <a:r>
              <a:rPr lang="en-US" dirty="0" smtClean="0"/>
              <a:t> during the resistance phase.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Conjugated Sequencing Model</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t>Conceptually, the concentrated loading block saturates the system with </a:t>
            </a:r>
            <a:r>
              <a:rPr lang="en-US" dirty="0" smtClean="0">
                <a:solidFill>
                  <a:srgbClr val="FF0000"/>
                </a:solidFill>
              </a:rPr>
              <a:t>one major training </a:t>
            </a:r>
            <a:r>
              <a:rPr lang="en-US" dirty="0" smtClean="0"/>
              <a:t>emphasis, while </a:t>
            </a:r>
            <a:r>
              <a:rPr lang="en-US" dirty="0" smtClean="0">
                <a:solidFill>
                  <a:srgbClr val="FF0000"/>
                </a:solidFill>
              </a:rPr>
              <a:t>complimentary</a:t>
            </a:r>
            <a:r>
              <a:rPr lang="en-US" dirty="0" smtClean="0"/>
              <a:t> training </a:t>
            </a:r>
            <a:r>
              <a:rPr lang="en-US" dirty="0" smtClean="0">
                <a:solidFill>
                  <a:srgbClr val="FF0000"/>
                </a:solidFill>
              </a:rPr>
              <a:t>factors</a:t>
            </a:r>
            <a:r>
              <a:rPr lang="en-US" dirty="0" smtClean="0"/>
              <a:t> are addressed with a </a:t>
            </a:r>
            <a:r>
              <a:rPr lang="en-US" dirty="0" smtClean="0">
                <a:solidFill>
                  <a:srgbClr val="FF0000"/>
                </a:solidFill>
              </a:rPr>
              <a:t>smaller emphasis </a:t>
            </a:r>
            <a:r>
              <a:rPr lang="en-US" dirty="0" smtClean="0"/>
              <a:t>(figure l1.13). </a:t>
            </a:r>
            <a:endParaRPr lang="fa-IR" dirty="0" smtClean="0"/>
          </a:p>
          <a:p>
            <a:r>
              <a:rPr lang="en-US" dirty="0" smtClean="0"/>
              <a:t>For example, when sequencing training for </a:t>
            </a:r>
            <a:r>
              <a:rPr lang="en-US" dirty="0" smtClean="0">
                <a:solidFill>
                  <a:srgbClr val="FF0000"/>
                </a:solidFill>
              </a:rPr>
              <a:t>speed</a:t>
            </a:r>
            <a:r>
              <a:rPr lang="en-US" dirty="0" smtClean="0"/>
              <a:t> development, the </a:t>
            </a:r>
            <a:r>
              <a:rPr lang="en-US" dirty="0" smtClean="0">
                <a:solidFill>
                  <a:srgbClr val="FF0000"/>
                </a:solidFill>
              </a:rPr>
              <a:t>primary</a:t>
            </a:r>
            <a:r>
              <a:rPr lang="en-US" dirty="0" smtClean="0"/>
              <a:t> emphasis in the </a:t>
            </a:r>
            <a:r>
              <a:rPr lang="en-US" dirty="0" smtClean="0">
                <a:solidFill>
                  <a:srgbClr val="FF0000"/>
                </a:solidFill>
              </a:rPr>
              <a:t>accumulation</a:t>
            </a:r>
            <a:r>
              <a:rPr lang="en-US" dirty="0" smtClean="0"/>
              <a:t> block would target maximal </a:t>
            </a:r>
            <a:r>
              <a:rPr lang="en-US" dirty="0" smtClean="0">
                <a:solidFill>
                  <a:srgbClr val="FF0000"/>
                </a:solidFill>
              </a:rPr>
              <a:t>strength</a:t>
            </a:r>
            <a:r>
              <a:rPr lang="en-US" dirty="0" smtClean="0"/>
              <a:t> development, while the secondary emphasis would focus on </a:t>
            </a:r>
            <a:r>
              <a:rPr lang="en-US" dirty="0" smtClean="0">
                <a:solidFill>
                  <a:srgbClr val="FF0000"/>
                </a:solidFill>
              </a:rPr>
              <a:t>muscular power</a:t>
            </a:r>
            <a:r>
              <a:rPr lang="en-US" dirty="0" smtClean="0"/>
              <a:t>, and the tertiary emphasis would be on </a:t>
            </a:r>
            <a:r>
              <a:rPr lang="en-US" dirty="0" smtClean="0">
                <a:solidFill>
                  <a:srgbClr val="FF0000"/>
                </a:solidFill>
              </a:rPr>
              <a:t>speed</a:t>
            </a:r>
            <a:r>
              <a:rPr lang="en-US" dirty="0" smtClean="0"/>
              <a:t> and agility (6, 62).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Conjugated Sequencing Model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selection of these training factors is based on </a:t>
            </a:r>
            <a:r>
              <a:rPr lang="en-US" dirty="0" smtClean="0">
                <a:solidFill>
                  <a:srgbClr val="FF0000"/>
                </a:solidFill>
              </a:rPr>
              <a:t>the relationships among maximal strength</a:t>
            </a:r>
            <a:r>
              <a:rPr lang="en-US" dirty="0" smtClean="0"/>
              <a:t>, </a:t>
            </a:r>
            <a:r>
              <a:rPr lang="en-US" dirty="0" smtClean="0">
                <a:solidFill>
                  <a:srgbClr val="FF0000"/>
                </a:solidFill>
              </a:rPr>
              <a:t>power</a:t>
            </a:r>
            <a:r>
              <a:rPr lang="en-US" dirty="0" smtClean="0"/>
              <a:t> development, and the expression of </a:t>
            </a:r>
            <a:r>
              <a:rPr lang="en-US" dirty="0" smtClean="0">
                <a:solidFill>
                  <a:srgbClr val="FF0000"/>
                </a:solidFill>
              </a:rPr>
              <a:t>speed</a:t>
            </a:r>
            <a:r>
              <a:rPr lang="en-US" dirty="0" smtClean="0"/>
              <a:t>. </a:t>
            </a:r>
            <a:endParaRPr lang="fa-IR" dirty="0" smtClean="0"/>
          </a:p>
          <a:p>
            <a:r>
              <a:rPr lang="en-US" dirty="0" smtClean="0"/>
              <a:t>Typically, </a:t>
            </a:r>
            <a:r>
              <a:rPr lang="en-US" dirty="0" smtClean="0">
                <a:solidFill>
                  <a:srgbClr val="FF0000"/>
                </a:solidFill>
              </a:rPr>
              <a:t>strength</a:t>
            </a:r>
            <a:r>
              <a:rPr lang="en-US" dirty="0" smtClean="0"/>
              <a:t> must he increased </a:t>
            </a:r>
            <a:r>
              <a:rPr lang="en-US" dirty="0" smtClean="0">
                <a:solidFill>
                  <a:srgbClr val="FF0000"/>
                </a:solidFill>
              </a:rPr>
              <a:t>before</a:t>
            </a:r>
            <a:r>
              <a:rPr lang="en-US" dirty="0" smtClean="0"/>
              <a:t> </a:t>
            </a:r>
            <a:r>
              <a:rPr lang="en-US" dirty="0" smtClean="0">
                <a:solidFill>
                  <a:srgbClr val="FF0000"/>
                </a:solidFill>
              </a:rPr>
              <a:t>power</a:t>
            </a:r>
            <a:r>
              <a:rPr lang="en-US" dirty="0" smtClean="0"/>
              <a:t> can be developed and then expressed as </a:t>
            </a:r>
            <a:r>
              <a:rPr lang="en-US" dirty="0" smtClean="0">
                <a:solidFill>
                  <a:srgbClr val="FF0000"/>
                </a:solidFill>
              </a:rPr>
              <a:t>speed</a:t>
            </a:r>
            <a:r>
              <a:rPr lang="en-US" dirty="0" smtClean="0"/>
              <a:t>. </a:t>
            </a:r>
            <a:endParaRPr lang="fa-IR" dirty="0" smtClean="0"/>
          </a:p>
          <a:p>
            <a:r>
              <a:rPr lang="en-US" dirty="0" smtClean="0"/>
              <a:t>The </a:t>
            </a:r>
            <a:r>
              <a:rPr lang="en-US" dirty="0" smtClean="0">
                <a:solidFill>
                  <a:srgbClr val="FF0000"/>
                </a:solidFill>
              </a:rPr>
              <a:t>reorientation</a:t>
            </a:r>
            <a:r>
              <a:rPr lang="en-US" dirty="0" smtClean="0"/>
              <a:t> of </a:t>
            </a:r>
            <a:r>
              <a:rPr lang="en-US" dirty="0" smtClean="0">
                <a:solidFill>
                  <a:srgbClr val="FF0000"/>
                </a:solidFill>
              </a:rPr>
              <a:t>the training emphasis </a:t>
            </a:r>
            <a:r>
              <a:rPr lang="en-US" dirty="0" smtClean="0"/>
              <a:t>facilitates </a:t>
            </a:r>
            <a:r>
              <a:rPr lang="en-US" dirty="0" smtClean="0">
                <a:solidFill>
                  <a:srgbClr val="FF0000"/>
                </a:solidFill>
              </a:rPr>
              <a:t>recovery</a:t>
            </a:r>
            <a:r>
              <a:rPr lang="en-US" dirty="0" smtClean="0"/>
              <a:t> and takes advantage of the delayed training effects (residuals) developed by the accumulation block.</a:t>
            </a:r>
          </a:p>
          <a:p>
            <a:endParaRPr lang="fa-IR"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Conjugated Sequencing Model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After completing </a:t>
            </a:r>
            <a:r>
              <a:rPr lang="en-US" dirty="0" smtClean="0">
                <a:solidFill>
                  <a:srgbClr val="FF0000"/>
                </a:solidFill>
              </a:rPr>
              <a:t>two to four weeks </a:t>
            </a:r>
            <a:r>
              <a:rPr lang="en-US" dirty="0" smtClean="0"/>
              <a:t>of the transmutation block (43, 44), a realization or restitution block, which lasts between </a:t>
            </a:r>
            <a:r>
              <a:rPr lang="en-US" dirty="0" smtClean="0">
                <a:solidFill>
                  <a:srgbClr val="FF0000"/>
                </a:solidFill>
              </a:rPr>
              <a:t>one</a:t>
            </a:r>
            <a:r>
              <a:rPr lang="en-US" dirty="0" smtClean="0"/>
              <a:t> and </a:t>
            </a:r>
            <a:r>
              <a:rPr lang="en-US" dirty="0" smtClean="0">
                <a:solidFill>
                  <a:srgbClr val="FF0000"/>
                </a:solidFill>
              </a:rPr>
              <a:t>two weeks</a:t>
            </a:r>
            <a:r>
              <a:rPr lang="en-US" dirty="0" smtClean="0"/>
              <a:t>, will be performed (6). </a:t>
            </a:r>
          </a:p>
          <a:p>
            <a:r>
              <a:rPr lang="en-US" dirty="0" smtClean="0"/>
              <a:t>The </a:t>
            </a:r>
            <a:r>
              <a:rPr lang="en-US" dirty="0" smtClean="0">
                <a:solidFill>
                  <a:srgbClr val="FF0000"/>
                </a:solidFill>
              </a:rPr>
              <a:t>realization</a:t>
            </a:r>
            <a:r>
              <a:rPr lang="en-US" dirty="0" smtClean="0"/>
              <a:t> block of the sequential plan results in </a:t>
            </a:r>
            <a:r>
              <a:rPr lang="en-US" dirty="0" smtClean="0">
                <a:solidFill>
                  <a:srgbClr val="FF0000"/>
                </a:solidFill>
              </a:rPr>
              <a:t>continued dissipation of fatigue </a:t>
            </a:r>
            <a:r>
              <a:rPr lang="en-US" dirty="0" smtClean="0"/>
              <a:t>and a </a:t>
            </a:r>
            <a:r>
              <a:rPr lang="en-US" dirty="0" smtClean="0">
                <a:solidFill>
                  <a:srgbClr val="FF0000"/>
                </a:solidFill>
              </a:rPr>
              <a:t>significant</a:t>
            </a:r>
            <a:r>
              <a:rPr lang="en-US" dirty="0" smtClean="0"/>
              <a:t> increase in preparedness and performance, which occurs in response to changes in training focus and a reduction in training load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Conjugated Sequencing Model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113</a:t>
            </a:fld>
            <a:endParaRPr lang="en-US"/>
          </a:p>
        </p:txBody>
      </p:sp>
      <p:sp>
        <p:nvSpPr>
          <p:cNvPr id="6" name="Content Placeholder 5"/>
          <p:cNvSpPr>
            <a:spLocks noGrp="1"/>
          </p:cNvSpPr>
          <p:nvPr>
            <p:ph idx="1"/>
          </p:nvPr>
        </p:nvSpPr>
        <p:spPr/>
        <p:txBody>
          <a:bodyPr/>
          <a:lstStyle/>
          <a:p>
            <a:r>
              <a:rPr lang="en-US" dirty="0" smtClean="0"/>
              <a:t>For example, in figure 11.13, the </a:t>
            </a:r>
            <a:r>
              <a:rPr lang="en-US" dirty="0" smtClean="0">
                <a:solidFill>
                  <a:srgbClr val="FF0000"/>
                </a:solidFill>
              </a:rPr>
              <a:t>realization</a:t>
            </a:r>
            <a:r>
              <a:rPr lang="en-US" dirty="0" smtClean="0"/>
              <a:t> </a:t>
            </a:r>
            <a:r>
              <a:rPr lang="en-US" dirty="0" smtClean="0">
                <a:solidFill>
                  <a:srgbClr val="FF0000"/>
                </a:solidFill>
              </a:rPr>
              <a:t>block</a:t>
            </a:r>
            <a:r>
              <a:rPr lang="en-US" dirty="0" smtClean="0"/>
              <a:t> contains a primary emphasis on </a:t>
            </a:r>
            <a:r>
              <a:rPr lang="en-US" dirty="0" smtClean="0">
                <a:solidFill>
                  <a:srgbClr val="FF0000"/>
                </a:solidFill>
              </a:rPr>
              <a:t>speed and agility</a:t>
            </a:r>
            <a:r>
              <a:rPr lang="en-US" dirty="0" smtClean="0"/>
              <a:t>, a </a:t>
            </a:r>
            <a:r>
              <a:rPr lang="en-US" dirty="0" smtClean="0">
                <a:solidFill>
                  <a:srgbClr val="FF0000"/>
                </a:solidFill>
              </a:rPr>
              <a:t>secondary</a:t>
            </a:r>
            <a:r>
              <a:rPr lang="en-US" dirty="0" smtClean="0"/>
              <a:t> emphasis on muscle </a:t>
            </a:r>
            <a:r>
              <a:rPr lang="en-US" dirty="0" smtClean="0">
                <a:solidFill>
                  <a:srgbClr val="FF0000"/>
                </a:solidFill>
              </a:rPr>
              <a:t>power</a:t>
            </a:r>
            <a:r>
              <a:rPr lang="en-US" dirty="0" smtClean="0"/>
              <a:t>, and a </a:t>
            </a:r>
            <a:r>
              <a:rPr lang="en-US" dirty="0" smtClean="0">
                <a:solidFill>
                  <a:srgbClr val="FF0000"/>
                </a:solidFill>
              </a:rPr>
              <a:t>tertiary</a:t>
            </a:r>
            <a:r>
              <a:rPr lang="en-US" dirty="0" smtClean="0"/>
              <a:t> emphasis on maximal </a:t>
            </a:r>
            <a:r>
              <a:rPr lang="en-US" dirty="0" smtClean="0">
                <a:solidFill>
                  <a:srgbClr val="FF0000"/>
                </a:solidFill>
              </a:rPr>
              <a:t>strength</a:t>
            </a:r>
            <a:r>
              <a:rPr lang="en-US" dirty="0" smtClean="0"/>
              <a:t>, while reducing workloads in order to maximize preparedness and performance.</a:t>
            </a:r>
          </a:p>
          <a:p>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Conjugated Sequencing Model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114</a:t>
            </a:fld>
            <a:endParaRPr lang="en-US"/>
          </a:p>
        </p:txBody>
      </p:sp>
      <p:pic>
        <p:nvPicPr>
          <p:cNvPr id="5" name="Content Placeholder 4"/>
          <p:cNvPicPr>
            <a:picLocks noGrp="1"/>
          </p:cNvPicPr>
          <p:nvPr>
            <p:ph idx="1"/>
          </p:nvPr>
        </p:nvPicPr>
        <p:blipFill>
          <a:blip r:embed="rId2"/>
          <a:srcRect/>
          <a:stretch>
            <a:fillRect/>
          </a:stretch>
        </p:blipFill>
        <p:spPr bwMode="auto">
          <a:xfrm>
            <a:off x="381000" y="1881980"/>
            <a:ext cx="8077199" cy="4366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Conjugated Sequencing Model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115</a:t>
            </a:fld>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375760" y="1371601"/>
            <a:ext cx="8443901" cy="4953000"/>
          </a:xfrm>
          <a:prstGeom prst="rect">
            <a:avLst/>
          </a:prstGeom>
          <a:noFill/>
          <a:ln w="9525">
            <a:noFill/>
            <a:miter lim="800000"/>
            <a:headEnd/>
            <a:tailEnd/>
          </a:ln>
          <a:effec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116</a:t>
            </a:fld>
            <a:endParaRPr lang="en-US"/>
          </a:p>
        </p:txBody>
      </p:sp>
      <p:pic>
        <p:nvPicPr>
          <p:cNvPr id="2051" name="Picture 3"/>
          <p:cNvPicPr>
            <a:picLocks noChangeAspect="1" noChangeArrowheads="1"/>
          </p:cNvPicPr>
          <p:nvPr/>
        </p:nvPicPr>
        <p:blipFill>
          <a:blip r:embed="rId2"/>
          <a:srcRect/>
          <a:stretch>
            <a:fillRect/>
          </a:stretch>
        </p:blipFill>
        <p:spPr bwMode="auto">
          <a:xfrm>
            <a:off x="609600" y="304799"/>
            <a:ext cx="7620000" cy="62506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117</a:t>
            </a:fld>
            <a:endParaRPr lang="en-US"/>
          </a:p>
        </p:txBody>
      </p:sp>
      <p:pic>
        <p:nvPicPr>
          <p:cNvPr id="3075" name="Picture 3"/>
          <p:cNvPicPr>
            <a:picLocks noChangeAspect="1" noChangeArrowheads="1"/>
          </p:cNvPicPr>
          <p:nvPr/>
        </p:nvPicPr>
        <p:blipFill>
          <a:blip r:embed="rId2"/>
          <a:srcRect/>
          <a:stretch>
            <a:fillRect/>
          </a:stretch>
        </p:blipFill>
        <p:spPr bwMode="auto">
          <a:xfrm>
            <a:off x="73892" y="381000"/>
            <a:ext cx="8848436" cy="609600"/>
          </a:xfrm>
          <a:prstGeom prst="rect">
            <a:avLst/>
          </a:prstGeom>
          <a:noFill/>
          <a:ln w="9525">
            <a:noFill/>
            <a:miter lim="800000"/>
            <a:headEnd/>
            <a:tailEnd/>
          </a:ln>
          <a:effectLst/>
        </p:spPr>
      </p:pic>
      <p:pic>
        <p:nvPicPr>
          <p:cNvPr id="3076" name="Picture 4"/>
          <p:cNvPicPr>
            <a:picLocks noGrp="1" noChangeAspect="1" noChangeArrowheads="1"/>
          </p:cNvPicPr>
          <p:nvPr>
            <p:ph idx="1"/>
          </p:nvPr>
        </p:nvPicPr>
        <p:blipFill>
          <a:blip r:embed="rId3"/>
          <a:srcRect/>
          <a:stretch>
            <a:fillRect/>
          </a:stretch>
        </p:blipFill>
        <p:spPr bwMode="auto">
          <a:xfrm>
            <a:off x="622190" y="1295400"/>
            <a:ext cx="8155760" cy="5029200"/>
          </a:xfrm>
          <a:prstGeom prst="rect">
            <a:avLst/>
          </a:prstGeom>
          <a:noFill/>
          <a:ln w="9525">
            <a:noFill/>
            <a:miter lim="800000"/>
            <a:headEnd/>
            <a:tailEnd/>
          </a:ln>
          <a:effec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492875"/>
            <a:ext cx="2133600" cy="365125"/>
          </a:xfrm>
        </p:spPr>
        <p:txBody>
          <a:bodyPr/>
          <a:lstStyle/>
          <a:p>
            <a:fld id="{B6F15528-21DE-4FAA-801E-634DDDAF4B2B}" type="slidenum">
              <a:rPr lang="en-US" smtClean="0"/>
              <a:pPr/>
              <a:t>118</a:t>
            </a:fld>
            <a:endParaRPr lang="en-US"/>
          </a:p>
        </p:txBody>
      </p:sp>
      <p:pic>
        <p:nvPicPr>
          <p:cNvPr id="3075" name="Picture 3"/>
          <p:cNvPicPr>
            <a:picLocks noChangeAspect="1" noChangeArrowheads="1"/>
          </p:cNvPicPr>
          <p:nvPr/>
        </p:nvPicPr>
        <p:blipFill>
          <a:blip r:embed="rId2"/>
          <a:srcRect/>
          <a:stretch>
            <a:fillRect/>
          </a:stretch>
        </p:blipFill>
        <p:spPr bwMode="auto">
          <a:xfrm>
            <a:off x="73892" y="381000"/>
            <a:ext cx="8848436" cy="609600"/>
          </a:xfrm>
          <a:prstGeom prst="rect">
            <a:avLst/>
          </a:prstGeom>
          <a:noFill/>
          <a:ln w="9525">
            <a:noFill/>
            <a:miter lim="800000"/>
            <a:headEnd/>
            <a:tailEnd/>
          </a:ln>
          <a:effectLst/>
        </p:spPr>
      </p:pic>
      <p:pic>
        <p:nvPicPr>
          <p:cNvPr id="4098" name="Picture 2"/>
          <p:cNvPicPr>
            <a:picLocks noGrp="1" noChangeAspect="1" noChangeArrowheads="1"/>
          </p:cNvPicPr>
          <p:nvPr>
            <p:ph idx="1"/>
          </p:nvPr>
        </p:nvPicPr>
        <p:blipFill>
          <a:blip r:embed="rId3"/>
          <a:srcRect/>
          <a:stretch>
            <a:fillRect/>
          </a:stretch>
        </p:blipFill>
        <p:spPr bwMode="auto">
          <a:xfrm>
            <a:off x="228600" y="1143000"/>
            <a:ext cx="8686800" cy="540853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Performance will be either </a:t>
            </a:r>
            <a:r>
              <a:rPr lang="en-US" dirty="0" smtClean="0">
                <a:solidFill>
                  <a:srgbClr val="FF0000"/>
                </a:solidFill>
              </a:rPr>
              <a:t>returned</a:t>
            </a:r>
            <a:r>
              <a:rPr lang="en-US" dirty="0" smtClean="0"/>
              <a:t> to </a:t>
            </a:r>
            <a:r>
              <a:rPr lang="en-US" dirty="0" smtClean="0">
                <a:solidFill>
                  <a:srgbClr val="FF0000"/>
                </a:solidFill>
              </a:rPr>
              <a:t>baseline</a:t>
            </a:r>
            <a:r>
              <a:rPr lang="en-US" dirty="0" smtClean="0"/>
              <a:t> or </a:t>
            </a:r>
            <a:r>
              <a:rPr lang="en-US" dirty="0" smtClean="0">
                <a:solidFill>
                  <a:srgbClr val="FF0000"/>
                </a:solidFill>
              </a:rPr>
              <a:t>elevated</a:t>
            </a:r>
            <a:r>
              <a:rPr lang="en-US" dirty="0" smtClean="0"/>
              <a:t> to new higher levels (</a:t>
            </a:r>
            <a:r>
              <a:rPr lang="en-US" dirty="0" smtClean="0">
                <a:solidFill>
                  <a:srgbClr val="FF0000"/>
                </a:solidFill>
              </a:rPr>
              <a:t>supercompensation</a:t>
            </a:r>
            <a:r>
              <a:rPr lang="en-US" dirty="0" smtClean="0"/>
              <a:t>).</a:t>
            </a:r>
          </a:p>
          <a:p>
            <a:r>
              <a:rPr lang="en-US" dirty="0" smtClean="0"/>
              <a:t>Conversely, </a:t>
            </a:r>
            <a:r>
              <a:rPr lang="en-US" dirty="0" smtClean="0">
                <a:solidFill>
                  <a:srgbClr val="FF0000"/>
                </a:solidFill>
              </a:rPr>
              <a:t>if the training stress is excessive</a:t>
            </a:r>
            <a:r>
              <a:rPr lang="en-US" dirty="0" smtClean="0"/>
              <a:t>, performance will be further reduced in response to the athlete's </a:t>
            </a:r>
            <a:r>
              <a:rPr lang="en-US" dirty="0" smtClean="0">
                <a:solidFill>
                  <a:srgbClr val="FF0000"/>
                </a:solidFill>
              </a:rPr>
              <a:t>inability</a:t>
            </a:r>
            <a:r>
              <a:rPr lang="en-US" dirty="0" smtClean="0"/>
              <a:t> to adapt to </a:t>
            </a:r>
            <a:r>
              <a:rPr lang="en-US" dirty="0" smtClean="0">
                <a:solidFill>
                  <a:srgbClr val="FF0000"/>
                </a:solidFill>
              </a:rPr>
              <a:t>the training stress</a:t>
            </a:r>
            <a:r>
              <a:rPr lang="en-US" dirty="0" smtClean="0"/>
              <a:t>, resulting in what is considered to be an </a:t>
            </a:r>
            <a:r>
              <a:rPr lang="en-US" dirty="0" smtClean="0">
                <a:solidFill>
                  <a:srgbClr val="FF0000"/>
                </a:solidFill>
              </a:rPr>
              <a:t>overtraining</a:t>
            </a:r>
            <a:r>
              <a:rPr lang="en-US" dirty="0" smtClean="0"/>
              <a:t> response (20).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Adaptive Syndrome</a:t>
            </a:r>
            <a:endParaRPr lang="en-US" dirty="0"/>
          </a:p>
        </p:txBody>
      </p:sp>
      <p:sp>
        <p:nvSpPr>
          <p:cNvPr id="3" name="Content Placeholder 2"/>
          <p:cNvSpPr>
            <a:spLocks noGrp="1"/>
          </p:cNvSpPr>
          <p:nvPr>
            <p:ph idx="1"/>
          </p:nvPr>
        </p:nvSpPr>
        <p:spPr/>
        <p:txBody>
          <a:bodyPr/>
          <a:lstStyle/>
          <a:p>
            <a:r>
              <a:rPr lang="en-US" dirty="0" smtClean="0"/>
              <a:t>it is important to realize that all stressors are </a:t>
            </a:r>
            <a:r>
              <a:rPr lang="en-US" dirty="0" smtClean="0">
                <a:solidFill>
                  <a:srgbClr val="FF0000"/>
                </a:solidFill>
              </a:rPr>
              <a:t>additive</a:t>
            </a:r>
            <a:r>
              <a:rPr lang="en-US" dirty="0" smtClean="0"/>
              <a:t> and that factors external to the training program (e.g., </a:t>
            </a:r>
            <a:r>
              <a:rPr lang="en-US" dirty="0" smtClean="0">
                <a:solidFill>
                  <a:srgbClr val="FF0000"/>
                </a:solidFill>
              </a:rPr>
              <a:t>interpersonal relationships, nutrition, and career stress</a:t>
            </a:r>
            <a:r>
              <a:rPr lang="en-US" dirty="0" smtClean="0"/>
              <a:t>) can affect the </a:t>
            </a:r>
            <a:r>
              <a:rPr lang="en-US" dirty="0" smtClean="0">
                <a:solidFill>
                  <a:srgbClr val="FF0000"/>
                </a:solidFill>
              </a:rPr>
              <a:t>athlete’s ability to adapt </a:t>
            </a:r>
            <a:r>
              <a:rPr lang="en-US" dirty="0" smtClean="0"/>
              <a:t>to the stressors introduced by the training program.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Adaptive Syndrome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a:srcRect/>
          <a:stretch>
            <a:fillRect/>
          </a:stretch>
        </p:blipFill>
        <p:spPr bwMode="auto">
          <a:xfrm>
            <a:off x="381000" y="1371600"/>
            <a:ext cx="8534400" cy="525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Stimulus-Fatigue-Recovery-Adaptation Theory</a:t>
            </a:r>
            <a:endParaRPr lang="en-US" dirty="0"/>
          </a:p>
        </p:txBody>
      </p:sp>
      <p:sp>
        <p:nvSpPr>
          <p:cNvPr id="3" name="Content Placeholder 2"/>
          <p:cNvSpPr>
            <a:spLocks noGrp="1"/>
          </p:cNvSpPr>
          <p:nvPr>
            <p:ph idx="1"/>
          </p:nvPr>
        </p:nvSpPr>
        <p:spPr/>
        <p:txBody>
          <a:bodyPr/>
          <a:lstStyle/>
          <a:p>
            <a:r>
              <a:rPr lang="en-US" dirty="0" smtClean="0"/>
              <a:t>The initial response to a training stressor is an </a:t>
            </a:r>
            <a:r>
              <a:rPr lang="en-US" dirty="0" smtClean="0">
                <a:solidFill>
                  <a:srgbClr val="FF0000"/>
                </a:solidFill>
              </a:rPr>
              <a:t>accumulation</a:t>
            </a:r>
            <a:r>
              <a:rPr lang="en-US" dirty="0" smtClean="0"/>
              <a:t> of </a:t>
            </a:r>
            <a:r>
              <a:rPr lang="en-US" dirty="0" smtClean="0">
                <a:solidFill>
                  <a:srgbClr val="FF0000"/>
                </a:solidFill>
              </a:rPr>
              <a:t>fatigue</a:t>
            </a:r>
            <a:r>
              <a:rPr lang="en-US" dirty="0" smtClean="0"/>
              <a:t>, which results in a </a:t>
            </a:r>
            <a:r>
              <a:rPr lang="en-US" dirty="0" smtClean="0">
                <a:solidFill>
                  <a:srgbClr val="FF0000"/>
                </a:solidFill>
              </a:rPr>
              <a:t>reduction in both preparedness </a:t>
            </a:r>
            <a:r>
              <a:rPr lang="en-US" dirty="0" smtClean="0"/>
              <a:t>and performance.</a:t>
            </a:r>
          </a:p>
          <a:p>
            <a:r>
              <a:rPr lang="en-US" dirty="0" smtClean="0"/>
              <a:t>The </a:t>
            </a:r>
            <a:r>
              <a:rPr lang="en-US" dirty="0" smtClean="0">
                <a:solidFill>
                  <a:srgbClr val="FF0000"/>
                </a:solidFill>
              </a:rPr>
              <a:t>amount of accumulated fatigue </a:t>
            </a:r>
            <a:r>
              <a:rPr lang="en-US" dirty="0" smtClean="0"/>
              <a:t>and the corresponding </a:t>
            </a:r>
            <a:r>
              <a:rPr lang="en-US" dirty="0" smtClean="0">
                <a:solidFill>
                  <a:srgbClr val="FF0000"/>
                </a:solidFill>
              </a:rPr>
              <a:t>reduction in preparedness </a:t>
            </a:r>
            <a:r>
              <a:rPr lang="en-US" dirty="0" smtClean="0"/>
              <a:t>and performance is </a:t>
            </a:r>
            <a:r>
              <a:rPr lang="en-US" dirty="0" smtClean="0">
                <a:solidFill>
                  <a:srgbClr val="FF0000"/>
                </a:solidFill>
              </a:rPr>
              <a:t>proportional</a:t>
            </a:r>
            <a:r>
              <a:rPr lang="en-US" dirty="0" smtClean="0"/>
              <a:t> to the magnitude </a:t>
            </a:r>
            <a:r>
              <a:rPr lang="en-US" dirty="0" smtClean="0">
                <a:solidFill>
                  <a:srgbClr val="FF0000"/>
                </a:solidFill>
              </a:rPr>
              <a:t>and duration of the workload </a:t>
            </a:r>
            <a:r>
              <a:rPr lang="en-US" dirty="0" smtClean="0"/>
              <a:t>encountered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Stimulus-Fatigue-Recovery-Adaptation Theory</a:t>
            </a:r>
            <a:endParaRPr lang="en-US" dirty="0"/>
          </a:p>
        </p:txBody>
      </p:sp>
      <p:sp>
        <p:nvSpPr>
          <p:cNvPr id="3" name="Content Placeholder 2"/>
          <p:cNvSpPr>
            <a:spLocks noGrp="1"/>
          </p:cNvSpPr>
          <p:nvPr>
            <p:ph idx="1"/>
          </p:nvPr>
        </p:nvSpPr>
        <p:spPr/>
        <p:txBody>
          <a:bodyPr/>
          <a:lstStyle/>
          <a:p>
            <a:r>
              <a:rPr lang="en-US" dirty="0" smtClean="0"/>
              <a:t>As </a:t>
            </a:r>
            <a:r>
              <a:rPr lang="en-US" dirty="0" smtClean="0">
                <a:solidFill>
                  <a:srgbClr val="FF0000"/>
                </a:solidFill>
              </a:rPr>
              <a:t>fatigue</a:t>
            </a:r>
            <a:r>
              <a:rPr lang="en-US" dirty="0" smtClean="0"/>
              <a:t> is </a:t>
            </a:r>
            <a:r>
              <a:rPr lang="en-US" dirty="0" smtClean="0">
                <a:solidFill>
                  <a:srgbClr val="FF0000"/>
                </a:solidFill>
              </a:rPr>
              <a:t>dissipated</a:t>
            </a:r>
            <a:r>
              <a:rPr lang="en-US" dirty="0" smtClean="0"/>
              <a:t> and the </a:t>
            </a:r>
            <a:r>
              <a:rPr lang="en-US" dirty="0" smtClean="0">
                <a:solidFill>
                  <a:srgbClr val="FF0000"/>
                </a:solidFill>
              </a:rPr>
              <a:t>recovery</a:t>
            </a:r>
            <a:r>
              <a:rPr lang="en-US" dirty="0" smtClean="0"/>
              <a:t> process is </a:t>
            </a:r>
            <a:r>
              <a:rPr lang="en-US" dirty="0" smtClean="0">
                <a:solidFill>
                  <a:srgbClr val="FF0000"/>
                </a:solidFill>
              </a:rPr>
              <a:t>initiated</a:t>
            </a:r>
            <a:r>
              <a:rPr lang="en-US" dirty="0" smtClean="0"/>
              <a:t>, both </a:t>
            </a:r>
            <a:r>
              <a:rPr lang="en-US" dirty="0" smtClean="0">
                <a:solidFill>
                  <a:srgbClr val="FF0000"/>
                </a:solidFill>
              </a:rPr>
              <a:t>preparedness</a:t>
            </a:r>
            <a:r>
              <a:rPr lang="en-US" dirty="0" smtClean="0"/>
              <a:t> and </a:t>
            </a:r>
            <a:r>
              <a:rPr lang="en-US" dirty="0" smtClean="0">
                <a:solidFill>
                  <a:srgbClr val="FF0000"/>
                </a:solidFill>
              </a:rPr>
              <a:t>performance increase</a:t>
            </a:r>
            <a:r>
              <a:rPr lang="en-US" dirty="0" smtClean="0"/>
              <a:t>. </a:t>
            </a:r>
          </a:p>
          <a:p>
            <a:r>
              <a:rPr lang="en-US" dirty="0" smtClean="0">
                <a:solidFill>
                  <a:srgbClr val="FF0000"/>
                </a:solidFill>
              </a:rPr>
              <a:t>If no new training stimulus is encountered </a:t>
            </a:r>
            <a:r>
              <a:rPr lang="en-US" dirty="0" smtClean="0"/>
              <a:t>after recovery and adaptation are completed, then </a:t>
            </a:r>
            <a:r>
              <a:rPr lang="en-US" dirty="0" smtClean="0">
                <a:solidFill>
                  <a:srgbClr val="FF0000"/>
                </a:solidFill>
              </a:rPr>
              <a:t>preparedness</a:t>
            </a:r>
            <a:r>
              <a:rPr lang="en-US" dirty="0" smtClean="0"/>
              <a:t> and performance capacity will </a:t>
            </a:r>
            <a:r>
              <a:rPr lang="en-US" dirty="0" smtClean="0">
                <a:solidFill>
                  <a:srgbClr val="FF0000"/>
                </a:solidFill>
              </a:rPr>
              <a:t>eventually decline</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Stimulus-Fatigue-Recovery-Adaptation Theory</a:t>
            </a:r>
            <a:endParaRPr lang="en-US" dirty="0"/>
          </a:p>
        </p:txBody>
      </p:sp>
      <p:sp>
        <p:nvSpPr>
          <p:cNvPr id="3" name="Content Placeholder 2"/>
          <p:cNvSpPr>
            <a:spLocks noGrp="1"/>
          </p:cNvSpPr>
          <p:nvPr>
            <p:ph idx="1"/>
          </p:nvPr>
        </p:nvSpPr>
        <p:spPr/>
        <p:txBody>
          <a:bodyPr>
            <a:normAutofit lnSpcReduction="10000"/>
          </a:bodyPr>
          <a:lstStyle/>
          <a:p>
            <a:r>
              <a:rPr lang="en-US" dirty="0" smtClean="0"/>
              <a:t>When closely examining the general response to a training stimulus, it appears that the </a:t>
            </a:r>
            <a:r>
              <a:rPr lang="en-US" dirty="0" smtClean="0">
                <a:solidFill>
                  <a:srgbClr val="FF0000"/>
                </a:solidFill>
              </a:rPr>
              <a:t>magnitude of the stimulus plays an integral role in determining the time course of the recovery-adaptation portion of the process </a:t>
            </a:r>
          </a:p>
          <a:p>
            <a:r>
              <a:rPr lang="en-US" dirty="0" smtClean="0"/>
              <a:t>For example, if the </a:t>
            </a:r>
            <a:r>
              <a:rPr lang="en-US" dirty="0" smtClean="0">
                <a:solidFill>
                  <a:srgbClr val="FF0000"/>
                </a:solidFill>
              </a:rPr>
              <a:t>magnitude</a:t>
            </a:r>
            <a:r>
              <a:rPr lang="en-US" dirty="0" smtClean="0"/>
              <a:t> of the training </a:t>
            </a:r>
            <a:r>
              <a:rPr lang="en-US" dirty="0" smtClean="0">
                <a:solidFill>
                  <a:srgbClr val="FF0000"/>
                </a:solidFill>
              </a:rPr>
              <a:t>load is substantial</a:t>
            </a:r>
            <a:r>
              <a:rPr lang="en-US" dirty="0" smtClean="0"/>
              <a:t>, a </a:t>
            </a:r>
            <a:r>
              <a:rPr lang="en-US" dirty="0" smtClean="0">
                <a:solidFill>
                  <a:srgbClr val="FF0000"/>
                </a:solidFill>
              </a:rPr>
              <a:t>larger amount of fatigue will be generated</a:t>
            </a:r>
            <a:r>
              <a:rPr lang="en-US" dirty="0" smtClean="0"/>
              <a:t>, </a:t>
            </a:r>
            <a:r>
              <a:rPr lang="en-US" dirty="0" smtClean="0">
                <a:solidFill>
                  <a:srgbClr val="FF0000"/>
                </a:solidFill>
              </a:rPr>
              <a:t>lengthening</a:t>
            </a:r>
            <a:r>
              <a:rPr lang="en-US" dirty="0" smtClean="0"/>
              <a:t> the time frame necessary for recovery and adaptation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Stimulus-Fatigue-Recovery-Adaptation Theory</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Conversely</a:t>
            </a:r>
            <a:r>
              <a:rPr lang="en-US" dirty="0" smtClean="0"/>
              <a:t>, if the training load is reduced, less fatigue will accumulate and the recovery-adaptation process will occur at a more rapid rate</a:t>
            </a:r>
          </a:p>
          <a:p>
            <a:r>
              <a:rPr lang="en-US" dirty="0" smtClean="0">
                <a:solidFill>
                  <a:srgbClr val="FF0000"/>
                </a:solidFill>
              </a:rPr>
              <a:t>This phenomenon</a:t>
            </a:r>
            <a:r>
              <a:rPr lang="en-US" dirty="0" smtClean="0"/>
              <a:t> is often referred to as the </a:t>
            </a:r>
            <a:r>
              <a:rPr lang="en-US" dirty="0" smtClean="0">
                <a:solidFill>
                  <a:srgbClr val="FF0000"/>
                </a:solidFill>
              </a:rPr>
              <a:t>delayed training effect</a:t>
            </a:r>
            <a:r>
              <a:rPr lang="en-US" dirty="0" smtClean="0"/>
              <a:t>, in which the </a:t>
            </a:r>
            <a:r>
              <a:rPr lang="en-US" dirty="0" smtClean="0">
                <a:solidFill>
                  <a:srgbClr val="FF0000"/>
                </a:solidFill>
              </a:rPr>
              <a:t>magnitude and duration of loading dictate the length of time necessary for recovery </a:t>
            </a:r>
            <a:r>
              <a:rPr lang="en-US" dirty="0" smtClean="0"/>
              <a:t>and adaptation.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Stimulus-Fatigue-Recovery-Adaptation Theory</a:t>
            </a:r>
            <a:endParaRPr lang="en-US" dirty="0"/>
          </a:p>
        </p:txBody>
      </p:sp>
      <p:pic>
        <p:nvPicPr>
          <p:cNvPr id="4" name="Content Placeholder 3"/>
          <p:cNvPicPr>
            <a:picLocks noGrp="1"/>
          </p:cNvPicPr>
          <p:nvPr>
            <p:ph idx="1"/>
          </p:nvPr>
        </p:nvPicPr>
        <p:blipFill>
          <a:blip r:embed="rId2"/>
          <a:srcRect/>
          <a:stretch>
            <a:fillRect/>
          </a:stretch>
        </p:blipFill>
        <p:spPr bwMode="auto">
          <a:xfrm>
            <a:off x="381000" y="1600200"/>
            <a:ext cx="83058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Periodization </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Although periodization is widely accepted as a </a:t>
            </a:r>
            <a:r>
              <a:rPr lang="en-US" dirty="0" smtClean="0">
                <a:solidFill>
                  <a:srgbClr val="FF0000"/>
                </a:solidFill>
              </a:rPr>
              <a:t>fundamental component of the training </a:t>
            </a:r>
            <a:r>
              <a:rPr lang="en-US" dirty="0" smtClean="0"/>
              <a:t>process, it is often misunderstood and misapplied.</a:t>
            </a:r>
          </a:p>
          <a:p>
            <a:r>
              <a:rPr lang="en-US" dirty="0" smtClean="0">
                <a:solidFill>
                  <a:srgbClr val="FF0000"/>
                </a:solidFill>
              </a:rPr>
              <a:t>misinterpretation of the classic literature </a:t>
            </a:r>
            <a:r>
              <a:rPr lang="en-US" dirty="0" smtClean="0"/>
              <a:t>on the topic</a:t>
            </a:r>
          </a:p>
          <a:p>
            <a:r>
              <a:rPr lang="en-US" dirty="0" smtClean="0">
                <a:solidFill>
                  <a:srgbClr val="FF0000"/>
                </a:solidFill>
              </a:rPr>
              <a:t>compartmentalizing the individual component </a:t>
            </a:r>
            <a:r>
              <a:rPr lang="en-US" dirty="0" smtClean="0"/>
              <a:t>of a training plan </a:t>
            </a:r>
            <a:r>
              <a:rPr lang="en-US" dirty="0" smtClean="0">
                <a:solidFill>
                  <a:srgbClr val="FF0000"/>
                </a:solidFill>
              </a:rPr>
              <a:t>without</a:t>
            </a:r>
            <a:r>
              <a:rPr lang="en-US" dirty="0" smtClean="0"/>
              <a:t> considering how they are </a:t>
            </a:r>
            <a:r>
              <a:rPr lang="en-US" dirty="0" smtClean="0">
                <a:solidFill>
                  <a:srgbClr val="FF0000"/>
                </a:solidFill>
              </a:rPr>
              <a:t>sequenced and integrated.</a:t>
            </a:r>
          </a:p>
          <a:p>
            <a:r>
              <a:rPr lang="en-US" dirty="0" smtClean="0"/>
              <a:t>These </a:t>
            </a:r>
            <a:r>
              <a:rPr lang="en-US" dirty="0" smtClean="0">
                <a:solidFill>
                  <a:srgbClr val="FF0000"/>
                </a:solidFill>
              </a:rPr>
              <a:t>issues are best illustrated </a:t>
            </a:r>
            <a:r>
              <a:rPr lang="en-US" dirty="0" smtClean="0"/>
              <a:t>in the contemporary literature on </a:t>
            </a:r>
            <a:r>
              <a:rPr lang="en-US" dirty="0" smtClean="0">
                <a:solidFill>
                  <a:srgbClr val="FF0000"/>
                </a:solidFill>
              </a:rPr>
              <a:t>resistance training</a:t>
            </a:r>
            <a:r>
              <a:rPr lang="en-US" dirty="0" smtClean="0"/>
              <a:t>, where periodization is </a:t>
            </a:r>
            <a:r>
              <a:rPr lang="en-US" dirty="0" smtClean="0">
                <a:solidFill>
                  <a:srgbClr val="FF0000"/>
                </a:solidFill>
              </a:rPr>
              <a:t>incorrectly defined</a:t>
            </a:r>
            <a:r>
              <a:rPr lang="en-US" dirty="0" smtClean="0"/>
              <a:t> as the manipulation of </a:t>
            </a:r>
            <a:r>
              <a:rPr lang="en-US" dirty="0" smtClean="0">
                <a:solidFill>
                  <a:srgbClr val="FF0000"/>
                </a:solidFill>
              </a:rPr>
              <a:t>sets, repetitions, or resistance</a:t>
            </a:r>
            <a:r>
              <a:rPr lang="en-US" dirty="0" smtClean="0"/>
              <a:t> (18, 47).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Stimulus-Fatigue-Recovery-Adaptation Theory</a:t>
            </a:r>
            <a:endParaRPr lang="en-US" dirty="0"/>
          </a:p>
        </p:txBody>
      </p:sp>
      <p:sp>
        <p:nvSpPr>
          <p:cNvPr id="3" name="Content Placeholder 2"/>
          <p:cNvSpPr>
            <a:spLocks noGrp="1"/>
          </p:cNvSpPr>
          <p:nvPr>
            <p:ph idx="1"/>
          </p:nvPr>
        </p:nvSpPr>
        <p:spPr>
          <a:xfrm>
            <a:off x="457200" y="1600201"/>
            <a:ext cx="8229600" cy="4114800"/>
          </a:xfrm>
        </p:spPr>
        <p:txBody>
          <a:bodyPr/>
          <a:lstStyle/>
          <a:p>
            <a:r>
              <a:rPr lang="en-US" dirty="0" smtClean="0"/>
              <a:t>it is important to realize that the </a:t>
            </a:r>
            <a:r>
              <a:rPr lang="en-US" dirty="0" smtClean="0">
                <a:solidFill>
                  <a:srgbClr val="FF0000"/>
                </a:solidFill>
              </a:rPr>
              <a:t>general pattern of response to a training stimulus </a:t>
            </a:r>
            <a:r>
              <a:rPr lang="en-US" dirty="0" smtClean="0"/>
              <a:t>can occur as a result of a </a:t>
            </a:r>
            <a:r>
              <a:rPr lang="en-US" dirty="0" smtClean="0">
                <a:solidFill>
                  <a:srgbClr val="FF0000"/>
                </a:solidFill>
              </a:rPr>
              <a:t>single exercise</a:t>
            </a:r>
            <a:r>
              <a:rPr lang="en-US" dirty="0" smtClean="0"/>
              <a:t>, training </a:t>
            </a:r>
            <a:r>
              <a:rPr lang="en-US" dirty="0" smtClean="0">
                <a:solidFill>
                  <a:srgbClr val="FF0000"/>
                </a:solidFill>
              </a:rPr>
              <a:t>session</a:t>
            </a:r>
            <a:r>
              <a:rPr lang="en-US" dirty="0" smtClean="0"/>
              <a:t>, training </a:t>
            </a:r>
            <a:r>
              <a:rPr lang="en-US" dirty="0" smtClean="0">
                <a:solidFill>
                  <a:srgbClr val="FF0000"/>
                </a:solidFill>
              </a:rPr>
              <a:t>day</a:t>
            </a:r>
            <a:r>
              <a:rPr lang="en-US" dirty="0" smtClean="0"/>
              <a:t>, </a:t>
            </a:r>
            <a:r>
              <a:rPr lang="en-US" dirty="0" smtClean="0">
                <a:solidFill>
                  <a:srgbClr val="FF0000"/>
                </a:solidFill>
              </a:rPr>
              <a:t>microcycle</a:t>
            </a:r>
            <a:r>
              <a:rPr lang="en-US" dirty="0" smtClean="0"/>
              <a:t>, mesocycle, or macrocycle. It is important to note that it is not necessary to have </a:t>
            </a:r>
            <a:r>
              <a:rPr lang="en-US" dirty="0" smtClean="0">
                <a:solidFill>
                  <a:srgbClr val="FF0000"/>
                </a:solidFill>
              </a:rPr>
              <a:t>complete recovery prior </a:t>
            </a:r>
            <a:r>
              <a:rPr lang="en-US" dirty="0" smtClean="0"/>
              <a:t>to initiating a subsequent training stimulus (58).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Stimulus-Fatigue-Recovery-Adaptation Theory</a:t>
            </a:r>
            <a:endParaRPr lang="en-US" dirty="0"/>
          </a:p>
        </p:txBody>
      </p:sp>
      <p:sp>
        <p:nvSpPr>
          <p:cNvPr id="3" name="Content Placeholder 2"/>
          <p:cNvSpPr>
            <a:spLocks noGrp="1"/>
          </p:cNvSpPr>
          <p:nvPr>
            <p:ph idx="1"/>
          </p:nvPr>
        </p:nvSpPr>
        <p:spPr/>
        <p:txBody>
          <a:bodyPr/>
          <a:lstStyle/>
          <a:p>
            <a:r>
              <a:rPr lang="en-US" dirty="0" smtClean="0"/>
              <a:t>In fact, </a:t>
            </a:r>
            <a:r>
              <a:rPr lang="en-US" dirty="0" smtClean="0">
                <a:solidFill>
                  <a:srgbClr val="FF0000"/>
                </a:solidFill>
              </a:rPr>
              <a:t>it may be more prudent to modulate </a:t>
            </a:r>
            <a:r>
              <a:rPr lang="en-US" dirty="0" smtClean="0"/>
              <a:t>training intensities or workloads with the use </a:t>
            </a:r>
            <a:r>
              <a:rPr lang="en-US" dirty="0" smtClean="0">
                <a:solidFill>
                  <a:srgbClr val="FF0000"/>
                </a:solidFill>
              </a:rPr>
              <a:t>of heavy or light days of training in order to facilitate recovery</a:t>
            </a:r>
            <a:r>
              <a:rPr lang="en-US" dirty="0" smtClean="0"/>
              <a:t> (19) while attempting to continue to develop fitness.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Stimulus-Fatigue-Recovery-Adaptation Theory</a:t>
            </a:r>
            <a:endParaRPr lang="en-US" dirty="0"/>
          </a:p>
        </p:txBody>
      </p:sp>
      <p:sp>
        <p:nvSpPr>
          <p:cNvPr id="3" name="Content Placeholder 2"/>
          <p:cNvSpPr>
            <a:spLocks noGrp="1"/>
          </p:cNvSpPr>
          <p:nvPr>
            <p:ph idx="1"/>
          </p:nvPr>
        </p:nvSpPr>
        <p:spPr>
          <a:xfrm>
            <a:off x="457200" y="1600201"/>
            <a:ext cx="8229600" cy="4419600"/>
          </a:xfrm>
        </p:spPr>
        <p:txBody>
          <a:bodyPr>
            <a:normAutofit fontScale="92500" lnSpcReduction="10000"/>
          </a:bodyPr>
          <a:lstStyle/>
          <a:p>
            <a:r>
              <a:rPr lang="en-US" dirty="0" smtClean="0"/>
              <a:t>One </a:t>
            </a:r>
            <a:r>
              <a:rPr lang="en-US" dirty="0" smtClean="0">
                <a:solidFill>
                  <a:srgbClr val="FF0000"/>
                </a:solidFill>
              </a:rPr>
              <a:t>sequential</a:t>
            </a:r>
            <a:r>
              <a:rPr lang="en-US" dirty="0" smtClean="0"/>
              <a:t> model that is largely based on the </a:t>
            </a:r>
            <a:r>
              <a:rPr lang="en-US" dirty="0" smtClean="0">
                <a:solidFill>
                  <a:srgbClr val="FF0000"/>
                </a:solidFill>
              </a:rPr>
              <a:t>stimulus-fatigue recovery-adaptation </a:t>
            </a:r>
            <a:r>
              <a:rPr lang="en-US" dirty="0" smtClean="0"/>
              <a:t>theory is the </a:t>
            </a:r>
            <a:r>
              <a:rPr lang="en-US" dirty="0" smtClean="0">
                <a:solidFill>
                  <a:srgbClr val="FF0000"/>
                </a:solidFill>
              </a:rPr>
              <a:t>concentrated loading</a:t>
            </a:r>
            <a:r>
              <a:rPr lang="en-US" dirty="0" smtClean="0"/>
              <a:t>.</a:t>
            </a:r>
          </a:p>
          <a:p>
            <a:r>
              <a:rPr lang="en-US" dirty="0" smtClean="0"/>
              <a:t>In this scenario, a </a:t>
            </a:r>
            <a:r>
              <a:rPr lang="en-US" dirty="0" smtClean="0">
                <a:solidFill>
                  <a:srgbClr val="FF0000"/>
                </a:solidFill>
              </a:rPr>
              <a:t>concentrated training load </a:t>
            </a:r>
            <a:r>
              <a:rPr lang="en-US" dirty="0" smtClean="0"/>
              <a:t>(64, 80), or </a:t>
            </a:r>
            <a:r>
              <a:rPr lang="en-US" dirty="0" smtClean="0">
                <a:solidFill>
                  <a:srgbClr val="FF0000"/>
                </a:solidFill>
              </a:rPr>
              <a:t>accumulation load </a:t>
            </a:r>
            <a:r>
              <a:rPr lang="en-US" dirty="0" smtClean="0"/>
              <a:t>(43, 44, 88), is applied for a </a:t>
            </a:r>
            <a:r>
              <a:rPr lang="en-US" dirty="0" smtClean="0">
                <a:solidFill>
                  <a:srgbClr val="FF0000"/>
                </a:solidFill>
              </a:rPr>
              <a:t>specific period of time </a:t>
            </a:r>
            <a:r>
              <a:rPr lang="en-US" dirty="0" smtClean="0"/>
              <a:t>(80). </a:t>
            </a:r>
          </a:p>
          <a:p>
            <a:r>
              <a:rPr lang="en-US" dirty="0" smtClean="0"/>
              <a:t>After this application of </a:t>
            </a:r>
            <a:r>
              <a:rPr lang="en-US" dirty="0" smtClean="0">
                <a:solidFill>
                  <a:srgbClr val="FF0000"/>
                </a:solidFill>
              </a:rPr>
              <a:t>intentionally high training </a:t>
            </a:r>
            <a:r>
              <a:rPr lang="en-US" dirty="0" smtClean="0"/>
              <a:t>loads, </a:t>
            </a:r>
            <a:r>
              <a:rPr lang="en-US" dirty="0" smtClean="0">
                <a:solidFill>
                  <a:srgbClr val="FF0000"/>
                </a:solidFill>
              </a:rPr>
              <a:t>there is a significant reduction </a:t>
            </a:r>
            <a:r>
              <a:rPr lang="en-US" dirty="0" smtClean="0"/>
              <a:t>in the training load, and training is returned to normal levels.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Stimulus-Fatigue-Recovery-Adaptation Theory</a:t>
            </a:r>
            <a:endParaRPr lang="en-US" dirty="0"/>
          </a:p>
        </p:txBody>
      </p:sp>
      <p:sp>
        <p:nvSpPr>
          <p:cNvPr id="3" name="Content Placeholder 2"/>
          <p:cNvSpPr>
            <a:spLocks noGrp="1"/>
          </p:cNvSpPr>
          <p:nvPr>
            <p:ph idx="1"/>
          </p:nvPr>
        </p:nvSpPr>
        <p:spPr/>
        <p:txBody>
          <a:bodyPr/>
          <a:lstStyle/>
          <a:p>
            <a:r>
              <a:rPr lang="en-US" dirty="0" smtClean="0"/>
              <a:t>This is often referred to as the </a:t>
            </a:r>
            <a:r>
              <a:rPr lang="en-US" dirty="0" smtClean="0">
                <a:solidFill>
                  <a:srgbClr val="FF0000"/>
                </a:solidFill>
              </a:rPr>
              <a:t>transmutation</a:t>
            </a:r>
            <a:r>
              <a:rPr lang="en-US" dirty="0" smtClean="0"/>
              <a:t> </a:t>
            </a:r>
            <a:r>
              <a:rPr lang="en-US" dirty="0" smtClean="0">
                <a:solidFill>
                  <a:srgbClr val="FF0000"/>
                </a:solidFill>
              </a:rPr>
              <a:t>phase</a:t>
            </a:r>
            <a:r>
              <a:rPr lang="en-US" dirty="0" smtClean="0"/>
              <a:t>, where preparedness and performance are elevated.</a:t>
            </a:r>
          </a:p>
          <a:p>
            <a:r>
              <a:rPr lang="en-US" dirty="0" smtClean="0"/>
              <a:t>The final phase of this loading paradigm involves a </a:t>
            </a:r>
            <a:r>
              <a:rPr lang="en-US" dirty="0" smtClean="0">
                <a:solidFill>
                  <a:srgbClr val="FF0000"/>
                </a:solidFill>
              </a:rPr>
              <a:t>further reduction in training load</a:t>
            </a:r>
            <a:r>
              <a:rPr lang="en-US" dirty="0" smtClean="0"/>
              <a:t>. This is sometimes referred to as a </a:t>
            </a:r>
            <a:r>
              <a:rPr lang="en-US" dirty="0" smtClean="0">
                <a:solidFill>
                  <a:srgbClr val="FF0000"/>
                </a:solidFill>
              </a:rPr>
              <a:t>peak</a:t>
            </a:r>
            <a:r>
              <a:rPr lang="en-US" dirty="0" smtClean="0"/>
              <a:t>, </a:t>
            </a:r>
            <a:r>
              <a:rPr lang="en-US" dirty="0" smtClean="0">
                <a:solidFill>
                  <a:srgbClr val="FF0000"/>
                </a:solidFill>
              </a:rPr>
              <a:t>taper</a:t>
            </a:r>
            <a:r>
              <a:rPr lang="en-US" dirty="0" smtClean="0"/>
              <a:t>, or realization phase (43, 44, 55, 84, 85, and 88).</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Stimulus-Fatigue-Recovery-Adaptation Theory</a:t>
            </a:r>
            <a:endParaRPr lang="en-US" dirty="0"/>
          </a:p>
        </p:txBody>
      </p:sp>
      <p:sp>
        <p:nvSpPr>
          <p:cNvPr id="3" name="Content Placeholder 2"/>
          <p:cNvSpPr>
            <a:spLocks noGrp="1"/>
          </p:cNvSpPr>
          <p:nvPr>
            <p:ph idx="1"/>
          </p:nvPr>
        </p:nvSpPr>
        <p:spPr/>
        <p:txBody>
          <a:bodyPr/>
          <a:lstStyle/>
          <a:p>
            <a:r>
              <a:rPr lang="en-US" dirty="0" smtClean="0"/>
              <a:t>During this phase, preparedness and performance generally </a:t>
            </a:r>
            <a:r>
              <a:rPr lang="en-US" dirty="0" smtClean="0">
                <a:solidFill>
                  <a:srgbClr val="FF0000"/>
                </a:solidFill>
              </a:rPr>
              <a:t>supercompensate</a:t>
            </a:r>
            <a:r>
              <a:rPr lang="en-US" dirty="0" smtClean="0"/>
              <a:t> in response to the </a:t>
            </a:r>
            <a:r>
              <a:rPr lang="en-US" dirty="0" smtClean="0">
                <a:solidFill>
                  <a:srgbClr val="FF0000"/>
                </a:solidFill>
              </a:rPr>
              <a:t>further reduction in fatigue </a:t>
            </a:r>
            <a:r>
              <a:rPr lang="en-US" dirty="0" smtClean="0"/>
              <a:t>that is stimulated by the reduction in training load (55).</a:t>
            </a:r>
          </a:p>
          <a:p>
            <a:r>
              <a:rPr lang="en-US" dirty="0" smtClean="0"/>
              <a:t>If, however, this phase is extended for too long (&gt;14 days), involution, or a reduction in preparedness or performance, will occur.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Stimulus-Fatigue-Recovery-Adaptation Theory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Through the </a:t>
            </a:r>
            <a:r>
              <a:rPr lang="en-US" dirty="0" smtClean="0">
                <a:solidFill>
                  <a:srgbClr val="FF0000"/>
                </a:solidFill>
              </a:rPr>
              <a:t>manipulation</a:t>
            </a:r>
            <a:r>
              <a:rPr lang="en-US" dirty="0" smtClean="0"/>
              <a:t> of </a:t>
            </a:r>
            <a:r>
              <a:rPr lang="en-US" dirty="0" smtClean="0">
                <a:solidFill>
                  <a:srgbClr val="FF0000"/>
                </a:solidFill>
              </a:rPr>
              <a:t>training variables</a:t>
            </a:r>
            <a:r>
              <a:rPr lang="en-US" dirty="0" smtClean="0"/>
              <a:t>, an appropriately </a:t>
            </a:r>
            <a:r>
              <a:rPr lang="en-US" dirty="0" smtClean="0">
                <a:solidFill>
                  <a:srgbClr val="FF0000"/>
                </a:solidFill>
              </a:rPr>
              <a:t>sequenced</a:t>
            </a:r>
            <a:r>
              <a:rPr lang="en-US" dirty="0" smtClean="0"/>
              <a:t> and integrated periodized training plan allows for the </a:t>
            </a:r>
            <a:r>
              <a:rPr lang="en-US" dirty="0" smtClean="0">
                <a:solidFill>
                  <a:srgbClr val="FF0000"/>
                </a:solidFill>
              </a:rPr>
              <a:t>management</a:t>
            </a:r>
            <a:r>
              <a:rPr lang="en-US" dirty="0" smtClean="0"/>
              <a:t> of the </a:t>
            </a:r>
            <a:r>
              <a:rPr lang="en-US" dirty="0" smtClean="0">
                <a:solidFill>
                  <a:srgbClr val="FF0000"/>
                </a:solidFill>
              </a:rPr>
              <a:t>accumulated</a:t>
            </a:r>
            <a:r>
              <a:rPr lang="en-US" dirty="0" smtClean="0"/>
              <a:t> </a:t>
            </a:r>
            <a:r>
              <a:rPr lang="en-US" dirty="0" smtClean="0">
                <a:solidFill>
                  <a:srgbClr val="FF0000"/>
                </a:solidFill>
              </a:rPr>
              <a:t>fatigue</a:t>
            </a:r>
            <a:r>
              <a:rPr lang="en-US" dirty="0" smtClean="0"/>
              <a:t> and the process of recovery and adaptation</a:t>
            </a:r>
          </a:p>
          <a:p>
            <a:r>
              <a:rPr lang="en-US" dirty="0" smtClean="0">
                <a:solidFill>
                  <a:srgbClr val="FF0000"/>
                </a:solidFill>
              </a:rPr>
              <a:t>If training loads are haphazardly applied </a:t>
            </a:r>
            <a:r>
              <a:rPr lang="en-US" dirty="0" smtClean="0"/>
              <a:t>and </a:t>
            </a:r>
            <a:r>
              <a:rPr lang="en-US" dirty="0" smtClean="0">
                <a:solidFill>
                  <a:srgbClr val="FF0000"/>
                </a:solidFill>
              </a:rPr>
              <a:t>inappropriately sequenced</a:t>
            </a:r>
            <a:r>
              <a:rPr lang="en-US" dirty="0" smtClean="0"/>
              <a:t>, achieving performance goals becomes </a:t>
            </a:r>
            <a:r>
              <a:rPr lang="en-US" dirty="0" smtClean="0">
                <a:solidFill>
                  <a:srgbClr val="FF0000"/>
                </a:solidFill>
              </a:rPr>
              <a:t>less likely </a:t>
            </a:r>
            <a:r>
              <a:rPr lang="en-US" dirty="0" smtClean="0"/>
              <a:t>as a result of the mismanagement of fatigue and or recovery.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Stimulus-Fatigue-Recovery-Adaptation Theory</a:t>
            </a:r>
            <a:endParaRPr lang="en-US" dirty="0"/>
          </a:p>
        </p:txBody>
      </p:sp>
      <p:pic>
        <p:nvPicPr>
          <p:cNvPr id="4" name="Content Placeholder 3"/>
          <p:cNvPicPr>
            <a:picLocks noGrp="1"/>
          </p:cNvPicPr>
          <p:nvPr>
            <p:ph idx="1"/>
          </p:nvPr>
        </p:nvPicPr>
        <p:blipFill>
          <a:blip r:embed="rId2"/>
          <a:srcRect/>
          <a:stretch>
            <a:fillRect/>
          </a:stretch>
        </p:blipFill>
        <p:spPr bwMode="auto">
          <a:xfrm>
            <a:off x="304800" y="1600200"/>
            <a:ext cx="85344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Fitness-Fatigue Theory</a:t>
            </a:r>
            <a:endParaRPr lang="en-US" dirty="0"/>
          </a:p>
        </p:txBody>
      </p:sp>
      <p:sp>
        <p:nvSpPr>
          <p:cNvPr id="3" name="Content Placeholder 2"/>
          <p:cNvSpPr>
            <a:spLocks noGrp="1"/>
          </p:cNvSpPr>
          <p:nvPr>
            <p:ph idx="1"/>
          </p:nvPr>
        </p:nvSpPr>
        <p:spPr/>
        <p:txBody>
          <a:bodyPr>
            <a:normAutofit fontScale="92500"/>
          </a:bodyPr>
          <a:lstStyle/>
          <a:p>
            <a:r>
              <a:rPr lang="en-US" dirty="0" smtClean="0"/>
              <a:t>The fitness-fatigue paradigm partially explains the relationships among </a:t>
            </a:r>
            <a:r>
              <a:rPr lang="en-US" dirty="0" smtClean="0">
                <a:solidFill>
                  <a:srgbClr val="FF0000"/>
                </a:solidFill>
              </a:rPr>
              <a:t>fitness, fatigue, and preparedness</a:t>
            </a:r>
            <a:r>
              <a:rPr lang="en-US" dirty="0" smtClean="0"/>
              <a:t>.</a:t>
            </a:r>
          </a:p>
          <a:p>
            <a:r>
              <a:rPr lang="en-US" dirty="0" smtClean="0"/>
              <a:t>In this paradigm, the </a:t>
            </a:r>
            <a:r>
              <a:rPr lang="en-US" dirty="0" smtClean="0">
                <a:solidFill>
                  <a:srgbClr val="FF0000"/>
                </a:solidFill>
              </a:rPr>
              <a:t>two aftereffects </a:t>
            </a:r>
            <a:r>
              <a:rPr lang="en-US" dirty="0" smtClean="0"/>
              <a:t>of training, </a:t>
            </a:r>
            <a:r>
              <a:rPr lang="en-US" dirty="0" smtClean="0">
                <a:solidFill>
                  <a:srgbClr val="FF0000"/>
                </a:solidFill>
              </a:rPr>
              <a:t>fatigue and fitness</a:t>
            </a:r>
            <a:r>
              <a:rPr lang="en-US" dirty="0" smtClean="0"/>
              <a:t>, summate and exert an influence on the preparedness of the athlete.</a:t>
            </a:r>
          </a:p>
          <a:p>
            <a:r>
              <a:rPr lang="en-US" dirty="0" smtClean="0"/>
              <a:t>In reality, multiple fitness and fatigue aftereffects likely exist in response to training that are interdependent and exert a cumulative effect.</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Fitness-Fatigue Theory</a:t>
            </a:r>
            <a:endParaRPr lang="en-US" dirty="0"/>
          </a:p>
        </p:txBody>
      </p:sp>
      <p:pic>
        <p:nvPicPr>
          <p:cNvPr id="4" name="Content Placeholder 3"/>
          <p:cNvPicPr>
            <a:picLocks noGrp="1"/>
          </p:cNvPicPr>
          <p:nvPr>
            <p:ph idx="1"/>
          </p:nvPr>
        </p:nvPicPr>
        <p:blipFill>
          <a:blip r:embed="rId2"/>
          <a:srcRect/>
          <a:stretch>
            <a:fillRect/>
          </a:stretch>
        </p:blipFill>
        <p:spPr bwMode="auto">
          <a:xfrm>
            <a:off x="609600" y="1600200"/>
            <a:ext cx="82296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Fitness-Fatigue Theory</a:t>
            </a:r>
            <a:endParaRPr lang="en-US" dirty="0"/>
          </a:p>
        </p:txBody>
      </p:sp>
      <p:pic>
        <p:nvPicPr>
          <p:cNvPr id="4" name="Content Placeholder 3"/>
          <p:cNvPicPr>
            <a:picLocks noGrp="1"/>
          </p:cNvPicPr>
          <p:nvPr>
            <p:ph idx="1"/>
          </p:nvPr>
        </p:nvPicPr>
        <p:blipFill>
          <a:blip r:embed="rId2"/>
          <a:srcRect/>
          <a:stretch>
            <a:fillRect/>
          </a:stretch>
        </p:blipFill>
        <p:spPr bwMode="auto">
          <a:xfrm>
            <a:off x="457200" y="1600200"/>
            <a:ext cx="8458200"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Periodization</a:t>
            </a:r>
            <a:endParaRPr lang="en-US" b="1" dirty="0"/>
          </a:p>
        </p:txBody>
      </p:sp>
      <p:sp>
        <p:nvSpPr>
          <p:cNvPr id="3" name="Content Placeholder 2"/>
          <p:cNvSpPr>
            <a:spLocks noGrp="1"/>
          </p:cNvSpPr>
          <p:nvPr>
            <p:ph idx="1"/>
          </p:nvPr>
        </p:nvSpPr>
        <p:spPr/>
        <p:txBody>
          <a:bodyPr/>
          <a:lstStyle/>
          <a:p>
            <a:r>
              <a:rPr lang="en-US" dirty="0" smtClean="0"/>
              <a:t>Nadori (57) and Nadori and Granek (58) suggest that periodization is the </a:t>
            </a:r>
            <a:r>
              <a:rPr lang="en-US" dirty="0" smtClean="0">
                <a:solidFill>
                  <a:srgbClr val="FF0000"/>
                </a:solidFill>
              </a:rPr>
              <a:t>theoretical</a:t>
            </a:r>
            <a:r>
              <a:rPr lang="en-US" dirty="0" smtClean="0"/>
              <a:t> and </a:t>
            </a:r>
            <a:r>
              <a:rPr lang="en-US" dirty="0" smtClean="0">
                <a:solidFill>
                  <a:srgbClr val="FF0000"/>
                </a:solidFill>
              </a:rPr>
              <a:t>methodological</a:t>
            </a:r>
            <a:r>
              <a:rPr lang="en-US" dirty="0" smtClean="0"/>
              <a:t> basis of training and </a:t>
            </a:r>
            <a:r>
              <a:rPr lang="en-US" dirty="0" smtClean="0">
                <a:solidFill>
                  <a:srgbClr val="FF0000"/>
                </a:solidFill>
              </a:rPr>
              <a:t>planning</a:t>
            </a:r>
            <a:r>
              <a:rPr lang="en-US" dirty="0" smtClean="0"/>
              <a:t>. Here, </a:t>
            </a:r>
            <a:r>
              <a:rPr lang="en-US" dirty="0" smtClean="0">
                <a:solidFill>
                  <a:srgbClr val="FF0000"/>
                </a:solidFill>
              </a:rPr>
              <a:t>predetermined training goals </a:t>
            </a:r>
            <a:r>
              <a:rPr lang="en-US" dirty="0" smtClean="0"/>
              <a:t>are accomplished through appropriate </a:t>
            </a:r>
            <a:r>
              <a:rPr lang="en-US" dirty="0" smtClean="0">
                <a:solidFill>
                  <a:srgbClr val="FF0000"/>
                </a:solidFill>
              </a:rPr>
              <a:t>sequencing</a:t>
            </a:r>
            <a:r>
              <a:rPr lang="en-US" dirty="0" smtClean="0"/>
              <a:t>, </a:t>
            </a:r>
            <a:r>
              <a:rPr lang="en-US" dirty="0" smtClean="0">
                <a:solidFill>
                  <a:srgbClr val="FF0000"/>
                </a:solidFill>
              </a:rPr>
              <a:t>integration</a:t>
            </a:r>
            <a:r>
              <a:rPr lang="en-US" dirty="0" smtClean="0"/>
              <a:t>, and </a:t>
            </a:r>
            <a:r>
              <a:rPr lang="en-US" dirty="0" smtClean="0">
                <a:solidFill>
                  <a:srgbClr val="FF0000"/>
                </a:solidFill>
              </a:rPr>
              <a:t>Variation</a:t>
            </a:r>
            <a:r>
              <a:rPr lang="en-US" dirty="0" smtClean="0"/>
              <a:t> of training factors in order to produce very specific physiological and performance adaptations at appropriate times.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Fitness-Fatigue Theory</a:t>
            </a:r>
            <a:endParaRPr lang="en-US" dirty="0"/>
          </a:p>
        </p:txBody>
      </p:sp>
      <p:sp>
        <p:nvSpPr>
          <p:cNvPr id="3" name="Content Placeholder 2"/>
          <p:cNvSpPr>
            <a:spLocks noGrp="1"/>
          </p:cNvSpPr>
          <p:nvPr>
            <p:ph idx="1"/>
          </p:nvPr>
        </p:nvSpPr>
        <p:spPr/>
        <p:txBody>
          <a:bodyPr/>
          <a:lstStyle/>
          <a:p>
            <a:r>
              <a:rPr lang="en-US" dirty="0" smtClean="0"/>
              <a:t>When the </a:t>
            </a:r>
            <a:r>
              <a:rPr lang="en-US" dirty="0" smtClean="0">
                <a:solidFill>
                  <a:srgbClr val="FF0000"/>
                </a:solidFill>
              </a:rPr>
              <a:t>GAS</a:t>
            </a:r>
            <a:r>
              <a:rPr lang="en-US" dirty="0" smtClean="0"/>
              <a:t>, </a:t>
            </a:r>
            <a:r>
              <a:rPr lang="en-US" dirty="0" smtClean="0">
                <a:solidFill>
                  <a:srgbClr val="FF0000"/>
                </a:solidFill>
              </a:rPr>
              <a:t>stimulus-fatigue-recovery-adaptation theory</a:t>
            </a:r>
            <a:r>
              <a:rPr lang="en-US" dirty="0" smtClean="0"/>
              <a:t>, and the </a:t>
            </a:r>
            <a:r>
              <a:rPr lang="en-US" dirty="0" smtClean="0">
                <a:solidFill>
                  <a:srgbClr val="FF0000"/>
                </a:solidFill>
              </a:rPr>
              <a:t>fitness-fatigue</a:t>
            </a:r>
            <a:r>
              <a:rPr lang="en-US" dirty="0" smtClean="0"/>
              <a:t> theory are examined collectively, it is very clear that the ability to </a:t>
            </a:r>
            <a:r>
              <a:rPr lang="en-US" dirty="0" smtClean="0">
                <a:solidFill>
                  <a:srgbClr val="FF0000"/>
                </a:solidFill>
              </a:rPr>
              <a:t>balance</a:t>
            </a:r>
            <a:r>
              <a:rPr lang="en-US" dirty="0" smtClean="0"/>
              <a:t> the development of </a:t>
            </a:r>
            <a:r>
              <a:rPr lang="en-US" dirty="0" smtClean="0">
                <a:solidFill>
                  <a:srgbClr val="FF0000"/>
                </a:solidFill>
              </a:rPr>
              <a:t>various levels of fitness </a:t>
            </a:r>
            <a:r>
              <a:rPr lang="en-US" dirty="0" smtClean="0"/>
              <a:t>while facilitating the decay of </a:t>
            </a:r>
            <a:r>
              <a:rPr lang="en-US" dirty="0" smtClean="0">
                <a:solidFill>
                  <a:srgbClr val="FF0000"/>
                </a:solidFill>
              </a:rPr>
              <a:t>fatigue</a:t>
            </a:r>
            <a:r>
              <a:rPr lang="en-US" dirty="0" smtClean="0"/>
              <a:t> is essential in modulating the adaptive responses to training plan.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Training Periods</a:t>
            </a:r>
            <a:endParaRPr lang="en-US" dirty="0"/>
          </a:p>
        </p:txBody>
      </p:sp>
      <p:sp>
        <p:nvSpPr>
          <p:cNvPr id="3" name="Content Placeholder 2"/>
          <p:cNvSpPr>
            <a:spLocks noGrp="1"/>
          </p:cNvSpPr>
          <p:nvPr>
            <p:ph idx="1"/>
          </p:nvPr>
        </p:nvSpPr>
        <p:spPr/>
        <p:txBody>
          <a:bodyPr/>
          <a:lstStyle/>
          <a:p>
            <a:r>
              <a:rPr lang="en-US" dirty="0" smtClean="0"/>
              <a:t>(1) multiyear training plan, </a:t>
            </a:r>
          </a:p>
          <a:p>
            <a:r>
              <a:rPr lang="en-US" dirty="0" smtClean="0"/>
              <a:t>(2) annual training plan, </a:t>
            </a:r>
          </a:p>
          <a:p>
            <a:r>
              <a:rPr lang="en-US" dirty="0" smtClean="0"/>
              <a:t>(3) macrocycle, </a:t>
            </a:r>
          </a:p>
          <a:p>
            <a:r>
              <a:rPr lang="en-US" dirty="0" smtClean="0"/>
              <a:t>(4) mesocycle, </a:t>
            </a:r>
          </a:p>
          <a:p>
            <a:r>
              <a:rPr lang="en-US" dirty="0" smtClean="0"/>
              <a:t>(5) microcycle, </a:t>
            </a:r>
          </a:p>
          <a:p>
            <a:r>
              <a:rPr lang="en-US" dirty="0" smtClean="0"/>
              <a:t>(6) training day, and </a:t>
            </a:r>
          </a:p>
          <a:p>
            <a:r>
              <a:rPr lang="en-US" dirty="0" smtClean="0"/>
              <a:t>(7) training session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Training Periods</a:t>
            </a:r>
            <a:endParaRPr lang="en-US" dirty="0"/>
          </a:p>
        </p:txBody>
      </p:sp>
      <p:pic>
        <p:nvPicPr>
          <p:cNvPr id="4" name="Content Placeholder 3"/>
          <p:cNvPicPr>
            <a:picLocks noGrp="1"/>
          </p:cNvPicPr>
          <p:nvPr>
            <p:ph idx="1"/>
          </p:nvPr>
        </p:nvPicPr>
        <p:blipFill>
          <a:blip r:embed="rId2"/>
          <a:srcRect/>
          <a:stretch>
            <a:fillRect/>
          </a:stretch>
        </p:blipFill>
        <p:spPr bwMode="auto">
          <a:xfrm>
            <a:off x="609600" y="1600200"/>
            <a:ext cx="80772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rcRect/>
          <a:stretch>
            <a:fillRect/>
          </a:stretch>
        </p:blipFill>
        <p:spPr bwMode="auto">
          <a:xfrm>
            <a:off x="1752600" y="152400"/>
            <a:ext cx="5410200" cy="3428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a:blip r:embed="rId3"/>
          <a:srcRect/>
          <a:stretch>
            <a:fillRect/>
          </a:stretch>
        </p:blipFill>
        <p:spPr bwMode="auto">
          <a:xfrm>
            <a:off x="1981200" y="3581400"/>
            <a:ext cx="4985741" cy="3016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Multiyear Training Plan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multiyear training plan is comprised of a </a:t>
            </a:r>
            <a:r>
              <a:rPr lang="en-US" dirty="0" smtClean="0">
                <a:solidFill>
                  <a:srgbClr val="FF0000"/>
                </a:solidFill>
              </a:rPr>
              <a:t>series of annual training plans </a:t>
            </a:r>
            <a:r>
              <a:rPr lang="en-US" dirty="0" smtClean="0"/>
              <a:t>that are </a:t>
            </a:r>
            <a:r>
              <a:rPr lang="en-US" dirty="0" smtClean="0">
                <a:solidFill>
                  <a:srgbClr val="FF0000"/>
                </a:solidFill>
              </a:rPr>
              <a:t>linked</a:t>
            </a:r>
            <a:r>
              <a:rPr lang="en-US" dirty="0" smtClean="0"/>
              <a:t> together to direct the athlete's training toward </a:t>
            </a:r>
            <a:r>
              <a:rPr lang="en-US" dirty="0" smtClean="0">
                <a:solidFill>
                  <a:srgbClr val="FF0000"/>
                </a:solidFill>
              </a:rPr>
              <a:t>specific developmental </a:t>
            </a:r>
            <a:r>
              <a:rPr lang="en-US" dirty="0" smtClean="0"/>
              <a:t>and performance outcomes.</a:t>
            </a:r>
          </a:p>
          <a:p>
            <a:r>
              <a:rPr lang="en-US" dirty="0" smtClean="0"/>
              <a:t>used by strength and conditioning professionals to develop training programs for </a:t>
            </a:r>
            <a:r>
              <a:rPr lang="en-US" dirty="0" smtClean="0">
                <a:solidFill>
                  <a:srgbClr val="FF0000"/>
                </a:solidFill>
              </a:rPr>
              <a:t>athletes preparing for consecutive Olympic Games</a:t>
            </a:r>
            <a:r>
              <a:rPr lang="en-US" dirty="0" smtClean="0"/>
              <a:t>.</a:t>
            </a:r>
          </a:p>
          <a:p>
            <a:r>
              <a:rPr lang="en-US" dirty="0" smtClean="0"/>
              <a:t>This type of training has also been suggested to be a useful method for the development of high </a:t>
            </a:r>
            <a:r>
              <a:rPr lang="en-US" dirty="0" smtClean="0">
                <a:solidFill>
                  <a:srgbClr val="FF0000"/>
                </a:solidFill>
              </a:rPr>
              <a:t>school and collegiate athletes </a:t>
            </a:r>
            <a:r>
              <a:rPr lang="en-US" dirty="0" smtClean="0"/>
              <a:t>(46, 61)</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Annual Training Plan</a:t>
            </a:r>
            <a:endParaRPr lang="en-US" dirty="0"/>
          </a:p>
        </p:txBody>
      </p:sp>
      <p:sp>
        <p:nvSpPr>
          <p:cNvPr id="3" name="Content Placeholder 2"/>
          <p:cNvSpPr>
            <a:spLocks noGrp="1"/>
          </p:cNvSpPr>
          <p:nvPr>
            <p:ph idx="1"/>
          </p:nvPr>
        </p:nvSpPr>
        <p:spPr/>
        <p:txBody>
          <a:bodyPr/>
          <a:lstStyle/>
          <a:p>
            <a:r>
              <a:rPr lang="en-US" dirty="0" smtClean="0"/>
              <a:t>The annual training plan, sometimes called a </a:t>
            </a:r>
            <a:r>
              <a:rPr lang="en-US" dirty="0" smtClean="0">
                <a:solidFill>
                  <a:srgbClr val="FF0000"/>
                </a:solidFill>
              </a:rPr>
              <a:t>macrocycle</a:t>
            </a:r>
            <a:r>
              <a:rPr lang="en-US" dirty="0" smtClean="0"/>
              <a:t> (12, 52), describes the overall </a:t>
            </a:r>
            <a:r>
              <a:rPr lang="en-US" dirty="0" smtClean="0">
                <a:solidFill>
                  <a:srgbClr val="FF0000"/>
                </a:solidFill>
              </a:rPr>
              <a:t>training structures </a:t>
            </a:r>
            <a:r>
              <a:rPr lang="en-US" dirty="0" smtClean="0"/>
              <a:t>within a specific training </a:t>
            </a:r>
            <a:r>
              <a:rPr lang="en-US" dirty="0" smtClean="0">
                <a:solidFill>
                  <a:srgbClr val="FF0000"/>
                </a:solidFill>
              </a:rPr>
              <a:t>year</a:t>
            </a:r>
            <a:r>
              <a:rPr lang="fa-IR" dirty="0" smtClean="0"/>
              <a:t>.</a:t>
            </a:r>
          </a:p>
          <a:p>
            <a:r>
              <a:rPr lang="en-US" dirty="0" smtClean="0"/>
              <a:t>athlete's developmental status </a:t>
            </a:r>
            <a:endParaRPr lang="fa-IR" dirty="0" smtClean="0"/>
          </a:p>
          <a:p>
            <a:r>
              <a:rPr lang="en-US" dirty="0" smtClean="0"/>
              <a:t>training objectives</a:t>
            </a:r>
            <a:endParaRPr lang="fa-IR" dirty="0" smtClean="0"/>
          </a:p>
          <a:p>
            <a:r>
              <a:rPr lang="en-US" dirty="0" smtClean="0"/>
              <a:t>competitive schedule of the athlete or team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Annual Training Plan</a:t>
            </a:r>
            <a:endParaRPr lang="en-US" dirty="0"/>
          </a:p>
        </p:txBody>
      </p:sp>
      <p:sp>
        <p:nvSpPr>
          <p:cNvPr id="3" name="Content Placeholder 2"/>
          <p:cNvSpPr>
            <a:spLocks noGrp="1"/>
          </p:cNvSpPr>
          <p:nvPr>
            <p:ph idx="1"/>
          </p:nvPr>
        </p:nvSpPr>
        <p:spPr/>
        <p:txBody>
          <a:bodyPr/>
          <a:lstStyle/>
          <a:p>
            <a:r>
              <a:rPr lang="en-US" dirty="0" smtClean="0"/>
              <a:t>In the classic literature, the annual training plan typically </a:t>
            </a:r>
            <a:r>
              <a:rPr lang="en-US" dirty="0" smtClean="0">
                <a:solidFill>
                  <a:srgbClr val="FF0000"/>
                </a:solidFill>
              </a:rPr>
              <a:t>contains one macrocycle </a:t>
            </a:r>
            <a:r>
              <a:rPr lang="en-US" dirty="0" smtClean="0"/>
              <a:t>(52)</a:t>
            </a:r>
            <a:r>
              <a:rPr lang="fa-IR" dirty="0" smtClean="0"/>
              <a:t>.</a:t>
            </a:r>
          </a:p>
          <a:p>
            <a:r>
              <a:rPr lang="en-US" dirty="0" smtClean="0"/>
              <a:t>an alternative training approach is to break the training </a:t>
            </a:r>
            <a:r>
              <a:rPr lang="en-US" dirty="0" smtClean="0">
                <a:solidFill>
                  <a:srgbClr val="FF0000"/>
                </a:solidFill>
              </a:rPr>
              <a:t>year into two or three macrocycles</a:t>
            </a:r>
            <a:r>
              <a:rPr lang="en-US" dirty="0" smtClean="0"/>
              <a:t> in order to address </a:t>
            </a:r>
            <a:r>
              <a:rPr lang="en-US" dirty="0" smtClean="0">
                <a:solidFill>
                  <a:srgbClr val="FF0000"/>
                </a:solidFill>
              </a:rPr>
              <a:t>multiple</a:t>
            </a:r>
            <a:r>
              <a:rPr lang="en-US" dirty="0" smtClean="0"/>
              <a:t> </a:t>
            </a:r>
            <a:r>
              <a:rPr lang="en-US" dirty="0" smtClean="0">
                <a:solidFill>
                  <a:srgbClr val="FF0000"/>
                </a:solidFill>
              </a:rPr>
              <a:t>competitive seasons </a:t>
            </a:r>
            <a:r>
              <a:rPr lang="en-US" dirty="0" smtClean="0"/>
              <a:t>or the needs of athletes who participate in multiple sports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Annual Training Plan</a:t>
            </a:r>
            <a:endParaRPr lang="en-US" dirty="0"/>
          </a:p>
        </p:txBody>
      </p:sp>
      <p:sp>
        <p:nvSpPr>
          <p:cNvPr id="3" name="Content Placeholder 2"/>
          <p:cNvSpPr>
            <a:spLocks noGrp="1"/>
          </p:cNvSpPr>
          <p:nvPr>
            <p:ph idx="1"/>
          </p:nvPr>
        </p:nvSpPr>
        <p:spPr/>
        <p:txBody>
          <a:bodyPr/>
          <a:lstStyle/>
          <a:p>
            <a:r>
              <a:rPr lang="en-US" dirty="0" smtClean="0"/>
              <a:t>Regardless of the </a:t>
            </a:r>
            <a:r>
              <a:rPr lang="en-US" dirty="0" smtClean="0">
                <a:solidFill>
                  <a:srgbClr val="FF0000"/>
                </a:solidFill>
              </a:rPr>
              <a:t>number of macrocycles in the annual training plan</a:t>
            </a:r>
            <a:r>
              <a:rPr lang="en-US" dirty="0" smtClean="0"/>
              <a:t>, the basic loading progression is </a:t>
            </a:r>
            <a:r>
              <a:rPr lang="en-US" dirty="0" smtClean="0">
                <a:solidFill>
                  <a:srgbClr val="FF0000"/>
                </a:solidFill>
              </a:rPr>
              <a:t>from higher volumes of training </a:t>
            </a:r>
            <a:r>
              <a:rPr lang="en-US" dirty="0" smtClean="0"/>
              <a:t>toward </a:t>
            </a:r>
            <a:r>
              <a:rPr lang="en-US" dirty="0" smtClean="0">
                <a:solidFill>
                  <a:srgbClr val="FF0000"/>
                </a:solidFill>
              </a:rPr>
              <a:t>higher intensity</a:t>
            </a:r>
            <a:r>
              <a:rPr lang="en-US" dirty="0" smtClean="0"/>
              <a:t>, lower volume training that is more technique oriented. </a:t>
            </a:r>
          </a:p>
          <a:p>
            <a:r>
              <a:rPr lang="en-US" dirty="0" smtClean="0"/>
              <a:t>Additionally, as the training </a:t>
            </a:r>
            <a:r>
              <a:rPr lang="en-US" dirty="0" smtClean="0">
                <a:solidFill>
                  <a:srgbClr val="FF0000"/>
                </a:solidFill>
              </a:rPr>
              <a:t>load changes across the annual plan</a:t>
            </a:r>
            <a:r>
              <a:rPr lang="en-US" dirty="0" smtClean="0"/>
              <a:t>, </a:t>
            </a:r>
            <a:r>
              <a:rPr lang="en-US" dirty="0" smtClean="0">
                <a:solidFill>
                  <a:srgbClr val="FF0000"/>
                </a:solidFill>
              </a:rPr>
              <a:t>the focus of training </a:t>
            </a:r>
            <a:r>
              <a:rPr lang="en-US" dirty="0" smtClean="0"/>
              <a:t>will be altered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three major subdivisions contained within the annual training plan</a:t>
            </a:r>
            <a:endParaRPr lang="en-US" b="1" dirty="0"/>
          </a:p>
        </p:txBody>
      </p:sp>
      <p:sp>
        <p:nvSpPr>
          <p:cNvPr id="3" name="Content Placeholder 2"/>
          <p:cNvSpPr>
            <a:spLocks noGrp="1"/>
          </p:cNvSpPr>
          <p:nvPr>
            <p:ph idx="1"/>
          </p:nvPr>
        </p:nvSpPr>
        <p:spPr/>
        <p:txBody>
          <a:bodyPr/>
          <a:lstStyle/>
          <a:p>
            <a:r>
              <a:rPr lang="en-US" dirty="0" smtClean="0"/>
              <a:t>(l) preparatory, </a:t>
            </a:r>
          </a:p>
          <a:p>
            <a:r>
              <a:rPr lang="en-US" dirty="0" smtClean="0"/>
              <a:t>(2) competitive and </a:t>
            </a:r>
          </a:p>
          <a:p>
            <a:r>
              <a:rPr lang="en-US" dirty="0" smtClean="0"/>
              <a:t>(3) transitional phases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Annual Training Plan</a:t>
            </a:r>
            <a:endParaRPr lang="en-US" dirty="0"/>
          </a:p>
        </p:txBody>
      </p:sp>
      <p:pic>
        <p:nvPicPr>
          <p:cNvPr id="4" name="Content Placeholder 3"/>
          <p:cNvPicPr>
            <a:picLocks noGrp="1"/>
          </p:cNvPicPr>
          <p:nvPr>
            <p:ph idx="1"/>
          </p:nvPr>
        </p:nvPicPr>
        <p:blipFill>
          <a:blip r:embed="rId2"/>
          <a:srcRect/>
          <a:stretch>
            <a:fillRect/>
          </a:stretch>
        </p:blipFill>
        <p:spPr bwMode="auto">
          <a:xfrm>
            <a:off x="304800" y="1295400"/>
            <a:ext cx="83820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Periodization</a:t>
            </a:r>
            <a:endParaRPr lang="en-US" b="1" dirty="0"/>
          </a:p>
        </p:txBody>
      </p:sp>
      <p:sp>
        <p:nvSpPr>
          <p:cNvPr id="3" name="Content Placeholder 2"/>
          <p:cNvSpPr>
            <a:spLocks noGrp="1"/>
          </p:cNvSpPr>
          <p:nvPr>
            <p:ph idx="1"/>
          </p:nvPr>
        </p:nvSpPr>
        <p:spPr/>
        <p:txBody>
          <a:bodyPr/>
          <a:lstStyle/>
          <a:p>
            <a:r>
              <a:rPr lang="en-US" dirty="0" smtClean="0"/>
              <a:t>Therefore, periodization should be defined as the logical, integrative, sequential </a:t>
            </a:r>
            <a:r>
              <a:rPr lang="en-US" dirty="0" smtClean="0">
                <a:solidFill>
                  <a:srgbClr val="FF0000"/>
                </a:solidFill>
              </a:rPr>
              <a:t>manipulation</a:t>
            </a:r>
            <a:r>
              <a:rPr lang="en-US" dirty="0" smtClean="0"/>
              <a:t> of </a:t>
            </a:r>
            <a:r>
              <a:rPr lang="en-US" dirty="0" smtClean="0">
                <a:solidFill>
                  <a:srgbClr val="FF0000"/>
                </a:solidFill>
              </a:rPr>
              <a:t>training factors </a:t>
            </a:r>
            <a:r>
              <a:rPr lang="en-US" dirty="0" smtClean="0"/>
              <a:t>(i.e., volume, intensity, training density, training frequency, training focus, and exercise selection) in order to </a:t>
            </a:r>
            <a:r>
              <a:rPr lang="en-US" dirty="0" smtClean="0">
                <a:solidFill>
                  <a:srgbClr val="FF0000"/>
                </a:solidFill>
              </a:rPr>
              <a:t>optimize</a:t>
            </a:r>
            <a:r>
              <a:rPr lang="en-US" dirty="0" smtClean="0"/>
              <a:t> training outcomes at predetermined time points.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Annual Training Plan</a:t>
            </a:r>
            <a:endParaRPr lang="en-US" dirty="0"/>
          </a:p>
        </p:txBody>
      </p:sp>
      <p:pic>
        <p:nvPicPr>
          <p:cNvPr id="4" name="Picture 3"/>
          <p:cNvPicPr/>
          <p:nvPr/>
        </p:nvPicPr>
        <p:blipFill>
          <a:blip r:embed="rId2"/>
          <a:srcRect/>
          <a:stretch>
            <a:fillRect/>
          </a:stretch>
        </p:blipFill>
        <p:spPr bwMode="auto">
          <a:xfrm>
            <a:off x="533400" y="1295400"/>
            <a:ext cx="8229600"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Preparatory Phase</a:t>
            </a:r>
            <a:endParaRPr lang="en-US" dirty="0"/>
          </a:p>
        </p:txBody>
      </p:sp>
      <p:sp>
        <p:nvSpPr>
          <p:cNvPr id="3" name="Content Placeholder 2"/>
          <p:cNvSpPr>
            <a:spLocks noGrp="1"/>
          </p:cNvSpPr>
          <p:nvPr>
            <p:ph idx="1"/>
          </p:nvPr>
        </p:nvSpPr>
        <p:spPr/>
        <p:txBody>
          <a:bodyPr>
            <a:normAutofit lnSpcReduction="10000"/>
          </a:bodyPr>
          <a:lstStyle/>
          <a:p>
            <a:r>
              <a:rPr lang="en-US" dirty="0" smtClean="0"/>
              <a:t>The preparatory phase of the annual training plan induces </a:t>
            </a:r>
            <a:r>
              <a:rPr lang="en-US" dirty="0" smtClean="0">
                <a:solidFill>
                  <a:srgbClr val="FF0000"/>
                </a:solidFill>
              </a:rPr>
              <a:t>physiological</a:t>
            </a:r>
            <a:r>
              <a:rPr lang="en-US" dirty="0" smtClean="0"/>
              <a:t>, </a:t>
            </a:r>
            <a:r>
              <a:rPr lang="en-US" dirty="0" smtClean="0">
                <a:solidFill>
                  <a:srgbClr val="FF0000"/>
                </a:solidFill>
              </a:rPr>
              <a:t>psychological</a:t>
            </a:r>
            <a:r>
              <a:rPr lang="en-US" dirty="0" smtClean="0"/>
              <a:t>, and </a:t>
            </a:r>
            <a:r>
              <a:rPr lang="en-US" dirty="0" smtClean="0">
                <a:solidFill>
                  <a:srgbClr val="FF0000"/>
                </a:solidFill>
              </a:rPr>
              <a:t>technical</a:t>
            </a:r>
            <a:r>
              <a:rPr lang="en-US" dirty="0" smtClean="0"/>
              <a:t> adaptations that serve as a foundation for the competitive phase.</a:t>
            </a:r>
          </a:p>
          <a:p>
            <a:r>
              <a:rPr lang="en-US" dirty="0" smtClean="0"/>
              <a:t>Depending on the </a:t>
            </a:r>
            <a:r>
              <a:rPr lang="en-US" dirty="0" smtClean="0">
                <a:solidFill>
                  <a:srgbClr val="FF0000"/>
                </a:solidFill>
              </a:rPr>
              <a:t>athletes’ level </a:t>
            </a:r>
            <a:r>
              <a:rPr lang="en-US" dirty="0" smtClean="0"/>
              <a:t>of development and the </a:t>
            </a:r>
            <a:r>
              <a:rPr lang="en-US" dirty="0" smtClean="0">
                <a:solidFill>
                  <a:srgbClr val="FF0000"/>
                </a:solidFill>
              </a:rPr>
              <a:t>individual sport's requirements</a:t>
            </a:r>
            <a:r>
              <a:rPr lang="en-US" dirty="0" smtClean="0"/>
              <a:t>, the amount of time spent in the preparatory phase will range between </a:t>
            </a:r>
            <a:r>
              <a:rPr lang="en-US" dirty="0" smtClean="0">
                <a:solidFill>
                  <a:srgbClr val="FF0000"/>
                </a:solidFill>
              </a:rPr>
              <a:t>three and six months</a:t>
            </a:r>
            <a:r>
              <a:rPr lang="en-US" dirty="0" smtClean="0"/>
              <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Preparatory Phase</a:t>
            </a:r>
            <a:endParaRPr lang="en-US" dirty="0"/>
          </a:p>
        </p:txBody>
      </p:sp>
      <p:sp>
        <p:nvSpPr>
          <p:cNvPr id="3" name="Content Placeholder 2"/>
          <p:cNvSpPr>
            <a:spLocks noGrp="1"/>
          </p:cNvSpPr>
          <p:nvPr>
            <p:ph idx="1"/>
          </p:nvPr>
        </p:nvSpPr>
        <p:spPr/>
        <p:txBody>
          <a:bodyPr/>
          <a:lstStyle/>
          <a:p>
            <a:r>
              <a:rPr lang="en-US" dirty="0" smtClean="0"/>
              <a:t>Conceptually, </a:t>
            </a:r>
            <a:r>
              <a:rPr lang="en-US" dirty="0" smtClean="0">
                <a:solidFill>
                  <a:srgbClr val="FF0000"/>
                </a:solidFill>
              </a:rPr>
              <a:t>younger or less developed </a:t>
            </a:r>
            <a:r>
              <a:rPr lang="en-US" dirty="0" smtClean="0"/>
              <a:t>athletes should spend </a:t>
            </a:r>
            <a:r>
              <a:rPr lang="en-US" dirty="0" smtClean="0">
                <a:solidFill>
                  <a:srgbClr val="FF0000"/>
                </a:solidFill>
              </a:rPr>
              <a:t>more time engaged </a:t>
            </a:r>
            <a:r>
              <a:rPr lang="en-US" dirty="0" smtClean="0"/>
              <a:t>in the general preparatory phase.</a:t>
            </a:r>
          </a:p>
          <a:p>
            <a:r>
              <a:rPr lang="en-US" dirty="0" smtClean="0"/>
              <a:t>while </a:t>
            </a:r>
            <a:r>
              <a:rPr lang="en-US" dirty="0" smtClean="0">
                <a:solidFill>
                  <a:srgbClr val="FF0000"/>
                </a:solidFill>
              </a:rPr>
              <a:t>more advanced athletes </a:t>
            </a:r>
            <a:r>
              <a:rPr lang="en-US" dirty="0" smtClean="0"/>
              <a:t>can spend less time in this phase of training as a result of the training </a:t>
            </a:r>
            <a:r>
              <a:rPr lang="en-US" dirty="0" smtClean="0">
                <a:solidFill>
                  <a:srgbClr val="FF0000"/>
                </a:solidFill>
              </a:rPr>
              <a:t>base already established</a:t>
            </a:r>
            <a:r>
              <a:rPr lang="en-US" dirty="0" smtClean="0"/>
              <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Preparatory Phase</a:t>
            </a:r>
            <a:endParaRPr lang="en-US" dirty="0"/>
          </a:p>
        </p:txBody>
      </p:sp>
      <p:sp>
        <p:nvSpPr>
          <p:cNvPr id="3" name="Content Placeholder 2"/>
          <p:cNvSpPr>
            <a:spLocks noGrp="1"/>
          </p:cNvSpPr>
          <p:nvPr>
            <p:ph idx="1"/>
          </p:nvPr>
        </p:nvSpPr>
        <p:spPr/>
        <p:txBody>
          <a:bodyPr/>
          <a:lstStyle/>
          <a:p>
            <a:r>
              <a:rPr lang="en-US" dirty="0" smtClean="0"/>
              <a:t>The total time spent in the preparatory phase </a:t>
            </a:r>
            <a:r>
              <a:rPr lang="en-US" dirty="0" smtClean="0">
                <a:solidFill>
                  <a:srgbClr val="FF0000"/>
                </a:solidFill>
              </a:rPr>
              <a:t>will be divided among the macrocycles </a:t>
            </a:r>
            <a:r>
              <a:rPr lang="en-US" dirty="0" smtClean="0"/>
              <a:t>contained in the annual training plan. For example, in </a:t>
            </a:r>
            <a:r>
              <a:rPr lang="en-US" dirty="0" smtClean="0">
                <a:solidFill>
                  <a:srgbClr val="FF0000"/>
                </a:solidFill>
              </a:rPr>
              <a:t>American football</a:t>
            </a:r>
            <a:r>
              <a:rPr lang="en-US" dirty="0" smtClean="0"/>
              <a:t>, a </a:t>
            </a:r>
            <a:r>
              <a:rPr lang="en-US" dirty="0" smtClean="0">
                <a:solidFill>
                  <a:srgbClr val="FF0000"/>
                </a:solidFill>
              </a:rPr>
              <a:t>two-macrocycle</a:t>
            </a:r>
            <a:r>
              <a:rPr lang="en-US" dirty="0" smtClean="0"/>
              <a:t> annual training plan is generally used, with a </a:t>
            </a:r>
            <a:r>
              <a:rPr lang="en-US" dirty="0" smtClean="0">
                <a:solidFill>
                  <a:srgbClr val="FF0000"/>
                </a:solidFill>
              </a:rPr>
              <a:t>three- to four-month preparatory </a:t>
            </a:r>
            <a:r>
              <a:rPr lang="en-US" dirty="0" smtClean="0"/>
              <a:t>phase in the early </a:t>
            </a:r>
            <a:r>
              <a:rPr lang="en-US" dirty="0" smtClean="0">
                <a:solidFill>
                  <a:srgbClr val="FF0000"/>
                </a:solidFill>
              </a:rPr>
              <a:t>spring</a:t>
            </a:r>
            <a:r>
              <a:rPr lang="en-US" dirty="0" smtClean="0"/>
              <a:t> and a three-month preparatory phase </a:t>
            </a:r>
            <a:r>
              <a:rPr lang="en-US" dirty="0" smtClean="0">
                <a:solidFill>
                  <a:srgbClr val="FF0000"/>
                </a:solidFill>
              </a:rPr>
              <a:t>before the fall season</a:t>
            </a:r>
            <a:r>
              <a:rPr lang="en-US" dirty="0" smtClean="0"/>
              <a:t>.</a:t>
            </a:r>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Subpreparatory categories</a:t>
            </a:r>
            <a:endParaRPr lang="en-US" b="1" dirty="0"/>
          </a:p>
        </p:txBody>
      </p:sp>
      <p:sp>
        <p:nvSpPr>
          <p:cNvPr id="3" name="Content Placeholder 2"/>
          <p:cNvSpPr>
            <a:spLocks noGrp="1"/>
          </p:cNvSpPr>
          <p:nvPr>
            <p:ph idx="1"/>
          </p:nvPr>
        </p:nvSpPr>
        <p:spPr/>
        <p:txBody>
          <a:bodyPr/>
          <a:lstStyle/>
          <a:p>
            <a:r>
              <a:rPr lang="en-US" dirty="0" smtClean="0"/>
              <a:t>General preparatory phases</a:t>
            </a:r>
          </a:p>
          <a:p>
            <a:r>
              <a:rPr lang="en-US" dirty="0" smtClean="0"/>
              <a:t>specific preparatory phases</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Preparatory Phase</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typically contained in the </a:t>
            </a:r>
            <a:r>
              <a:rPr lang="en-US" dirty="0" smtClean="0">
                <a:solidFill>
                  <a:srgbClr val="FF0000"/>
                </a:solidFill>
              </a:rPr>
              <a:t>early part of the preparatory phase</a:t>
            </a:r>
          </a:p>
          <a:p>
            <a:r>
              <a:rPr lang="en-US" dirty="0" smtClean="0"/>
              <a:t>target the development of a </a:t>
            </a:r>
            <a:r>
              <a:rPr lang="en-US" dirty="0" smtClean="0">
                <a:solidFill>
                  <a:srgbClr val="FF0000"/>
                </a:solidFill>
              </a:rPr>
              <a:t>general physical training base</a:t>
            </a:r>
            <a:r>
              <a:rPr lang="en-US" dirty="0" smtClean="0"/>
              <a:t> </a:t>
            </a:r>
          </a:p>
          <a:p>
            <a:r>
              <a:rPr lang="en-US" dirty="0" smtClean="0">
                <a:solidFill>
                  <a:srgbClr val="FF0000"/>
                </a:solidFill>
              </a:rPr>
              <a:t>high volumes of training</a:t>
            </a:r>
            <a:r>
              <a:rPr lang="en-US" dirty="0" smtClean="0"/>
              <a:t>; lower training </a:t>
            </a:r>
            <a:r>
              <a:rPr lang="en-US" dirty="0" smtClean="0">
                <a:solidFill>
                  <a:srgbClr val="FF0000"/>
                </a:solidFill>
              </a:rPr>
              <a:t>intensities</a:t>
            </a:r>
            <a:r>
              <a:rPr lang="en-US" dirty="0" smtClean="0"/>
              <a:t>, and a </a:t>
            </a:r>
            <a:r>
              <a:rPr lang="en-US" dirty="0" smtClean="0">
                <a:solidFill>
                  <a:srgbClr val="FF0000"/>
                </a:solidFill>
              </a:rPr>
              <a:t>large variety of training </a:t>
            </a:r>
            <a:r>
              <a:rPr lang="en-US" dirty="0" smtClean="0"/>
              <a:t>means that target the development of general </a:t>
            </a:r>
            <a:r>
              <a:rPr lang="en-US" dirty="0" smtClean="0">
                <a:solidFill>
                  <a:srgbClr val="FF0000"/>
                </a:solidFill>
              </a:rPr>
              <a:t>motor abilities and skills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Specific Preparatory Phase</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focuses on </a:t>
            </a:r>
            <a:r>
              <a:rPr lang="en-US" dirty="0" smtClean="0">
                <a:solidFill>
                  <a:srgbClr val="FF0000"/>
                </a:solidFill>
              </a:rPr>
              <a:t>sport-specific motor and technical abilities</a:t>
            </a:r>
            <a:r>
              <a:rPr lang="en-US" dirty="0" smtClean="0"/>
              <a:t> in order to </a:t>
            </a:r>
            <a:r>
              <a:rPr lang="en-US" dirty="0" smtClean="0">
                <a:solidFill>
                  <a:srgbClr val="FF0000"/>
                </a:solidFill>
              </a:rPr>
              <a:t>elevate sport performance preparedness</a:t>
            </a:r>
            <a:r>
              <a:rPr lang="en-US" dirty="0" smtClean="0"/>
              <a:t> </a:t>
            </a:r>
          </a:p>
          <a:p>
            <a:r>
              <a:rPr lang="en-US" dirty="0" smtClean="0"/>
              <a:t>contains </a:t>
            </a:r>
            <a:r>
              <a:rPr lang="en-US" dirty="0" smtClean="0">
                <a:solidFill>
                  <a:srgbClr val="FF0000"/>
                </a:solidFill>
              </a:rPr>
              <a:t>higher training loads </a:t>
            </a:r>
            <a:r>
              <a:rPr lang="en-US" dirty="0" smtClean="0"/>
              <a:t>coupled with bursts of </a:t>
            </a:r>
            <a:r>
              <a:rPr lang="en-US" dirty="0" smtClean="0">
                <a:solidFill>
                  <a:srgbClr val="FF0000"/>
                </a:solidFill>
              </a:rPr>
              <a:t>high-intensity training</a:t>
            </a:r>
            <a:r>
              <a:rPr lang="en-US" dirty="0" smtClean="0"/>
              <a:t>.</a:t>
            </a:r>
          </a:p>
          <a:p>
            <a:r>
              <a:rPr lang="en-US" dirty="0" smtClean="0"/>
              <a:t>this subphase strengthens the </a:t>
            </a:r>
            <a:r>
              <a:rPr lang="en-US" dirty="0" smtClean="0">
                <a:solidFill>
                  <a:srgbClr val="FF0000"/>
                </a:solidFill>
              </a:rPr>
              <a:t>training base </a:t>
            </a:r>
            <a:r>
              <a:rPr lang="en-US" dirty="0" smtClean="0"/>
              <a:t>while </a:t>
            </a:r>
            <a:r>
              <a:rPr lang="en-US" dirty="0" smtClean="0">
                <a:solidFill>
                  <a:srgbClr val="FF0000"/>
                </a:solidFill>
              </a:rPr>
              <a:t>preparing the athlete to transition </a:t>
            </a:r>
            <a:r>
              <a:rPr lang="en-US" dirty="0" smtClean="0"/>
              <a:t>into the </a:t>
            </a:r>
            <a:r>
              <a:rPr lang="en-US" dirty="0" smtClean="0">
                <a:solidFill>
                  <a:srgbClr val="FF0000"/>
                </a:solidFill>
              </a:rPr>
              <a:t>competitive</a:t>
            </a:r>
            <a:r>
              <a:rPr lang="en-US" dirty="0" smtClean="0"/>
              <a:t> phase of the annual training plan.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Annual Training Plan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pic>
        <p:nvPicPr>
          <p:cNvPr id="5" name="Content Placeholder 4"/>
          <p:cNvPicPr>
            <a:picLocks noGrp="1"/>
          </p:cNvPicPr>
          <p:nvPr>
            <p:ph idx="1"/>
          </p:nvPr>
        </p:nvPicPr>
        <p:blipFill>
          <a:blip r:embed="rId2"/>
          <a:srcRect/>
          <a:stretch>
            <a:fillRect/>
          </a:stretch>
        </p:blipFill>
        <p:spPr bwMode="auto">
          <a:xfrm>
            <a:off x="228600" y="1600200"/>
            <a:ext cx="8305800"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Competitive Phase</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r>
              <a:rPr lang="en-US" dirty="0" smtClean="0"/>
              <a:t>The primary goal of the competitive phase is to </a:t>
            </a:r>
            <a:r>
              <a:rPr lang="en-US" dirty="0" smtClean="0">
                <a:solidFill>
                  <a:srgbClr val="FF0000"/>
                </a:solidFill>
              </a:rPr>
              <a:t>maintain</a:t>
            </a:r>
            <a:r>
              <a:rPr lang="en-US" dirty="0" smtClean="0"/>
              <a:t> or </a:t>
            </a:r>
            <a:r>
              <a:rPr lang="en-US" dirty="0" smtClean="0">
                <a:solidFill>
                  <a:srgbClr val="FF0000"/>
                </a:solidFill>
              </a:rPr>
              <a:t>slightly improve </a:t>
            </a:r>
            <a:r>
              <a:rPr lang="en-US" dirty="0" smtClean="0"/>
              <a:t>the </a:t>
            </a:r>
            <a:r>
              <a:rPr lang="en-US" dirty="0" smtClean="0">
                <a:solidFill>
                  <a:srgbClr val="FF0000"/>
                </a:solidFill>
              </a:rPr>
              <a:t>physiological and sport-specific skills </a:t>
            </a:r>
            <a:r>
              <a:rPr lang="en-US" dirty="0" smtClean="0"/>
              <a:t>acquired in the preparatory phase of development.</a:t>
            </a:r>
          </a:p>
          <a:p>
            <a:r>
              <a:rPr lang="en-US" dirty="0" smtClean="0"/>
              <a:t>These goals can be met by focusing on </a:t>
            </a:r>
            <a:r>
              <a:rPr lang="en-US" dirty="0" smtClean="0">
                <a:solidFill>
                  <a:srgbClr val="FF0000"/>
                </a:solidFill>
              </a:rPr>
              <a:t>sport-specific activities</a:t>
            </a:r>
            <a:r>
              <a:rPr lang="en-US" dirty="0" smtClean="0"/>
              <a:t>, such as </a:t>
            </a:r>
            <a:r>
              <a:rPr lang="en-US" dirty="0" smtClean="0">
                <a:solidFill>
                  <a:srgbClr val="FF0000"/>
                </a:solidFill>
              </a:rPr>
              <a:t>skill-based</a:t>
            </a:r>
            <a:r>
              <a:rPr lang="en-US" dirty="0" smtClean="0"/>
              <a:t> conditioning exercises. </a:t>
            </a:r>
          </a:p>
          <a:p>
            <a:r>
              <a:rPr lang="en-US" dirty="0" smtClean="0"/>
              <a:t>with a minor focus on </a:t>
            </a:r>
            <a:r>
              <a:rPr lang="en-US" dirty="0" smtClean="0">
                <a:solidFill>
                  <a:srgbClr val="FF0000"/>
                </a:solidFill>
              </a:rPr>
              <a:t>general physical </a:t>
            </a:r>
            <a:r>
              <a:rPr lang="en-US" dirty="0" smtClean="0"/>
              <a:t>preparation activities.</a:t>
            </a:r>
          </a:p>
          <a:p>
            <a:r>
              <a:rPr lang="en-US" dirty="0" smtClean="0"/>
              <a:t>The use of </a:t>
            </a:r>
            <a:r>
              <a:rPr lang="en-US" dirty="0" smtClean="0">
                <a:solidFill>
                  <a:srgbClr val="FF0000"/>
                </a:solidFill>
              </a:rPr>
              <a:t>skill-based conditioning </a:t>
            </a:r>
            <a:r>
              <a:rPr lang="en-US" dirty="0" smtClean="0"/>
              <a:t>activities also allows for the continued development of both </a:t>
            </a:r>
            <a:r>
              <a:rPr lang="en-US" dirty="0" smtClean="0">
                <a:solidFill>
                  <a:srgbClr val="FF0000"/>
                </a:solidFill>
              </a:rPr>
              <a:t>technical and tactical skill</a:t>
            </a:r>
            <a:r>
              <a:rPr lang="en-US" dirty="0" smtClean="0"/>
              <a:t> sets, which are necessary for competitive success.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Competitive Phase</a:t>
            </a:r>
            <a:endParaRPr lang="en-US" dirty="0"/>
          </a:p>
        </p:txBody>
      </p:sp>
      <p:sp>
        <p:nvSpPr>
          <p:cNvPr id="3" name="Content Placeholder 2"/>
          <p:cNvSpPr>
            <a:spLocks noGrp="1"/>
          </p:cNvSpPr>
          <p:nvPr>
            <p:ph idx="1"/>
          </p:nvPr>
        </p:nvSpPr>
        <p:spPr/>
        <p:txBody>
          <a:bodyPr/>
          <a:lstStyle/>
          <a:p>
            <a:r>
              <a:rPr lang="en-US" dirty="0" smtClean="0"/>
              <a:t>Generally, the </a:t>
            </a:r>
            <a:r>
              <a:rPr lang="en-US" dirty="0" smtClean="0">
                <a:solidFill>
                  <a:srgbClr val="FF0000"/>
                </a:solidFill>
              </a:rPr>
              <a:t>volume</a:t>
            </a:r>
            <a:r>
              <a:rPr lang="en-US" dirty="0" smtClean="0"/>
              <a:t> of training is </a:t>
            </a:r>
            <a:r>
              <a:rPr lang="en-US" dirty="0" smtClean="0">
                <a:solidFill>
                  <a:srgbClr val="FF0000"/>
                </a:solidFill>
              </a:rPr>
              <a:t>decreased</a:t>
            </a:r>
            <a:r>
              <a:rPr lang="en-US" dirty="0" smtClean="0"/>
              <a:t> across the competitive phase, while the </a:t>
            </a:r>
            <a:r>
              <a:rPr lang="en-US" dirty="0" smtClean="0">
                <a:solidFill>
                  <a:srgbClr val="FF0000"/>
                </a:solidFill>
              </a:rPr>
              <a:t>intensity is increased</a:t>
            </a:r>
            <a:r>
              <a:rPr lang="en-US" dirty="0" smtClean="0"/>
              <a:t>.</a:t>
            </a:r>
          </a:p>
          <a:p>
            <a:r>
              <a:rPr lang="en-US" dirty="0" smtClean="0"/>
              <a:t>Classic periodization literature often suggests that the competitive phase be </a:t>
            </a:r>
            <a:r>
              <a:rPr lang="en-US" dirty="0" smtClean="0">
                <a:solidFill>
                  <a:srgbClr val="FF0000"/>
                </a:solidFill>
              </a:rPr>
              <a:t>divided</a:t>
            </a:r>
            <a:r>
              <a:rPr lang="en-US" dirty="0" smtClean="0"/>
              <a:t> into the </a:t>
            </a:r>
            <a:r>
              <a:rPr lang="en-US" dirty="0" smtClean="0">
                <a:solidFill>
                  <a:srgbClr val="FF0000"/>
                </a:solidFill>
              </a:rPr>
              <a:t>precompetitive and main competitive </a:t>
            </a:r>
            <a:r>
              <a:rPr lang="en-US" dirty="0" smtClean="0"/>
              <a:t>subphases.</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Several distinct goals are targeted by a periodized training plan</a:t>
            </a:r>
            <a:endParaRPr lang="en-US" b="1"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optimizing an athlete's </a:t>
            </a:r>
            <a:r>
              <a:rPr lang="en-US" dirty="0" smtClean="0">
                <a:solidFill>
                  <a:srgbClr val="FF0000"/>
                </a:solidFill>
              </a:rPr>
              <a:t>performance</a:t>
            </a:r>
            <a:r>
              <a:rPr lang="en-US" dirty="0" smtClean="0"/>
              <a:t> at </a:t>
            </a:r>
            <a:r>
              <a:rPr lang="en-US" dirty="0" smtClean="0">
                <a:solidFill>
                  <a:srgbClr val="FF0000"/>
                </a:solidFill>
              </a:rPr>
              <a:t>predetermined</a:t>
            </a:r>
            <a:r>
              <a:rPr lang="en-US" dirty="0" smtClean="0"/>
              <a:t> points </a:t>
            </a:r>
          </a:p>
          <a:p>
            <a:r>
              <a:rPr lang="en-US" dirty="0" smtClean="0">
                <a:solidFill>
                  <a:srgbClr val="FF0000"/>
                </a:solidFill>
              </a:rPr>
              <a:t>maintaining</a:t>
            </a:r>
            <a:r>
              <a:rPr lang="en-US" dirty="0" smtClean="0"/>
              <a:t> performance capacity for sports with a specific season</a:t>
            </a:r>
          </a:p>
          <a:p>
            <a:r>
              <a:rPr lang="en-US" dirty="0" smtClean="0"/>
              <a:t>structuring precise training interventions to target the </a:t>
            </a:r>
            <a:r>
              <a:rPr lang="en-US" dirty="0" smtClean="0">
                <a:solidFill>
                  <a:srgbClr val="FF0000"/>
                </a:solidFill>
              </a:rPr>
              <a:t>development of specific physiological </a:t>
            </a:r>
            <a:r>
              <a:rPr lang="en-US" dirty="0" smtClean="0"/>
              <a:t>and performance outcomes</a:t>
            </a:r>
          </a:p>
          <a:p>
            <a:r>
              <a:rPr lang="en-US" dirty="0" smtClean="0"/>
              <a:t>managing the </a:t>
            </a:r>
            <a:r>
              <a:rPr lang="en-US" dirty="0" smtClean="0">
                <a:solidFill>
                  <a:srgbClr val="FF0000"/>
                </a:solidFill>
              </a:rPr>
              <a:t>training stressors </a:t>
            </a:r>
            <a:r>
              <a:rPr lang="en-US" dirty="0" smtClean="0"/>
              <a:t>to reduce the potential for </a:t>
            </a:r>
            <a:r>
              <a:rPr lang="en-US" dirty="0" smtClean="0">
                <a:solidFill>
                  <a:srgbClr val="FF0000"/>
                </a:solidFill>
              </a:rPr>
              <a:t>overtraining</a:t>
            </a:r>
          </a:p>
          <a:p>
            <a:r>
              <a:rPr lang="en-US" dirty="0" smtClean="0"/>
              <a:t>promoting the athletes </a:t>
            </a:r>
            <a:r>
              <a:rPr lang="en-US" dirty="0" smtClean="0">
                <a:solidFill>
                  <a:srgbClr val="FF0000"/>
                </a:solidFill>
              </a:rPr>
              <a:t>long-term development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Precompetitive Subphase</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The precompetitive subphase should be considered a </a:t>
            </a:r>
            <a:r>
              <a:rPr lang="en-US" dirty="0" smtClean="0">
                <a:solidFill>
                  <a:srgbClr val="FF0000"/>
                </a:solidFill>
              </a:rPr>
              <a:t>link between the preparatory and main competitive subphases</a:t>
            </a:r>
          </a:p>
          <a:p>
            <a:r>
              <a:rPr lang="en-US" dirty="0" smtClean="0"/>
              <a:t>the scheduling of </a:t>
            </a:r>
            <a:r>
              <a:rPr lang="en-US" dirty="0" smtClean="0">
                <a:solidFill>
                  <a:srgbClr val="FF0000"/>
                </a:solidFill>
              </a:rPr>
              <a:t>unofficial competitions</a:t>
            </a:r>
          </a:p>
          <a:p>
            <a:r>
              <a:rPr lang="en-US" dirty="0" smtClean="0">
                <a:solidFill>
                  <a:srgbClr val="FF0000"/>
                </a:solidFill>
              </a:rPr>
              <a:t>exhibition games</a:t>
            </a:r>
          </a:p>
          <a:p>
            <a:r>
              <a:rPr lang="en-US" dirty="0" smtClean="0"/>
              <a:t>main objective of this phase </a:t>
            </a:r>
            <a:r>
              <a:rPr lang="en-US" dirty="0" smtClean="0">
                <a:solidFill>
                  <a:srgbClr val="FF0000"/>
                </a:solidFill>
              </a:rPr>
              <a:t>is not to achieve </a:t>
            </a:r>
            <a:r>
              <a:rPr lang="en-US" dirty="0" smtClean="0"/>
              <a:t>the </a:t>
            </a:r>
            <a:r>
              <a:rPr lang="en-US" dirty="0" smtClean="0">
                <a:solidFill>
                  <a:srgbClr val="FF0000"/>
                </a:solidFill>
              </a:rPr>
              <a:t>highest levels of performance</a:t>
            </a:r>
            <a:r>
              <a:rPr lang="en-US" dirty="0" smtClean="0"/>
              <a:t>, but to simply use competitions as training tools or as </a:t>
            </a:r>
            <a:r>
              <a:rPr lang="en-US" dirty="0" smtClean="0">
                <a:solidFill>
                  <a:srgbClr val="FF0000"/>
                </a:solidFill>
              </a:rPr>
              <a:t>a means of preparation</a:t>
            </a:r>
            <a:r>
              <a:rPr lang="en-US" dirty="0" smtClean="0"/>
              <a:t>.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Main Competitive Subphase</a:t>
            </a:r>
            <a:r>
              <a:rPr lang="en-US" dirty="0" smtClean="0"/>
              <a:t> </a:t>
            </a:r>
            <a:endParaRPr lang="en-US" dirty="0"/>
          </a:p>
        </p:txBody>
      </p:sp>
      <p:sp>
        <p:nvSpPr>
          <p:cNvPr id="3" name="Content Placeholder 2"/>
          <p:cNvSpPr>
            <a:spLocks noGrp="1"/>
          </p:cNvSpPr>
          <p:nvPr>
            <p:ph idx="1"/>
          </p:nvPr>
        </p:nvSpPr>
        <p:spPr/>
        <p:txBody>
          <a:bodyPr/>
          <a:lstStyle/>
          <a:p>
            <a:r>
              <a:rPr lang="en-US" dirty="0" smtClean="0"/>
              <a:t>The main emphasis of this subphase is </a:t>
            </a:r>
            <a:r>
              <a:rPr lang="en-US" dirty="0" smtClean="0">
                <a:solidFill>
                  <a:srgbClr val="FF0000"/>
                </a:solidFill>
              </a:rPr>
              <a:t>maximizing the athlete's preparedness </a:t>
            </a:r>
            <a:r>
              <a:rPr lang="en-US" dirty="0" smtClean="0"/>
              <a:t>and optimizing performance</a:t>
            </a:r>
          </a:p>
          <a:p>
            <a:r>
              <a:rPr lang="en-US" dirty="0" smtClean="0"/>
              <a:t>Generally, the primary competition is contained at the end of this subphase. A structured taper is employed for </a:t>
            </a:r>
            <a:r>
              <a:rPr lang="en-US" dirty="0" smtClean="0">
                <a:solidFill>
                  <a:srgbClr val="FF0000"/>
                </a:solidFill>
              </a:rPr>
              <a:t>8 to 14 days prior to this competition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Transitional Phase</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r>
              <a:rPr lang="en-US" dirty="0" smtClean="0">
                <a:solidFill>
                  <a:srgbClr val="FF0000"/>
                </a:solidFill>
              </a:rPr>
              <a:t>an important bridge </a:t>
            </a:r>
            <a:r>
              <a:rPr lang="en-US" dirty="0" smtClean="0"/>
              <a:t>between either </a:t>
            </a:r>
            <a:r>
              <a:rPr lang="en-US" dirty="0" smtClean="0">
                <a:solidFill>
                  <a:srgbClr val="FF0000"/>
                </a:solidFill>
              </a:rPr>
              <a:t>two annual </a:t>
            </a:r>
            <a:r>
              <a:rPr lang="en-US" dirty="0" smtClean="0"/>
              <a:t>training plans or two </a:t>
            </a:r>
            <a:r>
              <a:rPr lang="en-US" dirty="0" smtClean="0">
                <a:solidFill>
                  <a:srgbClr val="FF0000"/>
                </a:solidFill>
              </a:rPr>
              <a:t>macrocycles </a:t>
            </a:r>
          </a:p>
          <a:p>
            <a:r>
              <a:rPr lang="en-US" dirty="0" smtClean="0"/>
              <a:t>transitional phase should consist of a significantly </a:t>
            </a:r>
            <a:r>
              <a:rPr lang="en-US" dirty="0" smtClean="0">
                <a:solidFill>
                  <a:srgbClr val="FF0000"/>
                </a:solidFill>
              </a:rPr>
              <a:t>reduced training load</a:t>
            </a:r>
            <a:r>
              <a:rPr lang="en-US" dirty="0" smtClean="0"/>
              <a:t>, with a primary focus on </a:t>
            </a:r>
            <a:r>
              <a:rPr lang="en-US" dirty="0" smtClean="0">
                <a:solidFill>
                  <a:srgbClr val="FF0000"/>
                </a:solidFill>
              </a:rPr>
              <a:t>general training activities </a:t>
            </a:r>
            <a:r>
              <a:rPr lang="en-US" dirty="0" smtClean="0"/>
              <a:t>that are used to </a:t>
            </a:r>
            <a:r>
              <a:rPr lang="en-US" dirty="0" smtClean="0">
                <a:solidFill>
                  <a:srgbClr val="FF0000"/>
                </a:solidFill>
              </a:rPr>
              <a:t>maintain fitness levels </a:t>
            </a:r>
          </a:p>
          <a:p>
            <a:r>
              <a:rPr lang="en-US" dirty="0" smtClean="0"/>
              <a:t>should be a </a:t>
            </a:r>
            <a:r>
              <a:rPr lang="en-US" dirty="0" smtClean="0">
                <a:solidFill>
                  <a:srgbClr val="FF0000"/>
                </a:solidFill>
              </a:rPr>
              <a:t>minimal emphasis </a:t>
            </a:r>
            <a:r>
              <a:rPr lang="en-US" dirty="0" smtClean="0"/>
              <a:t>on sport-specific skills in order to </a:t>
            </a:r>
            <a:r>
              <a:rPr lang="en-US" dirty="0" smtClean="0">
                <a:solidFill>
                  <a:srgbClr val="FF0000"/>
                </a:solidFill>
              </a:rPr>
              <a:t>maintain technical proficiency</a:t>
            </a:r>
          </a:p>
          <a:p>
            <a:r>
              <a:rPr lang="en-US" dirty="0" smtClean="0"/>
              <a:t>typically lasts between </a:t>
            </a:r>
            <a:r>
              <a:rPr lang="en-US" dirty="0" smtClean="0">
                <a:solidFill>
                  <a:srgbClr val="FF0000"/>
                </a:solidFill>
              </a:rPr>
              <a:t>two and four weeks</a:t>
            </a:r>
            <a:r>
              <a:rPr lang="en-US" dirty="0" smtClean="0"/>
              <a:t>, but if the annual training plan is particularly stressful, it can be </a:t>
            </a:r>
            <a:r>
              <a:rPr lang="en-US" dirty="0" smtClean="0">
                <a:solidFill>
                  <a:srgbClr val="FF0000"/>
                </a:solidFill>
              </a:rPr>
              <a:t>extended to six weeks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Transitional Phase</a:t>
            </a:r>
            <a:endParaRPr lang="en-US" dirty="0"/>
          </a:p>
        </p:txBody>
      </p:sp>
      <p:sp>
        <p:nvSpPr>
          <p:cNvPr id="3" name="Content Placeholder 2"/>
          <p:cNvSpPr>
            <a:spLocks noGrp="1"/>
          </p:cNvSpPr>
          <p:nvPr>
            <p:ph idx="1"/>
          </p:nvPr>
        </p:nvSpPr>
        <p:spPr/>
        <p:txBody>
          <a:bodyPr>
            <a:normAutofit fontScale="92500"/>
          </a:bodyPr>
          <a:lstStyle/>
          <a:p>
            <a:r>
              <a:rPr lang="en-US" dirty="0" smtClean="0"/>
              <a:t>In some instances, a </a:t>
            </a:r>
            <a:r>
              <a:rPr lang="en-US" dirty="0" smtClean="0">
                <a:solidFill>
                  <a:srgbClr val="FF0000"/>
                </a:solidFill>
              </a:rPr>
              <a:t>complete cessation </a:t>
            </a:r>
            <a:r>
              <a:rPr lang="en-US" dirty="0" smtClean="0"/>
              <a:t>of training during a portion of the transition phase may be warranted (i.e., if the athlete is </a:t>
            </a:r>
            <a:r>
              <a:rPr lang="en-US" dirty="0" smtClean="0">
                <a:solidFill>
                  <a:srgbClr val="FF0000"/>
                </a:solidFill>
              </a:rPr>
              <a:t>recovering from an injury</a:t>
            </a:r>
            <a:r>
              <a:rPr lang="en-US" dirty="0" smtClean="0"/>
              <a:t>) </a:t>
            </a:r>
          </a:p>
          <a:p>
            <a:r>
              <a:rPr lang="en-US" dirty="0" smtClean="0"/>
              <a:t>if training ceases </a:t>
            </a:r>
            <a:r>
              <a:rPr lang="en-US" dirty="0" smtClean="0">
                <a:solidFill>
                  <a:srgbClr val="FF0000"/>
                </a:solidFill>
              </a:rPr>
              <a:t>for a significant time period</a:t>
            </a:r>
            <a:r>
              <a:rPr lang="en-US" dirty="0" smtClean="0"/>
              <a:t>, there will be a </a:t>
            </a:r>
            <a:r>
              <a:rPr lang="en-US" dirty="0" smtClean="0">
                <a:solidFill>
                  <a:srgbClr val="FF0000"/>
                </a:solidFill>
              </a:rPr>
              <a:t>large reduction </a:t>
            </a:r>
            <a:r>
              <a:rPr lang="en-US" dirty="0" smtClean="0"/>
              <a:t>in the athlete's physical capacity.</a:t>
            </a:r>
          </a:p>
          <a:p>
            <a:r>
              <a:rPr lang="en-US" dirty="0" smtClean="0"/>
              <a:t>Generally, the transition phase should be used to </a:t>
            </a:r>
            <a:r>
              <a:rPr lang="en-US" dirty="0" smtClean="0">
                <a:solidFill>
                  <a:srgbClr val="FF0000"/>
                </a:solidFill>
              </a:rPr>
              <a:t>refresh the athlete both physically and mentally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Macrocycle</a:t>
            </a:r>
            <a:endParaRPr lang="en-US" dirty="0"/>
          </a:p>
        </p:txBody>
      </p:sp>
      <p:sp>
        <p:nvSpPr>
          <p:cNvPr id="3" name="Content Placeholder 2"/>
          <p:cNvSpPr>
            <a:spLocks noGrp="1"/>
          </p:cNvSpPr>
          <p:nvPr>
            <p:ph idx="1"/>
          </p:nvPr>
        </p:nvSpPr>
        <p:spPr/>
        <p:txBody>
          <a:bodyPr>
            <a:normAutofit fontScale="92500"/>
          </a:bodyPr>
          <a:lstStyle/>
          <a:p>
            <a:r>
              <a:rPr lang="en-US" dirty="0" smtClean="0"/>
              <a:t>Traditionally, the </a:t>
            </a:r>
            <a:r>
              <a:rPr lang="en-US" dirty="0" smtClean="0">
                <a:solidFill>
                  <a:srgbClr val="FF0000"/>
                </a:solidFill>
              </a:rPr>
              <a:t>macrocycle</a:t>
            </a:r>
            <a:r>
              <a:rPr lang="en-US" dirty="0" smtClean="0"/>
              <a:t> has been considered </a:t>
            </a:r>
            <a:r>
              <a:rPr lang="en-US" dirty="0" smtClean="0">
                <a:solidFill>
                  <a:srgbClr val="FF0000"/>
                </a:solidFill>
              </a:rPr>
              <a:t>as a single season</a:t>
            </a:r>
            <a:r>
              <a:rPr lang="en-US" dirty="0" smtClean="0"/>
              <a:t> (69) or </a:t>
            </a:r>
            <a:r>
              <a:rPr lang="en-US" dirty="0" smtClean="0">
                <a:solidFill>
                  <a:srgbClr val="FF0000"/>
                </a:solidFill>
              </a:rPr>
              <a:t>annual training plan</a:t>
            </a:r>
            <a:r>
              <a:rPr lang="fa-IR" dirty="0" smtClean="0"/>
              <a:t>.</a:t>
            </a:r>
          </a:p>
          <a:p>
            <a:r>
              <a:rPr lang="en-US" dirty="0" smtClean="0"/>
              <a:t>However, it is likely that for many sports, </a:t>
            </a:r>
            <a:r>
              <a:rPr lang="en-US" dirty="0" smtClean="0">
                <a:solidFill>
                  <a:srgbClr val="FF0000"/>
                </a:solidFill>
              </a:rPr>
              <a:t>multiple</a:t>
            </a:r>
            <a:r>
              <a:rPr lang="en-US" dirty="0" smtClean="0"/>
              <a:t> seasons will be contained within the annual training plan (i.e._, distance runners often compete in cross-country running, indoor track, and outdoor track) </a:t>
            </a:r>
            <a:r>
              <a:rPr lang="en-US" dirty="0" smtClean="0">
                <a:solidFill>
                  <a:srgbClr val="FF0000"/>
                </a:solidFill>
              </a:rPr>
              <a:t>and multiple macrocycles </a:t>
            </a:r>
            <a:r>
              <a:rPr lang="en-US" dirty="0" smtClean="0"/>
              <a:t>(2 or 3) will be needed in order to direct the training activities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Macrocycle</a:t>
            </a:r>
            <a:endParaRPr lang="en-US" dirty="0"/>
          </a:p>
        </p:txBody>
      </p:sp>
      <p:sp>
        <p:nvSpPr>
          <p:cNvPr id="3" name="Content Placeholder 2"/>
          <p:cNvSpPr>
            <a:spLocks noGrp="1"/>
          </p:cNvSpPr>
          <p:nvPr>
            <p:ph idx="1"/>
          </p:nvPr>
        </p:nvSpPr>
        <p:spPr/>
        <p:txBody>
          <a:bodyPr/>
          <a:lstStyle/>
          <a:p>
            <a:r>
              <a:rPr lang="en-US" dirty="0" smtClean="0"/>
              <a:t>Multiple macrocycle structures are typically seen, for example, in track and field, which has indoor and outdoor seasons, as well as in collegiate soccer, which has spring and fall seasons</a:t>
            </a:r>
            <a:r>
              <a:rPr lang="fa-IR" dirty="0" smtClean="0"/>
              <a:t>.</a:t>
            </a:r>
          </a:p>
          <a:p>
            <a:r>
              <a:rPr lang="en-US" dirty="0" smtClean="0"/>
              <a:t>Theoretically, the macrocycle should be considered a </a:t>
            </a:r>
            <a:r>
              <a:rPr lang="en-US" dirty="0" smtClean="0">
                <a:solidFill>
                  <a:srgbClr val="FF0000"/>
                </a:solidFill>
              </a:rPr>
              <a:t>training plan targeting </a:t>
            </a:r>
            <a:r>
              <a:rPr lang="en-US" dirty="0" smtClean="0"/>
              <a:t>specific </a:t>
            </a:r>
            <a:r>
              <a:rPr lang="en-US" dirty="0" smtClean="0">
                <a:solidFill>
                  <a:srgbClr val="FF0000"/>
                </a:solidFill>
              </a:rPr>
              <a:t>training and competitive objectives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Macrocycle</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These objectives are met by manipulating specific training activities at both the </a:t>
            </a:r>
            <a:r>
              <a:rPr lang="en-US" dirty="0" smtClean="0">
                <a:solidFill>
                  <a:srgbClr val="FF0000"/>
                </a:solidFill>
              </a:rPr>
              <a:t>mesocycle and microcycle </a:t>
            </a:r>
            <a:r>
              <a:rPr lang="en-US" dirty="0" smtClean="0"/>
              <a:t>levels</a:t>
            </a:r>
            <a:endParaRPr lang="fa-IR" dirty="0" smtClean="0"/>
          </a:p>
          <a:p>
            <a:r>
              <a:rPr lang="en-US" dirty="0" smtClean="0"/>
              <a:t>The overall structure of the macrocycle is very similar to that of the annual training plan in that it contains </a:t>
            </a:r>
            <a:r>
              <a:rPr lang="en-US" dirty="0" smtClean="0">
                <a:solidFill>
                  <a:srgbClr val="FF0000"/>
                </a:solidFill>
              </a:rPr>
              <a:t>preparatory, competitive, and transitional </a:t>
            </a:r>
            <a:r>
              <a:rPr lang="en-US" dirty="0" smtClean="0"/>
              <a:t>phases </a:t>
            </a:r>
            <a:endParaRPr lang="fa-IR" dirty="0" smtClean="0"/>
          </a:p>
          <a:p>
            <a:r>
              <a:rPr lang="en-US" dirty="0" smtClean="0"/>
              <a:t>It is important to note with each </a:t>
            </a:r>
            <a:r>
              <a:rPr lang="en-US" dirty="0" smtClean="0">
                <a:solidFill>
                  <a:srgbClr val="FF0000"/>
                </a:solidFill>
              </a:rPr>
              <a:t>successive macrocycle</a:t>
            </a:r>
            <a:r>
              <a:rPr lang="en-US" dirty="0" smtClean="0"/>
              <a:t>, the </a:t>
            </a:r>
            <a:r>
              <a:rPr lang="en-US" dirty="0" smtClean="0">
                <a:solidFill>
                  <a:srgbClr val="FF0000"/>
                </a:solidFill>
              </a:rPr>
              <a:t>intensity</a:t>
            </a:r>
            <a:r>
              <a:rPr lang="en-US" dirty="0" smtClean="0"/>
              <a:t> of training and the focus on </a:t>
            </a:r>
            <a:r>
              <a:rPr lang="en-US" dirty="0" smtClean="0">
                <a:solidFill>
                  <a:srgbClr val="FF0000"/>
                </a:solidFill>
              </a:rPr>
              <a:t>technical, tactical</a:t>
            </a:r>
            <a:r>
              <a:rPr lang="en-US" dirty="0" smtClean="0"/>
              <a:t>, and </a:t>
            </a:r>
            <a:r>
              <a:rPr lang="en-US" dirty="0" smtClean="0">
                <a:solidFill>
                  <a:srgbClr val="FF0000"/>
                </a:solidFill>
              </a:rPr>
              <a:t>sport-specific</a:t>
            </a:r>
            <a:r>
              <a:rPr lang="en-US" dirty="0" smtClean="0"/>
              <a:t> training will be elevated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Mesocycle</a:t>
            </a:r>
            <a:endParaRPr lang="en-US" dirty="0"/>
          </a:p>
        </p:txBody>
      </p:sp>
      <p:sp>
        <p:nvSpPr>
          <p:cNvPr id="3" name="Content Placeholder 2"/>
          <p:cNvSpPr>
            <a:spLocks noGrp="1"/>
          </p:cNvSpPr>
          <p:nvPr>
            <p:ph idx="1"/>
          </p:nvPr>
        </p:nvSpPr>
        <p:spPr/>
        <p:txBody>
          <a:bodyPr/>
          <a:lstStyle/>
          <a:p>
            <a:r>
              <a:rPr lang="en-US" dirty="0" smtClean="0"/>
              <a:t>In the traditional Sense, the mesocycle is </a:t>
            </a:r>
            <a:r>
              <a:rPr lang="en-US" dirty="0" smtClean="0">
                <a:solidFill>
                  <a:srgbClr val="FF0000"/>
                </a:solidFill>
              </a:rPr>
              <a:t>considered as a medium-duration training </a:t>
            </a:r>
            <a:r>
              <a:rPr lang="en-US" dirty="0" smtClean="0"/>
              <a:t>plan</a:t>
            </a:r>
            <a:endParaRPr lang="fa-IR" dirty="0" smtClean="0"/>
          </a:p>
          <a:p>
            <a:r>
              <a:rPr lang="en-US" dirty="0" smtClean="0"/>
              <a:t>is generally comprised of </a:t>
            </a:r>
            <a:r>
              <a:rPr lang="en-US" dirty="0" smtClean="0">
                <a:solidFill>
                  <a:srgbClr val="FF0000"/>
                </a:solidFill>
              </a:rPr>
              <a:t>two to six interlinked microcycles </a:t>
            </a:r>
            <a:endParaRPr lang="fa-IR" dirty="0" smtClean="0">
              <a:solidFill>
                <a:srgbClr val="FF0000"/>
              </a:solidFill>
            </a:endParaRPr>
          </a:p>
          <a:p>
            <a:r>
              <a:rPr lang="en-US" dirty="0" smtClean="0"/>
              <a:t>Typically, mesocycles are also considered to be </a:t>
            </a:r>
            <a:r>
              <a:rPr lang="en-US" dirty="0" smtClean="0">
                <a:solidFill>
                  <a:srgbClr val="FF0000"/>
                </a:solidFill>
              </a:rPr>
              <a:t>blocks of training </a:t>
            </a:r>
            <a:r>
              <a:rPr lang="en-US" dirty="0" smtClean="0"/>
              <a:t>(43, 44), or summated microcycles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Mesocycle</a:t>
            </a:r>
            <a:endParaRPr lang="en-US" dirty="0"/>
          </a:p>
        </p:txBody>
      </p:sp>
      <p:sp>
        <p:nvSpPr>
          <p:cNvPr id="3" name="Content Placeholder 2"/>
          <p:cNvSpPr>
            <a:spLocks noGrp="1"/>
          </p:cNvSpPr>
          <p:nvPr>
            <p:ph idx="1"/>
          </p:nvPr>
        </p:nvSpPr>
        <p:spPr/>
        <p:txBody>
          <a:bodyPr>
            <a:normAutofit fontScale="92500"/>
          </a:bodyPr>
          <a:lstStyle/>
          <a:p>
            <a:r>
              <a:rPr lang="en-US" dirty="0" smtClean="0"/>
              <a:t>mesocycles generally last around four weeks</a:t>
            </a:r>
            <a:endParaRPr lang="fa-IR" dirty="0" smtClean="0"/>
          </a:p>
          <a:p>
            <a:r>
              <a:rPr lang="en-US" dirty="0" smtClean="0"/>
              <a:t>It appears that </a:t>
            </a:r>
            <a:r>
              <a:rPr lang="en-US" dirty="0" smtClean="0">
                <a:solidFill>
                  <a:srgbClr val="FF0000"/>
                </a:solidFill>
              </a:rPr>
              <a:t>after about four weeks </a:t>
            </a:r>
            <a:r>
              <a:rPr lang="en-US" dirty="0" smtClean="0"/>
              <a:t>of a specific mesocycle, </a:t>
            </a:r>
            <a:r>
              <a:rPr lang="en-US" dirty="0" smtClean="0">
                <a:solidFill>
                  <a:srgbClr val="FF0000"/>
                </a:solidFill>
              </a:rPr>
              <a:t>asymptotic training effects </a:t>
            </a:r>
            <a:r>
              <a:rPr lang="en-US" dirty="0" smtClean="0"/>
              <a:t>(i.e., a reduction in the </a:t>
            </a:r>
            <a:r>
              <a:rPr lang="en-US" dirty="0" smtClean="0">
                <a:solidFill>
                  <a:srgbClr val="FF0000"/>
                </a:solidFill>
              </a:rPr>
              <a:t>adaptive</a:t>
            </a:r>
            <a:r>
              <a:rPr lang="en-US" dirty="0" smtClean="0"/>
              <a:t> responses to the training stimulus) begin to occur</a:t>
            </a:r>
            <a:endParaRPr lang="fa-IR" dirty="0" smtClean="0"/>
          </a:p>
          <a:p>
            <a:r>
              <a:rPr lang="en-US" dirty="0" smtClean="0"/>
              <a:t>It appears that </a:t>
            </a:r>
            <a:r>
              <a:rPr lang="en-US" dirty="0" smtClean="0">
                <a:solidFill>
                  <a:srgbClr val="FF0000"/>
                </a:solidFill>
              </a:rPr>
              <a:t>if the training stimulus is altered </a:t>
            </a:r>
            <a:r>
              <a:rPr lang="en-US" dirty="0" smtClean="0"/>
              <a:t>at about four weeks, these reductions in fitness or performance can be avoided, and continued </a:t>
            </a:r>
            <a:r>
              <a:rPr lang="en-US" dirty="0" smtClean="0">
                <a:solidFill>
                  <a:srgbClr val="FF0000"/>
                </a:solidFill>
              </a:rPr>
              <a:t>progress toward the targeted goals can occur</a:t>
            </a:r>
            <a:r>
              <a:rPr lang="en-US" dirty="0" smtClean="0"/>
              <a:t>.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basic blocks are designed</a:t>
            </a:r>
            <a:endParaRPr lang="en-US" dirty="0"/>
          </a:p>
        </p:txBody>
      </p:sp>
      <p:sp>
        <p:nvSpPr>
          <p:cNvPr id="3" name="Content Placeholder 2"/>
          <p:cNvSpPr>
            <a:spLocks noGrp="1"/>
          </p:cNvSpPr>
          <p:nvPr>
            <p:ph idx="1"/>
          </p:nvPr>
        </p:nvSpPr>
        <p:spPr/>
        <p:txBody>
          <a:bodyPr/>
          <a:lstStyle/>
          <a:p>
            <a:r>
              <a:rPr lang="en-US" dirty="0" smtClean="0"/>
              <a:t>Accumulation, </a:t>
            </a:r>
            <a:endParaRPr lang="fa-IR" dirty="0" smtClean="0"/>
          </a:p>
          <a:p>
            <a:r>
              <a:rPr lang="en-US" dirty="0" smtClean="0"/>
              <a:t>Transmutation, and </a:t>
            </a:r>
            <a:endParaRPr lang="fa-IR" dirty="0" smtClean="0"/>
          </a:p>
          <a:p>
            <a:r>
              <a:rPr lang="en-US" dirty="0" smtClean="0"/>
              <a:t>Realization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General Principles of Periodization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periodization is a method for employing </a:t>
            </a:r>
            <a:r>
              <a:rPr lang="en-US" dirty="0" smtClean="0">
                <a:solidFill>
                  <a:srgbClr val="FF0000"/>
                </a:solidFill>
              </a:rPr>
              <a:t>sequential</a:t>
            </a:r>
            <a:r>
              <a:rPr lang="en-US" dirty="0" smtClean="0"/>
              <a:t> or </a:t>
            </a:r>
            <a:r>
              <a:rPr lang="en-US" dirty="0" smtClean="0">
                <a:solidFill>
                  <a:srgbClr val="FF0000"/>
                </a:solidFill>
              </a:rPr>
              <a:t>phasic</a:t>
            </a:r>
            <a:r>
              <a:rPr lang="en-US" dirty="0" smtClean="0"/>
              <a:t> alterations in the </a:t>
            </a:r>
            <a:r>
              <a:rPr lang="en-US" dirty="0" smtClean="0">
                <a:solidFill>
                  <a:srgbClr val="FF0000"/>
                </a:solidFill>
              </a:rPr>
              <a:t>workload</a:t>
            </a:r>
            <a:r>
              <a:rPr lang="en-US" dirty="0" smtClean="0"/>
              <a:t>, </a:t>
            </a:r>
            <a:r>
              <a:rPr lang="en-US" dirty="0" smtClean="0">
                <a:solidFill>
                  <a:srgbClr val="FF0000"/>
                </a:solidFill>
              </a:rPr>
              <a:t>training focus</a:t>
            </a:r>
            <a:r>
              <a:rPr lang="en-US" dirty="0" smtClean="0"/>
              <a:t>, and training tasks contained within the </a:t>
            </a:r>
            <a:r>
              <a:rPr lang="en-US" dirty="0" smtClean="0">
                <a:solidFill>
                  <a:srgbClr val="FF0000"/>
                </a:solidFill>
              </a:rPr>
              <a:t>microcycle</a:t>
            </a:r>
            <a:r>
              <a:rPr lang="en-US" dirty="0" smtClean="0"/>
              <a:t>, </a:t>
            </a:r>
            <a:r>
              <a:rPr lang="en-US" dirty="0" smtClean="0">
                <a:solidFill>
                  <a:srgbClr val="FF0000"/>
                </a:solidFill>
              </a:rPr>
              <a:t>mesocycle</a:t>
            </a:r>
            <a:r>
              <a:rPr lang="en-US" dirty="0" smtClean="0"/>
              <a:t>, and annual training plan. </a:t>
            </a:r>
          </a:p>
          <a:p>
            <a:r>
              <a:rPr lang="en-US" dirty="0" smtClean="0"/>
              <a:t>In order for </a:t>
            </a:r>
            <a:r>
              <a:rPr lang="en-US" dirty="0" smtClean="0">
                <a:solidFill>
                  <a:srgbClr val="FF0000"/>
                </a:solidFill>
              </a:rPr>
              <a:t>specific physiological responses </a:t>
            </a:r>
            <a:r>
              <a:rPr lang="en-US" dirty="0" smtClean="0"/>
              <a:t>and performance outcomes to develop, an </a:t>
            </a:r>
            <a:r>
              <a:rPr lang="en-US" dirty="0" smtClean="0">
                <a:solidFill>
                  <a:srgbClr val="FF0000"/>
                </a:solidFill>
              </a:rPr>
              <a:t>appropriately sequenced and structured </a:t>
            </a:r>
            <a:r>
              <a:rPr lang="en-US" dirty="0" smtClean="0"/>
              <a:t>periodized training plan allows for the management of the </a:t>
            </a:r>
            <a:r>
              <a:rPr lang="en-US" dirty="0" smtClean="0">
                <a:solidFill>
                  <a:srgbClr val="FF0000"/>
                </a:solidFill>
              </a:rPr>
              <a:t>recovery</a:t>
            </a:r>
            <a:r>
              <a:rPr lang="en-US" dirty="0" smtClean="0"/>
              <a:t> and </a:t>
            </a:r>
            <a:r>
              <a:rPr lang="en-US" dirty="0" smtClean="0">
                <a:solidFill>
                  <a:srgbClr val="FF0000"/>
                </a:solidFill>
              </a:rPr>
              <a:t>adaptation</a:t>
            </a:r>
            <a:r>
              <a:rPr lang="en-US" dirty="0" smtClean="0"/>
              <a:t> processes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Mesocycle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pic>
        <p:nvPicPr>
          <p:cNvPr id="5" name="Content Placeholder 4"/>
          <p:cNvPicPr>
            <a:picLocks noGrp="1"/>
          </p:cNvPicPr>
          <p:nvPr>
            <p:ph idx="1"/>
          </p:nvPr>
        </p:nvPicPr>
        <p:blipFill>
          <a:blip r:embed="rId2"/>
          <a:srcRect/>
          <a:stretch>
            <a:fillRect/>
          </a:stretch>
        </p:blipFill>
        <p:spPr bwMode="auto">
          <a:xfrm>
            <a:off x="457200" y="1600200"/>
            <a:ext cx="8153400"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Mesocycle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pic>
        <p:nvPicPr>
          <p:cNvPr id="5" name="Content Placeholder 4"/>
          <p:cNvPicPr>
            <a:picLocks noGrp="1"/>
          </p:cNvPicPr>
          <p:nvPr>
            <p:ph idx="1"/>
          </p:nvPr>
        </p:nvPicPr>
        <p:blipFill>
          <a:blip r:embed="rId2"/>
          <a:srcRect/>
          <a:stretch>
            <a:fillRect/>
          </a:stretch>
        </p:blipFill>
        <p:spPr bwMode="auto">
          <a:xfrm>
            <a:off x="381000" y="1600200"/>
            <a:ext cx="8382000"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Mesocycle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pic>
        <p:nvPicPr>
          <p:cNvPr id="6" name="Content Placeholder 5"/>
          <p:cNvPicPr>
            <a:picLocks noGrp="1"/>
          </p:cNvPicPr>
          <p:nvPr>
            <p:ph idx="1"/>
          </p:nvPr>
        </p:nvPicPr>
        <p:blipFill>
          <a:blip r:embed="rId2"/>
          <a:srcRect/>
          <a:stretch>
            <a:fillRect/>
          </a:stretch>
        </p:blipFill>
        <p:spPr bwMode="auto">
          <a:xfrm>
            <a:off x="457200" y="1600200"/>
            <a:ext cx="8001000"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Accumulation Mesocycles</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development of the athlete's </a:t>
            </a:r>
            <a:r>
              <a:rPr lang="en-US" dirty="0" smtClean="0">
                <a:solidFill>
                  <a:srgbClr val="FF0000"/>
                </a:solidFill>
              </a:rPr>
              <a:t>overall conditioning </a:t>
            </a:r>
          </a:p>
          <a:p>
            <a:r>
              <a:rPr lang="en-US" dirty="0" smtClean="0"/>
              <a:t>use </a:t>
            </a:r>
            <a:r>
              <a:rPr lang="en-US" dirty="0" smtClean="0">
                <a:solidFill>
                  <a:srgbClr val="FF0000"/>
                </a:solidFill>
              </a:rPr>
              <a:t>of substantial workloads </a:t>
            </a:r>
            <a:r>
              <a:rPr lang="en-US" dirty="0" smtClean="0"/>
              <a:t>that target </a:t>
            </a:r>
            <a:r>
              <a:rPr lang="en-US" dirty="0" smtClean="0">
                <a:solidFill>
                  <a:srgbClr val="FF0000"/>
                </a:solidFill>
              </a:rPr>
              <a:t>basic</a:t>
            </a:r>
            <a:r>
              <a:rPr lang="en-US" dirty="0" smtClean="0"/>
              <a:t> athletic abilities</a:t>
            </a:r>
          </a:p>
          <a:p>
            <a:r>
              <a:rPr lang="en-US" dirty="0" smtClean="0"/>
              <a:t>such as muscular </a:t>
            </a:r>
            <a:r>
              <a:rPr lang="en-US" dirty="0" smtClean="0">
                <a:solidFill>
                  <a:srgbClr val="FF0000"/>
                </a:solidFill>
              </a:rPr>
              <a:t>strength</a:t>
            </a:r>
            <a:r>
              <a:rPr lang="en-US" dirty="0" smtClean="0"/>
              <a:t>, </a:t>
            </a:r>
            <a:r>
              <a:rPr lang="en-US" dirty="0" smtClean="0">
                <a:solidFill>
                  <a:srgbClr val="FF0000"/>
                </a:solidFill>
              </a:rPr>
              <a:t>anaerobic</a:t>
            </a:r>
            <a:r>
              <a:rPr lang="en-US" dirty="0" smtClean="0"/>
              <a:t> endurance, or </a:t>
            </a:r>
            <a:r>
              <a:rPr lang="en-US" dirty="0" smtClean="0">
                <a:solidFill>
                  <a:srgbClr val="FF0000"/>
                </a:solidFill>
              </a:rPr>
              <a:t>aerobic</a:t>
            </a:r>
            <a:r>
              <a:rPr lang="en-US" dirty="0" smtClean="0"/>
              <a:t> endurance</a:t>
            </a:r>
          </a:p>
          <a:p>
            <a:r>
              <a:rPr lang="en-US" dirty="0" smtClean="0">
                <a:solidFill>
                  <a:srgbClr val="FF0000"/>
                </a:solidFill>
              </a:rPr>
              <a:t>two and four weeks </a:t>
            </a:r>
            <a:r>
              <a:rPr lang="en-US" dirty="0" smtClean="0"/>
              <a:t>and depends on the time necessary to attain the targeted training effect</a:t>
            </a:r>
          </a:p>
          <a:p>
            <a:r>
              <a:rPr lang="en-US" dirty="0" smtClean="0">
                <a:solidFill>
                  <a:srgbClr val="FF0000"/>
                </a:solidFill>
              </a:rPr>
              <a:t>Longer</a:t>
            </a:r>
            <a:r>
              <a:rPr lang="en-US" dirty="0" smtClean="0"/>
              <a:t> accumulation mesocycles result in longer training </a:t>
            </a:r>
            <a:r>
              <a:rPr lang="en-US" dirty="0" smtClean="0">
                <a:solidFill>
                  <a:srgbClr val="FF0000"/>
                </a:solidFill>
              </a:rPr>
              <a:t>residuals</a:t>
            </a:r>
            <a:r>
              <a:rPr lang="en-US" dirty="0" smtClean="0"/>
              <a:t> (43, 44) and substantially greater </a:t>
            </a:r>
            <a:r>
              <a:rPr lang="en-US" dirty="0" smtClean="0">
                <a:solidFill>
                  <a:srgbClr val="FF0000"/>
                </a:solidFill>
              </a:rPr>
              <a:t>delay of training effects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Transmutation Mesocycles</a:t>
            </a:r>
            <a:endParaRPr lang="en-US" dirty="0"/>
          </a:p>
        </p:txBody>
      </p:sp>
      <p:sp>
        <p:nvSpPr>
          <p:cNvPr id="3" name="Content Placeholder 2"/>
          <p:cNvSpPr>
            <a:spLocks noGrp="1"/>
          </p:cNvSpPr>
          <p:nvPr>
            <p:ph idx="1"/>
          </p:nvPr>
        </p:nvSpPr>
        <p:spPr/>
        <p:txBody>
          <a:bodyPr/>
          <a:lstStyle/>
          <a:p>
            <a:r>
              <a:rPr lang="en-US" dirty="0" smtClean="0"/>
              <a:t>The central goal of this mesocycle is to elevate the </a:t>
            </a:r>
            <a:r>
              <a:rPr lang="en-US" dirty="0" smtClean="0">
                <a:solidFill>
                  <a:srgbClr val="FF0000"/>
                </a:solidFill>
              </a:rPr>
              <a:t>athlete's overall level of preparedness </a:t>
            </a:r>
            <a:r>
              <a:rPr lang="en-US" dirty="0" smtClean="0"/>
              <a:t>by </a:t>
            </a:r>
            <a:r>
              <a:rPr lang="en-US" dirty="0" smtClean="0">
                <a:solidFill>
                  <a:srgbClr val="FF0000"/>
                </a:solidFill>
              </a:rPr>
              <a:t>enhancing</a:t>
            </a:r>
            <a:r>
              <a:rPr lang="en-US" dirty="0" smtClean="0"/>
              <a:t> the abilities developed during the </a:t>
            </a:r>
            <a:r>
              <a:rPr lang="en-US" dirty="0" smtClean="0">
                <a:solidFill>
                  <a:srgbClr val="FF0000"/>
                </a:solidFill>
              </a:rPr>
              <a:t>accumulation</a:t>
            </a:r>
            <a:r>
              <a:rPr lang="en-US" dirty="0" smtClean="0"/>
              <a:t> mesocycle </a:t>
            </a:r>
          </a:p>
          <a:p>
            <a:r>
              <a:rPr lang="en-US" dirty="0" smtClean="0">
                <a:solidFill>
                  <a:srgbClr val="FF0000"/>
                </a:solidFill>
              </a:rPr>
              <a:t>sport-specific training </a:t>
            </a:r>
            <a:r>
              <a:rPr lang="en-US" dirty="0" smtClean="0"/>
              <a:t>methods that focus on the competitive activity </a:t>
            </a:r>
          </a:p>
          <a:p>
            <a:r>
              <a:rPr lang="en-US" dirty="0" smtClean="0"/>
              <a:t>utilize higher </a:t>
            </a:r>
            <a:r>
              <a:rPr lang="en-US" dirty="0" smtClean="0">
                <a:solidFill>
                  <a:srgbClr val="FF0000"/>
                </a:solidFill>
              </a:rPr>
              <a:t>intensities</a:t>
            </a:r>
            <a:r>
              <a:rPr lang="en-US" dirty="0" smtClean="0"/>
              <a:t> that create a large amount of fatigue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Transmutation Mesocycles</a:t>
            </a:r>
            <a:endParaRPr lang="en-US" b="1" dirty="0"/>
          </a:p>
        </p:txBody>
      </p:sp>
      <p:sp>
        <p:nvSpPr>
          <p:cNvPr id="3" name="Content Placeholder 2"/>
          <p:cNvSpPr>
            <a:spLocks noGrp="1"/>
          </p:cNvSpPr>
          <p:nvPr>
            <p:ph idx="1"/>
          </p:nvPr>
        </p:nvSpPr>
        <p:spPr/>
        <p:txBody>
          <a:bodyPr>
            <a:normAutofit lnSpcReduction="10000"/>
          </a:bodyPr>
          <a:lstStyle/>
          <a:p>
            <a:r>
              <a:rPr lang="en-US" dirty="0" smtClean="0"/>
              <a:t>maximization of </a:t>
            </a:r>
            <a:r>
              <a:rPr lang="en-US" dirty="0" smtClean="0">
                <a:solidFill>
                  <a:srgbClr val="FF0000"/>
                </a:solidFill>
              </a:rPr>
              <a:t>muscular strength</a:t>
            </a:r>
            <a:r>
              <a:rPr lang="en-US" dirty="0" smtClean="0"/>
              <a:t>, based on the foundation set forth in the previous mesocycle.</a:t>
            </a:r>
          </a:p>
          <a:p>
            <a:r>
              <a:rPr lang="en-US" dirty="0" smtClean="0">
                <a:solidFill>
                  <a:srgbClr val="FF0000"/>
                </a:solidFill>
              </a:rPr>
              <a:t>two- to four-Week </a:t>
            </a:r>
            <a:r>
              <a:rPr lang="en-US" dirty="0" smtClean="0"/>
              <a:t>duration typically used in transmutation mesocycles</a:t>
            </a:r>
          </a:p>
          <a:p>
            <a:r>
              <a:rPr lang="en-US" dirty="0" smtClean="0"/>
              <a:t>If the duration of this mesocycle is extended </a:t>
            </a:r>
            <a:r>
              <a:rPr lang="en-US" dirty="0" smtClean="0">
                <a:solidFill>
                  <a:srgbClr val="FF0000"/>
                </a:solidFill>
              </a:rPr>
              <a:t>(&gt;4 weeks</a:t>
            </a:r>
            <a:r>
              <a:rPr lang="en-US" dirty="0" smtClean="0"/>
              <a:t>), it is likely that the involution of residual training effects from the accumulation block will be maximized.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Realization Mesocycles</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final structure </a:t>
            </a:r>
            <a:r>
              <a:rPr lang="en-US" dirty="0" smtClean="0">
                <a:solidFill>
                  <a:srgbClr val="FF0000"/>
                </a:solidFill>
              </a:rPr>
              <a:t>before a major competition </a:t>
            </a:r>
            <a:r>
              <a:rPr lang="en-US" dirty="0" smtClean="0"/>
              <a:t>that </a:t>
            </a:r>
            <a:r>
              <a:rPr lang="en-US" dirty="0" smtClean="0">
                <a:solidFill>
                  <a:srgbClr val="FF0000"/>
                </a:solidFill>
              </a:rPr>
              <a:t>maximizes</a:t>
            </a:r>
            <a:r>
              <a:rPr lang="en-US" dirty="0" smtClean="0"/>
              <a:t> the athlete’s level of preparedness</a:t>
            </a:r>
          </a:p>
          <a:p>
            <a:r>
              <a:rPr lang="en-US" dirty="0" smtClean="0"/>
              <a:t>This mesocycle is </a:t>
            </a:r>
            <a:r>
              <a:rPr lang="en-US" dirty="0" smtClean="0">
                <a:solidFill>
                  <a:srgbClr val="FF0000"/>
                </a:solidFill>
              </a:rPr>
              <a:t>very similar to the taper</a:t>
            </a:r>
          </a:p>
          <a:p>
            <a:r>
              <a:rPr lang="en-US" dirty="0" smtClean="0"/>
              <a:t>between </a:t>
            </a:r>
            <a:r>
              <a:rPr lang="en-US" dirty="0" smtClean="0">
                <a:solidFill>
                  <a:srgbClr val="FF0000"/>
                </a:solidFill>
              </a:rPr>
              <a:t>8 and 14 days </a:t>
            </a:r>
          </a:p>
          <a:p>
            <a:r>
              <a:rPr lang="en-US" dirty="0" smtClean="0">
                <a:solidFill>
                  <a:srgbClr val="FF0000"/>
                </a:solidFill>
              </a:rPr>
              <a:t>reductions</a:t>
            </a:r>
            <a:r>
              <a:rPr lang="en-US" dirty="0" smtClean="0"/>
              <a:t> in training load that </a:t>
            </a:r>
            <a:r>
              <a:rPr lang="en-US" dirty="0" smtClean="0">
                <a:solidFill>
                  <a:srgbClr val="FF0000"/>
                </a:solidFill>
              </a:rPr>
              <a:t>maximize</a:t>
            </a:r>
            <a:r>
              <a:rPr lang="en-US" dirty="0" smtClean="0"/>
              <a:t> </a:t>
            </a:r>
            <a:r>
              <a:rPr lang="en-US" dirty="0" smtClean="0">
                <a:solidFill>
                  <a:srgbClr val="FF0000"/>
                </a:solidFill>
              </a:rPr>
              <a:t>preparedness</a:t>
            </a:r>
            <a:r>
              <a:rPr lang="en-US" dirty="0" smtClean="0"/>
              <a:t> and performance while decreasing accumulated fatigue</a:t>
            </a:r>
          </a:p>
          <a:p>
            <a:r>
              <a:rPr lang="en-US" dirty="0" smtClean="0"/>
              <a:t>elevate preparedness, maximize specifically trained abilities, and create a situation that maximizes performance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Microcycle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smallest</a:t>
            </a:r>
            <a:r>
              <a:rPr lang="en-US" dirty="0" smtClean="0"/>
              <a:t> and most basic training structure</a:t>
            </a:r>
          </a:p>
          <a:p>
            <a:r>
              <a:rPr lang="en-US" dirty="0" smtClean="0"/>
              <a:t>The basic length of a microcycle is largely dictated by the </a:t>
            </a:r>
            <a:r>
              <a:rPr lang="en-US" dirty="0" smtClean="0">
                <a:solidFill>
                  <a:srgbClr val="FF0000"/>
                </a:solidFill>
              </a:rPr>
              <a:t>phase of the overall training </a:t>
            </a:r>
            <a:r>
              <a:rPr lang="en-US" dirty="0" smtClean="0"/>
              <a:t>plan</a:t>
            </a:r>
          </a:p>
          <a:p>
            <a:r>
              <a:rPr lang="en-US" dirty="0" smtClean="0"/>
              <a:t>last from </a:t>
            </a:r>
            <a:r>
              <a:rPr lang="en-US" dirty="0" smtClean="0">
                <a:solidFill>
                  <a:srgbClr val="FF0000"/>
                </a:solidFill>
              </a:rPr>
              <a:t>several days to two weeks </a:t>
            </a:r>
          </a:p>
          <a:p>
            <a:r>
              <a:rPr lang="en-US" dirty="0" smtClean="0"/>
              <a:t>The </a:t>
            </a:r>
            <a:r>
              <a:rPr lang="en-US" dirty="0" smtClean="0">
                <a:solidFill>
                  <a:srgbClr val="FF0000"/>
                </a:solidFill>
              </a:rPr>
              <a:t>actual structure of the microcycle </a:t>
            </a:r>
            <a:r>
              <a:rPr lang="en-US" dirty="0" smtClean="0"/>
              <a:t>is largely predicated by its place within the </a:t>
            </a:r>
            <a:r>
              <a:rPr lang="en-US" dirty="0" smtClean="0">
                <a:solidFill>
                  <a:srgbClr val="FF0000"/>
                </a:solidFill>
              </a:rPr>
              <a:t>overall planning structures </a:t>
            </a:r>
            <a:r>
              <a:rPr lang="en-US" dirty="0" smtClean="0"/>
              <a:t>(mesocycle, macrocycle, and annual training plans), the </a:t>
            </a:r>
            <a:r>
              <a:rPr lang="en-US" dirty="0" smtClean="0">
                <a:solidFill>
                  <a:srgbClr val="FF0000"/>
                </a:solidFill>
              </a:rPr>
              <a:t>specific requirements </a:t>
            </a:r>
            <a:r>
              <a:rPr lang="en-US" dirty="0" smtClean="0"/>
              <a:t>of the sport or athlete, </a:t>
            </a:r>
            <a:r>
              <a:rPr lang="en-US" dirty="0" smtClean="0">
                <a:solidFill>
                  <a:srgbClr val="FF0000"/>
                </a:solidFill>
              </a:rPr>
              <a:t>the athlete's ability </a:t>
            </a:r>
            <a:r>
              <a:rPr lang="en-US" dirty="0" smtClean="0"/>
              <a:t>to tolerate training stress, and the </a:t>
            </a:r>
            <a:r>
              <a:rPr lang="en-US" dirty="0" smtClean="0">
                <a:solidFill>
                  <a:srgbClr val="FF0000"/>
                </a:solidFill>
              </a:rPr>
              <a:t>time</a:t>
            </a:r>
            <a:r>
              <a:rPr lang="en-US" dirty="0" smtClean="0"/>
              <a:t> allotted for training activities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Microcycle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During the early portion of the preparatory phase use of what has been termed </a:t>
            </a:r>
            <a:r>
              <a:rPr lang="en-US" dirty="0" smtClean="0">
                <a:solidFill>
                  <a:srgbClr val="FF0000"/>
                </a:solidFill>
              </a:rPr>
              <a:t>general preparatory microcycles</a:t>
            </a:r>
          </a:p>
          <a:p>
            <a:r>
              <a:rPr lang="en-US" dirty="0" smtClean="0"/>
              <a:t>In the later stages of the preparatory phase, </a:t>
            </a:r>
            <a:r>
              <a:rPr lang="en-US" dirty="0" smtClean="0">
                <a:solidFill>
                  <a:srgbClr val="FF0000"/>
                </a:solidFill>
              </a:rPr>
              <a:t>sport-specific preparatory </a:t>
            </a:r>
            <a:r>
              <a:rPr lang="en-US" dirty="0" smtClean="0"/>
              <a:t>microcycles will be used to develop sport-specific fitness and skills </a:t>
            </a:r>
          </a:p>
          <a:p>
            <a:r>
              <a:rPr lang="en-US" dirty="0" smtClean="0"/>
              <a:t>These two microcycle types can be further subdivided into the </a:t>
            </a:r>
            <a:r>
              <a:rPr lang="en-US" dirty="0" smtClean="0">
                <a:solidFill>
                  <a:srgbClr val="FF0000"/>
                </a:solidFill>
              </a:rPr>
              <a:t>ordinary</a:t>
            </a:r>
            <a:r>
              <a:rPr lang="en-US" dirty="0" smtClean="0"/>
              <a:t>, </a:t>
            </a:r>
            <a:r>
              <a:rPr lang="en-US" dirty="0" smtClean="0">
                <a:solidFill>
                  <a:srgbClr val="FF0000"/>
                </a:solidFill>
              </a:rPr>
              <a:t>shock</a:t>
            </a:r>
            <a:r>
              <a:rPr lang="en-US" dirty="0" smtClean="0"/>
              <a:t>, </a:t>
            </a:r>
            <a:r>
              <a:rPr lang="en-US" dirty="0" smtClean="0">
                <a:solidFill>
                  <a:srgbClr val="FF0000"/>
                </a:solidFill>
              </a:rPr>
              <a:t>pre- competitive, competitive, and recovery </a:t>
            </a:r>
            <a:r>
              <a:rPr lang="en-US" dirty="0" smtClean="0"/>
              <a:t>microcycles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Ordinary microcycles</a:t>
            </a:r>
            <a:r>
              <a:rPr lang="en-US" dirty="0" smtClean="0"/>
              <a:t> </a:t>
            </a:r>
            <a:endParaRPr lang="en-US" dirty="0"/>
          </a:p>
        </p:txBody>
      </p:sp>
      <p:sp>
        <p:nvSpPr>
          <p:cNvPr id="3" name="Content Placeholder 2"/>
          <p:cNvSpPr>
            <a:spLocks noGrp="1"/>
          </p:cNvSpPr>
          <p:nvPr>
            <p:ph idx="1"/>
          </p:nvPr>
        </p:nvSpPr>
        <p:spPr/>
        <p:txBody>
          <a:bodyPr/>
          <a:lstStyle/>
          <a:p>
            <a:r>
              <a:rPr lang="en-US" dirty="0" smtClean="0">
                <a:solidFill>
                  <a:srgbClr val="FF0000"/>
                </a:solidFill>
              </a:rPr>
              <a:t>lower training loads </a:t>
            </a:r>
            <a:r>
              <a:rPr lang="en-US" dirty="0" smtClean="0"/>
              <a:t>performed at </a:t>
            </a:r>
            <a:r>
              <a:rPr lang="en-US" dirty="0" smtClean="0">
                <a:solidFill>
                  <a:srgbClr val="FF0000"/>
                </a:solidFill>
              </a:rPr>
              <a:t>submaximal</a:t>
            </a:r>
            <a:r>
              <a:rPr lang="en-US" dirty="0" smtClean="0"/>
              <a:t> intensities</a:t>
            </a:r>
          </a:p>
          <a:p>
            <a:r>
              <a:rPr lang="en-US" dirty="0" smtClean="0"/>
              <a:t>the training load is </a:t>
            </a:r>
            <a:r>
              <a:rPr lang="en-US" dirty="0" smtClean="0">
                <a:solidFill>
                  <a:srgbClr val="FF0000"/>
                </a:solidFill>
              </a:rPr>
              <a:t>gradually</a:t>
            </a:r>
            <a:r>
              <a:rPr lang="en-US" dirty="0" smtClean="0"/>
              <a:t> and </a:t>
            </a:r>
            <a:r>
              <a:rPr lang="en-US" dirty="0" smtClean="0">
                <a:solidFill>
                  <a:srgbClr val="FF0000"/>
                </a:solidFill>
              </a:rPr>
              <a:t>uniformly</a:t>
            </a:r>
            <a:r>
              <a:rPr lang="en-US" dirty="0" smtClean="0"/>
              <a:t> increased with successive microcycles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Principles of Periodization</a:t>
            </a:r>
            <a:endParaRPr lang="en-US" dirty="0"/>
          </a:p>
        </p:txBody>
      </p:sp>
      <p:sp>
        <p:nvSpPr>
          <p:cNvPr id="3" name="Content Placeholder 2"/>
          <p:cNvSpPr>
            <a:spLocks noGrp="1"/>
          </p:cNvSpPr>
          <p:nvPr>
            <p:ph idx="1"/>
          </p:nvPr>
        </p:nvSpPr>
        <p:spPr/>
        <p:txBody>
          <a:bodyPr>
            <a:normAutofit lnSpcReduction="10000"/>
          </a:bodyPr>
          <a:lstStyle/>
          <a:p>
            <a:r>
              <a:rPr lang="en-US" dirty="0" smtClean="0"/>
              <a:t>Since peak performance can only be maintained for </a:t>
            </a:r>
            <a:r>
              <a:rPr lang="en-US" dirty="0" smtClean="0">
                <a:solidFill>
                  <a:srgbClr val="FF0000"/>
                </a:solidFill>
              </a:rPr>
              <a:t>brief periods of time </a:t>
            </a:r>
            <a:r>
              <a:rPr lang="en-US" dirty="0" smtClean="0"/>
              <a:t>(9, 45, 55), the </a:t>
            </a:r>
            <a:r>
              <a:rPr lang="en-US" dirty="0" smtClean="0">
                <a:solidFill>
                  <a:srgbClr val="FF0000"/>
                </a:solidFill>
              </a:rPr>
              <a:t>actual sequential structure </a:t>
            </a:r>
            <a:r>
              <a:rPr lang="en-US" dirty="0" smtClean="0"/>
              <a:t>of the periodized training plan is an essential consideration.</a:t>
            </a:r>
          </a:p>
          <a:p>
            <a:r>
              <a:rPr lang="en-US" dirty="0" smtClean="0"/>
              <a:t>For example, if the </a:t>
            </a:r>
            <a:r>
              <a:rPr lang="en-US" dirty="0" smtClean="0">
                <a:solidFill>
                  <a:srgbClr val="FF0000"/>
                </a:solidFill>
              </a:rPr>
              <a:t>average intensity </a:t>
            </a:r>
            <a:r>
              <a:rPr lang="en-US" dirty="0" smtClean="0"/>
              <a:t>of all the training factors is </a:t>
            </a:r>
            <a:r>
              <a:rPr lang="en-US" dirty="0" smtClean="0">
                <a:solidFill>
                  <a:srgbClr val="FF0000"/>
                </a:solidFill>
              </a:rPr>
              <a:t>high</a:t>
            </a:r>
            <a:r>
              <a:rPr lang="en-US" dirty="0" smtClean="0"/>
              <a:t>, the performance will </a:t>
            </a:r>
            <a:r>
              <a:rPr lang="en-US" dirty="0" smtClean="0">
                <a:solidFill>
                  <a:srgbClr val="FF0000"/>
                </a:solidFill>
              </a:rPr>
              <a:t>elevate rapidly</a:t>
            </a:r>
            <a:r>
              <a:rPr lang="en-US" dirty="0" smtClean="0"/>
              <a:t>, but it will only be maintained </a:t>
            </a:r>
            <a:r>
              <a:rPr lang="en-US" dirty="0" smtClean="0">
                <a:solidFill>
                  <a:srgbClr val="FF0000"/>
                </a:solidFill>
              </a:rPr>
              <a:t>for very brief periods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Shock microcycles</a:t>
            </a:r>
            <a:endParaRPr lang="en-US" dirty="0"/>
          </a:p>
        </p:txBody>
      </p:sp>
      <p:sp>
        <p:nvSpPr>
          <p:cNvPr id="3" name="Content Placeholder 2"/>
          <p:cNvSpPr>
            <a:spLocks noGrp="1"/>
          </p:cNvSpPr>
          <p:nvPr>
            <p:ph idx="1"/>
          </p:nvPr>
        </p:nvSpPr>
        <p:spPr/>
        <p:txBody>
          <a:bodyPr/>
          <a:lstStyle/>
          <a:p>
            <a:r>
              <a:rPr lang="en-US" dirty="0" smtClean="0"/>
              <a:t>A </a:t>
            </a:r>
            <a:r>
              <a:rPr lang="en-US" dirty="0" smtClean="0">
                <a:solidFill>
                  <a:srgbClr val="FF0000"/>
                </a:solidFill>
              </a:rPr>
              <a:t>sudden increase </a:t>
            </a:r>
            <a:r>
              <a:rPr lang="en-US" dirty="0" smtClean="0"/>
              <a:t>in training load while maintaining a </a:t>
            </a:r>
            <a:r>
              <a:rPr lang="en-US" dirty="0" smtClean="0">
                <a:solidFill>
                  <a:srgbClr val="FF0000"/>
                </a:solidFill>
              </a:rPr>
              <a:t>high volume </a:t>
            </a:r>
            <a:r>
              <a:rPr lang="en-US" dirty="0" smtClean="0"/>
              <a:t>of training is seen in a shock</a:t>
            </a:r>
          </a:p>
          <a:p>
            <a:r>
              <a:rPr lang="en-US" dirty="0" smtClean="0"/>
              <a:t>Shock microcycles are widely used during both the </a:t>
            </a:r>
            <a:r>
              <a:rPr lang="en-US" dirty="0" smtClean="0">
                <a:solidFill>
                  <a:srgbClr val="FF0000"/>
                </a:solidFill>
              </a:rPr>
              <a:t>preparatory and competitive </a:t>
            </a:r>
            <a:r>
              <a:rPr lang="en-US" dirty="0" smtClean="0"/>
              <a:t>phases of training by </a:t>
            </a:r>
            <a:r>
              <a:rPr lang="en-US" dirty="0" smtClean="0">
                <a:solidFill>
                  <a:srgbClr val="FF0000"/>
                </a:solidFill>
              </a:rPr>
              <a:t>advanced</a:t>
            </a:r>
            <a:r>
              <a:rPr lang="en-US" dirty="0" smtClean="0"/>
              <a:t> athletes who have developed a substantial training base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Shock microcycles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shock microcycle can be a very powerful tool for inducing </a:t>
            </a:r>
            <a:r>
              <a:rPr lang="en-US" dirty="0" smtClean="0">
                <a:solidFill>
                  <a:srgbClr val="FF0000"/>
                </a:solidFill>
              </a:rPr>
              <a:t>significant physiological </a:t>
            </a:r>
            <a:r>
              <a:rPr lang="en-US" dirty="0" smtClean="0"/>
              <a:t>and </a:t>
            </a:r>
            <a:r>
              <a:rPr lang="en-US" dirty="0" smtClean="0">
                <a:solidFill>
                  <a:srgbClr val="FF0000"/>
                </a:solidFill>
              </a:rPr>
              <a:t>performance</a:t>
            </a:r>
            <a:r>
              <a:rPr lang="en-US" dirty="0" smtClean="0"/>
              <a:t> adaptations </a:t>
            </a:r>
          </a:p>
          <a:p>
            <a:r>
              <a:rPr lang="en-US" dirty="0" smtClean="0"/>
              <a:t>after a shock microcycle, </a:t>
            </a:r>
            <a:r>
              <a:rPr lang="en-US" dirty="0" smtClean="0">
                <a:solidFill>
                  <a:srgbClr val="FF0000"/>
                </a:solidFill>
              </a:rPr>
              <a:t>ordinary or recovery </a:t>
            </a:r>
            <a:r>
              <a:rPr lang="en-US" dirty="0" smtClean="0"/>
              <a:t>microcycles are employed, depending on the </a:t>
            </a:r>
            <a:r>
              <a:rPr lang="en-US" dirty="0" smtClean="0">
                <a:solidFill>
                  <a:srgbClr val="FF0000"/>
                </a:solidFill>
              </a:rPr>
              <a:t>training status of the athlete </a:t>
            </a:r>
            <a:r>
              <a:rPr lang="en-US" dirty="0" smtClean="0"/>
              <a:t>and the overall goals of the program</a:t>
            </a:r>
          </a:p>
          <a:p>
            <a:r>
              <a:rPr lang="en-US" dirty="0" smtClean="0"/>
              <a:t>However, in very unique situations, some elite athletes may employ </a:t>
            </a:r>
            <a:r>
              <a:rPr lang="en-US" dirty="0" smtClean="0">
                <a:solidFill>
                  <a:srgbClr val="FF0000"/>
                </a:solidFill>
              </a:rPr>
              <a:t>two sequential shock </a:t>
            </a:r>
            <a:r>
              <a:rPr lang="en-US" dirty="0" smtClean="0"/>
              <a:t>microcycles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Shock microcycles</a:t>
            </a:r>
            <a:endParaRPr lang="en-US" dirty="0"/>
          </a:p>
        </p:txBody>
      </p:sp>
      <p:sp>
        <p:nvSpPr>
          <p:cNvPr id="3" name="Content Placeholder 2"/>
          <p:cNvSpPr>
            <a:spLocks noGrp="1"/>
          </p:cNvSpPr>
          <p:nvPr>
            <p:ph idx="1"/>
          </p:nvPr>
        </p:nvSpPr>
        <p:spPr/>
        <p:txBody>
          <a:bodyPr>
            <a:normAutofit fontScale="92500"/>
          </a:bodyPr>
          <a:lstStyle/>
          <a:p>
            <a:r>
              <a:rPr lang="en-US" dirty="0" smtClean="0"/>
              <a:t>This has been termed a </a:t>
            </a:r>
            <a:r>
              <a:rPr lang="en-US" dirty="0" smtClean="0">
                <a:solidFill>
                  <a:srgbClr val="FF0000"/>
                </a:solidFill>
              </a:rPr>
              <a:t>double-shock</a:t>
            </a:r>
            <a:r>
              <a:rPr lang="en-US" dirty="0" smtClean="0"/>
              <a:t> microcycle </a:t>
            </a:r>
          </a:p>
          <a:p>
            <a:r>
              <a:rPr lang="en-US" dirty="0" smtClean="0"/>
              <a:t>Shock microcycles are common-place in the training plans of </a:t>
            </a:r>
            <a:r>
              <a:rPr lang="en-US" dirty="0" smtClean="0">
                <a:solidFill>
                  <a:srgbClr val="FF0000"/>
                </a:solidFill>
              </a:rPr>
              <a:t>elite athletes</a:t>
            </a:r>
            <a:r>
              <a:rPr lang="en-US" dirty="0" smtClean="0"/>
              <a:t>, but they should be </a:t>
            </a:r>
            <a:r>
              <a:rPr lang="en-US" dirty="0" smtClean="0">
                <a:solidFill>
                  <a:srgbClr val="FF0000"/>
                </a:solidFill>
              </a:rPr>
              <a:t>avoided with beginner</a:t>
            </a:r>
            <a:r>
              <a:rPr lang="en-US" dirty="0" smtClean="0"/>
              <a:t> or novice athletes </a:t>
            </a:r>
          </a:p>
          <a:p>
            <a:r>
              <a:rPr lang="en-US" dirty="0" smtClean="0"/>
              <a:t>an illogical application of a shock microcycle may </a:t>
            </a:r>
            <a:r>
              <a:rPr lang="en-US" dirty="0" smtClean="0">
                <a:solidFill>
                  <a:srgbClr val="FF0000"/>
                </a:solidFill>
              </a:rPr>
              <a:t>increase the athlete’s injury risk </a:t>
            </a:r>
            <a:r>
              <a:rPr lang="en-US" dirty="0" smtClean="0"/>
              <a:t>and the potential for </a:t>
            </a:r>
            <a:r>
              <a:rPr lang="en-US" dirty="0" smtClean="0">
                <a:solidFill>
                  <a:srgbClr val="FF0000"/>
                </a:solidFill>
              </a:rPr>
              <a:t>overtraining</a:t>
            </a:r>
            <a:r>
              <a:rPr lang="en-US" dirty="0" smtClean="0"/>
              <a:t>, and may induce traumatic maladaptive responses, such as rhabdomyolysis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Precompetitive microcycles</a:t>
            </a:r>
            <a:endParaRPr lang="en-US" dirty="0"/>
          </a:p>
        </p:txBody>
      </p:sp>
      <p:sp>
        <p:nvSpPr>
          <p:cNvPr id="3" name="Content Placeholder 2"/>
          <p:cNvSpPr>
            <a:spLocks noGrp="1"/>
          </p:cNvSpPr>
          <p:nvPr>
            <p:ph idx="1"/>
          </p:nvPr>
        </p:nvSpPr>
        <p:spPr/>
        <p:txBody>
          <a:bodyPr/>
          <a:lstStyle/>
          <a:p>
            <a:r>
              <a:rPr lang="en-US" dirty="0" smtClean="0"/>
              <a:t>This microcycle may be considered an </a:t>
            </a:r>
            <a:r>
              <a:rPr lang="en-US" dirty="0" smtClean="0">
                <a:solidFill>
                  <a:srgbClr val="FF0000"/>
                </a:solidFill>
              </a:rPr>
              <a:t>early</a:t>
            </a:r>
            <a:r>
              <a:rPr lang="en-US" dirty="0" smtClean="0"/>
              <a:t> portion of the </a:t>
            </a:r>
            <a:r>
              <a:rPr lang="en-US" dirty="0" smtClean="0">
                <a:solidFill>
                  <a:srgbClr val="FF0000"/>
                </a:solidFill>
              </a:rPr>
              <a:t>precompetitive taper</a:t>
            </a:r>
            <a:r>
              <a:rPr lang="en-US" dirty="0" smtClean="0"/>
              <a:t>.</a:t>
            </a:r>
          </a:p>
          <a:p>
            <a:r>
              <a:rPr lang="en-US" dirty="0" smtClean="0"/>
              <a:t>It is marked by </a:t>
            </a:r>
            <a:r>
              <a:rPr lang="en-US" dirty="0" smtClean="0">
                <a:solidFill>
                  <a:srgbClr val="FF0000"/>
                </a:solidFill>
              </a:rPr>
              <a:t>reduced training volumes</a:t>
            </a:r>
            <a:r>
              <a:rPr lang="en-US" dirty="0" smtClean="0"/>
              <a:t>, but it also emphasizes </a:t>
            </a:r>
            <a:r>
              <a:rPr lang="en-US" dirty="0" smtClean="0">
                <a:solidFill>
                  <a:srgbClr val="FF0000"/>
                </a:solidFill>
              </a:rPr>
              <a:t>sport-specific training </a:t>
            </a:r>
            <a:r>
              <a:rPr lang="en-US" dirty="0" smtClean="0"/>
              <a:t>activities that elevate performance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Competitive microcycle</a:t>
            </a:r>
            <a:endParaRPr lang="en-US" dirty="0"/>
          </a:p>
        </p:txBody>
      </p:sp>
      <p:sp>
        <p:nvSpPr>
          <p:cNvPr id="3" name="Content Placeholder 2"/>
          <p:cNvSpPr>
            <a:spLocks noGrp="1"/>
          </p:cNvSpPr>
          <p:nvPr>
            <p:ph idx="1"/>
          </p:nvPr>
        </p:nvSpPr>
        <p:spPr>
          <a:xfrm>
            <a:off x="457200" y="1295400"/>
            <a:ext cx="8229600" cy="5029200"/>
          </a:xfrm>
        </p:spPr>
        <p:txBody>
          <a:bodyPr>
            <a:normAutofit fontScale="92500" lnSpcReduction="10000"/>
          </a:bodyPr>
          <a:lstStyle/>
          <a:p>
            <a:r>
              <a:rPr lang="en-US" dirty="0" smtClean="0"/>
              <a:t>The competitive microcycle occurs </a:t>
            </a:r>
            <a:r>
              <a:rPr lang="en-US" dirty="0" smtClean="0">
                <a:solidFill>
                  <a:srgbClr val="FF0000"/>
                </a:solidFill>
              </a:rPr>
              <a:t>immediately</a:t>
            </a:r>
            <a:r>
              <a:rPr lang="en-US" dirty="0" smtClean="0"/>
              <a:t> </a:t>
            </a:r>
            <a:r>
              <a:rPr lang="en-US" dirty="0" smtClean="0">
                <a:solidFill>
                  <a:srgbClr val="FF0000"/>
                </a:solidFill>
              </a:rPr>
              <a:t>prior to a competition</a:t>
            </a:r>
            <a:r>
              <a:rPr lang="en-US" dirty="0" smtClean="0"/>
              <a:t>.</a:t>
            </a:r>
          </a:p>
          <a:p>
            <a:r>
              <a:rPr lang="en-US" dirty="0" smtClean="0"/>
              <a:t>It maximizes performance and </a:t>
            </a:r>
            <a:r>
              <a:rPr lang="en-US" dirty="0" smtClean="0">
                <a:solidFill>
                  <a:srgbClr val="FF0000"/>
                </a:solidFill>
              </a:rPr>
              <a:t>preparedness </a:t>
            </a:r>
          </a:p>
          <a:p>
            <a:r>
              <a:rPr lang="en-US" dirty="0" smtClean="0"/>
              <a:t>This microcycle should be considered an </a:t>
            </a:r>
            <a:r>
              <a:rPr lang="en-US" dirty="0" smtClean="0">
                <a:solidFill>
                  <a:srgbClr val="FF0000"/>
                </a:solidFill>
              </a:rPr>
              <a:t>extension of the precompetitive </a:t>
            </a:r>
            <a:r>
              <a:rPr lang="en-US" dirty="0" smtClean="0"/>
              <a:t>microcycle</a:t>
            </a:r>
          </a:p>
          <a:p>
            <a:r>
              <a:rPr lang="en-US" dirty="0" smtClean="0"/>
              <a:t>It contains the latter portion of the taper leading into the competition</a:t>
            </a:r>
          </a:p>
          <a:p>
            <a:r>
              <a:rPr lang="en-US" dirty="0" smtClean="0"/>
              <a:t>immediate training preparation, travel to the competition, site preparation, warm-up, the actual competition, and the recovery activities undertaken after the competition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Recovery microcycle</a:t>
            </a:r>
            <a:endParaRPr lang="en-US" dirty="0"/>
          </a:p>
        </p:txBody>
      </p:sp>
      <p:sp>
        <p:nvSpPr>
          <p:cNvPr id="3" name="Content Placeholder 2"/>
          <p:cNvSpPr>
            <a:spLocks noGrp="1"/>
          </p:cNvSpPr>
          <p:nvPr>
            <p:ph idx="1"/>
          </p:nvPr>
        </p:nvSpPr>
        <p:spPr/>
        <p:txBody>
          <a:bodyPr/>
          <a:lstStyle/>
          <a:p>
            <a:r>
              <a:rPr lang="en-US" dirty="0" smtClean="0"/>
              <a:t>contains a </a:t>
            </a:r>
            <a:r>
              <a:rPr lang="en-US" dirty="0" smtClean="0">
                <a:solidFill>
                  <a:srgbClr val="FF0000"/>
                </a:solidFill>
              </a:rPr>
              <a:t>reduced training load </a:t>
            </a:r>
            <a:r>
              <a:rPr lang="en-US" dirty="0" smtClean="0"/>
              <a:t>in order to induce recovery by allowing the athlete to rest, heal, and prepare for upcoming training blocks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basic microcycle structures </a:t>
            </a:r>
            <a:endParaRPr lang="en-US" b="1"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solidFill>
                  <a:srgbClr val="FF0000"/>
                </a:solidFill>
              </a:rPr>
              <a:t>Depending on the targeted outcomes </a:t>
            </a:r>
            <a:r>
              <a:rPr lang="en-US" dirty="0" smtClean="0"/>
              <a:t>of the mesocycle, specific microcycle types can be selected and sequenced</a:t>
            </a:r>
          </a:p>
          <a:p>
            <a:r>
              <a:rPr lang="en-US" b="1" dirty="0" smtClean="0"/>
              <a:t>realization mesocycle</a:t>
            </a:r>
          </a:p>
          <a:p>
            <a:r>
              <a:rPr lang="en-US" dirty="0" smtClean="0"/>
              <a:t>Precompetitive microcycle (7 days)               Competitive microcycle (7 days)</a:t>
            </a:r>
          </a:p>
          <a:p>
            <a:r>
              <a:rPr lang="en-US" b="1" dirty="0" smtClean="0"/>
              <a:t>an accumulation mesocycle </a:t>
            </a:r>
          </a:p>
          <a:p>
            <a:r>
              <a:rPr lang="en-US" dirty="0" smtClean="0"/>
              <a:t>Ordinary (7 days)             Ordinary (7 days)             Ordinary (7 days)          Recovery (7 days)</a:t>
            </a:r>
          </a:p>
          <a:p>
            <a:pPr>
              <a:buNone/>
            </a:pPr>
            <a:endParaRPr lang="en-US" dirty="0" smtClean="0"/>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basic microcycle structures </a:t>
            </a:r>
            <a:endParaRPr lang="en-US" b="1" dirty="0"/>
          </a:p>
        </p:txBody>
      </p:sp>
      <p:sp>
        <p:nvSpPr>
          <p:cNvPr id="3" name="Content Placeholder 2"/>
          <p:cNvSpPr>
            <a:spLocks noGrp="1"/>
          </p:cNvSpPr>
          <p:nvPr>
            <p:ph idx="1"/>
          </p:nvPr>
        </p:nvSpPr>
        <p:spPr/>
        <p:txBody>
          <a:bodyPr>
            <a:normAutofit lnSpcReduction="10000"/>
          </a:bodyPr>
          <a:lstStyle/>
          <a:p>
            <a:r>
              <a:rPr lang="en-US" dirty="0" smtClean="0"/>
              <a:t>mesocycle structure called for a </a:t>
            </a:r>
            <a:r>
              <a:rPr lang="en-US" dirty="0" smtClean="0">
                <a:solidFill>
                  <a:srgbClr val="FF0000"/>
                </a:solidFill>
              </a:rPr>
              <a:t>concentrated </a:t>
            </a:r>
          </a:p>
          <a:p>
            <a:r>
              <a:rPr lang="en-US" dirty="0" smtClean="0">
                <a:solidFill>
                  <a:srgbClr val="FF0000"/>
                </a:solidFill>
              </a:rPr>
              <a:t>Shock</a:t>
            </a:r>
            <a:r>
              <a:rPr lang="en-US" dirty="0" smtClean="0"/>
              <a:t> (7 days)           </a:t>
            </a:r>
            <a:r>
              <a:rPr lang="en-US" dirty="0" smtClean="0">
                <a:solidFill>
                  <a:srgbClr val="FF0000"/>
                </a:solidFill>
              </a:rPr>
              <a:t>Ordinary</a:t>
            </a:r>
            <a:r>
              <a:rPr lang="en-US" dirty="0" smtClean="0"/>
              <a:t> (7 days)          Ordinary (7 days)         Recovery (7 days)</a:t>
            </a:r>
          </a:p>
          <a:p>
            <a:r>
              <a:rPr lang="en-US" dirty="0" smtClean="0"/>
              <a:t>Ultimately, the various microcycle structures allow for various training sequences to be constructed, based on the </a:t>
            </a:r>
            <a:r>
              <a:rPr lang="en-US" dirty="0" smtClean="0">
                <a:solidFill>
                  <a:srgbClr val="FF0000"/>
                </a:solidFill>
              </a:rPr>
              <a:t>needs of the athlete</a:t>
            </a:r>
            <a:r>
              <a:rPr lang="en-US" dirty="0" smtClean="0"/>
              <a:t>, </a:t>
            </a:r>
            <a:r>
              <a:rPr lang="en-US" dirty="0" smtClean="0">
                <a:solidFill>
                  <a:srgbClr val="FF0000"/>
                </a:solidFill>
              </a:rPr>
              <a:t>the phase of training</a:t>
            </a:r>
            <a:r>
              <a:rPr lang="en-US" dirty="0" smtClean="0"/>
              <a:t>, and the </a:t>
            </a:r>
            <a:r>
              <a:rPr lang="en-US" dirty="0" smtClean="0">
                <a:solidFill>
                  <a:srgbClr val="FF0000"/>
                </a:solidFill>
              </a:rPr>
              <a:t>goals</a:t>
            </a:r>
            <a:r>
              <a:rPr lang="en-US" dirty="0" smtClean="0"/>
              <a:t> of the mesocycle, macrocycle, and annual training plan.</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Training Day</a:t>
            </a:r>
            <a:endParaRPr lang="en-US" dirty="0"/>
          </a:p>
        </p:txBody>
      </p:sp>
      <p:sp>
        <p:nvSpPr>
          <p:cNvPr id="3" name="Content Placeholder 2"/>
          <p:cNvSpPr>
            <a:spLocks noGrp="1"/>
          </p:cNvSpPr>
          <p:nvPr>
            <p:ph idx="1"/>
          </p:nvPr>
        </p:nvSpPr>
        <p:spPr/>
        <p:txBody>
          <a:bodyPr/>
          <a:lstStyle/>
          <a:p>
            <a:r>
              <a:rPr lang="en-US" dirty="0" smtClean="0"/>
              <a:t>Typically, a training day contains </a:t>
            </a:r>
            <a:r>
              <a:rPr lang="en-US" dirty="0" smtClean="0">
                <a:solidFill>
                  <a:srgbClr val="FF0000"/>
                </a:solidFill>
              </a:rPr>
              <a:t>one or more interconnected training sessions</a:t>
            </a:r>
          </a:p>
          <a:p>
            <a:r>
              <a:rPr lang="en-US" dirty="0" smtClean="0"/>
              <a:t>in accordance with the </a:t>
            </a:r>
            <a:r>
              <a:rPr lang="en-US" dirty="0" smtClean="0">
                <a:solidFill>
                  <a:srgbClr val="FF0000"/>
                </a:solidFill>
              </a:rPr>
              <a:t>objectives</a:t>
            </a:r>
            <a:r>
              <a:rPr lang="en-US" dirty="0" smtClean="0"/>
              <a:t> established by the microcycle plan</a:t>
            </a:r>
          </a:p>
          <a:p>
            <a:r>
              <a:rPr lang="en-US" dirty="0" smtClean="0"/>
              <a:t>The density of training sessions in a training day largely depends on the </a:t>
            </a:r>
            <a:r>
              <a:rPr lang="en-US" dirty="0" smtClean="0">
                <a:solidFill>
                  <a:srgbClr val="FF0000"/>
                </a:solidFill>
              </a:rPr>
              <a:t>athletes level </a:t>
            </a:r>
            <a:r>
              <a:rPr lang="en-US" dirty="0" smtClean="0"/>
              <a:t>of </a:t>
            </a:r>
            <a:r>
              <a:rPr lang="en-US" dirty="0" smtClean="0">
                <a:solidFill>
                  <a:srgbClr val="FF0000"/>
                </a:solidFill>
              </a:rPr>
              <a:t>development</a:t>
            </a:r>
            <a:r>
              <a:rPr lang="en-US" dirty="0" smtClean="0"/>
              <a:t>, the </a:t>
            </a:r>
            <a:r>
              <a:rPr lang="en-US" dirty="0" smtClean="0">
                <a:solidFill>
                  <a:srgbClr val="FF0000"/>
                </a:solidFill>
              </a:rPr>
              <a:t>time</a:t>
            </a:r>
            <a:r>
              <a:rPr lang="en-US" dirty="0" smtClean="0"/>
              <a:t> allotted for training, and the </a:t>
            </a:r>
            <a:r>
              <a:rPr lang="en-US" dirty="0" smtClean="0">
                <a:solidFill>
                  <a:srgbClr val="FF0000"/>
                </a:solidFill>
              </a:rPr>
              <a:t>phase of training</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Training Day</a:t>
            </a:r>
            <a:endParaRPr lang="en-US" dirty="0"/>
          </a:p>
        </p:txBody>
      </p:sp>
      <p:sp>
        <p:nvSpPr>
          <p:cNvPr id="3" name="Content Placeholder 2"/>
          <p:cNvSpPr>
            <a:spLocks noGrp="1"/>
          </p:cNvSpPr>
          <p:nvPr>
            <p:ph idx="1"/>
          </p:nvPr>
        </p:nvSpPr>
        <p:spPr/>
        <p:txBody>
          <a:bodyPr>
            <a:normAutofit lnSpcReduction="10000"/>
          </a:bodyPr>
          <a:lstStyle/>
          <a:p>
            <a:r>
              <a:rPr lang="en-US" dirty="0" smtClean="0"/>
              <a:t>By placing </a:t>
            </a:r>
            <a:r>
              <a:rPr lang="en-US" dirty="0" smtClean="0">
                <a:solidFill>
                  <a:srgbClr val="FF0000"/>
                </a:solidFill>
              </a:rPr>
              <a:t>smaller periods </a:t>
            </a:r>
            <a:r>
              <a:rPr lang="en-US" dirty="0" smtClean="0"/>
              <a:t>of training </a:t>
            </a:r>
            <a:r>
              <a:rPr lang="en-US" dirty="0" smtClean="0">
                <a:solidFill>
                  <a:srgbClr val="FF0000"/>
                </a:solidFill>
              </a:rPr>
              <a:t>throughout the day</a:t>
            </a:r>
            <a:r>
              <a:rPr lang="en-US" dirty="0" smtClean="0"/>
              <a:t>, it is believed that greater physiological adaptations may occur, which ultimately result in greater performance gains. </a:t>
            </a:r>
          </a:p>
          <a:p>
            <a:r>
              <a:rPr lang="en-US" dirty="0" smtClean="0"/>
              <a:t>studies have shown that greater </a:t>
            </a:r>
            <a:r>
              <a:rPr lang="en-US" dirty="0" smtClean="0">
                <a:solidFill>
                  <a:srgbClr val="FF0000"/>
                </a:solidFill>
              </a:rPr>
              <a:t>neuromuscular and hypertrophic adaptations </a:t>
            </a:r>
            <a:r>
              <a:rPr lang="en-US" dirty="0" smtClean="0"/>
              <a:t>occur from training twice a day compared to a single training session, even when volume is held constant (36).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Principles of Periodization</a:t>
            </a:r>
            <a:endParaRPr lang="en-US" dirty="0"/>
          </a:p>
        </p:txBody>
      </p:sp>
      <p:sp>
        <p:nvSpPr>
          <p:cNvPr id="3" name="Content Placeholder 2"/>
          <p:cNvSpPr>
            <a:spLocks noGrp="1"/>
          </p:cNvSpPr>
          <p:nvPr>
            <p:ph idx="1"/>
          </p:nvPr>
        </p:nvSpPr>
        <p:spPr/>
        <p:txBody>
          <a:bodyPr/>
          <a:lstStyle/>
          <a:p>
            <a:r>
              <a:rPr lang="en-US" dirty="0" smtClean="0"/>
              <a:t>If, however, a more </a:t>
            </a:r>
            <a:r>
              <a:rPr lang="en-US" dirty="0" smtClean="0">
                <a:solidFill>
                  <a:srgbClr val="FF0000"/>
                </a:solidFill>
              </a:rPr>
              <a:t>logical</a:t>
            </a:r>
            <a:r>
              <a:rPr lang="en-US" dirty="0" smtClean="0"/>
              <a:t> sequential modulation of training </a:t>
            </a:r>
            <a:r>
              <a:rPr lang="en-US" dirty="0" smtClean="0">
                <a:solidFill>
                  <a:srgbClr val="FF0000"/>
                </a:solidFill>
              </a:rPr>
              <a:t>intensity</a:t>
            </a:r>
            <a:r>
              <a:rPr lang="en-US" dirty="0" smtClean="0"/>
              <a:t> is used, the </a:t>
            </a:r>
            <a:r>
              <a:rPr lang="en-US" dirty="0" smtClean="0">
                <a:solidFill>
                  <a:srgbClr val="FF0000"/>
                </a:solidFill>
              </a:rPr>
              <a:t>period of peak performance can be extended</a:t>
            </a:r>
            <a:r>
              <a:rPr lang="en-US" dirty="0" smtClean="0"/>
              <a:t>. The magnitude of performance gain can also be significantly </a:t>
            </a:r>
            <a:r>
              <a:rPr lang="en-US" dirty="0" smtClean="0">
                <a:solidFill>
                  <a:srgbClr val="FF0000"/>
                </a:solidFill>
              </a:rPr>
              <a:t>greater</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Training Session</a:t>
            </a:r>
            <a:endParaRPr lang="en-US" dirty="0"/>
          </a:p>
        </p:txBody>
      </p:sp>
      <p:sp>
        <p:nvSpPr>
          <p:cNvPr id="3" name="Content Placeholder 2"/>
          <p:cNvSpPr>
            <a:spLocks noGrp="1"/>
          </p:cNvSpPr>
          <p:nvPr>
            <p:ph idx="1"/>
          </p:nvPr>
        </p:nvSpPr>
        <p:spPr/>
        <p:txBody>
          <a:bodyPr>
            <a:normAutofit lnSpcReduction="10000"/>
          </a:bodyPr>
          <a:lstStyle/>
          <a:p>
            <a:r>
              <a:rPr lang="en-US" dirty="0" smtClean="0"/>
              <a:t>A training session or workout (43, 88) is the </a:t>
            </a:r>
            <a:r>
              <a:rPr lang="en-US" dirty="0" smtClean="0">
                <a:solidFill>
                  <a:srgbClr val="FF0000"/>
                </a:solidFill>
              </a:rPr>
              <a:t>basic</a:t>
            </a:r>
            <a:r>
              <a:rPr lang="en-US" dirty="0" smtClean="0"/>
              <a:t> structural </a:t>
            </a:r>
            <a:r>
              <a:rPr lang="en-US" dirty="0" smtClean="0">
                <a:solidFill>
                  <a:srgbClr val="FF0000"/>
                </a:solidFill>
              </a:rPr>
              <a:t>unit in a periodized </a:t>
            </a:r>
            <a:r>
              <a:rPr lang="en-US" dirty="0" smtClean="0"/>
              <a:t>training plan</a:t>
            </a:r>
          </a:p>
          <a:p>
            <a:r>
              <a:rPr lang="en-US" dirty="0" smtClean="0"/>
              <a:t>Typically, multiple training sessions are performed each day in order to target </a:t>
            </a:r>
            <a:r>
              <a:rPr lang="en-US" dirty="0" smtClean="0">
                <a:solidFill>
                  <a:srgbClr val="FF0000"/>
                </a:solidFill>
              </a:rPr>
              <a:t>several</a:t>
            </a:r>
            <a:r>
              <a:rPr lang="en-US" dirty="0" smtClean="0"/>
              <a:t> training factors </a:t>
            </a:r>
          </a:p>
          <a:p>
            <a:r>
              <a:rPr lang="en-US" dirty="0" smtClean="0"/>
              <a:t>Based on these organizational strategies, one training session is traditionally defined having </a:t>
            </a:r>
            <a:r>
              <a:rPr lang="en-US" dirty="0" smtClean="0">
                <a:solidFill>
                  <a:srgbClr val="FF0000"/>
                </a:solidFill>
              </a:rPr>
              <a:t>any rest interval less than 40 minutes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Sequencing and Integration of the Training Process</a:t>
            </a:r>
            <a:endParaRPr lang="en-US" dirty="0"/>
          </a:p>
        </p:txBody>
      </p:sp>
      <p:sp>
        <p:nvSpPr>
          <p:cNvPr id="3" name="Content Placeholder 2"/>
          <p:cNvSpPr>
            <a:spLocks noGrp="1"/>
          </p:cNvSpPr>
          <p:nvPr>
            <p:ph idx="1"/>
          </p:nvPr>
        </p:nvSpPr>
        <p:spPr/>
        <p:txBody>
          <a:bodyPr/>
          <a:lstStyle/>
          <a:p>
            <a:r>
              <a:rPr lang="en-US" dirty="0" smtClean="0"/>
              <a:t>In fact, this concept can be seen in </a:t>
            </a:r>
            <a:r>
              <a:rPr lang="en-US" dirty="0" smtClean="0">
                <a:solidFill>
                  <a:srgbClr val="FF0000"/>
                </a:solidFill>
              </a:rPr>
              <a:t>Matveyev's</a:t>
            </a:r>
            <a:r>
              <a:rPr lang="en-US" dirty="0" smtClean="0"/>
              <a:t> (52) seminal text, where he states that there is “a </a:t>
            </a:r>
            <a:r>
              <a:rPr lang="en-US" dirty="0" smtClean="0">
                <a:solidFill>
                  <a:srgbClr val="FF0000"/>
                </a:solidFill>
              </a:rPr>
              <a:t>definite sequence </a:t>
            </a:r>
            <a:r>
              <a:rPr lang="en-US" dirty="0" smtClean="0"/>
              <a:t>of different links of the </a:t>
            </a:r>
            <a:r>
              <a:rPr lang="en-US" dirty="0" smtClean="0">
                <a:solidFill>
                  <a:srgbClr val="FF0000"/>
                </a:solidFill>
              </a:rPr>
              <a:t>training process</a:t>
            </a:r>
            <a:r>
              <a:rPr lang="en-US" dirty="0" smtClean="0"/>
              <a:t>” and "a rational order of the </a:t>
            </a:r>
            <a:r>
              <a:rPr lang="en-US" dirty="0" smtClean="0">
                <a:solidFill>
                  <a:srgbClr val="FF0000"/>
                </a:solidFill>
              </a:rPr>
              <a:t>interaction of various aspects of an athlete’s </a:t>
            </a:r>
            <a:r>
              <a:rPr lang="en-US" dirty="0" smtClean="0"/>
              <a:t>training.“</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Sequencing and Integration of the Training Process</a:t>
            </a:r>
            <a:endParaRPr lang="en-US" dirty="0"/>
          </a:p>
        </p:txBody>
      </p:sp>
      <p:sp>
        <p:nvSpPr>
          <p:cNvPr id="3" name="Content Placeholder 2"/>
          <p:cNvSpPr>
            <a:spLocks noGrp="1"/>
          </p:cNvSpPr>
          <p:nvPr>
            <p:ph idx="1"/>
          </p:nvPr>
        </p:nvSpPr>
        <p:spPr/>
        <p:txBody>
          <a:bodyPr/>
          <a:lstStyle/>
          <a:p>
            <a:r>
              <a:rPr lang="en-US" dirty="0" smtClean="0"/>
              <a:t>This </a:t>
            </a:r>
            <a:r>
              <a:rPr lang="en-US" dirty="0" smtClean="0">
                <a:solidFill>
                  <a:srgbClr val="FF0000"/>
                </a:solidFill>
              </a:rPr>
              <a:t>lack of sequencing and integration </a:t>
            </a:r>
            <a:r>
              <a:rPr lang="en-US" dirty="0" smtClean="0"/>
              <a:t>of training can be seen in training programs where </a:t>
            </a:r>
            <a:r>
              <a:rPr lang="en-US" dirty="0" smtClean="0">
                <a:solidFill>
                  <a:srgbClr val="FF0000"/>
                </a:solidFill>
              </a:rPr>
              <a:t>many or all training factors </a:t>
            </a:r>
            <a:r>
              <a:rPr lang="en-US" dirty="0" smtClean="0"/>
              <a:t>are addressed or </a:t>
            </a:r>
            <a:r>
              <a:rPr lang="en-US" dirty="0" smtClean="0">
                <a:solidFill>
                  <a:srgbClr val="FF0000"/>
                </a:solidFill>
              </a:rPr>
              <a:t>emphasized at one time</a:t>
            </a:r>
            <a:r>
              <a:rPr lang="en-US" dirty="0" smtClean="0"/>
              <a:t>. </a:t>
            </a:r>
            <a:endParaRPr lang="fa-IR" dirty="0" smtClean="0"/>
          </a:p>
          <a:p>
            <a:r>
              <a:rPr lang="en-US" dirty="0" smtClean="0"/>
              <a:t>This practice creates a scenario that </a:t>
            </a:r>
            <a:r>
              <a:rPr lang="en-US" dirty="0" smtClean="0">
                <a:solidFill>
                  <a:srgbClr val="FF0000"/>
                </a:solidFill>
              </a:rPr>
              <a:t>generates high levels of fatigue </a:t>
            </a:r>
            <a:r>
              <a:rPr lang="en-US" dirty="0" smtClean="0"/>
              <a:t>and makes it virtually </a:t>
            </a:r>
            <a:r>
              <a:rPr lang="en-US" dirty="0" smtClean="0">
                <a:solidFill>
                  <a:srgbClr val="FF0000"/>
                </a:solidFill>
              </a:rPr>
              <a:t>impossible to optimize performance </a:t>
            </a:r>
            <a:r>
              <a:rPr lang="en-US" dirty="0" smtClean="0"/>
              <a:t>at the appropriate times (30).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Sequencing and Integration of the Training Process</a:t>
            </a:r>
            <a:endParaRPr lang="en-US" dirty="0"/>
          </a:p>
        </p:txBody>
      </p:sp>
      <p:sp>
        <p:nvSpPr>
          <p:cNvPr id="3" name="Content Placeholder 2"/>
          <p:cNvSpPr>
            <a:spLocks noGrp="1"/>
          </p:cNvSpPr>
          <p:nvPr>
            <p:ph idx="1"/>
          </p:nvPr>
        </p:nvSpPr>
        <p:spPr/>
        <p:txBody>
          <a:bodyPr/>
          <a:lstStyle/>
          <a:p>
            <a:r>
              <a:rPr lang="en-US" dirty="0" smtClean="0"/>
              <a:t>It is likely that these </a:t>
            </a:r>
            <a:r>
              <a:rPr lang="en-US" dirty="0" smtClean="0">
                <a:solidFill>
                  <a:srgbClr val="FF0000"/>
                </a:solidFill>
              </a:rPr>
              <a:t>high levels of fatigue </a:t>
            </a:r>
            <a:r>
              <a:rPr lang="en-US" dirty="0" smtClean="0"/>
              <a:t>increase the </a:t>
            </a:r>
            <a:r>
              <a:rPr lang="en-US" dirty="0" smtClean="0">
                <a:solidFill>
                  <a:srgbClr val="FF0000"/>
                </a:solidFill>
              </a:rPr>
              <a:t>risk of overtraining </a:t>
            </a:r>
            <a:r>
              <a:rPr lang="en-US" dirty="0" smtClean="0"/>
              <a:t>(75) and potential for </a:t>
            </a:r>
            <a:r>
              <a:rPr lang="en-US" dirty="0" smtClean="0">
                <a:solidFill>
                  <a:srgbClr val="FF0000"/>
                </a:solidFill>
              </a:rPr>
              <a:t>injury</a:t>
            </a:r>
            <a:r>
              <a:rPr lang="en-US" dirty="0" smtClean="0"/>
              <a:t> (26). </a:t>
            </a:r>
            <a:endParaRPr lang="fa-IR" dirty="0" smtClean="0"/>
          </a:p>
          <a:p>
            <a:r>
              <a:rPr lang="en-US" dirty="0" smtClean="0"/>
              <a:t>appropriately periodized training plan </a:t>
            </a:r>
            <a:r>
              <a:rPr lang="en-US" dirty="0" smtClean="0">
                <a:solidFill>
                  <a:srgbClr val="FF0000"/>
                </a:solidFill>
              </a:rPr>
              <a:t>minimizes</a:t>
            </a:r>
            <a:r>
              <a:rPr lang="en-US" dirty="0" smtClean="0"/>
              <a:t> both these </a:t>
            </a:r>
            <a:r>
              <a:rPr lang="en-US" dirty="0" smtClean="0">
                <a:solidFill>
                  <a:srgbClr val="FF0000"/>
                </a:solidFill>
              </a:rPr>
              <a:t>risks</a:t>
            </a:r>
            <a:r>
              <a:rPr lang="en-US" dirty="0" smtClean="0"/>
              <a:t> by manipulating </a:t>
            </a:r>
            <a:r>
              <a:rPr lang="en-US" dirty="0" smtClean="0">
                <a:solidFill>
                  <a:srgbClr val="FF0000"/>
                </a:solidFill>
              </a:rPr>
              <a:t>various training factors</a:t>
            </a:r>
            <a:r>
              <a:rPr lang="en-US" dirty="0" smtClean="0"/>
              <a:t>, including </a:t>
            </a:r>
            <a:r>
              <a:rPr lang="en-US" dirty="0" smtClean="0">
                <a:solidFill>
                  <a:srgbClr val="FF0000"/>
                </a:solidFill>
              </a:rPr>
              <a:t>intensity</a:t>
            </a:r>
            <a:r>
              <a:rPr lang="en-US" dirty="0" smtClean="0"/>
              <a:t>, </a:t>
            </a:r>
            <a:r>
              <a:rPr lang="en-US" dirty="0" smtClean="0">
                <a:solidFill>
                  <a:srgbClr val="FF0000"/>
                </a:solidFill>
              </a:rPr>
              <a:t>volume, density, and training focus</a:t>
            </a:r>
            <a:r>
              <a:rPr lang="en-US" dirty="0" smtClean="0"/>
              <a:t>, in a sequential and integrative fashion (76, 77),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Sequencing and Integration of the Training Process</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When crafted correctly, these result in better </a:t>
            </a:r>
            <a:r>
              <a:rPr lang="en-US" dirty="0" smtClean="0">
                <a:solidFill>
                  <a:srgbClr val="FF0000"/>
                </a:solidFill>
              </a:rPr>
              <a:t>management of training stressors </a:t>
            </a:r>
            <a:r>
              <a:rPr lang="en-US" dirty="0" smtClean="0"/>
              <a:t>and an increased ability to direct training toward </a:t>
            </a:r>
            <a:r>
              <a:rPr lang="en-US" dirty="0" smtClean="0">
                <a:solidFill>
                  <a:srgbClr val="FF0000"/>
                </a:solidFill>
              </a:rPr>
              <a:t>specific performance goals</a:t>
            </a:r>
            <a:r>
              <a:rPr lang="en-US" dirty="0" smtClean="0"/>
              <a:t>.</a:t>
            </a:r>
          </a:p>
          <a:p>
            <a:r>
              <a:rPr lang="en-US" dirty="0" smtClean="0"/>
              <a:t>As a result of the </a:t>
            </a:r>
            <a:r>
              <a:rPr lang="en-US" dirty="0" smtClean="0">
                <a:solidFill>
                  <a:srgbClr val="FF0000"/>
                </a:solidFill>
              </a:rPr>
              <a:t>various levels of involution </a:t>
            </a:r>
            <a:r>
              <a:rPr lang="en-US" dirty="0" smtClean="0"/>
              <a:t>that exist </a:t>
            </a:r>
            <a:r>
              <a:rPr lang="en-US" dirty="0" smtClean="0">
                <a:solidFill>
                  <a:srgbClr val="FF0000"/>
                </a:solidFill>
              </a:rPr>
              <a:t>for the various training factors</a:t>
            </a:r>
            <a:r>
              <a:rPr lang="en-US" dirty="0" smtClean="0"/>
              <a:t>, a </a:t>
            </a:r>
            <a:r>
              <a:rPr lang="en-US" dirty="0" smtClean="0">
                <a:solidFill>
                  <a:srgbClr val="FF0000"/>
                </a:solidFill>
              </a:rPr>
              <a:t>sequential</a:t>
            </a:r>
            <a:r>
              <a:rPr lang="en-US" dirty="0" smtClean="0"/>
              <a:t> training approach can be crafted in which complimentary training factors (table 11.4) are emphasized at </a:t>
            </a:r>
            <a:r>
              <a:rPr lang="en-US" dirty="0" smtClean="0">
                <a:solidFill>
                  <a:srgbClr val="FF0000"/>
                </a:solidFill>
              </a:rPr>
              <a:t>specific time points </a:t>
            </a:r>
            <a:r>
              <a:rPr lang="en-US" dirty="0" smtClean="0"/>
              <a:t>across multiple </a:t>
            </a:r>
            <a:r>
              <a:rPr lang="en-US" dirty="0" smtClean="0">
                <a:solidFill>
                  <a:srgbClr val="FF0000"/>
                </a:solidFill>
              </a:rPr>
              <a:t>mesocycles</a:t>
            </a:r>
            <a:r>
              <a:rPr lang="en-US" dirty="0" smtClean="0"/>
              <a:t>. This maximizes specific physiological or performance outcomes.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Sequencing and Integration of the Training Process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85</a:t>
            </a:fld>
            <a:endParaRPr lang="en-US"/>
          </a:p>
        </p:txBody>
      </p:sp>
      <p:pic>
        <p:nvPicPr>
          <p:cNvPr id="6" name="Content Placeholder 5"/>
          <p:cNvPicPr>
            <a:picLocks noGrp="1"/>
          </p:cNvPicPr>
          <p:nvPr>
            <p:ph idx="1"/>
          </p:nvPr>
        </p:nvPicPr>
        <p:blipFill>
          <a:blip r:embed="rId2"/>
          <a:srcRect/>
          <a:stretch>
            <a:fillRect/>
          </a:stretch>
        </p:blipFill>
        <p:spPr bwMode="auto">
          <a:xfrm>
            <a:off x="1219200" y="1524000"/>
            <a:ext cx="6553200"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Sequencing and Integration of the Training Process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86</a:t>
            </a:fld>
            <a:endParaRPr lang="en-US"/>
          </a:p>
        </p:txBody>
      </p:sp>
      <p:pic>
        <p:nvPicPr>
          <p:cNvPr id="5" name="Content Placeholder 4"/>
          <p:cNvPicPr>
            <a:picLocks noGrp="1"/>
          </p:cNvPicPr>
          <p:nvPr>
            <p:ph idx="1"/>
          </p:nvPr>
        </p:nvPicPr>
        <p:blipFill>
          <a:blip r:embed="rId2"/>
          <a:srcRect/>
          <a:stretch>
            <a:fillRect/>
          </a:stretch>
        </p:blipFill>
        <p:spPr bwMode="auto">
          <a:xfrm>
            <a:off x="914400" y="1600200"/>
            <a:ext cx="72390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Sequencing and Integration of the Training Process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success of a sequenced training plan is related to ordering </a:t>
            </a:r>
            <a:r>
              <a:rPr lang="en-US" dirty="0" smtClean="0">
                <a:solidFill>
                  <a:srgbClr val="FF0000"/>
                </a:solidFill>
              </a:rPr>
              <a:t>successive mesocycles </a:t>
            </a:r>
            <a:r>
              <a:rPr lang="en-US" dirty="0" smtClean="0"/>
              <a:t>in accordance with </a:t>
            </a:r>
            <a:r>
              <a:rPr lang="en-US" dirty="0" smtClean="0">
                <a:solidFill>
                  <a:srgbClr val="FF0000"/>
                </a:solidFill>
              </a:rPr>
              <a:t>mechanical</a:t>
            </a:r>
            <a:r>
              <a:rPr lang="en-US" dirty="0" smtClean="0"/>
              <a:t> specificity (64, 69, 79, 83), </a:t>
            </a:r>
            <a:r>
              <a:rPr lang="en-US" dirty="0" smtClean="0">
                <a:solidFill>
                  <a:srgbClr val="FF0000"/>
                </a:solidFill>
              </a:rPr>
              <a:t>metabolic</a:t>
            </a:r>
            <a:r>
              <a:rPr lang="en-US" dirty="0" smtClean="0"/>
              <a:t> specificity (63, 80), and the </a:t>
            </a:r>
            <a:r>
              <a:rPr lang="en-US" dirty="0" smtClean="0">
                <a:solidFill>
                  <a:srgbClr val="FF0000"/>
                </a:solidFill>
              </a:rPr>
              <a:t>time course </a:t>
            </a:r>
            <a:r>
              <a:rPr lang="en-US" dirty="0" smtClean="0"/>
              <a:t>of the </a:t>
            </a:r>
            <a:r>
              <a:rPr lang="en-US" dirty="0" smtClean="0">
                <a:solidFill>
                  <a:srgbClr val="FF0000"/>
                </a:solidFill>
              </a:rPr>
              <a:t>stability</a:t>
            </a:r>
            <a:r>
              <a:rPr lang="en-US" dirty="0" smtClean="0"/>
              <a:t> and </a:t>
            </a:r>
            <a:r>
              <a:rPr lang="en-US" dirty="0" smtClean="0">
                <a:solidFill>
                  <a:srgbClr val="FF0000"/>
                </a:solidFill>
              </a:rPr>
              <a:t>involution</a:t>
            </a:r>
            <a:r>
              <a:rPr lang="en-US" dirty="0" smtClean="0"/>
              <a:t> of residual training effects.</a:t>
            </a:r>
          </a:p>
          <a:p>
            <a:r>
              <a:rPr lang="en-US" dirty="0" smtClean="0">
                <a:solidFill>
                  <a:srgbClr val="FF0000"/>
                </a:solidFill>
              </a:rPr>
              <a:t>Three</a:t>
            </a:r>
            <a:r>
              <a:rPr lang="en-US" dirty="0" smtClean="0"/>
              <a:t> of the more commonly used methods are the (1) </a:t>
            </a:r>
            <a:r>
              <a:rPr lang="en-US" dirty="0" smtClean="0">
                <a:solidFill>
                  <a:srgbClr val="FF0000"/>
                </a:solidFill>
              </a:rPr>
              <a:t>traditional or classic</a:t>
            </a:r>
            <a:r>
              <a:rPr lang="en-US" dirty="0" smtClean="0"/>
              <a:t> model, (2) </a:t>
            </a:r>
            <a:r>
              <a:rPr lang="en-US" dirty="0" smtClean="0">
                <a:solidFill>
                  <a:srgbClr val="FF0000"/>
                </a:solidFill>
              </a:rPr>
              <a:t>summated</a:t>
            </a:r>
            <a:r>
              <a:rPr lang="en-US" dirty="0" smtClean="0"/>
              <a:t> </a:t>
            </a:r>
            <a:r>
              <a:rPr lang="en-US" dirty="0" smtClean="0">
                <a:solidFill>
                  <a:srgbClr val="FF0000"/>
                </a:solidFill>
              </a:rPr>
              <a:t>microcycle</a:t>
            </a:r>
            <a:r>
              <a:rPr lang="en-US" dirty="0" smtClean="0"/>
              <a:t> model, and (3) </a:t>
            </a:r>
            <a:r>
              <a:rPr lang="en-US" dirty="0" smtClean="0">
                <a:solidFill>
                  <a:srgbClr val="FF0000"/>
                </a:solidFill>
              </a:rPr>
              <a:t>conjugated</a:t>
            </a:r>
            <a:r>
              <a:rPr lang="en-US" dirty="0" smtClean="0"/>
              <a:t> sequencing model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Traditional or Classic Model</a:t>
            </a:r>
            <a:endParaRPr lang="en-US" dirty="0"/>
          </a:p>
        </p:txBody>
      </p:sp>
      <p:sp>
        <p:nvSpPr>
          <p:cNvPr id="3" name="Content Placeholder 2"/>
          <p:cNvSpPr>
            <a:spLocks noGrp="1"/>
          </p:cNvSpPr>
          <p:nvPr>
            <p:ph idx="1"/>
          </p:nvPr>
        </p:nvSpPr>
        <p:spPr/>
        <p:txBody>
          <a:bodyPr>
            <a:normAutofit fontScale="92500"/>
          </a:bodyPr>
          <a:lstStyle/>
          <a:p>
            <a:r>
              <a:rPr lang="en-US" dirty="0" smtClean="0"/>
              <a:t>contain </a:t>
            </a:r>
            <a:r>
              <a:rPr lang="en-US" dirty="0" smtClean="0">
                <a:solidFill>
                  <a:srgbClr val="FF0000"/>
                </a:solidFill>
              </a:rPr>
              <a:t>relatively limited variations </a:t>
            </a:r>
            <a:r>
              <a:rPr lang="en-US" dirty="0" smtClean="0"/>
              <a:t>in training methods and means</a:t>
            </a:r>
          </a:p>
          <a:p>
            <a:r>
              <a:rPr lang="en-US" dirty="0" smtClean="0"/>
              <a:t>create gradual </a:t>
            </a:r>
            <a:r>
              <a:rPr lang="en-US" dirty="0" smtClean="0">
                <a:solidFill>
                  <a:srgbClr val="FF0000"/>
                </a:solidFill>
              </a:rPr>
              <a:t>wavelike increases </a:t>
            </a:r>
            <a:r>
              <a:rPr lang="en-US" dirty="0" smtClean="0"/>
              <a:t>in workload</a:t>
            </a:r>
          </a:p>
          <a:p>
            <a:r>
              <a:rPr lang="en-US" dirty="0" smtClean="0"/>
              <a:t>In the initial stages of training, the load is </a:t>
            </a:r>
            <a:r>
              <a:rPr lang="en-US" dirty="0" smtClean="0">
                <a:solidFill>
                  <a:srgbClr val="FF0000"/>
                </a:solidFill>
              </a:rPr>
              <a:t>increased primarily by elevating the volume </a:t>
            </a:r>
            <a:r>
              <a:rPr lang="en-US" dirty="0" smtClean="0"/>
              <a:t>of work, while only marginally increasing intensity</a:t>
            </a:r>
          </a:p>
          <a:p>
            <a:r>
              <a:rPr lang="en-US" dirty="0" smtClean="0"/>
              <a:t>As training progresses, the </a:t>
            </a:r>
            <a:r>
              <a:rPr lang="en-US" dirty="0" smtClean="0">
                <a:solidFill>
                  <a:srgbClr val="FF0000"/>
                </a:solidFill>
              </a:rPr>
              <a:t>intensity will increase </a:t>
            </a:r>
            <a:r>
              <a:rPr lang="en-US" dirty="0" smtClean="0"/>
              <a:t>and training </a:t>
            </a:r>
            <a:r>
              <a:rPr lang="en-US" dirty="0" smtClean="0">
                <a:solidFill>
                  <a:srgbClr val="FF0000"/>
                </a:solidFill>
              </a:rPr>
              <a:t>volume will subsequently decrease</a:t>
            </a:r>
            <a:r>
              <a:rPr lang="en-US" dirty="0" smtClean="0"/>
              <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Traditional or Classic Model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central component of the classic model is a complex system that </a:t>
            </a:r>
            <a:r>
              <a:rPr lang="en-US" dirty="0" smtClean="0">
                <a:solidFill>
                  <a:srgbClr val="FF0000"/>
                </a:solidFill>
              </a:rPr>
              <a:t>employs the parallel development of physical abilities</a:t>
            </a:r>
          </a:p>
          <a:p>
            <a:r>
              <a:rPr lang="en-US" dirty="0" smtClean="0"/>
              <a:t>Early research on this model suggested that it results in a </a:t>
            </a:r>
            <a:r>
              <a:rPr lang="en-US" dirty="0" smtClean="0">
                <a:solidFill>
                  <a:srgbClr val="FF0000"/>
                </a:solidFill>
              </a:rPr>
              <a:t>simultaneous development </a:t>
            </a:r>
            <a:r>
              <a:rPr lang="en-US" dirty="0" smtClean="0"/>
              <a:t>of </a:t>
            </a:r>
            <a:r>
              <a:rPr lang="en-US" dirty="0" smtClean="0">
                <a:solidFill>
                  <a:srgbClr val="FF0000"/>
                </a:solidFill>
              </a:rPr>
              <a:t>divergent physiological functions </a:t>
            </a:r>
            <a:r>
              <a:rPr lang="en-US" dirty="0" smtClean="0"/>
              <a:t>that are necessary for a variety of sports</a:t>
            </a:r>
          </a:p>
          <a:p>
            <a:r>
              <a:rPr lang="en-US" dirty="0" smtClean="0"/>
              <a:t>Therefore, </a:t>
            </a:r>
            <a:r>
              <a:rPr lang="en-US" dirty="0" smtClean="0">
                <a:solidFill>
                  <a:srgbClr val="FF0000"/>
                </a:solidFill>
              </a:rPr>
              <a:t>it may not optimize </a:t>
            </a:r>
            <a:r>
              <a:rPr lang="en-US" dirty="0" smtClean="0"/>
              <a:t>the physiological and performance adaptations of </a:t>
            </a:r>
            <a:r>
              <a:rPr lang="en-US" dirty="0" smtClean="0">
                <a:solidFill>
                  <a:srgbClr val="FF0000"/>
                </a:solidFill>
              </a:rPr>
              <a:t>intermediate</a:t>
            </a:r>
            <a:r>
              <a:rPr lang="en-US" dirty="0" smtClean="0"/>
              <a:t> and </a:t>
            </a:r>
            <a:r>
              <a:rPr lang="en-US" dirty="0" smtClean="0">
                <a:solidFill>
                  <a:srgbClr val="FF0000"/>
                </a:solidFill>
              </a:rPr>
              <a:t>advanced</a:t>
            </a:r>
            <a:r>
              <a:rPr lang="en-US" dirty="0" smtClean="0"/>
              <a:t> athletes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 basic mechanistic theories </a:t>
            </a:r>
            <a:endParaRPr lang="en-US" b="1" dirty="0"/>
          </a:p>
        </p:txBody>
      </p:sp>
      <p:sp>
        <p:nvSpPr>
          <p:cNvPr id="3" name="Content Placeholder 2"/>
          <p:cNvSpPr>
            <a:spLocks noGrp="1"/>
          </p:cNvSpPr>
          <p:nvPr>
            <p:ph idx="1"/>
          </p:nvPr>
        </p:nvSpPr>
        <p:spPr/>
        <p:txBody>
          <a:bodyPr/>
          <a:lstStyle/>
          <a:p>
            <a:r>
              <a:rPr lang="en-US" dirty="0" smtClean="0"/>
              <a:t>General adaptive syndrome (GAS)</a:t>
            </a:r>
          </a:p>
          <a:p>
            <a:r>
              <a:rPr lang="en-US" dirty="0" smtClean="0"/>
              <a:t>Stimulus-fatigue-recovery-adaptation theory </a:t>
            </a:r>
          </a:p>
          <a:p>
            <a:r>
              <a:rPr lang="en-US" dirty="0" smtClean="0"/>
              <a:t>Fitness-fatigue theory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several reasons of the classic model may not be advantageous for advanced athletes</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Advanced athletes already have a high level of </a:t>
            </a:r>
            <a:r>
              <a:rPr lang="en-US" dirty="0" smtClean="0">
                <a:solidFill>
                  <a:srgbClr val="FF0000"/>
                </a:solidFill>
              </a:rPr>
              <a:t>special physical preparedness</a:t>
            </a:r>
          </a:p>
          <a:p>
            <a:r>
              <a:rPr lang="en-US" dirty="0" smtClean="0"/>
              <a:t>Conversely, with beginner or novice athletes, this model allows for </a:t>
            </a:r>
            <a:r>
              <a:rPr lang="en-US" dirty="0" smtClean="0">
                <a:solidFill>
                  <a:srgbClr val="FF0000"/>
                </a:solidFill>
              </a:rPr>
              <a:t>stabilization of technical skills</a:t>
            </a:r>
            <a:r>
              <a:rPr lang="en-US" dirty="0" smtClean="0"/>
              <a:t> and other training factors</a:t>
            </a:r>
          </a:p>
          <a:p>
            <a:r>
              <a:rPr lang="en-US" dirty="0" smtClean="0"/>
              <a:t>that requires the simultaneous development of several training factors, cannot produce the highly specific physical preparedness that advanced athletes need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several reasons of the classic model may not be advantageous for advanced athletes</a:t>
            </a:r>
            <a:endParaRPr lang="en-US" sz="3600"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t>The classic model relies on </a:t>
            </a:r>
            <a:r>
              <a:rPr lang="en-US" dirty="0" smtClean="0">
                <a:solidFill>
                  <a:srgbClr val="FF0000"/>
                </a:solidFill>
              </a:rPr>
              <a:t>long periods of basic and sport-specific preparation</a:t>
            </a:r>
            <a:r>
              <a:rPr lang="en-US" dirty="0" smtClean="0"/>
              <a:t> (43, 44). These may be </a:t>
            </a:r>
            <a:r>
              <a:rPr lang="en-US" dirty="0" smtClean="0">
                <a:solidFill>
                  <a:srgbClr val="FF0000"/>
                </a:solidFill>
              </a:rPr>
              <a:t>beneficial for novice athletes</a:t>
            </a:r>
            <a:r>
              <a:rPr lang="en-US" dirty="0" smtClean="0"/>
              <a:t>, but are considered a </a:t>
            </a:r>
            <a:r>
              <a:rPr lang="en-US" dirty="0" smtClean="0">
                <a:solidFill>
                  <a:srgbClr val="FF0000"/>
                </a:solidFill>
              </a:rPr>
              <a:t>disadvantage for advanced athletes </a:t>
            </a:r>
            <a:r>
              <a:rPr lang="en-US" dirty="0" smtClean="0"/>
              <a:t>because of insufficient training variation </a:t>
            </a:r>
          </a:p>
          <a:p>
            <a:r>
              <a:rPr lang="en-US" dirty="0" smtClean="0"/>
              <a:t>Developing </a:t>
            </a:r>
            <a:r>
              <a:rPr lang="en-US" dirty="0" smtClean="0">
                <a:solidFill>
                  <a:srgbClr val="FF0000"/>
                </a:solidFill>
              </a:rPr>
              <a:t>technical</a:t>
            </a:r>
            <a:r>
              <a:rPr lang="en-US" dirty="0" smtClean="0"/>
              <a:t> competencies while </a:t>
            </a:r>
            <a:r>
              <a:rPr lang="en-US" dirty="0" smtClean="0">
                <a:solidFill>
                  <a:srgbClr val="FF0000"/>
                </a:solidFill>
              </a:rPr>
              <a:t>simultaneously establishing special physical </a:t>
            </a:r>
            <a:r>
              <a:rPr lang="en-US" dirty="0" smtClean="0"/>
              <a:t>preparedness accumulates a large amount of </a:t>
            </a:r>
            <a:r>
              <a:rPr lang="en-US" dirty="0" smtClean="0">
                <a:solidFill>
                  <a:srgbClr val="FF0000"/>
                </a:solidFill>
              </a:rPr>
              <a:t>fatigue</a:t>
            </a:r>
          </a:p>
          <a:p>
            <a:r>
              <a:rPr lang="en-US" dirty="0" smtClean="0"/>
              <a:t>The modern athletic calendar often contains </a:t>
            </a:r>
            <a:r>
              <a:rPr lang="en-US" dirty="0" smtClean="0">
                <a:solidFill>
                  <a:srgbClr val="FF0000"/>
                </a:solidFill>
              </a:rPr>
              <a:t>many competitions that the classic </a:t>
            </a:r>
            <a:r>
              <a:rPr lang="en-US" dirty="0" smtClean="0"/>
              <a:t>(traditional) periodization model cannot </a:t>
            </a:r>
            <a:r>
              <a:rPr lang="en-US" dirty="0" smtClean="0">
                <a:solidFill>
                  <a:srgbClr val="FF0000"/>
                </a:solidFill>
              </a:rPr>
              <a:t>address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Summated Microcycle Model</a:t>
            </a:r>
            <a:endParaRPr lang="en-US" dirty="0"/>
          </a:p>
        </p:txBody>
      </p:sp>
      <p:sp>
        <p:nvSpPr>
          <p:cNvPr id="3" name="Content Placeholder 2"/>
          <p:cNvSpPr>
            <a:spLocks noGrp="1"/>
          </p:cNvSpPr>
          <p:nvPr>
            <p:ph idx="1"/>
          </p:nvPr>
        </p:nvSpPr>
        <p:spPr/>
        <p:txBody>
          <a:bodyPr/>
          <a:lstStyle/>
          <a:p>
            <a:r>
              <a:rPr lang="en-US" dirty="0" smtClean="0"/>
              <a:t>The summated microcycle model increases </a:t>
            </a:r>
            <a:r>
              <a:rPr lang="en-US" dirty="0" smtClean="0">
                <a:solidFill>
                  <a:srgbClr val="FF0000"/>
                </a:solidFill>
              </a:rPr>
              <a:t>training variation </a:t>
            </a:r>
            <a:r>
              <a:rPr lang="en-US" dirty="0" smtClean="0"/>
              <a:t>with an </a:t>
            </a:r>
            <a:r>
              <a:rPr lang="en-US" dirty="0" smtClean="0">
                <a:solidFill>
                  <a:srgbClr val="FF0000"/>
                </a:solidFill>
              </a:rPr>
              <a:t>integrated</a:t>
            </a:r>
            <a:r>
              <a:rPr lang="en-US" dirty="0" smtClean="0"/>
              <a:t>, sequenced training structure</a:t>
            </a:r>
          </a:p>
          <a:p>
            <a:r>
              <a:rPr lang="en-US" dirty="0" smtClean="0"/>
              <a:t>Typically utilized with intermediate to </a:t>
            </a:r>
            <a:r>
              <a:rPr lang="en-US" dirty="0" smtClean="0">
                <a:solidFill>
                  <a:srgbClr val="FF0000"/>
                </a:solidFill>
              </a:rPr>
              <a:t>advanced</a:t>
            </a:r>
            <a:r>
              <a:rPr lang="en-US" dirty="0" smtClean="0"/>
              <a:t> athletes</a:t>
            </a:r>
          </a:p>
          <a:p>
            <a:r>
              <a:rPr lang="en-US" dirty="0" smtClean="0"/>
              <a:t>training factors in a </a:t>
            </a:r>
            <a:r>
              <a:rPr lang="en-US" dirty="0" smtClean="0">
                <a:solidFill>
                  <a:srgbClr val="FF0000"/>
                </a:solidFill>
              </a:rPr>
              <a:t>cyclical</a:t>
            </a:r>
            <a:r>
              <a:rPr lang="en-US" dirty="0" smtClean="0"/>
              <a:t> pattern that allows for a </a:t>
            </a:r>
            <a:r>
              <a:rPr lang="en-US" dirty="0" smtClean="0">
                <a:solidFill>
                  <a:srgbClr val="FF0000"/>
                </a:solidFill>
              </a:rPr>
              <a:t>lower rate and magnitude </a:t>
            </a:r>
            <a:r>
              <a:rPr lang="en-US" dirty="0" smtClean="0"/>
              <a:t>of residual decay, or involution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Summated Microcycle Model</a:t>
            </a:r>
            <a:endParaRPr lang="en-US" dirty="0"/>
          </a:p>
        </p:txBody>
      </p:sp>
      <p:sp>
        <p:nvSpPr>
          <p:cNvPr id="3" name="Content Placeholder 2"/>
          <p:cNvSpPr>
            <a:spLocks noGrp="1"/>
          </p:cNvSpPr>
          <p:nvPr>
            <p:ph idx="1"/>
          </p:nvPr>
        </p:nvSpPr>
        <p:spPr/>
        <p:txBody>
          <a:bodyPr>
            <a:normAutofit lnSpcReduction="10000"/>
          </a:bodyPr>
          <a:lstStyle/>
          <a:p>
            <a:r>
              <a:rPr lang="en-US" dirty="0" smtClean="0"/>
              <a:t>based on a </a:t>
            </a:r>
            <a:r>
              <a:rPr lang="en-US" dirty="0" smtClean="0">
                <a:solidFill>
                  <a:srgbClr val="FF0000"/>
                </a:solidFill>
              </a:rPr>
              <a:t>four-Week block </a:t>
            </a:r>
            <a:r>
              <a:rPr lang="en-US" dirty="0" smtClean="0"/>
              <a:t>of training, or </a:t>
            </a:r>
            <a:r>
              <a:rPr lang="en-US" dirty="0" smtClean="0">
                <a:solidFill>
                  <a:srgbClr val="FF0000"/>
                </a:solidFill>
              </a:rPr>
              <a:t>mesocycle</a:t>
            </a:r>
            <a:r>
              <a:rPr lang="en-US" dirty="0" smtClean="0"/>
              <a:t> that progresses from an </a:t>
            </a:r>
            <a:r>
              <a:rPr lang="en-US" dirty="0" smtClean="0">
                <a:solidFill>
                  <a:srgbClr val="FF0000"/>
                </a:solidFill>
              </a:rPr>
              <a:t>extensive</a:t>
            </a:r>
            <a:r>
              <a:rPr lang="en-US" dirty="0" smtClean="0"/>
              <a:t> to an </a:t>
            </a:r>
            <a:r>
              <a:rPr lang="en-US" dirty="0" smtClean="0">
                <a:solidFill>
                  <a:srgbClr val="FF0000"/>
                </a:solidFill>
              </a:rPr>
              <a:t>intensive</a:t>
            </a:r>
            <a:r>
              <a:rPr lang="en-US" dirty="0" smtClean="0"/>
              <a:t> workload, followed by a brief restitution period</a:t>
            </a:r>
          </a:p>
          <a:p>
            <a:r>
              <a:rPr lang="en-US" dirty="0" smtClean="0"/>
              <a:t>The </a:t>
            </a:r>
            <a:r>
              <a:rPr lang="en-US" dirty="0" smtClean="0">
                <a:solidFill>
                  <a:srgbClr val="FF0000"/>
                </a:solidFill>
              </a:rPr>
              <a:t>basic four-week structure is often </a:t>
            </a:r>
            <a:r>
              <a:rPr lang="en-US" dirty="0" smtClean="0"/>
              <a:t>selected because this duration is associated with the </a:t>
            </a:r>
            <a:r>
              <a:rPr lang="en-US" dirty="0" smtClean="0">
                <a:solidFill>
                  <a:srgbClr val="FF0000"/>
                </a:solidFill>
              </a:rPr>
              <a:t>time</a:t>
            </a:r>
            <a:r>
              <a:rPr lang="en-US" dirty="0" smtClean="0"/>
              <a:t> point at which asymptotic </a:t>
            </a:r>
            <a:r>
              <a:rPr lang="en-US" dirty="0" smtClean="0">
                <a:solidFill>
                  <a:srgbClr val="FF0000"/>
                </a:solidFill>
              </a:rPr>
              <a:t>training effects arise </a:t>
            </a:r>
            <a:r>
              <a:rPr lang="en-US" dirty="0" smtClean="0"/>
              <a:t>and the involution (decay) of training residuals begins to occur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Summated Microcycle Model</a:t>
            </a:r>
            <a:endParaRPr lang="en-US" dirty="0"/>
          </a:p>
        </p:txBody>
      </p:sp>
      <p:sp>
        <p:nvSpPr>
          <p:cNvPr id="3" name="Content Placeholder 2"/>
          <p:cNvSpPr>
            <a:spLocks noGrp="1"/>
          </p:cNvSpPr>
          <p:nvPr>
            <p:ph idx="1"/>
          </p:nvPr>
        </p:nvSpPr>
        <p:spPr/>
        <p:txBody>
          <a:bodyPr>
            <a:normAutofit lnSpcReduction="10000"/>
          </a:bodyPr>
          <a:lstStyle/>
          <a:p>
            <a:r>
              <a:rPr lang="en-US" dirty="0" smtClean="0"/>
              <a:t>the summated microcycle model uses a </a:t>
            </a:r>
            <a:r>
              <a:rPr lang="en-US" dirty="0" smtClean="0">
                <a:solidFill>
                  <a:srgbClr val="FF0000"/>
                </a:solidFill>
              </a:rPr>
              <a:t>whole block of training, or mesocycle, to emphasize a very specific training factor</a:t>
            </a:r>
            <a:r>
              <a:rPr lang="en-US" dirty="0" smtClean="0"/>
              <a:t>, while other complementary training factors receive a minimal emphasis</a:t>
            </a:r>
          </a:p>
          <a:p>
            <a:r>
              <a:rPr lang="en-US" dirty="0" smtClean="0"/>
              <a:t>If crafted correctly, this type of sequential model can </a:t>
            </a:r>
            <a:r>
              <a:rPr lang="en-US" dirty="0" smtClean="0">
                <a:solidFill>
                  <a:srgbClr val="FF0000"/>
                </a:solidFill>
              </a:rPr>
              <a:t>minimize overtraining potential </a:t>
            </a:r>
            <a:r>
              <a:rPr lang="en-US" dirty="0" smtClean="0"/>
              <a:t>and </a:t>
            </a:r>
            <a:r>
              <a:rPr lang="en-US" dirty="0" smtClean="0">
                <a:solidFill>
                  <a:srgbClr val="FF0000"/>
                </a:solidFill>
              </a:rPr>
              <a:t>decrease</a:t>
            </a:r>
            <a:r>
              <a:rPr lang="en-US" dirty="0" smtClean="0"/>
              <a:t> the </a:t>
            </a:r>
            <a:r>
              <a:rPr lang="en-US" dirty="0" smtClean="0">
                <a:solidFill>
                  <a:srgbClr val="FF0000"/>
                </a:solidFill>
              </a:rPr>
              <a:t>involution</a:t>
            </a:r>
            <a:r>
              <a:rPr lang="en-US" dirty="0" smtClean="0"/>
              <a:t> of training aftereffects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Summated Microcycle Model</a:t>
            </a:r>
            <a:endParaRPr lang="en-US" dirty="0"/>
          </a:p>
        </p:txBody>
      </p:sp>
      <p:sp>
        <p:nvSpPr>
          <p:cNvPr id="3" name="Content Placeholder 2"/>
          <p:cNvSpPr>
            <a:spLocks noGrp="1"/>
          </p:cNvSpPr>
          <p:nvPr>
            <p:ph idx="1"/>
          </p:nvPr>
        </p:nvSpPr>
        <p:spPr/>
        <p:txBody>
          <a:bodyPr/>
          <a:lstStyle/>
          <a:p>
            <a:r>
              <a:rPr lang="en-US" dirty="0" smtClean="0"/>
              <a:t>Central to the effective application of the summated microcycle model is the </a:t>
            </a:r>
            <a:r>
              <a:rPr lang="en-US" dirty="0" smtClean="0">
                <a:solidFill>
                  <a:srgbClr val="FF0000"/>
                </a:solidFill>
              </a:rPr>
              <a:t>loading pattern and training-factor integration that is contained within each of the four interlinked microcycles </a:t>
            </a:r>
            <a:r>
              <a:rPr lang="en-US" dirty="0" smtClean="0"/>
              <a:t>that comprise the mesocycle block</a:t>
            </a:r>
          </a:p>
          <a:p>
            <a:r>
              <a:rPr lang="en-US" dirty="0" smtClean="0"/>
              <a:t>Another important point is </a:t>
            </a:r>
            <a:r>
              <a:rPr lang="en-US" dirty="0" smtClean="0">
                <a:solidFill>
                  <a:srgbClr val="FF0000"/>
                </a:solidFill>
              </a:rPr>
              <a:t>how</a:t>
            </a:r>
            <a:r>
              <a:rPr lang="en-US" dirty="0" smtClean="0"/>
              <a:t> each block of training is interrelated and sequenced.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Summated Microcycle Model</a:t>
            </a:r>
            <a:endParaRPr lang="en-US" dirty="0"/>
          </a:p>
        </p:txBody>
      </p:sp>
      <p:sp>
        <p:nvSpPr>
          <p:cNvPr id="3" name="Content Placeholder 2"/>
          <p:cNvSpPr>
            <a:spLocks noGrp="1"/>
          </p:cNvSpPr>
          <p:nvPr>
            <p:ph idx="1"/>
          </p:nvPr>
        </p:nvSpPr>
        <p:spPr/>
        <p:txBody>
          <a:bodyPr/>
          <a:lstStyle/>
          <a:p>
            <a:r>
              <a:rPr lang="en-US" dirty="0" smtClean="0"/>
              <a:t>From a loading perspective, the basic summated model utilizes a loading structure that </a:t>
            </a:r>
            <a:r>
              <a:rPr lang="en-US" dirty="0" smtClean="0">
                <a:solidFill>
                  <a:srgbClr val="FF0000"/>
                </a:solidFill>
              </a:rPr>
              <a:t>progresses from extensive-to-intensive </a:t>
            </a:r>
            <a:r>
              <a:rPr lang="en-US" dirty="0" smtClean="0"/>
              <a:t>workloads </a:t>
            </a:r>
            <a:r>
              <a:rPr lang="en-US" dirty="0" smtClean="0">
                <a:solidFill>
                  <a:srgbClr val="FF0000"/>
                </a:solidFill>
              </a:rPr>
              <a:t>across three successive </a:t>
            </a:r>
            <a:r>
              <a:rPr lang="en-US" dirty="0" smtClean="0"/>
              <a:t>microcycles, followed by a </a:t>
            </a:r>
            <a:r>
              <a:rPr lang="en-US" dirty="0" smtClean="0">
                <a:solidFill>
                  <a:srgbClr val="FF0000"/>
                </a:solidFill>
              </a:rPr>
              <a:t>recovery</a:t>
            </a:r>
            <a:r>
              <a:rPr lang="en-US" dirty="0" smtClean="0"/>
              <a:t> microcycle</a:t>
            </a:r>
          </a:p>
          <a:p>
            <a:r>
              <a:rPr lang="en-US" dirty="0" smtClean="0"/>
              <a:t>This general loading structure is traditionally referred to as </a:t>
            </a:r>
            <a:r>
              <a:rPr lang="en-US" dirty="0" smtClean="0">
                <a:solidFill>
                  <a:srgbClr val="FF0000"/>
                </a:solidFill>
              </a:rPr>
              <a:t>a 3:1 loading paradigm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Summated Microcycle Model</a:t>
            </a:r>
            <a:endParaRPr lang="en-US" dirty="0"/>
          </a:p>
        </p:txBody>
      </p:sp>
      <p:sp>
        <p:nvSpPr>
          <p:cNvPr id="3" name="Content Placeholder 2"/>
          <p:cNvSpPr>
            <a:spLocks noGrp="1"/>
          </p:cNvSpPr>
          <p:nvPr>
            <p:ph idx="1"/>
          </p:nvPr>
        </p:nvSpPr>
        <p:spPr/>
        <p:txBody>
          <a:bodyPr/>
          <a:lstStyle/>
          <a:p>
            <a:r>
              <a:rPr lang="en-US" dirty="0" smtClean="0"/>
              <a:t>Here, the first three microcycles increase in training volume, intensity, density, or some combination of each factor, followed by one recovery or unloading microcycle</a:t>
            </a:r>
          </a:p>
          <a:p>
            <a:r>
              <a:rPr lang="en-US" dirty="0" smtClean="0"/>
              <a:t>It is important to note that at the end of the third microcycle, the highest levels of fatigue are developed and performance capacity can be significantly impaired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Summated Microcycle Model</a:t>
            </a:r>
            <a:endParaRPr lang="en-US" dirty="0"/>
          </a:p>
        </p:txBody>
      </p:sp>
      <p:sp>
        <p:nvSpPr>
          <p:cNvPr id="3" name="Content Placeholder 2"/>
          <p:cNvSpPr>
            <a:spLocks noGrp="1"/>
          </p:cNvSpPr>
          <p:nvPr>
            <p:ph idx="1"/>
          </p:nvPr>
        </p:nvSpPr>
        <p:spPr/>
        <p:txBody>
          <a:bodyPr>
            <a:normAutofit lnSpcReduction="10000"/>
          </a:bodyPr>
          <a:lstStyle/>
          <a:p>
            <a:r>
              <a:rPr lang="en-US" smtClean="0"/>
              <a:t>Therefore, the recovery microcycle (where overall workload is reduced by manipulating training volume, intensity, or density) should be considered an extremely important component of the summated microcycle model because it reduces fatigue and potential for overtraining, elevates preparedness (31, 32), and facilitates the physiological adaptations necessary for the next block of training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Summated Microcycle Model</a:t>
            </a:r>
            <a:endParaRPr lang="en-US" dirty="0"/>
          </a:p>
        </p:txBody>
      </p:sp>
      <p:sp>
        <p:nvSpPr>
          <p:cNvPr id="3" name="Content Placeholder 2"/>
          <p:cNvSpPr>
            <a:spLocks noGrp="1"/>
          </p:cNvSpPr>
          <p:nvPr>
            <p:ph idx="1"/>
          </p:nvPr>
        </p:nvSpPr>
        <p:spPr/>
        <p:txBody>
          <a:bodyPr/>
          <a:lstStyle/>
          <a:p>
            <a:r>
              <a:rPr lang="en-US" dirty="0" smtClean="0"/>
              <a:t>A second method of loading that is often used in conjunction with the summated microcycle model employs a concentrated loading (69, 84, 85), or planned overreaching, microcycle</a:t>
            </a:r>
            <a:endParaRPr lang="fa-IR" dirty="0" smtClean="0"/>
          </a:p>
          <a:p>
            <a:r>
              <a:rPr lang="en-US" dirty="0" smtClean="0"/>
              <a:t>During the first microcycle, fatigue will be significantly elevated, while preparedness and performance markers (muscular strength, power, and endurance) will be reduced  </a:t>
            </a:r>
            <a:endParaRPr lang="fa-IR"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99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1324</TotalTime>
  <Words>5544</Words>
  <Application>Microsoft Office PowerPoint</Application>
  <PresentationFormat>On-screen Show (4:3)</PresentationFormat>
  <Paragraphs>469</Paragraphs>
  <Slides>118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118</vt:i4>
      </vt:variant>
    </vt:vector>
  </HeadingPairs>
  <TitlesOfParts>
    <vt:vector size="121" baseType="lpstr">
      <vt:lpstr>Arial</vt:lpstr>
      <vt:lpstr>Calibri</vt:lpstr>
      <vt:lpstr>Office Theme</vt:lpstr>
      <vt:lpstr>Training Integration and Periodization</vt:lpstr>
      <vt:lpstr>Periodization </vt:lpstr>
      <vt:lpstr>Periodization</vt:lpstr>
      <vt:lpstr>Periodization</vt:lpstr>
      <vt:lpstr>Several distinct goals are targeted by a periodized training plan</vt:lpstr>
      <vt:lpstr>General Principles of Periodization</vt:lpstr>
      <vt:lpstr>General Principles of Periodization</vt:lpstr>
      <vt:lpstr>General Principles of Periodization</vt:lpstr>
      <vt:lpstr>Three basic mechanistic theories </vt:lpstr>
      <vt:lpstr>General Adaptive Syndrome</vt:lpstr>
      <vt:lpstr>General Adaptive Syndrome</vt:lpstr>
      <vt:lpstr>PowerPoint Presentation</vt:lpstr>
      <vt:lpstr>General Adaptive Syndrome</vt:lpstr>
      <vt:lpstr>General Adaptive Syndrome</vt:lpstr>
      <vt:lpstr>Stimulus-Fatigue-Recovery-Adaptation Theory</vt:lpstr>
      <vt:lpstr>Stimulus-Fatigue-Recovery-Adaptation Theory</vt:lpstr>
      <vt:lpstr>Stimulus-Fatigue-Recovery-Adaptation Theory</vt:lpstr>
      <vt:lpstr>Stimulus-Fatigue-Recovery-Adaptation Theory</vt:lpstr>
      <vt:lpstr>Stimulus-Fatigue-Recovery-Adaptation Theory</vt:lpstr>
      <vt:lpstr>Stimulus-Fatigue-Recovery-Adaptation Theory</vt:lpstr>
      <vt:lpstr>Stimulus-Fatigue-Recovery-Adaptation Theory</vt:lpstr>
      <vt:lpstr>Stimulus-Fatigue-Recovery-Adaptation Theory</vt:lpstr>
      <vt:lpstr>Stimulus-Fatigue-Recovery-Adaptation Theory</vt:lpstr>
      <vt:lpstr>Stimulus-Fatigue-Recovery-Adaptation Theory</vt:lpstr>
      <vt:lpstr>Stimulus-Fatigue-Recovery-Adaptation Theory</vt:lpstr>
      <vt:lpstr>Stimulus-Fatigue-Recovery-Adaptation Theory</vt:lpstr>
      <vt:lpstr>Fitness-Fatigue Theory</vt:lpstr>
      <vt:lpstr>Fitness-Fatigue Theory</vt:lpstr>
      <vt:lpstr>Fitness-Fatigue Theory</vt:lpstr>
      <vt:lpstr>Fitness-Fatigue Theory</vt:lpstr>
      <vt:lpstr>Training Periods</vt:lpstr>
      <vt:lpstr>Training Periods</vt:lpstr>
      <vt:lpstr>PowerPoint Presentation</vt:lpstr>
      <vt:lpstr>Multiyear Training Plan</vt:lpstr>
      <vt:lpstr>Annual Training Plan</vt:lpstr>
      <vt:lpstr>Annual Training Plan</vt:lpstr>
      <vt:lpstr>Annual Training Plan</vt:lpstr>
      <vt:lpstr>three major subdivisions contained within the annual training plan</vt:lpstr>
      <vt:lpstr>Annual Training Plan</vt:lpstr>
      <vt:lpstr>Annual Training Plan</vt:lpstr>
      <vt:lpstr>Preparatory Phase</vt:lpstr>
      <vt:lpstr>Preparatory Phase</vt:lpstr>
      <vt:lpstr>Preparatory Phase</vt:lpstr>
      <vt:lpstr>Subpreparatory categories</vt:lpstr>
      <vt:lpstr>General Preparatory Phase </vt:lpstr>
      <vt:lpstr>Specific Preparatory Phase </vt:lpstr>
      <vt:lpstr>Annual Training Plan</vt:lpstr>
      <vt:lpstr>Competitive Phase</vt:lpstr>
      <vt:lpstr>Competitive Phase</vt:lpstr>
      <vt:lpstr>Precompetitive Subphase </vt:lpstr>
      <vt:lpstr>Main Competitive Subphase </vt:lpstr>
      <vt:lpstr>Transitional Phase</vt:lpstr>
      <vt:lpstr>Transitional Phase</vt:lpstr>
      <vt:lpstr>Macrocycle</vt:lpstr>
      <vt:lpstr>Macrocycle</vt:lpstr>
      <vt:lpstr>Macrocycle</vt:lpstr>
      <vt:lpstr>Mesocycle</vt:lpstr>
      <vt:lpstr>Mesocycle</vt:lpstr>
      <vt:lpstr>three basic blocks are designed</vt:lpstr>
      <vt:lpstr>Mesocycle</vt:lpstr>
      <vt:lpstr>Mesocycle</vt:lpstr>
      <vt:lpstr>Mesocycle</vt:lpstr>
      <vt:lpstr>Accumulation Mesocycles</vt:lpstr>
      <vt:lpstr>Transmutation Mesocycles</vt:lpstr>
      <vt:lpstr>Transmutation Mesocycles</vt:lpstr>
      <vt:lpstr>Realization Mesocycles</vt:lpstr>
      <vt:lpstr>Microcycle</vt:lpstr>
      <vt:lpstr>Microcycle</vt:lpstr>
      <vt:lpstr>Ordinary microcycles </vt:lpstr>
      <vt:lpstr>Shock microcycles</vt:lpstr>
      <vt:lpstr>Shock microcycles</vt:lpstr>
      <vt:lpstr>Shock microcycles</vt:lpstr>
      <vt:lpstr> Precompetitive microcycles</vt:lpstr>
      <vt:lpstr>Competitive microcycle</vt:lpstr>
      <vt:lpstr>Recovery microcycle</vt:lpstr>
      <vt:lpstr>The basic microcycle structures </vt:lpstr>
      <vt:lpstr>The basic microcycle structures </vt:lpstr>
      <vt:lpstr>Training Day</vt:lpstr>
      <vt:lpstr>Training Day</vt:lpstr>
      <vt:lpstr>Training Session</vt:lpstr>
      <vt:lpstr>Sequencing and Integration of the Training Process</vt:lpstr>
      <vt:lpstr>Sequencing and Integration of the Training Process</vt:lpstr>
      <vt:lpstr>Sequencing and Integration of the Training Process</vt:lpstr>
      <vt:lpstr>Sequencing and Integration of the Training Process</vt:lpstr>
      <vt:lpstr>Sequencing and Integration of the Training Process</vt:lpstr>
      <vt:lpstr>Sequencing and Integration of the Training Process</vt:lpstr>
      <vt:lpstr>Sequencing and Integration of the Training Process</vt:lpstr>
      <vt:lpstr>Traditional or Classic Model</vt:lpstr>
      <vt:lpstr>Traditional or Classic Model</vt:lpstr>
      <vt:lpstr>several reasons of the classic model may not be advantageous for advanced athletes</vt:lpstr>
      <vt:lpstr>several reasons of the classic model may not be advantageous for advanced athletes</vt:lpstr>
      <vt:lpstr>Summated Microcycle Model</vt:lpstr>
      <vt:lpstr>Summated Microcycle Model</vt:lpstr>
      <vt:lpstr>Summated Microcycle Model</vt:lpstr>
      <vt:lpstr>Summated Microcycle Model</vt:lpstr>
      <vt:lpstr>Summated Microcycle Model</vt:lpstr>
      <vt:lpstr>Summated Microcycle Model</vt:lpstr>
      <vt:lpstr>Summated Microcycle Model</vt:lpstr>
      <vt:lpstr>Summated Microcycle Model</vt:lpstr>
      <vt:lpstr>Summated Microcycle Model</vt:lpstr>
      <vt:lpstr>Summated Microcycle Model</vt:lpstr>
      <vt:lpstr>Summated Microcycle Model</vt:lpstr>
      <vt:lpstr>Summated Microcycle Model</vt:lpstr>
      <vt:lpstr>Summated Microcycle Model</vt:lpstr>
      <vt:lpstr>Conjugated Sequencing Model</vt:lpstr>
      <vt:lpstr>Conjugated Sequencing Model</vt:lpstr>
      <vt:lpstr>Conjugated Sequencing Model</vt:lpstr>
      <vt:lpstr>Conjugated Sequencing Model</vt:lpstr>
      <vt:lpstr>Conjugated Sequencing Model</vt:lpstr>
      <vt:lpstr>Conjugated Sequencing Model</vt:lpstr>
      <vt:lpstr>Conjugated Sequencing Model</vt:lpstr>
      <vt:lpstr>Conjugated Sequencing Model</vt:lpstr>
      <vt:lpstr>Conjugated Sequencing Model</vt:lpstr>
      <vt:lpstr>Conjugated Sequencing Model</vt:lpstr>
      <vt:lpstr>Conjugated Sequencing Model</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mohsenavandi</dc:creator>
  <cp:lastModifiedBy>SPORT</cp:lastModifiedBy>
  <cp:revision>107</cp:revision>
  <dcterms:created xsi:type="dcterms:W3CDTF">2006-08-16T00:00:00Z</dcterms:created>
  <dcterms:modified xsi:type="dcterms:W3CDTF">2015-10-26T20:25:37Z</dcterms:modified>
</cp:coreProperties>
</file>