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10"/>
  </p:notesMasterIdLst>
  <p:sldIdLst>
    <p:sldId id="256" r:id="rId2"/>
    <p:sldId id="257" r:id="rId3"/>
    <p:sldId id="260" r:id="rId4"/>
    <p:sldId id="261" r:id="rId5"/>
    <p:sldId id="262" r:id="rId6"/>
    <p:sldId id="263" r:id="rId7"/>
    <p:sldId id="258" r:id="rId8"/>
    <p:sldId id="259"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6" r:id="rId51"/>
    <p:sldId id="305"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44653A-217A-409F-A710-543663E9C4AA}" type="datetimeFigureOut">
              <a:rPr lang="en-US" smtClean="0"/>
              <a:pPr/>
              <a:t>5/3/2015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B43BC7-EEFF-40A0-AB2D-2B2D9771F924}" type="slidenum">
              <a:rPr lang="en-US" smtClean="0"/>
              <a:pPr/>
              <a:t>‹#›</a:t>
            </a:fld>
            <a:endParaRPr lang="en-US"/>
          </a:p>
        </p:txBody>
      </p:sp>
    </p:spTree>
    <p:extLst>
      <p:ext uri="{BB962C8B-B14F-4D97-AF65-F5344CB8AC3E}">
        <p14:creationId xmlns:p14="http://schemas.microsoft.com/office/powerpoint/2010/main" val="908154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B43BC7-EEFF-40A0-AB2D-2B2D9771F924}" type="slidenum">
              <a:rPr lang="en-US" smtClean="0"/>
              <a:pPr/>
              <a:t>7</a:t>
            </a:fld>
            <a:endParaRPr lang="en-US"/>
          </a:p>
        </p:txBody>
      </p:sp>
    </p:spTree>
    <p:extLst>
      <p:ext uri="{BB962C8B-B14F-4D97-AF65-F5344CB8AC3E}">
        <p14:creationId xmlns:p14="http://schemas.microsoft.com/office/powerpoint/2010/main" val="1055975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9F5081FB-F00A-457B-88BC-252B1B5AE2F2}" type="datetime1">
              <a:rPr lang="en-US" smtClean="0"/>
              <a:pPr/>
              <a:t>5/3/2015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3C214-DA05-46CE-86F8-8CD8AA1F891D}"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C7DD43-3BC3-4685-911D-24A32FA91025}" type="datetime1">
              <a:rPr lang="en-US" smtClean="0"/>
              <a:pPr/>
              <a:t>5/3/2015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3C214-DA05-46CE-86F8-8CD8AA1F89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7C04B1-8063-423A-A164-E350EFDD660C}" type="datetime1">
              <a:rPr lang="en-US" smtClean="0"/>
              <a:pPr/>
              <a:t>5/3/2015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30D3C214-DA05-46CE-86F8-8CD8AA1F89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ECE1CC-CFB1-4E94-A7D8-678CB1F92DC6}" type="datetime1">
              <a:rPr lang="en-US" smtClean="0"/>
              <a:pPr/>
              <a:t>5/3/2015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3C214-DA05-46CE-86F8-8CD8AA1F89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0B75B50-DC02-43F7-8B00-E54570E16CF6}" type="datetime1">
              <a:rPr lang="en-US" smtClean="0"/>
              <a:pPr/>
              <a:t>5/3/2015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3C214-DA05-46CE-86F8-8CD8AA1F891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1933060-0861-4035-BA66-178450781FE0}" type="datetime1">
              <a:rPr lang="en-US" smtClean="0"/>
              <a:pPr/>
              <a:t>5/3/2015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3C214-DA05-46CE-86F8-8CD8AA1F89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8576CC7-1172-404C-86FB-5B5EA42639F2}" type="datetime1">
              <a:rPr lang="en-US" smtClean="0"/>
              <a:pPr/>
              <a:t>5/3/2015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D3C214-DA05-46CE-86F8-8CD8AA1F89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6338E76-6B3D-40D1-A89C-E3093EDBA220}" type="datetime1">
              <a:rPr lang="en-US" smtClean="0"/>
              <a:pPr/>
              <a:t>5/3/2015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D3C214-DA05-46CE-86F8-8CD8AA1F89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4B740-DF36-444B-B4F6-44F67712297B}" type="datetime1">
              <a:rPr lang="en-US" smtClean="0"/>
              <a:pPr/>
              <a:t>5/3/2015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D3C214-DA05-46CE-86F8-8CD8AA1F89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40A9038-20E1-4FE9-AAA6-A983F3C1951F}" type="datetime1">
              <a:rPr lang="en-US" smtClean="0"/>
              <a:pPr/>
              <a:t>5/3/2015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3C214-DA05-46CE-86F8-8CD8AA1F891D}"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C4A9587-777B-4298-8092-EFE76B314439}" type="datetime1">
              <a:rPr lang="en-US" smtClean="0"/>
              <a:pPr/>
              <a:t>5/3/2015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30D3C214-DA05-46CE-86F8-8CD8AA1F891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6C8D8EA-34FC-4275-A96E-E844162DBD47}" type="datetime1">
              <a:rPr lang="en-US" smtClean="0"/>
              <a:pPr/>
              <a:t>5/3/2015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0D3C214-DA05-46CE-86F8-8CD8AA1F89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lm.nih.gov/medlineplus/sportsinjuries.html" TargetMode="External"/><Relationship Id="rId2" Type="http://schemas.openxmlformats.org/officeDocument/2006/relationships/hyperlink" Target="http://www.nlm.nih.gov/medlineplus/falls.html" TargetMode="External"/><Relationship Id="rId1" Type="http://schemas.openxmlformats.org/officeDocument/2006/relationships/slideLayout" Target="../slideLayouts/slideLayout2.xml"/><Relationship Id="rId5" Type="http://schemas.openxmlformats.org/officeDocument/2006/relationships/hyperlink" Target="http://www.nlm.nih.gov/medlineplus/osteoporosis.html" TargetMode="External"/><Relationship Id="rId4" Type="http://schemas.openxmlformats.org/officeDocument/2006/relationships/hyperlink" Target="http://www.nlm.nih.gov/medlineplus/bonedensity.htm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nhs.uk/conditions/Anti-inflammatories-non-steroidal" TargetMode="External"/><Relationship Id="rId2" Type="http://schemas.openxmlformats.org/officeDocument/2006/relationships/hyperlink" Target="http://www.nhs.uk/medicine-guides/pages/MedicineOverview.aspx?condition=Pain&amp;medicine=codeine/paracetamol&amp;preparation=Co-codamol%208mg/500mg%20tablets" TargetMode="External"/><Relationship Id="rId1" Type="http://schemas.openxmlformats.org/officeDocument/2006/relationships/slideLayout" Target="../slideLayouts/slideLayout2.xml"/><Relationship Id="rId4" Type="http://schemas.openxmlformats.org/officeDocument/2006/relationships/hyperlink" Target="http://www.nhs.uk/Conditions/Painkillers-ibuprofen/Pages/Introduction.aspx?url=Pages/what-is-it.aspx"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en.wikipedia.org/wiki/Tendon" TargetMode="External"/><Relationship Id="rId7" Type="http://schemas.openxmlformats.org/officeDocument/2006/relationships/hyperlink" Target="https://en.wikipedia.org/wiki/Achilles_tendon" TargetMode="External"/><Relationship Id="rId2" Type="http://schemas.openxmlformats.org/officeDocument/2006/relationships/hyperlink" Target="https://en.wikipedia.org/wiki/Inflammation" TargetMode="External"/><Relationship Id="rId1" Type="http://schemas.openxmlformats.org/officeDocument/2006/relationships/slideLayout" Target="../slideLayouts/slideLayout2.xml"/><Relationship Id="rId6" Type="http://schemas.openxmlformats.org/officeDocument/2006/relationships/hyperlink" Target="https://en.wikipedia.org/wiki/Achilles_tendinitis" TargetMode="External"/><Relationship Id="rId5" Type="http://schemas.openxmlformats.org/officeDocument/2006/relationships/hyperlink" Target="https://en.wikipedia.org/wiki/Tendinosis" TargetMode="External"/><Relationship Id="rId4" Type="http://schemas.openxmlformats.org/officeDocument/2006/relationships/hyperlink" Target="https://en.wikipedia.org/wiki/Tendinopathy"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en.wikipedia.org/wiki/Achilles_tendinitis" TargetMode="External"/><Relationship Id="rId2" Type="http://schemas.openxmlformats.org/officeDocument/2006/relationships/hyperlink" Target="https://en.wikipedia.org/wiki/Rotator_cuff" TargetMode="External"/><Relationship Id="rId1" Type="http://schemas.openxmlformats.org/officeDocument/2006/relationships/slideLayout" Target="../slideLayouts/slideLayout2.xml"/><Relationship Id="rId6" Type="http://schemas.openxmlformats.org/officeDocument/2006/relationships/hyperlink" Target="https://en.wikipedia.org/wiki/Volleyball" TargetMode="External"/><Relationship Id="rId5" Type="http://schemas.openxmlformats.org/officeDocument/2006/relationships/hyperlink" Target="https://en.wikipedia.org/wiki/Basketball" TargetMode="External"/><Relationship Id="rId4" Type="http://schemas.openxmlformats.org/officeDocument/2006/relationships/hyperlink" Target="https://en.wikipedia.org/wiki/Patella"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en.wikipedia.org/wiki/Joint" TargetMode="External"/><Relationship Id="rId2" Type="http://schemas.openxmlformats.org/officeDocument/2006/relationships/hyperlink" Target="https://en.wikipedia.org/wiki/Joint_stiffness"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en.wikipedia.org/wiki/Tendinosis"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en.wikipedia.org/wiki/Physical_therapy" TargetMode="External"/><Relationship Id="rId2" Type="http://schemas.openxmlformats.org/officeDocument/2006/relationships/hyperlink" Target="https://en.wikipedia.org/wiki/Non-steroidal_anti-inflammatory_drug" TargetMode="External"/><Relationship Id="rId1" Type="http://schemas.openxmlformats.org/officeDocument/2006/relationships/slideLayout" Target="../slideLayouts/slideLayout2.xml"/><Relationship Id="rId4" Type="http://schemas.openxmlformats.org/officeDocument/2006/relationships/hyperlink" Target="https://en.wikipedia.org/wiki/Occupational_therapy"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en.wikipedia.org/wiki/Fluid" TargetMode="External"/><Relationship Id="rId2" Type="http://schemas.openxmlformats.org/officeDocument/2006/relationships/hyperlink" Target="https://en.wikipedia.org/wiki/Inflammation" TargetMode="Externa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hyperlink" Target="https://en.wikipedia.org/wiki/Tendon" TargetMode="External"/><Relationship Id="rId4" Type="http://schemas.openxmlformats.org/officeDocument/2006/relationships/hyperlink" Target="https://en.wikipedia.org/wiki/Synovium"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en.wikipedia.org/wiki/Trigger_finger" TargetMode="External"/><Relationship Id="rId2" Type="http://schemas.openxmlformats.org/officeDocument/2006/relationships/hyperlink" Target="https://en.wikipedia.org/wiki/Stenosing_tenosynovitis"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hyperlink" Target="https://en.wikipedia.org/wiki/Occupational_therapy" TargetMode="External"/><Relationship Id="rId3" Type="http://schemas.openxmlformats.org/officeDocument/2006/relationships/hyperlink" Target="https://en.wikipedia.org/wiki/Naproxen" TargetMode="External"/><Relationship Id="rId7" Type="http://schemas.openxmlformats.org/officeDocument/2006/relationships/hyperlink" Target="https://en.wikipedia.org/wiki/Physical_therapy" TargetMode="External"/><Relationship Id="rId2" Type="http://schemas.openxmlformats.org/officeDocument/2006/relationships/hyperlink" Target="https://en.wikipedia.org/wiki/Non-steroidal_anti-inflammatory_drugs" TargetMode="External"/><Relationship Id="rId1" Type="http://schemas.openxmlformats.org/officeDocument/2006/relationships/slideLayout" Target="../slideLayouts/slideLayout2.xml"/><Relationship Id="rId6" Type="http://schemas.openxmlformats.org/officeDocument/2006/relationships/hyperlink" Target="https://en.wikipedia.org/wiki/Tenosynovitis#cite_note-2" TargetMode="External"/><Relationship Id="rId5" Type="http://schemas.openxmlformats.org/officeDocument/2006/relationships/hyperlink" Target="https://en.wikipedia.org/wiki/Brace_(orthopaedic)" TargetMode="External"/><Relationship Id="rId4" Type="http://schemas.openxmlformats.org/officeDocument/2006/relationships/hyperlink" Target="https://en.wikipedia.org/wiki/Diclofenac"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en.wikipedia.org/wiki/Paracetamol" TargetMode="External"/><Relationship Id="rId2" Type="http://schemas.openxmlformats.org/officeDocument/2006/relationships/hyperlink" Target="https://en.wikipedia.org/wiki/Cortisone" TargetMode="External"/><Relationship Id="rId1" Type="http://schemas.openxmlformats.org/officeDocument/2006/relationships/slideLayout" Target="../slideLayouts/slideLayout2.xml"/><Relationship Id="rId4" Type="http://schemas.openxmlformats.org/officeDocument/2006/relationships/hyperlink" Target="https://en.wikipedia.org/wiki/Ibuprofen"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en.wikipedia.org/wiki/Bursa_(anatomy)" TargetMode="External"/><Relationship Id="rId2" Type="http://schemas.openxmlformats.org/officeDocument/2006/relationships/hyperlink" Target="https://en.wikipedia.org/wiki/Inflammation" TargetMode="External"/><Relationship Id="rId1" Type="http://schemas.openxmlformats.org/officeDocument/2006/relationships/slideLayout" Target="../slideLayouts/slideLayout2.xml"/><Relationship Id="rId5" Type="http://schemas.openxmlformats.org/officeDocument/2006/relationships/hyperlink" Target="https://en.wikipedia.org/wiki/Bursitis#cite_note-1" TargetMode="External"/><Relationship Id="rId4" Type="http://schemas.openxmlformats.org/officeDocument/2006/relationships/hyperlink" Target="https://en.wikipedia.org/wiki/Synovial_fluid"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en.wikipedia.org/w/index.php?title=Prepatellar&amp;action=edit&amp;redlink=1" TargetMode="External"/><Relationship Id="rId7" Type="http://schemas.openxmlformats.org/officeDocument/2006/relationships/hyperlink" Target="https://en.wikipedia.org/wiki/Bursitis#cite_note-4" TargetMode="External"/><Relationship Id="rId2" Type="http://schemas.openxmlformats.org/officeDocument/2006/relationships/hyperlink" Target="https://en.wikipedia.org/w/index.php?title=Subacromial&amp;action=edit&amp;redlink=1" TargetMode="External"/><Relationship Id="rId1" Type="http://schemas.openxmlformats.org/officeDocument/2006/relationships/slideLayout" Target="../slideLayouts/slideLayout2.xml"/><Relationship Id="rId6" Type="http://schemas.openxmlformats.org/officeDocument/2006/relationships/hyperlink" Target="https://en.wikipedia.org/wiki/Erythema" TargetMode="External"/><Relationship Id="rId5" Type="http://schemas.openxmlformats.org/officeDocument/2006/relationships/hyperlink" Target="https://en.wikipedia.org/wiki/Pes_anserinus" TargetMode="External"/><Relationship Id="rId4" Type="http://schemas.openxmlformats.org/officeDocument/2006/relationships/hyperlink" Target="https://en.wikipedia.org/w/index.php?title=Retrocalcaneal&amp;action=edit&amp;redlink=1"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en.wikipedia.org/wiki/Repetitive_strain_injury" TargetMode="External"/><Relationship Id="rId2" Type="http://schemas.openxmlformats.org/officeDocument/2006/relationships/hyperlink" Target="https://en.wikipedia.org/wiki/Bursitis#cite_note-5" TargetMode="External"/><Relationship Id="rId1" Type="http://schemas.openxmlformats.org/officeDocument/2006/relationships/slideLayout" Target="../slideLayouts/slideLayout2.xml"/><Relationship Id="rId5" Type="http://schemas.openxmlformats.org/officeDocument/2006/relationships/hyperlink" Target="https://en.wikipedia.org/wiki/Scoliosis" TargetMode="External"/><Relationship Id="rId4" Type="http://schemas.openxmlformats.org/officeDocument/2006/relationships/hyperlink" Target="https://en.wikipedia.org/wiki/Rheumatoid_arthritis"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en.wikipedia.org/wiki/Anti-inflammatory_drug" TargetMode="External"/><Relationship Id="rId2" Type="http://schemas.openxmlformats.org/officeDocument/2006/relationships/hyperlink" Target="https://en.wikipedia.org/wiki/Physiotherapy"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en.wikipedia.org/wiki/Antibiotic" TargetMode="External"/><Relationship Id="rId2" Type="http://schemas.openxmlformats.org/officeDocument/2006/relationships/hyperlink" Target="https://en.wikipedia.org/wiki/Infection"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en.wikipedia.org/wiki/Shoulder" TargetMode="External"/><Relationship Id="rId2" Type="http://schemas.openxmlformats.org/officeDocument/2006/relationships/hyperlink" Target="https://en.wikipedia.org/wiki/Bursae" TargetMode="External"/><Relationship Id="rId1" Type="http://schemas.openxmlformats.org/officeDocument/2006/relationships/slideLayout" Target="../slideLayouts/slideLayout2.xml"/><Relationship Id="rId5" Type="http://schemas.openxmlformats.org/officeDocument/2006/relationships/hyperlink" Target="https://en.wikipedia.org/wiki/Swelling_(medical)" TargetMode="External"/><Relationship Id="rId4" Type="http://schemas.openxmlformats.org/officeDocument/2006/relationships/hyperlink" Target="https://en.wikipedia.org/wiki/Joint_stiffness"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en.wikipedia.org/wiki/MRI_scan" TargetMode="External"/><Relationship Id="rId2" Type="http://schemas.openxmlformats.org/officeDocument/2006/relationships/hyperlink" Target="https://en.wikipedia.org/wiki/X-ray" TargetMode="External"/><Relationship Id="rId1" Type="http://schemas.openxmlformats.org/officeDocument/2006/relationships/slideLayout" Target="../slideLayouts/slideLayout2.xml"/><Relationship Id="rId4" Type="http://schemas.openxmlformats.org/officeDocument/2006/relationships/hyperlink" Target="https://en.wikipedia.org/wiki/Physical_therap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www.medicinenet.com/cancer/article.htm" TargetMode="External"/><Relationship Id="rId2" Type="http://schemas.openxmlformats.org/officeDocument/2006/relationships/hyperlink" Target="https://www.google.com/url?sa=t&amp;rct=j&amp;q=&amp;esrc=s&amp;source=web&amp;cd=3&amp;cad=rja&amp;uact=8&amp;ved=0CC4QFjAC&amp;url=http://vsadeghi.blogfa.com/post-432.aspx&amp;ei=rE49VZCzKcniUdzrgbAK&amp;usg=AFQjCNEgrUN9f-fkoS2flkZ0Ivoo8uPbxQ&amp;sig2=k95wpiRDANALsffhF7gnGg&amp;bvm=bv.91665533,d.d24"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rtl="1"/>
            <a:r>
              <a:rPr lang="en-US" sz="6600" b="1" dirty="0" smtClean="0">
                <a:cs typeface="B Farnaz" pitchFamily="2" charset="-78"/>
              </a:rPr>
              <a:t>Sport injuries </a:t>
            </a:r>
            <a:endParaRPr lang="en-US" sz="6600" b="1" dirty="0">
              <a:cs typeface="B Farnaz" pitchFamily="2" charset="-78"/>
            </a:endParaRPr>
          </a:p>
        </p:txBody>
      </p:sp>
      <p:sp>
        <p:nvSpPr>
          <p:cNvPr id="3" name="Subtitle 2"/>
          <p:cNvSpPr>
            <a:spLocks noGrp="1"/>
          </p:cNvSpPr>
          <p:nvPr>
            <p:ph type="subTitle" idx="1"/>
          </p:nvPr>
        </p:nvSpPr>
        <p:spPr>
          <a:xfrm>
            <a:off x="1219200" y="4343400"/>
            <a:ext cx="6400800" cy="1752600"/>
          </a:xfrm>
        </p:spPr>
        <p:txBody>
          <a:bodyPr/>
          <a:lstStyle/>
          <a:p>
            <a:r>
              <a:rPr lang="en-US" dirty="0" smtClean="0">
                <a:cs typeface="B Farnaz" pitchFamily="2" charset="-78"/>
              </a:rPr>
              <a:t>Mohsen Avandi</a:t>
            </a:r>
          </a:p>
          <a:p>
            <a:r>
              <a:rPr lang="en-US" dirty="0" smtClean="0">
                <a:cs typeface="B Farnaz" pitchFamily="2" charset="-78"/>
              </a:rPr>
              <a:t>Assistance professor of Semnan University</a:t>
            </a:r>
            <a:endParaRPr lang="en-US" dirty="0">
              <a:cs typeface="B Farnaz"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External Fixation</a:t>
            </a:r>
            <a:endParaRPr lang="en-US" dirty="0">
              <a:solidFill>
                <a:srgbClr val="FFFF00"/>
              </a:solidFill>
            </a:endParaRPr>
          </a:p>
        </p:txBody>
      </p:sp>
      <p:pic>
        <p:nvPicPr>
          <p:cNvPr id="22530" name="Picture 2" descr="C:\Users\mohsenavandi\Desktop\Fractures (Broken Bones)-OrthoInfo - AAOS_files\A00139F02.jpg"/>
          <p:cNvPicPr>
            <a:picLocks noChangeAspect="1" noChangeArrowheads="1"/>
          </p:cNvPicPr>
          <p:nvPr/>
        </p:nvPicPr>
        <p:blipFill>
          <a:blip r:embed="rId2"/>
          <a:srcRect/>
          <a:stretch>
            <a:fillRect/>
          </a:stretch>
        </p:blipFill>
        <p:spPr bwMode="auto">
          <a:xfrm>
            <a:off x="4495800" y="1828800"/>
            <a:ext cx="3886200" cy="4585718"/>
          </a:xfrm>
          <a:prstGeom prst="rect">
            <a:avLst/>
          </a:prstGeom>
          <a:noFill/>
        </p:spPr>
      </p:pic>
      <p:sp>
        <p:nvSpPr>
          <p:cNvPr id="4" name="Slide Number Placeholder 3"/>
          <p:cNvSpPr>
            <a:spLocks noGrp="1"/>
          </p:cNvSpPr>
          <p:nvPr>
            <p:ph type="sldNum" sz="quarter" idx="12"/>
          </p:nvPr>
        </p:nvSpPr>
        <p:spPr/>
        <p:txBody>
          <a:bodyPr/>
          <a:lstStyle/>
          <a:p>
            <a:fld id="{30D3C214-DA05-46CE-86F8-8CD8AA1F891D}" type="slidenum">
              <a:rPr lang="en-US" smtClean="0"/>
              <a:pPr/>
              <a:t>10</a:t>
            </a:fld>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Nazanin" panose="00000400000000000000" pitchFamily="2" charset="-78"/>
              </a:rPr>
              <a:t>روش های درمانی</a:t>
            </a:r>
            <a:endParaRPr lang="en-US" dirty="0"/>
          </a:p>
        </p:txBody>
      </p:sp>
      <p:sp>
        <p:nvSpPr>
          <p:cNvPr id="3" name="Content Placeholder 2"/>
          <p:cNvSpPr>
            <a:spLocks noGrp="1"/>
          </p:cNvSpPr>
          <p:nvPr>
            <p:ph idx="1"/>
          </p:nvPr>
        </p:nvSpPr>
        <p:spPr/>
        <p:txBody>
          <a:bodyPr/>
          <a:lstStyle/>
          <a:p>
            <a:pPr algn="r" rtl="1"/>
            <a:r>
              <a:rPr lang="fa-IR" dirty="0" smtClean="0"/>
              <a:t>گرما درمانی</a:t>
            </a:r>
          </a:p>
          <a:p>
            <a:pPr algn="r" rtl="1"/>
            <a:r>
              <a:rPr lang="fa-IR" dirty="0" smtClean="0"/>
              <a:t>آب درمانی</a:t>
            </a:r>
          </a:p>
          <a:p>
            <a:pPr algn="r" rtl="1"/>
            <a:r>
              <a:rPr lang="fa-IR" dirty="0" smtClean="0"/>
              <a:t>ابزارهای توانبخشی</a:t>
            </a:r>
          </a:p>
          <a:p>
            <a:pPr algn="r" rtl="1"/>
            <a:r>
              <a:rPr lang="fa-IR" dirty="0" smtClean="0"/>
              <a:t>موج کوتاه</a:t>
            </a:r>
          </a:p>
          <a:p>
            <a:pPr algn="r" rtl="1"/>
            <a:r>
              <a:rPr lang="fa-IR" dirty="0" smtClean="0"/>
              <a:t>فراصوت</a:t>
            </a:r>
          </a:p>
          <a:p>
            <a:pPr algn="r" rtl="1"/>
            <a:r>
              <a:rPr lang="fa-IR" dirty="0" smtClean="0"/>
              <a:t>لیزر</a:t>
            </a:r>
          </a:p>
          <a:p>
            <a:pPr algn="r" rtl="1"/>
            <a:r>
              <a:rPr lang="fa-IR" dirty="0" smtClean="0"/>
              <a:t>مادون قرمز</a:t>
            </a:r>
          </a:p>
          <a:p>
            <a:pPr algn="r" rtl="1"/>
            <a:r>
              <a:rPr lang="fa-IR" dirty="0" smtClean="0"/>
              <a:t>بانداژ</a:t>
            </a:r>
          </a:p>
          <a:p>
            <a:pPr algn="r" rtl="1"/>
            <a:r>
              <a:rPr lang="fa-IR" dirty="0" smtClean="0"/>
              <a:t>گچ گیری</a:t>
            </a: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100</a:t>
            </a:fld>
            <a:endParaRPr lang="en-US"/>
          </a:p>
        </p:txBody>
      </p:sp>
    </p:spTree>
    <p:extLst>
      <p:ext uri="{BB962C8B-B14F-4D97-AF65-F5344CB8AC3E}">
        <p14:creationId xmlns:p14="http://schemas.microsoft.com/office/powerpoint/2010/main" val="38250162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موج کوتاه</a:t>
            </a:r>
            <a:endParaRPr lang="en-US" dirty="0"/>
          </a:p>
        </p:txBody>
      </p:sp>
      <p:sp>
        <p:nvSpPr>
          <p:cNvPr id="3" name="Content Placeholder 2"/>
          <p:cNvSpPr>
            <a:spLocks noGrp="1"/>
          </p:cNvSpPr>
          <p:nvPr>
            <p:ph idx="1"/>
          </p:nvPr>
        </p:nvSpPr>
        <p:spPr/>
        <p:txBody>
          <a:bodyPr/>
          <a:lstStyle/>
          <a:p>
            <a:pPr algn="r" rtl="1"/>
            <a:r>
              <a:rPr lang="fa-IR" altLang="en-US" dirty="0"/>
              <a:t>استفاده درمانی دیاترمی موج کوتاه</a:t>
            </a:r>
          </a:p>
          <a:p>
            <a:pPr algn="r" rtl="1">
              <a:buNone/>
            </a:pPr>
            <a:r>
              <a:rPr lang="fa-IR" altLang="en-US" dirty="0"/>
              <a:t>1- اثربر فرایندهای التهابی</a:t>
            </a:r>
          </a:p>
          <a:p>
            <a:pPr algn="r" rtl="1">
              <a:buNone/>
            </a:pPr>
            <a:r>
              <a:rPr lang="fa-IR" altLang="en-US" dirty="0"/>
              <a:t>2- اثر بر عفونتهای باکتری</a:t>
            </a:r>
          </a:p>
          <a:p>
            <a:pPr algn="r" rtl="1">
              <a:buNone/>
            </a:pPr>
            <a:r>
              <a:rPr lang="fa-IR" altLang="en-US" dirty="0"/>
              <a:t>3- اثر بر آسیبهای تروماتیک</a:t>
            </a:r>
          </a:p>
          <a:p>
            <a:pPr algn="r" rtl="1">
              <a:buNone/>
            </a:pPr>
            <a:r>
              <a:rPr lang="fa-IR" altLang="en-US" dirty="0"/>
              <a:t>4- کاهش زمان بهبودی</a:t>
            </a:r>
          </a:p>
          <a:p>
            <a:pPr algn="r" rtl="1">
              <a:buNone/>
            </a:pPr>
            <a:r>
              <a:rPr lang="fa-IR" altLang="en-US" dirty="0"/>
              <a:t>5- تسکین درد</a:t>
            </a:r>
          </a:p>
          <a:p>
            <a:pPr algn="r" rtl="1">
              <a:buNone/>
            </a:pPr>
            <a:r>
              <a:rPr lang="fa-IR" altLang="en-US" dirty="0"/>
              <a:t>6- اثر برروی بافت ماهیچه ای </a:t>
            </a:r>
          </a:p>
          <a:p>
            <a:pPr algn="r" rtl="1"/>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101</a:t>
            </a:fld>
            <a:endParaRPr lang="en-US"/>
          </a:p>
        </p:txBody>
      </p:sp>
    </p:spTree>
    <p:extLst>
      <p:ext uri="{BB962C8B-B14F-4D97-AF65-F5344CB8AC3E}">
        <p14:creationId xmlns:p14="http://schemas.microsoft.com/office/powerpoint/2010/main" val="37860453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دیاترمی</a:t>
            </a: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102</a:t>
            </a:fld>
            <a:endParaRPr lang="en-US"/>
          </a:p>
        </p:txBody>
      </p:sp>
      <p:sp>
        <p:nvSpPr>
          <p:cNvPr id="5" name="Content Placeholder 2"/>
          <p:cNvSpPr>
            <a:spLocks noGrp="1"/>
          </p:cNvSpPr>
          <p:nvPr>
            <p:ph idx="1"/>
          </p:nvPr>
        </p:nvSpPr>
        <p:spPr/>
        <p:txBody>
          <a:bodyPr rtlCol="1">
            <a:normAutofit fontScale="92500" lnSpcReduction="10000"/>
          </a:bodyPr>
          <a:lstStyle/>
          <a:p>
            <a:pPr algn="ctr" rtl="1" eaLnBrk="1" fontAlgn="auto" hangingPunct="1">
              <a:spcAft>
                <a:spcPts val="0"/>
              </a:spcAft>
              <a:buFont typeface="Arial" panose="020B0604020202020204" pitchFamily="34" charset="0"/>
              <a:buNone/>
              <a:defRPr/>
            </a:pPr>
            <a:r>
              <a:rPr lang="fa-IR" b="1" dirty="0" smtClean="0"/>
              <a:t>محدودیتهای کاربردی جریان دیاترمی</a:t>
            </a:r>
          </a:p>
          <a:p>
            <a:pPr algn="r" rtl="1" eaLnBrk="1" fontAlgn="auto" hangingPunct="1">
              <a:spcAft>
                <a:spcPts val="0"/>
              </a:spcAft>
              <a:buFont typeface="Arial" panose="020B0604020202020204" pitchFamily="34" charset="0"/>
              <a:buNone/>
              <a:defRPr/>
            </a:pPr>
            <a:r>
              <a:rPr lang="fa-IR" dirty="0" smtClean="0"/>
              <a:t>1- خونریزی</a:t>
            </a:r>
          </a:p>
          <a:p>
            <a:pPr algn="r" rtl="1" eaLnBrk="1" fontAlgn="auto" hangingPunct="1">
              <a:spcAft>
                <a:spcPts val="0"/>
              </a:spcAft>
              <a:buFont typeface="Arial" panose="020B0604020202020204" pitchFamily="34" charset="0"/>
              <a:buNone/>
              <a:defRPr/>
            </a:pPr>
            <a:r>
              <a:rPr lang="fa-IR" dirty="0" smtClean="0"/>
              <a:t>2- لخته بستگی سیاهرگی (ترمبوز وریدی)</a:t>
            </a:r>
          </a:p>
          <a:p>
            <a:pPr algn="r" rtl="1" eaLnBrk="1" fontAlgn="auto" hangingPunct="1">
              <a:spcAft>
                <a:spcPts val="0"/>
              </a:spcAft>
              <a:buFont typeface="Arial" panose="020B0604020202020204" pitchFamily="34" charset="0"/>
              <a:buNone/>
              <a:defRPr/>
            </a:pPr>
            <a:r>
              <a:rPr lang="fa-IR" dirty="0" smtClean="0"/>
              <a:t>3- بیماری سرخرگی</a:t>
            </a:r>
          </a:p>
          <a:p>
            <a:pPr algn="r" rtl="1" eaLnBrk="1" fontAlgn="auto" hangingPunct="1">
              <a:spcAft>
                <a:spcPts val="0"/>
              </a:spcAft>
              <a:buFont typeface="Arial" panose="020B0604020202020204" pitchFamily="34" charset="0"/>
              <a:buNone/>
              <a:defRPr/>
            </a:pPr>
            <a:r>
              <a:rPr lang="fa-IR" dirty="0" smtClean="0"/>
              <a:t>4- بارداری</a:t>
            </a:r>
          </a:p>
          <a:p>
            <a:pPr algn="r" rtl="1" eaLnBrk="1" fontAlgn="auto" hangingPunct="1">
              <a:spcAft>
                <a:spcPts val="0"/>
              </a:spcAft>
              <a:buFont typeface="Arial" panose="020B0604020202020204" pitchFamily="34" charset="0"/>
              <a:buNone/>
              <a:defRPr/>
            </a:pPr>
            <a:r>
              <a:rPr lang="fa-IR" dirty="0" smtClean="0"/>
              <a:t>5- فلز در بافتها</a:t>
            </a:r>
          </a:p>
          <a:p>
            <a:pPr algn="r" rtl="1" eaLnBrk="1" fontAlgn="auto" hangingPunct="1">
              <a:spcAft>
                <a:spcPts val="0"/>
              </a:spcAft>
              <a:buFont typeface="Arial" panose="020B0604020202020204" pitchFamily="34" charset="0"/>
              <a:buNone/>
              <a:defRPr/>
            </a:pPr>
            <a:r>
              <a:rPr lang="fa-IR" dirty="0" smtClean="0"/>
              <a:t>6- فقدان حس پوستی</a:t>
            </a:r>
          </a:p>
          <a:p>
            <a:pPr algn="r" rtl="1" eaLnBrk="1" fontAlgn="auto" hangingPunct="1">
              <a:spcAft>
                <a:spcPts val="0"/>
              </a:spcAft>
              <a:buFont typeface="Arial" panose="020B0604020202020204" pitchFamily="34" charset="0"/>
              <a:buNone/>
              <a:defRPr/>
            </a:pPr>
            <a:r>
              <a:rPr lang="fa-IR" dirty="0" smtClean="0"/>
              <a:t>7-تومورها</a:t>
            </a:r>
          </a:p>
          <a:p>
            <a:pPr algn="r" rtl="1" eaLnBrk="1" fontAlgn="auto" hangingPunct="1">
              <a:spcAft>
                <a:spcPts val="0"/>
              </a:spcAft>
              <a:buFont typeface="Arial" panose="020B0604020202020204" pitchFamily="34" charset="0"/>
              <a:buNone/>
              <a:defRPr/>
            </a:pPr>
            <a:r>
              <a:rPr lang="fa-IR" dirty="0" smtClean="0"/>
              <a:t>8- رادیوتراپی</a:t>
            </a:r>
          </a:p>
          <a:p>
            <a:pPr algn="r" rtl="1" eaLnBrk="1" fontAlgn="auto" hangingPunct="1">
              <a:spcAft>
                <a:spcPts val="0"/>
              </a:spcAft>
              <a:buFont typeface="Arial" panose="020B0604020202020204" pitchFamily="34" charset="0"/>
              <a:buNone/>
              <a:defRPr/>
            </a:pPr>
            <a:r>
              <a:rPr lang="fa-IR" dirty="0" smtClean="0"/>
              <a:t>9- بیماران ویژه</a:t>
            </a:r>
          </a:p>
          <a:p>
            <a:pPr algn="r" rtl="1" eaLnBrk="1" fontAlgn="auto" hangingPunct="1">
              <a:spcAft>
                <a:spcPts val="0"/>
              </a:spcAft>
              <a:buFont typeface="Arial" panose="020B0604020202020204" pitchFamily="34" charset="0"/>
              <a:buNone/>
              <a:defRPr/>
            </a:pPr>
            <a:endParaRPr lang="fa-IR" dirty="0" smtClean="0"/>
          </a:p>
        </p:txBody>
      </p:sp>
    </p:spTree>
    <p:extLst>
      <p:ext uri="{BB962C8B-B14F-4D97-AF65-F5344CB8AC3E}">
        <p14:creationId xmlns:p14="http://schemas.microsoft.com/office/powerpoint/2010/main" val="17379513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p:cNvSpPr>
          <p:nvPr>
            <p:ph type="title"/>
          </p:nvPr>
        </p:nvSpPr>
        <p:spPr/>
        <p:txBody>
          <a:bodyPr/>
          <a:lstStyle/>
          <a:p>
            <a:pPr algn="r" eaLnBrk="1" hangingPunct="1"/>
            <a:r>
              <a:rPr lang="fa-IR" altLang="en-US" b="1" smtClean="0">
                <a:solidFill>
                  <a:srgbClr val="FF0000"/>
                </a:solidFill>
                <a:cs typeface="Arial" panose="020B0604020202020204" pitchFamily="34" charset="0"/>
              </a:rPr>
              <a:t>موارد کاربرد آب درمانی</a:t>
            </a:r>
            <a:endParaRPr lang="en-US" altLang="en-US" b="1" smtClean="0">
              <a:solidFill>
                <a:srgbClr val="FF0000"/>
              </a:solidFill>
              <a:cs typeface="Arial" panose="020B0604020202020204" pitchFamily="34" charset="0"/>
            </a:endParaRPr>
          </a:p>
        </p:txBody>
      </p:sp>
      <p:sp>
        <p:nvSpPr>
          <p:cNvPr id="52228" name="Rectangle 4"/>
          <p:cNvSpPr>
            <a:spLocks noGrp="1"/>
          </p:cNvSpPr>
          <p:nvPr>
            <p:ph type="body" sz="half" idx="1"/>
          </p:nvPr>
        </p:nvSpPr>
        <p:spPr/>
        <p:txBody>
          <a:bodyPr/>
          <a:lstStyle/>
          <a:p>
            <a:pPr algn="r" eaLnBrk="1" hangingPunct="1">
              <a:buFont typeface="Arial" panose="020B0604020202020204" pitchFamily="34" charset="0"/>
              <a:buNone/>
            </a:pPr>
            <a:r>
              <a:rPr lang="fa-IR" altLang="en-US" dirty="0" smtClean="0">
                <a:cs typeface="Arial" panose="020B0604020202020204" pitchFamily="34" charset="0"/>
              </a:rPr>
              <a:t>7- ایجاد روحیه نشاط وشادابی</a:t>
            </a:r>
          </a:p>
          <a:p>
            <a:pPr algn="r" eaLnBrk="1" hangingPunct="1">
              <a:buFont typeface="Arial" panose="020B0604020202020204" pitchFamily="34" charset="0"/>
              <a:buNone/>
            </a:pPr>
            <a:r>
              <a:rPr lang="fa-IR" altLang="en-US" dirty="0" smtClean="0">
                <a:cs typeface="Arial" panose="020B0604020202020204" pitchFamily="34" charset="0"/>
              </a:rPr>
              <a:t>8- افزایش حجم تنفسی و کارکرد بهتر ریه ها </a:t>
            </a:r>
          </a:p>
          <a:p>
            <a:pPr algn="r" eaLnBrk="1" hangingPunct="1">
              <a:buFont typeface="Arial" panose="020B0604020202020204" pitchFamily="34" charset="0"/>
              <a:buNone/>
            </a:pPr>
            <a:r>
              <a:rPr lang="fa-IR" altLang="en-US" dirty="0" smtClean="0">
                <a:cs typeface="Arial" panose="020B0604020202020204" pitchFamily="34" charset="0"/>
              </a:rPr>
              <a:t>9- کاهش اسپاسم </a:t>
            </a:r>
          </a:p>
          <a:p>
            <a:pPr algn="r" eaLnBrk="1" hangingPunct="1">
              <a:buFont typeface="Arial" panose="020B0604020202020204" pitchFamily="34" charset="0"/>
              <a:buNone/>
            </a:pPr>
            <a:r>
              <a:rPr lang="fa-IR" altLang="en-US" dirty="0" smtClean="0">
                <a:cs typeface="Arial" panose="020B0604020202020204" pitchFamily="34" charset="0"/>
              </a:rPr>
              <a:t>10- افزایش حرکت روده ها و جلوگیری از یبوست </a:t>
            </a:r>
          </a:p>
          <a:p>
            <a:pPr algn="r" eaLnBrk="1" hangingPunct="1">
              <a:buFont typeface="Arial" panose="020B0604020202020204" pitchFamily="34" charset="0"/>
              <a:buNone/>
            </a:pPr>
            <a:r>
              <a:rPr lang="fa-IR" altLang="en-US" dirty="0" smtClean="0">
                <a:cs typeface="Arial" panose="020B0604020202020204" pitchFamily="34" charset="0"/>
              </a:rPr>
              <a:t>11- کارکرد بهتر کلیه ها</a:t>
            </a:r>
            <a:endParaRPr lang="en-US" altLang="en-US" dirty="0" smtClean="0">
              <a:cs typeface="Arial" panose="020B0604020202020204" pitchFamily="34" charset="0"/>
            </a:endParaRPr>
          </a:p>
          <a:p>
            <a:pPr eaLnBrk="1" hangingPunct="1">
              <a:buFont typeface="Arial" panose="020B0604020202020204" pitchFamily="34" charset="0"/>
              <a:buNone/>
            </a:pPr>
            <a:endParaRPr lang="en-US" altLang="en-US" dirty="0" smtClean="0"/>
          </a:p>
        </p:txBody>
      </p:sp>
      <p:sp>
        <p:nvSpPr>
          <p:cNvPr id="52229" name="Rectangle 5"/>
          <p:cNvSpPr>
            <a:spLocks noGrp="1"/>
          </p:cNvSpPr>
          <p:nvPr>
            <p:ph type="body" sz="half" idx="2"/>
          </p:nvPr>
        </p:nvSpPr>
        <p:spPr/>
        <p:txBody>
          <a:bodyPr/>
          <a:lstStyle/>
          <a:p>
            <a:pPr algn="r" eaLnBrk="1" hangingPunct="1">
              <a:buFont typeface="Arial" panose="020B0604020202020204" pitchFamily="34" charset="0"/>
              <a:buNone/>
            </a:pPr>
            <a:r>
              <a:rPr lang="fa-IR" altLang="en-US" dirty="0" smtClean="0">
                <a:cs typeface="Arial" panose="020B0604020202020204" pitchFamily="34" charset="0"/>
              </a:rPr>
              <a:t>1- کاهش درد و گرفتگی  عضلات</a:t>
            </a:r>
          </a:p>
          <a:p>
            <a:pPr algn="r" eaLnBrk="1" hangingPunct="1">
              <a:buFont typeface="Arial" panose="020B0604020202020204" pitchFamily="34" charset="0"/>
              <a:buNone/>
            </a:pPr>
            <a:r>
              <a:rPr lang="fa-IR" altLang="en-US" dirty="0" smtClean="0">
                <a:cs typeface="Arial" panose="020B0604020202020204" pitchFamily="34" charset="0"/>
              </a:rPr>
              <a:t>2- ریلاکسیشن</a:t>
            </a:r>
          </a:p>
          <a:p>
            <a:pPr algn="r" eaLnBrk="1" hangingPunct="1">
              <a:buFont typeface="Arial" panose="020B0604020202020204" pitchFamily="34" charset="0"/>
              <a:buNone/>
            </a:pPr>
            <a:r>
              <a:rPr lang="fa-IR" altLang="en-US" dirty="0" smtClean="0">
                <a:cs typeface="Arial" panose="020B0604020202020204" pitchFamily="34" charset="0"/>
              </a:rPr>
              <a:t>3- بازآموزی فعالیت عضلات فلج</a:t>
            </a:r>
          </a:p>
          <a:p>
            <a:pPr algn="r" eaLnBrk="1" hangingPunct="1">
              <a:buFont typeface="Arial" panose="020B0604020202020204" pitchFamily="34" charset="0"/>
              <a:buNone/>
            </a:pPr>
            <a:r>
              <a:rPr lang="fa-IR" altLang="en-US" dirty="0" smtClean="0">
                <a:cs typeface="Arial" panose="020B0604020202020204" pitchFamily="34" charset="0"/>
              </a:rPr>
              <a:t>4- تقویت عضلات</a:t>
            </a:r>
          </a:p>
          <a:p>
            <a:pPr algn="r" eaLnBrk="1" hangingPunct="1">
              <a:buFont typeface="Arial" panose="020B0604020202020204" pitchFamily="34" charset="0"/>
              <a:buNone/>
            </a:pPr>
            <a:r>
              <a:rPr lang="fa-IR" altLang="en-US" dirty="0" smtClean="0">
                <a:cs typeface="Arial" panose="020B0604020202020204" pitchFamily="34" charset="0"/>
              </a:rPr>
              <a:t>5- افزایش گردش خون وبهبود تغذیه بافتها</a:t>
            </a:r>
          </a:p>
          <a:p>
            <a:pPr algn="r" eaLnBrk="1" hangingPunct="1">
              <a:buFont typeface="Arial" panose="020B0604020202020204" pitchFamily="34" charset="0"/>
              <a:buNone/>
            </a:pPr>
            <a:r>
              <a:rPr lang="fa-IR" altLang="en-US" dirty="0" smtClean="0">
                <a:cs typeface="Arial" panose="020B0604020202020204" pitchFamily="34" charset="0"/>
              </a:rPr>
              <a:t>6- جلوگیری از تحلیل رفتن عضلات</a:t>
            </a:r>
            <a:endParaRPr lang="en-US" altLang="en-US" dirty="0" smtClean="0">
              <a:cs typeface="Arial" panose="020B0604020202020204" pitchFamily="34" charset="0"/>
            </a:endParaRPr>
          </a:p>
        </p:txBody>
      </p:sp>
      <p:pic>
        <p:nvPicPr>
          <p:cNvPr id="52230" name="Picture 6" descr="water-drops-vector-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88913"/>
            <a:ext cx="1366838"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8174217"/>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768" decel="100000"/>
                                        <p:tgtEl>
                                          <p:spTgt spid="52226"/>
                                        </p:tgtEl>
                                      </p:cBhvr>
                                    </p:animEffect>
                                    <p:animScale>
                                      <p:cBhvr>
                                        <p:cTn id="8" dur="768" decel="100000"/>
                                        <p:tgtEl>
                                          <p:spTgt spid="52226"/>
                                        </p:tgtEl>
                                      </p:cBhvr>
                                      <p:from x="10000" y="10000"/>
                                      <p:to x="200000" y="450000"/>
                                    </p:animScale>
                                    <p:animScale>
                                      <p:cBhvr>
                                        <p:cTn id="9" dur="1230" accel="100000" fill="hold">
                                          <p:stCondLst>
                                            <p:cond delay="768"/>
                                          </p:stCondLst>
                                        </p:cTn>
                                        <p:tgtEl>
                                          <p:spTgt spid="52226"/>
                                        </p:tgtEl>
                                      </p:cBhvr>
                                      <p:from x="200000" y="450000"/>
                                      <p:to x="100000" y="100000"/>
                                    </p:animScale>
                                    <p:set>
                                      <p:cBhvr>
                                        <p:cTn id="10" dur="768" fill="hold"/>
                                        <p:tgtEl>
                                          <p:spTgt spid="52226"/>
                                        </p:tgtEl>
                                        <p:attrNameLst>
                                          <p:attrName>ppt_x</p:attrName>
                                        </p:attrNameLst>
                                      </p:cBhvr>
                                      <p:to>
                                        <p:strVal val="(0.5)"/>
                                      </p:to>
                                    </p:set>
                                    <p:anim from="(0.5)" to="(#ppt_x)" calcmode="lin" valueType="num">
                                      <p:cBhvr>
                                        <p:cTn id="11" dur="1230" accel="100000" fill="hold">
                                          <p:stCondLst>
                                            <p:cond delay="768"/>
                                          </p:stCondLst>
                                        </p:cTn>
                                        <p:tgtEl>
                                          <p:spTgt spid="52226"/>
                                        </p:tgtEl>
                                        <p:attrNameLst>
                                          <p:attrName>ppt_x</p:attrName>
                                        </p:attrNameLst>
                                      </p:cBhvr>
                                    </p:anim>
                                    <p:set>
                                      <p:cBhvr>
                                        <p:cTn id="12" dur="768" fill="hold"/>
                                        <p:tgtEl>
                                          <p:spTgt spid="52226"/>
                                        </p:tgtEl>
                                        <p:attrNameLst>
                                          <p:attrName>ppt_y</p:attrName>
                                        </p:attrNameLst>
                                      </p:cBhvr>
                                      <p:to>
                                        <p:strVal val="(#ppt_y+0.4)"/>
                                      </p:to>
                                    </p:set>
                                    <p:anim from="(#ppt_y+0.4)" to="(#ppt_y)" calcmode="lin" valueType="num">
                                      <p:cBhvr>
                                        <p:cTn id="13" dur="1230" accel="100000" fill="hold">
                                          <p:stCondLst>
                                            <p:cond delay="768"/>
                                          </p:stCondLst>
                                        </p:cTn>
                                        <p:tgtEl>
                                          <p:spTgt spid="5222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52228">
                                            <p:txEl>
                                              <p:pRg st="0" end="0"/>
                                            </p:txEl>
                                          </p:spTgt>
                                        </p:tgtEl>
                                        <p:attrNameLst>
                                          <p:attrName>style.visibility</p:attrName>
                                        </p:attrNameLst>
                                      </p:cBhvr>
                                      <p:to>
                                        <p:strVal val="visible"/>
                                      </p:to>
                                    </p:set>
                                    <p:anim calcmode="lin" valueType="num">
                                      <p:cBhvr>
                                        <p:cTn id="18" dur="500" fill="hold"/>
                                        <p:tgtEl>
                                          <p:spTgt spid="52228">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52228">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52228">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52228">
                                            <p:txEl>
                                              <p:pRg st="1" end="1"/>
                                            </p:txEl>
                                          </p:spTgt>
                                        </p:tgtEl>
                                        <p:attrNameLst>
                                          <p:attrName>style.visibility</p:attrName>
                                        </p:attrNameLst>
                                      </p:cBhvr>
                                      <p:to>
                                        <p:strVal val="visible"/>
                                      </p:to>
                                    </p:set>
                                    <p:anim calcmode="lin" valueType="num">
                                      <p:cBhvr>
                                        <p:cTn id="25" dur="500" fill="hold"/>
                                        <p:tgtEl>
                                          <p:spTgt spid="52228">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52228">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52228">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52228">
                                            <p:txEl>
                                              <p:pRg st="2" end="2"/>
                                            </p:txEl>
                                          </p:spTgt>
                                        </p:tgtEl>
                                        <p:attrNameLst>
                                          <p:attrName>style.visibility</p:attrName>
                                        </p:attrNameLst>
                                      </p:cBhvr>
                                      <p:to>
                                        <p:strVal val="visible"/>
                                      </p:to>
                                    </p:set>
                                    <p:anim calcmode="lin" valueType="num">
                                      <p:cBhvr>
                                        <p:cTn id="32" dur="500" fill="hold"/>
                                        <p:tgtEl>
                                          <p:spTgt spid="52228">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52228">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52228">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52228">
                                            <p:txEl>
                                              <p:pRg st="3" end="3"/>
                                            </p:txEl>
                                          </p:spTgt>
                                        </p:tgtEl>
                                        <p:attrNameLst>
                                          <p:attrName>style.visibility</p:attrName>
                                        </p:attrNameLst>
                                      </p:cBhvr>
                                      <p:to>
                                        <p:strVal val="visible"/>
                                      </p:to>
                                    </p:set>
                                    <p:anim calcmode="lin" valueType="num">
                                      <p:cBhvr>
                                        <p:cTn id="39" dur="500" fill="hold"/>
                                        <p:tgtEl>
                                          <p:spTgt spid="52228">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52228">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52228">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52228">
                                            <p:txEl>
                                              <p:pRg st="4" end="4"/>
                                            </p:txEl>
                                          </p:spTgt>
                                        </p:tgtEl>
                                        <p:attrNameLst>
                                          <p:attrName>style.visibility</p:attrName>
                                        </p:attrNameLst>
                                      </p:cBhvr>
                                      <p:to>
                                        <p:strVal val="visible"/>
                                      </p:to>
                                    </p:set>
                                    <p:anim calcmode="lin" valueType="num">
                                      <p:cBhvr>
                                        <p:cTn id="46" dur="500" fill="hold"/>
                                        <p:tgtEl>
                                          <p:spTgt spid="52228">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52228">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52228">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52229">
                                            <p:txEl>
                                              <p:pRg st="0" end="0"/>
                                            </p:txEl>
                                          </p:spTgt>
                                        </p:tgtEl>
                                        <p:attrNameLst>
                                          <p:attrName>style.visibility</p:attrName>
                                        </p:attrNameLst>
                                      </p:cBhvr>
                                      <p:to>
                                        <p:strVal val="visible"/>
                                      </p:to>
                                    </p:set>
                                    <p:anim calcmode="lin" valueType="num">
                                      <p:cBhvr>
                                        <p:cTn id="53" dur="500" fill="hold"/>
                                        <p:tgtEl>
                                          <p:spTgt spid="52229">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52229">
                                            <p:txEl>
                                              <p:pRg st="0" end="0"/>
                                            </p:txEl>
                                          </p:spTgt>
                                        </p:tgtEl>
                                        <p:attrNameLst>
                                          <p:attrName>ppt_h</p:attrName>
                                        </p:attrNameLst>
                                      </p:cBhvr>
                                      <p:tavLst>
                                        <p:tav tm="0">
                                          <p:val>
                                            <p:fltVal val="0"/>
                                          </p:val>
                                        </p:tav>
                                        <p:tav tm="100000">
                                          <p:val>
                                            <p:strVal val="#ppt_h"/>
                                          </p:val>
                                        </p:tav>
                                      </p:tavLst>
                                    </p:anim>
                                    <p:animEffect transition="in" filter="fade">
                                      <p:cBhvr>
                                        <p:cTn id="55" dur="500"/>
                                        <p:tgtEl>
                                          <p:spTgt spid="52229">
                                            <p:txEl>
                                              <p:pRg st="0" end="0"/>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52229">
                                            <p:txEl>
                                              <p:pRg st="1" end="1"/>
                                            </p:txEl>
                                          </p:spTgt>
                                        </p:tgtEl>
                                        <p:attrNameLst>
                                          <p:attrName>style.visibility</p:attrName>
                                        </p:attrNameLst>
                                      </p:cBhvr>
                                      <p:to>
                                        <p:strVal val="visible"/>
                                      </p:to>
                                    </p:set>
                                    <p:anim calcmode="lin" valueType="num">
                                      <p:cBhvr>
                                        <p:cTn id="60" dur="500" fill="hold"/>
                                        <p:tgtEl>
                                          <p:spTgt spid="52229">
                                            <p:txEl>
                                              <p:pRg st="1" end="1"/>
                                            </p:txEl>
                                          </p:spTgt>
                                        </p:tgtEl>
                                        <p:attrNameLst>
                                          <p:attrName>ppt_w</p:attrName>
                                        </p:attrNameLst>
                                      </p:cBhvr>
                                      <p:tavLst>
                                        <p:tav tm="0">
                                          <p:val>
                                            <p:fltVal val="0"/>
                                          </p:val>
                                        </p:tav>
                                        <p:tav tm="100000">
                                          <p:val>
                                            <p:strVal val="#ppt_w"/>
                                          </p:val>
                                        </p:tav>
                                      </p:tavLst>
                                    </p:anim>
                                    <p:anim calcmode="lin" valueType="num">
                                      <p:cBhvr>
                                        <p:cTn id="61" dur="500" fill="hold"/>
                                        <p:tgtEl>
                                          <p:spTgt spid="52229">
                                            <p:txEl>
                                              <p:pRg st="1" end="1"/>
                                            </p:txEl>
                                          </p:spTgt>
                                        </p:tgtEl>
                                        <p:attrNameLst>
                                          <p:attrName>ppt_h</p:attrName>
                                        </p:attrNameLst>
                                      </p:cBhvr>
                                      <p:tavLst>
                                        <p:tav tm="0">
                                          <p:val>
                                            <p:fltVal val="0"/>
                                          </p:val>
                                        </p:tav>
                                        <p:tav tm="100000">
                                          <p:val>
                                            <p:strVal val="#ppt_h"/>
                                          </p:val>
                                        </p:tav>
                                      </p:tavLst>
                                    </p:anim>
                                    <p:animEffect transition="in" filter="fade">
                                      <p:cBhvr>
                                        <p:cTn id="62" dur="500"/>
                                        <p:tgtEl>
                                          <p:spTgt spid="52229">
                                            <p:txEl>
                                              <p:pRg st="1" end="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52229">
                                            <p:txEl>
                                              <p:pRg st="2" end="2"/>
                                            </p:txEl>
                                          </p:spTgt>
                                        </p:tgtEl>
                                        <p:attrNameLst>
                                          <p:attrName>style.visibility</p:attrName>
                                        </p:attrNameLst>
                                      </p:cBhvr>
                                      <p:to>
                                        <p:strVal val="visible"/>
                                      </p:to>
                                    </p:set>
                                    <p:anim calcmode="lin" valueType="num">
                                      <p:cBhvr>
                                        <p:cTn id="67" dur="500" fill="hold"/>
                                        <p:tgtEl>
                                          <p:spTgt spid="52229">
                                            <p:txEl>
                                              <p:pRg st="2" end="2"/>
                                            </p:txEl>
                                          </p:spTgt>
                                        </p:tgtEl>
                                        <p:attrNameLst>
                                          <p:attrName>ppt_w</p:attrName>
                                        </p:attrNameLst>
                                      </p:cBhvr>
                                      <p:tavLst>
                                        <p:tav tm="0">
                                          <p:val>
                                            <p:fltVal val="0"/>
                                          </p:val>
                                        </p:tav>
                                        <p:tav tm="100000">
                                          <p:val>
                                            <p:strVal val="#ppt_w"/>
                                          </p:val>
                                        </p:tav>
                                      </p:tavLst>
                                    </p:anim>
                                    <p:anim calcmode="lin" valueType="num">
                                      <p:cBhvr>
                                        <p:cTn id="68" dur="500" fill="hold"/>
                                        <p:tgtEl>
                                          <p:spTgt spid="52229">
                                            <p:txEl>
                                              <p:pRg st="2" end="2"/>
                                            </p:txEl>
                                          </p:spTgt>
                                        </p:tgtEl>
                                        <p:attrNameLst>
                                          <p:attrName>ppt_h</p:attrName>
                                        </p:attrNameLst>
                                      </p:cBhvr>
                                      <p:tavLst>
                                        <p:tav tm="0">
                                          <p:val>
                                            <p:fltVal val="0"/>
                                          </p:val>
                                        </p:tav>
                                        <p:tav tm="100000">
                                          <p:val>
                                            <p:strVal val="#ppt_h"/>
                                          </p:val>
                                        </p:tav>
                                      </p:tavLst>
                                    </p:anim>
                                    <p:animEffect transition="in" filter="fade">
                                      <p:cBhvr>
                                        <p:cTn id="69" dur="500"/>
                                        <p:tgtEl>
                                          <p:spTgt spid="52229">
                                            <p:txEl>
                                              <p:pRg st="2" end="2"/>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52229">
                                            <p:txEl>
                                              <p:pRg st="3" end="3"/>
                                            </p:txEl>
                                          </p:spTgt>
                                        </p:tgtEl>
                                        <p:attrNameLst>
                                          <p:attrName>style.visibility</p:attrName>
                                        </p:attrNameLst>
                                      </p:cBhvr>
                                      <p:to>
                                        <p:strVal val="visible"/>
                                      </p:to>
                                    </p:set>
                                    <p:anim calcmode="lin" valueType="num">
                                      <p:cBhvr>
                                        <p:cTn id="74" dur="500" fill="hold"/>
                                        <p:tgtEl>
                                          <p:spTgt spid="52229">
                                            <p:txEl>
                                              <p:pRg st="3" end="3"/>
                                            </p:txEl>
                                          </p:spTgt>
                                        </p:tgtEl>
                                        <p:attrNameLst>
                                          <p:attrName>ppt_w</p:attrName>
                                        </p:attrNameLst>
                                      </p:cBhvr>
                                      <p:tavLst>
                                        <p:tav tm="0">
                                          <p:val>
                                            <p:fltVal val="0"/>
                                          </p:val>
                                        </p:tav>
                                        <p:tav tm="100000">
                                          <p:val>
                                            <p:strVal val="#ppt_w"/>
                                          </p:val>
                                        </p:tav>
                                      </p:tavLst>
                                    </p:anim>
                                    <p:anim calcmode="lin" valueType="num">
                                      <p:cBhvr>
                                        <p:cTn id="75" dur="500" fill="hold"/>
                                        <p:tgtEl>
                                          <p:spTgt spid="52229">
                                            <p:txEl>
                                              <p:pRg st="3" end="3"/>
                                            </p:txEl>
                                          </p:spTgt>
                                        </p:tgtEl>
                                        <p:attrNameLst>
                                          <p:attrName>ppt_h</p:attrName>
                                        </p:attrNameLst>
                                      </p:cBhvr>
                                      <p:tavLst>
                                        <p:tav tm="0">
                                          <p:val>
                                            <p:fltVal val="0"/>
                                          </p:val>
                                        </p:tav>
                                        <p:tav tm="100000">
                                          <p:val>
                                            <p:strVal val="#ppt_h"/>
                                          </p:val>
                                        </p:tav>
                                      </p:tavLst>
                                    </p:anim>
                                    <p:animEffect transition="in" filter="fade">
                                      <p:cBhvr>
                                        <p:cTn id="76" dur="500"/>
                                        <p:tgtEl>
                                          <p:spTgt spid="52229">
                                            <p:txEl>
                                              <p:pRg st="3" end="3"/>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52229">
                                            <p:txEl>
                                              <p:pRg st="4" end="4"/>
                                            </p:txEl>
                                          </p:spTgt>
                                        </p:tgtEl>
                                        <p:attrNameLst>
                                          <p:attrName>style.visibility</p:attrName>
                                        </p:attrNameLst>
                                      </p:cBhvr>
                                      <p:to>
                                        <p:strVal val="visible"/>
                                      </p:to>
                                    </p:set>
                                    <p:anim calcmode="lin" valueType="num">
                                      <p:cBhvr>
                                        <p:cTn id="81" dur="500" fill="hold"/>
                                        <p:tgtEl>
                                          <p:spTgt spid="52229">
                                            <p:txEl>
                                              <p:pRg st="4" end="4"/>
                                            </p:txEl>
                                          </p:spTgt>
                                        </p:tgtEl>
                                        <p:attrNameLst>
                                          <p:attrName>ppt_w</p:attrName>
                                        </p:attrNameLst>
                                      </p:cBhvr>
                                      <p:tavLst>
                                        <p:tav tm="0">
                                          <p:val>
                                            <p:fltVal val="0"/>
                                          </p:val>
                                        </p:tav>
                                        <p:tav tm="100000">
                                          <p:val>
                                            <p:strVal val="#ppt_w"/>
                                          </p:val>
                                        </p:tav>
                                      </p:tavLst>
                                    </p:anim>
                                    <p:anim calcmode="lin" valueType="num">
                                      <p:cBhvr>
                                        <p:cTn id="82" dur="500" fill="hold"/>
                                        <p:tgtEl>
                                          <p:spTgt spid="52229">
                                            <p:txEl>
                                              <p:pRg st="4" end="4"/>
                                            </p:txEl>
                                          </p:spTgt>
                                        </p:tgtEl>
                                        <p:attrNameLst>
                                          <p:attrName>ppt_h</p:attrName>
                                        </p:attrNameLst>
                                      </p:cBhvr>
                                      <p:tavLst>
                                        <p:tav tm="0">
                                          <p:val>
                                            <p:fltVal val="0"/>
                                          </p:val>
                                        </p:tav>
                                        <p:tav tm="100000">
                                          <p:val>
                                            <p:strVal val="#ppt_h"/>
                                          </p:val>
                                        </p:tav>
                                      </p:tavLst>
                                    </p:anim>
                                    <p:animEffect transition="in" filter="fade">
                                      <p:cBhvr>
                                        <p:cTn id="83" dur="500"/>
                                        <p:tgtEl>
                                          <p:spTgt spid="52229">
                                            <p:txEl>
                                              <p:pRg st="4" end="4"/>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52229">
                                            <p:txEl>
                                              <p:pRg st="5" end="5"/>
                                            </p:txEl>
                                          </p:spTgt>
                                        </p:tgtEl>
                                        <p:attrNameLst>
                                          <p:attrName>style.visibility</p:attrName>
                                        </p:attrNameLst>
                                      </p:cBhvr>
                                      <p:to>
                                        <p:strVal val="visible"/>
                                      </p:to>
                                    </p:set>
                                    <p:anim calcmode="lin" valueType="num">
                                      <p:cBhvr>
                                        <p:cTn id="88" dur="500" fill="hold"/>
                                        <p:tgtEl>
                                          <p:spTgt spid="52229">
                                            <p:txEl>
                                              <p:pRg st="5" end="5"/>
                                            </p:txEl>
                                          </p:spTgt>
                                        </p:tgtEl>
                                        <p:attrNameLst>
                                          <p:attrName>ppt_w</p:attrName>
                                        </p:attrNameLst>
                                      </p:cBhvr>
                                      <p:tavLst>
                                        <p:tav tm="0">
                                          <p:val>
                                            <p:fltVal val="0"/>
                                          </p:val>
                                        </p:tav>
                                        <p:tav tm="100000">
                                          <p:val>
                                            <p:strVal val="#ppt_w"/>
                                          </p:val>
                                        </p:tav>
                                      </p:tavLst>
                                    </p:anim>
                                    <p:anim calcmode="lin" valueType="num">
                                      <p:cBhvr>
                                        <p:cTn id="89" dur="500" fill="hold"/>
                                        <p:tgtEl>
                                          <p:spTgt spid="52229">
                                            <p:txEl>
                                              <p:pRg st="5" end="5"/>
                                            </p:txEl>
                                          </p:spTgt>
                                        </p:tgtEl>
                                        <p:attrNameLst>
                                          <p:attrName>ppt_h</p:attrName>
                                        </p:attrNameLst>
                                      </p:cBhvr>
                                      <p:tavLst>
                                        <p:tav tm="0">
                                          <p:val>
                                            <p:fltVal val="0"/>
                                          </p:val>
                                        </p:tav>
                                        <p:tav tm="100000">
                                          <p:val>
                                            <p:strVal val="#ppt_h"/>
                                          </p:val>
                                        </p:tav>
                                      </p:tavLst>
                                    </p:anim>
                                    <p:animEffect transition="in" filter="fade">
                                      <p:cBhvr>
                                        <p:cTn id="90" dur="500"/>
                                        <p:tgtEl>
                                          <p:spTgt spid="52229">
                                            <p:txEl>
                                              <p:pRg st="5" end="5"/>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8" presetClass="entr" presetSubtype="16" fill="hold" nodeType="clickEffect">
                                  <p:stCondLst>
                                    <p:cond delay="0"/>
                                  </p:stCondLst>
                                  <p:childTnLst>
                                    <p:set>
                                      <p:cBhvr>
                                        <p:cTn id="94" dur="1" fill="hold">
                                          <p:stCondLst>
                                            <p:cond delay="0"/>
                                          </p:stCondLst>
                                        </p:cTn>
                                        <p:tgtEl>
                                          <p:spTgt spid="52230"/>
                                        </p:tgtEl>
                                        <p:attrNameLst>
                                          <p:attrName>style.visibility</p:attrName>
                                        </p:attrNameLst>
                                      </p:cBhvr>
                                      <p:to>
                                        <p:strVal val="visible"/>
                                      </p:to>
                                    </p:set>
                                    <p:animEffect transition="in" filter="diamond(in)">
                                      <p:cBhvr>
                                        <p:cTn id="95" dur="2000"/>
                                        <p:tgtEl>
                                          <p:spTgt spid="52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8" grpId="0" build="p"/>
      <p:bldP spid="52229"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Ankle anterior </a:t>
            </a:r>
            <a:r>
              <a:rPr lang="en-US" dirty="0" smtClean="0"/>
              <a:t>drawer</a:t>
            </a:r>
            <a:endParaRPr lang="en-US" dirty="0"/>
          </a:p>
        </p:txBody>
      </p:sp>
      <p:sp>
        <p:nvSpPr>
          <p:cNvPr id="7" name="Content Placeholder 6"/>
          <p:cNvSpPr>
            <a:spLocks noGrp="1"/>
          </p:cNvSpPr>
          <p:nvPr>
            <p:ph idx="1"/>
          </p:nvPr>
        </p:nvSpPr>
        <p:spPr>
          <a:xfrm>
            <a:off x="152400" y="1775191"/>
            <a:ext cx="5791200" cy="4625609"/>
          </a:xfrm>
        </p:spPr>
        <p:txBody>
          <a:bodyPr>
            <a:normAutofit lnSpcReduction="10000"/>
          </a:bodyPr>
          <a:lstStyle/>
          <a:p>
            <a:r>
              <a:rPr lang="en-US" dirty="0"/>
              <a:t>Integrity of the anterior talofibular ligament and </a:t>
            </a:r>
            <a:r>
              <a:rPr lang="en-US" dirty="0" err="1"/>
              <a:t>calcaneo</a:t>
            </a:r>
            <a:r>
              <a:rPr lang="en-US" dirty="0"/>
              <a:t>-fibular </a:t>
            </a:r>
            <a:r>
              <a:rPr lang="en-US" dirty="0" smtClean="0"/>
              <a:t>ligament.</a:t>
            </a:r>
          </a:p>
          <a:p>
            <a:r>
              <a:rPr lang="en-US" dirty="0"/>
              <a:t>The patient sits on the examination table with their legs hanging freely over the end of the table. </a:t>
            </a:r>
            <a:endParaRPr lang="en-US" dirty="0" smtClean="0"/>
          </a:p>
          <a:p>
            <a:r>
              <a:rPr lang="en-US" dirty="0"/>
              <a:t>The examiner places the left hand over the distal tibia to secure the leg</a:t>
            </a:r>
          </a:p>
        </p:txBody>
      </p:sp>
      <p:sp>
        <p:nvSpPr>
          <p:cNvPr id="5" name="Slide Number Placeholder 4"/>
          <p:cNvSpPr>
            <a:spLocks noGrp="1"/>
          </p:cNvSpPr>
          <p:nvPr>
            <p:ph type="sldNum" sz="quarter" idx="12"/>
          </p:nvPr>
        </p:nvSpPr>
        <p:spPr/>
        <p:txBody>
          <a:bodyPr/>
          <a:lstStyle/>
          <a:p>
            <a:fld id="{30D3C214-DA05-46CE-86F8-8CD8AA1F891D}" type="slidenum">
              <a:rPr lang="en-US" smtClean="0"/>
              <a:pPr/>
              <a:t>104</a:t>
            </a:fld>
            <a:endParaRPr lang="en-US"/>
          </a:p>
        </p:txBody>
      </p:sp>
      <p:pic>
        <p:nvPicPr>
          <p:cNvPr id="8" name="Picture 7"/>
          <p:cNvPicPr>
            <a:picLocks noChangeAspect="1"/>
          </p:cNvPicPr>
          <p:nvPr/>
        </p:nvPicPr>
        <p:blipFill>
          <a:blip r:embed="rId2"/>
          <a:stretch>
            <a:fillRect/>
          </a:stretch>
        </p:blipFill>
        <p:spPr>
          <a:xfrm>
            <a:off x="6055597" y="1639217"/>
            <a:ext cx="2886075" cy="2466975"/>
          </a:xfrm>
          <a:prstGeom prst="rect">
            <a:avLst/>
          </a:prstGeom>
        </p:spPr>
      </p:pic>
      <p:pic>
        <p:nvPicPr>
          <p:cNvPr id="9" name="Picture 8"/>
          <p:cNvPicPr>
            <a:picLocks noChangeAspect="1"/>
          </p:cNvPicPr>
          <p:nvPr/>
        </p:nvPicPr>
        <p:blipFill>
          <a:blip r:embed="rId3"/>
          <a:stretch>
            <a:fillRect/>
          </a:stretch>
        </p:blipFill>
        <p:spPr>
          <a:xfrm>
            <a:off x="6061710" y="4219575"/>
            <a:ext cx="2876550" cy="2181225"/>
          </a:xfrm>
          <a:prstGeom prst="rect">
            <a:avLst/>
          </a:prstGeom>
        </p:spPr>
      </p:pic>
    </p:spTree>
    <p:extLst>
      <p:ext uri="{BB962C8B-B14F-4D97-AF65-F5344CB8AC3E}">
        <p14:creationId xmlns:p14="http://schemas.microsoft.com/office/powerpoint/2010/main" val="21906227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Ankle anterior drawer</a:t>
            </a:r>
          </a:p>
        </p:txBody>
      </p:sp>
      <p:sp>
        <p:nvSpPr>
          <p:cNvPr id="3" name="Content Placeholder 2"/>
          <p:cNvSpPr>
            <a:spLocks noGrp="1"/>
          </p:cNvSpPr>
          <p:nvPr>
            <p:ph idx="1"/>
          </p:nvPr>
        </p:nvSpPr>
        <p:spPr>
          <a:xfrm>
            <a:off x="457200" y="1775191"/>
            <a:ext cx="5575935" cy="4625609"/>
          </a:xfrm>
        </p:spPr>
        <p:txBody>
          <a:bodyPr/>
          <a:lstStyle/>
          <a:p>
            <a:r>
              <a:rPr lang="en-US" dirty="0"/>
              <a:t>The </a:t>
            </a:r>
            <a:r>
              <a:rPr lang="en-US" dirty="0">
                <a:solidFill>
                  <a:srgbClr val="FF0000"/>
                </a:solidFill>
              </a:rPr>
              <a:t>examiner's right hand grasps </a:t>
            </a:r>
            <a:r>
              <a:rPr lang="en-US" dirty="0"/>
              <a:t>the </a:t>
            </a:r>
            <a:r>
              <a:rPr lang="en-US" dirty="0">
                <a:solidFill>
                  <a:srgbClr val="FF0000"/>
                </a:solidFill>
              </a:rPr>
              <a:t>hind</a:t>
            </a:r>
            <a:r>
              <a:rPr lang="en-US" dirty="0"/>
              <a:t> foot (red lines, second figure). The index and long fingers should cup the patient's heel</a:t>
            </a:r>
            <a:r>
              <a:rPr lang="en-US" dirty="0" smtClean="0"/>
              <a:t>.</a:t>
            </a:r>
          </a:p>
          <a:p>
            <a:r>
              <a:rPr lang="en-US" dirty="0"/>
              <a:t>To administer the test, the examiner applies </a:t>
            </a:r>
            <a:r>
              <a:rPr lang="en-US" dirty="0">
                <a:solidFill>
                  <a:srgbClr val="FF0000"/>
                </a:solidFill>
              </a:rPr>
              <a:t>an anterior force </a:t>
            </a:r>
            <a:r>
              <a:rPr lang="en-US" dirty="0"/>
              <a:t>to the heel while stabilizing the </a:t>
            </a:r>
            <a:r>
              <a:rPr lang="en-US" dirty="0" smtClean="0"/>
              <a:t>leg.</a:t>
            </a:r>
          </a:p>
          <a:p>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105</a:t>
            </a:fld>
            <a:endParaRPr lang="en-US"/>
          </a:p>
        </p:txBody>
      </p:sp>
      <p:pic>
        <p:nvPicPr>
          <p:cNvPr id="5" name="Picture 4"/>
          <p:cNvPicPr>
            <a:picLocks noChangeAspect="1"/>
          </p:cNvPicPr>
          <p:nvPr/>
        </p:nvPicPr>
        <p:blipFill>
          <a:blip r:embed="rId2"/>
          <a:stretch>
            <a:fillRect/>
          </a:stretch>
        </p:blipFill>
        <p:spPr>
          <a:xfrm>
            <a:off x="6033135" y="1760406"/>
            <a:ext cx="2905125" cy="2171700"/>
          </a:xfrm>
          <a:prstGeom prst="rect">
            <a:avLst/>
          </a:prstGeom>
        </p:spPr>
      </p:pic>
    </p:spTree>
    <p:extLst>
      <p:ext uri="{BB962C8B-B14F-4D97-AF65-F5344CB8AC3E}">
        <p14:creationId xmlns:p14="http://schemas.microsoft.com/office/powerpoint/2010/main" val="38859414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Ankle anterior drawer</a:t>
            </a:r>
          </a:p>
        </p:txBody>
      </p:sp>
      <p:sp>
        <p:nvSpPr>
          <p:cNvPr id="3" name="Content Placeholder 2"/>
          <p:cNvSpPr>
            <a:spLocks noGrp="1"/>
          </p:cNvSpPr>
          <p:nvPr>
            <p:ph idx="1"/>
          </p:nvPr>
        </p:nvSpPr>
        <p:spPr>
          <a:xfrm>
            <a:off x="457200" y="1775191"/>
            <a:ext cx="8229600" cy="4625609"/>
          </a:xfrm>
        </p:spPr>
        <p:txBody>
          <a:bodyPr/>
          <a:lstStyle/>
          <a:p>
            <a:r>
              <a:rPr lang="en-US" dirty="0"/>
              <a:t>The test should be repeated in </a:t>
            </a:r>
            <a:r>
              <a:rPr lang="en-US" dirty="0" err="1"/>
              <a:t>plantarflexion</a:t>
            </a:r>
            <a:r>
              <a:rPr lang="en-US" dirty="0"/>
              <a:t> (last figure) to isolate the anterior </a:t>
            </a:r>
            <a:r>
              <a:rPr lang="en-US" dirty="0" err="1"/>
              <a:t>talo</a:t>
            </a:r>
            <a:r>
              <a:rPr lang="en-US" dirty="0"/>
              <a:t>-fibular </a:t>
            </a:r>
            <a:r>
              <a:rPr lang="en-US" dirty="0" smtClean="0"/>
              <a:t>ligament.</a:t>
            </a:r>
          </a:p>
          <a:p>
            <a:r>
              <a:rPr lang="en-US" dirty="0"/>
              <a:t>Normally, anterior translation of the talus </a:t>
            </a:r>
            <a:r>
              <a:rPr lang="en-US" dirty="0">
                <a:solidFill>
                  <a:srgbClr val="FF0000"/>
                </a:solidFill>
              </a:rPr>
              <a:t>should not exceed a few mm</a:t>
            </a:r>
            <a:r>
              <a:rPr lang="en-US" dirty="0"/>
              <a:t>, and there should be a </a:t>
            </a:r>
            <a:r>
              <a:rPr lang="en-US" dirty="0">
                <a:solidFill>
                  <a:srgbClr val="FF0000"/>
                </a:solidFill>
              </a:rPr>
              <a:t>firm endpoint </a:t>
            </a:r>
            <a:r>
              <a:rPr lang="en-US" dirty="0"/>
              <a:t>to the anterior movement of the talus.</a:t>
            </a:r>
          </a:p>
        </p:txBody>
      </p:sp>
      <p:sp>
        <p:nvSpPr>
          <p:cNvPr id="4" name="Slide Number Placeholder 3"/>
          <p:cNvSpPr>
            <a:spLocks noGrp="1"/>
          </p:cNvSpPr>
          <p:nvPr>
            <p:ph type="sldNum" sz="quarter" idx="12"/>
          </p:nvPr>
        </p:nvSpPr>
        <p:spPr/>
        <p:txBody>
          <a:bodyPr/>
          <a:lstStyle/>
          <a:p>
            <a:fld id="{30D3C214-DA05-46CE-86F8-8CD8AA1F891D}" type="slidenum">
              <a:rPr lang="en-US" smtClean="0"/>
              <a:pPr/>
              <a:t>106</a:t>
            </a:fld>
            <a:endParaRPr lang="en-US"/>
          </a:p>
        </p:txBody>
      </p:sp>
    </p:spTree>
    <p:extLst>
      <p:ext uri="{BB962C8B-B14F-4D97-AF65-F5344CB8AC3E}">
        <p14:creationId xmlns:p14="http://schemas.microsoft.com/office/powerpoint/2010/main" val="34485324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Anterior drawer test of the </a:t>
            </a:r>
            <a:r>
              <a:rPr lang="en-US" dirty="0" smtClean="0"/>
              <a:t>knee</a:t>
            </a:r>
            <a:endParaRPr lang="en-US" dirty="0"/>
          </a:p>
        </p:txBody>
      </p:sp>
      <p:sp>
        <p:nvSpPr>
          <p:cNvPr id="3" name="Content Placeholder 2"/>
          <p:cNvSpPr>
            <a:spLocks noGrp="1"/>
          </p:cNvSpPr>
          <p:nvPr>
            <p:ph idx="1"/>
          </p:nvPr>
        </p:nvSpPr>
        <p:spPr>
          <a:xfrm>
            <a:off x="457200" y="1775191"/>
            <a:ext cx="5181600" cy="4625609"/>
          </a:xfrm>
        </p:spPr>
        <p:txBody>
          <a:bodyPr>
            <a:normAutofit fontScale="92500" lnSpcReduction="10000"/>
          </a:bodyPr>
          <a:lstStyle/>
          <a:p>
            <a:r>
              <a:rPr lang="en-US" dirty="0"/>
              <a:t>Anterior cruciate ligament (ACL) of the </a:t>
            </a:r>
            <a:r>
              <a:rPr lang="en-US" dirty="0" smtClean="0"/>
              <a:t>knee</a:t>
            </a:r>
          </a:p>
          <a:p>
            <a:r>
              <a:rPr lang="en-US" dirty="0"/>
              <a:t>The patient should be supine, with the </a:t>
            </a:r>
            <a:r>
              <a:rPr lang="en-US" dirty="0">
                <a:solidFill>
                  <a:srgbClr val="FF0000"/>
                </a:solidFill>
              </a:rPr>
              <a:t>hips</a:t>
            </a:r>
            <a:r>
              <a:rPr lang="en-US" dirty="0"/>
              <a:t> flexed to </a:t>
            </a:r>
            <a:r>
              <a:rPr lang="en-US" dirty="0">
                <a:solidFill>
                  <a:srgbClr val="FF0000"/>
                </a:solidFill>
              </a:rPr>
              <a:t>45</a:t>
            </a:r>
            <a:r>
              <a:rPr lang="en-US" dirty="0"/>
              <a:t> degrees, the knees flexed to </a:t>
            </a:r>
            <a:r>
              <a:rPr lang="en-US" dirty="0">
                <a:solidFill>
                  <a:srgbClr val="FF0000"/>
                </a:solidFill>
              </a:rPr>
              <a:t>90</a:t>
            </a:r>
            <a:r>
              <a:rPr lang="en-US" dirty="0"/>
              <a:t> degrees, and the feet flat on table. The examiner sits on the patient's feet and grasps the patient's </a:t>
            </a:r>
            <a:r>
              <a:rPr lang="en-US" dirty="0">
                <a:solidFill>
                  <a:srgbClr val="FF0000"/>
                </a:solidFill>
              </a:rPr>
              <a:t>tibia and pulls it forward</a:t>
            </a:r>
            <a:r>
              <a:rPr lang="en-US" dirty="0"/>
              <a:t>.</a:t>
            </a:r>
          </a:p>
        </p:txBody>
      </p:sp>
      <p:sp>
        <p:nvSpPr>
          <p:cNvPr id="4" name="Slide Number Placeholder 3"/>
          <p:cNvSpPr>
            <a:spLocks noGrp="1"/>
          </p:cNvSpPr>
          <p:nvPr>
            <p:ph type="sldNum" sz="quarter" idx="12"/>
          </p:nvPr>
        </p:nvSpPr>
        <p:spPr/>
        <p:txBody>
          <a:bodyPr/>
          <a:lstStyle/>
          <a:p>
            <a:fld id="{30D3C214-DA05-46CE-86F8-8CD8AA1F891D}" type="slidenum">
              <a:rPr lang="en-US" smtClean="0"/>
              <a:pPr/>
              <a:t>107</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409" y="1777466"/>
            <a:ext cx="3081851" cy="2568209"/>
          </a:xfrm>
          <a:prstGeom prst="rect">
            <a:avLst/>
          </a:prstGeom>
        </p:spPr>
      </p:pic>
    </p:spTree>
    <p:extLst>
      <p:ext uri="{BB962C8B-B14F-4D97-AF65-F5344CB8AC3E}">
        <p14:creationId xmlns:p14="http://schemas.microsoft.com/office/powerpoint/2010/main" val="245252549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Anterior drawer test of the knee</a:t>
            </a:r>
          </a:p>
        </p:txBody>
      </p:sp>
      <p:sp>
        <p:nvSpPr>
          <p:cNvPr id="3" name="Content Placeholder 2"/>
          <p:cNvSpPr>
            <a:spLocks noGrp="1"/>
          </p:cNvSpPr>
          <p:nvPr>
            <p:ph idx="1"/>
          </p:nvPr>
        </p:nvSpPr>
        <p:spPr/>
        <p:txBody>
          <a:bodyPr/>
          <a:lstStyle/>
          <a:p>
            <a:r>
              <a:rPr lang="en-US" dirty="0"/>
              <a:t>Excessive displacement of the tibia anteriorly indicates that the ACL is likely </a:t>
            </a:r>
            <a:r>
              <a:rPr lang="en-US" dirty="0" smtClean="0"/>
              <a:t>torn</a:t>
            </a:r>
          </a:p>
          <a:p>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108</a:t>
            </a:fld>
            <a:endParaRPr lang="en-US"/>
          </a:p>
        </p:txBody>
      </p:sp>
    </p:spTree>
    <p:extLst>
      <p:ext uri="{BB962C8B-B14F-4D97-AF65-F5344CB8AC3E}">
        <p14:creationId xmlns:p14="http://schemas.microsoft.com/office/powerpoint/2010/main" val="2266609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Treatments</a:t>
            </a:r>
            <a:endParaRPr lang="en-US" dirty="0"/>
          </a:p>
        </p:txBody>
      </p:sp>
      <p:sp>
        <p:nvSpPr>
          <p:cNvPr id="3" name="Content Placeholder 2"/>
          <p:cNvSpPr>
            <a:spLocks noGrp="1"/>
          </p:cNvSpPr>
          <p:nvPr>
            <p:ph idx="1"/>
          </p:nvPr>
        </p:nvSpPr>
        <p:spPr/>
        <p:txBody>
          <a:bodyPr/>
          <a:lstStyle/>
          <a:p>
            <a:r>
              <a:rPr lang="en-US" b="1" dirty="0" smtClean="0"/>
              <a:t>Open Reduction and Internal Fixation</a:t>
            </a:r>
          </a:p>
          <a:p>
            <a:r>
              <a:rPr lang="en-US" dirty="0" smtClean="0"/>
              <a:t>During this operation, the bone fragments are first repositioned (reduced) in their normal alignment, and then held together with special screws or by attaching metal plates to the outer surface of the bone. The fragments may also be held together by inserting rods down through the marrow space in the center of the bone.</a:t>
            </a:r>
          </a:p>
        </p:txBody>
      </p:sp>
      <p:sp>
        <p:nvSpPr>
          <p:cNvPr id="4" name="Slide Number Placeholder 3"/>
          <p:cNvSpPr>
            <a:spLocks noGrp="1"/>
          </p:cNvSpPr>
          <p:nvPr>
            <p:ph type="sldNum" sz="quarter" idx="12"/>
          </p:nvPr>
        </p:nvSpPr>
        <p:spPr/>
        <p:txBody>
          <a:bodyPr/>
          <a:lstStyle/>
          <a:p>
            <a:fld id="{30D3C214-DA05-46CE-86F8-8CD8AA1F891D}"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Open Reduction and Internal Fixation</a:t>
            </a:r>
            <a:endParaRPr lang="en-US" dirty="0"/>
          </a:p>
        </p:txBody>
      </p:sp>
      <p:pic>
        <p:nvPicPr>
          <p:cNvPr id="25602" name="Picture 2" descr="C:\Users\mohsenavandi\Desktop\Fractures (Broken Bones)-OrthoInfo - AAOS_files\A00139F03.jpg"/>
          <p:cNvPicPr>
            <a:picLocks noChangeAspect="1" noChangeArrowheads="1"/>
          </p:cNvPicPr>
          <p:nvPr/>
        </p:nvPicPr>
        <p:blipFill>
          <a:blip r:embed="rId2"/>
          <a:srcRect/>
          <a:stretch>
            <a:fillRect/>
          </a:stretch>
        </p:blipFill>
        <p:spPr bwMode="auto">
          <a:xfrm>
            <a:off x="2743200" y="1676400"/>
            <a:ext cx="4038600" cy="4967480"/>
          </a:xfrm>
          <a:prstGeom prst="rect">
            <a:avLst/>
          </a:prstGeom>
          <a:noFill/>
        </p:spPr>
      </p:pic>
      <p:sp>
        <p:nvSpPr>
          <p:cNvPr id="4" name="Slide Number Placeholder 3"/>
          <p:cNvSpPr>
            <a:spLocks noGrp="1"/>
          </p:cNvSpPr>
          <p:nvPr>
            <p:ph type="sldNum" sz="quarter" idx="12"/>
          </p:nvPr>
        </p:nvSpPr>
        <p:spPr/>
        <p:txBody>
          <a:bodyPr/>
          <a:lstStyle/>
          <a:p>
            <a:fld id="{30D3C214-DA05-46CE-86F8-8CD8AA1F891D}"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a:t>
            </a:r>
            <a:endParaRPr lang="en-US" dirty="0"/>
          </a:p>
        </p:txBody>
      </p:sp>
      <p:sp>
        <p:nvSpPr>
          <p:cNvPr id="3" name="Content Placeholder 2"/>
          <p:cNvSpPr>
            <a:spLocks noGrp="1"/>
          </p:cNvSpPr>
          <p:nvPr>
            <p:ph idx="1"/>
          </p:nvPr>
        </p:nvSpPr>
        <p:spPr/>
        <p:txBody>
          <a:bodyPr/>
          <a:lstStyle/>
          <a:p>
            <a:r>
              <a:rPr lang="en-US" dirty="0" smtClean="0"/>
              <a:t>Fractures take </a:t>
            </a:r>
            <a:r>
              <a:rPr lang="en-US" dirty="0" smtClean="0">
                <a:solidFill>
                  <a:srgbClr val="FF0000"/>
                </a:solidFill>
              </a:rPr>
              <a:t>several weeks to several months to heal</a:t>
            </a:r>
            <a:r>
              <a:rPr lang="en-US" dirty="0" smtClean="0"/>
              <a:t>, depending on the extent of the injury and how well you follow your doctor's advice. Pain usually stops long before the fracture is solid enough to handle the stresses of normal activity.</a:t>
            </a:r>
          </a:p>
          <a:p>
            <a:r>
              <a:rPr lang="en-US" dirty="0" smtClean="0">
                <a:solidFill>
                  <a:srgbClr val="FF0000"/>
                </a:solidFill>
              </a:rPr>
              <a:t>Specific exercises </a:t>
            </a:r>
            <a:r>
              <a:rPr lang="en-US" dirty="0" smtClean="0"/>
              <a:t>will help you restore normal muscle strength, joint motion, and flexibility.</a:t>
            </a: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Fractures</a:t>
            </a:r>
            <a:endParaRPr lang="en-US" dirty="0"/>
          </a:p>
        </p:txBody>
      </p:sp>
      <p:sp>
        <p:nvSpPr>
          <p:cNvPr id="3" name="Content Placeholder 2"/>
          <p:cNvSpPr>
            <a:spLocks noGrp="1"/>
          </p:cNvSpPr>
          <p:nvPr>
            <p:ph idx="1"/>
          </p:nvPr>
        </p:nvSpPr>
        <p:spPr/>
        <p:txBody>
          <a:bodyPr>
            <a:normAutofit lnSpcReduction="10000"/>
          </a:bodyPr>
          <a:lstStyle/>
          <a:p>
            <a:r>
              <a:rPr lang="en-US" dirty="0" smtClean="0"/>
              <a:t>A </a:t>
            </a:r>
            <a:r>
              <a:rPr lang="en-US" dirty="0" smtClean="0">
                <a:solidFill>
                  <a:srgbClr val="FF0000"/>
                </a:solidFill>
              </a:rPr>
              <a:t>stress fracture is a small crack </a:t>
            </a:r>
            <a:r>
              <a:rPr lang="en-US" dirty="0" smtClean="0"/>
              <a:t>in a bone. Stress fractures often develop from overuse, such as from high-impact sports like distance running or basketball.</a:t>
            </a:r>
          </a:p>
          <a:p>
            <a:r>
              <a:rPr lang="en-US" dirty="0" smtClean="0">
                <a:solidFill>
                  <a:srgbClr val="FF0000"/>
                </a:solidFill>
              </a:rPr>
              <a:t>Most stress fractures occur in the weight-bearing bones of the foot and lower leg. </a:t>
            </a:r>
            <a:r>
              <a:rPr lang="en-US" dirty="0" smtClean="0"/>
              <a:t>Studies show that athletes participating in tennis, track and field, gymnastics, dance, and basketball are at high risk for stress fractures. </a:t>
            </a: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Fractures</a:t>
            </a:r>
            <a:endParaRPr lang="en-US" dirty="0"/>
          </a:p>
        </p:txBody>
      </p:sp>
      <p:sp>
        <p:nvSpPr>
          <p:cNvPr id="3" name="Content Placeholder 2"/>
          <p:cNvSpPr>
            <a:spLocks noGrp="1"/>
          </p:cNvSpPr>
          <p:nvPr>
            <p:ph idx="1"/>
          </p:nvPr>
        </p:nvSpPr>
        <p:spPr/>
        <p:txBody>
          <a:bodyPr/>
          <a:lstStyle/>
          <a:p>
            <a:r>
              <a:rPr lang="en-US" dirty="0" smtClean="0"/>
              <a:t>When muscles are </a:t>
            </a:r>
            <a:r>
              <a:rPr lang="en-US" dirty="0" smtClean="0">
                <a:solidFill>
                  <a:srgbClr val="FF0000"/>
                </a:solidFill>
              </a:rPr>
              <a:t>overtired</a:t>
            </a:r>
            <a:r>
              <a:rPr lang="en-US" dirty="0" smtClean="0"/>
              <a:t>, they are no longer able to lessen the shock of repeated impacts. When this happens, the muscles transfer the stress to the bones. This can create small cracks or fractures.</a:t>
            </a: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Joint injuries</a:t>
            </a:r>
            <a:br>
              <a:rPr lang="en-US" dirty="0" smtClean="0"/>
            </a:br>
            <a:endParaRPr lang="en-US" dirty="0"/>
          </a:p>
        </p:txBody>
      </p:sp>
      <p:sp>
        <p:nvSpPr>
          <p:cNvPr id="5" name="Subtitle 4"/>
          <p:cNvSpPr>
            <a:spLocks noGrp="1"/>
          </p:cNvSpPr>
          <p:nvPr>
            <p:ph type="subTitle" idx="1"/>
          </p:nvPr>
        </p:nvSpPr>
        <p:spPr>
          <a:xfrm>
            <a:off x="7010400" y="533400"/>
            <a:ext cx="1905000" cy="457200"/>
          </a:xfrm>
        </p:spPr>
        <p:txBody>
          <a:bodyPr>
            <a:normAutofit fontScale="92500" lnSpcReduction="10000"/>
          </a:bodyPr>
          <a:lstStyle/>
          <a:p>
            <a:r>
              <a:rPr lang="en-US" sz="3600" dirty="0" smtClean="0">
                <a:solidFill>
                  <a:srgbClr val="FF0000"/>
                </a:solidFill>
              </a:rPr>
              <a:t>Chapter 2</a:t>
            </a:r>
            <a:endParaRPr lang="en-US" sz="3600"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a:xfrm>
            <a:off x="457200" y="1775191"/>
            <a:ext cx="3581400" cy="1120409"/>
          </a:xfrm>
        </p:spPr>
        <p:txBody>
          <a:bodyPr/>
          <a:lstStyle/>
          <a:p>
            <a:r>
              <a:rPr lang="en-US" dirty="0" smtClean="0"/>
              <a:t>Hyaline </a:t>
            </a:r>
          </a:p>
          <a:p>
            <a:r>
              <a:rPr lang="en-US" dirty="0" smtClean="0"/>
              <a:t>Fibrocartilage </a:t>
            </a:r>
          </a:p>
          <a:p>
            <a:endParaRPr lang="en-US" dirty="0"/>
          </a:p>
        </p:txBody>
      </p:sp>
      <p:pic>
        <p:nvPicPr>
          <p:cNvPr id="1026" name="Picture 2" descr="http://www.myerssportsmedicine.com/wp-content/uploads/2013/07/knee-articular-cartilage.gif"/>
          <p:cNvPicPr>
            <a:picLocks noChangeAspect="1" noChangeArrowheads="1"/>
          </p:cNvPicPr>
          <p:nvPr/>
        </p:nvPicPr>
        <p:blipFill>
          <a:blip r:embed="rId2"/>
          <a:srcRect/>
          <a:stretch>
            <a:fillRect/>
          </a:stretch>
        </p:blipFill>
        <p:spPr bwMode="auto">
          <a:xfrm>
            <a:off x="5105400" y="1752600"/>
            <a:ext cx="3686175" cy="4252218"/>
          </a:xfrm>
          <a:prstGeom prst="rect">
            <a:avLst/>
          </a:prstGeom>
          <a:noFill/>
        </p:spPr>
      </p:pic>
      <p:pic>
        <p:nvPicPr>
          <p:cNvPr id="1028" name="Picture 4" descr="http://faculty.southwest.tn.edu/rburkett/A&amp;P1_a15.jpg"/>
          <p:cNvPicPr>
            <a:picLocks noChangeAspect="1" noChangeArrowheads="1"/>
          </p:cNvPicPr>
          <p:nvPr/>
        </p:nvPicPr>
        <p:blipFill>
          <a:blip r:embed="rId3"/>
          <a:srcRect/>
          <a:stretch>
            <a:fillRect/>
          </a:stretch>
        </p:blipFill>
        <p:spPr bwMode="auto">
          <a:xfrm>
            <a:off x="457200" y="3048000"/>
            <a:ext cx="4572000" cy="3429000"/>
          </a:xfrm>
          <a:prstGeom prst="rect">
            <a:avLst/>
          </a:prstGeom>
          <a:noFill/>
        </p:spPr>
      </p:pic>
      <p:sp>
        <p:nvSpPr>
          <p:cNvPr id="6" name="Slide Number Placeholder 5"/>
          <p:cNvSpPr>
            <a:spLocks noGrp="1"/>
          </p:cNvSpPr>
          <p:nvPr>
            <p:ph type="sldNum" sz="quarter" idx="12"/>
          </p:nvPr>
        </p:nvSpPr>
        <p:spPr/>
        <p:txBody>
          <a:bodyPr/>
          <a:lstStyle/>
          <a:p>
            <a:fld id="{30D3C214-DA05-46CE-86F8-8CD8AA1F891D}"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Osteochondritis  dissecans</a:t>
            </a:r>
            <a:endParaRPr lang="en-US" dirty="0"/>
          </a:p>
        </p:txBody>
      </p:sp>
      <p:sp>
        <p:nvSpPr>
          <p:cNvPr id="3" name="Content Placeholder 2"/>
          <p:cNvSpPr>
            <a:spLocks noGrp="1"/>
          </p:cNvSpPr>
          <p:nvPr>
            <p:ph idx="1"/>
          </p:nvPr>
        </p:nvSpPr>
        <p:spPr>
          <a:xfrm>
            <a:off x="457200" y="1775191"/>
            <a:ext cx="8382000" cy="4625609"/>
          </a:xfrm>
        </p:spPr>
        <p:txBody>
          <a:bodyPr>
            <a:normAutofit/>
          </a:bodyPr>
          <a:lstStyle/>
          <a:p>
            <a:r>
              <a:rPr lang="en-US" dirty="0" smtClean="0"/>
              <a:t>Osteochondritis dissecans (</a:t>
            </a:r>
            <a:r>
              <a:rPr lang="en-US" dirty="0" smtClean="0">
                <a:solidFill>
                  <a:srgbClr val="FF0000"/>
                </a:solidFill>
              </a:rPr>
              <a:t>OCD</a:t>
            </a:r>
            <a:r>
              <a:rPr lang="en-US" dirty="0" smtClean="0"/>
              <a:t>) is a condition that develops in </a:t>
            </a:r>
            <a:r>
              <a:rPr lang="en-US" dirty="0" smtClean="0">
                <a:solidFill>
                  <a:srgbClr val="FF0000"/>
                </a:solidFill>
              </a:rPr>
              <a:t>joints</a:t>
            </a:r>
            <a:r>
              <a:rPr lang="en-US" dirty="0" smtClean="0"/>
              <a:t>, most often in children and adolescents.</a:t>
            </a:r>
          </a:p>
          <a:p>
            <a:r>
              <a:rPr lang="en-US" dirty="0" smtClean="0"/>
              <a:t>As a result, the </a:t>
            </a:r>
            <a:r>
              <a:rPr lang="en-US" dirty="0" smtClean="0">
                <a:solidFill>
                  <a:srgbClr val="FF0000"/>
                </a:solidFill>
              </a:rPr>
              <a:t>small piece </a:t>
            </a:r>
            <a:r>
              <a:rPr lang="en-US" dirty="0" smtClean="0"/>
              <a:t>of bone and the </a:t>
            </a:r>
            <a:r>
              <a:rPr lang="en-US" dirty="0" smtClean="0">
                <a:solidFill>
                  <a:srgbClr val="FF0000"/>
                </a:solidFill>
              </a:rPr>
              <a:t>cartilage</a:t>
            </a:r>
            <a:r>
              <a:rPr lang="en-US" dirty="0" smtClean="0"/>
              <a:t> covering it begin to crack and loosen.</a:t>
            </a:r>
          </a:p>
          <a:p>
            <a:r>
              <a:rPr lang="en-US" dirty="0" smtClean="0"/>
              <a:t>The most common joints affected by </a:t>
            </a:r>
            <a:r>
              <a:rPr lang="en-US" dirty="0" err="1" smtClean="0"/>
              <a:t>osteochondritis</a:t>
            </a:r>
            <a:r>
              <a:rPr lang="en-US" dirty="0" smtClean="0"/>
              <a:t> dissecans are the </a:t>
            </a:r>
            <a:r>
              <a:rPr lang="en-US" dirty="0" smtClean="0">
                <a:solidFill>
                  <a:srgbClr val="FF0000"/>
                </a:solidFill>
              </a:rPr>
              <a:t>knee</a:t>
            </a:r>
            <a:r>
              <a:rPr lang="en-US" dirty="0" smtClean="0"/>
              <a:t>, </a:t>
            </a:r>
            <a:r>
              <a:rPr lang="en-US" dirty="0" smtClean="0">
                <a:solidFill>
                  <a:srgbClr val="FF0000"/>
                </a:solidFill>
              </a:rPr>
              <a:t>ankle</a:t>
            </a:r>
            <a:r>
              <a:rPr lang="en-US" dirty="0" smtClean="0"/>
              <a:t> and </a:t>
            </a:r>
            <a:r>
              <a:rPr lang="en-US" dirty="0" smtClean="0">
                <a:solidFill>
                  <a:srgbClr val="FF0000"/>
                </a:solidFill>
              </a:rPr>
              <a:t>elbow</a:t>
            </a:r>
            <a:r>
              <a:rPr lang="en-US" dirty="0" smtClean="0"/>
              <a:t>, although it can also occur in other joints.</a:t>
            </a:r>
            <a:endParaRPr lang="en-US" dirty="0"/>
          </a:p>
        </p:txBody>
      </p:sp>
      <p:sp>
        <p:nvSpPr>
          <p:cNvPr id="5" name="Slide Number Placeholder 4"/>
          <p:cNvSpPr>
            <a:spLocks noGrp="1"/>
          </p:cNvSpPr>
          <p:nvPr>
            <p:ph type="sldNum" sz="quarter" idx="12"/>
          </p:nvPr>
        </p:nvSpPr>
        <p:spPr/>
        <p:txBody>
          <a:bodyPr/>
          <a:lstStyle/>
          <a:p>
            <a:fld id="{30D3C214-DA05-46CE-86F8-8CD8AA1F891D}"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Osteochondritis  dissecans</a:t>
            </a:r>
            <a:endParaRPr lang="en-US" dirty="0"/>
          </a:p>
        </p:txBody>
      </p:sp>
      <p:pic>
        <p:nvPicPr>
          <p:cNvPr id="4" name="Picture 2" descr="http://www.eorthopod.com/images/ContentImages/knee/knee_osteochondritis_dessicans/knee_OCD_symptoms01.jpg"/>
          <p:cNvPicPr>
            <a:picLocks noChangeAspect="1" noChangeArrowheads="1"/>
          </p:cNvPicPr>
          <p:nvPr/>
        </p:nvPicPr>
        <p:blipFill>
          <a:blip r:embed="rId2"/>
          <a:srcRect/>
          <a:stretch>
            <a:fillRect/>
          </a:stretch>
        </p:blipFill>
        <p:spPr bwMode="auto">
          <a:xfrm>
            <a:off x="1752600" y="1676400"/>
            <a:ext cx="4953000" cy="4953000"/>
          </a:xfrm>
          <a:prstGeom prst="rect">
            <a:avLst/>
          </a:prstGeom>
          <a:noFill/>
        </p:spPr>
      </p:pic>
      <p:sp>
        <p:nvSpPr>
          <p:cNvPr id="6" name="Slide Number Placeholder 5"/>
          <p:cNvSpPr>
            <a:spLocks noGrp="1"/>
          </p:cNvSpPr>
          <p:nvPr>
            <p:ph type="sldNum" sz="quarter" idx="12"/>
          </p:nvPr>
        </p:nvSpPr>
        <p:spPr/>
        <p:txBody>
          <a:bodyPr/>
          <a:lstStyle/>
          <a:p>
            <a:fld id="{30D3C214-DA05-46CE-86F8-8CD8AA1F891D}"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Fractures</a:t>
            </a:r>
            <a:endParaRPr lang="en-US" dirty="0"/>
          </a:p>
        </p:txBody>
      </p:sp>
      <p:sp>
        <p:nvSpPr>
          <p:cNvPr id="3" name="Content Placeholder 2"/>
          <p:cNvSpPr>
            <a:spLocks noGrp="1"/>
          </p:cNvSpPr>
          <p:nvPr>
            <p:ph idx="1"/>
          </p:nvPr>
        </p:nvSpPr>
        <p:spPr/>
        <p:txBody>
          <a:bodyPr>
            <a:normAutofit/>
          </a:bodyPr>
          <a:lstStyle/>
          <a:p>
            <a:r>
              <a:rPr lang="en-US" dirty="0" smtClean="0"/>
              <a:t>A fracture is a break, usually in a bone. </a:t>
            </a:r>
          </a:p>
          <a:p>
            <a:r>
              <a:rPr lang="en-US" dirty="0" smtClean="0"/>
              <a:t>Fractures commonly happen because of car accidents, </a:t>
            </a:r>
            <a:r>
              <a:rPr lang="en-US" dirty="0" smtClean="0">
                <a:hlinkClick r:id="rId2"/>
              </a:rPr>
              <a:t>falls</a:t>
            </a:r>
            <a:r>
              <a:rPr lang="en-US" dirty="0" smtClean="0"/>
              <a:t> or </a:t>
            </a:r>
            <a:r>
              <a:rPr lang="en-US" dirty="0" smtClean="0">
                <a:hlinkClick r:id="rId3"/>
              </a:rPr>
              <a:t>sports injuries</a:t>
            </a:r>
            <a:r>
              <a:rPr lang="en-US" dirty="0" smtClean="0"/>
              <a:t>. Other causes are </a:t>
            </a:r>
            <a:r>
              <a:rPr lang="en-US" dirty="0" smtClean="0">
                <a:hlinkClick r:id="rId4"/>
              </a:rPr>
              <a:t>low bone density</a:t>
            </a:r>
            <a:r>
              <a:rPr lang="en-US" dirty="0" smtClean="0"/>
              <a:t> and </a:t>
            </a:r>
            <a:r>
              <a:rPr lang="en-US" dirty="0" smtClean="0">
                <a:hlinkClick r:id="rId5"/>
              </a:rPr>
              <a:t>osteoporosis</a:t>
            </a:r>
            <a:r>
              <a:rPr lang="en-US" dirty="0" smtClean="0"/>
              <a:t>, which cause weakening of the bones. Overuse can cause stress fractures, which are very small cracks in the bone.</a:t>
            </a: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a:t>
            </a:r>
            <a:endParaRPr lang="en-US" dirty="0"/>
          </a:p>
        </p:txBody>
      </p:sp>
      <p:sp>
        <p:nvSpPr>
          <p:cNvPr id="3" name="Content Placeholder 2"/>
          <p:cNvSpPr>
            <a:spLocks noGrp="1"/>
          </p:cNvSpPr>
          <p:nvPr>
            <p:ph idx="1"/>
          </p:nvPr>
        </p:nvSpPr>
        <p:spPr/>
        <p:txBody>
          <a:bodyPr/>
          <a:lstStyle/>
          <a:p>
            <a:r>
              <a:rPr lang="en-US" dirty="0" smtClean="0"/>
              <a:t>It is not known exactly what causes the </a:t>
            </a:r>
            <a:r>
              <a:rPr lang="en-US" dirty="0" smtClean="0">
                <a:solidFill>
                  <a:srgbClr val="FF0000"/>
                </a:solidFill>
              </a:rPr>
              <a:t>disruption to the blood supply </a:t>
            </a:r>
            <a:r>
              <a:rPr lang="en-US" dirty="0" smtClean="0"/>
              <a:t>and the resulting OCD. Doctors think it probably </a:t>
            </a:r>
            <a:r>
              <a:rPr lang="en-US" dirty="0" smtClean="0">
                <a:solidFill>
                  <a:srgbClr val="FF0000"/>
                </a:solidFill>
              </a:rPr>
              <a:t>involves repetitive trauma </a:t>
            </a:r>
            <a:r>
              <a:rPr lang="en-US" dirty="0" smtClean="0"/>
              <a:t>or stresses to the bone over time.</a:t>
            </a:r>
            <a:endParaRPr lang="en-US" dirty="0"/>
          </a:p>
        </p:txBody>
      </p:sp>
      <p:pic>
        <p:nvPicPr>
          <p:cNvPr id="4" name="Picture 2" descr="http://orthoinfo.aaos.org/figures/A00610F01.jpg"/>
          <p:cNvPicPr>
            <a:picLocks noChangeAspect="1" noChangeArrowheads="1"/>
          </p:cNvPicPr>
          <p:nvPr/>
        </p:nvPicPr>
        <p:blipFill>
          <a:blip r:embed="rId2"/>
          <a:srcRect/>
          <a:stretch>
            <a:fillRect/>
          </a:stretch>
        </p:blipFill>
        <p:spPr bwMode="auto">
          <a:xfrm>
            <a:off x="4419600" y="3962400"/>
            <a:ext cx="3967316" cy="2459736"/>
          </a:xfrm>
          <a:prstGeom prst="rect">
            <a:avLst/>
          </a:prstGeom>
          <a:noFill/>
        </p:spPr>
      </p:pic>
      <p:sp>
        <p:nvSpPr>
          <p:cNvPr id="5" name="Slide Number Placeholder 4"/>
          <p:cNvSpPr>
            <a:spLocks noGrp="1"/>
          </p:cNvSpPr>
          <p:nvPr>
            <p:ph type="sldNum" sz="quarter" idx="12"/>
          </p:nvPr>
        </p:nvSpPr>
        <p:spPr/>
        <p:txBody>
          <a:bodyPr/>
          <a:lstStyle/>
          <a:p>
            <a:fld id="{30D3C214-DA05-46CE-86F8-8CD8AA1F891D}"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a:t>
            </a:r>
            <a:endParaRPr lang="en-US" dirty="0"/>
          </a:p>
        </p:txBody>
      </p:sp>
      <p:sp>
        <p:nvSpPr>
          <p:cNvPr id="3" name="Content Placeholder 2"/>
          <p:cNvSpPr>
            <a:spLocks noGrp="1"/>
          </p:cNvSpPr>
          <p:nvPr>
            <p:ph idx="1"/>
          </p:nvPr>
        </p:nvSpPr>
        <p:spPr/>
        <p:txBody>
          <a:bodyPr/>
          <a:lstStyle/>
          <a:p>
            <a:r>
              <a:rPr lang="en-US" dirty="0" smtClean="0">
                <a:solidFill>
                  <a:srgbClr val="FF0000"/>
                </a:solidFill>
              </a:rPr>
              <a:t>Pain</a:t>
            </a:r>
            <a:r>
              <a:rPr lang="en-US" dirty="0" smtClean="0"/>
              <a:t> and </a:t>
            </a:r>
            <a:r>
              <a:rPr lang="en-US" dirty="0" smtClean="0">
                <a:solidFill>
                  <a:srgbClr val="FF0000"/>
                </a:solidFill>
              </a:rPr>
              <a:t>swelling</a:t>
            </a:r>
            <a:r>
              <a:rPr lang="en-US" dirty="0" smtClean="0"/>
              <a:t> of a joint — often brought on by sports or physical activity — are the most common initial symptoms of OCD. Advanced cases of OCD may cause joint </a:t>
            </a:r>
            <a:r>
              <a:rPr lang="en-US" dirty="0" smtClean="0">
                <a:solidFill>
                  <a:srgbClr val="FF0000"/>
                </a:solidFill>
              </a:rPr>
              <a:t>catching or locking</a:t>
            </a:r>
            <a:r>
              <a:rPr lang="en-US" dirty="0" smtClean="0"/>
              <a:t>.</a:t>
            </a: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Examination</a:t>
            </a:r>
            <a:endParaRPr lang="en-US" dirty="0"/>
          </a:p>
        </p:txBody>
      </p:sp>
      <p:sp>
        <p:nvSpPr>
          <p:cNvPr id="3" name="Content Placeholder 2"/>
          <p:cNvSpPr>
            <a:spLocks noGrp="1"/>
          </p:cNvSpPr>
          <p:nvPr>
            <p:ph idx="1"/>
          </p:nvPr>
        </p:nvSpPr>
        <p:spPr>
          <a:xfrm>
            <a:off x="457200" y="1600200"/>
            <a:ext cx="7315200" cy="1044209"/>
          </a:xfrm>
        </p:spPr>
        <p:txBody>
          <a:bodyPr/>
          <a:lstStyle/>
          <a:p>
            <a:r>
              <a:rPr lang="en-US" sz="2400" b="1" dirty="0" smtClean="0"/>
              <a:t>X-rays</a:t>
            </a:r>
          </a:p>
          <a:p>
            <a:r>
              <a:rPr lang="en-US" sz="2400" b="1" dirty="0" smtClean="0"/>
              <a:t>Magnetic resonance imaging (MRI) and ultrasound</a:t>
            </a:r>
          </a:p>
        </p:txBody>
      </p:sp>
      <p:sp>
        <p:nvSpPr>
          <p:cNvPr id="4" name="Slide Number Placeholder 3"/>
          <p:cNvSpPr>
            <a:spLocks noGrp="1"/>
          </p:cNvSpPr>
          <p:nvPr>
            <p:ph type="sldNum" sz="quarter" idx="12"/>
          </p:nvPr>
        </p:nvSpPr>
        <p:spPr/>
        <p:txBody>
          <a:bodyPr/>
          <a:lstStyle/>
          <a:p>
            <a:fld id="{30D3C214-DA05-46CE-86F8-8CD8AA1F891D}" type="slidenum">
              <a:rPr lang="en-US" smtClean="0"/>
              <a:pPr/>
              <a:t>22</a:t>
            </a:fld>
            <a:endParaRPr lang="en-US"/>
          </a:p>
        </p:txBody>
      </p:sp>
      <p:pic>
        <p:nvPicPr>
          <p:cNvPr id="34818" name="Picture 2" descr="http://orthoinfo.aaos.org/figures/A00610F02.jpg"/>
          <p:cNvPicPr>
            <a:picLocks noChangeAspect="1" noChangeArrowheads="1"/>
          </p:cNvPicPr>
          <p:nvPr/>
        </p:nvPicPr>
        <p:blipFill>
          <a:blip r:embed="rId2"/>
          <a:srcRect/>
          <a:stretch>
            <a:fillRect/>
          </a:stretch>
        </p:blipFill>
        <p:spPr bwMode="auto">
          <a:xfrm>
            <a:off x="3048000" y="2712718"/>
            <a:ext cx="4953001" cy="376428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a:xfrm>
            <a:off x="457200" y="1775191"/>
            <a:ext cx="8229600" cy="4778009"/>
          </a:xfrm>
        </p:spPr>
        <p:txBody>
          <a:bodyPr>
            <a:normAutofit fontScale="92500" lnSpcReduction="10000"/>
          </a:bodyPr>
          <a:lstStyle/>
          <a:p>
            <a:r>
              <a:rPr lang="en-US" b="1" dirty="0" smtClean="0"/>
              <a:t>Observation and Activity Changes</a:t>
            </a:r>
          </a:p>
          <a:p>
            <a:r>
              <a:rPr lang="en-US" dirty="0" smtClean="0"/>
              <a:t>In most cases, OCD lesions in children and young teens </a:t>
            </a:r>
            <a:r>
              <a:rPr lang="en-US" dirty="0" smtClean="0">
                <a:solidFill>
                  <a:srgbClr val="FF0000"/>
                </a:solidFill>
              </a:rPr>
              <a:t>will heal on their own</a:t>
            </a:r>
            <a:r>
              <a:rPr lang="en-US" dirty="0" smtClean="0"/>
              <a:t>, especially when the body still has a great deal of </a:t>
            </a:r>
            <a:r>
              <a:rPr lang="en-US" dirty="0" smtClean="0">
                <a:solidFill>
                  <a:srgbClr val="FF0000"/>
                </a:solidFill>
              </a:rPr>
              <a:t>growing to do</a:t>
            </a:r>
            <a:r>
              <a:rPr lang="en-US" dirty="0" smtClean="0"/>
              <a:t>. </a:t>
            </a:r>
            <a:r>
              <a:rPr lang="en-US" dirty="0" smtClean="0">
                <a:solidFill>
                  <a:srgbClr val="FF0000"/>
                </a:solidFill>
              </a:rPr>
              <a:t>Resting</a:t>
            </a:r>
            <a:r>
              <a:rPr lang="en-US" dirty="0" smtClean="0"/>
              <a:t> and </a:t>
            </a:r>
            <a:r>
              <a:rPr lang="en-US" dirty="0" smtClean="0">
                <a:solidFill>
                  <a:srgbClr val="FF0000"/>
                </a:solidFill>
              </a:rPr>
              <a:t>avoiding vigorous sports until symptoms resolve </a:t>
            </a:r>
            <a:r>
              <a:rPr lang="en-US" dirty="0" smtClean="0"/>
              <a:t>will often relieve pain and swelling.</a:t>
            </a:r>
          </a:p>
          <a:p>
            <a:r>
              <a:rPr lang="en-US" b="1" dirty="0" smtClean="0"/>
              <a:t>Nonsurgical Treatment</a:t>
            </a:r>
          </a:p>
          <a:p>
            <a:r>
              <a:rPr lang="en-US" dirty="0" smtClean="0"/>
              <a:t>use of </a:t>
            </a:r>
            <a:r>
              <a:rPr lang="en-US" dirty="0" smtClean="0">
                <a:solidFill>
                  <a:srgbClr val="FF0000"/>
                </a:solidFill>
              </a:rPr>
              <a:t>crutches</a:t>
            </a:r>
            <a:r>
              <a:rPr lang="en-US" dirty="0" smtClean="0"/>
              <a:t>, or </a:t>
            </a:r>
            <a:r>
              <a:rPr lang="en-US" dirty="0" smtClean="0">
                <a:solidFill>
                  <a:srgbClr val="FF0000"/>
                </a:solidFill>
              </a:rPr>
              <a:t>splinting</a:t>
            </a:r>
            <a:r>
              <a:rPr lang="en-US" dirty="0" smtClean="0"/>
              <a:t> or casting the affected arm, leg or other joint for a short period of time.</a:t>
            </a: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Osteoarthritis </a:t>
            </a:r>
            <a:endParaRPr lang="en-US" dirty="0"/>
          </a:p>
        </p:txBody>
      </p:sp>
      <p:sp>
        <p:nvSpPr>
          <p:cNvPr id="3" name="Content Placeholder 2"/>
          <p:cNvSpPr>
            <a:spLocks noGrp="1"/>
          </p:cNvSpPr>
          <p:nvPr>
            <p:ph idx="1"/>
          </p:nvPr>
        </p:nvSpPr>
        <p:spPr/>
        <p:txBody>
          <a:bodyPr/>
          <a:lstStyle/>
          <a:p>
            <a:r>
              <a:rPr lang="en-US" dirty="0" smtClean="0"/>
              <a:t>Osteoarthritis, also known as "wear and tear" arthritis, is a progressive disease of the joints.</a:t>
            </a:r>
          </a:p>
          <a:p>
            <a:r>
              <a:rPr lang="en-US" dirty="0" smtClean="0"/>
              <a:t>With osteoarthritis, the </a:t>
            </a:r>
            <a:r>
              <a:rPr lang="en-US" dirty="0" err="1" smtClean="0">
                <a:solidFill>
                  <a:srgbClr val="FF0000"/>
                </a:solidFill>
              </a:rPr>
              <a:t>articular</a:t>
            </a:r>
            <a:r>
              <a:rPr lang="en-US" dirty="0" smtClean="0">
                <a:solidFill>
                  <a:srgbClr val="FF0000"/>
                </a:solidFill>
              </a:rPr>
              <a:t> cartilage </a:t>
            </a:r>
            <a:r>
              <a:rPr lang="en-US" dirty="0" smtClean="0"/>
              <a:t>that </a:t>
            </a:r>
            <a:r>
              <a:rPr lang="en-US" dirty="0" smtClean="0">
                <a:solidFill>
                  <a:srgbClr val="FF0000"/>
                </a:solidFill>
              </a:rPr>
              <a:t>covers</a:t>
            </a:r>
            <a:r>
              <a:rPr lang="en-US" dirty="0" smtClean="0"/>
              <a:t> the ends of bones in the joints gradually wears away.</a:t>
            </a:r>
          </a:p>
          <a:p>
            <a:r>
              <a:rPr lang="en-US" dirty="0" smtClean="0"/>
              <a:t>when the joint bent and straightened, there is now a frayed, </a:t>
            </a:r>
            <a:r>
              <a:rPr lang="en-US" dirty="0" smtClean="0">
                <a:solidFill>
                  <a:srgbClr val="FF0000"/>
                </a:solidFill>
              </a:rPr>
              <a:t>rough</a:t>
            </a:r>
            <a:r>
              <a:rPr lang="en-US" dirty="0" smtClean="0"/>
              <a:t> surface. Joint motion along this exposed surface is painful.</a:t>
            </a: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Osteoarthritis</a:t>
            </a:r>
            <a:endParaRPr lang="en-US" dirty="0"/>
          </a:p>
        </p:txBody>
      </p:sp>
      <p:sp>
        <p:nvSpPr>
          <p:cNvPr id="3" name="Content Placeholder 2"/>
          <p:cNvSpPr>
            <a:spLocks noGrp="1"/>
          </p:cNvSpPr>
          <p:nvPr>
            <p:ph idx="1"/>
          </p:nvPr>
        </p:nvSpPr>
        <p:spPr/>
        <p:txBody>
          <a:bodyPr/>
          <a:lstStyle/>
          <a:p>
            <a:r>
              <a:rPr lang="en-US" dirty="0" smtClean="0"/>
              <a:t>Osteoarthritis usually develops after many years of use. It affects people who are </a:t>
            </a:r>
            <a:r>
              <a:rPr lang="en-US" dirty="0" smtClean="0">
                <a:solidFill>
                  <a:srgbClr val="FF0000"/>
                </a:solidFill>
              </a:rPr>
              <a:t>middle-aged or older</a:t>
            </a:r>
            <a:r>
              <a:rPr lang="en-US" dirty="0" smtClean="0"/>
              <a:t>. Other risk factors for osteoarthritis include </a:t>
            </a:r>
            <a:r>
              <a:rPr lang="en-US" dirty="0" smtClean="0">
                <a:solidFill>
                  <a:srgbClr val="FF0000"/>
                </a:solidFill>
              </a:rPr>
              <a:t>obesity</a:t>
            </a:r>
            <a:r>
              <a:rPr lang="en-US" dirty="0" smtClean="0"/>
              <a:t>, previous injury to the affected joint, and </a:t>
            </a:r>
            <a:r>
              <a:rPr lang="en-US" dirty="0" smtClean="0">
                <a:solidFill>
                  <a:srgbClr val="FF0000"/>
                </a:solidFill>
              </a:rPr>
              <a:t>family</a:t>
            </a:r>
            <a:r>
              <a:rPr lang="en-US" dirty="0" smtClean="0"/>
              <a:t> history of osteoarthritis.</a:t>
            </a: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a:t>
            </a:r>
            <a:endParaRPr lang="en-US" dirty="0"/>
          </a:p>
        </p:txBody>
      </p:sp>
      <p:sp>
        <p:nvSpPr>
          <p:cNvPr id="3" name="Content Placeholder 2"/>
          <p:cNvSpPr>
            <a:spLocks noGrp="1"/>
          </p:cNvSpPr>
          <p:nvPr>
            <p:ph idx="1"/>
          </p:nvPr>
        </p:nvSpPr>
        <p:spPr>
          <a:xfrm>
            <a:off x="457200" y="1546591"/>
            <a:ext cx="8229600" cy="5082809"/>
          </a:xfrm>
        </p:spPr>
        <p:txBody>
          <a:bodyPr>
            <a:normAutofit fontScale="92500" lnSpcReduction="20000"/>
          </a:bodyPr>
          <a:lstStyle/>
          <a:p>
            <a:r>
              <a:rPr lang="en-US" dirty="0" smtClean="0"/>
              <a:t>A joint affected by osteoarthritis may be </a:t>
            </a:r>
            <a:r>
              <a:rPr lang="en-US" dirty="0" smtClean="0">
                <a:solidFill>
                  <a:srgbClr val="FF0000"/>
                </a:solidFill>
              </a:rPr>
              <a:t>painful</a:t>
            </a:r>
            <a:r>
              <a:rPr lang="en-US" dirty="0" smtClean="0"/>
              <a:t> and </a:t>
            </a:r>
            <a:r>
              <a:rPr lang="en-US" dirty="0" smtClean="0">
                <a:solidFill>
                  <a:srgbClr val="FF0000"/>
                </a:solidFill>
              </a:rPr>
              <a:t>inflamed</a:t>
            </a:r>
            <a:r>
              <a:rPr lang="en-US" dirty="0" smtClean="0"/>
              <a:t>. Without cartilage, bones rub directly against each other when the joint moves. This is what causes the pain and inflammation.</a:t>
            </a:r>
          </a:p>
          <a:p>
            <a:r>
              <a:rPr lang="en-US" dirty="0" smtClean="0"/>
              <a:t>Pain may be worse in the </a:t>
            </a:r>
            <a:r>
              <a:rPr lang="en-US" dirty="0" smtClean="0">
                <a:solidFill>
                  <a:srgbClr val="FF0000"/>
                </a:solidFill>
              </a:rPr>
              <a:t>morning</a:t>
            </a:r>
            <a:r>
              <a:rPr lang="en-US" dirty="0" smtClean="0"/>
              <a:t> and feel better with activity. Vigorous activity may cause pain to flare up.</a:t>
            </a:r>
          </a:p>
          <a:p>
            <a:r>
              <a:rPr lang="en-US" dirty="0" smtClean="0"/>
              <a:t>The joint may </a:t>
            </a:r>
            <a:r>
              <a:rPr lang="en-US" dirty="0" smtClean="0">
                <a:solidFill>
                  <a:srgbClr val="FF0000"/>
                </a:solidFill>
              </a:rPr>
              <a:t>stiffen</a:t>
            </a:r>
            <a:r>
              <a:rPr lang="en-US" dirty="0" smtClean="0"/>
              <a:t> and look </a:t>
            </a:r>
            <a:r>
              <a:rPr lang="en-US" dirty="0" smtClean="0">
                <a:solidFill>
                  <a:srgbClr val="FF0000"/>
                </a:solidFill>
              </a:rPr>
              <a:t>swollen</a:t>
            </a:r>
            <a:r>
              <a:rPr lang="en-US" dirty="0" smtClean="0"/>
              <a:t>, enlarged or "out of joint." A bump may develop over the joint.</a:t>
            </a:r>
          </a:p>
          <a:p>
            <a:r>
              <a:rPr lang="en-US" dirty="0" smtClean="0"/>
              <a:t>If bending the joint becomes </a:t>
            </a:r>
            <a:r>
              <a:rPr lang="en-US" dirty="0" smtClean="0">
                <a:solidFill>
                  <a:srgbClr val="FF0000"/>
                </a:solidFill>
              </a:rPr>
              <a:t>difficult</a:t>
            </a:r>
            <a:r>
              <a:rPr lang="en-US" dirty="0" smtClean="0"/>
              <a:t>, motion may be </a:t>
            </a:r>
            <a:r>
              <a:rPr lang="en-US" dirty="0" smtClean="0">
                <a:solidFill>
                  <a:srgbClr val="FF0000"/>
                </a:solidFill>
              </a:rPr>
              <a:t>limited</a:t>
            </a:r>
            <a:r>
              <a:rPr lang="en-US" dirty="0" smtClean="0"/>
              <a:t>.</a:t>
            </a:r>
          </a:p>
        </p:txBody>
      </p:sp>
      <p:sp>
        <p:nvSpPr>
          <p:cNvPr id="4" name="Slide Number Placeholder 3"/>
          <p:cNvSpPr>
            <a:spLocks noGrp="1"/>
          </p:cNvSpPr>
          <p:nvPr>
            <p:ph type="sldNum" sz="quarter" idx="12"/>
          </p:nvPr>
        </p:nvSpPr>
        <p:spPr/>
        <p:txBody>
          <a:bodyPr/>
          <a:lstStyle/>
          <a:p>
            <a:fld id="{30D3C214-DA05-46CE-86F8-8CD8AA1F891D}"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a:t>
            </a: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27</a:t>
            </a:fld>
            <a:endParaRPr lang="en-US"/>
          </a:p>
        </p:txBody>
      </p:sp>
      <p:pic>
        <p:nvPicPr>
          <p:cNvPr id="37890" name="Picture 2" descr="http://orthoinfo.aaos.org/figures/A00227F02.jpg"/>
          <p:cNvPicPr>
            <a:picLocks noChangeAspect="1" noChangeArrowheads="1"/>
          </p:cNvPicPr>
          <p:nvPr/>
        </p:nvPicPr>
        <p:blipFill>
          <a:blip r:embed="rId2"/>
          <a:srcRect/>
          <a:stretch>
            <a:fillRect/>
          </a:stretch>
        </p:blipFill>
        <p:spPr bwMode="auto">
          <a:xfrm>
            <a:off x="470514" y="2057400"/>
            <a:ext cx="8309926" cy="32766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a:xfrm>
            <a:off x="228600" y="1752600"/>
            <a:ext cx="4495800" cy="4625609"/>
          </a:xfrm>
        </p:spPr>
        <p:txBody>
          <a:bodyPr/>
          <a:lstStyle/>
          <a:p>
            <a:r>
              <a:rPr lang="en-US" dirty="0" smtClean="0"/>
              <a:t>A complete medical history, </a:t>
            </a:r>
            <a:r>
              <a:rPr lang="en-US" dirty="0" smtClean="0">
                <a:solidFill>
                  <a:srgbClr val="FF0000"/>
                </a:solidFill>
              </a:rPr>
              <a:t>physical</a:t>
            </a:r>
            <a:r>
              <a:rPr lang="en-US" dirty="0" smtClean="0"/>
              <a:t> </a:t>
            </a:r>
            <a:r>
              <a:rPr lang="en-US" dirty="0" smtClean="0">
                <a:solidFill>
                  <a:srgbClr val="FF0000"/>
                </a:solidFill>
              </a:rPr>
              <a:t>examination</a:t>
            </a:r>
            <a:r>
              <a:rPr lang="en-US" dirty="0" smtClean="0"/>
              <a:t>, </a:t>
            </a:r>
            <a:r>
              <a:rPr lang="en-US" dirty="0" smtClean="0">
                <a:solidFill>
                  <a:srgbClr val="FF0000"/>
                </a:solidFill>
              </a:rPr>
              <a:t>X-rays</a:t>
            </a:r>
            <a:r>
              <a:rPr lang="en-US" dirty="0" smtClean="0"/>
              <a:t>, and possibly laboratory tests will be done.</a:t>
            </a: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28</a:t>
            </a:fld>
            <a:endParaRPr lang="en-US"/>
          </a:p>
        </p:txBody>
      </p:sp>
      <p:pic>
        <p:nvPicPr>
          <p:cNvPr id="43010" name="Picture 2" descr="http://orthoinfo.aaos.org/figures/A00227F03.jpg"/>
          <p:cNvPicPr>
            <a:picLocks noChangeAspect="1" noChangeArrowheads="1"/>
          </p:cNvPicPr>
          <p:nvPr/>
        </p:nvPicPr>
        <p:blipFill>
          <a:blip r:embed="rId2"/>
          <a:srcRect/>
          <a:stretch>
            <a:fillRect/>
          </a:stretch>
        </p:blipFill>
        <p:spPr bwMode="auto">
          <a:xfrm>
            <a:off x="5097681" y="1752600"/>
            <a:ext cx="3893919" cy="44196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b="1" dirty="0" smtClean="0"/>
              <a:t>Nonsurgical Treatment</a:t>
            </a:r>
          </a:p>
          <a:p>
            <a:r>
              <a:rPr lang="en-US" sz="2400" b="1" dirty="0" smtClean="0"/>
              <a:t>Lifestyle Modifications</a:t>
            </a:r>
          </a:p>
          <a:p>
            <a:r>
              <a:rPr lang="en-US" sz="2400" dirty="0" smtClean="0"/>
              <a:t>The doctor may recommend </a:t>
            </a:r>
            <a:r>
              <a:rPr lang="en-US" sz="2400" dirty="0" smtClean="0">
                <a:solidFill>
                  <a:srgbClr val="FF0000"/>
                </a:solidFill>
              </a:rPr>
              <a:t>rest</a:t>
            </a:r>
            <a:r>
              <a:rPr lang="en-US" sz="2400" dirty="0" smtClean="0"/>
              <a:t> or </a:t>
            </a:r>
            <a:r>
              <a:rPr lang="en-US" sz="2400" dirty="0" smtClean="0">
                <a:solidFill>
                  <a:srgbClr val="FF0000"/>
                </a:solidFill>
              </a:rPr>
              <a:t>a change in activities </a:t>
            </a:r>
            <a:r>
              <a:rPr lang="en-US" sz="2400" dirty="0" smtClean="0"/>
              <a:t>to avoid provoking osteoarthritis pain. This may include modifications in </a:t>
            </a:r>
            <a:r>
              <a:rPr lang="en-US" sz="2400" dirty="0" smtClean="0">
                <a:solidFill>
                  <a:srgbClr val="FF0000"/>
                </a:solidFill>
              </a:rPr>
              <a:t>work or sports activities</a:t>
            </a:r>
            <a:r>
              <a:rPr lang="en-US" sz="2400" dirty="0" smtClean="0"/>
              <a:t>. It may mean switching from </a:t>
            </a:r>
            <a:r>
              <a:rPr lang="en-US" sz="2400" dirty="0" smtClean="0">
                <a:solidFill>
                  <a:srgbClr val="FF0000"/>
                </a:solidFill>
              </a:rPr>
              <a:t>high-impact activities </a:t>
            </a:r>
            <a:r>
              <a:rPr lang="en-US" sz="2400" dirty="0" smtClean="0"/>
              <a:t>(such as aerobics, </a:t>
            </a:r>
            <a:r>
              <a:rPr lang="en-US" sz="2400" dirty="0" smtClean="0">
                <a:solidFill>
                  <a:srgbClr val="FF0000"/>
                </a:solidFill>
              </a:rPr>
              <a:t>running</a:t>
            </a:r>
            <a:r>
              <a:rPr lang="en-US" sz="2400" dirty="0" smtClean="0"/>
              <a:t>, </a:t>
            </a:r>
            <a:r>
              <a:rPr lang="en-US" sz="2400" dirty="0" smtClean="0">
                <a:solidFill>
                  <a:srgbClr val="FF0000"/>
                </a:solidFill>
              </a:rPr>
              <a:t>jumping</a:t>
            </a:r>
            <a:r>
              <a:rPr lang="en-US" sz="2400" dirty="0" smtClean="0"/>
              <a:t>, or </a:t>
            </a:r>
            <a:r>
              <a:rPr lang="en-US" sz="2400" dirty="0" smtClean="0">
                <a:solidFill>
                  <a:srgbClr val="FF0000"/>
                </a:solidFill>
              </a:rPr>
              <a:t>competitive sports</a:t>
            </a:r>
            <a:r>
              <a:rPr lang="en-US" sz="2400" dirty="0" smtClean="0"/>
              <a:t>) to </a:t>
            </a:r>
            <a:r>
              <a:rPr lang="en-US" sz="2400" dirty="0" smtClean="0">
                <a:solidFill>
                  <a:srgbClr val="FF0000"/>
                </a:solidFill>
              </a:rPr>
              <a:t>low-impact</a:t>
            </a:r>
            <a:r>
              <a:rPr lang="en-US" sz="2400" dirty="0" smtClean="0"/>
              <a:t> exercises (such as stretching, walking, swimming, or cycling). </a:t>
            </a:r>
            <a:r>
              <a:rPr lang="en-US" sz="2400" dirty="0" smtClean="0">
                <a:solidFill>
                  <a:srgbClr val="FF0000"/>
                </a:solidFill>
              </a:rPr>
              <a:t>A weight loss program may be recommended</a:t>
            </a:r>
            <a:r>
              <a:rPr lang="en-US" sz="2400" dirty="0" smtClean="0"/>
              <a:t>, if needed, particularly if osteoarthritis affects weight-bearing joints (such as the knee, hip, spine, or ankle)</a:t>
            </a:r>
            <a:endParaRPr lang="en-US" sz="2400"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Fractures</a:t>
            </a:r>
            <a:endParaRPr lang="en-US" dirty="0"/>
          </a:p>
        </p:txBody>
      </p:sp>
      <p:sp>
        <p:nvSpPr>
          <p:cNvPr id="3" name="Content Placeholder 2"/>
          <p:cNvSpPr>
            <a:spLocks noGrp="1"/>
          </p:cNvSpPr>
          <p:nvPr>
            <p:ph idx="1"/>
          </p:nvPr>
        </p:nvSpPr>
        <p:spPr/>
        <p:txBody>
          <a:bodyPr/>
          <a:lstStyle/>
          <a:p>
            <a:r>
              <a:rPr lang="en-US" dirty="0" smtClean="0"/>
              <a:t>Bones are rigid, but they do bend or "give" somewhat when an outside force is applied. However, if the force is too great, the bones will break, </a:t>
            </a:r>
            <a:r>
              <a:rPr lang="en-US" dirty="0" smtClean="0">
                <a:solidFill>
                  <a:srgbClr val="FF0000"/>
                </a:solidFill>
              </a:rPr>
              <a:t>just as a plastic ruler </a:t>
            </a:r>
            <a:r>
              <a:rPr lang="en-US" dirty="0" smtClean="0"/>
              <a:t>breaks when it is bent too far.</a:t>
            </a:r>
          </a:p>
          <a:p>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Medications</a:t>
            </a:r>
          </a:p>
          <a:p>
            <a:r>
              <a:rPr lang="en-US" dirty="0" smtClean="0"/>
              <a:t>Non-steroidal anti-inflammatory drugs can help reduce inflammation.</a:t>
            </a:r>
          </a:p>
          <a:p>
            <a:r>
              <a:rPr lang="en-US" dirty="0" smtClean="0"/>
              <a:t>Corticosteroids</a:t>
            </a:r>
          </a:p>
          <a:p>
            <a:r>
              <a:rPr lang="en-US" b="1" dirty="0" smtClean="0"/>
              <a:t>Dietary supplements </a:t>
            </a:r>
            <a:r>
              <a:rPr lang="en-US" dirty="0" smtClean="0"/>
              <a:t>called glucosamine and chondroitin sulfate may help relieve pain from osteoarthritis.</a:t>
            </a:r>
          </a:p>
          <a:p>
            <a:r>
              <a:rPr lang="en-US" b="1" dirty="0" smtClean="0"/>
              <a:t>Physical Therapy</a:t>
            </a:r>
          </a:p>
          <a:p>
            <a:r>
              <a:rPr lang="en-US" dirty="0" smtClean="0"/>
              <a:t>A </a:t>
            </a:r>
            <a:r>
              <a:rPr lang="en-US" dirty="0" smtClean="0">
                <a:solidFill>
                  <a:srgbClr val="FF0000"/>
                </a:solidFill>
              </a:rPr>
              <a:t>balanced fitness program, physical therapy</a:t>
            </a:r>
            <a:r>
              <a:rPr lang="en-US" dirty="0" smtClean="0"/>
              <a:t>, and/or </a:t>
            </a:r>
            <a:r>
              <a:rPr lang="en-US" dirty="0" smtClean="0">
                <a:solidFill>
                  <a:srgbClr val="FF0000"/>
                </a:solidFill>
              </a:rPr>
              <a:t>occupational therapy </a:t>
            </a:r>
            <a:r>
              <a:rPr lang="en-US" dirty="0" smtClean="0"/>
              <a:t>may improve joint flexibility, increase range of motion, reduce pain, and strengthen muscle, bone, and cartilage tissues.</a:t>
            </a: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a:xfrm>
            <a:off x="457200" y="1775191"/>
            <a:ext cx="8229600" cy="4778009"/>
          </a:xfrm>
        </p:spPr>
        <p:txBody>
          <a:bodyPr/>
          <a:lstStyle/>
          <a:p>
            <a:r>
              <a:rPr lang="en-US" b="1" dirty="0" smtClean="0"/>
              <a:t>Surgical Treatment</a:t>
            </a:r>
          </a:p>
          <a:p>
            <a:r>
              <a:rPr lang="en-US" sz="2400" b="1" dirty="0" smtClean="0"/>
              <a:t>Arthroscopy</a:t>
            </a:r>
          </a:p>
          <a:p>
            <a:r>
              <a:rPr lang="en-US" sz="2400" b="1" dirty="0" smtClean="0"/>
              <a:t>Osteotomy</a:t>
            </a:r>
          </a:p>
          <a:p>
            <a:r>
              <a:rPr lang="en-US" sz="2400" b="1" dirty="0" smtClean="0"/>
              <a:t>Joint fusion</a:t>
            </a:r>
          </a:p>
          <a:p>
            <a:r>
              <a:rPr lang="en-US" sz="2400" b="1" dirty="0" smtClean="0"/>
              <a:t>Joint replacement</a:t>
            </a:r>
          </a:p>
          <a:p>
            <a:r>
              <a:rPr lang="en-US" sz="2400" dirty="0" smtClean="0"/>
              <a:t>Arthroscopy is a surgical procedure orthopaedic surgeons use to </a:t>
            </a:r>
            <a:r>
              <a:rPr lang="en-US" sz="2400" dirty="0" smtClean="0">
                <a:solidFill>
                  <a:srgbClr val="FF0000"/>
                </a:solidFill>
              </a:rPr>
              <a:t>visualize</a:t>
            </a:r>
            <a:r>
              <a:rPr lang="en-US" sz="2400" dirty="0" smtClean="0"/>
              <a:t>, diagnose, and treat problems inside a joint.</a:t>
            </a:r>
          </a:p>
          <a:p>
            <a:r>
              <a:rPr lang="en-US" sz="2400" dirty="0" smtClean="0"/>
              <a:t>The word arthroscopy comes from two Greek words, "</a:t>
            </a:r>
            <a:r>
              <a:rPr lang="en-US" sz="2400" dirty="0" err="1" smtClean="0"/>
              <a:t>arthro</a:t>
            </a:r>
            <a:r>
              <a:rPr lang="en-US" sz="2400" dirty="0" smtClean="0"/>
              <a:t>" (joint) and "skopein" (to look). The term literally means "to look within the joint."</a:t>
            </a:r>
            <a:endParaRPr lang="en-US" sz="2400" b="1" dirty="0" smtClean="0"/>
          </a:p>
          <a:p>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31</a:t>
            </a:fld>
            <a:endParaRPr lang="en-US"/>
          </a:p>
        </p:txBody>
      </p:sp>
      <p:pic>
        <p:nvPicPr>
          <p:cNvPr id="44034" name="Picture 2" descr="http://orthoinfo.aaos.org/figures/A00109F02.jpg"/>
          <p:cNvPicPr>
            <a:picLocks noChangeAspect="1" noChangeArrowheads="1"/>
          </p:cNvPicPr>
          <p:nvPr/>
        </p:nvPicPr>
        <p:blipFill>
          <a:blip r:embed="rId2"/>
          <a:srcRect/>
          <a:stretch>
            <a:fillRect/>
          </a:stretch>
        </p:blipFill>
        <p:spPr bwMode="auto">
          <a:xfrm>
            <a:off x="6324600" y="1676400"/>
            <a:ext cx="2247900" cy="173355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Rheumatoid Arthritis</a:t>
            </a:r>
            <a:endParaRPr lang="en-US" dirty="0"/>
          </a:p>
        </p:txBody>
      </p:sp>
      <p:sp>
        <p:nvSpPr>
          <p:cNvPr id="3" name="Content Placeholder 2"/>
          <p:cNvSpPr>
            <a:spLocks noGrp="1"/>
          </p:cNvSpPr>
          <p:nvPr>
            <p:ph idx="1"/>
          </p:nvPr>
        </p:nvSpPr>
        <p:spPr>
          <a:xfrm>
            <a:off x="457200" y="1775191"/>
            <a:ext cx="8229600" cy="4854209"/>
          </a:xfrm>
        </p:spPr>
        <p:txBody>
          <a:bodyPr>
            <a:normAutofit fontScale="92500" lnSpcReduction="10000"/>
          </a:bodyPr>
          <a:lstStyle/>
          <a:p>
            <a:r>
              <a:rPr lang="en-US" dirty="0" smtClean="0"/>
              <a:t>In </a:t>
            </a:r>
            <a:r>
              <a:rPr lang="en-US" dirty="0" smtClean="0">
                <a:solidFill>
                  <a:srgbClr val="FF0000"/>
                </a:solidFill>
              </a:rPr>
              <a:t>rheumatoid</a:t>
            </a:r>
            <a:r>
              <a:rPr lang="en-US" dirty="0" smtClean="0"/>
              <a:t> arthritis, </a:t>
            </a:r>
            <a:r>
              <a:rPr lang="en-US" dirty="0" smtClean="0">
                <a:solidFill>
                  <a:srgbClr val="FF0000"/>
                </a:solidFill>
              </a:rPr>
              <a:t>swells</a:t>
            </a:r>
            <a:r>
              <a:rPr lang="en-US" dirty="0" smtClean="0"/>
              <a:t>, invades </a:t>
            </a:r>
            <a:r>
              <a:rPr lang="en-US" dirty="0" smtClean="0">
                <a:solidFill>
                  <a:srgbClr val="FF0000"/>
                </a:solidFill>
              </a:rPr>
              <a:t>surrounding tissues</a:t>
            </a:r>
            <a:r>
              <a:rPr lang="en-US" dirty="0" smtClean="0"/>
              <a:t>, and the joint lining produces </a:t>
            </a:r>
            <a:r>
              <a:rPr lang="en-US" dirty="0" smtClean="0">
                <a:solidFill>
                  <a:srgbClr val="FF0000"/>
                </a:solidFill>
              </a:rPr>
              <a:t>chemical substances </a:t>
            </a:r>
            <a:r>
              <a:rPr lang="en-US" dirty="0" smtClean="0"/>
              <a:t>that attack and destroy the joint </a:t>
            </a:r>
            <a:r>
              <a:rPr lang="en-US" dirty="0" smtClean="0">
                <a:solidFill>
                  <a:srgbClr val="FF0000"/>
                </a:solidFill>
              </a:rPr>
              <a:t>surface</a:t>
            </a:r>
            <a:r>
              <a:rPr lang="en-US" dirty="0" smtClean="0"/>
              <a:t>.</a:t>
            </a:r>
          </a:p>
          <a:p>
            <a:r>
              <a:rPr lang="en-US" dirty="0" smtClean="0"/>
              <a:t>People of all ages may be affected. The disease usually begins in </a:t>
            </a:r>
            <a:r>
              <a:rPr lang="en-US" dirty="0" smtClean="0">
                <a:solidFill>
                  <a:srgbClr val="FF0000"/>
                </a:solidFill>
              </a:rPr>
              <a:t>middle age</a:t>
            </a:r>
            <a:r>
              <a:rPr lang="en-US" dirty="0" smtClean="0"/>
              <a:t>.</a:t>
            </a:r>
          </a:p>
          <a:p>
            <a:r>
              <a:rPr lang="en-US" dirty="0" smtClean="0"/>
              <a:t>Rheumatoid arthritis usually affects joints on both sides of the body in the </a:t>
            </a:r>
            <a:r>
              <a:rPr lang="en-US" dirty="0" smtClean="0">
                <a:solidFill>
                  <a:srgbClr val="FF0000"/>
                </a:solidFill>
              </a:rPr>
              <a:t>hands</a:t>
            </a:r>
            <a:r>
              <a:rPr lang="en-US" dirty="0" smtClean="0"/>
              <a:t> and </a:t>
            </a:r>
            <a:r>
              <a:rPr lang="en-US" dirty="0" smtClean="0">
                <a:solidFill>
                  <a:srgbClr val="FF0000"/>
                </a:solidFill>
              </a:rPr>
              <a:t>feet</a:t>
            </a:r>
            <a:r>
              <a:rPr lang="en-US" dirty="0" smtClean="0"/>
              <a:t>, as well as the </a:t>
            </a:r>
            <a:r>
              <a:rPr lang="en-US" dirty="0" smtClean="0">
                <a:solidFill>
                  <a:srgbClr val="FF0000"/>
                </a:solidFill>
              </a:rPr>
              <a:t>hips</a:t>
            </a:r>
            <a:r>
              <a:rPr lang="en-US" dirty="0" smtClean="0"/>
              <a:t>, </a:t>
            </a:r>
            <a:r>
              <a:rPr lang="en-US" dirty="0" smtClean="0">
                <a:solidFill>
                  <a:srgbClr val="FF0000"/>
                </a:solidFill>
              </a:rPr>
              <a:t>knees</a:t>
            </a:r>
            <a:r>
              <a:rPr lang="en-US" dirty="0" smtClean="0"/>
              <a:t>, and </a:t>
            </a:r>
            <a:r>
              <a:rPr lang="en-US" dirty="0" smtClean="0">
                <a:solidFill>
                  <a:srgbClr val="FF0000"/>
                </a:solidFill>
              </a:rPr>
              <a:t>elbows</a:t>
            </a:r>
            <a:r>
              <a:rPr lang="en-US" dirty="0" smtClean="0"/>
              <a:t>. Without proper treatment, rheumatoid arthritis can become a </a:t>
            </a:r>
            <a:r>
              <a:rPr lang="en-US" dirty="0" smtClean="0">
                <a:solidFill>
                  <a:srgbClr val="FF0000"/>
                </a:solidFill>
              </a:rPr>
              <a:t>chronic</a:t>
            </a:r>
            <a:r>
              <a:rPr lang="en-US" dirty="0" smtClean="0"/>
              <a:t>, </a:t>
            </a:r>
            <a:r>
              <a:rPr lang="en-US" dirty="0" smtClean="0">
                <a:solidFill>
                  <a:srgbClr val="FF0000"/>
                </a:solidFill>
              </a:rPr>
              <a:t>disabling condition</a:t>
            </a:r>
            <a:r>
              <a:rPr lang="en-US" dirty="0" smtClean="0"/>
              <a:t>.</a:t>
            </a:r>
          </a:p>
          <a:p>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a:t>
            </a:r>
            <a:endParaRPr lang="en-US" dirty="0"/>
          </a:p>
        </p:txBody>
      </p:sp>
      <p:sp>
        <p:nvSpPr>
          <p:cNvPr id="3" name="Content Placeholder 2"/>
          <p:cNvSpPr>
            <a:spLocks noGrp="1"/>
          </p:cNvSpPr>
          <p:nvPr>
            <p:ph idx="1"/>
          </p:nvPr>
        </p:nvSpPr>
        <p:spPr>
          <a:xfrm>
            <a:off x="457200" y="1775191"/>
            <a:ext cx="8534400" cy="1958609"/>
          </a:xfrm>
        </p:spPr>
        <p:txBody>
          <a:bodyPr>
            <a:normAutofit fontScale="85000" lnSpcReduction="20000"/>
          </a:bodyPr>
          <a:lstStyle/>
          <a:p>
            <a:r>
              <a:rPr lang="en-US" dirty="0" smtClean="0">
                <a:solidFill>
                  <a:srgbClr val="FF0000"/>
                </a:solidFill>
              </a:rPr>
              <a:t>Ligaments</a:t>
            </a:r>
            <a:r>
              <a:rPr lang="en-US" dirty="0" smtClean="0"/>
              <a:t> and </a:t>
            </a:r>
            <a:r>
              <a:rPr lang="en-US" dirty="0" smtClean="0">
                <a:solidFill>
                  <a:srgbClr val="FF0000"/>
                </a:solidFill>
              </a:rPr>
              <a:t>joint</a:t>
            </a:r>
            <a:r>
              <a:rPr lang="en-US" dirty="0" smtClean="0"/>
              <a:t> </a:t>
            </a:r>
            <a:r>
              <a:rPr lang="en-US" dirty="0" smtClean="0">
                <a:solidFill>
                  <a:srgbClr val="FF0000"/>
                </a:solidFill>
              </a:rPr>
              <a:t>capsules</a:t>
            </a:r>
            <a:r>
              <a:rPr lang="en-US" dirty="0" smtClean="0"/>
              <a:t> become less effective supporting structures. Erosion of the </a:t>
            </a:r>
            <a:r>
              <a:rPr lang="en-US" dirty="0" err="1" smtClean="0"/>
              <a:t>articular</a:t>
            </a:r>
            <a:r>
              <a:rPr lang="en-US" dirty="0" smtClean="0"/>
              <a:t> cartilage, together with </a:t>
            </a:r>
            <a:r>
              <a:rPr lang="en-US" dirty="0" err="1" smtClean="0"/>
              <a:t>ligamentous</a:t>
            </a:r>
            <a:r>
              <a:rPr lang="en-US" dirty="0" smtClean="0"/>
              <a:t> changes, result in </a:t>
            </a:r>
            <a:r>
              <a:rPr lang="en-US" dirty="0" smtClean="0">
                <a:solidFill>
                  <a:srgbClr val="FF0000"/>
                </a:solidFill>
              </a:rPr>
              <a:t>deformity</a:t>
            </a:r>
            <a:r>
              <a:rPr lang="en-US" dirty="0" smtClean="0"/>
              <a:t> and contractures. As the disease progresses, pain and deformity increase.</a:t>
            </a: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33</a:t>
            </a:fld>
            <a:endParaRPr lang="en-US"/>
          </a:p>
        </p:txBody>
      </p:sp>
      <p:pic>
        <p:nvPicPr>
          <p:cNvPr id="1026" name="Picture 2" descr="http://orthoinfo.aaos.org/figures/A00211F01.jpg"/>
          <p:cNvPicPr>
            <a:picLocks noChangeAspect="1" noChangeArrowheads="1"/>
          </p:cNvPicPr>
          <p:nvPr/>
        </p:nvPicPr>
        <p:blipFill>
          <a:blip r:embed="rId2"/>
          <a:srcRect/>
          <a:stretch>
            <a:fillRect/>
          </a:stretch>
        </p:blipFill>
        <p:spPr bwMode="auto">
          <a:xfrm>
            <a:off x="3131744" y="3657600"/>
            <a:ext cx="5130298" cy="29718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a:t>
            </a:r>
            <a:endParaRPr lang="en-US" dirty="0"/>
          </a:p>
        </p:txBody>
      </p:sp>
      <p:sp>
        <p:nvSpPr>
          <p:cNvPr id="3" name="Content Placeholder 2"/>
          <p:cNvSpPr>
            <a:spLocks noGrp="1"/>
          </p:cNvSpPr>
          <p:nvPr>
            <p:ph idx="1"/>
          </p:nvPr>
        </p:nvSpPr>
        <p:spPr>
          <a:xfrm>
            <a:off x="457200" y="1600201"/>
            <a:ext cx="8229600" cy="5029200"/>
          </a:xfrm>
        </p:spPr>
        <p:txBody>
          <a:bodyPr>
            <a:normAutofit fontScale="92500" lnSpcReduction="10000"/>
          </a:bodyPr>
          <a:lstStyle/>
          <a:p>
            <a:r>
              <a:rPr lang="en-US" dirty="0" smtClean="0">
                <a:solidFill>
                  <a:srgbClr val="FF0000"/>
                </a:solidFill>
              </a:rPr>
              <a:t>Swelling</a:t>
            </a:r>
            <a:r>
              <a:rPr lang="en-US" dirty="0" smtClean="0"/>
              <a:t>, </a:t>
            </a:r>
            <a:r>
              <a:rPr lang="en-US" dirty="0" smtClean="0">
                <a:solidFill>
                  <a:srgbClr val="FF0000"/>
                </a:solidFill>
              </a:rPr>
              <a:t>pain</a:t>
            </a:r>
            <a:r>
              <a:rPr lang="en-US" dirty="0" smtClean="0"/>
              <a:t>, and </a:t>
            </a:r>
            <a:r>
              <a:rPr lang="en-US" dirty="0" smtClean="0">
                <a:solidFill>
                  <a:srgbClr val="FF0000"/>
                </a:solidFill>
              </a:rPr>
              <a:t>stiffness</a:t>
            </a:r>
            <a:r>
              <a:rPr lang="en-US" dirty="0" smtClean="0"/>
              <a:t> in the joint, even when it is not being used </a:t>
            </a:r>
          </a:p>
          <a:p>
            <a:r>
              <a:rPr lang="en-US" dirty="0" smtClean="0"/>
              <a:t>A feeling of </a:t>
            </a:r>
            <a:r>
              <a:rPr lang="en-US" dirty="0" smtClean="0">
                <a:solidFill>
                  <a:srgbClr val="FF0000"/>
                </a:solidFill>
              </a:rPr>
              <a:t>warmth</a:t>
            </a:r>
            <a:r>
              <a:rPr lang="en-US" dirty="0" smtClean="0"/>
              <a:t> around the joint </a:t>
            </a:r>
          </a:p>
          <a:p>
            <a:r>
              <a:rPr lang="en-US" dirty="0" smtClean="0">
                <a:solidFill>
                  <a:srgbClr val="FF0000"/>
                </a:solidFill>
              </a:rPr>
              <a:t>Deformities</a:t>
            </a:r>
            <a:r>
              <a:rPr lang="en-US" dirty="0" smtClean="0"/>
              <a:t> and contractures of the joint</a:t>
            </a:r>
          </a:p>
          <a:p>
            <a:r>
              <a:rPr lang="en-US" dirty="0" smtClean="0"/>
              <a:t>Symptoms throughout the body, such as </a:t>
            </a:r>
            <a:r>
              <a:rPr lang="en-US" dirty="0" smtClean="0">
                <a:solidFill>
                  <a:srgbClr val="FF0000"/>
                </a:solidFill>
              </a:rPr>
              <a:t>fever</a:t>
            </a:r>
            <a:r>
              <a:rPr lang="en-US" dirty="0" smtClean="0"/>
              <a:t>, loss of </a:t>
            </a:r>
            <a:r>
              <a:rPr lang="en-US" dirty="0" smtClean="0">
                <a:solidFill>
                  <a:srgbClr val="FF0000"/>
                </a:solidFill>
              </a:rPr>
              <a:t>appetite</a:t>
            </a:r>
            <a:r>
              <a:rPr lang="en-US" dirty="0" smtClean="0"/>
              <a:t> and decreased energy </a:t>
            </a:r>
          </a:p>
          <a:p>
            <a:r>
              <a:rPr lang="en-US" dirty="0" smtClean="0">
                <a:solidFill>
                  <a:srgbClr val="FF0000"/>
                </a:solidFill>
              </a:rPr>
              <a:t>Weakness</a:t>
            </a:r>
            <a:r>
              <a:rPr lang="en-US" dirty="0" smtClean="0"/>
              <a:t> due to a low red blood cell count (anemia)</a:t>
            </a:r>
          </a:p>
          <a:p>
            <a:r>
              <a:rPr lang="en-US" dirty="0" smtClean="0"/>
              <a:t>Nodules, or lumps, particularly around the elbow </a:t>
            </a:r>
          </a:p>
          <a:p>
            <a:r>
              <a:rPr lang="en-US" dirty="0" smtClean="0"/>
              <a:t>Foot pain, bunions, and hammer toes with long-standing disease </a:t>
            </a:r>
          </a:p>
          <a:p>
            <a:pPr>
              <a:buNone/>
            </a:pP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Medication</a:t>
            </a:r>
          </a:p>
          <a:p>
            <a:r>
              <a:rPr lang="en-US" dirty="0" smtClean="0"/>
              <a:t>Medications used to control rheumatoid arthritis fall into two categories: those that </a:t>
            </a:r>
            <a:r>
              <a:rPr lang="en-US" dirty="0" smtClean="0">
                <a:solidFill>
                  <a:srgbClr val="FF0000"/>
                </a:solidFill>
              </a:rPr>
              <a:t>relieve</a:t>
            </a:r>
            <a:r>
              <a:rPr lang="en-US" dirty="0" smtClean="0"/>
              <a:t> symptoms and those that have the potential to </a:t>
            </a:r>
            <a:r>
              <a:rPr lang="en-US" dirty="0" smtClean="0">
                <a:solidFill>
                  <a:srgbClr val="FF0000"/>
                </a:solidFill>
              </a:rPr>
              <a:t>modify the course of the disease</a:t>
            </a:r>
            <a:r>
              <a:rPr lang="en-US" dirty="0" smtClean="0"/>
              <a:t>. Often, they are used together. </a:t>
            </a:r>
            <a:r>
              <a:rPr lang="en-US" dirty="0" smtClean="0">
                <a:solidFill>
                  <a:srgbClr val="FF0000"/>
                </a:solidFill>
              </a:rPr>
              <a:t>Aspirin</a:t>
            </a:r>
            <a:r>
              <a:rPr lang="en-US" dirty="0" smtClean="0"/>
              <a:t> and </a:t>
            </a:r>
            <a:r>
              <a:rPr lang="en-US" dirty="0" smtClean="0">
                <a:solidFill>
                  <a:srgbClr val="FF0000"/>
                </a:solidFill>
              </a:rPr>
              <a:t>ibuprofen</a:t>
            </a:r>
            <a:r>
              <a:rPr lang="en-US" dirty="0" smtClean="0"/>
              <a:t> can help reduce the pain and inflammation of rheumatoid arthritis. Disease-modifying drugs include </a:t>
            </a:r>
            <a:r>
              <a:rPr lang="en-US" dirty="0" err="1" smtClean="0">
                <a:solidFill>
                  <a:srgbClr val="FF0000"/>
                </a:solidFill>
              </a:rPr>
              <a:t>methotrexate</a:t>
            </a:r>
            <a:r>
              <a:rPr lang="en-US" dirty="0" smtClean="0"/>
              <a:t> and </a:t>
            </a:r>
            <a:r>
              <a:rPr lang="en-US" dirty="0" err="1" smtClean="0">
                <a:solidFill>
                  <a:srgbClr val="FF0000"/>
                </a:solidFill>
              </a:rPr>
              <a:t>sulfasalazine</a:t>
            </a:r>
            <a:r>
              <a:rPr lang="en-US" dirty="0" smtClean="0"/>
              <a:t> and gold injections.</a:t>
            </a:r>
          </a:p>
          <a:p>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775191"/>
            <a:ext cx="3352800" cy="4244609"/>
          </a:xfrm>
        </p:spPr>
        <p:txBody>
          <a:bodyPr/>
          <a:lstStyle/>
          <a:p>
            <a:r>
              <a:rPr lang="en-US" dirty="0" smtClean="0"/>
              <a:t>X-ray of hip with rheumatoid arthritis and total hip replacement</a:t>
            </a: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36</a:t>
            </a:fld>
            <a:endParaRPr lang="en-US"/>
          </a:p>
        </p:txBody>
      </p:sp>
      <p:sp>
        <p:nvSpPr>
          <p:cNvPr id="49154" name="AutoShape 2" descr="http://orthoinfo.aaos.org/figures/A00211F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56" name="AutoShape 4" descr="http://orthoinfo.aaos.org/figures/A00211F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58" name="AutoShape 6" descr="http://orthoinfo.aaos.org/figures/A00211F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60" name="AutoShape 8" descr="http://orthoinfo.aaos.org/figures/A00211F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9162" name="Picture 10" descr="http://orthoinfo.aaos.org/figures/A00211F03.jpg"/>
          <p:cNvPicPr>
            <a:picLocks noChangeAspect="1" noChangeArrowheads="1"/>
          </p:cNvPicPr>
          <p:nvPr/>
        </p:nvPicPr>
        <p:blipFill>
          <a:blip r:embed="rId2"/>
          <a:srcRect/>
          <a:stretch>
            <a:fillRect/>
          </a:stretch>
        </p:blipFill>
        <p:spPr bwMode="auto">
          <a:xfrm>
            <a:off x="4267200" y="2133600"/>
            <a:ext cx="4543600" cy="36576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Gout</a:t>
            </a:r>
            <a:endParaRPr lang="en-US" dirty="0"/>
          </a:p>
        </p:txBody>
      </p:sp>
      <p:sp>
        <p:nvSpPr>
          <p:cNvPr id="3" name="Content Placeholder 2"/>
          <p:cNvSpPr>
            <a:spLocks noGrp="1"/>
          </p:cNvSpPr>
          <p:nvPr>
            <p:ph idx="1"/>
          </p:nvPr>
        </p:nvSpPr>
        <p:spPr/>
        <p:txBody>
          <a:bodyPr>
            <a:normAutofit lnSpcReduction="10000"/>
          </a:bodyPr>
          <a:lstStyle/>
          <a:p>
            <a:r>
              <a:rPr lang="en-US" dirty="0" smtClean="0"/>
              <a:t>Gout develops when too much </a:t>
            </a:r>
            <a:r>
              <a:rPr lang="en-US" dirty="0" smtClean="0">
                <a:solidFill>
                  <a:srgbClr val="FF0000"/>
                </a:solidFill>
              </a:rPr>
              <a:t>uric acid </a:t>
            </a:r>
            <a:r>
              <a:rPr lang="en-US" dirty="0" smtClean="0"/>
              <a:t>accumulates in your </a:t>
            </a:r>
            <a:r>
              <a:rPr lang="en-US" dirty="0" smtClean="0">
                <a:solidFill>
                  <a:srgbClr val="FF0000"/>
                </a:solidFill>
              </a:rPr>
              <a:t>bloodstream</a:t>
            </a:r>
            <a:r>
              <a:rPr lang="en-US" dirty="0" smtClean="0"/>
              <a:t>. This dissolved uric acid then comes out of the bloodstream and forms microscopic spike-like </a:t>
            </a:r>
            <a:r>
              <a:rPr lang="en-US" dirty="0" smtClean="0">
                <a:solidFill>
                  <a:srgbClr val="FF0000"/>
                </a:solidFill>
              </a:rPr>
              <a:t>crystals</a:t>
            </a:r>
            <a:r>
              <a:rPr lang="en-US" dirty="0" smtClean="0"/>
              <a:t> in joints or soft tissues.</a:t>
            </a:r>
          </a:p>
          <a:p>
            <a:r>
              <a:rPr lang="en-US" dirty="0" smtClean="0"/>
              <a:t>Your body reacts </a:t>
            </a:r>
            <a:r>
              <a:rPr lang="en-US" dirty="0" smtClean="0">
                <a:solidFill>
                  <a:srgbClr val="FF0000"/>
                </a:solidFill>
              </a:rPr>
              <a:t>to uric acid crystals </a:t>
            </a:r>
            <a:r>
              <a:rPr lang="en-US" dirty="0" smtClean="0"/>
              <a:t>as if they were a </a:t>
            </a:r>
            <a:r>
              <a:rPr lang="en-US" dirty="0" smtClean="0">
                <a:solidFill>
                  <a:srgbClr val="FF0000"/>
                </a:solidFill>
              </a:rPr>
              <a:t>foreign</a:t>
            </a:r>
            <a:r>
              <a:rPr lang="en-US" dirty="0" smtClean="0"/>
              <a:t> body or </a:t>
            </a:r>
            <a:r>
              <a:rPr lang="en-US" dirty="0" smtClean="0">
                <a:solidFill>
                  <a:srgbClr val="FF0000"/>
                </a:solidFill>
              </a:rPr>
              <a:t>bacteria</a:t>
            </a:r>
            <a:r>
              <a:rPr lang="en-US" dirty="0" smtClean="0"/>
              <a:t>. White blood cells and other </a:t>
            </a:r>
            <a:r>
              <a:rPr lang="en-US" dirty="0" smtClean="0">
                <a:solidFill>
                  <a:srgbClr val="FF0000"/>
                </a:solidFill>
              </a:rPr>
              <a:t>infection</a:t>
            </a:r>
            <a:r>
              <a:rPr lang="en-US" dirty="0" smtClean="0"/>
              <a:t> fighting cells are sent into the area, which results in inflammation. </a:t>
            </a: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Gout Affects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solidFill>
                  <a:srgbClr val="FF0000"/>
                </a:solidFill>
              </a:rPr>
              <a:t>Joints</a:t>
            </a:r>
            <a:r>
              <a:rPr lang="en-US" b="1" dirty="0" smtClean="0"/>
              <a:t>.</a:t>
            </a:r>
            <a:r>
              <a:rPr lang="en-US" dirty="0" smtClean="0"/>
              <a:t> Gout frequently involves the joint of the big toe. However, it can affect small joints like those in the finger, as well as large joints, such as the knee and hip.</a:t>
            </a:r>
          </a:p>
          <a:p>
            <a:r>
              <a:rPr lang="en-US" b="1" dirty="0" err="1" smtClean="0">
                <a:solidFill>
                  <a:srgbClr val="FF0000"/>
                </a:solidFill>
              </a:rPr>
              <a:t>Bursae</a:t>
            </a:r>
            <a:endParaRPr lang="en-US" b="1" dirty="0" smtClean="0">
              <a:solidFill>
                <a:srgbClr val="FF0000"/>
              </a:solidFill>
            </a:endParaRPr>
          </a:p>
          <a:p>
            <a:r>
              <a:rPr lang="en-US" b="1" dirty="0" smtClean="0">
                <a:solidFill>
                  <a:srgbClr val="FF0000"/>
                </a:solidFill>
              </a:rPr>
              <a:t>Tendon sheaths</a:t>
            </a:r>
            <a:r>
              <a:rPr lang="en-US" b="1" dirty="0" smtClean="0"/>
              <a:t>.</a:t>
            </a:r>
            <a:r>
              <a:rPr lang="en-US" dirty="0" smtClean="0"/>
              <a:t> These tunnels protect and provide nutrition to tendons in the hands and feet.</a:t>
            </a:r>
          </a:p>
          <a:p>
            <a:r>
              <a:rPr lang="en-US" b="1" dirty="0" smtClean="0">
                <a:solidFill>
                  <a:srgbClr val="FF0000"/>
                </a:solidFill>
              </a:rPr>
              <a:t>Kidneys</a:t>
            </a:r>
            <a:r>
              <a:rPr lang="en-US" b="1" dirty="0" smtClean="0"/>
              <a:t>.</a:t>
            </a:r>
            <a:r>
              <a:rPr lang="en-US" dirty="0" smtClean="0"/>
              <a:t> High uric acid levels may cause kidney stones and, sometimes, damage the kidneys. About 15 people out of 100 with gout develop kidney stones.</a:t>
            </a: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a:t>
            </a:r>
            <a:endParaRPr lang="en-US" dirty="0"/>
          </a:p>
        </p:txBody>
      </p:sp>
      <p:sp>
        <p:nvSpPr>
          <p:cNvPr id="3" name="Content Placeholder 2"/>
          <p:cNvSpPr>
            <a:spLocks noGrp="1"/>
          </p:cNvSpPr>
          <p:nvPr>
            <p:ph idx="1"/>
          </p:nvPr>
        </p:nvSpPr>
        <p:spPr/>
        <p:txBody>
          <a:bodyPr>
            <a:normAutofit lnSpcReduction="10000"/>
          </a:bodyPr>
          <a:lstStyle/>
          <a:p>
            <a:r>
              <a:rPr lang="en-US" dirty="0" smtClean="0"/>
              <a:t>Gout can develop when your body produces too much </a:t>
            </a:r>
            <a:r>
              <a:rPr lang="en-US" dirty="0" smtClean="0">
                <a:solidFill>
                  <a:srgbClr val="FF0000"/>
                </a:solidFill>
              </a:rPr>
              <a:t>uric</a:t>
            </a:r>
            <a:r>
              <a:rPr lang="en-US" dirty="0" smtClean="0"/>
              <a:t> acid or when it does not </a:t>
            </a:r>
            <a:r>
              <a:rPr lang="en-US" dirty="0" smtClean="0">
                <a:solidFill>
                  <a:srgbClr val="FF0000"/>
                </a:solidFill>
              </a:rPr>
              <a:t>eliminate</a:t>
            </a:r>
            <a:r>
              <a:rPr lang="en-US" dirty="0" smtClean="0"/>
              <a:t> enough of it. When the levels of uric acid in your blood are too high, it is called </a:t>
            </a:r>
            <a:r>
              <a:rPr lang="en-US" dirty="0" err="1" smtClean="0">
                <a:solidFill>
                  <a:srgbClr val="FF0000"/>
                </a:solidFill>
              </a:rPr>
              <a:t>hyperuricemia</a:t>
            </a:r>
            <a:r>
              <a:rPr lang="en-US" dirty="0" smtClean="0"/>
              <a:t>.</a:t>
            </a:r>
          </a:p>
          <a:p>
            <a:r>
              <a:rPr lang="en-US" b="1" dirty="0" smtClean="0"/>
              <a:t>The Role of Uric Acid</a:t>
            </a:r>
          </a:p>
          <a:p>
            <a:r>
              <a:rPr lang="en-US" dirty="0" smtClean="0"/>
              <a:t>Uric acid is produced when your body breaks down </a:t>
            </a:r>
            <a:r>
              <a:rPr lang="en-US" dirty="0" err="1" smtClean="0"/>
              <a:t>purines</a:t>
            </a:r>
            <a:r>
              <a:rPr lang="en-US" dirty="0" smtClean="0"/>
              <a:t>, which are substances naturally found in your body, as well as in protein-rich foods. </a:t>
            </a:r>
          </a:p>
        </p:txBody>
      </p:sp>
      <p:sp>
        <p:nvSpPr>
          <p:cNvPr id="4" name="Slide Number Placeholder 3"/>
          <p:cNvSpPr>
            <a:spLocks noGrp="1"/>
          </p:cNvSpPr>
          <p:nvPr>
            <p:ph type="sldNum" sz="quarter" idx="12"/>
          </p:nvPr>
        </p:nvSpPr>
        <p:spPr/>
        <p:txBody>
          <a:bodyPr/>
          <a:lstStyle/>
          <a:p>
            <a:fld id="{30D3C214-DA05-46CE-86F8-8CD8AA1F891D}"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fractures </a:t>
            </a:r>
            <a:endParaRPr lang="en-US" dirty="0"/>
          </a:p>
        </p:txBody>
      </p:sp>
      <p:sp>
        <p:nvSpPr>
          <p:cNvPr id="3" name="Content Placeholder 2"/>
          <p:cNvSpPr>
            <a:spLocks noGrp="1"/>
          </p:cNvSpPr>
          <p:nvPr>
            <p:ph idx="1"/>
          </p:nvPr>
        </p:nvSpPr>
        <p:spPr>
          <a:xfrm>
            <a:off x="457200" y="1775191"/>
            <a:ext cx="8229600" cy="4854209"/>
          </a:xfrm>
        </p:spPr>
        <p:txBody>
          <a:bodyPr>
            <a:normAutofit/>
          </a:bodyPr>
          <a:lstStyle/>
          <a:p>
            <a:r>
              <a:rPr lang="en-US" b="1" dirty="0" smtClean="0">
                <a:solidFill>
                  <a:srgbClr val="FF0000"/>
                </a:solidFill>
              </a:rPr>
              <a:t>Stable fracture</a:t>
            </a:r>
            <a:r>
              <a:rPr lang="en-US" b="1" dirty="0" smtClean="0"/>
              <a:t>.</a:t>
            </a:r>
            <a:r>
              <a:rPr lang="en-US" dirty="0" smtClean="0"/>
              <a:t> The broken ends of the bone line up and are barely out of place.</a:t>
            </a:r>
          </a:p>
          <a:p>
            <a:r>
              <a:rPr lang="en-US" b="1" dirty="0" smtClean="0">
                <a:solidFill>
                  <a:srgbClr val="FF0000"/>
                </a:solidFill>
              </a:rPr>
              <a:t>Open, compound fracture</a:t>
            </a:r>
            <a:r>
              <a:rPr lang="en-US" b="1" dirty="0" smtClean="0"/>
              <a:t>.</a:t>
            </a:r>
            <a:r>
              <a:rPr lang="en-US" dirty="0" smtClean="0"/>
              <a:t> The skin may be pierced by the bone or by a blow that breaks the skin at the time of the fracture. The bone may or may not be visible in the wound.</a:t>
            </a:r>
          </a:p>
          <a:p>
            <a:r>
              <a:rPr lang="en-US" b="1" dirty="0" smtClean="0">
                <a:solidFill>
                  <a:srgbClr val="FF0000"/>
                </a:solidFill>
              </a:rPr>
              <a:t>Transverse fracture</a:t>
            </a:r>
            <a:r>
              <a:rPr lang="en-US" b="1" dirty="0" smtClean="0"/>
              <a:t>.</a:t>
            </a:r>
            <a:r>
              <a:rPr lang="en-US" dirty="0" smtClean="0"/>
              <a:t> This type of fracture has a horizontal fracture line.</a:t>
            </a:r>
          </a:p>
          <a:p>
            <a:pPr>
              <a:buNone/>
            </a:pP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a:t>
            </a:r>
            <a:endParaRPr lang="en-US" dirty="0"/>
          </a:p>
        </p:txBody>
      </p:sp>
      <p:sp>
        <p:nvSpPr>
          <p:cNvPr id="3" name="Content Placeholder 2"/>
          <p:cNvSpPr>
            <a:spLocks noGrp="1"/>
          </p:cNvSpPr>
          <p:nvPr>
            <p:ph idx="1"/>
          </p:nvPr>
        </p:nvSpPr>
        <p:spPr>
          <a:xfrm>
            <a:off x="457200" y="1775191"/>
            <a:ext cx="8153400" cy="2492009"/>
          </a:xfrm>
        </p:spPr>
        <p:txBody>
          <a:bodyPr>
            <a:normAutofit lnSpcReduction="10000"/>
          </a:bodyPr>
          <a:lstStyle/>
          <a:p>
            <a:r>
              <a:rPr lang="en-US" dirty="0" smtClean="0"/>
              <a:t>A gout attack can be sudden and severe. It may wake you up at night with intense pain in your big toe.</a:t>
            </a:r>
          </a:p>
          <a:p>
            <a:r>
              <a:rPr lang="en-US" dirty="0" smtClean="0"/>
              <a:t>The joint that is affected is typically red and swollen. It may also feel hot.</a:t>
            </a:r>
          </a:p>
          <a:p>
            <a:pPr>
              <a:buNone/>
            </a:pP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40</a:t>
            </a:fld>
            <a:endParaRPr lang="en-US"/>
          </a:p>
        </p:txBody>
      </p:sp>
      <p:pic>
        <p:nvPicPr>
          <p:cNvPr id="52226" name="Picture 2" descr="http://orthoinfo.aaos.org/figures/A00598F02.jpg"/>
          <p:cNvPicPr>
            <a:picLocks noChangeAspect="1" noChangeArrowheads="1"/>
          </p:cNvPicPr>
          <p:nvPr/>
        </p:nvPicPr>
        <p:blipFill>
          <a:blip r:embed="rId2"/>
          <a:srcRect/>
          <a:stretch>
            <a:fillRect/>
          </a:stretch>
        </p:blipFill>
        <p:spPr bwMode="auto">
          <a:xfrm>
            <a:off x="4495800" y="4114800"/>
            <a:ext cx="3343275" cy="25012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Examination</a:t>
            </a:r>
            <a:endParaRPr lang="en-US" dirty="0"/>
          </a:p>
        </p:txBody>
      </p:sp>
      <p:sp>
        <p:nvSpPr>
          <p:cNvPr id="3" name="Content Placeholder 2"/>
          <p:cNvSpPr>
            <a:spLocks noGrp="1"/>
          </p:cNvSpPr>
          <p:nvPr>
            <p:ph idx="1"/>
          </p:nvPr>
        </p:nvSpPr>
        <p:spPr/>
        <p:txBody>
          <a:bodyPr/>
          <a:lstStyle/>
          <a:p>
            <a:r>
              <a:rPr lang="en-US" b="1" dirty="0" smtClean="0"/>
              <a:t>Blood Test</a:t>
            </a:r>
          </a:p>
          <a:p>
            <a:r>
              <a:rPr lang="en-US" b="1" dirty="0" smtClean="0"/>
              <a:t>Synovial Fluid Analysis</a:t>
            </a:r>
          </a:p>
          <a:p>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lnSpcReduction="10000"/>
          </a:bodyPr>
          <a:lstStyle/>
          <a:p>
            <a:r>
              <a:rPr lang="en-US" b="1" dirty="0" smtClean="0"/>
              <a:t>Ice.</a:t>
            </a:r>
            <a:r>
              <a:rPr lang="en-US" dirty="0" smtClean="0"/>
              <a:t> Apply ice to the affected area to reduce swelling. Do not apply ice directly to the skin. Use an ice pack or wrap a towel around the ice. Apply ice for about 20 minutes at a time. </a:t>
            </a:r>
            <a:r>
              <a:rPr lang="en-US" b="1" dirty="0" smtClean="0"/>
              <a:t>Elevate.</a:t>
            </a:r>
            <a:r>
              <a:rPr lang="en-US" dirty="0" smtClean="0"/>
              <a:t> Frequently raise and keep the affected area above the level of the heart. </a:t>
            </a:r>
            <a:r>
              <a:rPr lang="en-US" b="1" dirty="0" smtClean="0"/>
              <a:t>Rest.</a:t>
            </a:r>
            <a:r>
              <a:rPr lang="en-US" dirty="0" smtClean="0"/>
              <a:t> Move the affected area as little as possible while symptoms are present. </a:t>
            </a:r>
          </a:p>
          <a:p>
            <a:r>
              <a:rPr lang="en-US" b="1" dirty="0" smtClean="0"/>
              <a:t>Over-the-counter non-steroidal anti-inflammatory medicines.</a:t>
            </a: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Surgical Treatment</a:t>
            </a:r>
            <a:endParaRPr lang="en-US" dirty="0"/>
          </a:p>
        </p:txBody>
      </p:sp>
      <p:sp>
        <p:nvSpPr>
          <p:cNvPr id="3" name="Content Placeholder 2"/>
          <p:cNvSpPr>
            <a:spLocks noGrp="1"/>
          </p:cNvSpPr>
          <p:nvPr>
            <p:ph idx="1"/>
          </p:nvPr>
        </p:nvSpPr>
        <p:spPr>
          <a:xfrm>
            <a:off x="457200" y="1775191"/>
            <a:ext cx="8001000" cy="1730009"/>
          </a:xfrm>
        </p:spPr>
        <p:txBody>
          <a:bodyPr/>
          <a:lstStyle/>
          <a:p>
            <a:r>
              <a:rPr lang="en-US" b="1" dirty="0" smtClean="0"/>
              <a:t>Removal of </a:t>
            </a:r>
            <a:r>
              <a:rPr lang="en-US" b="1" dirty="0" err="1" smtClean="0"/>
              <a:t>tophi</a:t>
            </a:r>
            <a:endParaRPr lang="en-US" b="1" dirty="0" smtClean="0"/>
          </a:p>
          <a:p>
            <a:r>
              <a:rPr lang="en-US" b="1" dirty="0" smtClean="0"/>
              <a:t>Joint fusion</a:t>
            </a:r>
          </a:p>
          <a:p>
            <a:r>
              <a:rPr lang="en-US" b="1" dirty="0" smtClean="0"/>
              <a:t>Joint replacement</a:t>
            </a: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43</a:t>
            </a:fld>
            <a:endParaRPr lang="en-US"/>
          </a:p>
        </p:txBody>
      </p:sp>
      <p:pic>
        <p:nvPicPr>
          <p:cNvPr id="56322" name="Picture 2" descr="http://orthoinfo.aaos.org/figures/A00598F03.jpg"/>
          <p:cNvPicPr>
            <a:picLocks noChangeAspect="1" noChangeArrowheads="1"/>
          </p:cNvPicPr>
          <p:nvPr/>
        </p:nvPicPr>
        <p:blipFill>
          <a:blip r:embed="rId2"/>
          <a:srcRect/>
          <a:stretch>
            <a:fillRect/>
          </a:stretch>
        </p:blipFill>
        <p:spPr bwMode="auto">
          <a:xfrm>
            <a:off x="5257800" y="1752600"/>
            <a:ext cx="3171825" cy="4516681"/>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Ligaments Injuries</a:t>
            </a:r>
            <a:endParaRPr lang="en-US" dirty="0"/>
          </a:p>
        </p:txBody>
      </p:sp>
      <p:sp>
        <p:nvSpPr>
          <p:cNvPr id="6" name="Subtitle 5"/>
          <p:cNvSpPr>
            <a:spLocks noGrp="1"/>
          </p:cNvSpPr>
          <p:nvPr>
            <p:ph type="subTitle" idx="1"/>
          </p:nvPr>
        </p:nvSpPr>
        <p:spPr>
          <a:xfrm>
            <a:off x="762000" y="2286000"/>
            <a:ext cx="1828800" cy="661416"/>
          </a:xfrm>
        </p:spPr>
        <p:txBody>
          <a:bodyPr>
            <a:normAutofit/>
          </a:bodyPr>
          <a:lstStyle/>
          <a:p>
            <a:r>
              <a:rPr lang="en-US" sz="2400" b="1" dirty="0" smtClean="0"/>
              <a:t>Chapter 5</a:t>
            </a:r>
            <a:endParaRPr lang="en-US" sz="2400" b="1"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Sprains, Strains, and Other Soft-Tissue Injuries</a:t>
            </a:r>
            <a:endParaRPr lang="en-US" dirty="0"/>
          </a:p>
        </p:txBody>
      </p:sp>
      <p:sp>
        <p:nvSpPr>
          <p:cNvPr id="3" name="Content Placeholder 2"/>
          <p:cNvSpPr>
            <a:spLocks noGrp="1"/>
          </p:cNvSpPr>
          <p:nvPr>
            <p:ph idx="1"/>
          </p:nvPr>
        </p:nvSpPr>
        <p:spPr/>
        <p:txBody>
          <a:bodyPr/>
          <a:lstStyle/>
          <a:p>
            <a:r>
              <a:rPr lang="en-US" dirty="0" smtClean="0"/>
              <a:t>Some of the soft-tissue injuries you are most likely to experience include:</a:t>
            </a:r>
          </a:p>
          <a:p>
            <a:r>
              <a:rPr lang="en-US" dirty="0" smtClean="0"/>
              <a:t>sprains</a:t>
            </a:r>
          </a:p>
          <a:p>
            <a:r>
              <a:rPr lang="en-US" dirty="0" smtClean="0"/>
              <a:t>strains</a:t>
            </a:r>
          </a:p>
          <a:p>
            <a:r>
              <a:rPr lang="en-US" dirty="0" smtClean="0"/>
              <a:t>contusions</a:t>
            </a:r>
          </a:p>
          <a:p>
            <a:r>
              <a:rPr lang="en-US" dirty="0" smtClean="0"/>
              <a:t>tendonitis</a:t>
            </a:r>
          </a:p>
          <a:p>
            <a:r>
              <a:rPr lang="en-US" dirty="0" smtClean="0"/>
              <a:t>bursitis</a:t>
            </a:r>
          </a:p>
          <a:p>
            <a:r>
              <a:rPr lang="en-US" dirty="0" smtClean="0"/>
              <a:t>stress injuries</a:t>
            </a:r>
          </a:p>
          <a:p>
            <a:pPr>
              <a:buNone/>
            </a:pP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Sprains</a:t>
            </a:r>
            <a:endParaRPr lang="en-US" dirty="0"/>
          </a:p>
        </p:txBody>
      </p:sp>
      <p:sp>
        <p:nvSpPr>
          <p:cNvPr id="3" name="Content Placeholder 2"/>
          <p:cNvSpPr>
            <a:spLocks noGrp="1"/>
          </p:cNvSpPr>
          <p:nvPr>
            <p:ph idx="1"/>
          </p:nvPr>
        </p:nvSpPr>
        <p:spPr/>
        <p:txBody>
          <a:bodyPr/>
          <a:lstStyle/>
          <a:p>
            <a:r>
              <a:rPr lang="en-US" dirty="0" smtClean="0"/>
              <a:t>The joints of your body are supported by </a:t>
            </a:r>
            <a:r>
              <a:rPr lang="en-US" dirty="0" smtClean="0">
                <a:solidFill>
                  <a:srgbClr val="FF0000"/>
                </a:solidFill>
              </a:rPr>
              <a:t>ligaments</a:t>
            </a:r>
            <a:r>
              <a:rPr lang="en-US" dirty="0" smtClean="0"/>
              <a:t>. </a:t>
            </a:r>
          </a:p>
          <a:p>
            <a:r>
              <a:rPr lang="en-US" dirty="0" smtClean="0"/>
              <a:t>Ligaments are strong bands of </a:t>
            </a:r>
            <a:r>
              <a:rPr lang="en-US" dirty="0" smtClean="0">
                <a:solidFill>
                  <a:srgbClr val="FF0000"/>
                </a:solidFill>
              </a:rPr>
              <a:t>connective</a:t>
            </a:r>
            <a:r>
              <a:rPr lang="en-US" dirty="0" smtClean="0"/>
              <a:t> </a:t>
            </a:r>
            <a:r>
              <a:rPr lang="en-US" dirty="0" smtClean="0">
                <a:solidFill>
                  <a:srgbClr val="FF0000"/>
                </a:solidFill>
              </a:rPr>
              <a:t>tissue</a:t>
            </a:r>
            <a:r>
              <a:rPr lang="en-US" dirty="0" smtClean="0"/>
              <a:t> that connect </a:t>
            </a:r>
            <a:r>
              <a:rPr lang="en-US" dirty="0" smtClean="0">
                <a:solidFill>
                  <a:srgbClr val="FF0000"/>
                </a:solidFill>
              </a:rPr>
              <a:t>one bone to another</a:t>
            </a:r>
            <a:r>
              <a:rPr lang="en-US" dirty="0" smtClean="0"/>
              <a:t>. A sprain is a simple stretch or tear of the ligaments.</a:t>
            </a:r>
          </a:p>
          <a:p>
            <a:r>
              <a:rPr lang="en-US" dirty="0" smtClean="0"/>
              <a:t>The areas of your body that are most vulnerable to sprains are your </a:t>
            </a:r>
            <a:r>
              <a:rPr lang="en-US" dirty="0" smtClean="0">
                <a:solidFill>
                  <a:srgbClr val="FF0000"/>
                </a:solidFill>
              </a:rPr>
              <a:t>ankles</a:t>
            </a:r>
            <a:r>
              <a:rPr lang="en-US" dirty="0" smtClean="0"/>
              <a:t>, </a:t>
            </a:r>
            <a:r>
              <a:rPr lang="en-US" dirty="0" smtClean="0">
                <a:solidFill>
                  <a:srgbClr val="FF0000"/>
                </a:solidFill>
              </a:rPr>
              <a:t>knees</a:t>
            </a:r>
            <a:r>
              <a:rPr lang="en-US" dirty="0" smtClean="0"/>
              <a:t>, and </a:t>
            </a:r>
            <a:r>
              <a:rPr lang="en-US" dirty="0" smtClean="0">
                <a:solidFill>
                  <a:srgbClr val="FF0000"/>
                </a:solidFill>
              </a:rPr>
              <a:t>wrists</a:t>
            </a:r>
            <a:r>
              <a:rPr lang="en-US" dirty="0" smtClean="0"/>
              <a:t>.</a:t>
            </a:r>
          </a:p>
          <a:p>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Sprains</a:t>
            </a:r>
            <a:endParaRPr lang="en-US" dirty="0"/>
          </a:p>
        </p:txBody>
      </p:sp>
      <p:sp>
        <p:nvSpPr>
          <p:cNvPr id="3" name="Content Placeholder 2"/>
          <p:cNvSpPr>
            <a:spLocks noGrp="1"/>
          </p:cNvSpPr>
          <p:nvPr>
            <p:ph idx="1"/>
          </p:nvPr>
        </p:nvSpPr>
        <p:spPr/>
        <p:txBody>
          <a:bodyPr/>
          <a:lstStyle/>
          <a:p>
            <a:r>
              <a:rPr lang="en-US" dirty="0" smtClean="0"/>
              <a:t>Most mild sprains heal with "</a:t>
            </a:r>
            <a:r>
              <a:rPr lang="en-US" dirty="0" smtClean="0">
                <a:solidFill>
                  <a:srgbClr val="FF0000"/>
                </a:solidFill>
              </a:rPr>
              <a:t>R.I.C.E</a:t>
            </a:r>
            <a:r>
              <a:rPr lang="en-US" dirty="0" smtClean="0"/>
              <a:t>." (rest, ice, compression, and elevation) and exercise. Moderate sprains may also require a period of bracing. The most severe sprains may require surgery to repair torn ligaments. </a:t>
            </a: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sprains and strains? </a:t>
            </a:r>
            <a:endParaRPr lang="en-US" dirty="0"/>
          </a:p>
        </p:txBody>
      </p:sp>
      <p:sp>
        <p:nvSpPr>
          <p:cNvPr id="3" name="Content Placeholder 2"/>
          <p:cNvSpPr>
            <a:spLocks noGrp="1"/>
          </p:cNvSpPr>
          <p:nvPr>
            <p:ph idx="1"/>
          </p:nvPr>
        </p:nvSpPr>
        <p:spPr/>
        <p:txBody>
          <a:bodyPr/>
          <a:lstStyle/>
          <a:p>
            <a:r>
              <a:rPr lang="en-US" dirty="0" smtClean="0"/>
              <a:t>A sprain is caused by </a:t>
            </a:r>
            <a:r>
              <a:rPr lang="en-US" dirty="0" smtClean="0">
                <a:solidFill>
                  <a:srgbClr val="FF0000"/>
                </a:solidFill>
              </a:rPr>
              <a:t>direct or indirect trauma </a:t>
            </a:r>
            <a:r>
              <a:rPr lang="en-US" dirty="0" smtClean="0"/>
              <a:t>(a fall, a blow to the body, etc.) that knocks a </a:t>
            </a:r>
            <a:r>
              <a:rPr lang="en-US" dirty="0" smtClean="0">
                <a:solidFill>
                  <a:srgbClr val="FF0000"/>
                </a:solidFill>
              </a:rPr>
              <a:t>joint out of position</a:t>
            </a:r>
            <a:r>
              <a:rPr lang="en-US" dirty="0" smtClean="0"/>
              <a:t>, and </a:t>
            </a:r>
            <a:r>
              <a:rPr lang="en-US" dirty="0" smtClean="0">
                <a:solidFill>
                  <a:srgbClr val="FF0000"/>
                </a:solidFill>
              </a:rPr>
              <a:t>overstretches</a:t>
            </a:r>
            <a:r>
              <a:rPr lang="en-US" dirty="0" smtClean="0"/>
              <a:t>, and, in severe cases, </a:t>
            </a:r>
            <a:r>
              <a:rPr lang="en-US" dirty="0" smtClean="0">
                <a:solidFill>
                  <a:srgbClr val="FF0000"/>
                </a:solidFill>
              </a:rPr>
              <a:t>ruptures</a:t>
            </a:r>
            <a:r>
              <a:rPr lang="en-US" dirty="0" smtClean="0"/>
              <a:t> the </a:t>
            </a:r>
            <a:r>
              <a:rPr lang="en-US" dirty="0" smtClean="0">
                <a:solidFill>
                  <a:srgbClr val="FF0000"/>
                </a:solidFill>
              </a:rPr>
              <a:t>supporting</a:t>
            </a:r>
            <a:r>
              <a:rPr lang="en-US" dirty="0" smtClean="0"/>
              <a:t> ligaments. Typically, this injury occurs when an individual lands on an outstretched arm; slides into a base; jumps up and lands on the side of the foot; or runs on an uneven surface. </a:t>
            </a: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Strains </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Chronic strains </a:t>
            </a:r>
            <a:r>
              <a:rPr lang="en-US" dirty="0" smtClean="0"/>
              <a:t>are the result of </a:t>
            </a:r>
            <a:r>
              <a:rPr lang="en-US" dirty="0" smtClean="0">
                <a:solidFill>
                  <a:srgbClr val="FF0000"/>
                </a:solidFill>
              </a:rPr>
              <a:t>overuse</a:t>
            </a:r>
            <a:r>
              <a:rPr lang="en-US" dirty="0" smtClean="0"/>
              <a:t> (prolonged, repetitive movement) of </a:t>
            </a:r>
            <a:r>
              <a:rPr lang="en-US" dirty="0" smtClean="0">
                <a:solidFill>
                  <a:srgbClr val="FF0000"/>
                </a:solidFill>
              </a:rPr>
              <a:t>muscles</a:t>
            </a:r>
            <a:r>
              <a:rPr lang="en-US" dirty="0" smtClean="0"/>
              <a:t> and </a:t>
            </a:r>
            <a:r>
              <a:rPr lang="en-US" dirty="0" smtClean="0">
                <a:solidFill>
                  <a:srgbClr val="FF0000"/>
                </a:solidFill>
              </a:rPr>
              <a:t>tendons</a:t>
            </a:r>
            <a:r>
              <a:rPr lang="en-US" dirty="0" smtClean="0"/>
              <a:t>. Inadequate rest breaks during intensive training precipitates a </a:t>
            </a:r>
            <a:r>
              <a:rPr lang="en-US" dirty="0" smtClean="0">
                <a:solidFill>
                  <a:srgbClr val="FF0000"/>
                </a:solidFill>
              </a:rPr>
              <a:t>strain</a:t>
            </a:r>
            <a:r>
              <a:rPr lang="en-US" dirty="0" smtClean="0"/>
              <a:t>. Acute strains are caused by </a:t>
            </a:r>
            <a:r>
              <a:rPr lang="en-US" dirty="0" smtClean="0">
                <a:solidFill>
                  <a:srgbClr val="FF0000"/>
                </a:solidFill>
              </a:rPr>
              <a:t>a direct blow </a:t>
            </a:r>
            <a:r>
              <a:rPr lang="en-US" dirty="0" smtClean="0"/>
              <a:t>to the body, </a:t>
            </a:r>
            <a:r>
              <a:rPr lang="en-US" dirty="0" smtClean="0">
                <a:solidFill>
                  <a:srgbClr val="FF0000"/>
                </a:solidFill>
              </a:rPr>
              <a:t>overstretching</a:t>
            </a:r>
            <a:r>
              <a:rPr lang="en-US" dirty="0" smtClean="0"/>
              <a:t>, or excessive muscle contraction. </a:t>
            </a:r>
          </a:p>
          <a:p>
            <a:r>
              <a:rPr lang="en-US" dirty="0" smtClean="0"/>
              <a:t>People at risk for the injury have a history of </a:t>
            </a:r>
            <a:r>
              <a:rPr lang="en-US" dirty="0" smtClean="0">
                <a:solidFill>
                  <a:srgbClr val="FF0000"/>
                </a:solidFill>
              </a:rPr>
              <a:t>sprains and strains</a:t>
            </a:r>
            <a:r>
              <a:rPr lang="en-US" dirty="0" smtClean="0"/>
              <a:t>, are </a:t>
            </a:r>
            <a:r>
              <a:rPr lang="en-US" dirty="0" smtClean="0">
                <a:solidFill>
                  <a:srgbClr val="FF0000"/>
                </a:solidFill>
              </a:rPr>
              <a:t>overweight</a:t>
            </a:r>
            <a:r>
              <a:rPr lang="en-US" dirty="0" smtClean="0"/>
              <a:t>, and are in </a:t>
            </a:r>
            <a:r>
              <a:rPr lang="en-US" dirty="0" smtClean="0">
                <a:solidFill>
                  <a:srgbClr val="FF0000"/>
                </a:solidFill>
              </a:rPr>
              <a:t>poor physical condition</a:t>
            </a:r>
            <a:r>
              <a:rPr lang="en-US" dirty="0" smtClean="0"/>
              <a:t>.</a:t>
            </a: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4724400" cy="1252728"/>
          </a:xfrm>
        </p:spPr>
        <p:txBody>
          <a:bodyPr/>
          <a:lstStyle/>
          <a:p>
            <a:r>
              <a:rPr lang="en-US" dirty="0" smtClean="0"/>
              <a:t>Types of fractures </a:t>
            </a:r>
            <a:endParaRPr lang="en-US" dirty="0"/>
          </a:p>
        </p:txBody>
      </p:sp>
      <p:pic>
        <p:nvPicPr>
          <p:cNvPr id="1026" name="Picture 2" descr="C:\Users\mohsenavandi\Desktop\Fractures (Broken Bones)-OrthoInfo - AAOS_files\A00139F01.jpg"/>
          <p:cNvPicPr>
            <a:picLocks noChangeAspect="1" noChangeArrowheads="1"/>
          </p:cNvPicPr>
          <p:nvPr/>
        </p:nvPicPr>
        <p:blipFill>
          <a:blip r:embed="rId2"/>
          <a:srcRect/>
          <a:stretch>
            <a:fillRect/>
          </a:stretch>
        </p:blipFill>
        <p:spPr bwMode="auto">
          <a:xfrm>
            <a:off x="5250458" y="1066800"/>
            <a:ext cx="3664942" cy="5438776"/>
          </a:xfrm>
          <a:prstGeom prst="rect">
            <a:avLst/>
          </a:prstGeom>
          <a:noFill/>
        </p:spPr>
      </p:pic>
      <p:sp>
        <p:nvSpPr>
          <p:cNvPr id="5" name="Rectangle 4"/>
          <p:cNvSpPr/>
          <p:nvPr/>
        </p:nvSpPr>
        <p:spPr>
          <a:xfrm>
            <a:off x="152400" y="1676400"/>
            <a:ext cx="4572000" cy="3970318"/>
          </a:xfrm>
          <a:prstGeom prst="rect">
            <a:avLst/>
          </a:prstGeom>
        </p:spPr>
        <p:txBody>
          <a:bodyPr wrap="square">
            <a:spAutoFit/>
          </a:bodyPr>
          <a:lstStyle/>
          <a:p>
            <a:r>
              <a:rPr lang="en-US" sz="3600" b="1" dirty="0" smtClean="0">
                <a:solidFill>
                  <a:srgbClr val="FF0000"/>
                </a:solidFill>
              </a:rPr>
              <a:t>Oblique fracture</a:t>
            </a:r>
            <a:r>
              <a:rPr lang="en-US" sz="3600" b="1" dirty="0" smtClean="0"/>
              <a:t>.</a:t>
            </a:r>
            <a:r>
              <a:rPr lang="en-US" sz="3600" dirty="0" smtClean="0"/>
              <a:t> This type of fracture has an angled pattern.</a:t>
            </a:r>
          </a:p>
          <a:p>
            <a:r>
              <a:rPr lang="en-US" sz="3600" b="1" dirty="0" smtClean="0">
                <a:solidFill>
                  <a:srgbClr val="FF0000"/>
                </a:solidFill>
              </a:rPr>
              <a:t>Comminuted fracture</a:t>
            </a:r>
            <a:r>
              <a:rPr lang="en-US" sz="3600" b="1" dirty="0" smtClean="0"/>
              <a:t>.</a:t>
            </a:r>
            <a:r>
              <a:rPr lang="en-US" sz="3600" dirty="0" smtClean="0"/>
              <a:t> In this type of fracture, the bone shatters into three or more pieces.</a:t>
            </a:r>
          </a:p>
        </p:txBody>
      </p:sp>
      <p:sp>
        <p:nvSpPr>
          <p:cNvPr id="6" name="Slide Number Placeholder 5"/>
          <p:cNvSpPr>
            <a:spLocks noGrp="1"/>
          </p:cNvSpPr>
          <p:nvPr>
            <p:ph type="sldNum" sz="quarter" idx="12"/>
          </p:nvPr>
        </p:nvSpPr>
        <p:spPr/>
        <p:txBody>
          <a:bodyPr/>
          <a:lstStyle/>
          <a:p>
            <a:fld id="{30D3C214-DA05-46CE-86F8-8CD8AA1F891D}"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signs of a sprain?</a:t>
            </a:r>
            <a:endParaRPr lang="en-US" dirty="0"/>
          </a:p>
        </p:txBody>
      </p:sp>
      <p:sp>
        <p:nvSpPr>
          <p:cNvPr id="3" name="Content Placeholder 2"/>
          <p:cNvSpPr>
            <a:spLocks noGrp="1"/>
          </p:cNvSpPr>
          <p:nvPr>
            <p:ph idx="1"/>
          </p:nvPr>
        </p:nvSpPr>
        <p:spPr/>
        <p:txBody>
          <a:bodyPr/>
          <a:lstStyle/>
          <a:p>
            <a:r>
              <a:rPr lang="en-US" dirty="0" smtClean="0"/>
              <a:t>While the intensity varies, </a:t>
            </a:r>
            <a:r>
              <a:rPr lang="en-US" dirty="0" smtClean="0">
                <a:solidFill>
                  <a:srgbClr val="FF0000"/>
                </a:solidFill>
              </a:rPr>
              <a:t>pain</a:t>
            </a:r>
            <a:r>
              <a:rPr lang="en-US" dirty="0" smtClean="0"/>
              <a:t>, </a:t>
            </a:r>
            <a:r>
              <a:rPr lang="en-US" dirty="0" smtClean="0">
                <a:solidFill>
                  <a:srgbClr val="FF0000"/>
                </a:solidFill>
              </a:rPr>
              <a:t>bruising</a:t>
            </a:r>
            <a:r>
              <a:rPr lang="en-US" dirty="0" smtClean="0"/>
              <a:t>, </a:t>
            </a:r>
            <a:r>
              <a:rPr lang="en-US" dirty="0" smtClean="0">
                <a:solidFill>
                  <a:srgbClr val="FF0000"/>
                </a:solidFill>
              </a:rPr>
              <a:t>swelling</a:t>
            </a:r>
            <a:r>
              <a:rPr lang="en-US" dirty="0" smtClean="0"/>
              <a:t>, and </a:t>
            </a:r>
            <a:r>
              <a:rPr lang="en-US" dirty="0" smtClean="0">
                <a:solidFill>
                  <a:srgbClr val="FF0000"/>
                </a:solidFill>
              </a:rPr>
              <a:t>inflammation</a:t>
            </a:r>
            <a:r>
              <a:rPr lang="en-US" dirty="0" smtClean="0"/>
              <a:t> are common to all three categories of sprains: </a:t>
            </a:r>
          </a:p>
          <a:p>
            <a:r>
              <a:rPr lang="en-US" dirty="0" smtClean="0"/>
              <a:t>mild, </a:t>
            </a:r>
          </a:p>
          <a:p>
            <a:r>
              <a:rPr lang="en-US" dirty="0" smtClean="0"/>
              <a:t>moderate, </a:t>
            </a:r>
          </a:p>
          <a:p>
            <a:r>
              <a:rPr lang="en-US" dirty="0" smtClean="0"/>
              <a:t>severe.</a:t>
            </a: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Grading sprains and strains</a:t>
            </a:r>
            <a:endParaRPr lang="en-US" dirty="0"/>
          </a:p>
        </p:txBody>
      </p:sp>
      <p:sp>
        <p:nvSpPr>
          <p:cNvPr id="3" name="Content Placeholder 2"/>
          <p:cNvSpPr>
            <a:spLocks noGrp="1"/>
          </p:cNvSpPr>
          <p:nvPr>
            <p:ph idx="1"/>
          </p:nvPr>
        </p:nvSpPr>
        <p:spPr/>
        <p:txBody>
          <a:bodyPr/>
          <a:lstStyle/>
          <a:p>
            <a:r>
              <a:rPr lang="en-US" b="1" dirty="0" smtClean="0"/>
              <a:t>Grade one sprain</a:t>
            </a:r>
            <a:r>
              <a:rPr lang="en-US" dirty="0" smtClean="0"/>
              <a:t> – mild stretching of your ligament has taken place. </a:t>
            </a:r>
          </a:p>
          <a:p>
            <a:r>
              <a:rPr lang="en-US" b="1" dirty="0" smtClean="0"/>
              <a:t>Grade two sprain</a:t>
            </a:r>
            <a:r>
              <a:rPr lang="en-US" dirty="0" smtClean="0"/>
              <a:t> – there has been a partial rupture (splitting) of your ligament but the joint it is associated with is still stable. </a:t>
            </a:r>
          </a:p>
          <a:p>
            <a:r>
              <a:rPr lang="en-US" b="1" dirty="0" smtClean="0"/>
              <a:t>Grade three sprain</a:t>
            </a:r>
            <a:r>
              <a:rPr lang="en-US" dirty="0" smtClean="0"/>
              <a:t> – there has been a complete rupture of the ligament and the joint is unstable. </a:t>
            </a:r>
          </a:p>
          <a:p>
            <a:pPr>
              <a:buNone/>
            </a:pP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Treating a sprain</a:t>
            </a:r>
            <a:endParaRPr lang="en-US" dirty="0"/>
          </a:p>
        </p:txBody>
      </p:sp>
      <p:sp>
        <p:nvSpPr>
          <p:cNvPr id="3" name="Content Placeholder 2"/>
          <p:cNvSpPr>
            <a:spLocks noGrp="1"/>
          </p:cNvSpPr>
          <p:nvPr>
            <p:ph idx="1"/>
          </p:nvPr>
        </p:nvSpPr>
        <p:spPr/>
        <p:txBody>
          <a:bodyPr/>
          <a:lstStyle/>
          <a:p>
            <a:r>
              <a:rPr lang="en-US" dirty="0" smtClean="0"/>
              <a:t>Most sprains and strains can usually be treated with self-care techniques, such as </a:t>
            </a:r>
            <a:r>
              <a:rPr lang="en-US" dirty="0" smtClean="0">
                <a:solidFill>
                  <a:srgbClr val="FF0000"/>
                </a:solidFill>
              </a:rPr>
              <a:t>PRICE</a:t>
            </a:r>
            <a:r>
              <a:rPr lang="en-US" dirty="0" smtClean="0"/>
              <a:t> therapy – protection, rest, ice, compression and elevation.</a:t>
            </a: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Preventing sprains</a:t>
            </a:r>
            <a:endParaRPr lang="en-US" dirty="0"/>
          </a:p>
        </p:txBody>
      </p:sp>
      <p:sp>
        <p:nvSpPr>
          <p:cNvPr id="3" name="Content Placeholder 2"/>
          <p:cNvSpPr>
            <a:spLocks noGrp="1"/>
          </p:cNvSpPr>
          <p:nvPr>
            <p:ph idx="1"/>
          </p:nvPr>
        </p:nvSpPr>
        <p:spPr/>
        <p:txBody>
          <a:bodyPr/>
          <a:lstStyle/>
          <a:p>
            <a:r>
              <a:rPr lang="en-US" dirty="0" smtClean="0"/>
              <a:t>using the correct footwear for activities </a:t>
            </a:r>
          </a:p>
          <a:p>
            <a:r>
              <a:rPr lang="en-US" dirty="0" smtClean="0"/>
              <a:t>warming up properly before exercise </a:t>
            </a:r>
          </a:p>
          <a:p>
            <a:r>
              <a:rPr lang="en-US" dirty="0" smtClean="0"/>
              <a:t>stretching or 'warming down' after exercise </a:t>
            </a:r>
          </a:p>
          <a:p>
            <a:r>
              <a:rPr lang="en-US" dirty="0" smtClean="0"/>
              <a:t>doing regular strengthening and conditioning exercises </a:t>
            </a:r>
          </a:p>
          <a:p>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Treating sprains and strains </a:t>
            </a:r>
            <a:endParaRPr lang="en-US" dirty="0"/>
          </a:p>
        </p:txBody>
      </p:sp>
      <p:sp>
        <p:nvSpPr>
          <p:cNvPr id="3" name="Content Placeholder 2"/>
          <p:cNvSpPr>
            <a:spLocks noGrp="1"/>
          </p:cNvSpPr>
          <p:nvPr>
            <p:ph idx="1"/>
          </p:nvPr>
        </p:nvSpPr>
        <p:spPr/>
        <p:txBody>
          <a:bodyPr/>
          <a:lstStyle/>
          <a:p>
            <a:r>
              <a:rPr lang="en-US" dirty="0" smtClean="0"/>
              <a:t>PRICE therapy </a:t>
            </a:r>
          </a:p>
          <a:p>
            <a:r>
              <a:rPr lang="en-US" dirty="0" smtClean="0"/>
              <a:t>avoiding HARM </a:t>
            </a:r>
          </a:p>
          <a:p>
            <a:pPr>
              <a:buNone/>
            </a:pP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Protection</a:t>
            </a:r>
            <a:endParaRPr lang="en-US" dirty="0"/>
          </a:p>
        </p:txBody>
      </p:sp>
      <p:sp>
        <p:nvSpPr>
          <p:cNvPr id="3" name="Content Placeholder 2"/>
          <p:cNvSpPr>
            <a:spLocks noGrp="1"/>
          </p:cNvSpPr>
          <p:nvPr>
            <p:ph idx="1"/>
          </p:nvPr>
        </p:nvSpPr>
        <p:spPr/>
        <p:txBody>
          <a:bodyPr/>
          <a:lstStyle/>
          <a:p>
            <a:r>
              <a:rPr lang="en-US" b="1" dirty="0" smtClean="0"/>
              <a:t>Protection</a:t>
            </a:r>
            <a:r>
              <a:rPr lang="en-US" dirty="0" smtClean="0"/>
              <a:t> – protect the injured area from further injury, by using a support or, in the case of an ankle injury, wearing shoes that enclose and support your feet, such as lace-ups.</a:t>
            </a:r>
          </a:p>
          <a:p>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a:t>
            </a:r>
            <a:endParaRPr lang="en-US" dirty="0"/>
          </a:p>
        </p:txBody>
      </p:sp>
      <p:sp>
        <p:nvSpPr>
          <p:cNvPr id="3" name="Content Placeholder 2"/>
          <p:cNvSpPr>
            <a:spLocks noGrp="1"/>
          </p:cNvSpPr>
          <p:nvPr>
            <p:ph idx="1"/>
          </p:nvPr>
        </p:nvSpPr>
        <p:spPr/>
        <p:txBody>
          <a:bodyPr/>
          <a:lstStyle/>
          <a:p>
            <a:r>
              <a:rPr lang="en-US" b="1" dirty="0" smtClean="0"/>
              <a:t>Ice</a:t>
            </a:r>
            <a:r>
              <a:rPr lang="en-US" dirty="0" smtClean="0"/>
              <a:t> – for the </a:t>
            </a:r>
            <a:r>
              <a:rPr lang="en-US" dirty="0" smtClean="0">
                <a:solidFill>
                  <a:srgbClr val="FF0000"/>
                </a:solidFill>
              </a:rPr>
              <a:t>first 48 to 72 </a:t>
            </a:r>
            <a:r>
              <a:rPr lang="en-US" dirty="0" smtClean="0"/>
              <a:t>hours after the injury, apply ice wrapped in a damp towel to the injured area for </a:t>
            </a:r>
            <a:r>
              <a:rPr lang="en-US" dirty="0" smtClean="0">
                <a:solidFill>
                  <a:srgbClr val="FF0000"/>
                </a:solidFill>
              </a:rPr>
              <a:t>15 to 20 minutes </a:t>
            </a:r>
            <a:r>
              <a:rPr lang="en-US" dirty="0" smtClean="0"/>
              <a:t>every two to three hours during the day. Do not leave the ice on while you are asleep, and do </a:t>
            </a:r>
            <a:r>
              <a:rPr lang="en-US" dirty="0" smtClean="0">
                <a:solidFill>
                  <a:srgbClr val="FF0000"/>
                </a:solidFill>
              </a:rPr>
              <a:t>not allow the ice to touch your skin directly </a:t>
            </a:r>
            <a:r>
              <a:rPr lang="en-US" dirty="0" smtClean="0"/>
              <a:t>because it could cause a cold burn.</a:t>
            </a: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Compression</a:t>
            </a:r>
            <a:endParaRPr lang="en-US" dirty="0"/>
          </a:p>
        </p:txBody>
      </p:sp>
      <p:sp>
        <p:nvSpPr>
          <p:cNvPr id="3" name="Content Placeholder 2"/>
          <p:cNvSpPr>
            <a:spLocks noGrp="1"/>
          </p:cNvSpPr>
          <p:nvPr>
            <p:ph idx="1"/>
          </p:nvPr>
        </p:nvSpPr>
        <p:spPr/>
        <p:txBody>
          <a:bodyPr/>
          <a:lstStyle/>
          <a:p>
            <a:r>
              <a:rPr lang="en-US" b="1" dirty="0" smtClean="0"/>
              <a:t>Compression</a:t>
            </a:r>
            <a:r>
              <a:rPr lang="en-US" dirty="0" smtClean="0"/>
              <a:t> – compress or bandage the injured area to </a:t>
            </a:r>
            <a:r>
              <a:rPr lang="en-US" dirty="0" smtClean="0">
                <a:solidFill>
                  <a:srgbClr val="FF0000"/>
                </a:solidFill>
              </a:rPr>
              <a:t>limit any swelling </a:t>
            </a:r>
            <a:r>
              <a:rPr lang="en-US" dirty="0" smtClean="0"/>
              <a:t>and movement that could damage it further. You can use a crepe </a:t>
            </a:r>
            <a:r>
              <a:rPr lang="en-US" dirty="0" smtClean="0">
                <a:solidFill>
                  <a:srgbClr val="FF0000"/>
                </a:solidFill>
              </a:rPr>
              <a:t>bandage</a:t>
            </a:r>
            <a:r>
              <a:rPr lang="en-US" dirty="0" smtClean="0"/>
              <a:t> or a simple elastic bandage available from a pharmacy. It should be wrapped snugly around the affected area but not so tightly that it restricts blood flow. </a:t>
            </a:r>
            <a:r>
              <a:rPr lang="en-US" dirty="0" smtClean="0">
                <a:solidFill>
                  <a:srgbClr val="FF0000"/>
                </a:solidFill>
              </a:rPr>
              <a:t>Remove the bandage before you go to sleep</a:t>
            </a:r>
            <a:r>
              <a:rPr lang="en-US" dirty="0" smtClean="0"/>
              <a:t>.</a:t>
            </a: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Elevation</a:t>
            </a:r>
            <a:endParaRPr lang="en-US" dirty="0"/>
          </a:p>
        </p:txBody>
      </p:sp>
      <p:sp>
        <p:nvSpPr>
          <p:cNvPr id="3" name="Content Placeholder 2"/>
          <p:cNvSpPr>
            <a:spLocks noGrp="1"/>
          </p:cNvSpPr>
          <p:nvPr>
            <p:ph idx="1"/>
          </p:nvPr>
        </p:nvSpPr>
        <p:spPr/>
        <p:txBody>
          <a:bodyPr/>
          <a:lstStyle/>
          <a:p>
            <a:r>
              <a:rPr lang="en-US" b="1" dirty="0" smtClean="0"/>
              <a:t>Elevation</a:t>
            </a:r>
            <a:r>
              <a:rPr lang="en-US" dirty="0" smtClean="0"/>
              <a:t> – keep the injured area raised and supported on a pillow to help </a:t>
            </a:r>
            <a:r>
              <a:rPr lang="en-US" dirty="0" smtClean="0">
                <a:solidFill>
                  <a:srgbClr val="FF0000"/>
                </a:solidFill>
              </a:rPr>
              <a:t>reduce swelling</a:t>
            </a:r>
            <a:r>
              <a:rPr lang="en-US" dirty="0" smtClean="0"/>
              <a:t>. If your leg is injured, avoid having long periods of time where your leg is not raised.</a:t>
            </a: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HARM</a:t>
            </a:r>
            <a:endParaRPr lang="en-US" dirty="0"/>
          </a:p>
        </p:txBody>
      </p:sp>
      <p:sp>
        <p:nvSpPr>
          <p:cNvPr id="3" name="Content Placeholder 2"/>
          <p:cNvSpPr>
            <a:spLocks noGrp="1"/>
          </p:cNvSpPr>
          <p:nvPr>
            <p:ph idx="1"/>
          </p:nvPr>
        </p:nvSpPr>
        <p:spPr>
          <a:xfrm>
            <a:off x="457200" y="1775191"/>
            <a:ext cx="8229600" cy="4778009"/>
          </a:xfrm>
        </p:spPr>
        <p:txBody>
          <a:bodyPr>
            <a:normAutofit fontScale="92500" lnSpcReduction="10000"/>
          </a:bodyPr>
          <a:lstStyle/>
          <a:p>
            <a:r>
              <a:rPr lang="en-US" dirty="0" smtClean="0"/>
              <a:t>For the </a:t>
            </a:r>
            <a:r>
              <a:rPr lang="en-US" dirty="0" smtClean="0">
                <a:solidFill>
                  <a:srgbClr val="FF0000"/>
                </a:solidFill>
              </a:rPr>
              <a:t>first 72 hours after a sprain </a:t>
            </a:r>
            <a:r>
              <a:rPr lang="en-US" dirty="0" smtClean="0"/>
              <a:t>or muscle strain you should avoid:</a:t>
            </a:r>
          </a:p>
          <a:p>
            <a:r>
              <a:rPr lang="en-US" b="1" dirty="0" smtClean="0">
                <a:solidFill>
                  <a:srgbClr val="FF0000"/>
                </a:solidFill>
              </a:rPr>
              <a:t>Heat</a:t>
            </a:r>
            <a:r>
              <a:rPr lang="en-US" dirty="0" smtClean="0"/>
              <a:t> – such </a:t>
            </a:r>
            <a:r>
              <a:rPr lang="en-US" dirty="0" smtClean="0">
                <a:solidFill>
                  <a:srgbClr val="FF0000"/>
                </a:solidFill>
              </a:rPr>
              <a:t>as hot baths</a:t>
            </a:r>
            <a:r>
              <a:rPr lang="en-US" dirty="0" smtClean="0"/>
              <a:t>, </a:t>
            </a:r>
            <a:r>
              <a:rPr lang="en-US" dirty="0" smtClean="0">
                <a:solidFill>
                  <a:srgbClr val="FF0000"/>
                </a:solidFill>
              </a:rPr>
              <a:t>saunas</a:t>
            </a:r>
            <a:r>
              <a:rPr lang="en-US" dirty="0" smtClean="0"/>
              <a:t> or heat packs (applying a controlled amount of heat to affected joints) </a:t>
            </a:r>
          </a:p>
          <a:p>
            <a:r>
              <a:rPr lang="en-US" b="1" dirty="0" smtClean="0">
                <a:solidFill>
                  <a:srgbClr val="FF0000"/>
                </a:solidFill>
              </a:rPr>
              <a:t>Alcohol</a:t>
            </a:r>
            <a:r>
              <a:rPr lang="en-US" dirty="0" smtClean="0"/>
              <a:t> – drinking alcohol will increase </a:t>
            </a:r>
            <a:r>
              <a:rPr lang="en-US" dirty="0" smtClean="0">
                <a:solidFill>
                  <a:srgbClr val="FF0000"/>
                </a:solidFill>
              </a:rPr>
              <a:t>bleeding</a:t>
            </a:r>
            <a:r>
              <a:rPr lang="en-US" dirty="0" smtClean="0"/>
              <a:t> and </a:t>
            </a:r>
            <a:r>
              <a:rPr lang="en-US" dirty="0" smtClean="0">
                <a:solidFill>
                  <a:srgbClr val="FF0000"/>
                </a:solidFill>
              </a:rPr>
              <a:t>swelling and decrease healing </a:t>
            </a:r>
          </a:p>
          <a:p>
            <a:r>
              <a:rPr lang="en-US" b="1" dirty="0" smtClean="0">
                <a:solidFill>
                  <a:srgbClr val="FF0000"/>
                </a:solidFill>
              </a:rPr>
              <a:t>Running</a:t>
            </a:r>
            <a:r>
              <a:rPr lang="en-US" dirty="0" smtClean="0"/>
              <a:t> – or any other form of exercise that could cause more damage </a:t>
            </a:r>
          </a:p>
          <a:p>
            <a:r>
              <a:rPr lang="en-US" b="1" dirty="0" smtClean="0">
                <a:solidFill>
                  <a:srgbClr val="FF0000"/>
                </a:solidFill>
              </a:rPr>
              <a:t>Massage</a:t>
            </a:r>
            <a:r>
              <a:rPr lang="en-US" dirty="0" smtClean="0"/>
              <a:t> – which may increase bleeding and swelling </a:t>
            </a:r>
          </a:p>
          <a:p>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a:t>
            </a:r>
            <a:endParaRPr lang="en-US" dirty="0"/>
          </a:p>
        </p:txBody>
      </p:sp>
      <p:sp>
        <p:nvSpPr>
          <p:cNvPr id="3" name="Content Placeholder 2"/>
          <p:cNvSpPr>
            <a:spLocks noGrp="1"/>
          </p:cNvSpPr>
          <p:nvPr>
            <p:ph idx="1"/>
          </p:nvPr>
        </p:nvSpPr>
        <p:spPr/>
        <p:txBody>
          <a:bodyPr/>
          <a:lstStyle/>
          <a:p>
            <a:r>
              <a:rPr lang="en-US" b="1" dirty="0" smtClean="0"/>
              <a:t>Trauma</a:t>
            </a:r>
          </a:p>
          <a:p>
            <a:r>
              <a:rPr lang="en-US" b="1" dirty="0" smtClean="0"/>
              <a:t>Osteoporosis</a:t>
            </a:r>
          </a:p>
          <a:p>
            <a:r>
              <a:rPr lang="en-US" b="1" dirty="0" smtClean="0"/>
              <a:t>Overuse</a:t>
            </a:r>
          </a:p>
          <a:p>
            <a:pPr>
              <a:buNone/>
            </a:pPr>
            <a:r>
              <a:rPr lang="en-US" b="1" dirty="0" smtClean="0"/>
              <a:t>    </a:t>
            </a:r>
            <a:r>
              <a:rPr lang="en-US" dirty="0" smtClean="0"/>
              <a:t>Repetitive motion can tire muscles and place more force on bone. This can result in stress fractures. Stress fractures are more common in athletes.</a:t>
            </a: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Treating pain</a:t>
            </a:r>
            <a:endParaRPr lang="en-US" dirty="0"/>
          </a:p>
        </p:txBody>
      </p:sp>
      <p:sp>
        <p:nvSpPr>
          <p:cNvPr id="3" name="Content Placeholder 2"/>
          <p:cNvSpPr>
            <a:spLocks noGrp="1"/>
          </p:cNvSpPr>
          <p:nvPr>
            <p:ph idx="1"/>
          </p:nvPr>
        </p:nvSpPr>
        <p:spPr/>
        <p:txBody>
          <a:bodyPr/>
          <a:lstStyle/>
          <a:p>
            <a:r>
              <a:rPr lang="en-US" dirty="0" smtClean="0"/>
              <a:t> </a:t>
            </a:r>
            <a:r>
              <a:rPr lang="en-US" dirty="0" smtClean="0">
                <a:hlinkClick r:id="rId2"/>
              </a:rPr>
              <a:t>codeine</a:t>
            </a:r>
            <a:r>
              <a:rPr lang="en-US" dirty="0" smtClean="0"/>
              <a:t>, only available on prescription, may be required.</a:t>
            </a:r>
          </a:p>
          <a:p>
            <a:r>
              <a:rPr lang="en-US" dirty="0" smtClean="0"/>
              <a:t>Oral </a:t>
            </a:r>
            <a:r>
              <a:rPr lang="en-US" dirty="0" smtClean="0">
                <a:hlinkClick r:id="rId3"/>
              </a:rPr>
              <a:t>non-steroidal anti-inflammatory drugs (NSAIDs)</a:t>
            </a:r>
            <a:r>
              <a:rPr lang="en-US" dirty="0" smtClean="0"/>
              <a:t>, such as </a:t>
            </a:r>
            <a:r>
              <a:rPr lang="en-US" dirty="0" smtClean="0">
                <a:hlinkClick r:id="rId4"/>
              </a:rPr>
              <a:t>Ibuprofen</a:t>
            </a:r>
            <a:r>
              <a:rPr lang="en-US" dirty="0" smtClean="0"/>
              <a:t> can also help </a:t>
            </a:r>
            <a:r>
              <a:rPr lang="en-US" dirty="0" smtClean="0">
                <a:solidFill>
                  <a:srgbClr val="FF0000"/>
                </a:solidFill>
              </a:rPr>
              <a:t>reduce swelling and inflammation</a:t>
            </a:r>
            <a:r>
              <a:rPr lang="en-US" dirty="0" smtClean="0"/>
              <a:t>. However, NSAIDs should only be considered </a:t>
            </a:r>
            <a:r>
              <a:rPr lang="en-US" dirty="0" smtClean="0">
                <a:solidFill>
                  <a:srgbClr val="FF0000"/>
                </a:solidFill>
              </a:rPr>
              <a:t>48 hours after the injury has occurred </a:t>
            </a:r>
            <a:r>
              <a:rPr lang="en-US" dirty="0" smtClean="0"/>
              <a:t>because they affect the healing process.</a:t>
            </a:r>
          </a:p>
        </p:txBody>
      </p:sp>
      <p:sp>
        <p:nvSpPr>
          <p:cNvPr id="4" name="Slide Number Placeholder 3"/>
          <p:cNvSpPr>
            <a:spLocks noGrp="1"/>
          </p:cNvSpPr>
          <p:nvPr>
            <p:ph type="sldNum" sz="quarter" idx="12"/>
          </p:nvPr>
        </p:nvSpPr>
        <p:spPr/>
        <p:txBody>
          <a:bodyPr/>
          <a:lstStyle/>
          <a:p>
            <a:fld id="{30D3C214-DA05-46CE-86F8-8CD8AA1F891D}"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Muscle Cramp</a:t>
            </a:r>
          </a:p>
        </p:txBody>
      </p:sp>
      <p:sp>
        <p:nvSpPr>
          <p:cNvPr id="3" name="Content Placeholder 2"/>
          <p:cNvSpPr>
            <a:spLocks noGrp="1"/>
          </p:cNvSpPr>
          <p:nvPr>
            <p:ph idx="1"/>
          </p:nvPr>
        </p:nvSpPr>
        <p:spPr/>
        <p:txBody>
          <a:bodyPr/>
          <a:lstStyle/>
          <a:p>
            <a:r>
              <a:rPr lang="en-US" dirty="0"/>
              <a:t>Have you ever experienced a "</a:t>
            </a:r>
            <a:r>
              <a:rPr lang="en-US" dirty="0">
                <a:solidFill>
                  <a:srgbClr val="FF0000"/>
                </a:solidFill>
              </a:rPr>
              <a:t>charley horse</a:t>
            </a:r>
            <a:r>
              <a:rPr lang="en-US" dirty="0"/>
              <a:t>"? If yes, you probably still remember the </a:t>
            </a:r>
            <a:r>
              <a:rPr lang="en-US" dirty="0">
                <a:solidFill>
                  <a:srgbClr val="FF0000"/>
                </a:solidFill>
              </a:rPr>
              <a:t>sudden, tight and intense pain </a:t>
            </a:r>
            <a:r>
              <a:rPr lang="en-US" dirty="0"/>
              <a:t>caused by a </a:t>
            </a:r>
            <a:r>
              <a:rPr lang="en-US" dirty="0">
                <a:solidFill>
                  <a:srgbClr val="FF0000"/>
                </a:solidFill>
              </a:rPr>
              <a:t>muscle locked </a:t>
            </a:r>
            <a:r>
              <a:rPr lang="en-US" dirty="0"/>
              <a:t>in spasm</a:t>
            </a:r>
            <a:r>
              <a:rPr lang="en-US" dirty="0" smtClean="0"/>
              <a:t>.</a:t>
            </a:r>
          </a:p>
          <a:p>
            <a:r>
              <a:rPr lang="en-US" dirty="0"/>
              <a:t>A charley horse is the </a:t>
            </a:r>
            <a:r>
              <a:rPr lang="en-US" dirty="0">
                <a:solidFill>
                  <a:srgbClr val="FF0000"/>
                </a:solidFill>
              </a:rPr>
              <a:t>common name </a:t>
            </a:r>
            <a:r>
              <a:rPr lang="en-US" dirty="0"/>
              <a:t>for a </a:t>
            </a:r>
            <a:r>
              <a:rPr lang="en-US" dirty="0">
                <a:solidFill>
                  <a:srgbClr val="FF0000"/>
                </a:solidFill>
              </a:rPr>
              <a:t>muscle spasm</a:t>
            </a:r>
            <a:r>
              <a:rPr lang="en-US" dirty="0"/>
              <a:t>. Muscle spasms can occur in any muscle in the body, but often happen in the </a:t>
            </a:r>
            <a:r>
              <a:rPr lang="en-US" dirty="0">
                <a:solidFill>
                  <a:srgbClr val="FF0000"/>
                </a:solidFill>
              </a:rPr>
              <a:t>leg</a:t>
            </a:r>
            <a:r>
              <a:rPr lang="en-US" dirty="0"/>
              <a:t>.</a:t>
            </a:r>
            <a:endParaRPr lang="en-US" dirty="0" smtClean="0"/>
          </a:p>
          <a:p>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61</a:t>
            </a:fld>
            <a:endParaRPr lang="en-US"/>
          </a:p>
        </p:txBody>
      </p:sp>
    </p:spTree>
    <p:extLst>
      <p:ext uri="{BB962C8B-B14F-4D97-AF65-F5344CB8AC3E}">
        <p14:creationId xmlns:p14="http://schemas.microsoft.com/office/powerpoint/2010/main" val="10263471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Muscle Cramp</a:t>
            </a:r>
          </a:p>
        </p:txBody>
      </p:sp>
      <p:sp>
        <p:nvSpPr>
          <p:cNvPr id="3" name="Content Placeholder 2"/>
          <p:cNvSpPr>
            <a:spLocks noGrp="1"/>
          </p:cNvSpPr>
          <p:nvPr>
            <p:ph idx="1"/>
          </p:nvPr>
        </p:nvSpPr>
        <p:spPr/>
        <p:txBody>
          <a:bodyPr/>
          <a:lstStyle/>
          <a:p>
            <a:r>
              <a:rPr lang="en-US" dirty="0"/>
              <a:t>A cramp is an </a:t>
            </a:r>
            <a:r>
              <a:rPr lang="en-US" dirty="0">
                <a:solidFill>
                  <a:srgbClr val="FF0000"/>
                </a:solidFill>
              </a:rPr>
              <a:t>involuntary</a:t>
            </a:r>
            <a:r>
              <a:rPr lang="en-US" dirty="0"/>
              <a:t> and forcibly </a:t>
            </a:r>
            <a:r>
              <a:rPr lang="en-US" dirty="0">
                <a:solidFill>
                  <a:srgbClr val="FF0000"/>
                </a:solidFill>
              </a:rPr>
              <a:t>contracted</a:t>
            </a:r>
            <a:r>
              <a:rPr lang="en-US" dirty="0"/>
              <a:t> muscle that does </a:t>
            </a:r>
            <a:r>
              <a:rPr lang="en-US" dirty="0">
                <a:solidFill>
                  <a:srgbClr val="FF0000"/>
                </a:solidFill>
              </a:rPr>
              <a:t>not relax</a:t>
            </a:r>
            <a:r>
              <a:rPr lang="en-US" dirty="0"/>
              <a:t>. Cramps can affect any muscle under your </a:t>
            </a:r>
            <a:r>
              <a:rPr lang="en-US" dirty="0">
                <a:solidFill>
                  <a:srgbClr val="FF0000"/>
                </a:solidFill>
              </a:rPr>
              <a:t>voluntary control </a:t>
            </a:r>
            <a:r>
              <a:rPr lang="en-US" dirty="0"/>
              <a:t>(skeletal muscle). Muscles that span </a:t>
            </a:r>
            <a:r>
              <a:rPr lang="en-US" dirty="0">
                <a:solidFill>
                  <a:srgbClr val="FF0000"/>
                </a:solidFill>
              </a:rPr>
              <a:t>two joints </a:t>
            </a:r>
            <a:r>
              <a:rPr lang="en-US" dirty="0"/>
              <a:t>are most prone to cramping. Cramps can involve </a:t>
            </a:r>
            <a:r>
              <a:rPr lang="en-US" dirty="0">
                <a:solidFill>
                  <a:srgbClr val="FF0000"/>
                </a:solidFill>
              </a:rPr>
              <a:t>part or all </a:t>
            </a:r>
            <a:r>
              <a:rPr lang="en-US" dirty="0"/>
              <a:t>of a muscle, or several muscles in a group</a:t>
            </a:r>
          </a:p>
        </p:txBody>
      </p:sp>
      <p:sp>
        <p:nvSpPr>
          <p:cNvPr id="4" name="Slide Number Placeholder 3"/>
          <p:cNvSpPr>
            <a:spLocks noGrp="1"/>
          </p:cNvSpPr>
          <p:nvPr>
            <p:ph type="sldNum" sz="quarter" idx="12"/>
          </p:nvPr>
        </p:nvSpPr>
        <p:spPr/>
        <p:txBody>
          <a:bodyPr/>
          <a:lstStyle/>
          <a:p>
            <a:fld id="{30D3C214-DA05-46CE-86F8-8CD8AA1F891D}" type="slidenum">
              <a:rPr lang="en-US" smtClean="0"/>
              <a:pPr/>
              <a:t>62</a:t>
            </a:fld>
            <a:endParaRPr lang="en-US"/>
          </a:p>
        </p:txBody>
      </p:sp>
    </p:spTree>
    <p:extLst>
      <p:ext uri="{BB962C8B-B14F-4D97-AF65-F5344CB8AC3E}">
        <p14:creationId xmlns:p14="http://schemas.microsoft.com/office/powerpoint/2010/main" val="27196529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Muscle Cramp</a:t>
            </a:r>
          </a:p>
        </p:txBody>
      </p:sp>
      <p:sp>
        <p:nvSpPr>
          <p:cNvPr id="3" name="Content Placeholder 2"/>
          <p:cNvSpPr>
            <a:spLocks noGrp="1"/>
          </p:cNvSpPr>
          <p:nvPr>
            <p:ph idx="1"/>
          </p:nvPr>
        </p:nvSpPr>
        <p:spPr/>
        <p:txBody>
          <a:bodyPr>
            <a:normAutofit lnSpcReduction="10000"/>
          </a:bodyPr>
          <a:lstStyle/>
          <a:p>
            <a:r>
              <a:rPr lang="en-US" dirty="0"/>
              <a:t>The most commonly affected muscle groups are: </a:t>
            </a:r>
          </a:p>
          <a:p>
            <a:r>
              <a:rPr lang="en-US" dirty="0">
                <a:solidFill>
                  <a:srgbClr val="FF0000"/>
                </a:solidFill>
              </a:rPr>
              <a:t>Back of lower leg/calf</a:t>
            </a:r>
            <a:r>
              <a:rPr lang="en-US" dirty="0"/>
              <a:t> (gastrocnemius) </a:t>
            </a:r>
          </a:p>
          <a:p>
            <a:r>
              <a:rPr lang="en-US" dirty="0"/>
              <a:t>Back of thigh (</a:t>
            </a:r>
            <a:r>
              <a:rPr lang="en-US" dirty="0">
                <a:solidFill>
                  <a:srgbClr val="FF0000"/>
                </a:solidFill>
              </a:rPr>
              <a:t>hamstrings</a:t>
            </a:r>
            <a:r>
              <a:rPr lang="en-US" dirty="0"/>
              <a:t>) </a:t>
            </a:r>
          </a:p>
          <a:p>
            <a:r>
              <a:rPr lang="en-US" dirty="0"/>
              <a:t>Front of thigh (</a:t>
            </a:r>
            <a:r>
              <a:rPr lang="en-US" dirty="0">
                <a:solidFill>
                  <a:srgbClr val="FF0000"/>
                </a:solidFill>
              </a:rPr>
              <a:t>quadriceps</a:t>
            </a:r>
            <a:r>
              <a:rPr lang="en-US" dirty="0"/>
              <a:t>) </a:t>
            </a:r>
            <a:endParaRPr lang="en-US" dirty="0" smtClean="0"/>
          </a:p>
          <a:p>
            <a:r>
              <a:rPr lang="en-US" dirty="0"/>
              <a:t>Just about </a:t>
            </a:r>
            <a:r>
              <a:rPr lang="en-US" dirty="0">
                <a:solidFill>
                  <a:srgbClr val="FF0000"/>
                </a:solidFill>
              </a:rPr>
              <a:t>everyone</a:t>
            </a:r>
            <a:r>
              <a:rPr lang="en-US" dirty="0"/>
              <a:t> will experience a muscle cramp </a:t>
            </a:r>
            <a:r>
              <a:rPr lang="en-US" dirty="0">
                <a:solidFill>
                  <a:srgbClr val="FF0000"/>
                </a:solidFill>
              </a:rPr>
              <a:t>sometime in life</a:t>
            </a:r>
            <a:r>
              <a:rPr lang="en-US" dirty="0"/>
              <a:t>. It can happen while you play </a:t>
            </a:r>
            <a:r>
              <a:rPr lang="en-US" dirty="0">
                <a:solidFill>
                  <a:srgbClr val="FF0000"/>
                </a:solidFill>
              </a:rPr>
              <a:t>tennis</a:t>
            </a:r>
            <a:r>
              <a:rPr lang="en-US" dirty="0"/>
              <a:t> or </a:t>
            </a:r>
            <a:r>
              <a:rPr lang="en-US" dirty="0">
                <a:solidFill>
                  <a:srgbClr val="FF0000"/>
                </a:solidFill>
              </a:rPr>
              <a:t>golf</a:t>
            </a:r>
            <a:r>
              <a:rPr lang="en-US" dirty="0"/>
              <a:t>, </a:t>
            </a:r>
            <a:r>
              <a:rPr lang="en-US" dirty="0">
                <a:solidFill>
                  <a:srgbClr val="FF0000"/>
                </a:solidFill>
              </a:rPr>
              <a:t>bowl</a:t>
            </a:r>
            <a:r>
              <a:rPr lang="en-US" dirty="0"/>
              <a:t>, </a:t>
            </a:r>
            <a:r>
              <a:rPr lang="en-US" dirty="0">
                <a:solidFill>
                  <a:srgbClr val="FF0000"/>
                </a:solidFill>
              </a:rPr>
              <a:t>swim</a:t>
            </a:r>
            <a:r>
              <a:rPr lang="en-US" dirty="0"/>
              <a:t>, or do any exercise. It can also happen while you </a:t>
            </a:r>
            <a:r>
              <a:rPr lang="en-US" dirty="0">
                <a:solidFill>
                  <a:srgbClr val="FF0000"/>
                </a:solidFill>
              </a:rPr>
              <a:t>sit</a:t>
            </a:r>
            <a:r>
              <a:rPr lang="en-US" dirty="0"/>
              <a:t>, </a:t>
            </a:r>
            <a:r>
              <a:rPr lang="en-US" dirty="0">
                <a:solidFill>
                  <a:srgbClr val="FF0000"/>
                </a:solidFill>
              </a:rPr>
              <a:t>walk</a:t>
            </a:r>
            <a:r>
              <a:rPr lang="en-US" dirty="0"/>
              <a:t>, or even just </a:t>
            </a:r>
            <a:r>
              <a:rPr lang="en-US" dirty="0">
                <a:solidFill>
                  <a:srgbClr val="FF0000"/>
                </a:solidFill>
              </a:rPr>
              <a:t>sleep</a:t>
            </a:r>
            <a:r>
              <a:rPr lang="en-US" dirty="0"/>
              <a:t>. </a:t>
            </a:r>
          </a:p>
        </p:txBody>
      </p:sp>
      <p:sp>
        <p:nvSpPr>
          <p:cNvPr id="4" name="Slide Number Placeholder 3"/>
          <p:cNvSpPr>
            <a:spLocks noGrp="1"/>
          </p:cNvSpPr>
          <p:nvPr>
            <p:ph type="sldNum" sz="quarter" idx="12"/>
          </p:nvPr>
        </p:nvSpPr>
        <p:spPr/>
        <p:txBody>
          <a:bodyPr/>
          <a:lstStyle/>
          <a:p>
            <a:fld id="{30D3C214-DA05-46CE-86F8-8CD8AA1F891D}" type="slidenum">
              <a:rPr lang="en-US" smtClean="0"/>
              <a:pPr/>
              <a:t>63</a:t>
            </a:fld>
            <a:endParaRPr lang="en-US"/>
          </a:p>
        </p:txBody>
      </p:sp>
    </p:spTree>
    <p:extLst>
      <p:ext uri="{BB962C8B-B14F-4D97-AF65-F5344CB8AC3E}">
        <p14:creationId xmlns:p14="http://schemas.microsoft.com/office/powerpoint/2010/main" val="15916524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Muscle Cramp</a:t>
            </a:r>
          </a:p>
        </p:txBody>
      </p:sp>
      <p:sp>
        <p:nvSpPr>
          <p:cNvPr id="3" name="Content Placeholder 2"/>
          <p:cNvSpPr>
            <a:spLocks noGrp="1"/>
          </p:cNvSpPr>
          <p:nvPr>
            <p:ph idx="1"/>
          </p:nvPr>
        </p:nvSpPr>
        <p:spPr/>
        <p:txBody>
          <a:bodyPr/>
          <a:lstStyle/>
          <a:p>
            <a:r>
              <a:rPr lang="en-US" dirty="0"/>
              <a:t>Muscle cramps are very common among </a:t>
            </a:r>
            <a:r>
              <a:rPr lang="en-US" dirty="0">
                <a:solidFill>
                  <a:srgbClr val="FF0000"/>
                </a:solidFill>
              </a:rPr>
              <a:t>endurance</a:t>
            </a:r>
            <a:r>
              <a:rPr lang="en-US" dirty="0"/>
              <a:t> athletes (i.e., </a:t>
            </a:r>
            <a:r>
              <a:rPr lang="en-US" dirty="0">
                <a:solidFill>
                  <a:srgbClr val="FF0000"/>
                </a:solidFill>
              </a:rPr>
              <a:t>marathon</a:t>
            </a:r>
            <a:r>
              <a:rPr lang="en-US" dirty="0"/>
              <a:t> runners and </a:t>
            </a:r>
            <a:r>
              <a:rPr lang="en-US" dirty="0">
                <a:solidFill>
                  <a:srgbClr val="FF0000"/>
                </a:solidFill>
              </a:rPr>
              <a:t>triathletes</a:t>
            </a:r>
            <a:r>
              <a:rPr lang="en-US" dirty="0"/>
              <a:t>) and older people who perform strenuous physical </a:t>
            </a:r>
            <a:r>
              <a:rPr lang="en-US" dirty="0" smtClean="0"/>
              <a:t>activities.</a:t>
            </a:r>
          </a:p>
          <a:p>
            <a:r>
              <a:rPr lang="en-US" dirty="0"/>
              <a:t>Athletes are more likely to get cramps in the </a:t>
            </a:r>
            <a:r>
              <a:rPr lang="en-US" dirty="0">
                <a:solidFill>
                  <a:srgbClr val="FF0000"/>
                </a:solidFill>
              </a:rPr>
              <a:t>preseason</a:t>
            </a:r>
            <a:r>
              <a:rPr lang="en-US" dirty="0"/>
              <a:t> when the body </a:t>
            </a:r>
            <a:r>
              <a:rPr lang="en-US" dirty="0">
                <a:solidFill>
                  <a:srgbClr val="FF0000"/>
                </a:solidFill>
              </a:rPr>
              <a:t>is not conditioned </a:t>
            </a:r>
            <a:r>
              <a:rPr lang="en-US" dirty="0"/>
              <a:t>and therefore more subject to </a:t>
            </a:r>
            <a:r>
              <a:rPr lang="en-US" dirty="0">
                <a:solidFill>
                  <a:srgbClr val="FF0000"/>
                </a:solidFill>
              </a:rPr>
              <a:t>fatigue</a:t>
            </a:r>
            <a:r>
              <a:rPr lang="en-US" dirty="0"/>
              <a:t>. Cramps often develop near the end of intense or </a:t>
            </a:r>
            <a:r>
              <a:rPr lang="en-US" dirty="0">
                <a:solidFill>
                  <a:srgbClr val="FF0000"/>
                </a:solidFill>
              </a:rPr>
              <a:t>prolonged</a:t>
            </a:r>
            <a:r>
              <a:rPr lang="en-US" dirty="0"/>
              <a:t> exercise, </a:t>
            </a:r>
            <a:r>
              <a:rPr lang="en-US" dirty="0">
                <a:solidFill>
                  <a:srgbClr val="FF0000"/>
                </a:solidFill>
              </a:rPr>
              <a:t>or 4-6 hours later</a:t>
            </a:r>
            <a:r>
              <a:rPr lang="en-US" dirty="0"/>
              <a:t>. </a:t>
            </a:r>
            <a:endParaRPr lang="en-US" dirty="0" smtClean="0"/>
          </a:p>
          <a:p>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64</a:t>
            </a:fld>
            <a:endParaRPr lang="en-US"/>
          </a:p>
        </p:txBody>
      </p:sp>
    </p:spTree>
    <p:extLst>
      <p:ext uri="{BB962C8B-B14F-4D97-AF65-F5344CB8AC3E}">
        <p14:creationId xmlns:p14="http://schemas.microsoft.com/office/powerpoint/2010/main" val="36263513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a:t>
            </a:r>
          </a:p>
        </p:txBody>
      </p:sp>
      <p:sp>
        <p:nvSpPr>
          <p:cNvPr id="3" name="Content Placeholder 2"/>
          <p:cNvSpPr>
            <a:spLocks noGrp="1"/>
          </p:cNvSpPr>
          <p:nvPr>
            <p:ph idx="1"/>
          </p:nvPr>
        </p:nvSpPr>
        <p:spPr/>
        <p:txBody>
          <a:bodyPr/>
          <a:lstStyle/>
          <a:p>
            <a:r>
              <a:rPr lang="en-US" dirty="0"/>
              <a:t>Although the exact cause of muscle cramps is </a:t>
            </a:r>
            <a:r>
              <a:rPr lang="en-US" dirty="0">
                <a:solidFill>
                  <a:srgbClr val="FF0000"/>
                </a:solidFill>
              </a:rPr>
              <a:t>unknown</a:t>
            </a:r>
            <a:r>
              <a:rPr lang="en-US" dirty="0"/>
              <a:t> (idiopathic), some researchers believe </a:t>
            </a:r>
            <a:r>
              <a:rPr lang="en-US" dirty="0">
                <a:solidFill>
                  <a:srgbClr val="FF0000"/>
                </a:solidFill>
              </a:rPr>
              <a:t>inadequate stretching </a:t>
            </a:r>
            <a:r>
              <a:rPr lang="en-US" dirty="0"/>
              <a:t>and muscle </a:t>
            </a:r>
            <a:r>
              <a:rPr lang="en-US" dirty="0">
                <a:solidFill>
                  <a:srgbClr val="FF0000"/>
                </a:solidFill>
              </a:rPr>
              <a:t>fatigue</a:t>
            </a:r>
            <a:r>
              <a:rPr lang="en-US" dirty="0"/>
              <a:t> leads to abnormalities in mechanisms that control muscle contraction. </a:t>
            </a:r>
            <a:endParaRPr lang="en-US" dirty="0" smtClean="0"/>
          </a:p>
          <a:p>
            <a:r>
              <a:rPr lang="en-US" b="1" dirty="0"/>
              <a:t>Stretching and Muscle Fatigue </a:t>
            </a:r>
          </a:p>
          <a:p>
            <a:r>
              <a:rPr lang="en-US" b="1" dirty="0"/>
              <a:t>Heat, Dehydration, and Electrolyte Depletion</a:t>
            </a:r>
          </a:p>
          <a:p>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65</a:t>
            </a:fld>
            <a:endParaRPr lang="en-US"/>
          </a:p>
        </p:txBody>
      </p:sp>
    </p:spTree>
    <p:extLst>
      <p:ext uri="{BB962C8B-B14F-4D97-AF65-F5344CB8AC3E}">
        <p14:creationId xmlns:p14="http://schemas.microsoft.com/office/powerpoint/2010/main" val="20356789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a:t>
            </a:r>
          </a:p>
        </p:txBody>
      </p:sp>
      <p:sp>
        <p:nvSpPr>
          <p:cNvPr id="3" name="Content Placeholder 2"/>
          <p:cNvSpPr>
            <a:spLocks noGrp="1"/>
          </p:cNvSpPr>
          <p:nvPr>
            <p:ph idx="1"/>
          </p:nvPr>
        </p:nvSpPr>
        <p:spPr>
          <a:xfrm>
            <a:off x="457200" y="1775191"/>
            <a:ext cx="8229600" cy="4701808"/>
          </a:xfrm>
        </p:spPr>
        <p:txBody>
          <a:bodyPr>
            <a:normAutofit fontScale="92500" lnSpcReduction="10000"/>
          </a:bodyPr>
          <a:lstStyle/>
          <a:p>
            <a:r>
              <a:rPr lang="en-US" dirty="0"/>
              <a:t>A regular program of </a:t>
            </a:r>
            <a:r>
              <a:rPr lang="en-US" dirty="0">
                <a:solidFill>
                  <a:srgbClr val="FF0000"/>
                </a:solidFill>
              </a:rPr>
              <a:t>stretching lengthens muscle fibers so they can contract and tighten more vigorously when you exercise</a:t>
            </a:r>
            <a:r>
              <a:rPr lang="en-US" dirty="0"/>
              <a:t>. When your body is poorly conditioned, you are more likely to experience muscle fatigue</a:t>
            </a:r>
            <a:r>
              <a:rPr lang="en-US" dirty="0" smtClean="0"/>
              <a:t>,</a:t>
            </a:r>
          </a:p>
          <a:p>
            <a:r>
              <a:rPr lang="en-US" dirty="0"/>
              <a:t>Muscle cramps are more likely when you exercise in </a:t>
            </a:r>
            <a:r>
              <a:rPr lang="en-US" dirty="0">
                <a:solidFill>
                  <a:srgbClr val="FF0000"/>
                </a:solidFill>
              </a:rPr>
              <a:t>hot weather </a:t>
            </a:r>
            <a:r>
              <a:rPr lang="en-US" dirty="0"/>
              <a:t>because sweat drains your body's fluids, salt and minerals (i.e., </a:t>
            </a:r>
            <a:r>
              <a:rPr lang="en-US" dirty="0">
                <a:solidFill>
                  <a:srgbClr val="FF0000"/>
                </a:solidFill>
              </a:rPr>
              <a:t>potassium, magnesium and calcium</a:t>
            </a:r>
            <a:r>
              <a:rPr lang="en-US" dirty="0"/>
              <a:t>). Loss of these nutrients may also cause a muscle to spasm. </a:t>
            </a:r>
          </a:p>
        </p:txBody>
      </p:sp>
      <p:sp>
        <p:nvSpPr>
          <p:cNvPr id="4" name="Slide Number Placeholder 3"/>
          <p:cNvSpPr>
            <a:spLocks noGrp="1"/>
          </p:cNvSpPr>
          <p:nvPr>
            <p:ph type="sldNum" sz="quarter" idx="12"/>
          </p:nvPr>
        </p:nvSpPr>
        <p:spPr/>
        <p:txBody>
          <a:bodyPr/>
          <a:lstStyle/>
          <a:p>
            <a:fld id="{30D3C214-DA05-46CE-86F8-8CD8AA1F891D}" type="slidenum">
              <a:rPr lang="en-US" smtClean="0"/>
              <a:pPr/>
              <a:t>66</a:t>
            </a:fld>
            <a:endParaRPr lang="en-US"/>
          </a:p>
        </p:txBody>
      </p:sp>
    </p:spTree>
    <p:extLst>
      <p:ext uri="{BB962C8B-B14F-4D97-AF65-F5344CB8AC3E}">
        <p14:creationId xmlns:p14="http://schemas.microsoft.com/office/powerpoint/2010/main" val="13596480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Symptoms</a:t>
            </a:r>
          </a:p>
        </p:txBody>
      </p:sp>
      <p:sp>
        <p:nvSpPr>
          <p:cNvPr id="3" name="Content Placeholder 2"/>
          <p:cNvSpPr>
            <a:spLocks noGrp="1"/>
          </p:cNvSpPr>
          <p:nvPr>
            <p:ph idx="1"/>
          </p:nvPr>
        </p:nvSpPr>
        <p:spPr/>
        <p:txBody>
          <a:bodyPr/>
          <a:lstStyle/>
          <a:p>
            <a:r>
              <a:rPr lang="en-US" dirty="0"/>
              <a:t>Muscle cramps range in intensity from a slight </a:t>
            </a:r>
            <a:r>
              <a:rPr lang="en-US" dirty="0">
                <a:solidFill>
                  <a:srgbClr val="FF0000"/>
                </a:solidFill>
              </a:rPr>
              <a:t>tic</a:t>
            </a:r>
            <a:r>
              <a:rPr lang="en-US" dirty="0"/>
              <a:t> to </a:t>
            </a:r>
            <a:r>
              <a:rPr lang="en-US" dirty="0">
                <a:solidFill>
                  <a:srgbClr val="FF0000"/>
                </a:solidFill>
              </a:rPr>
              <a:t>agonizing pain</a:t>
            </a:r>
            <a:r>
              <a:rPr lang="en-US" dirty="0"/>
              <a:t>. A cramping muscle may feel hard to the touch and/or appear visibly distorted or twitch beneath the skin. A cramp can </a:t>
            </a:r>
            <a:r>
              <a:rPr lang="en-US" dirty="0">
                <a:solidFill>
                  <a:srgbClr val="FF0000"/>
                </a:solidFill>
              </a:rPr>
              <a:t>last a few seconds to 15 </a:t>
            </a:r>
            <a:r>
              <a:rPr lang="en-US" dirty="0"/>
              <a:t>minutes or longer. It might recur multiple times before it goes away. </a:t>
            </a:r>
            <a:endParaRPr lang="en-US" dirty="0" smtClean="0"/>
          </a:p>
          <a:p>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67</a:t>
            </a:fld>
            <a:endParaRPr lang="en-US"/>
          </a:p>
        </p:txBody>
      </p:sp>
    </p:spTree>
    <p:extLst>
      <p:ext uri="{BB962C8B-B14F-4D97-AF65-F5344CB8AC3E}">
        <p14:creationId xmlns:p14="http://schemas.microsoft.com/office/powerpoint/2010/main" val="36110753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lstStyle/>
          <a:p>
            <a:r>
              <a:rPr lang="en-US" dirty="0"/>
              <a:t>Cramps usually go away on their own without seeing a doctor.</a:t>
            </a:r>
          </a:p>
          <a:p>
            <a:r>
              <a:rPr lang="en-US" dirty="0">
                <a:solidFill>
                  <a:srgbClr val="FF0000"/>
                </a:solidFill>
              </a:rPr>
              <a:t>Stop doing whatever activity triggered </a:t>
            </a:r>
            <a:r>
              <a:rPr lang="en-US" dirty="0"/>
              <a:t>the cramp. </a:t>
            </a:r>
          </a:p>
          <a:p>
            <a:r>
              <a:rPr lang="en-US" dirty="0"/>
              <a:t>Gently stretch and massage the cramping muscle, holding it in </a:t>
            </a:r>
            <a:r>
              <a:rPr lang="en-US" dirty="0">
                <a:solidFill>
                  <a:srgbClr val="FF0000"/>
                </a:solidFill>
              </a:rPr>
              <a:t>stretched position until the cramp stops</a:t>
            </a:r>
            <a:r>
              <a:rPr lang="en-US" dirty="0"/>
              <a:t>. </a:t>
            </a:r>
          </a:p>
          <a:p>
            <a:r>
              <a:rPr lang="en-US" dirty="0"/>
              <a:t>Apply heat to tense/tight muscles, or cold to sore/tender muscles. </a:t>
            </a:r>
          </a:p>
          <a:p>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68</a:t>
            </a:fld>
            <a:endParaRPr lang="en-US"/>
          </a:p>
        </p:txBody>
      </p:sp>
    </p:spTree>
    <p:extLst>
      <p:ext uri="{BB962C8B-B14F-4D97-AF65-F5344CB8AC3E}">
        <p14:creationId xmlns:p14="http://schemas.microsoft.com/office/powerpoint/2010/main" val="361093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a:t>
            </a:r>
          </a:p>
        </p:txBody>
      </p:sp>
      <p:sp>
        <p:nvSpPr>
          <p:cNvPr id="3" name="Content Placeholder 2"/>
          <p:cNvSpPr>
            <a:spLocks noGrp="1"/>
          </p:cNvSpPr>
          <p:nvPr>
            <p:ph idx="1"/>
          </p:nvPr>
        </p:nvSpPr>
        <p:spPr/>
        <p:txBody>
          <a:bodyPr/>
          <a:lstStyle/>
          <a:p>
            <a:r>
              <a:rPr lang="en-US" dirty="0"/>
              <a:t>To avoid future cramps, work toward better overall fitness. Do regular flexibility exercises before and after you work out to stretch muscle groups most prone to cramping. </a:t>
            </a:r>
            <a:endParaRPr lang="en-US" dirty="0" smtClean="0"/>
          </a:p>
          <a:p>
            <a:r>
              <a:rPr lang="en-US" b="1" dirty="0"/>
              <a:t>Warm Up</a:t>
            </a:r>
          </a:p>
          <a:p>
            <a:r>
              <a:rPr lang="en-US" b="1" dirty="0"/>
              <a:t>Calf Muscle Stretch</a:t>
            </a:r>
          </a:p>
          <a:p>
            <a:r>
              <a:rPr lang="en-US" b="1" dirty="0"/>
              <a:t>Hamstring Muscle Stretch</a:t>
            </a:r>
          </a:p>
          <a:p>
            <a:r>
              <a:rPr lang="en-US" b="1"/>
              <a:t>Quadriceps Muscle Stretch</a:t>
            </a:r>
          </a:p>
          <a:p>
            <a:endParaRPr lang="en-US"/>
          </a:p>
        </p:txBody>
      </p:sp>
      <p:sp>
        <p:nvSpPr>
          <p:cNvPr id="4" name="Slide Number Placeholder 3"/>
          <p:cNvSpPr>
            <a:spLocks noGrp="1"/>
          </p:cNvSpPr>
          <p:nvPr>
            <p:ph type="sldNum" sz="quarter" idx="12"/>
          </p:nvPr>
        </p:nvSpPr>
        <p:spPr/>
        <p:txBody>
          <a:bodyPr/>
          <a:lstStyle/>
          <a:p>
            <a:fld id="{30D3C214-DA05-46CE-86F8-8CD8AA1F891D}" type="slidenum">
              <a:rPr lang="en-US" smtClean="0"/>
              <a:pPr/>
              <a:t>69</a:t>
            </a:fld>
            <a:endParaRPr lang="en-US"/>
          </a:p>
        </p:txBody>
      </p:sp>
    </p:spTree>
    <p:extLst>
      <p:ext uri="{BB962C8B-B14F-4D97-AF65-F5344CB8AC3E}">
        <p14:creationId xmlns:p14="http://schemas.microsoft.com/office/powerpoint/2010/main" val="33724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a:t>
            </a:r>
            <a:endParaRPr lang="en-US" dirty="0"/>
          </a:p>
        </p:txBody>
      </p:sp>
      <p:sp>
        <p:nvSpPr>
          <p:cNvPr id="3" name="Content Placeholder 2"/>
          <p:cNvSpPr>
            <a:spLocks noGrp="1"/>
          </p:cNvSpPr>
          <p:nvPr>
            <p:ph idx="1"/>
          </p:nvPr>
        </p:nvSpPr>
        <p:spPr>
          <a:xfrm>
            <a:off x="381000" y="2057400"/>
            <a:ext cx="4343400" cy="3916363"/>
          </a:xfrm>
        </p:spPr>
        <p:txBody>
          <a:bodyPr>
            <a:normAutofit fontScale="92500"/>
          </a:bodyPr>
          <a:lstStyle/>
          <a:p>
            <a:r>
              <a:rPr lang="en-US" dirty="0" smtClean="0"/>
              <a:t>Out-of-place or </a:t>
            </a:r>
            <a:r>
              <a:rPr lang="en-US" dirty="0" smtClean="0">
                <a:solidFill>
                  <a:srgbClr val="FF0000"/>
                </a:solidFill>
              </a:rPr>
              <a:t>misshapen limb </a:t>
            </a:r>
            <a:r>
              <a:rPr lang="en-US" dirty="0" smtClean="0"/>
              <a:t>or joint </a:t>
            </a:r>
          </a:p>
          <a:p>
            <a:r>
              <a:rPr lang="en-US" dirty="0" smtClean="0">
                <a:solidFill>
                  <a:srgbClr val="FF0000"/>
                </a:solidFill>
              </a:rPr>
              <a:t>Swelling</a:t>
            </a:r>
            <a:r>
              <a:rPr lang="en-US" dirty="0" smtClean="0"/>
              <a:t>, bruising or bleeding </a:t>
            </a:r>
          </a:p>
          <a:p>
            <a:r>
              <a:rPr lang="en-US" dirty="0" smtClean="0"/>
              <a:t>Intense </a:t>
            </a:r>
            <a:r>
              <a:rPr lang="en-US" dirty="0" smtClean="0">
                <a:solidFill>
                  <a:srgbClr val="FF0000"/>
                </a:solidFill>
              </a:rPr>
              <a:t>pain </a:t>
            </a:r>
          </a:p>
          <a:p>
            <a:r>
              <a:rPr lang="en-US" dirty="0" smtClean="0">
                <a:solidFill>
                  <a:srgbClr val="FF0000"/>
                </a:solidFill>
              </a:rPr>
              <a:t>Numbness</a:t>
            </a:r>
            <a:r>
              <a:rPr lang="en-US" dirty="0" smtClean="0"/>
              <a:t> and tingling </a:t>
            </a:r>
          </a:p>
          <a:p>
            <a:r>
              <a:rPr lang="en-US" dirty="0" smtClean="0"/>
              <a:t>Limited </a:t>
            </a:r>
            <a:r>
              <a:rPr lang="en-US" dirty="0" smtClean="0">
                <a:solidFill>
                  <a:srgbClr val="FF0000"/>
                </a:solidFill>
              </a:rPr>
              <a:t>mobility</a:t>
            </a:r>
            <a:r>
              <a:rPr lang="en-US" dirty="0" smtClean="0"/>
              <a:t> or </a:t>
            </a:r>
            <a:r>
              <a:rPr lang="en-US" dirty="0" smtClean="0">
                <a:solidFill>
                  <a:srgbClr val="FF0000"/>
                </a:solidFill>
              </a:rPr>
              <a:t>inability to move </a:t>
            </a:r>
            <a:r>
              <a:rPr lang="en-US" dirty="0" smtClean="0"/>
              <a:t>a limb </a:t>
            </a:r>
          </a:p>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4892040" y="1752600"/>
            <a:ext cx="4023360" cy="3657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30D3C214-DA05-46CE-86F8-8CD8AA1F891D}"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t>Tendinitis</a:t>
            </a:r>
            <a:endParaRPr lang="en-US" dirty="0"/>
          </a:p>
        </p:txBody>
      </p:sp>
      <p:sp>
        <p:nvSpPr>
          <p:cNvPr id="3" name="Content Placeholder 2"/>
          <p:cNvSpPr>
            <a:spLocks noGrp="1"/>
          </p:cNvSpPr>
          <p:nvPr>
            <p:ph idx="1"/>
          </p:nvPr>
        </p:nvSpPr>
        <p:spPr/>
        <p:txBody>
          <a:bodyPr/>
          <a:lstStyle/>
          <a:p>
            <a:r>
              <a:rPr lang="en-US" b="1" dirty="0"/>
              <a:t>Tendinitis</a:t>
            </a:r>
            <a:r>
              <a:rPr lang="en-US" dirty="0"/>
              <a:t> (also </a:t>
            </a:r>
            <a:r>
              <a:rPr lang="en-US" b="1" dirty="0"/>
              <a:t>tendonitis</a:t>
            </a:r>
            <a:r>
              <a:rPr lang="en-US" dirty="0"/>
              <a:t>), meaning </a:t>
            </a:r>
            <a:r>
              <a:rPr lang="en-US" dirty="0">
                <a:hlinkClick r:id="rId2" tooltip="Inflammation"/>
              </a:rPr>
              <a:t>inflammation</a:t>
            </a:r>
            <a:r>
              <a:rPr lang="en-US" dirty="0"/>
              <a:t> of a </a:t>
            </a:r>
            <a:r>
              <a:rPr lang="en-US" dirty="0">
                <a:hlinkClick r:id="rId3" tooltip="Tendon"/>
              </a:rPr>
              <a:t>tendon</a:t>
            </a:r>
            <a:r>
              <a:rPr lang="en-US" dirty="0"/>
              <a:t>, is a type of </a:t>
            </a:r>
            <a:r>
              <a:rPr lang="en-US" dirty="0" err="1">
                <a:hlinkClick r:id="rId4" tooltip="Tendinopathy"/>
              </a:rPr>
              <a:t>tendinopathy</a:t>
            </a:r>
            <a:r>
              <a:rPr lang="en-US" dirty="0"/>
              <a:t> often confused with the more </a:t>
            </a:r>
            <a:r>
              <a:rPr lang="en-US" dirty="0" smtClean="0"/>
              <a:t>common </a:t>
            </a:r>
            <a:r>
              <a:rPr lang="en-US" dirty="0" err="1" smtClean="0">
                <a:hlinkClick r:id="rId5" tooltip="Tendinosis"/>
              </a:rPr>
              <a:t>tendinosis</a:t>
            </a:r>
            <a:r>
              <a:rPr lang="en-US" dirty="0"/>
              <a:t>, which has similar symptoms but requires different </a:t>
            </a:r>
            <a:r>
              <a:rPr lang="en-US" dirty="0" smtClean="0"/>
              <a:t>treatment.</a:t>
            </a:r>
          </a:p>
          <a:p>
            <a:r>
              <a:rPr lang="en-US" dirty="0"/>
              <a:t>Generally tendinitis is referred to by the body part involved, such as </a:t>
            </a:r>
            <a:r>
              <a:rPr lang="en-US" dirty="0">
                <a:hlinkClick r:id="rId6" tooltip="Achilles tendinitis"/>
              </a:rPr>
              <a:t>Achilles tendinitis</a:t>
            </a:r>
            <a:r>
              <a:rPr lang="en-US" dirty="0"/>
              <a:t> (affecting the </a:t>
            </a:r>
            <a:r>
              <a:rPr lang="en-US" dirty="0">
                <a:hlinkClick r:id="rId7" tooltip="Achilles tendon"/>
              </a:rPr>
              <a:t>Achilles tendon</a:t>
            </a:r>
            <a:r>
              <a:rPr lang="en-US" dirty="0"/>
              <a:t>), or patellar tendinitis</a:t>
            </a:r>
          </a:p>
        </p:txBody>
      </p:sp>
      <p:sp>
        <p:nvSpPr>
          <p:cNvPr id="4" name="Slide Number Placeholder 3"/>
          <p:cNvSpPr>
            <a:spLocks noGrp="1"/>
          </p:cNvSpPr>
          <p:nvPr>
            <p:ph type="sldNum" sz="quarter" idx="12"/>
          </p:nvPr>
        </p:nvSpPr>
        <p:spPr/>
        <p:txBody>
          <a:bodyPr/>
          <a:lstStyle/>
          <a:p>
            <a:fld id="{30D3C214-DA05-46CE-86F8-8CD8AA1F891D}" type="slidenum">
              <a:rPr lang="en-US" smtClean="0"/>
              <a:pPr/>
              <a:t>70</a:t>
            </a:fld>
            <a:endParaRPr lang="en-US"/>
          </a:p>
        </p:txBody>
      </p:sp>
    </p:spTree>
    <p:extLst>
      <p:ext uri="{BB962C8B-B14F-4D97-AF65-F5344CB8AC3E}">
        <p14:creationId xmlns:p14="http://schemas.microsoft.com/office/powerpoint/2010/main" val="40268110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t>Types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Tendinitis injuries are common in the upper shoulder and lower section of the elbow (including the </a:t>
            </a:r>
            <a:r>
              <a:rPr lang="en-US" dirty="0">
                <a:hlinkClick r:id="rId2" tooltip="Rotator cuff"/>
              </a:rPr>
              <a:t>rotator cuff</a:t>
            </a:r>
            <a:r>
              <a:rPr lang="en-US" dirty="0"/>
              <a:t> attachments), and are less common in the hips and torso</a:t>
            </a:r>
            <a:r>
              <a:rPr lang="en-US" dirty="0" smtClean="0"/>
              <a:t>.</a:t>
            </a:r>
          </a:p>
          <a:p>
            <a:r>
              <a:rPr lang="en-US" dirty="0"/>
              <a:t>rock climbers tend to develop tendinitis in their fingers or elbows, swimmers in their shoulders. </a:t>
            </a:r>
            <a:r>
              <a:rPr lang="en-US" dirty="0">
                <a:hlinkClick r:id="rId3" tooltip="Achilles tendinitis"/>
              </a:rPr>
              <a:t>Achilles tendinitis</a:t>
            </a:r>
            <a:r>
              <a:rPr lang="en-US" dirty="0"/>
              <a:t> is a common injury, particularly in sports that involve lunging and jumping, while </a:t>
            </a:r>
            <a:r>
              <a:rPr lang="en-US" dirty="0">
                <a:hlinkClick r:id="rId4" tooltip="Patella"/>
              </a:rPr>
              <a:t>Patellar</a:t>
            </a:r>
            <a:r>
              <a:rPr lang="en-US" dirty="0"/>
              <a:t> tendinitis is a common among </a:t>
            </a:r>
            <a:r>
              <a:rPr lang="en-US" dirty="0">
                <a:hlinkClick r:id="rId5" tooltip="Basketball"/>
              </a:rPr>
              <a:t>basketball</a:t>
            </a:r>
            <a:r>
              <a:rPr lang="en-US" dirty="0"/>
              <a:t> and </a:t>
            </a:r>
            <a:r>
              <a:rPr lang="en-US" dirty="0">
                <a:hlinkClick r:id="rId6" tooltip="Volleyball"/>
              </a:rPr>
              <a:t>volleyball</a:t>
            </a:r>
            <a:r>
              <a:rPr lang="en-US" dirty="0"/>
              <a:t> players owing to the amount of jumping and landing</a:t>
            </a:r>
          </a:p>
        </p:txBody>
      </p:sp>
      <p:sp>
        <p:nvSpPr>
          <p:cNvPr id="4" name="Slide Number Placeholder 3"/>
          <p:cNvSpPr>
            <a:spLocks noGrp="1"/>
          </p:cNvSpPr>
          <p:nvPr>
            <p:ph type="sldNum" sz="quarter" idx="12"/>
          </p:nvPr>
        </p:nvSpPr>
        <p:spPr/>
        <p:txBody>
          <a:bodyPr/>
          <a:lstStyle/>
          <a:p>
            <a:fld id="{30D3C214-DA05-46CE-86F8-8CD8AA1F891D}" type="slidenum">
              <a:rPr lang="en-US" smtClean="0"/>
              <a:pPr/>
              <a:t>71</a:t>
            </a:fld>
            <a:endParaRPr lang="en-US"/>
          </a:p>
        </p:txBody>
      </p:sp>
    </p:spTree>
    <p:extLst>
      <p:ext uri="{BB962C8B-B14F-4D97-AF65-F5344CB8AC3E}">
        <p14:creationId xmlns:p14="http://schemas.microsoft.com/office/powerpoint/2010/main" val="21284965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Diagnosis</a:t>
            </a:r>
          </a:p>
        </p:txBody>
      </p:sp>
      <p:sp>
        <p:nvSpPr>
          <p:cNvPr id="3" name="Content Placeholder 2"/>
          <p:cNvSpPr>
            <a:spLocks noGrp="1"/>
          </p:cNvSpPr>
          <p:nvPr>
            <p:ph idx="1"/>
          </p:nvPr>
        </p:nvSpPr>
        <p:spPr/>
        <p:txBody>
          <a:bodyPr/>
          <a:lstStyle/>
          <a:p>
            <a:r>
              <a:rPr lang="en-US" dirty="0"/>
              <a:t>Symptoms can vary from aches or pains and local </a:t>
            </a:r>
            <a:r>
              <a:rPr lang="en-US" dirty="0">
                <a:hlinkClick r:id="rId2" tooltip="Joint stiffness"/>
              </a:rPr>
              <a:t>joint stiffness</a:t>
            </a:r>
            <a:r>
              <a:rPr lang="en-US" dirty="0"/>
              <a:t>, to a burning that surrounds the whole </a:t>
            </a:r>
            <a:r>
              <a:rPr lang="en-US" dirty="0">
                <a:hlinkClick r:id="rId3" tooltip="Joint"/>
              </a:rPr>
              <a:t>joint</a:t>
            </a:r>
            <a:r>
              <a:rPr lang="en-US" dirty="0"/>
              <a:t> around the inflamed tendon</a:t>
            </a:r>
            <a:r>
              <a:rPr lang="en-US" dirty="0" smtClean="0"/>
              <a:t>.</a:t>
            </a:r>
          </a:p>
          <a:p>
            <a:r>
              <a:rPr lang="en-US" dirty="0"/>
              <a:t>In some cases, swelling occurs along with heat and redness, and there may be visible knots surrounding the joint. </a:t>
            </a:r>
            <a:endParaRPr lang="en-US" dirty="0" smtClean="0"/>
          </a:p>
          <a:p>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72</a:t>
            </a:fld>
            <a:endParaRPr lang="en-US"/>
          </a:p>
        </p:txBody>
      </p:sp>
    </p:spTree>
    <p:extLst>
      <p:ext uri="{BB962C8B-B14F-4D97-AF65-F5344CB8AC3E}">
        <p14:creationId xmlns:p14="http://schemas.microsoft.com/office/powerpoint/2010/main" val="35285308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Diagnosis</a:t>
            </a:r>
            <a:endParaRPr lang="en-US" dirty="0"/>
          </a:p>
        </p:txBody>
      </p:sp>
      <p:sp>
        <p:nvSpPr>
          <p:cNvPr id="3" name="Content Placeholder 2"/>
          <p:cNvSpPr>
            <a:spLocks noGrp="1"/>
          </p:cNvSpPr>
          <p:nvPr>
            <p:ph idx="1"/>
          </p:nvPr>
        </p:nvSpPr>
        <p:spPr/>
        <p:txBody>
          <a:bodyPr/>
          <a:lstStyle/>
          <a:p>
            <a:r>
              <a:rPr lang="en-US" dirty="0"/>
              <a:t>With this condition, the pain is usually worse during and after activity, and the tendon and joint area can become stiff the following day as muscles tighten from the movement of the tendon</a:t>
            </a:r>
            <a:r>
              <a:rPr lang="en-US" dirty="0" smtClean="0"/>
              <a:t>.</a:t>
            </a:r>
          </a:p>
          <a:p>
            <a:r>
              <a:rPr lang="en-US" dirty="0"/>
              <a:t>If the symptoms of tendinitis last for several months or longer it is probably </a:t>
            </a:r>
            <a:r>
              <a:rPr lang="en-US" dirty="0" err="1">
                <a:hlinkClick r:id="rId2" tooltip="Tendinosis"/>
              </a:rPr>
              <a:t>tendinosis</a:t>
            </a:r>
            <a:r>
              <a:rPr lang="en-US" dirty="0"/>
              <a:t>.  </a:t>
            </a:r>
          </a:p>
        </p:txBody>
      </p:sp>
      <p:sp>
        <p:nvSpPr>
          <p:cNvPr id="4" name="Slide Number Placeholder 3"/>
          <p:cNvSpPr>
            <a:spLocks noGrp="1"/>
          </p:cNvSpPr>
          <p:nvPr>
            <p:ph type="sldNum" sz="quarter" idx="12"/>
          </p:nvPr>
        </p:nvSpPr>
        <p:spPr/>
        <p:txBody>
          <a:bodyPr/>
          <a:lstStyle/>
          <a:p>
            <a:fld id="{30D3C214-DA05-46CE-86F8-8CD8AA1F891D}" type="slidenum">
              <a:rPr lang="en-US" smtClean="0"/>
              <a:pPr/>
              <a:t>73</a:t>
            </a:fld>
            <a:endParaRPr lang="en-US"/>
          </a:p>
        </p:txBody>
      </p:sp>
    </p:spTree>
    <p:extLst>
      <p:ext uri="{BB962C8B-B14F-4D97-AF65-F5344CB8AC3E}">
        <p14:creationId xmlns:p14="http://schemas.microsoft.com/office/powerpoint/2010/main" val="40983974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t>Treatment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a:t>Treatment of tendon injuries is largely conservative. Use of </a:t>
            </a:r>
            <a:r>
              <a:rPr lang="en-US" dirty="0">
                <a:hlinkClick r:id="rId2" tooltip="Non-steroidal anti-inflammatory drug"/>
              </a:rPr>
              <a:t>non-steroidal anti-inflammatory drugs</a:t>
            </a:r>
            <a:r>
              <a:rPr lang="en-US" dirty="0"/>
              <a:t> (NSAIDs), rest, and gradual return to exercise is a common therapy. </a:t>
            </a:r>
            <a:endParaRPr lang="en-US" dirty="0" smtClean="0"/>
          </a:p>
          <a:p>
            <a:r>
              <a:rPr lang="en-US" dirty="0"/>
              <a:t>Ice, compression and elevation are also frequently recommended. </a:t>
            </a:r>
            <a:r>
              <a:rPr lang="en-US" dirty="0">
                <a:hlinkClick r:id="rId3" tooltip="Physical therapy"/>
              </a:rPr>
              <a:t>Physical therapy</a:t>
            </a:r>
            <a:r>
              <a:rPr lang="en-US" dirty="0"/>
              <a:t>, </a:t>
            </a:r>
            <a:r>
              <a:rPr lang="en-US" dirty="0">
                <a:hlinkClick r:id="rId4" tooltip="Occupational therapy"/>
              </a:rPr>
              <a:t>Occupational therapy</a:t>
            </a:r>
            <a:r>
              <a:rPr lang="en-US" dirty="0"/>
              <a:t>, orthotics or braces may also be useful. </a:t>
            </a:r>
            <a:endParaRPr lang="en-US" dirty="0" smtClean="0"/>
          </a:p>
          <a:p>
            <a:r>
              <a:rPr lang="en-US" dirty="0"/>
              <a:t> Initial recovery is typically within </a:t>
            </a:r>
            <a:r>
              <a:rPr lang="en-US" dirty="0">
                <a:solidFill>
                  <a:srgbClr val="FF0000"/>
                </a:solidFill>
              </a:rPr>
              <a:t>2 to 3 days </a:t>
            </a:r>
            <a:r>
              <a:rPr lang="en-US" dirty="0"/>
              <a:t>and full recovery is within </a:t>
            </a:r>
            <a:r>
              <a:rPr lang="en-US" dirty="0">
                <a:solidFill>
                  <a:srgbClr val="FF0000"/>
                </a:solidFill>
              </a:rPr>
              <a:t>3 to 6 </a:t>
            </a:r>
            <a:r>
              <a:rPr lang="en-US" dirty="0"/>
              <a:t>months</a:t>
            </a:r>
          </a:p>
        </p:txBody>
      </p:sp>
      <p:sp>
        <p:nvSpPr>
          <p:cNvPr id="4" name="Slide Number Placeholder 3"/>
          <p:cNvSpPr>
            <a:spLocks noGrp="1"/>
          </p:cNvSpPr>
          <p:nvPr>
            <p:ph type="sldNum" sz="quarter" idx="12"/>
          </p:nvPr>
        </p:nvSpPr>
        <p:spPr/>
        <p:txBody>
          <a:bodyPr/>
          <a:lstStyle/>
          <a:p>
            <a:fld id="{30D3C214-DA05-46CE-86F8-8CD8AA1F891D}" type="slidenum">
              <a:rPr lang="en-US" smtClean="0"/>
              <a:pPr/>
              <a:t>74</a:t>
            </a:fld>
            <a:endParaRPr lang="en-US"/>
          </a:p>
        </p:txBody>
      </p:sp>
    </p:spTree>
    <p:extLst>
      <p:ext uri="{BB962C8B-B14F-4D97-AF65-F5344CB8AC3E}">
        <p14:creationId xmlns:p14="http://schemas.microsoft.com/office/powerpoint/2010/main" val="38604548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Treatment</a:t>
            </a:r>
            <a:endParaRPr lang="en-US" dirty="0"/>
          </a:p>
        </p:txBody>
      </p:sp>
      <p:sp>
        <p:nvSpPr>
          <p:cNvPr id="3" name="Content Placeholder 2"/>
          <p:cNvSpPr>
            <a:spLocks noGrp="1"/>
          </p:cNvSpPr>
          <p:nvPr>
            <p:ph idx="1"/>
          </p:nvPr>
        </p:nvSpPr>
        <p:spPr/>
        <p:txBody>
          <a:bodyPr>
            <a:normAutofit lnSpcReduction="10000"/>
          </a:bodyPr>
          <a:lstStyle/>
          <a:p>
            <a:r>
              <a:rPr lang="en-US" dirty="0" err="1"/>
              <a:t>Tendinosis</a:t>
            </a:r>
            <a:r>
              <a:rPr lang="en-US" dirty="0"/>
              <a:t> occurs as the acute phase of healing has ended (6–8 weeks) but has left the area insufficiently healed; </a:t>
            </a:r>
            <a:endParaRPr lang="en-US" dirty="0" smtClean="0"/>
          </a:p>
          <a:p>
            <a:r>
              <a:rPr lang="en-US" dirty="0"/>
              <a:t>Steroid injections have not been shown to have long term benefits but have been shown to be more effective than NSAIDs in the short </a:t>
            </a:r>
            <a:r>
              <a:rPr lang="en-US" dirty="0" smtClean="0"/>
              <a:t>term.</a:t>
            </a:r>
          </a:p>
          <a:p>
            <a:r>
              <a:rPr lang="en-US" dirty="0"/>
              <a:t>In chronic tendinitis or </a:t>
            </a:r>
            <a:r>
              <a:rPr lang="en-US" dirty="0" err="1"/>
              <a:t>tendonosis</a:t>
            </a:r>
            <a:r>
              <a:rPr lang="en-US" dirty="0"/>
              <a:t> laser therapy has been found to be better than conservative treatment at reducing pain;</a:t>
            </a:r>
          </a:p>
        </p:txBody>
      </p:sp>
      <p:sp>
        <p:nvSpPr>
          <p:cNvPr id="4" name="Slide Number Placeholder 3"/>
          <p:cNvSpPr>
            <a:spLocks noGrp="1"/>
          </p:cNvSpPr>
          <p:nvPr>
            <p:ph type="sldNum" sz="quarter" idx="12"/>
          </p:nvPr>
        </p:nvSpPr>
        <p:spPr/>
        <p:txBody>
          <a:bodyPr/>
          <a:lstStyle/>
          <a:p>
            <a:fld id="{30D3C214-DA05-46CE-86F8-8CD8AA1F891D}" type="slidenum">
              <a:rPr lang="en-US" smtClean="0"/>
              <a:pPr/>
              <a:t>75</a:t>
            </a:fld>
            <a:endParaRPr lang="en-US"/>
          </a:p>
        </p:txBody>
      </p:sp>
    </p:spTree>
    <p:extLst>
      <p:ext uri="{BB962C8B-B14F-4D97-AF65-F5344CB8AC3E}">
        <p14:creationId xmlns:p14="http://schemas.microsoft.com/office/powerpoint/2010/main" val="18370238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Tenosynovitis</a:t>
            </a:r>
            <a:r>
              <a:rPr lang="en-US" b="0" dirty="0"/>
              <a:t> </a:t>
            </a:r>
            <a:endParaRPr lang="en-US" dirty="0"/>
          </a:p>
        </p:txBody>
      </p:sp>
      <p:sp>
        <p:nvSpPr>
          <p:cNvPr id="3" name="Content Placeholder 2"/>
          <p:cNvSpPr>
            <a:spLocks noGrp="1"/>
          </p:cNvSpPr>
          <p:nvPr>
            <p:ph idx="1"/>
          </p:nvPr>
        </p:nvSpPr>
        <p:spPr>
          <a:xfrm>
            <a:off x="457200" y="1775191"/>
            <a:ext cx="6071832" cy="4625609"/>
          </a:xfrm>
        </p:spPr>
        <p:txBody>
          <a:bodyPr>
            <a:normAutofit lnSpcReduction="10000"/>
          </a:bodyPr>
          <a:lstStyle/>
          <a:p>
            <a:r>
              <a:rPr lang="en-US" b="1" dirty="0"/>
              <a:t>Tenosynovitis</a:t>
            </a:r>
            <a:r>
              <a:rPr lang="en-US" dirty="0"/>
              <a:t> is the </a:t>
            </a:r>
            <a:r>
              <a:rPr lang="en-US" dirty="0">
                <a:hlinkClick r:id="rId2" tooltip="Inflammation"/>
              </a:rPr>
              <a:t>inflammation</a:t>
            </a:r>
            <a:r>
              <a:rPr lang="en-US" dirty="0"/>
              <a:t> of the </a:t>
            </a:r>
            <a:r>
              <a:rPr lang="en-US" dirty="0">
                <a:hlinkClick r:id="rId3" tooltip="Fluid"/>
              </a:rPr>
              <a:t>fluid</a:t>
            </a:r>
            <a:r>
              <a:rPr lang="en-US" dirty="0"/>
              <a:t>-filled sheath (called the </a:t>
            </a:r>
            <a:r>
              <a:rPr lang="en-US" dirty="0" err="1">
                <a:hlinkClick r:id="rId4" tooltip="Synovium"/>
              </a:rPr>
              <a:t>synovium</a:t>
            </a:r>
            <a:r>
              <a:rPr lang="en-US" dirty="0"/>
              <a:t>) that surrounds a </a:t>
            </a:r>
            <a:r>
              <a:rPr lang="en-US" dirty="0">
                <a:hlinkClick r:id="rId5" tooltip="Tendon"/>
              </a:rPr>
              <a:t>tendon</a:t>
            </a:r>
            <a:r>
              <a:rPr lang="en-US" dirty="0" smtClean="0"/>
              <a:t>.</a:t>
            </a:r>
          </a:p>
          <a:p>
            <a:r>
              <a:rPr lang="en-US" dirty="0"/>
              <a:t>Symptoms of tenosynovitis include pain, swelling and difficulty moving the particular joint where the inflammation occurs. </a:t>
            </a:r>
            <a:endParaRPr lang="en-US" dirty="0" smtClean="0"/>
          </a:p>
          <a:p>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76</a:t>
            </a:fld>
            <a:endParaRPr lang="en-US"/>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7510" y="1981200"/>
            <a:ext cx="2190750" cy="2924175"/>
          </a:xfrm>
          <a:prstGeom prst="rect">
            <a:avLst/>
          </a:prstGeom>
        </p:spPr>
      </p:pic>
    </p:spTree>
    <p:extLst>
      <p:ext uri="{BB962C8B-B14F-4D97-AF65-F5344CB8AC3E}">
        <p14:creationId xmlns:p14="http://schemas.microsoft.com/office/powerpoint/2010/main" val="17120728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Tenosynovitis</a:t>
            </a:r>
            <a:r>
              <a:rPr lang="en-US" b="0" dirty="0"/>
              <a:t> </a:t>
            </a:r>
            <a:endParaRPr lang="en-US" dirty="0"/>
          </a:p>
        </p:txBody>
      </p:sp>
      <p:sp>
        <p:nvSpPr>
          <p:cNvPr id="3" name="Content Placeholder 2"/>
          <p:cNvSpPr>
            <a:spLocks noGrp="1"/>
          </p:cNvSpPr>
          <p:nvPr>
            <p:ph idx="1"/>
          </p:nvPr>
        </p:nvSpPr>
        <p:spPr/>
        <p:txBody>
          <a:bodyPr/>
          <a:lstStyle/>
          <a:p>
            <a:r>
              <a:rPr lang="en-US" dirty="0"/>
              <a:t>When the condition causes the finger to "stick" in a flexed position, this is called </a:t>
            </a:r>
            <a:r>
              <a:rPr lang="en-US" dirty="0">
                <a:hlinkClick r:id="rId2" tooltip="Stenosing tenosynovitis"/>
              </a:rPr>
              <a:t>"</a:t>
            </a:r>
            <a:r>
              <a:rPr lang="en-US" dirty="0" err="1">
                <a:hlinkClick r:id="rId2" tooltip="Stenosing tenosynovitis"/>
              </a:rPr>
              <a:t>stenosing</a:t>
            </a:r>
            <a:r>
              <a:rPr lang="en-US" dirty="0">
                <a:hlinkClick r:id="rId2" tooltip="Stenosing tenosynovitis"/>
              </a:rPr>
              <a:t>" tenosynovitis</a:t>
            </a:r>
            <a:r>
              <a:rPr lang="en-US" dirty="0"/>
              <a:t>, commonly known as "</a:t>
            </a:r>
            <a:r>
              <a:rPr lang="en-US" dirty="0">
                <a:hlinkClick r:id="rId3" tooltip="Trigger finger"/>
              </a:rPr>
              <a:t>trigger finger</a:t>
            </a:r>
            <a:r>
              <a:rPr lang="en-US" dirty="0"/>
              <a:t>". </a:t>
            </a:r>
            <a:endParaRPr lang="en-US" dirty="0" smtClean="0"/>
          </a:p>
          <a:p>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77</a:t>
            </a:fld>
            <a:endParaRPr lang="en-US"/>
          </a:p>
        </p:txBody>
      </p:sp>
    </p:spTree>
    <p:extLst>
      <p:ext uri="{BB962C8B-B14F-4D97-AF65-F5344CB8AC3E}">
        <p14:creationId xmlns:p14="http://schemas.microsoft.com/office/powerpoint/2010/main" val="22410876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t>Causes</a:t>
            </a:r>
            <a:endParaRPr lang="en-US" dirty="0"/>
          </a:p>
        </p:txBody>
      </p:sp>
      <p:sp>
        <p:nvSpPr>
          <p:cNvPr id="3" name="Content Placeholder 2"/>
          <p:cNvSpPr>
            <a:spLocks noGrp="1"/>
          </p:cNvSpPr>
          <p:nvPr>
            <p:ph idx="1"/>
          </p:nvPr>
        </p:nvSpPr>
        <p:spPr/>
        <p:txBody>
          <a:bodyPr/>
          <a:lstStyle/>
          <a:p>
            <a:r>
              <a:rPr lang="en-US" dirty="0"/>
              <a:t>Causes of tenosynovitis are unknown. Repeated use of hand tools can precede the condition, as well as arthritis or injury. Tenosynovitis sometimes runs in families and is generally seen more often in males than in females. </a:t>
            </a:r>
          </a:p>
        </p:txBody>
      </p:sp>
      <p:sp>
        <p:nvSpPr>
          <p:cNvPr id="4" name="Slide Number Placeholder 3"/>
          <p:cNvSpPr>
            <a:spLocks noGrp="1"/>
          </p:cNvSpPr>
          <p:nvPr>
            <p:ph type="sldNum" sz="quarter" idx="12"/>
          </p:nvPr>
        </p:nvSpPr>
        <p:spPr/>
        <p:txBody>
          <a:bodyPr/>
          <a:lstStyle/>
          <a:p>
            <a:fld id="{30D3C214-DA05-46CE-86F8-8CD8AA1F891D}" type="slidenum">
              <a:rPr lang="en-US" smtClean="0"/>
              <a:pPr/>
              <a:t>78</a:t>
            </a:fld>
            <a:endParaRPr lang="en-US"/>
          </a:p>
        </p:txBody>
      </p:sp>
    </p:spTree>
    <p:extLst>
      <p:ext uri="{BB962C8B-B14F-4D97-AF65-F5344CB8AC3E}">
        <p14:creationId xmlns:p14="http://schemas.microsoft.com/office/powerpoint/2010/main" val="21182333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t>Diagnosis</a:t>
            </a:r>
            <a:endParaRPr lang="en-US" dirty="0"/>
          </a:p>
        </p:txBody>
      </p:sp>
      <p:sp>
        <p:nvSpPr>
          <p:cNvPr id="3" name="Content Placeholder 2"/>
          <p:cNvSpPr>
            <a:spLocks noGrp="1"/>
          </p:cNvSpPr>
          <p:nvPr>
            <p:ph idx="1"/>
          </p:nvPr>
        </p:nvSpPr>
        <p:spPr/>
        <p:txBody>
          <a:bodyPr/>
          <a:lstStyle/>
          <a:p>
            <a:r>
              <a:rPr lang="en-US" dirty="0"/>
              <a:t>A physical examination shows swelling over the involved tendon</a:t>
            </a:r>
            <a:r>
              <a:rPr lang="en-US" dirty="0" smtClean="0"/>
              <a:t>.</a:t>
            </a:r>
          </a:p>
          <a:p>
            <a:r>
              <a:rPr lang="en-US" dirty="0"/>
              <a:t>you move the muscle to which it is attached to see whether you experience </a:t>
            </a:r>
            <a:r>
              <a:rPr lang="en-US" dirty="0" smtClean="0"/>
              <a:t>pain</a:t>
            </a:r>
          </a:p>
          <a:p>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79</a:t>
            </a:fld>
            <a:endParaRPr lang="en-US"/>
          </a:p>
        </p:txBody>
      </p:sp>
    </p:spTree>
    <p:extLst>
      <p:ext uri="{BB962C8B-B14F-4D97-AF65-F5344CB8AC3E}">
        <p14:creationId xmlns:p14="http://schemas.microsoft.com/office/powerpoint/2010/main" val="1523370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Treatments </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Cast Immobilization</a:t>
            </a:r>
            <a:r>
              <a:rPr lang="en-US" b="1" dirty="0" smtClean="0"/>
              <a:t>: </a:t>
            </a:r>
            <a:r>
              <a:rPr lang="en-US" dirty="0" smtClean="0"/>
              <a:t>A plaster or fiberglass cast is the most common type of fracture treatment.</a:t>
            </a:r>
          </a:p>
          <a:p>
            <a:r>
              <a:rPr lang="en-US" b="1" dirty="0" smtClean="0">
                <a:solidFill>
                  <a:srgbClr val="FF0000"/>
                </a:solidFill>
              </a:rPr>
              <a:t>Functional Cast or Brace</a:t>
            </a:r>
            <a:r>
              <a:rPr lang="en-US" b="1" dirty="0" smtClean="0"/>
              <a:t>: </a:t>
            </a:r>
            <a:r>
              <a:rPr lang="en-US" dirty="0" smtClean="0"/>
              <a:t>The cast or brace </a:t>
            </a:r>
            <a:r>
              <a:rPr lang="en-US" dirty="0" smtClean="0">
                <a:solidFill>
                  <a:srgbClr val="FF0000"/>
                </a:solidFill>
              </a:rPr>
              <a:t>allows limited or "controlled" movement </a:t>
            </a:r>
            <a:r>
              <a:rPr lang="en-US" dirty="0" smtClean="0"/>
              <a:t>of nearby joints. This treatment is desirable for some, but not all, fractures.</a:t>
            </a:r>
          </a:p>
          <a:p>
            <a:endParaRPr lang="en-US" b="1" dirty="0" smtClean="0"/>
          </a:p>
          <a:p>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t>Treatment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a:t>Treatments for tenosynovitis depend on the severity of the inflammation and location. Mild tenosynovitis causing small scale swelling can be treated with </a:t>
            </a:r>
            <a:r>
              <a:rPr lang="en-US" dirty="0">
                <a:hlinkClick r:id="rId2" tooltip="Non-steroidal anti-inflammatory drugs"/>
              </a:rPr>
              <a:t>non-steroidal anti-inflammatory drugs</a:t>
            </a:r>
            <a:r>
              <a:rPr lang="en-US" dirty="0"/>
              <a:t> (NSAIDs) such as </a:t>
            </a:r>
            <a:r>
              <a:rPr lang="en-US" dirty="0">
                <a:hlinkClick r:id="rId3" tooltip="Naproxen"/>
              </a:rPr>
              <a:t>Naproxen</a:t>
            </a:r>
            <a:r>
              <a:rPr lang="en-US" dirty="0"/>
              <a:t>, ibuprofen or </a:t>
            </a:r>
            <a:r>
              <a:rPr lang="en-US" dirty="0" smtClean="0">
                <a:hlinkClick r:id="rId4" tooltip="Diclofenac"/>
              </a:rPr>
              <a:t>diclofenac</a:t>
            </a:r>
            <a:r>
              <a:rPr lang="en-US" dirty="0" smtClean="0"/>
              <a:t>.</a:t>
            </a:r>
          </a:p>
          <a:p>
            <a:r>
              <a:rPr lang="en-US" dirty="0"/>
              <a:t>Resting the affected tendons is essential for recovery; a </a:t>
            </a:r>
            <a:r>
              <a:rPr lang="en-US" dirty="0">
                <a:hlinkClick r:id="rId5" tooltip="Brace (orthopaedic)"/>
              </a:rPr>
              <a:t>brace</a:t>
            </a:r>
            <a:r>
              <a:rPr lang="en-US" dirty="0"/>
              <a:t> is often recommended.</a:t>
            </a:r>
            <a:r>
              <a:rPr lang="en-US" baseline="30000" dirty="0">
                <a:hlinkClick r:id="rId6"/>
              </a:rPr>
              <a:t>[2]</a:t>
            </a:r>
            <a:r>
              <a:rPr lang="en-US" dirty="0"/>
              <a:t> </a:t>
            </a:r>
            <a:r>
              <a:rPr lang="en-US" dirty="0">
                <a:hlinkClick r:id="rId7" tooltip="Physical therapy"/>
              </a:rPr>
              <a:t>Physical</a:t>
            </a:r>
            <a:r>
              <a:rPr lang="en-US" dirty="0"/>
              <a:t> or </a:t>
            </a:r>
            <a:r>
              <a:rPr lang="en-US" dirty="0">
                <a:hlinkClick r:id="rId8" tooltip="Occupational therapy"/>
              </a:rPr>
              <a:t>occupational therapy</a:t>
            </a:r>
            <a:r>
              <a:rPr lang="en-US" dirty="0"/>
              <a:t> may also be beneficial in reducing symptoms</a:t>
            </a:r>
          </a:p>
        </p:txBody>
      </p:sp>
      <p:sp>
        <p:nvSpPr>
          <p:cNvPr id="4" name="Slide Number Placeholder 3"/>
          <p:cNvSpPr>
            <a:spLocks noGrp="1"/>
          </p:cNvSpPr>
          <p:nvPr>
            <p:ph type="sldNum" sz="quarter" idx="12"/>
          </p:nvPr>
        </p:nvSpPr>
        <p:spPr/>
        <p:txBody>
          <a:bodyPr/>
          <a:lstStyle/>
          <a:p>
            <a:fld id="{30D3C214-DA05-46CE-86F8-8CD8AA1F891D}" type="slidenum">
              <a:rPr lang="en-US" smtClean="0"/>
              <a:pPr/>
              <a:t>80</a:t>
            </a:fld>
            <a:endParaRPr lang="en-US"/>
          </a:p>
        </p:txBody>
      </p:sp>
    </p:spTree>
    <p:extLst>
      <p:ext uri="{BB962C8B-B14F-4D97-AF65-F5344CB8AC3E}">
        <p14:creationId xmlns:p14="http://schemas.microsoft.com/office/powerpoint/2010/main" val="14809766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Treatment</a:t>
            </a:r>
            <a:endParaRPr lang="en-US" dirty="0"/>
          </a:p>
        </p:txBody>
      </p:sp>
      <p:sp>
        <p:nvSpPr>
          <p:cNvPr id="3" name="Content Placeholder 2"/>
          <p:cNvSpPr>
            <a:spLocks noGrp="1"/>
          </p:cNvSpPr>
          <p:nvPr>
            <p:ph idx="1"/>
          </p:nvPr>
        </p:nvSpPr>
        <p:spPr/>
        <p:txBody>
          <a:bodyPr/>
          <a:lstStyle/>
          <a:p>
            <a:r>
              <a:rPr lang="en-US" dirty="0"/>
              <a:t>More acute cases are treated with </a:t>
            </a:r>
            <a:r>
              <a:rPr lang="en-US" dirty="0">
                <a:hlinkClick r:id="rId2" tooltip="Cortisone"/>
              </a:rPr>
              <a:t>cortisone</a:t>
            </a:r>
            <a:r>
              <a:rPr lang="en-US" dirty="0"/>
              <a:t> (steroid) injections, then a course of </a:t>
            </a:r>
            <a:r>
              <a:rPr lang="en-US" dirty="0" err="1">
                <a:hlinkClick r:id="rId3" tooltip="Paracetamol"/>
              </a:rPr>
              <a:t>paracetamol</a:t>
            </a:r>
            <a:r>
              <a:rPr lang="en-US" dirty="0"/>
              <a:t> and </a:t>
            </a:r>
            <a:r>
              <a:rPr lang="en-US" dirty="0">
                <a:hlinkClick r:id="rId4" tooltip="Ibuprofen"/>
              </a:rPr>
              <a:t>ibuprofen</a:t>
            </a:r>
            <a:r>
              <a:rPr lang="en-US" dirty="0"/>
              <a:t> for pain. Outpatient surgery can be used to enlarge the </a:t>
            </a:r>
            <a:r>
              <a:rPr lang="en-US" dirty="0" err="1"/>
              <a:t>synovium</a:t>
            </a:r>
            <a:r>
              <a:rPr lang="en-US" dirty="0"/>
              <a:t>. </a:t>
            </a:r>
          </a:p>
        </p:txBody>
      </p:sp>
      <p:sp>
        <p:nvSpPr>
          <p:cNvPr id="4" name="Slide Number Placeholder 3"/>
          <p:cNvSpPr>
            <a:spLocks noGrp="1"/>
          </p:cNvSpPr>
          <p:nvPr>
            <p:ph type="sldNum" sz="quarter" idx="12"/>
          </p:nvPr>
        </p:nvSpPr>
        <p:spPr/>
        <p:txBody>
          <a:bodyPr/>
          <a:lstStyle/>
          <a:p>
            <a:fld id="{30D3C214-DA05-46CE-86F8-8CD8AA1F891D}" type="slidenum">
              <a:rPr lang="en-US" smtClean="0"/>
              <a:pPr/>
              <a:t>81</a:t>
            </a:fld>
            <a:endParaRPr lang="en-US"/>
          </a:p>
        </p:txBody>
      </p:sp>
    </p:spTree>
    <p:extLst>
      <p:ext uri="{BB962C8B-B14F-4D97-AF65-F5344CB8AC3E}">
        <p14:creationId xmlns:p14="http://schemas.microsoft.com/office/powerpoint/2010/main" val="1257979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t>Bursitis</a:t>
            </a:r>
            <a:endParaRPr lang="en-US" dirty="0"/>
          </a:p>
        </p:txBody>
      </p:sp>
      <p:sp>
        <p:nvSpPr>
          <p:cNvPr id="3" name="Content Placeholder 2"/>
          <p:cNvSpPr>
            <a:spLocks noGrp="1"/>
          </p:cNvSpPr>
          <p:nvPr>
            <p:ph idx="1"/>
          </p:nvPr>
        </p:nvSpPr>
        <p:spPr/>
        <p:txBody>
          <a:bodyPr/>
          <a:lstStyle/>
          <a:p>
            <a:r>
              <a:rPr lang="en-US" b="1" dirty="0"/>
              <a:t>Bursitis</a:t>
            </a:r>
            <a:r>
              <a:rPr lang="en-US" dirty="0"/>
              <a:t> is the </a:t>
            </a:r>
            <a:r>
              <a:rPr lang="en-US" dirty="0">
                <a:hlinkClick r:id="rId2" tooltip="Inflammation"/>
              </a:rPr>
              <a:t>inflammation</a:t>
            </a:r>
            <a:r>
              <a:rPr lang="en-US" dirty="0"/>
              <a:t> of one or more </a:t>
            </a:r>
            <a:r>
              <a:rPr lang="en-US" dirty="0" err="1">
                <a:hlinkClick r:id="rId3" tooltip="Bursa (anatomy)"/>
              </a:rPr>
              <a:t>bursae</a:t>
            </a:r>
            <a:r>
              <a:rPr lang="en-US" dirty="0"/>
              <a:t> (small sacs) of </a:t>
            </a:r>
            <a:r>
              <a:rPr lang="en-US" dirty="0">
                <a:hlinkClick r:id="rId4" tooltip="Synovial fluid"/>
              </a:rPr>
              <a:t>synovial fluid</a:t>
            </a:r>
            <a:r>
              <a:rPr lang="en-US" dirty="0"/>
              <a:t> in the body. </a:t>
            </a:r>
            <a:endParaRPr lang="en-US" dirty="0" smtClean="0"/>
          </a:p>
          <a:p>
            <a:r>
              <a:rPr lang="en-US" dirty="0"/>
              <a:t>They are lined with a synovial membrane that secretes a lubricating synovial fluid.</a:t>
            </a:r>
            <a:r>
              <a:rPr lang="en-US" baseline="30000" dirty="0">
                <a:hlinkClick r:id="rId5"/>
              </a:rPr>
              <a:t>[1]</a:t>
            </a:r>
            <a:r>
              <a:rPr lang="en-US" dirty="0"/>
              <a:t> There are more than 150 </a:t>
            </a:r>
            <a:r>
              <a:rPr lang="en-US" dirty="0" err="1"/>
              <a:t>bursae</a:t>
            </a:r>
            <a:r>
              <a:rPr lang="en-US" dirty="0"/>
              <a:t> in the human </a:t>
            </a:r>
            <a:r>
              <a:rPr lang="en-US" dirty="0" smtClean="0"/>
              <a:t>body</a:t>
            </a:r>
          </a:p>
          <a:p>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82</a:t>
            </a:fld>
            <a:endParaRPr lang="en-US"/>
          </a:p>
        </p:txBody>
      </p:sp>
    </p:spTree>
    <p:extLst>
      <p:ext uri="{BB962C8B-B14F-4D97-AF65-F5344CB8AC3E}">
        <p14:creationId xmlns:p14="http://schemas.microsoft.com/office/powerpoint/2010/main" val="35064620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Bursitis</a:t>
            </a:r>
            <a:endParaRPr lang="en-US" dirty="0"/>
          </a:p>
        </p:txBody>
      </p:sp>
      <p:sp>
        <p:nvSpPr>
          <p:cNvPr id="3" name="Content Placeholder 2"/>
          <p:cNvSpPr>
            <a:spLocks noGrp="1"/>
          </p:cNvSpPr>
          <p:nvPr>
            <p:ph idx="1"/>
          </p:nvPr>
        </p:nvSpPr>
        <p:spPr/>
        <p:txBody>
          <a:bodyPr/>
          <a:lstStyle/>
          <a:p>
            <a:r>
              <a:rPr lang="en-US" dirty="0"/>
              <a:t> When bursitis occurs, however, movement relying upon the inflamed bursa becomes difficult and painful. Moreover, movement of tendons and muscles over the inflamed bursa aggravates its inflammation, perpetuating the problem. Muscle can also be stiffened.</a:t>
            </a:r>
          </a:p>
        </p:txBody>
      </p:sp>
      <p:sp>
        <p:nvSpPr>
          <p:cNvPr id="4" name="Slide Number Placeholder 3"/>
          <p:cNvSpPr>
            <a:spLocks noGrp="1"/>
          </p:cNvSpPr>
          <p:nvPr>
            <p:ph type="sldNum" sz="quarter" idx="12"/>
          </p:nvPr>
        </p:nvSpPr>
        <p:spPr/>
        <p:txBody>
          <a:bodyPr/>
          <a:lstStyle/>
          <a:p>
            <a:fld id="{30D3C214-DA05-46CE-86F8-8CD8AA1F891D}" type="slidenum">
              <a:rPr lang="en-US" smtClean="0"/>
              <a:pPr/>
              <a:t>83</a:t>
            </a:fld>
            <a:endParaRPr lang="en-US"/>
          </a:p>
        </p:txBody>
      </p:sp>
    </p:spTree>
    <p:extLst>
      <p:ext uri="{BB962C8B-B14F-4D97-AF65-F5344CB8AC3E}">
        <p14:creationId xmlns:p14="http://schemas.microsoft.com/office/powerpoint/2010/main" val="14415936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t>Signs and </a:t>
            </a:r>
            <a:r>
              <a:rPr lang="en-US" b="0" dirty="0" smtClean="0"/>
              <a:t>symptoms</a:t>
            </a:r>
            <a:endParaRPr lang="en-US" dirty="0"/>
          </a:p>
        </p:txBody>
      </p:sp>
      <p:sp>
        <p:nvSpPr>
          <p:cNvPr id="3" name="Content Placeholder 2"/>
          <p:cNvSpPr>
            <a:spLocks noGrp="1"/>
          </p:cNvSpPr>
          <p:nvPr>
            <p:ph idx="1"/>
          </p:nvPr>
        </p:nvSpPr>
        <p:spPr/>
        <p:txBody>
          <a:bodyPr/>
          <a:lstStyle/>
          <a:p>
            <a:r>
              <a:rPr lang="en-US" dirty="0"/>
              <a:t>Bursitis commonly affects superficial </a:t>
            </a:r>
            <a:r>
              <a:rPr lang="en-US" dirty="0" err="1"/>
              <a:t>bursae</a:t>
            </a:r>
            <a:r>
              <a:rPr lang="en-US" dirty="0"/>
              <a:t>. These include the </a:t>
            </a:r>
            <a:r>
              <a:rPr lang="en-US" dirty="0">
                <a:hlinkClick r:id="rId2" tooltip="Subacromial (page does not exist)"/>
              </a:rPr>
              <a:t>subacromial</a:t>
            </a:r>
            <a:r>
              <a:rPr lang="en-US" dirty="0"/>
              <a:t>, </a:t>
            </a:r>
            <a:r>
              <a:rPr lang="en-US" dirty="0" err="1">
                <a:hlinkClick r:id="rId3" tooltip="Prepatellar (page does not exist)"/>
              </a:rPr>
              <a:t>prepatellar</a:t>
            </a:r>
            <a:r>
              <a:rPr lang="en-US" dirty="0"/>
              <a:t>, </a:t>
            </a:r>
            <a:r>
              <a:rPr lang="en-US" dirty="0" err="1">
                <a:hlinkClick r:id="rId4" tooltip="Retrocalcaneal (page does not exist)"/>
              </a:rPr>
              <a:t>retrocalcaneal</a:t>
            </a:r>
            <a:r>
              <a:rPr lang="en-US" dirty="0"/>
              <a:t>, and </a:t>
            </a:r>
            <a:r>
              <a:rPr lang="en-US" dirty="0">
                <a:hlinkClick r:id="rId5" tooltip="Pes anserinus"/>
              </a:rPr>
              <a:t>pes </a:t>
            </a:r>
            <a:r>
              <a:rPr lang="en-US" dirty="0" err="1">
                <a:hlinkClick r:id="rId5" tooltip="Pes anserinus"/>
              </a:rPr>
              <a:t>anserinus</a:t>
            </a:r>
            <a:r>
              <a:rPr lang="en-US" dirty="0" err="1"/>
              <a:t>bursae</a:t>
            </a:r>
            <a:r>
              <a:rPr lang="en-US" dirty="0" smtClean="0"/>
              <a:t>.</a:t>
            </a:r>
          </a:p>
          <a:p>
            <a:r>
              <a:rPr lang="en-US" dirty="0"/>
              <a:t> Symptoms vary from localized warmth and </a:t>
            </a:r>
            <a:r>
              <a:rPr lang="en-US" dirty="0">
                <a:hlinkClick r:id="rId6" tooltip="Erythema"/>
              </a:rPr>
              <a:t>erythema</a:t>
            </a:r>
            <a:r>
              <a:rPr lang="en-US" dirty="0"/>
              <a:t> </a:t>
            </a:r>
            <a:r>
              <a:rPr lang="en-US" baseline="30000" dirty="0">
                <a:hlinkClick r:id="rId7"/>
              </a:rPr>
              <a:t>[4]</a:t>
            </a:r>
            <a:r>
              <a:rPr lang="en-US" dirty="0"/>
              <a:t> to joint pain and stiffness</a:t>
            </a:r>
          </a:p>
        </p:txBody>
      </p:sp>
      <p:sp>
        <p:nvSpPr>
          <p:cNvPr id="4" name="Slide Number Placeholder 3"/>
          <p:cNvSpPr>
            <a:spLocks noGrp="1"/>
          </p:cNvSpPr>
          <p:nvPr>
            <p:ph type="sldNum" sz="quarter" idx="12"/>
          </p:nvPr>
        </p:nvSpPr>
        <p:spPr/>
        <p:txBody>
          <a:bodyPr/>
          <a:lstStyle/>
          <a:p>
            <a:fld id="{30D3C214-DA05-46CE-86F8-8CD8AA1F891D}" type="slidenum">
              <a:rPr lang="en-US" smtClean="0"/>
              <a:pPr/>
              <a:t>84</a:t>
            </a:fld>
            <a:endParaRPr lang="en-US"/>
          </a:p>
        </p:txBody>
      </p:sp>
    </p:spTree>
    <p:extLst>
      <p:ext uri="{BB962C8B-B14F-4D97-AF65-F5344CB8AC3E}">
        <p14:creationId xmlns:p14="http://schemas.microsoft.com/office/powerpoint/2010/main" val="30841448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t>Cause</a:t>
            </a:r>
            <a:endParaRPr lang="en-US" dirty="0"/>
          </a:p>
        </p:txBody>
      </p:sp>
      <p:sp>
        <p:nvSpPr>
          <p:cNvPr id="3" name="Content Placeholder 2"/>
          <p:cNvSpPr>
            <a:spLocks noGrp="1"/>
          </p:cNvSpPr>
          <p:nvPr>
            <p:ph idx="1"/>
          </p:nvPr>
        </p:nvSpPr>
        <p:spPr/>
        <p:txBody>
          <a:bodyPr/>
          <a:lstStyle/>
          <a:p>
            <a:r>
              <a:rPr lang="en-US" dirty="0"/>
              <a:t>Trauma, auto-immune disorders, infection and iatrogenic etiologies can all cause bursitis.</a:t>
            </a:r>
            <a:r>
              <a:rPr lang="en-US" baseline="30000" dirty="0">
                <a:hlinkClick r:id="rId2"/>
              </a:rPr>
              <a:t>[5]</a:t>
            </a:r>
            <a:r>
              <a:rPr lang="en-US" dirty="0"/>
              <a:t> Bursitis is commonly caused by </a:t>
            </a:r>
            <a:r>
              <a:rPr lang="en-US" dirty="0">
                <a:hlinkClick r:id="rId3" tooltip="Repetitive strain injury"/>
              </a:rPr>
              <a:t>repetitive movement</a:t>
            </a:r>
            <a:r>
              <a:rPr lang="en-US" dirty="0"/>
              <a:t> and excessive pressure. Shoulders, elbows and knees are the most commonly affected. </a:t>
            </a:r>
            <a:endParaRPr lang="en-US" dirty="0" smtClean="0"/>
          </a:p>
          <a:p>
            <a:r>
              <a:rPr lang="en-US" dirty="0"/>
              <a:t> </a:t>
            </a:r>
            <a:r>
              <a:rPr lang="en-US" dirty="0">
                <a:hlinkClick r:id="rId4" tooltip="Rheumatoid arthritis"/>
              </a:rPr>
              <a:t>rheumatoid </a:t>
            </a:r>
            <a:r>
              <a:rPr lang="en-US" dirty="0" smtClean="0">
                <a:hlinkClick r:id="rId4" tooltip="Rheumatoid arthritis"/>
              </a:rPr>
              <a:t>arthritis</a:t>
            </a:r>
            <a:endParaRPr lang="en-US" dirty="0" smtClean="0"/>
          </a:p>
          <a:p>
            <a:r>
              <a:rPr lang="en-US" dirty="0"/>
              <a:t> </a:t>
            </a:r>
            <a:r>
              <a:rPr lang="en-US" dirty="0">
                <a:hlinkClick r:id="rId5" tooltip="Scoliosis"/>
              </a:rPr>
              <a:t>scoliosis</a:t>
            </a:r>
            <a:r>
              <a:rPr lang="en-US" dirty="0"/>
              <a:t> can cause bursitis of the shoulders</a:t>
            </a:r>
          </a:p>
        </p:txBody>
      </p:sp>
      <p:sp>
        <p:nvSpPr>
          <p:cNvPr id="4" name="Slide Number Placeholder 3"/>
          <p:cNvSpPr>
            <a:spLocks noGrp="1"/>
          </p:cNvSpPr>
          <p:nvPr>
            <p:ph type="sldNum" sz="quarter" idx="12"/>
          </p:nvPr>
        </p:nvSpPr>
        <p:spPr/>
        <p:txBody>
          <a:bodyPr/>
          <a:lstStyle/>
          <a:p>
            <a:fld id="{30D3C214-DA05-46CE-86F8-8CD8AA1F891D}" type="slidenum">
              <a:rPr lang="en-US" smtClean="0"/>
              <a:pPr/>
              <a:t>85</a:t>
            </a:fld>
            <a:endParaRPr lang="en-US"/>
          </a:p>
        </p:txBody>
      </p:sp>
    </p:spTree>
    <p:extLst>
      <p:ext uri="{BB962C8B-B14F-4D97-AF65-F5344CB8AC3E}">
        <p14:creationId xmlns:p14="http://schemas.microsoft.com/office/powerpoint/2010/main" val="9301895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t>Treatment</a:t>
            </a:r>
            <a:endParaRPr lang="en-US" dirty="0"/>
          </a:p>
        </p:txBody>
      </p:sp>
      <p:sp>
        <p:nvSpPr>
          <p:cNvPr id="3" name="Content Placeholder 2"/>
          <p:cNvSpPr>
            <a:spLocks noGrp="1"/>
          </p:cNvSpPr>
          <p:nvPr>
            <p:ph idx="1"/>
          </p:nvPr>
        </p:nvSpPr>
        <p:spPr/>
        <p:txBody>
          <a:bodyPr>
            <a:normAutofit lnSpcReduction="10000"/>
          </a:bodyPr>
          <a:lstStyle/>
          <a:p>
            <a:r>
              <a:rPr lang="en-US" dirty="0"/>
              <a:t>It is important to differentiate between infected and non-infected bursitis</a:t>
            </a:r>
            <a:r>
              <a:rPr lang="en-US" dirty="0" smtClean="0"/>
              <a:t>.</a:t>
            </a:r>
          </a:p>
          <a:p>
            <a:r>
              <a:rPr lang="en-US" dirty="0"/>
              <a:t>People may have surrounding cellulitis and systemic symptoms include a fever. The bursa should be aspirated to rule out an infectious </a:t>
            </a:r>
            <a:r>
              <a:rPr lang="en-US" dirty="0" smtClean="0"/>
              <a:t>process</a:t>
            </a:r>
          </a:p>
          <a:p>
            <a:r>
              <a:rPr lang="en-US" dirty="0" err="1"/>
              <a:t>Bursae</a:t>
            </a:r>
            <a:r>
              <a:rPr lang="en-US" dirty="0"/>
              <a:t> that are not infected can be treated symptomatically with rest, ice, elevation, </a:t>
            </a:r>
            <a:r>
              <a:rPr lang="en-US" dirty="0">
                <a:hlinkClick r:id="rId2" tooltip="Physiotherapy"/>
              </a:rPr>
              <a:t>physiotherapy</a:t>
            </a:r>
            <a:r>
              <a:rPr lang="en-US" dirty="0"/>
              <a:t>, </a:t>
            </a:r>
            <a:r>
              <a:rPr lang="en-US" dirty="0">
                <a:hlinkClick r:id="rId3" tooltip="Anti-inflammatory drug"/>
              </a:rPr>
              <a:t>anti-inflammatory drugs</a:t>
            </a:r>
            <a:r>
              <a:rPr lang="en-US" dirty="0"/>
              <a:t> and pain medication.</a:t>
            </a:r>
          </a:p>
        </p:txBody>
      </p:sp>
      <p:sp>
        <p:nvSpPr>
          <p:cNvPr id="4" name="Slide Number Placeholder 3"/>
          <p:cNvSpPr>
            <a:spLocks noGrp="1"/>
          </p:cNvSpPr>
          <p:nvPr>
            <p:ph type="sldNum" sz="quarter" idx="12"/>
          </p:nvPr>
        </p:nvSpPr>
        <p:spPr/>
        <p:txBody>
          <a:bodyPr/>
          <a:lstStyle/>
          <a:p>
            <a:fld id="{30D3C214-DA05-46CE-86F8-8CD8AA1F891D}" type="slidenum">
              <a:rPr lang="en-US" smtClean="0"/>
              <a:pPr/>
              <a:t>86</a:t>
            </a:fld>
            <a:endParaRPr lang="en-US"/>
          </a:p>
        </p:txBody>
      </p:sp>
    </p:spTree>
    <p:extLst>
      <p:ext uri="{BB962C8B-B14F-4D97-AF65-F5344CB8AC3E}">
        <p14:creationId xmlns:p14="http://schemas.microsoft.com/office/powerpoint/2010/main" val="3714648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Treatment</a:t>
            </a:r>
            <a:endParaRPr lang="en-US" dirty="0"/>
          </a:p>
        </p:txBody>
      </p:sp>
      <p:sp>
        <p:nvSpPr>
          <p:cNvPr id="3" name="Content Placeholder 2"/>
          <p:cNvSpPr>
            <a:spLocks noGrp="1"/>
          </p:cNvSpPr>
          <p:nvPr>
            <p:ph idx="1"/>
          </p:nvPr>
        </p:nvSpPr>
        <p:spPr/>
        <p:txBody>
          <a:bodyPr/>
          <a:lstStyle/>
          <a:p>
            <a:r>
              <a:rPr lang="en-US" dirty="0"/>
              <a:t>Since bursitis is caused by increased friction from the adjacent structures, a compression bandage is not suggested because compression would create more friction around the joint. Chronic bursitis can be amenable to </a:t>
            </a:r>
            <a:r>
              <a:rPr lang="en-US" dirty="0" err="1"/>
              <a:t>bursectomy</a:t>
            </a:r>
            <a:r>
              <a:rPr lang="en-US" dirty="0"/>
              <a:t> and </a:t>
            </a:r>
            <a:r>
              <a:rPr lang="en-US" dirty="0" smtClean="0"/>
              <a:t>aspiration</a:t>
            </a:r>
          </a:p>
          <a:p>
            <a:r>
              <a:rPr lang="en-US" dirty="0" err="1"/>
              <a:t>Bursae</a:t>
            </a:r>
            <a:r>
              <a:rPr lang="en-US" dirty="0"/>
              <a:t> that are </a:t>
            </a:r>
            <a:r>
              <a:rPr lang="en-US" dirty="0">
                <a:hlinkClick r:id="rId2" tooltip="Infection"/>
              </a:rPr>
              <a:t>infected</a:t>
            </a:r>
            <a:r>
              <a:rPr lang="en-US" dirty="0"/>
              <a:t> require further investigation and </a:t>
            </a:r>
            <a:r>
              <a:rPr lang="en-US" dirty="0">
                <a:hlinkClick r:id="rId3" tooltip="Antibiotic"/>
              </a:rPr>
              <a:t>antibiotic</a:t>
            </a:r>
            <a:r>
              <a:rPr lang="en-US" dirty="0"/>
              <a:t> therapy. Steroid therapy may also be considered</a:t>
            </a:r>
            <a:r>
              <a:rPr lang="en-US" dirty="0" smtClean="0"/>
              <a:t>.</a:t>
            </a: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87</a:t>
            </a:fld>
            <a:endParaRPr lang="en-US"/>
          </a:p>
        </p:txBody>
      </p:sp>
    </p:spTree>
    <p:extLst>
      <p:ext uri="{BB962C8B-B14F-4D97-AF65-F5344CB8AC3E}">
        <p14:creationId xmlns:p14="http://schemas.microsoft.com/office/powerpoint/2010/main" val="24332529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Calcific bursitis</a:t>
            </a:r>
          </a:p>
        </p:txBody>
      </p:sp>
      <p:sp>
        <p:nvSpPr>
          <p:cNvPr id="3" name="Content Placeholder 2"/>
          <p:cNvSpPr>
            <a:spLocks noGrp="1"/>
          </p:cNvSpPr>
          <p:nvPr>
            <p:ph idx="1"/>
          </p:nvPr>
        </p:nvSpPr>
        <p:spPr/>
        <p:txBody>
          <a:bodyPr/>
          <a:lstStyle/>
          <a:p>
            <a:r>
              <a:rPr lang="en-US" b="1" dirty="0"/>
              <a:t>Calcific bursitis</a:t>
            </a:r>
            <a:r>
              <a:rPr lang="en-US" dirty="0"/>
              <a:t> refers to calcium deposits within the </a:t>
            </a:r>
            <a:r>
              <a:rPr lang="en-US" dirty="0" err="1">
                <a:hlinkClick r:id="rId2" tooltip="Bursae"/>
              </a:rPr>
              <a:t>bursae</a:t>
            </a:r>
            <a:r>
              <a:rPr lang="en-US" dirty="0"/>
              <a:t>. This most occurs in the </a:t>
            </a:r>
            <a:r>
              <a:rPr lang="en-US" dirty="0">
                <a:hlinkClick r:id="rId3" tooltip="Shoulder"/>
              </a:rPr>
              <a:t>shoulder</a:t>
            </a:r>
            <a:r>
              <a:rPr lang="en-US" dirty="0"/>
              <a:t> area</a:t>
            </a:r>
            <a:r>
              <a:rPr lang="en-US" dirty="0" smtClean="0"/>
              <a:t>.</a:t>
            </a:r>
          </a:p>
          <a:p>
            <a:r>
              <a:rPr lang="en-US" dirty="0"/>
              <a:t>Signs and symptoms</a:t>
            </a:r>
          </a:p>
          <a:p>
            <a:r>
              <a:rPr lang="en-US" dirty="0"/>
              <a:t>Pain during rest</a:t>
            </a:r>
          </a:p>
          <a:p>
            <a:r>
              <a:rPr lang="en-US" dirty="0"/>
              <a:t>Tenderness on palpation</a:t>
            </a:r>
          </a:p>
          <a:p>
            <a:r>
              <a:rPr lang="en-US" u="sng" dirty="0">
                <a:hlinkClick r:id="rId4" tooltip="Joint stiffness"/>
              </a:rPr>
              <a:t>Stiffness</a:t>
            </a:r>
            <a:r>
              <a:rPr lang="en-US" dirty="0"/>
              <a:t> (reducing joint range of motion)</a:t>
            </a:r>
          </a:p>
          <a:p>
            <a:r>
              <a:rPr lang="en-US" dirty="0">
                <a:hlinkClick r:id="rId5" tooltip="Swelling (medical)"/>
              </a:rPr>
              <a:t>Swelling</a:t>
            </a:r>
            <a:endParaRPr lang="en-US" dirty="0"/>
          </a:p>
          <a:p>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88</a:t>
            </a:fld>
            <a:endParaRPr lang="en-US"/>
          </a:p>
        </p:txBody>
      </p:sp>
    </p:spTree>
    <p:extLst>
      <p:ext uri="{BB962C8B-B14F-4D97-AF65-F5344CB8AC3E}">
        <p14:creationId xmlns:p14="http://schemas.microsoft.com/office/powerpoint/2010/main" val="6389517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t>Diagnosis</a:t>
            </a:r>
            <a:endParaRPr lang="en-US" dirty="0"/>
          </a:p>
        </p:txBody>
      </p:sp>
      <p:sp>
        <p:nvSpPr>
          <p:cNvPr id="3" name="Content Placeholder 2"/>
          <p:cNvSpPr>
            <a:spLocks noGrp="1"/>
          </p:cNvSpPr>
          <p:nvPr>
            <p:ph idx="1"/>
          </p:nvPr>
        </p:nvSpPr>
        <p:spPr/>
        <p:txBody>
          <a:bodyPr>
            <a:normAutofit lnSpcReduction="10000"/>
          </a:bodyPr>
          <a:lstStyle/>
          <a:p>
            <a:r>
              <a:rPr lang="en-US" dirty="0">
                <a:hlinkClick r:id="rId2" tooltip="X-ray"/>
              </a:rPr>
              <a:t>X-ray</a:t>
            </a:r>
            <a:endParaRPr lang="en-US" dirty="0"/>
          </a:p>
          <a:p>
            <a:r>
              <a:rPr lang="en-US" dirty="0">
                <a:hlinkClick r:id="rId3" tooltip="MRI scan"/>
              </a:rPr>
              <a:t>MRI scan</a:t>
            </a:r>
            <a:endParaRPr lang="en-US" dirty="0"/>
          </a:p>
          <a:p>
            <a:r>
              <a:rPr lang="en-US" dirty="0"/>
              <a:t>Treatment</a:t>
            </a:r>
          </a:p>
          <a:p>
            <a:r>
              <a:rPr lang="en-US" dirty="0"/>
              <a:t>Ice (in the acute stage)</a:t>
            </a:r>
          </a:p>
          <a:p>
            <a:r>
              <a:rPr lang="en-US" dirty="0"/>
              <a:t>Rest (immobilization of the affected limb in the acute phase)</a:t>
            </a:r>
          </a:p>
          <a:p>
            <a:r>
              <a:rPr lang="en-US" dirty="0"/>
              <a:t>Non steroidal anti-inflammatory drugs</a:t>
            </a:r>
          </a:p>
          <a:p>
            <a:r>
              <a:rPr lang="en-US" dirty="0"/>
              <a:t>Injections of steroid</a:t>
            </a:r>
          </a:p>
          <a:p>
            <a:r>
              <a:rPr lang="en-US" dirty="0">
                <a:hlinkClick r:id="rId4" tooltip="Physical therapy"/>
              </a:rPr>
              <a:t>Physical therapy</a:t>
            </a:r>
            <a:endParaRPr lang="en-US" dirty="0"/>
          </a:p>
          <a:p>
            <a:r>
              <a:rPr lang="en-US"/>
              <a:t>Surgical treatment</a:t>
            </a:r>
          </a:p>
          <a:p>
            <a:endParaRPr lang="en-US"/>
          </a:p>
        </p:txBody>
      </p:sp>
      <p:sp>
        <p:nvSpPr>
          <p:cNvPr id="4" name="Slide Number Placeholder 3"/>
          <p:cNvSpPr>
            <a:spLocks noGrp="1"/>
          </p:cNvSpPr>
          <p:nvPr>
            <p:ph type="sldNum" sz="quarter" idx="12"/>
          </p:nvPr>
        </p:nvSpPr>
        <p:spPr/>
        <p:txBody>
          <a:bodyPr/>
          <a:lstStyle/>
          <a:p>
            <a:fld id="{30D3C214-DA05-46CE-86F8-8CD8AA1F891D}" type="slidenum">
              <a:rPr lang="en-US" smtClean="0"/>
              <a:pPr/>
              <a:t>89</a:t>
            </a:fld>
            <a:endParaRPr lang="en-US"/>
          </a:p>
        </p:txBody>
      </p:sp>
    </p:spTree>
    <p:extLst>
      <p:ext uri="{BB962C8B-B14F-4D97-AF65-F5344CB8AC3E}">
        <p14:creationId xmlns:p14="http://schemas.microsoft.com/office/powerpoint/2010/main" val="2829870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Treatments</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Traction</a:t>
            </a:r>
            <a:r>
              <a:rPr lang="en-US" b="1" dirty="0" smtClean="0"/>
              <a:t>: </a:t>
            </a:r>
            <a:r>
              <a:rPr lang="en-US" dirty="0" smtClean="0"/>
              <a:t>Traction is usually used to align a bone or bones by a gentle, steady pulling action.</a:t>
            </a:r>
          </a:p>
          <a:p>
            <a:r>
              <a:rPr lang="en-US" b="1" dirty="0" smtClean="0">
                <a:solidFill>
                  <a:srgbClr val="FF0000"/>
                </a:solidFill>
              </a:rPr>
              <a:t>External Fixation</a:t>
            </a:r>
            <a:r>
              <a:rPr lang="en-US" b="1" dirty="0" smtClean="0"/>
              <a:t>: </a:t>
            </a:r>
            <a:r>
              <a:rPr lang="en-US" dirty="0" smtClean="0"/>
              <a:t>In this type of operation, metal pins or screws are placed into the broken bone above and below the fracture site. The pins or screws are connected to a metal bar outside the skin.</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9</a:t>
            </a:fld>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t>
            </a: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90</a:t>
            </a:fld>
            <a:endParaRPr lang="en-US"/>
          </a:p>
        </p:txBody>
      </p:sp>
      <p:sp>
        <p:nvSpPr>
          <p:cNvPr id="6" name="Content Placeholder 2"/>
          <p:cNvSpPr txBox="1">
            <a:spLocks/>
          </p:cNvSpPr>
          <p:nvPr/>
        </p:nvSpPr>
        <p:spPr>
          <a:xfrm>
            <a:off x="457200" y="1584959"/>
            <a:ext cx="8001000" cy="5029200"/>
          </a:xfrm>
          <a:prstGeom prst="rect">
            <a:avLst/>
          </a:prstGeom>
        </p:spPr>
        <p:style>
          <a:lnRef idx="1">
            <a:schemeClr val="accent4"/>
          </a:lnRef>
          <a:fillRef idx="2">
            <a:schemeClr val="accent4"/>
          </a:fillRef>
          <a:effectRef idx="1">
            <a:schemeClr val="accent4"/>
          </a:effectRef>
          <a:fontRef idx="minor">
            <a:schemeClr val="dk1"/>
          </a:fontRef>
        </p:style>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dk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dk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dk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dk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dk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dk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dk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dk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dk1"/>
                </a:solidFill>
                <a:latin typeface="+mn-lt"/>
                <a:ea typeface="+mn-ea"/>
                <a:cs typeface="+mn-cs"/>
              </a:defRPr>
            </a:lvl9pPr>
            <a:extLst/>
          </a:lstStyle>
          <a:p>
            <a:r>
              <a:rPr lang="en-US" dirty="0" smtClean="0"/>
              <a:t>ISOM </a:t>
            </a:r>
          </a:p>
          <a:p>
            <a:r>
              <a:rPr lang="en-US" dirty="0" smtClean="0"/>
              <a:t>(1) from </a:t>
            </a:r>
            <a:r>
              <a:rPr lang="en-US" dirty="0" smtClean="0">
                <a:solidFill>
                  <a:srgbClr val="FF0000"/>
                </a:solidFill>
              </a:rPr>
              <a:t>stabilizer muscles </a:t>
            </a:r>
            <a:r>
              <a:rPr lang="en-US" dirty="0" smtClean="0"/>
              <a:t>that provide reactive forces to </a:t>
            </a:r>
            <a:r>
              <a:rPr lang="en-US" dirty="0" smtClean="0">
                <a:solidFill>
                  <a:srgbClr val="FF0000"/>
                </a:solidFill>
              </a:rPr>
              <a:t>maintain posture </a:t>
            </a:r>
            <a:r>
              <a:rPr lang="en-US" dirty="0" smtClean="0"/>
              <a:t>during an exercise, </a:t>
            </a:r>
          </a:p>
          <a:p>
            <a:r>
              <a:rPr lang="en-US" dirty="0" smtClean="0"/>
              <a:t>(2) in </a:t>
            </a:r>
            <a:r>
              <a:rPr lang="en-US" dirty="0" smtClean="0">
                <a:solidFill>
                  <a:srgbClr val="FF0000"/>
                </a:solidFill>
              </a:rPr>
              <a:t>between ECC and CON actions </a:t>
            </a:r>
            <a:r>
              <a:rPr lang="en-US" dirty="0" smtClean="0"/>
              <a:t>for the agonist muscles in an exercise, </a:t>
            </a:r>
          </a:p>
          <a:p>
            <a:r>
              <a:rPr lang="en-US" dirty="0" smtClean="0"/>
              <a:t>(3) while </a:t>
            </a:r>
            <a:r>
              <a:rPr lang="en-US" dirty="0" smtClean="0">
                <a:solidFill>
                  <a:srgbClr val="FF0000"/>
                </a:solidFill>
              </a:rPr>
              <a:t>gripping the weights</a:t>
            </a:r>
            <a:r>
              <a:rPr lang="en-US" dirty="0" smtClean="0"/>
              <a:t>, and </a:t>
            </a:r>
          </a:p>
          <a:p>
            <a:r>
              <a:rPr lang="en-US" dirty="0" smtClean="0"/>
              <a:t>(4) as the primary action of the exercise in a specific area of the range of motion.</a:t>
            </a:r>
            <a:endParaRPr lang="en-US" dirty="0"/>
          </a:p>
        </p:txBody>
      </p:sp>
    </p:spTree>
    <p:extLst>
      <p:ext uri="{BB962C8B-B14F-4D97-AF65-F5344CB8AC3E}">
        <p14:creationId xmlns:p14="http://schemas.microsoft.com/office/powerpoint/2010/main" val="28699346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training</a:t>
            </a: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91</a:t>
            </a:fld>
            <a:endParaRPr lang="en-US"/>
          </a:p>
        </p:txBody>
      </p:sp>
      <p:sp>
        <p:nvSpPr>
          <p:cNvPr id="5"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r>
              <a:rPr lang="en-US" dirty="0" smtClean="0">
                <a:solidFill>
                  <a:srgbClr val="FF0000"/>
                </a:solidFill>
              </a:rPr>
              <a:t>Greater force </a:t>
            </a:r>
            <a:r>
              <a:rPr lang="en-US" dirty="0" smtClean="0"/>
              <a:t>per unit of muscle cross sectional area, </a:t>
            </a:r>
          </a:p>
          <a:p>
            <a:r>
              <a:rPr lang="en-US" dirty="0" smtClean="0"/>
              <a:t>Involve </a:t>
            </a:r>
            <a:r>
              <a:rPr lang="en-US" dirty="0" smtClean="0">
                <a:solidFill>
                  <a:srgbClr val="FF0000"/>
                </a:solidFill>
              </a:rPr>
              <a:t>less muscle-fiber activation </a:t>
            </a:r>
            <a:r>
              <a:rPr lang="en-US" dirty="0" smtClean="0"/>
              <a:t>per level of tension, </a:t>
            </a:r>
          </a:p>
          <a:p>
            <a:r>
              <a:rPr lang="en-US" dirty="0" smtClean="0"/>
              <a:t>Require </a:t>
            </a:r>
            <a:r>
              <a:rPr lang="en-US" dirty="0" smtClean="0">
                <a:solidFill>
                  <a:srgbClr val="FF0000"/>
                </a:solidFill>
              </a:rPr>
              <a:t>less energy expenditure</a:t>
            </a:r>
            <a:r>
              <a:rPr lang="en-US" dirty="0" smtClean="0"/>
              <a:t> per level of tension, and result in </a:t>
            </a:r>
          </a:p>
          <a:p>
            <a:r>
              <a:rPr lang="en-US" dirty="0" smtClean="0">
                <a:solidFill>
                  <a:srgbClr val="FF0000"/>
                </a:solidFill>
              </a:rPr>
              <a:t>Greater muscle damage</a:t>
            </a:r>
          </a:p>
          <a:p>
            <a:r>
              <a:rPr lang="en-US" dirty="0" smtClean="0"/>
              <a:t>More conducive to </a:t>
            </a:r>
            <a:r>
              <a:rPr lang="en-US" dirty="0" smtClean="0">
                <a:solidFill>
                  <a:srgbClr val="FF0000"/>
                </a:solidFill>
              </a:rPr>
              <a:t>muscle growth</a:t>
            </a:r>
          </a:p>
          <a:p>
            <a:r>
              <a:rPr lang="en-US" dirty="0" smtClean="0">
                <a:solidFill>
                  <a:srgbClr val="FF0000"/>
                </a:solidFill>
              </a:rPr>
              <a:t>Strength</a:t>
            </a:r>
            <a:r>
              <a:rPr lang="en-US" dirty="0" smtClean="0"/>
              <a:t> improvements are greatest when ECC actions are emphasized.</a:t>
            </a:r>
          </a:p>
          <a:p>
            <a:endParaRPr lang="en-US" dirty="0"/>
          </a:p>
        </p:txBody>
      </p:sp>
    </p:spTree>
    <p:extLst>
      <p:ext uri="{BB962C8B-B14F-4D97-AF65-F5344CB8AC3E}">
        <p14:creationId xmlns:p14="http://schemas.microsoft.com/office/powerpoint/2010/main" val="18791006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Isokinetic </a:t>
            </a: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92</a:t>
            </a:fld>
            <a:endParaRPr lang="en-US"/>
          </a:p>
        </p:txBody>
      </p:sp>
      <p:sp>
        <p:nvSpPr>
          <p:cNvPr id="5"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r>
              <a:rPr lang="en-US" dirty="0" smtClean="0"/>
              <a:t>recruits a smaller muscle mass or an isolated joint action</a:t>
            </a:r>
          </a:p>
          <a:p>
            <a:r>
              <a:rPr lang="en-US" dirty="0" smtClean="0"/>
              <a:t>For example, comparing muscle groups from </a:t>
            </a:r>
            <a:r>
              <a:rPr lang="en-US" dirty="0" smtClean="0">
                <a:solidFill>
                  <a:srgbClr val="FF0000"/>
                </a:solidFill>
              </a:rPr>
              <a:t>bilateral limbs </a:t>
            </a:r>
            <a:r>
              <a:rPr lang="en-US" dirty="0" smtClean="0"/>
              <a:t>(i.e., right-knee flexors with left-knee flexors) or </a:t>
            </a:r>
            <a:r>
              <a:rPr lang="en-US" dirty="0" smtClean="0">
                <a:solidFill>
                  <a:srgbClr val="FF0000"/>
                </a:solidFill>
              </a:rPr>
              <a:t>agonist versus antagonist </a:t>
            </a:r>
            <a:r>
              <a:rPr lang="en-US" dirty="0" smtClean="0"/>
              <a:t>muscle groups (i.e., knee flexors versus knee extensors).</a:t>
            </a:r>
          </a:p>
          <a:p>
            <a:r>
              <a:rPr lang="en-US" dirty="0" smtClean="0"/>
              <a:t>For athletes with strength imbalances greater than </a:t>
            </a:r>
            <a:r>
              <a:rPr lang="en-US" dirty="0" smtClean="0">
                <a:solidFill>
                  <a:srgbClr val="FF0000"/>
                </a:solidFill>
              </a:rPr>
              <a:t>15</a:t>
            </a:r>
            <a:r>
              <a:rPr lang="en-US" dirty="0" smtClean="0"/>
              <a:t>%, an incidence of muscle injury has been reported that is </a:t>
            </a:r>
            <a:r>
              <a:rPr lang="en-US" dirty="0" smtClean="0">
                <a:solidFill>
                  <a:srgbClr val="FF0000"/>
                </a:solidFill>
              </a:rPr>
              <a:t>2.6 </a:t>
            </a:r>
            <a:r>
              <a:rPr lang="en-US" dirty="0" smtClean="0"/>
              <a:t>times greater. </a:t>
            </a:r>
            <a:endParaRPr lang="en-US" dirty="0"/>
          </a:p>
        </p:txBody>
      </p:sp>
    </p:spTree>
    <p:extLst>
      <p:ext uri="{BB962C8B-B14F-4D97-AF65-F5344CB8AC3E}">
        <p14:creationId xmlns:p14="http://schemas.microsoft.com/office/powerpoint/2010/main" val="408783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500" decel="50000" fill="hold">
                                          <p:stCondLst>
                                            <p:cond delay="0"/>
                                          </p:stCondLst>
                                        </p:cTn>
                                        <p:tgtEl>
                                          <p:spTgt spid="5">
                                            <p:bg/>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bg/>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bg/>
                                          </p:spTgt>
                                        </p:tgtEl>
                                        <p:attrNameLst>
                                          <p:attrName>ppt_w</p:attrName>
                                        </p:attrNameLst>
                                      </p:cBhvr>
                                      <p:tavLst>
                                        <p:tav tm="0">
                                          <p:val>
                                            <p:strVal val="#ppt_w*.05"/>
                                          </p:val>
                                        </p:tav>
                                        <p:tav tm="100000">
                                          <p:val>
                                            <p:strVal val="#ppt_w"/>
                                          </p:val>
                                        </p:tav>
                                      </p:tavLst>
                                    </p:anim>
                                    <p:anim calcmode="lin" valueType="num">
                                      <p:cBhvr>
                                        <p:cTn id="10" dur="1000" fill="hold"/>
                                        <p:tgtEl>
                                          <p:spTgt spid="5">
                                            <p:bg/>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bg/>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bg/>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bg/>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bg/>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p:cTn id="31" dur="500" decel="50000" fill="hold">
                                          <p:stCondLst>
                                            <p:cond delay="0"/>
                                          </p:stCondLst>
                                        </p:cTn>
                                        <p:tgtEl>
                                          <p:spTgt spid="5">
                                            <p:txEl>
                                              <p:pRg st="1" end="1"/>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
                                            <p:txEl>
                                              <p:pRg st="1" end="1"/>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
                                            <p:txEl>
                                              <p:pRg st="1" end="1"/>
                                            </p:txEl>
                                          </p:spTgt>
                                        </p:tgtEl>
                                        <p:attrNameLst>
                                          <p:attrName>ppt_w</p:attrName>
                                        </p:attrNameLst>
                                      </p:cBhvr>
                                      <p:tavLst>
                                        <p:tav tm="0">
                                          <p:val>
                                            <p:strVal val="#ppt_w*.05"/>
                                          </p:val>
                                        </p:tav>
                                        <p:tav tm="100000">
                                          <p:val>
                                            <p:strVal val="#ppt_w"/>
                                          </p:val>
                                        </p:tav>
                                      </p:tavLst>
                                    </p:anim>
                                    <p:anim calcmode="lin" valueType="num">
                                      <p:cBhvr>
                                        <p:cTn id="34" dur="10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
                                            <p:txEl>
                                              <p:pRg st="1" end="1"/>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
                                            <p:txEl>
                                              <p:pRg st="1" end="1"/>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
                                            <p:txEl>
                                              <p:pRg st="1" end="1"/>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 calcmode="lin" valueType="num">
                                      <p:cBhvr>
                                        <p:cTn id="43" dur="500" decel="50000" fill="hold">
                                          <p:stCondLst>
                                            <p:cond delay="0"/>
                                          </p:stCondLst>
                                        </p:cTn>
                                        <p:tgtEl>
                                          <p:spTgt spid="5">
                                            <p:txEl>
                                              <p:pRg st="2" end="2"/>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
                                            <p:txEl>
                                              <p:pRg st="2" end="2"/>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
                                            <p:txEl>
                                              <p:pRg st="2" end="2"/>
                                            </p:txEl>
                                          </p:spTgt>
                                        </p:tgtEl>
                                        <p:attrNameLst>
                                          <p:attrName>ppt_w</p:attrName>
                                        </p:attrNameLst>
                                      </p:cBhvr>
                                      <p:tavLst>
                                        <p:tav tm="0">
                                          <p:val>
                                            <p:strVal val="#ppt_w*.05"/>
                                          </p:val>
                                        </p:tav>
                                        <p:tav tm="100000">
                                          <p:val>
                                            <p:strVal val="#ppt_w"/>
                                          </p:val>
                                        </p:tav>
                                      </p:tavLst>
                                    </p:anim>
                                    <p:anim calcmode="lin" valueType="num">
                                      <p:cBhvr>
                                        <p:cTn id="46" dur="1000" fill="hold"/>
                                        <p:tgtEl>
                                          <p:spTgt spid="5">
                                            <p:txEl>
                                              <p:pRg st="2" end="2"/>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
                                            <p:txEl>
                                              <p:pRg st="2" end="2"/>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
                                            <p:txEl>
                                              <p:pRg st="2" end="2"/>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
                                            <p:txEl>
                                              <p:pRg st="2" end="2"/>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HICT</a:t>
            </a:r>
            <a:endParaRPr lang="en-US" dirty="0"/>
          </a:p>
        </p:txBody>
      </p:sp>
      <p:sp>
        <p:nvSpPr>
          <p:cNvPr id="3" name="Content Placeholder 2"/>
          <p:cNvSpPr>
            <a:spLocks noGrp="1"/>
          </p:cNvSpPr>
          <p:nvPr>
            <p:ph idx="1"/>
          </p:nvPr>
        </p:nvSpPr>
        <p:spPr>
          <a:xfrm>
            <a:off x="341728" y="1615153"/>
            <a:ext cx="8229600" cy="2438400"/>
          </a:xfrm>
        </p:spPr>
        <p:txBody>
          <a:bodyPr/>
          <a:lstStyle/>
          <a:p>
            <a:r>
              <a:rPr lang="en-US" dirty="0"/>
              <a:t>High Intensity Circuit Training (HICT) is a method of training that involves combining </a:t>
            </a:r>
            <a:r>
              <a:rPr lang="en-US" dirty="0">
                <a:solidFill>
                  <a:srgbClr val="FF0000"/>
                </a:solidFill>
              </a:rPr>
              <a:t>both cardio and resistance training </a:t>
            </a:r>
            <a:r>
              <a:rPr lang="en-US" dirty="0"/>
              <a:t>in the same </a:t>
            </a:r>
            <a:r>
              <a:rPr lang="en-US" dirty="0" smtClean="0"/>
              <a:t>workout.</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93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98" y="3978334"/>
            <a:ext cx="6118860" cy="2479331"/>
          </a:xfrm>
          <a:prstGeom prst="rect">
            <a:avLst/>
          </a:prstGeom>
        </p:spPr>
      </p:pic>
    </p:spTree>
    <p:extLst>
      <p:ext uri="{BB962C8B-B14F-4D97-AF65-F5344CB8AC3E}">
        <p14:creationId xmlns:p14="http://schemas.microsoft.com/office/powerpoint/2010/main" val="3855317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HICT</a:t>
            </a:r>
          </a:p>
        </p:txBody>
      </p:sp>
      <p:sp>
        <p:nvSpPr>
          <p:cNvPr id="3" name="Content Placeholder 2"/>
          <p:cNvSpPr>
            <a:spLocks noGrp="1"/>
          </p:cNvSpPr>
          <p:nvPr>
            <p:ph idx="1"/>
          </p:nvPr>
        </p:nvSpPr>
        <p:spPr/>
        <p:txBody>
          <a:bodyPr/>
          <a:lstStyle/>
          <a:p>
            <a:r>
              <a:rPr lang="en-US" dirty="0">
                <a:solidFill>
                  <a:srgbClr val="FF0000"/>
                </a:solidFill>
              </a:rPr>
              <a:t>9-12 exercises </a:t>
            </a:r>
            <a:r>
              <a:rPr lang="en-US" dirty="0"/>
              <a:t>that include a mix of cardio and body weight exercises. When choosing exercises, they looked for:</a:t>
            </a:r>
          </a:p>
          <a:p>
            <a:r>
              <a:rPr lang="en-US" dirty="0">
                <a:solidFill>
                  <a:srgbClr val="FF0000"/>
                </a:solidFill>
              </a:rPr>
              <a:t>Whole body</a:t>
            </a:r>
            <a:r>
              <a:rPr lang="en-US" dirty="0"/>
              <a:t>, compound exercises</a:t>
            </a:r>
          </a:p>
          <a:p>
            <a:r>
              <a:rPr lang="en-US" dirty="0"/>
              <a:t>Exercises that </a:t>
            </a:r>
            <a:r>
              <a:rPr lang="en-US" dirty="0">
                <a:solidFill>
                  <a:srgbClr val="FF0000"/>
                </a:solidFill>
              </a:rPr>
              <a:t>recruit the larger muscles </a:t>
            </a:r>
            <a:r>
              <a:rPr lang="en-US" dirty="0"/>
              <a:t>of the body, such as the butt, chest and back</a:t>
            </a:r>
          </a:p>
          <a:p>
            <a:r>
              <a:rPr lang="en-US" dirty="0"/>
              <a:t>Moves that can </a:t>
            </a:r>
            <a:r>
              <a:rPr lang="en-US" dirty="0">
                <a:solidFill>
                  <a:srgbClr val="FF0000"/>
                </a:solidFill>
              </a:rPr>
              <a:t>be easily modified </a:t>
            </a:r>
            <a:r>
              <a:rPr lang="en-US" dirty="0"/>
              <a:t>for different fitness levels (e.g., pushups on the knees rather than traditional pushups)</a:t>
            </a:r>
          </a:p>
        </p:txBody>
      </p:sp>
      <p:sp>
        <p:nvSpPr>
          <p:cNvPr id="4" name="Slide Number Placeholder 3"/>
          <p:cNvSpPr>
            <a:spLocks noGrp="1"/>
          </p:cNvSpPr>
          <p:nvPr>
            <p:ph type="sldNum" sz="quarter" idx="12"/>
          </p:nvPr>
        </p:nvSpPr>
        <p:spPr/>
        <p:txBody>
          <a:bodyPr/>
          <a:lstStyle/>
          <a:p>
            <a:fld id="{30D3C214-DA05-46CE-86F8-8CD8AA1F891D}" type="slidenum">
              <a:rPr lang="en-US" smtClean="0"/>
              <a:pPr/>
              <a:t>94</a:t>
            </a:fld>
            <a:endParaRPr lang="en-US"/>
          </a:p>
        </p:txBody>
      </p:sp>
    </p:spTree>
    <p:extLst>
      <p:ext uri="{BB962C8B-B14F-4D97-AF65-F5344CB8AC3E}">
        <p14:creationId xmlns:p14="http://schemas.microsoft.com/office/powerpoint/2010/main" val="23201308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Plyometrics </a:t>
            </a:r>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95</a:t>
            </a:fld>
            <a:endParaRPr lang="en-US"/>
          </a:p>
        </p:txBody>
      </p:sp>
      <p:sp>
        <p:nvSpPr>
          <p:cNvPr id="5"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2800" dirty="0" smtClean="0">
                <a:solidFill>
                  <a:schemeClr val="tx1"/>
                </a:solidFill>
              </a:rPr>
              <a:t>Plyometrics are a training modality </a:t>
            </a:r>
            <a:r>
              <a:rPr lang="en-US" sz="2800" dirty="0" smtClean="0">
                <a:solidFill>
                  <a:srgbClr val="FF0000"/>
                </a:solidFill>
              </a:rPr>
              <a:t>involving</a:t>
            </a:r>
            <a:r>
              <a:rPr lang="en-US" sz="2800" dirty="0" smtClean="0">
                <a:solidFill>
                  <a:schemeClr val="tx1"/>
                </a:solidFill>
              </a:rPr>
              <a:t> exercises in which athletes perform rapid </a:t>
            </a:r>
            <a:r>
              <a:rPr lang="en-US" sz="2800" dirty="0" smtClean="0">
                <a:solidFill>
                  <a:srgbClr val="FF0000"/>
                </a:solidFill>
              </a:rPr>
              <a:t>SSC</a:t>
            </a:r>
            <a:r>
              <a:rPr lang="en-US" sz="2800" dirty="0" smtClean="0">
                <a:solidFill>
                  <a:schemeClr val="tx1"/>
                </a:solidFill>
              </a:rPr>
              <a:t> movements.</a:t>
            </a:r>
          </a:p>
          <a:p>
            <a:r>
              <a:rPr lang="en-US" sz="2800" dirty="0" smtClean="0">
                <a:solidFill>
                  <a:schemeClr val="tx1"/>
                </a:solidFill>
              </a:rPr>
              <a:t>A great deal of exercises is classified as plyometric, including a range of </a:t>
            </a:r>
            <a:r>
              <a:rPr lang="en-US" sz="2800" dirty="0" smtClean="0">
                <a:solidFill>
                  <a:srgbClr val="FF0000"/>
                </a:solidFill>
              </a:rPr>
              <a:t>unilateral</a:t>
            </a:r>
            <a:r>
              <a:rPr lang="en-US" sz="2800" dirty="0" smtClean="0">
                <a:solidFill>
                  <a:schemeClr val="tx1"/>
                </a:solidFill>
              </a:rPr>
              <a:t> and </a:t>
            </a:r>
            <a:r>
              <a:rPr lang="en-US" sz="2800" dirty="0" smtClean="0">
                <a:solidFill>
                  <a:srgbClr val="FF0000"/>
                </a:solidFill>
              </a:rPr>
              <a:t>bilateral</a:t>
            </a:r>
            <a:r>
              <a:rPr lang="en-US" sz="2800" dirty="0" smtClean="0">
                <a:solidFill>
                  <a:schemeClr val="tx1"/>
                </a:solidFill>
              </a:rPr>
              <a:t> </a:t>
            </a:r>
            <a:r>
              <a:rPr lang="en-US" sz="2800" dirty="0" smtClean="0">
                <a:solidFill>
                  <a:srgbClr val="FF0000"/>
                </a:solidFill>
              </a:rPr>
              <a:t>catch-throw</a:t>
            </a:r>
            <a:r>
              <a:rPr lang="en-US" sz="2800" dirty="0" smtClean="0">
                <a:solidFill>
                  <a:schemeClr val="tx1"/>
                </a:solidFill>
              </a:rPr>
              <a:t>, </a:t>
            </a:r>
            <a:r>
              <a:rPr lang="en-US" sz="2800" dirty="0" smtClean="0">
                <a:solidFill>
                  <a:srgbClr val="FF0000"/>
                </a:solidFill>
              </a:rPr>
              <a:t>push-up</a:t>
            </a:r>
            <a:r>
              <a:rPr lang="en-US" sz="2800" dirty="0" smtClean="0">
                <a:solidFill>
                  <a:schemeClr val="tx1"/>
                </a:solidFill>
              </a:rPr>
              <a:t>, </a:t>
            </a:r>
            <a:r>
              <a:rPr lang="en-US" sz="2800" dirty="0" smtClean="0">
                <a:solidFill>
                  <a:srgbClr val="FF0000"/>
                </a:solidFill>
              </a:rPr>
              <a:t>bounding</a:t>
            </a:r>
            <a:r>
              <a:rPr lang="en-US" sz="2800" dirty="0" smtClean="0">
                <a:solidFill>
                  <a:schemeClr val="tx1"/>
                </a:solidFill>
              </a:rPr>
              <a:t>, </a:t>
            </a:r>
            <a:r>
              <a:rPr lang="en-US" sz="2800" dirty="0" smtClean="0">
                <a:solidFill>
                  <a:srgbClr val="FF0000"/>
                </a:solidFill>
              </a:rPr>
              <a:t>hopping</a:t>
            </a:r>
            <a:r>
              <a:rPr lang="en-US" sz="2800" dirty="0" smtClean="0">
                <a:solidFill>
                  <a:schemeClr val="tx1"/>
                </a:solidFill>
              </a:rPr>
              <a:t>, and </a:t>
            </a:r>
            <a:r>
              <a:rPr lang="en-US" sz="2800" dirty="0" smtClean="0">
                <a:solidFill>
                  <a:srgbClr val="FF0000"/>
                </a:solidFill>
              </a:rPr>
              <a:t>jumping</a:t>
            </a:r>
            <a:r>
              <a:rPr lang="en-US" sz="2800" dirty="0" smtClean="0">
                <a:solidFill>
                  <a:schemeClr val="tx1"/>
                </a:solidFill>
              </a:rPr>
              <a:t> variations.</a:t>
            </a:r>
          </a:p>
          <a:p>
            <a:r>
              <a:rPr lang="en-US" sz="2800" dirty="0" smtClean="0">
                <a:solidFill>
                  <a:schemeClr val="tx1"/>
                </a:solidFill>
              </a:rPr>
              <a:t>exercises are performed </a:t>
            </a:r>
            <a:r>
              <a:rPr lang="en-US" sz="2800" dirty="0" smtClean="0">
                <a:solidFill>
                  <a:srgbClr val="FF0000"/>
                </a:solidFill>
              </a:rPr>
              <a:t>with little to no external </a:t>
            </a:r>
            <a:r>
              <a:rPr lang="en-US" sz="2800" dirty="0" smtClean="0">
                <a:solidFill>
                  <a:schemeClr val="tx1"/>
                </a:solidFill>
              </a:rPr>
              <a:t>resistance (i.e., body mass only or light medicine ball).</a:t>
            </a:r>
          </a:p>
        </p:txBody>
      </p:sp>
    </p:spTree>
    <p:extLst>
      <p:ext uri="{BB962C8B-B14F-4D97-AF65-F5344CB8AC3E}">
        <p14:creationId xmlns:p14="http://schemas.microsoft.com/office/powerpoint/2010/main" val="20897464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Plyometrics </a:t>
            </a:r>
          </a:p>
        </p:txBody>
      </p:sp>
      <p:sp>
        <p:nvSpPr>
          <p:cNvPr id="4" name="Slide Number Placeholder 3"/>
          <p:cNvSpPr>
            <a:spLocks noGrp="1"/>
          </p:cNvSpPr>
          <p:nvPr>
            <p:ph type="sldNum" sz="quarter" idx="12"/>
          </p:nvPr>
        </p:nvSpPr>
        <p:spPr/>
        <p:txBody>
          <a:bodyPr/>
          <a:lstStyle/>
          <a:p>
            <a:fld id="{30D3C214-DA05-46CE-86F8-8CD8AA1F891D}" type="slidenum">
              <a:rPr lang="en-US" smtClean="0"/>
              <a:pPr/>
              <a:t>96</a:t>
            </a:fld>
            <a:endParaRPr lang="en-US"/>
          </a:p>
        </p:txBody>
      </p:sp>
      <p:sp>
        <p:nvSpPr>
          <p:cNvPr id="5" name="Content Placeholder 2"/>
          <p:cNvSpPr>
            <a:spLocks noGrp="1"/>
          </p:cNvSpPr>
          <p:nvPr>
            <p:ph idx="1"/>
          </p:nvPr>
        </p:nvSpPr>
        <p:spPr>
          <a:solidFill>
            <a:schemeClr val="bg1"/>
          </a:solidFill>
        </p:spPr>
        <p:style>
          <a:lnRef idx="0">
            <a:schemeClr val="accent3"/>
          </a:lnRef>
          <a:fillRef idx="3">
            <a:schemeClr val="accent3"/>
          </a:fillRef>
          <a:effectRef idx="3">
            <a:schemeClr val="accent3"/>
          </a:effectRef>
          <a:fontRef idx="minor">
            <a:schemeClr val="lt1"/>
          </a:fontRef>
        </p:style>
        <p:txBody>
          <a:bodyPr>
            <a:normAutofit/>
          </a:bodyPr>
          <a:lstStyle/>
          <a:p>
            <a:r>
              <a:rPr lang="en-US" sz="2800" dirty="0" smtClean="0">
                <a:solidFill>
                  <a:schemeClr val="tx1"/>
                </a:solidFill>
              </a:rPr>
              <a:t>Overload is applied by increasing the stretch rate (i.e., </a:t>
            </a:r>
            <a:r>
              <a:rPr lang="en-US" sz="2800" dirty="0" smtClean="0">
                <a:solidFill>
                  <a:srgbClr val="FF0000"/>
                </a:solidFill>
              </a:rPr>
              <a:t>minimizing the duration of the SSC</a:t>
            </a:r>
            <a:r>
              <a:rPr lang="en-US" sz="2800" dirty="0" smtClean="0">
                <a:solidFill>
                  <a:schemeClr val="tx1"/>
                </a:solidFill>
              </a:rPr>
              <a:t>) or the stretch load (i.e., </a:t>
            </a:r>
            <a:r>
              <a:rPr lang="en-US" sz="2800" dirty="0" smtClean="0">
                <a:solidFill>
                  <a:srgbClr val="FF0000"/>
                </a:solidFill>
              </a:rPr>
              <a:t>increasing height of drop during depth jumps).</a:t>
            </a:r>
          </a:p>
          <a:p>
            <a:r>
              <a:rPr lang="en-US" sz="2800" dirty="0" smtClean="0">
                <a:solidFill>
                  <a:schemeClr val="tx1"/>
                </a:solidFill>
              </a:rPr>
              <a:t>Similar to ballistic movements, plyometrics are theorized to elicit specific </a:t>
            </a:r>
            <a:r>
              <a:rPr lang="en-US" sz="2800" dirty="0" smtClean="0">
                <a:solidFill>
                  <a:srgbClr val="FF0000"/>
                </a:solidFill>
              </a:rPr>
              <a:t>adaptations in neural </a:t>
            </a:r>
            <a:r>
              <a:rPr lang="en-US" sz="2800" dirty="0" smtClean="0">
                <a:solidFill>
                  <a:schemeClr val="tx1"/>
                </a:solidFill>
              </a:rPr>
              <a:t>drive, </a:t>
            </a:r>
            <a:r>
              <a:rPr lang="en-US" sz="2800" dirty="0" smtClean="0">
                <a:solidFill>
                  <a:srgbClr val="FF0000"/>
                </a:solidFill>
              </a:rPr>
              <a:t>activation patterns</a:t>
            </a:r>
            <a:r>
              <a:rPr lang="en-US" sz="2800" dirty="0" smtClean="0">
                <a:solidFill>
                  <a:schemeClr val="tx1"/>
                </a:solidFill>
              </a:rPr>
              <a:t>, and intermuscular control that improve </a:t>
            </a:r>
            <a:r>
              <a:rPr lang="en-US" sz="2800" dirty="0" smtClean="0">
                <a:solidFill>
                  <a:srgbClr val="FF0000"/>
                </a:solidFill>
              </a:rPr>
              <a:t>RFD</a:t>
            </a:r>
            <a:r>
              <a:rPr lang="en-US" sz="2800" dirty="0" smtClean="0">
                <a:solidFill>
                  <a:schemeClr val="tx1"/>
                </a:solidFill>
              </a:rPr>
              <a:t> capacity.</a:t>
            </a:r>
          </a:p>
          <a:p>
            <a:endParaRPr lang="en-US" sz="2800" dirty="0" smtClean="0">
              <a:solidFill>
                <a:schemeClr val="tx1"/>
              </a:solidFill>
            </a:endParaRPr>
          </a:p>
        </p:txBody>
      </p:sp>
    </p:spTree>
    <p:extLst>
      <p:ext uri="{BB962C8B-B14F-4D97-AF65-F5344CB8AC3E}">
        <p14:creationId xmlns:p14="http://schemas.microsoft.com/office/powerpoint/2010/main" val="14069435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and closed chain</a:t>
            </a:r>
            <a:endParaRPr lang="en-US" dirty="0"/>
          </a:p>
        </p:txBody>
      </p:sp>
      <p:sp>
        <p:nvSpPr>
          <p:cNvPr id="3" name="Content Placeholder 2"/>
          <p:cNvSpPr>
            <a:spLocks noGrp="1"/>
          </p:cNvSpPr>
          <p:nvPr>
            <p:ph idx="1"/>
          </p:nvPr>
        </p:nvSpPr>
        <p:spPr/>
        <p:txBody>
          <a:bodyPr/>
          <a:lstStyle/>
          <a:p>
            <a:r>
              <a:rPr lang="en-US" dirty="0" smtClean="0"/>
              <a:t>Open</a:t>
            </a:r>
          </a:p>
          <a:p>
            <a:r>
              <a:rPr lang="en-US" dirty="0" smtClean="0"/>
              <a:t>Close</a:t>
            </a:r>
          </a:p>
          <a:p>
            <a:r>
              <a:rPr lang="en-US" dirty="0" smtClean="0"/>
              <a:t>Flexibility  </a:t>
            </a:r>
          </a:p>
          <a:p>
            <a:r>
              <a:rPr lang="en-US" dirty="0" smtClean="0"/>
              <a:t>Statics</a:t>
            </a:r>
          </a:p>
          <a:p>
            <a:r>
              <a:rPr lang="en-US" dirty="0" smtClean="0"/>
              <a:t>Ballistics</a:t>
            </a:r>
          </a:p>
          <a:p>
            <a:r>
              <a:rPr lang="en-US" dirty="0" smtClean="0"/>
              <a:t>Dynamics</a:t>
            </a:r>
          </a:p>
          <a:p>
            <a:r>
              <a:rPr lang="en-US" dirty="0" smtClean="0"/>
              <a:t>PNF</a:t>
            </a:r>
          </a:p>
          <a:p>
            <a:endParaRPr lang="en-US" dirty="0"/>
          </a:p>
        </p:txBody>
      </p:sp>
      <p:sp>
        <p:nvSpPr>
          <p:cNvPr id="4" name="Slide Number Placeholder 3"/>
          <p:cNvSpPr>
            <a:spLocks noGrp="1"/>
          </p:cNvSpPr>
          <p:nvPr>
            <p:ph type="sldNum" sz="quarter" idx="12"/>
          </p:nvPr>
        </p:nvSpPr>
        <p:spPr/>
        <p:txBody>
          <a:bodyPr/>
          <a:lstStyle/>
          <a:p>
            <a:fld id="{30D3C214-DA05-46CE-86F8-8CD8AA1F891D}" type="slidenum">
              <a:rPr lang="en-US" smtClean="0"/>
              <a:pPr/>
              <a:t>97</a:t>
            </a:fld>
            <a:endParaRPr lang="en-US"/>
          </a:p>
        </p:txBody>
      </p:sp>
    </p:spTree>
    <p:extLst>
      <p:ext uri="{BB962C8B-B14F-4D97-AF65-F5344CB8AC3E}">
        <p14:creationId xmlns:p14="http://schemas.microsoft.com/office/powerpoint/2010/main" val="42867373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anose="00000400000000000000" pitchFamily="2" charset="-78"/>
              </a:rPr>
              <a:t>روش های درمانی</a:t>
            </a:r>
            <a:endParaRPr lang="en-US" dirty="0">
              <a:cs typeface="B Nazanin" panose="00000400000000000000" pitchFamily="2" charset="-78"/>
            </a:endParaRPr>
          </a:p>
        </p:txBody>
      </p:sp>
      <p:sp>
        <p:nvSpPr>
          <p:cNvPr id="3" name="Content Placeholder 2"/>
          <p:cNvSpPr>
            <a:spLocks noGrp="1"/>
          </p:cNvSpPr>
          <p:nvPr>
            <p:ph idx="1"/>
          </p:nvPr>
        </p:nvSpPr>
        <p:spPr/>
        <p:txBody>
          <a:bodyPr/>
          <a:lstStyle/>
          <a:p>
            <a:r>
              <a:rPr lang="en-US" dirty="0">
                <a:hlinkClick r:id="rId2"/>
              </a:rPr>
              <a:t>Cryotherapy</a:t>
            </a:r>
            <a:endParaRPr lang="en-US" dirty="0"/>
          </a:p>
          <a:p>
            <a:r>
              <a:rPr lang="en-US" dirty="0"/>
              <a:t>Cryotherapy is a pain treatment that uses a method of localized freezing temperatures to deaden an irritated nerve</a:t>
            </a:r>
            <a:r>
              <a:rPr lang="en-US" dirty="0" smtClean="0"/>
              <a:t>.</a:t>
            </a:r>
          </a:p>
          <a:p>
            <a:r>
              <a:rPr lang="en-US" dirty="0"/>
              <a:t>Cryotherapy is also used as a method of treating localized areas of some cancers (called cryosurgery), such as prostate </a:t>
            </a:r>
            <a:r>
              <a:rPr lang="en-US" u="sng" dirty="0">
                <a:hlinkClick r:id="rId3"/>
              </a:rPr>
              <a:t>cancer</a:t>
            </a:r>
            <a:r>
              <a:rPr lang="en-US" dirty="0"/>
              <a:t> and to treat abnormal skin cells by dermatologists. </a:t>
            </a:r>
          </a:p>
        </p:txBody>
      </p:sp>
      <p:sp>
        <p:nvSpPr>
          <p:cNvPr id="4" name="Slide Number Placeholder 3"/>
          <p:cNvSpPr>
            <a:spLocks noGrp="1"/>
          </p:cNvSpPr>
          <p:nvPr>
            <p:ph type="sldNum" sz="quarter" idx="12"/>
          </p:nvPr>
        </p:nvSpPr>
        <p:spPr/>
        <p:txBody>
          <a:bodyPr/>
          <a:lstStyle/>
          <a:p>
            <a:fld id="{30D3C214-DA05-46CE-86F8-8CD8AA1F891D}" type="slidenum">
              <a:rPr lang="en-US" smtClean="0"/>
              <a:pPr/>
              <a:t>98</a:t>
            </a:fld>
            <a:endParaRPr lang="en-US"/>
          </a:p>
        </p:txBody>
      </p:sp>
    </p:spTree>
    <p:extLst>
      <p:ext uri="{BB962C8B-B14F-4D97-AF65-F5344CB8AC3E}">
        <p14:creationId xmlns:p14="http://schemas.microsoft.com/office/powerpoint/2010/main" val="18739478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Cryotherapy</a:t>
            </a:r>
          </a:p>
        </p:txBody>
      </p:sp>
      <p:sp>
        <p:nvSpPr>
          <p:cNvPr id="3" name="Content Placeholder 2"/>
          <p:cNvSpPr>
            <a:spLocks noGrp="1"/>
          </p:cNvSpPr>
          <p:nvPr>
            <p:ph idx="1"/>
          </p:nvPr>
        </p:nvSpPr>
        <p:spPr/>
        <p:txBody>
          <a:bodyPr/>
          <a:lstStyle/>
          <a:p>
            <a:r>
              <a:rPr lang="en-US" dirty="0"/>
              <a:t>While cryotherapy can reduce unwanted nerve irritation, it sometimes can leave the tissue affected with unusual sensations, such as </a:t>
            </a:r>
            <a:r>
              <a:rPr lang="en-US" dirty="0">
                <a:solidFill>
                  <a:srgbClr val="FF0000"/>
                </a:solidFill>
              </a:rPr>
              <a:t>numbness</a:t>
            </a:r>
            <a:r>
              <a:rPr lang="en-US" dirty="0"/>
              <a:t> or </a:t>
            </a:r>
            <a:r>
              <a:rPr lang="en-US" dirty="0">
                <a:solidFill>
                  <a:srgbClr val="FF0000"/>
                </a:solidFill>
              </a:rPr>
              <a:t>tingling</a:t>
            </a:r>
            <a:r>
              <a:rPr lang="en-US" dirty="0"/>
              <a:t>, or with </a:t>
            </a:r>
            <a:r>
              <a:rPr lang="en-US" dirty="0">
                <a:solidFill>
                  <a:srgbClr val="FF0000"/>
                </a:solidFill>
              </a:rPr>
              <a:t>redness</a:t>
            </a:r>
            <a:r>
              <a:rPr lang="en-US" dirty="0"/>
              <a:t> and irritation of the skin. These effects are generally temporary.</a:t>
            </a:r>
          </a:p>
        </p:txBody>
      </p:sp>
      <p:sp>
        <p:nvSpPr>
          <p:cNvPr id="4" name="Slide Number Placeholder 3"/>
          <p:cNvSpPr>
            <a:spLocks noGrp="1"/>
          </p:cNvSpPr>
          <p:nvPr>
            <p:ph type="sldNum" sz="quarter" idx="12"/>
          </p:nvPr>
        </p:nvSpPr>
        <p:spPr/>
        <p:txBody>
          <a:bodyPr/>
          <a:lstStyle/>
          <a:p>
            <a:fld id="{30D3C214-DA05-46CE-86F8-8CD8AA1F891D}" type="slidenum">
              <a:rPr lang="en-US" smtClean="0"/>
              <a:pPr/>
              <a:t>99</a:t>
            </a:fld>
            <a:endParaRPr lang="en-US"/>
          </a:p>
        </p:txBody>
      </p:sp>
    </p:spTree>
    <p:extLst>
      <p:ext uri="{BB962C8B-B14F-4D97-AF65-F5344CB8AC3E}">
        <p14:creationId xmlns:p14="http://schemas.microsoft.com/office/powerpoint/2010/main" val="34895270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589</TotalTime>
  <Words>4244</Words>
  <Application>Microsoft Office PowerPoint</Application>
  <PresentationFormat>On-screen Show (4:3)</PresentationFormat>
  <Paragraphs>512</Paragraphs>
  <Slides>108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108</vt:i4>
      </vt:variant>
    </vt:vector>
  </HeadingPairs>
  <TitlesOfParts>
    <vt:vector size="118" baseType="lpstr">
      <vt:lpstr>Arial</vt:lpstr>
      <vt:lpstr>B Farnaz</vt:lpstr>
      <vt:lpstr>B Nazanin</vt:lpstr>
      <vt:lpstr>Calibri</vt:lpstr>
      <vt:lpstr>Corbel</vt:lpstr>
      <vt:lpstr>Tahoma</vt:lpstr>
      <vt:lpstr>Wingdings</vt:lpstr>
      <vt:lpstr>Wingdings 2</vt:lpstr>
      <vt:lpstr>Wingdings 3</vt:lpstr>
      <vt:lpstr>Module</vt:lpstr>
      <vt:lpstr>Sport injuries </vt:lpstr>
      <vt:lpstr>Fractures</vt:lpstr>
      <vt:lpstr>Fractures</vt:lpstr>
      <vt:lpstr>Types of fractures </vt:lpstr>
      <vt:lpstr>Types of fractures </vt:lpstr>
      <vt:lpstr>Cause</vt:lpstr>
      <vt:lpstr>Symptoms</vt:lpstr>
      <vt:lpstr>Treatments </vt:lpstr>
      <vt:lpstr>Treatments</vt:lpstr>
      <vt:lpstr>External Fixation</vt:lpstr>
      <vt:lpstr>Treatments</vt:lpstr>
      <vt:lpstr>Open Reduction and Internal Fixation</vt:lpstr>
      <vt:lpstr>Recovery</vt:lpstr>
      <vt:lpstr>Stress Fractures</vt:lpstr>
      <vt:lpstr>Stress Fractures</vt:lpstr>
      <vt:lpstr>Joint injuries </vt:lpstr>
      <vt:lpstr>Introduction </vt:lpstr>
      <vt:lpstr>Osteochondritis  dissecans</vt:lpstr>
      <vt:lpstr>Osteochondritis  dissecans</vt:lpstr>
      <vt:lpstr>Cause</vt:lpstr>
      <vt:lpstr>Symptoms</vt:lpstr>
      <vt:lpstr>Examination</vt:lpstr>
      <vt:lpstr>Treatment</vt:lpstr>
      <vt:lpstr>Osteoarthritis </vt:lpstr>
      <vt:lpstr>Osteoarthritis</vt:lpstr>
      <vt:lpstr>Symptoms</vt:lpstr>
      <vt:lpstr>Symptoms</vt:lpstr>
      <vt:lpstr>Diagnosis</vt:lpstr>
      <vt:lpstr>Treatment</vt:lpstr>
      <vt:lpstr>Treatment</vt:lpstr>
      <vt:lpstr>Treatment</vt:lpstr>
      <vt:lpstr>Rheumatoid Arthritis</vt:lpstr>
      <vt:lpstr>Cause</vt:lpstr>
      <vt:lpstr>Symptoms</vt:lpstr>
      <vt:lpstr>Treatment</vt:lpstr>
      <vt:lpstr>PowerPoint Presentation</vt:lpstr>
      <vt:lpstr>Gout</vt:lpstr>
      <vt:lpstr>What Gout Affects</vt:lpstr>
      <vt:lpstr>Cause</vt:lpstr>
      <vt:lpstr>Symptoms</vt:lpstr>
      <vt:lpstr>Examination</vt:lpstr>
      <vt:lpstr>Treatment</vt:lpstr>
      <vt:lpstr>Surgical Treatment</vt:lpstr>
      <vt:lpstr>Ligaments Injuries</vt:lpstr>
      <vt:lpstr>Sprains, Strains, and Other Soft-Tissue Injuries</vt:lpstr>
      <vt:lpstr>Sprains</vt:lpstr>
      <vt:lpstr>Sprains</vt:lpstr>
      <vt:lpstr>What causes sprains and strains? </vt:lpstr>
      <vt:lpstr>Strains </vt:lpstr>
      <vt:lpstr>What are the signs of a sprain?</vt:lpstr>
      <vt:lpstr>Grading sprains and strains</vt:lpstr>
      <vt:lpstr>Treating a sprain</vt:lpstr>
      <vt:lpstr>Preventing sprains</vt:lpstr>
      <vt:lpstr>Treating sprains and strains </vt:lpstr>
      <vt:lpstr>Protection</vt:lpstr>
      <vt:lpstr>Ice</vt:lpstr>
      <vt:lpstr>Compression</vt:lpstr>
      <vt:lpstr>Elevation</vt:lpstr>
      <vt:lpstr>HARM</vt:lpstr>
      <vt:lpstr>Treating pain</vt:lpstr>
      <vt:lpstr>Muscle Cramp</vt:lpstr>
      <vt:lpstr>Muscle Cramp</vt:lpstr>
      <vt:lpstr>Muscle Cramp</vt:lpstr>
      <vt:lpstr>Muscle Cramp</vt:lpstr>
      <vt:lpstr>Cause</vt:lpstr>
      <vt:lpstr>Cause</vt:lpstr>
      <vt:lpstr>Symptoms</vt:lpstr>
      <vt:lpstr>Treatment</vt:lpstr>
      <vt:lpstr>Prevention</vt:lpstr>
      <vt:lpstr>Tendinitis</vt:lpstr>
      <vt:lpstr>Types</vt:lpstr>
      <vt:lpstr>Diagnosis</vt:lpstr>
      <vt:lpstr>Diagnosis</vt:lpstr>
      <vt:lpstr>Treatment</vt:lpstr>
      <vt:lpstr>Treatment</vt:lpstr>
      <vt:lpstr>Tenosynovitis </vt:lpstr>
      <vt:lpstr>Tenosynovitis </vt:lpstr>
      <vt:lpstr>Causes</vt:lpstr>
      <vt:lpstr>Diagnosis</vt:lpstr>
      <vt:lpstr>Treatment</vt:lpstr>
      <vt:lpstr>Treatment</vt:lpstr>
      <vt:lpstr>Bursitis</vt:lpstr>
      <vt:lpstr>Bursitis</vt:lpstr>
      <vt:lpstr>Signs and symptoms</vt:lpstr>
      <vt:lpstr>Cause</vt:lpstr>
      <vt:lpstr>Treatment</vt:lpstr>
      <vt:lpstr>Treatment</vt:lpstr>
      <vt:lpstr>Calcific bursitis</vt:lpstr>
      <vt:lpstr>Diagnosis</vt:lpstr>
      <vt:lpstr>Training </vt:lpstr>
      <vt:lpstr>Dynamic training</vt:lpstr>
      <vt:lpstr>Isokinetic </vt:lpstr>
      <vt:lpstr>HICT</vt:lpstr>
      <vt:lpstr>HICT</vt:lpstr>
      <vt:lpstr>Plyometrics </vt:lpstr>
      <vt:lpstr>Plyometrics </vt:lpstr>
      <vt:lpstr>Open and closed chain</vt:lpstr>
      <vt:lpstr>روش های درمانی</vt:lpstr>
      <vt:lpstr>Cryotherapy</vt:lpstr>
      <vt:lpstr>روش های درمانی</vt:lpstr>
      <vt:lpstr>موج کوتاه</vt:lpstr>
      <vt:lpstr>دیاترمی</vt:lpstr>
      <vt:lpstr>موارد کاربرد آب درمانی</vt:lpstr>
      <vt:lpstr>Ankle anterior drawer</vt:lpstr>
      <vt:lpstr>Ankle anterior drawer</vt:lpstr>
      <vt:lpstr>Ankle anterior drawer</vt:lpstr>
      <vt:lpstr>Anterior drawer test of the knee</vt:lpstr>
      <vt:lpstr>Anterior drawer test of the knee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 injuries </dc:title>
  <dc:creator>Mohsen</dc:creator>
  <cp:lastModifiedBy>sport</cp:lastModifiedBy>
  <cp:revision>86</cp:revision>
  <dcterms:created xsi:type="dcterms:W3CDTF">2014-01-19T12:19:45Z</dcterms:created>
  <dcterms:modified xsi:type="dcterms:W3CDTF">2015-05-03T18:44:31Z</dcterms:modified>
</cp:coreProperties>
</file>