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8E921-EC85-407C-8C62-57B52E5671EB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6BD52-620A-46FF-A055-96926CC1C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7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677C5-1CCE-42A1-8CD6-E1ABA973E50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62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C2ACFAB0-2577-4BD5-92E0-016776E89409}" type="slidenum">
              <a:rPr lang="en-US"/>
              <a:pPr/>
              <a:t>26</a:t>
            </a:fld>
            <a:endParaRPr lang="en-US"/>
          </a:p>
        </p:txBody>
      </p:sp>
      <p:sp>
        <p:nvSpPr>
          <p:cNvPr id="849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22313"/>
            <a:ext cx="4514850" cy="3386137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49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4324350"/>
            <a:ext cx="5029200" cy="4108450"/>
          </a:xfrm>
        </p:spPr>
        <p:txBody>
          <a:bodyPr/>
          <a:lstStyle/>
          <a:p>
            <a:pPr eaLnBrk="1" hangingPunct="1">
              <a:defRPr/>
            </a:pPr>
            <a:endParaRPr lang="en-CA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548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5001EA9E-0329-4AFD-ACDA-E3A4748E1068}" type="slidenum">
              <a:rPr lang="en-US"/>
              <a:pPr/>
              <a:t>27</a:t>
            </a:fld>
            <a:endParaRPr lang="en-US"/>
          </a:p>
        </p:txBody>
      </p:sp>
      <p:sp>
        <p:nvSpPr>
          <p:cNvPr id="870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22313"/>
            <a:ext cx="4514850" cy="3386137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4324350"/>
            <a:ext cx="5029200" cy="4108450"/>
          </a:xfrm>
        </p:spPr>
        <p:txBody>
          <a:bodyPr/>
          <a:lstStyle/>
          <a:p>
            <a:pPr eaLnBrk="1" hangingPunct="1">
              <a:defRPr/>
            </a:pPr>
            <a:endParaRPr lang="en-CA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92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D81DF-CD9B-4CE4-8FFC-FEE60E3E6FF9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F2451-60F6-4A49-9832-3A1ED97EB4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9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24" name="Picture 16" descr="MCj031112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0075" y="4035425"/>
            <a:ext cx="1746250" cy="1873250"/>
          </a:xfrm>
          <a:prstGeom prst="rect">
            <a:avLst/>
          </a:prstGeom>
          <a:noFill/>
        </p:spPr>
      </p:pic>
      <p:pic>
        <p:nvPicPr>
          <p:cNvPr id="43025" name="Picture 17" descr="MCj02857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0" y="2286000"/>
            <a:ext cx="1547813" cy="1827213"/>
          </a:xfrm>
          <a:prstGeom prst="rect">
            <a:avLst/>
          </a:prstGeom>
          <a:noFill/>
        </p:spPr>
      </p:pic>
      <p:pic>
        <p:nvPicPr>
          <p:cNvPr id="43026" name="Picture 18" descr="MCj029383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2625725"/>
            <a:ext cx="1800225" cy="1873250"/>
          </a:xfrm>
          <a:prstGeom prst="rect">
            <a:avLst/>
          </a:prstGeom>
          <a:noFill/>
        </p:spPr>
      </p:pic>
      <p:pic>
        <p:nvPicPr>
          <p:cNvPr id="43027" name="Picture 19" descr="MCPE07665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6250" y="3314700"/>
            <a:ext cx="1458913" cy="1790700"/>
          </a:xfrm>
          <a:prstGeom prst="rect">
            <a:avLst/>
          </a:prstGeom>
          <a:noFill/>
        </p:spPr>
      </p:pic>
      <p:pic>
        <p:nvPicPr>
          <p:cNvPr id="43028" name="Picture 20" descr="MCj0141665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72013" cy="3979863"/>
          </a:xfrm>
          <a:prstGeom prst="rect">
            <a:avLst/>
          </a:prstGeom>
          <a:noFill/>
        </p:spPr>
      </p:pic>
      <p:pic>
        <p:nvPicPr>
          <p:cNvPr id="43029" name="Picture 21" descr="MCj0136175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44750" y="4322763"/>
            <a:ext cx="4672013" cy="2840037"/>
          </a:xfrm>
          <a:prstGeom prst="rect">
            <a:avLst/>
          </a:prstGeom>
          <a:noFill/>
        </p:spPr>
      </p:pic>
      <p:pic>
        <p:nvPicPr>
          <p:cNvPr id="43030" name="Picture 22" descr="MCj0134853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751263"/>
            <a:ext cx="2522538" cy="3106737"/>
          </a:xfrm>
          <a:prstGeom prst="rect">
            <a:avLst/>
          </a:prstGeom>
          <a:noFill/>
        </p:spPr>
      </p:pic>
      <p:pic>
        <p:nvPicPr>
          <p:cNvPr id="43031" name="Picture 23" descr="MCj0133383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35775" y="4122738"/>
            <a:ext cx="2308225" cy="2735262"/>
          </a:xfrm>
          <a:prstGeom prst="rect">
            <a:avLst/>
          </a:prstGeom>
          <a:noFill/>
        </p:spPr>
      </p:pic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2660650" y="584200"/>
            <a:ext cx="6215063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4000" b="1" dirty="0"/>
              <a:t>THERMOREGULATION and  EXERCISE in COLD ENVIRONMENTS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60400" y="15875"/>
            <a:ext cx="8237538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</a:rPr>
              <a:t>Body Weight, Height, Surface Area, and Surface Area/Mass Ratios for an Average-Sized Adult and Child</a:t>
            </a:r>
            <a:endParaRPr lang="en-US">
              <a:latin typeface="Times New Roman" pitchFamily="-1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66750" y="2405063"/>
            <a:ext cx="8420100" cy="1838325"/>
            <a:chOff x="420" y="1515"/>
            <a:chExt cx="5304" cy="1158"/>
          </a:xfrm>
        </p:grpSpPr>
        <p:sp>
          <p:nvSpPr>
            <p:cNvPr id="50182" name="Text Box 6"/>
            <p:cNvSpPr txBox="1">
              <a:spLocks noChangeArrowheads="1"/>
            </p:cNvSpPr>
            <p:nvPr/>
          </p:nvSpPr>
          <p:spPr bwMode="auto">
            <a:xfrm>
              <a:off x="424" y="2087"/>
              <a:ext cx="5300" cy="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1144588">
                <a:spcBef>
                  <a:spcPct val="50000"/>
                </a:spcBef>
                <a:tabLst>
                  <a:tab pos="2082800" algn="r"/>
                  <a:tab pos="3949700" algn="r"/>
                  <a:tab pos="5791200" algn="r"/>
                  <a:tab pos="7505700" algn="r"/>
                </a:tabLst>
              </a:pPr>
              <a:r>
                <a:rPr lang="en-US" sz="2200"/>
                <a:t>Adult	85	183	210	2.47</a:t>
              </a:r>
            </a:p>
            <a:p>
              <a:pPr defTabSz="1144588">
                <a:spcBef>
                  <a:spcPct val="50000"/>
                </a:spcBef>
                <a:tabLst>
                  <a:tab pos="2082800" algn="r"/>
                  <a:tab pos="3949700" algn="r"/>
                  <a:tab pos="5791200" algn="r"/>
                  <a:tab pos="7505700" algn="r"/>
                </a:tabLst>
              </a:pPr>
              <a:r>
                <a:rPr lang="en-US" sz="2200"/>
                <a:t>Child	25	100	79	3.16</a:t>
              </a:r>
            </a:p>
          </p:txBody>
        </p:sp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>
              <a:off x="481" y="2033"/>
              <a:ext cx="50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420" y="1515"/>
              <a:ext cx="53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1144588">
                <a:spcBef>
                  <a:spcPct val="50000"/>
                </a:spcBef>
                <a:tabLst>
                  <a:tab pos="1193800" algn="l"/>
                  <a:tab pos="2971800" algn="l"/>
                  <a:tab pos="5562600" algn="ctr"/>
                  <a:tab pos="7239000" algn="ctr"/>
                </a:tabLst>
              </a:pPr>
              <a:r>
                <a:rPr lang="en-US" sz="2200" b="1"/>
                <a:t>			Surface	Area/mass	 Person 	 Weight(kg) 	 Height (cm) 	area (cm</a:t>
              </a:r>
              <a:r>
                <a:rPr lang="en-US" sz="2200" b="1" baseline="30000"/>
                <a:t>2</a:t>
              </a:r>
              <a:r>
                <a:rPr lang="en-US" sz="2200" b="1"/>
                <a:t>)	ratio</a:t>
              </a:r>
            </a:p>
          </p:txBody>
        </p:sp>
      </p:grp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669925" y="4516438"/>
            <a:ext cx="8474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u="sng"/>
              <a:t>The higher the surface area to body mass ratio, the greater the rate of heat loss</a:t>
            </a:r>
            <a:r>
              <a:rPr lang="en-US"/>
              <a:t>, i.e., the smaller the person, the fast he/she loses heat.   Question: why does a shrew need to eat 16 times its body weight every day?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81000" y="533400"/>
            <a:ext cx="87630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WARMING OF INSPIRED AIR</a:t>
            </a:r>
          </a:p>
        </p:txBody>
      </p:sp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1763" y="1228725"/>
            <a:ext cx="3751262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95325" y="152400"/>
            <a:ext cx="7772400" cy="1143000"/>
          </a:xfrm>
        </p:spPr>
        <p:txBody>
          <a:bodyPr/>
          <a:lstStyle/>
          <a:p>
            <a:r>
              <a:rPr lang="en-US"/>
              <a:t>Hunting Reflex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1047750"/>
            <a:ext cx="7772400" cy="2066925"/>
          </a:xfrm>
        </p:spPr>
        <p:txBody>
          <a:bodyPr/>
          <a:lstStyle/>
          <a:p>
            <a:r>
              <a:rPr lang="en-US"/>
              <a:t>Intermittent vasodilation in the hands and feet to maintain health of peripheral tissues by sending warm (nutrient rich) blood to them.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781050" y="31527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dirty="0">
                <a:solidFill>
                  <a:schemeClr val="tx2"/>
                </a:solidFill>
                <a:latin typeface="Times New Roman" pitchFamily="-1" charset="0"/>
              </a:rPr>
              <a:t>Gasping Reflex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809625" y="4286250"/>
            <a:ext cx="77724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-1" charset="0"/>
              </a:rPr>
              <a:t>Sudden disappearance syndrome following immersion in cold water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-1" charset="0"/>
              </a:rPr>
              <a:t>Inspiratory gasp, hyperventilation, tachycardia, hypertension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brookscold"/>
          <p:cNvPicPr>
            <a:picLocks noChangeAspect="1" noChangeArrowheads="1"/>
          </p:cNvPicPr>
          <p:nvPr/>
        </p:nvPicPr>
        <p:blipFill>
          <a:blip r:embed="rId2" cstate="print"/>
          <a:srcRect l="5865" t="1723" r="4399" b="51680"/>
          <a:stretch>
            <a:fillRect/>
          </a:stretch>
        </p:blipFill>
        <p:spPr bwMode="auto">
          <a:xfrm rot="21540000">
            <a:off x="0" y="1547813"/>
            <a:ext cx="91440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5708650" y="2422525"/>
            <a:ext cx="24987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300">
                <a:latin typeface="Times New Roman" pitchFamily="-1" charset="0"/>
              </a:rPr>
              <a:t>(also non shivering thermogenesis)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46050" y="5622925"/>
            <a:ext cx="84740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300">
                <a:latin typeface="Times New Roman" pitchFamily="-1" charset="0"/>
              </a:rPr>
              <a:t>Cardiac arrhythmias are increased in the cold due to increased afferents to hypothalamus, Cardio control center, increased epi</a:t>
            </a:r>
          </a:p>
          <a:p>
            <a:r>
              <a:rPr lang="en-US" sz="1300">
                <a:latin typeface="Times New Roman" pitchFamily="-1" charset="0"/>
              </a:rPr>
              <a:t>Eventually central blood volume decreases due to plasma sequestration, inadequate fluid intake, cold diuresis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81000" y="533400"/>
            <a:ext cx="87630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EXERCISE IN HEAT AND COLD</a:t>
            </a: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2052638"/>
            <a:ext cx="4113212" cy="3736975"/>
          </a:xfrm>
          <a:prstGeom prst="rect">
            <a:avLst/>
          </a:prstGeom>
          <a:noFill/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1063" y="1547813"/>
            <a:ext cx="4113212" cy="4252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ی</a:t>
            </a: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6564" name="Picture 4" descr="brookscold"/>
          <p:cNvPicPr>
            <a:picLocks noChangeAspect="1" noChangeArrowheads="1"/>
          </p:cNvPicPr>
          <p:nvPr/>
        </p:nvPicPr>
        <p:blipFill>
          <a:blip r:embed="rId2" cstate="print"/>
          <a:srcRect l="5865" t="46512" r="38123" b="3445"/>
          <a:stretch>
            <a:fillRect/>
          </a:stretch>
        </p:blipFill>
        <p:spPr bwMode="auto">
          <a:xfrm>
            <a:off x="0" y="7938"/>
            <a:ext cx="8858250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76225" y="260350"/>
            <a:ext cx="8867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Responses to Exercise in the Cold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09600" y="1631950"/>
            <a:ext cx="8305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 dirty="0">
                <a:latin typeface="Wingdings" pitchFamily="2" charset="2"/>
              </a:rPr>
              <a:t>w</a:t>
            </a:r>
            <a:r>
              <a:rPr lang="en-US" dirty="0"/>
              <a:t>	Muscles weaken and fatigue occurs more rapidly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609600" y="2133600"/>
            <a:ext cx="8305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 dirty="0">
                <a:latin typeface="Wingdings" pitchFamily="2" charset="2"/>
              </a:rPr>
              <a:t>w</a:t>
            </a:r>
            <a:r>
              <a:rPr lang="en-US" dirty="0"/>
              <a:t>	Susceptibility to hypothermia increases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09600" y="2628900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 dirty="0">
                <a:latin typeface="Wingdings" pitchFamily="2" charset="2"/>
              </a:rPr>
              <a:t>w</a:t>
            </a:r>
            <a:r>
              <a:rPr lang="en-US" dirty="0"/>
              <a:t>	Exercise-induced FFA mobilization is impaired due to vasoconstriction of subcutaneous blood vessels</a:t>
            </a:r>
          </a:p>
        </p:txBody>
      </p:sp>
      <p:pic>
        <p:nvPicPr>
          <p:cNvPr id="39943" name="Picture 7" descr="Ski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4625" y="3962400"/>
            <a:ext cx="2468563" cy="2744788"/>
          </a:xfrm>
          <a:prstGeom prst="rect">
            <a:avLst/>
          </a:prstGeom>
          <a:noFill/>
        </p:spPr>
      </p:pic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81025" y="3343275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/>
            <a:r>
              <a:rPr lang="en-US" dirty="0">
                <a:latin typeface="Wingdings" pitchFamily="2" charset="2"/>
              </a:rPr>
              <a:t>w </a:t>
            </a:r>
            <a:r>
              <a:rPr lang="en-US" dirty="0"/>
              <a:t>Shivering or Pre-shivering muscle tone may decrease </a:t>
            </a:r>
          </a:p>
          <a:p>
            <a:pPr marL="230188" indent="-230188"/>
            <a:r>
              <a:rPr lang="en-US" dirty="0"/>
              <a:t>muscle efficiency, increase the metabolic cost of exercising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2" grpId="0" autoUpdateAnimBg="0"/>
      <p:bldP spid="3994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76225" y="260350"/>
            <a:ext cx="8867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Health Risks of Exercise in the Cold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609600" y="1631950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Ability to regulate body temperature is lost if T</a:t>
            </a:r>
            <a:r>
              <a:rPr lang="en-US" baseline="-25000"/>
              <a:t>body</a:t>
            </a:r>
            <a:r>
              <a:rPr lang="en-US"/>
              <a:t> drops below 34.5° C (94.1° F).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609600" y="2460625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Hypothermia causes heart rate to drop, which reduces cardiac output.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09600" y="3289300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0188" indent="-230188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Vasoconstriction in the skin reduces blood flow to skin, eventually causing frostbite.</a:t>
            </a:r>
          </a:p>
        </p:txBody>
      </p:sp>
      <p:pic>
        <p:nvPicPr>
          <p:cNvPr id="40967" name="Picture 7" descr="Snowflak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75" y="4219575"/>
            <a:ext cx="2741613" cy="2487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  <p:bldP spid="40965" grpId="0" autoUpdateAnimBg="0"/>
      <p:bldP spid="4096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38175" y="47625"/>
            <a:ext cx="7772400" cy="1143000"/>
          </a:xfrm>
        </p:spPr>
        <p:txBody>
          <a:bodyPr/>
          <a:lstStyle/>
          <a:p>
            <a:r>
              <a:rPr lang="en-US"/>
              <a:t>Acclimatization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7225" y="1066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Delayed shivering in those exposed to several weeks of cold temps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Thyroid hormones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Sensitivity to norepinephrine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Uncoupled oxidative phosphorylation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Leptin from adipose, </a:t>
            </a: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SNS activation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Skinfold thickness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Foot/hand thermoregulation</a:t>
            </a:r>
          </a:p>
          <a:p>
            <a:pPr lvl="1">
              <a:lnSpc>
                <a:spcPct val="90000"/>
              </a:lnSpc>
            </a:pPr>
            <a:r>
              <a:rPr lang="en-US" sz="2400">
                <a:cs typeface="Times New Roman" pitchFamily="-1" charset="0"/>
              </a:rPr>
              <a:t>↑</a:t>
            </a:r>
            <a:r>
              <a:rPr lang="en-US" sz="2400"/>
              <a:t> Ability to sleep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Physical conditioning improves cold responses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428625" y="5324475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imes New Roman" pitchFamily="-1" charset="0"/>
              </a:rPr>
              <a:t>Will cold adaptation occur if done while exercising?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>
              <a:latin typeface="Times New Roman" pitchFamily="-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7041CD1C-BB7B-4E04-B56E-73EEFF872419}" type="slidenum">
              <a:rPr lang="en-US"/>
              <a:pPr/>
              <a:t>19</a:t>
            </a:fld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512445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cold core temperature during exercise is rare except when survival is at stake</a:t>
            </a:r>
          </a:p>
          <a:p>
            <a:pPr lvl="1" eaLnBrk="1" hangingPunct="1"/>
            <a:r>
              <a:rPr lang="en-US" sz="2400" dirty="0" smtClean="0"/>
              <a:t>Protective clothing and high metabolism of exercise usually prevents drop in core temp</a:t>
            </a:r>
          </a:p>
          <a:p>
            <a:pPr eaLnBrk="1" hangingPunct="1"/>
            <a:r>
              <a:rPr lang="en-US" sz="2800" dirty="0" smtClean="0"/>
              <a:t>Work, however, has a lower metabolic output, long hours and may create an increased risk in cold environments</a:t>
            </a:r>
          </a:p>
          <a:p>
            <a:pPr eaLnBrk="1" hangingPunct="1"/>
            <a:r>
              <a:rPr lang="en-US" sz="2800" dirty="0" smtClean="0"/>
              <a:t>Movement in cold</a:t>
            </a:r>
          </a:p>
          <a:p>
            <a:pPr lvl="1" eaLnBrk="1" hangingPunct="1"/>
            <a:r>
              <a:rPr lang="en-US" sz="2400" dirty="0" smtClean="0"/>
              <a:t>Numbing of exposed flesh</a:t>
            </a:r>
          </a:p>
          <a:p>
            <a:pPr lvl="1" eaLnBrk="1" hangingPunct="1"/>
            <a:r>
              <a:rPr lang="en-US" sz="2400" dirty="0" smtClean="0"/>
              <a:t>Cumbersome protective clothing</a:t>
            </a:r>
          </a:p>
          <a:p>
            <a:pPr eaLnBrk="1" hangingPunct="1"/>
            <a:r>
              <a:rPr lang="en-US" sz="2800" dirty="0" smtClean="0"/>
              <a:t>Manipulation with hands difficult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45061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5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52400" y="304800"/>
            <a:ext cx="3143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Exercise In 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Physiological Responses</a:t>
            </a:r>
          </a:p>
          <a:p>
            <a:r>
              <a:rPr lang="en-US" dirty="0"/>
              <a:t>Hypothermia</a:t>
            </a:r>
          </a:p>
          <a:p>
            <a:r>
              <a:rPr lang="en-US" dirty="0"/>
              <a:t>Physiological Responses- Exercise</a:t>
            </a:r>
          </a:p>
          <a:p>
            <a:r>
              <a:rPr lang="en-US" dirty="0"/>
              <a:t>Acclimatization and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88BF5F7E-088A-4EEF-811B-72975BB5CC3B}" type="slidenum">
              <a:rPr lang="en-US"/>
              <a:pPr/>
              <a:t>20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Clothing-layers and breath ability important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Must balance insulation value with heat production of exercise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Additional clothing after exercise important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Metabolism drops, heat loss remains high</a:t>
            </a: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Shivering increases metabolic costs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Increases perception of effort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May also impair movement patterns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Agonist and antagonist contract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46085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357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52400" y="304800"/>
            <a:ext cx="3143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Exercise In 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5AB89533-08DD-4302-93ED-2FC0B6C70E65}" type="slidenum">
              <a:rPr lang="en-US"/>
              <a:pPr/>
              <a:t>21</a:t>
            </a:fld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O</a:t>
            </a:r>
            <a:r>
              <a:rPr lang="en-US" sz="2800" baseline="-25000" smtClean="0"/>
              <a:t>2</a:t>
            </a:r>
            <a:r>
              <a:rPr lang="en-US" sz="2800" smtClean="0"/>
              <a:t> consumption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VO</a:t>
            </a:r>
            <a:r>
              <a:rPr lang="en-US" sz="2400" baseline="-25000" smtClean="0"/>
              <a:t>2</a:t>
            </a:r>
            <a:r>
              <a:rPr lang="en-US" sz="2400" smtClean="0"/>
              <a:t> max - unaffected by cold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Submax VO</a:t>
            </a:r>
            <a:r>
              <a:rPr lang="en-US" sz="2800" baseline="-25000" smtClean="0"/>
              <a:t>2</a:t>
            </a:r>
            <a:r>
              <a:rPr lang="en-US" sz="2800" smtClean="0"/>
              <a:t> increases at lower intensities (*work*)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Due to higher heat loss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Inc skin and ms blood flow during exercise in any temperature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Greater thermal gradient in the cold results in greater heat loss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Wet clothing in wind - 15-20% higher VO</a:t>
            </a:r>
            <a:r>
              <a:rPr lang="en-US" sz="2400" baseline="-25000" smtClean="0"/>
              <a:t>2</a:t>
            </a:r>
            <a:r>
              <a:rPr lang="en-US" sz="2400" smtClean="0"/>
              <a:t> requirements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Table 22-1 - exercise in cold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47110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67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152400" y="228600"/>
            <a:ext cx="411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CV responses in Cold</a:t>
            </a:r>
          </a:p>
        </p:txBody>
      </p:sp>
      <p:pic>
        <p:nvPicPr>
          <p:cNvPr id="47109" name="Picture 9" descr="table 22-10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330700"/>
            <a:ext cx="73152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9BE01577-00AE-42F9-8174-3ACE411362EA}" type="slidenum">
              <a:rPr lang="en-US"/>
              <a:pPr/>
              <a:t>22</a:t>
            </a:fld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Shivering - Inc VO</a:t>
            </a:r>
            <a:r>
              <a:rPr lang="en-US" sz="2800" baseline="-25000" smtClean="0"/>
              <a:t>2 </a:t>
            </a:r>
            <a:r>
              <a:rPr lang="en-US" sz="2800" smtClean="0"/>
              <a:t>utilization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May also be increase in non-shivering thermogenesis - due to inc catecholamines (stress) and leptin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Swimming in cold water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Reduced VO</a:t>
            </a:r>
            <a:r>
              <a:rPr lang="en-US" sz="2400" baseline="-25000" smtClean="0"/>
              <a:t>2</a:t>
            </a:r>
            <a:r>
              <a:rPr lang="en-US" sz="2400" smtClean="0"/>
              <a:t> peak  at higher intensities- fig 22-8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48134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381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152400" y="228600"/>
            <a:ext cx="411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CV responses in Cold</a:t>
            </a:r>
          </a:p>
        </p:txBody>
      </p:sp>
      <p:pic>
        <p:nvPicPr>
          <p:cNvPr id="48133" name="Picture 7" descr="fig 22-8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178175"/>
            <a:ext cx="8001000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0A171BE1-4E2A-46AB-8FE1-F3551CF85B58}" type="slidenum">
              <a:rPr lang="en-US"/>
              <a:pPr/>
              <a:t>23</a:t>
            </a:fld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49158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1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228600" y="228600"/>
            <a:ext cx="3121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Exercise in Cold</a:t>
            </a:r>
          </a:p>
        </p:txBody>
      </p:sp>
      <p:pic>
        <p:nvPicPr>
          <p:cNvPr id="49156" name="Picture 4" descr="fig 26.17 acsm 1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268413"/>
            <a:ext cx="5256213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5"/>
          <p:cNvSpPr txBox="1">
            <a:spLocks noChangeArrowheads="1"/>
          </p:cNvSpPr>
          <p:nvPr/>
        </p:nvSpPr>
        <p:spPr bwMode="auto">
          <a:xfrm>
            <a:off x="1692275" y="6237288"/>
            <a:ext cx="57594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Advanced Exercise Physiology, ACSM, 2006</a:t>
            </a:r>
            <a:endParaRPr lang="en-US" sz="320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03645D07-2F1B-4598-909A-69905AB50401}" type="slidenum">
              <a:rPr lang="en-US"/>
              <a:pPr/>
              <a:t>24</a:t>
            </a:fld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972050"/>
          </a:xfrm>
        </p:spPr>
        <p:txBody>
          <a:bodyPr/>
          <a:lstStyle/>
          <a:p>
            <a:pPr eaLnBrk="1" hangingPunct="1"/>
            <a:r>
              <a:rPr lang="en-US" sz="2400" smtClean="0"/>
              <a:t>Exercise can partially replace heat production of shivering during cold</a:t>
            </a:r>
          </a:p>
          <a:p>
            <a:pPr lvl="1" eaLnBrk="1" hangingPunct="1"/>
            <a:r>
              <a:rPr lang="en-US" sz="2000" smtClean="0"/>
              <a:t>Peripheral vasodilation with exercise - reduces insulation in body</a:t>
            </a:r>
          </a:p>
          <a:p>
            <a:pPr lvl="1" eaLnBrk="1" hangingPunct="1"/>
            <a:r>
              <a:rPr lang="en-US" sz="2000" smtClean="0"/>
              <a:t>Exercise followed by cold exposure - higher threshold for vasoconstriction and shivering</a:t>
            </a:r>
          </a:p>
          <a:p>
            <a:pPr eaLnBrk="1" hangingPunct="1"/>
            <a:r>
              <a:rPr lang="en-US" sz="2400" u="sng" smtClean="0"/>
              <a:t>Ventilation</a:t>
            </a:r>
          </a:p>
          <a:p>
            <a:pPr lvl="1" eaLnBrk="1" hangingPunct="1"/>
            <a:r>
              <a:rPr lang="en-US" sz="2000" smtClean="0"/>
              <a:t>Inc ventilation - especially with sudden exposure - gasping reflex</a:t>
            </a:r>
          </a:p>
          <a:p>
            <a:pPr lvl="1" eaLnBrk="1" hangingPunct="1"/>
            <a:r>
              <a:rPr lang="en-US" sz="2000" smtClean="0"/>
              <a:t>Hyperventilation, tachycardia, peripheral vasoconstriction, hypertension</a:t>
            </a:r>
          </a:p>
          <a:p>
            <a:pPr lvl="1" eaLnBrk="1" hangingPunct="1"/>
            <a:r>
              <a:rPr lang="en-US" sz="2000" smtClean="0"/>
              <a:t>Reduced blood CO</a:t>
            </a:r>
            <a:r>
              <a:rPr lang="en-US" sz="2000" baseline="-25000" smtClean="0"/>
              <a:t>2</a:t>
            </a:r>
            <a:r>
              <a:rPr lang="en-US" sz="2000" smtClean="0"/>
              <a:t> - vasoconstriction in brain - confusion, unconsciousness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0181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1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228600" y="228600"/>
            <a:ext cx="3121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Exercise in 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B5436F58-5359-40EA-ADEA-47103B7CB325}" type="slidenum">
              <a:rPr lang="en-US"/>
              <a:pPr/>
              <a:t>25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6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u="sng" dirty="0" smtClean="0"/>
              <a:t>Heart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Cold - peripheral vasoconstriction - </a:t>
            </a:r>
            <a:r>
              <a:rPr lang="en-US" sz="2400" dirty="0" err="1" smtClean="0"/>
              <a:t>Inc</a:t>
            </a:r>
            <a:r>
              <a:rPr lang="en-US" sz="2400" dirty="0" smtClean="0"/>
              <a:t> central blood volume - </a:t>
            </a:r>
            <a:r>
              <a:rPr lang="en-US" sz="2400" dirty="0" err="1" smtClean="0"/>
              <a:t>inc</a:t>
            </a:r>
            <a:r>
              <a:rPr lang="en-US" sz="2400" dirty="0" smtClean="0"/>
              <a:t> BP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Arrythmias</a:t>
            </a:r>
            <a:r>
              <a:rPr lang="en-US" sz="2400" dirty="0" smtClean="0"/>
              <a:t> - increase in cold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Inc</a:t>
            </a:r>
            <a:r>
              <a:rPr lang="en-US" sz="2400" dirty="0" smtClean="0"/>
              <a:t> afferent impulses to hypothalamus and cardiovascular control center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Increase adrenal epinephrine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Ventricular fibrillation - leading cause of death in people with hypothermia</a:t>
            </a:r>
            <a:endParaRPr lang="en-US" sz="20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1205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05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228600" y="228600"/>
            <a:ext cx="3121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Exercise in 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733542BC-6037-439D-93EC-93BD9DB5654C}" type="slidenum">
              <a:rPr lang="en-US"/>
              <a:pPr/>
              <a:t>26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228600"/>
            <a:ext cx="8763000" cy="1143000"/>
            <a:chOff x="96" y="144"/>
            <a:chExt cx="5520" cy="720"/>
          </a:xfrm>
        </p:grpSpPr>
        <p:pic>
          <p:nvPicPr>
            <p:cNvPr id="52230" name="Picture 3" descr="sicorp10792"/>
            <p:cNvPicPr>
              <a:picLocks noChangeAspect="1" noChangeArrowheads="1"/>
            </p:cNvPicPr>
            <p:nvPr/>
          </p:nvPicPr>
          <p:blipFill>
            <a:blip r:embed="rId3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972" name="Rectangle 4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304800" y="2286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3200">
                <a:latin typeface="Arial" charset="0"/>
                <a:ea typeface="ＭＳ Ｐゴシック" charset="0"/>
              </a:rPr>
              <a:t>What happens to our hands in the cold</a:t>
            </a:r>
            <a:endParaRPr lang="en-US" sz="3600" b="1">
              <a:solidFill>
                <a:srgbClr val="0099FF"/>
              </a:solidFill>
              <a:latin typeface="Tahoma" charset="0"/>
              <a:ea typeface="ＭＳ Ｐゴシック" charset="0"/>
            </a:endParaRPr>
          </a:p>
        </p:txBody>
      </p:sp>
      <p:pic>
        <p:nvPicPr>
          <p:cNvPr id="52228" name="Picture 6"/>
          <p:cNvPicPr>
            <a:picLocks noChangeAspect="1" noChangeArrowheads="1"/>
          </p:cNvPicPr>
          <p:nvPr/>
        </p:nvPicPr>
        <p:blipFill>
          <a:blip r:embed="rId4" cstate="print"/>
          <a:srcRect l="4163" r="3072" b="2155"/>
          <a:stretch>
            <a:fillRect/>
          </a:stretch>
        </p:blipFill>
        <p:spPr bwMode="auto">
          <a:xfrm>
            <a:off x="304800" y="1524000"/>
            <a:ext cx="419100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397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0" y="1600200"/>
            <a:ext cx="4318000" cy="43053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In the hand, blood flow is regulated by the AVA</a:t>
            </a:r>
            <a:r>
              <a:rPr lang="ja-JP" altLang="en-US" sz="2000" smtClean="0"/>
              <a:t>’</a:t>
            </a:r>
            <a:r>
              <a:rPr lang="en-US" altLang="ja-JP" sz="2000" smtClean="0"/>
              <a:t>s (Arteriovenous Anatomoses)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400" smtClean="0"/>
          </a:p>
          <a:p>
            <a:pPr marL="749300" lvl="1" indent="-292100" eaLnBrk="1" hangingPunct="1">
              <a:lnSpc>
                <a:spcPct val="90000"/>
              </a:lnSpc>
            </a:pPr>
            <a:r>
              <a:rPr lang="en-US" sz="1800" smtClean="0"/>
              <a:t>Body is </a:t>
            </a:r>
            <a:r>
              <a:rPr lang="en-US" sz="1800" smtClean="0">
                <a:solidFill>
                  <a:srgbClr val="FF0000"/>
                </a:solidFill>
              </a:rPr>
              <a:t>warm</a:t>
            </a:r>
            <a:r>
              <a:rPr lang="en-US" sz="1800" smtClean="0"/>
              <a:t>: AVA</a:t>
            </a:r>
            <a:r>
              <a:rPr lang="ja-JP" altLang="en-US" sz="1800" smtClean="0"/>
              <a:t>’</a:t>
            </a:r>
            <a:r>
              <a:rPr lang="en-US" altLang="ja-JP" sz="1800" smtClean="0"/>
              <a:t>s </a:t>
            </a:r>
            <a:r>
              <a:rPr lang="en-US" altLang="ja-JP" sz="1800" b="1" smtClean="0">
                <a:solidFill>
                  <a:srgbClr val="FF0000"/>
                </a:solidFill>
              </a:rPr>
              <a:t>OPEN</a:t>
            </a:r>
            <a:endParaRPr lang="en-US" altLang="ja-JP" sz="1800" smtClean="0"/>
          </a:p>
          <a:p>
            <a:pPr marL="749300" lvl="1" indent="-292100" eaLnBrk="1" hangingPunct="1">
              <a:lnSpc>
                <a:spcPct val="90000"/>
              </a:lnSpc>
            </a:pPr>
            <a:endParaRPr lang="en-US" sz="400" smtClean="0"/>
          </a:p>
          <a:p>
            <a:pPr marL="749300" lvl="1" indent="-292100"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Blood flows in large quantities from the arteries through the AVA</a:t>
            </a:r>
            <a:r>
              <a:rPr lang="ja-JP" altLang="en-US" sz="1800" smtClean="0"/>
              <a:t>’</a:t>
            </a:r>
            <a:r>
              <a:rPr lang="en-US" altLang="ja-JP" sz="1800" smtClean="0"/>
              <a:t>a to the superficial veins</a:t>
            </a:r>
          </a:p>
          <a:p>
            <a:pPr marL="749300" lvl="1" indent="-292100" eaLnBrk="1" hangingPunct="1">
              <a:lnSpc>
                <a:spcPct val="90000"/>
              </a:lnSpc>
              <a:buFontTx/>
              <a:buNone/>
            </a:pPr>
            <a:endParaRPr lang="en-US" sz="400" smtClean="0"/>
          </a:p>
          <a:p>
            <a:pPr marL="749300" lvl="1" indent="-292100" eaLnBrk="1" hangingPunct="1">
              <a:lnSpc>
                <a:spcPct val="90000"/>
              </a:lnSpc>
            </a:pPr>
            <a:r>
              <a:rPr lang="en-US" sz="1800" smtClean="0"/>
              <a:t>Body </a:t>
            </a:r>
            <a:r>
              <a:rPr lang="en-US" sz="1800" smtClean="0">
                <a:solidFill>
                  <a:srgbClr val="0000FF"/>
                </a:solidFill>
              </a:rPr>
              <a:t>cools</a:t>
            </a:r>
            <a:r>
              <a:rPr lang="en-US" sz="1800" smtClean="0"/>
              <a:t>: AVA</a:t>
            </a:r>
            <a:r>
              <a:rPr lang="ja-JP" altLang="en-US" sz="1800" smtClean="0"/>
              <a:t>’</a:t>
            </a:r>
            <a:r>
              <a:rPr lang="en-US" altLang="ja-JP" sz="1800" smtClean="0"/>
              <a:t>s </a:t>
            </a:r>
            <a:r>
              <a:rPr lang="en-US" altLang="ja-JP" sz="1800" b="1" smtClean="0">
                <a:solidFill>
                  <a:srgbClr val="0000FF"/>
                </a:solidFill>
              </a:rPr>
              <a:t>CLOSE</a:t>
            </a:r>
            <a:endParaRPr lang="en-US" altLang="ja-JP" sz="1800" smtClean="0"/>
          </a:p>
          <a:p>
            <a:pPr marL="749300" lvl="1" indent="-292100" eaLnBrk="1" hangingPunct="1">
              <a:lnSpc>
                <a:spcPct val="90000"/>
              </a:lnSpc>
              <a:buFontTx/>
              <a:buNone/>
            </a:pPr>
            <a:r>
              <a:rPr lang="en-US" sz="1800" u="sng" smtClean="0"/>
              <a:t>	</a:t>
            </a:r>
            <a:r>
              <a:rPr lang="en-US" sz="1800" smtClean="0"/>
              <a:t>Blood flow is drastically reduced due to increased sympathetic activity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9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The remaining flow will return to the body core through deep veins, which are located close to the arteries</a:t>
            </a:r>
            <a:endParaRPr lang="en-US" sz="20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611B52E3-EAEB-468F-A4F3-BB52CB16894D}" type="slidenum">
              <a:rPr lang="en-US"/>
              <a:pPr/>
              <a:t>27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228600"/>
            <a:ext cx="8763000" cy="1143000"/>
            <a:chOff x="96" y="144"/>
            <a:chExt cx="5520" cy="720"/>
          </a:xfrm>
        </p:grpSpPr>
        <p:pic>
          <p:nvPicPr>
            <p:cNvPr id="54278" name="Picture 3" descr="sicorp10792"/>
            <p:cNvPicPr>
              <a:picLocks noChangeAspect="1" noChangeArrowheads="1"/>
            </p:cNvPicPr>
            <p:nvPr/>
          </p:nvPicPr>
          <p:blipFill>
            <a:blip r:embed="rId3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020" name="Rectangle 4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304800" y="2286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3200">
                <a:latin typeface="Arial" charset="0"/>
                <a:ea typeface="ＭＳ Ｐゴシック" charset="0"/>
              </a:rPr>
              <a:t>Physiological Amputation</a:t>
            </a:r>
            <a:endParaRPr lang="en-US" sz="3600" b="1">
              <a:solidFill>
                <a:srgbClr val="0099FF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5427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2543175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Due to reduced blood flow, very little heat input to the hand remains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Essentially the same effect as occlusion</a:t>
            </a:r>
            <a:endParaRPr lang="en-CA" smtClean="0"/>
          </a:p>
        </p:txBody>
      </p:sp>
      <p:pic>
        <p:nvPicPr>
          <p:cNvPr id="860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600200"/>
            <a:ext cx="566578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73F2466B-7338-4733-A71B-14D93EAC7D88}" type="slidenum">
              <a:rPr lang="en-US"/>
              <a:pPr/>
              <a:t>28</a:t>
            </a:fld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486400"/>
          </a:xfrm>
        </p:spPr>
        <p:txBody>
          <a:bodyPr/>
          <a:lstStyle/>
          <a:p>
            <a:pPr eaLnBrk="1" hangingPunct="1"/>
            <a:r>
              <a:rPr lang="en-US" sz="2800" u="sng" smtClean="0"/>
              <a:t>Muscle strength</a:t>
            </a:r>
            <a:endParaRPr lang="en-US" sz="2800" smtClean="0"/>
          </a:p>
          <a:p>
            <a:pPr eaLnBrk="1" hangingPunct="1"/>
            <a:r>
              <a:rPr lang="en-US" sz="2800" smtClean="0"/>
              <a:t>Muscle strength and peak power decrease as muscle temp decreases - dec enzyme activity</a:t>
            </a:r>
          </a:p>
          <a:p>
            <a:pPr lvl="1" eaLnBrk="1" hangingPunct="1"/>
            <a:r>
              <a:rPr lang="en-US" sz="2400" smtClean="0"/>
              <a:t>May require increase motor unit recruitment to compensate for reduced output</a:t>
            </a:r>
          </a:p>
          <a:p>
            <a:pPr lvl="1" eaLnBrk="1" hangingPunct="1"/>
            <a:r>
              <a:rPr lang="en-US" sz="2400" smtClean="0"/>
              <a:t>May also see reduced muscle blood flow</a:t>
            </a:r>
          </a:p>
          <a:p>
            <a:pPr lvl="1" eaLnBrk="1" hangingPunct="1"/>
            <a:r>
              <a:rPr lang="en-US" sz="2400" smtClean="0"/>
              <a:t>Combine to increase lactate production and reduce its clearance - early fatigue</a:t>
            </a:r>
          </a:p>
          <a:p>
            <a:pPr eaLnBrk="1" hangingPunct="1"/>
            <a:endParaRPr lang="en-US" sz="280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6325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5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228600" y="228600"/>
            <a:ext cx="2849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Cold Exposure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5463" y="616585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36E17C40-7652-401E-A90F-EA615E302BD0}" type="slidenum">
              <a:rPr lang="en-US"/>
              <a:pPr/>
              <a:t>29</a:t>
            </a:fld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486400"/>
          </a:xfrm>
        </p:spPr>
        <p:txBody>
          <a:bodyPr/>
          <a:lstStyle/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7351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1861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228600" y="228600"/>
            <a:ext cx="2849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Cold Exposure</a:t>
            </a:r>
          </a:p>
        </p:txBody>
      </p:sp>
      <p:sp>
        <p:nvSpPr>
          <p:cNvPr id="121864" name="Rectangle 8"/>
          <p:cNvSpPr>
            <a:spLocks noChangeArrowheads="1"/>
          </p:cNvSpPr>
          <p:nvPr/>
        </p:nvSpPr>
        <p:spPr bwMode="auto">
          <a:xfrm>
            <a:off x="2268538" y="6488113"/>
            <a:ext cx="44005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latin typeface="Times" charset="0"/>
                <a:ea typeface="ＭＳ Ｐゴシック" charset="0"/>
              </a:rPr>
              <a:t>Advanced Exercise Physiology, ACSM, 2006</a:t>
            </a:r>
            <a:endParaRPr lang="en-US" dirty="0">
              <a:latin typeface="Times" charset="0"/>
              <a:ea typeface="ＭＳ Ｐゴシック" charset="0"/>
            </a:endParaRPr>
          </a:p>
        </p:txBody>
      </p:sp>
      <p:pic>
        <p:nvPicPr>
          <p:cNvPr id="57350" name="Picture 1" descr="fig 26.14 acsm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196975"/>
            <a:ext cx="4968875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Thermoregulation Overview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457200" y="2645350"/>
            <a:ext cx="7715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/>
              <a:t>Inputs</a:t>
            </a:r>
            <a:r>
              <a:rPr lang="en-US" dirty="0"/>
              <a:t> </a:t>
            </a:r>
            <a:r>
              <a:rPr lang="en-US" dirty="0" smtClean="0"/>
              <a:t>            Sensors</a:t>
            </a:r>
            <a:r>
              <a:rPr lang="en-US" dirty="0"/>
              <a:t>	</a:t>
            </a:r>
            <a:r>
              <a:rPr lang="en-US" dirty="0" smtClean="0"/>
              <a:t> Integrators</a:t>
            </a:r>
            <a:r>
              <a:rPr lang="en-US" dirty="0"/>
              <a:t>	Primary	</a:t>
            </a:r>
            <a:r>
              <a:rPr lang="en-US" dirty="0" smtClean="0"/>
              <a:t>             Secondary</a:t>
            </a:r>
            <a:endParaRPr lang="en-US" dirty="0"/>
          </a:p>
          <a:p>
            <a:r>
              <a:rPr lang="en-US" dirty="0"/>
              <a:t>					</a:t>
            </a:r>
            <a:r>
              <a:rPr lang="en-US" dirty="0" smtClean="0"/>
              <a:t>Outputs          </a:t>
            </a:r>
            <a:r>
              <a:rPr lang="en-US" dirty="0"/>
              <a:t>	Outputs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1219200" y="2835275"/>
            <a:ext cx="547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2743200" y="2835275"/>
            <a:ext cx="487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4876800" y="2835275"/>
            <a:ext cx="214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6096000" y="2835275"/>
            <a:ext cx="549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493838" y="5165725"/>
            <a:ext cx="6678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System maintains body 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9B5A4FC-AB86-4761-BE8C-A7B02DACF182}" type="slidenum">
              <a:rPr lang="en-US"/>
              <a:pPr/>
              <a:t>30</a:t>
            </a:fld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486400"/>
          </a:xfrm>
        </p:spPr>
        <p:txBody>
          <a:bodyPr/>
          <a:lstStyle/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8375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1861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228600" y="228600"/>
            <a:ext cx="2849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Cold Exposure</a:t>
            </a:r>
          </a:p>
        </p:txBody>
      </p:sp>
      <p:pic>
        <p:nvPicPr>
          <p:cNvPr id="58373" name="Picture 7" descr="fig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066800"/>
            <a:ext cx="6096000" cy="549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4" name="Rectangle 8"/>
          <p:cNvSpPr>
            <a:spLocks noChangeArrowheads="1"/>
          </p:cNvSpPr>
          <p:nvPr/>
        </p:nvSpPr>
        <p:spPr bwMode="auto">
          <a:xfrm>
            <a:off x="1219200" y="6491288"/>
            <a:ext cx="66341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latin typeface="Times" charset="0"/>
                <a:ea typeface="ＭＳ Ｐゴシック" charset="0"/>
              </a:rPr>
              <a:t>Advanced Environmental Exercise Physiology, Human Kinetics, 2010</a:t>
            </a:r>
            <a:endParaRPr lang="en-US">
              <a:latin typeface="Times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CBBF3C4B-BCF5-4348-96F5-0A647CC85BD4}" type="slidenum">
              <a:rPr lang="en-US"/>
              <a:pPr/>
              <a:t>31</a:t>
            </a:fld>
            <a:endParaRPr 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Endurance work with the hands show the best performance at a muscle temp of </a:t>
            </a:r>
            <a:r>
              <a:rPr lang="en-US" sz="2400" dirty="0" smtClean="0">
                <a:solidFill>
                  <a:srgbClr val="FF0000"/>
                </a:solidFill>
              </a:rPr>
              <a:t>28</a:t>
            </a:r>
            <a:r>
              <a:rPr lang="en-US" sz="2400" dirty="0" smtClean="0"/>
              <a:t> ºC - decrements below this temp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Max power and contraction speed requires an optimal temperature of </a:t>
            </a:r>
            <a:r>
              <a:rPr lang="en-US" sz="2400" dirty="0" smtClean="0">
                <a:solidFill>
                  <a:srgbClr val="FF0000"/>
                </a:solidFill>
              </a:rPr>
              <a:t>38</a:t>
            </a:r>
            <a:r>
              <a:rPr lang="en-US" sz="2400" dirty="0" smtClean="0"/>
              <a:t> ºC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 dirty="0" smtClean="0"/>
              <a:t>Manual dexterity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Reduced with decreased temperature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Dec nerve conduction velocity (afferents and </a:t>
            </a:r>
            <a:r>
              <a:rPr lang="en-US" sz="2000" dirty="0" err="1" smtClean="0"/>
              <a:t>efferents</a:t>
            </a:r>
            <a:r>
              <a:rPr lang="en-US" sz="20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joint stiffness - plays major role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Observe decrease in manual dexterity below skin temp of 20 ºC (27 ºC intra-articular  temperature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Strong decrease below 15 ºC skin (24 ºC intra-articular temperature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59397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29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228600" y="228600"/>
            <a:ext cx="2849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Cold Exposure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A751CAE9-DDE3-43D1-B813-211F8FDF72F0}" type="slidenum">
              <a:rPr lang="en-US"/>
              <a:pPr/>
              <a:t>32</a:t>
            </a:fld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00150"/>
            <a:ext cx="8610600" cy="39814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u="sng" dirty="0" smtClean="0"/>
              <a:t>Metabolic Changes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Increased use of carbohydrates during exercise in the cold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Muscle glycogen reduced faster in light exercise - augments increase in lactate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Prolonged exposure - hypoglycemia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Suppresses shivering (threshold -.5 Celsius lower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Accelerates </a:t>
            </a:r>
            <a:r>
              <a:rPr lang="en-US" sz="1800" dirty="0" err="1" smtClean="0"/>
              <a:t>hyopthermia</a:t>
            </a:r>
            <a:r>
              <a:rPr lang="en-US" sz="18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Fat metabolism depressed even with catecholamine rise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 may be due to reduced subcutaneous circulation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These problems are compounded by fatigue, sleeplessness and underfeeding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60421" name="Picture 6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228600" y="228600"/>
            <a:ext cx="2849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Cold Exposure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6356350"/>
            <a:ext cx="1066800" cy="365125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B774A1A-3980-4144-B5F7-97015F2CEAE8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0637"/>
            <a:ext cx="8458200" cy="506571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u="sng" dirty="0" smtClean="0"/>
              <a:t>Shivering threshold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Maintain temperature without shivering, or with less shivering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Experiment - three week exposure - </a:t>
            </a:r>
            <a:r>
              <a:rPr lang="en-US" sz="2000" dirty="0" err="1" smtClean="0"/>
              <a:t>inc</a:t>
            </a:r>
            <a:r>
              <a:rPr lang="en-US" sz="2000" dirty="0" smtClean="0"/>
              <a:t> thyroid hormone - tissues more sensitive to Nor epinephrine and Epinephrine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Uncoupled ox phosphorylation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Heat released without ATP formed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Leptin - released from Adipose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Stimulates Sympathetic 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 dirty="0" smtClean="0"/>
              <a:t>Sleeping Ability in the cold</a:t>
            </a:r>
            <a:r>
              <a:rPr lang="en-US" sz="2400" dirty="0" smtClean="0"/>
              <a:t> - </a:t>
            </a:r>
            <a:r>
              <a:rPr lang="en-US" sz="2000" dirty="0" smtClean="0"/>
              <a:t>Depends on non shivering </a:t>
            </a:r>
            <a:r>
              <a:rPr lang="en-US" sz="2000" dirty="0" err="1" smtClean="0"/>
              <a:t>thermogensis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Aborigines (Australia)  - vasoconstriction of periphery - sleep in cold without covering</a:t>
            </a:r>
            <a:endParaRPr lang="en-US" sz="2000" u="sng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u="sng" dirty="0" smtClean="0"/>
              <a:t>Temperature of hands and Feet 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/>
              <a:t>Unacclimatized</a:t>
            </a:r>
            <a:r>
              <a:rPr lang="en-US" sz="2000" dirty="0" smtClean="0"/>
              <a:t> - temperature decreases progressively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Acclimatization - temperature maintained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Intermittent vasodilation in periphery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Hunting response - CIVD (cold induced vasodilation)</a:t>
            </a: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Habituation as well, become more tolerant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1066800"/>
            <a:chOff x="96" y="144"/>
            <a:chExt cx="5520" cy="720"/>
          </a:xfrm>
        </p:grpSpPr>
        <p:pic>
          <p:nvPicPr>
            <p:cNvPr id="61445" name="Picture 5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2" name="Rectangle 6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52400" y="258763"/>
            <a:ext cx="4205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Acclimatization to 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EBB6934C-3E72-40C2-89C0-C5158989DDDC}" type="slidenum">
              <a:rPr lang="en-US"/>
              <a:pPr/>
              <a:t>34</a:t>
            </a:fld>
            <a:endParaRPr lang="en-US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 flipV="1">
            <a:off x="304800" y="171450"/>
            <a:ext cx="8077200" cy="5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ot="10800000" anchor="ctr"/>
          <a:lstStyle/>
          <a:p>
            <a:pPr>
              <a:defRPr/>
            </a:pPr>
            <a:endParaRPr lang="en-US" sz="3200" b="1">
              <a:solidFill>
                <a:srgbClr val="3399FF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381000" y="285750"/>
            <a:ext cx="8610600" cy="634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000"/>
              <a:t>At a certain skin temperature, AVA</a:t>
            </a:r>
            <a:r>
              <a:rPr lang="ja-JP" altLang="en-US" sz="2000">
                <a:latin typeface="Arial" pitchFamily="34" charset="0"/>
              </a:rPr>
              <a:t>’</a:t>
            </a:r>
            <a:r>
              <a:rPr lang="en-US" altLang="ja-JP" sz="2000"/>
              <a:t>s in the hand open and blood flows through the hand increasing hand temperature. Once hand temperature increases, AVA</a:t>
            </a:r>
            <a:r>
              <a:rPr lang="ja-JP" altLang="en-US" sz="2000">
                <a:latin typeface="Arial" pitchFamily="34" charset="0"/>
              </a:rPr>
              <a:t>’</a:t>
            </a:r>
            <a:r>
              <a:rPr lang="en-US" altLang="ja-JP" sz="2000"/>
              <a:t>s close</a:t>
            </a:r>
          </a:p>
          <a:p>
            <a:r>
              <a:rPr lang="en-US" sz="2000"/>
              <a:t>	 - cyclic behaviour</a:t>
            </a:r>
            <a:endParaRPr lang="en-US"/>
          </a:p>
        </p:txBody>
      </p:sp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" t="13194" r="10545" b="26065"/>
          <a:stretch>
            <a:fillRect/>
          </a:stretch>
        </p:blipFill>
        <p:spPr bwMode="auto">
          <a:xfrm>
            <a:off x="406400" y="1657350"/>
            <a:ext cx="83312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711200" y="5200650"/>
            <a:ext cx="75946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28600" indent="-228600"/>
            <a:r>
              <a:rPr lang="en-US"/>
              <a:t>Onset of CIVD at a skin temperature of approx. 20ºC </a:t>
            </a:r>
          </a:p>
          <a:p>
            <a:pPr marL="228600" indent="-228600"/>
            <a:r>
              <a:rPr lang="en-US"/>
              <a:t>Warm core = greater levels of CIVD </a:t>
            </a:r>
            <a:r>
              <a:rPr lang="en-US" sz="1800"/>
              <a:t>(cold induced vasodilation)</a:t>
            </a:r>
            <a:endParaRPr lang="en-US"/>
          </a:p>
          <a:p>
            <a:pPr marL="228600" indent="-228600"/>
            <a:r>
              <a:rPr lang="en-US"/>
              <a:t>Cold core = eliminates effects of CIVD</a:t>
            </a:r>
          </a:p>
          <a:p>
            <a:pPr marL="228600" indent="-22860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988BC830-C547-4141-A6A2-D4E5BC185807}" type="slidenum">
              <a:rPr lang="en-US"/>
              <a:pPr/>
              <a:t>35</a:t>
            </a:fld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41438"/>
            <a:ext cx="8077200" cy="46799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 smtClean="0"/>
              <a:t>Core Temperatures</a:t>
            </a:r>
          </a:p>
          <a:p>
            <a:pPr eaLnBrk="1" hangingPunct="1"/>
            <a:r>
              <a:rPr lang="en-US" sz="2800" dirty="0" smtClean="0"/>
              <a:t>Mild - 32-35 ºC</a:t>
            </a:r>
          </a:p>
          <a:p>
            <a:pPr eaLnBrk="1" hangingPunct="1"/>
            <a:r>
              <a:rPr lang="en-US" sz="2800" dirty="0" smtClean="0"/>
              <a:t>Moderate - 28 - 32 ºC</a:t>
            </a:r>
          </a:p>
          <a:p>
            <a:pPr eaLnBrk="1" hangingPunct="1"/>
            <a:r>
              <a:rPr lang="en-US" sz="2800" dirty="0" smtClean="0"/>
              <a:t>Severe - below 28 ºC</a:t>
            </a:r>
          </a:p>
          <a:p>
            <a:pPr eaLnBrk="1" hangingPunct="1"/>
            <a:r>
              <a:rPr lang="en-US" sz="2800" dirty="0" smtClean="0"/>
              <a:t>Hypothalamus ceases to control body temp at extremely low temperatures (&lt; 30 ºC</a:t>
            </a:r>
            <a:r>
              <a:rPr lang="en-US" sz="2800" b="1" dirty="0" smtClean="0"/>
              <a:t>)</a:t>
            </a:r>
            <a:endParaRPr lang="en-US" sz="2800" dirty="0" smtClean="0"/>
          </a:p>
          <a:p>
            <a:pPr lvl="1" eaLnBrk="1" hangingPunct="1"/>
            <a:r>
              <a:rPr lang="en-US" sz="2400" dirty="0" smtClean="0"/>
              <a:t>CNS depressed</a:t>
            </a:r>
          </a:p>
          <a:p>
            <a:pPr lvl="1" eaLnBrk="1" hangingPunct="1"/>
            <a:r>
              <a:rPr lang="en-US" sz="2400" dirty="0" smtClean="0"/>
              <a:t>Lose ability to shiver</a:t>
            </a:r>
          </a:p>
          <a:p>
            <a:pPr lvl="1" eaLnBrk="1" hangingPunct="1"/>
            <a:r>
              <a:rPr lang="en-US" sz="2400" dirty="0" smtClean="0"/>
              <a:t>Sleepiness - - -</a:t>
            </a:r>
            <a:r>
              <a:rPr lang="en-US" sz="1800" dirty="0" smtClean="0"/>
              <a:t>&gt;</a:t>
            </a:r>
            <a:r>
              <a:rPr lang="en-US" sz="2400" dirty="0" smtClean="0"/>
              <a:t>  coma</a:t>
            </a:r>
          </a:p>
          <a:p>
            <a:pPr lvl="1" eaLnBrk="1" hangingPunct="1"/>
            <a:r>
              <a:rPr lang="en-US" sz="2400" dirty="0" smtClean="0"/>
              <a:t>Reduced metabolic rate --</a:t>
            </a:r>
            <a:r>
              <a:rPr lang="en-US" sz="1800" dirty="0" smtClean="0"/>
              <a:t>&gt;</a:t>
            </a:r>
            <a:r>
              <a:rPr lang="en-US" sz="2400" dirty="0" smtClean="0"/>
              <a:t> </a:t>
            </a:r>
            <a:r>
              <a:rPr lang="en-US" sz="2400" dirty="0" err="1" smtClean="0"/>
              <a:t>dec</a:t>
            </a:r>
            <a:r>
              <a:rPr lang="en-US" sz="2400" dirty="0" smtClean="0"/>
              <a:t> temperature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63493" name="Picture 5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6" name="Rectangle 6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28600" y="22860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Hypothermia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ADE9F530-F965-4323-9D51-92C488AA9393}" type="slidenum">
              <a:rPr lang="en-US"/>
              <a:pPr/>
              <a:t>36</a:t>
            </a:fld>
            <a:endParaRPr lang="en-US"/>
          </a:p>
        </p:txBody>
      </p:sp>
      <p:pic>
        <p:nvPicPr>
          <p:cNvPr id="64514" name="Picture 2" descr="fig 22-20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275"/>
            <a:ext cx="7254875" cy="681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AC28684D-6C6C-41CD-AE33-D0E489AA9630}" type="slidenum">
              <a:rPr lang="en-US"/>
              <a:pPr/>
              <a:t>37</a:t>
            </a:fld>
            <a:endParaRPr 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37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Cardiovascular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Central blood volume decrease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Exacerbated by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inadequate fluid intake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Plasma sequestration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Cold diuresis</a:t>
            </a: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Hypothermia is possible during endurance exercise events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Heat loss greater than production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Glycogen depletion - blood glucose declines, CNS functioning declines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43000"/>
            <a:chOff x="96" y="144"/>
            <a:chExt cx="5520" cy="720"/>
          </a:xfrm>
        </p:grpSpPr>
        <p:pic>
          <p:nvPicPr>
            <p:cNvPr id="65541" name="Picture 4" descr="sicorp10792"/>
            <p:cNvPicPr>
              <a:picLocks noChangeAspect="1" noChangeArrowheads="1"/>
            </p:cNvPicPr>
            <p:nvPr/>
          </p:nvPicPr>
          <p:blipFill>
            <a:blip r:embed="rId2" cstate="print"/>
            <a:srcRect t="50000" b="13333"/>
            <a:stretch>
              <a:fillRect/>
            </a:stretch>
          </p:blipFill>
          <p:spPr bwMode="auto">
            <a:xfrm>
              <a:off x="96" y="144"/>
              <a:ext cx="552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453" name="Rectangle 5"/>
            <p:cNvSpPr>
              <a:spLocks noChangeArrowheads="1"/>
            </p:cNvSpPr>
            <p:nvPr/>
          </p:nvSpPr>
          <p:spPr bwMode="auto">
            <a:xfrm>
              <a:off x="240" y="624"/>
              <a:ext cx="4416" cy="4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228600" y="22860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ea typeface="ＭＳ Ｐゴシック" charset="0"/>
              </a:rPr>
              <a:t>Hypothermia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Primary to Secondary Outputs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400"/>
              <a:t>Primary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sz="2000"/>
              <a:t>Sympathetic</a:t>
            </a:r>
          </a:p>
          <a:p>
            <a:pPr marL="1295400" lvl="2" indent="-381000">
              <a:lnSpc>
                <a:spcPct val="90000"/>
              </a:lnSpc>
              <a:buFontTx/>
              <a:buNone/>
            </a:pPr>
            <a:r>
              <a:rPr lang="en-US" sz="1800"/>
              <a:t>	</a:t>
            </a:r>
            <a:r>
              <a:rPr lang="en-US" sz="1800" u="sng">
                <a:solidFill>
                  <a:schemeClr val="accent2"/>
                </a:solidFill>
              </a:rPr>
              <a:t>Controllers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Arterioles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Sweat glands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Adipose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sz="2000"/>
              <a:t>Motor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Skeletal Muscle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sz="2000"/>
              <a:t>Hormonal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Thyroxin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Catecholes</a:t>
            </a:r>
          </a:p>
          <a:p>
            <a:pPr marL="1714500" lvl="3" indent="-342900">
              <a:lnSpc>
                <a:spcPct val="90000"/>
              </a:lnSpc>
              <a:buFontTx/>
              <a:buAutoNum type="arabicPeriod"/>
            </a:pPr>
            <a:r>
              <a:rPr lang="en-US" sz="1600"/>
              <a:t>Leptin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sz="2000"/>
              <a:t>Q</a:t>
            </a:r>
            <a:r>
              <a:rPr lang="en-US" sz="2000" baseline="-25000"/>
              <a:t>10 </a:t>
            </a:r>
            <a:r>
              <a:rPr lang="en-US" sz="2000"/>
              <a:t>effect</a:t>
            </a:r>
            <a:endParaRPr lang="en-US" sz="2000" baseline="-25000"/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4313238" y="1982788"/>
            <a:ext cx="441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-1" charset="0"/>
              </a:rPr>
              <a:t>Secondary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chemeClr val="bg1"/>
                </a:solidFill>
                <a:latin typeface="Times New Roman" pitchFamily="-1" charset="0"/>
              </a:rPr>
              <a:t>Sympathetic</a:t>
            </a:r>
          </a:p>
          <a:p>
            <a:pPr marL="1295400" lvl="2" indent="-3810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Times New Roman" pitchFamily="-1" charset="0"/>
              </a:rPr>
              <a:t>	</a:t>
            </a:r>
            <a:r>
              <a:rPr lang="en-US" sz="1800" u="sng">
                <a:solidFill>
                  <a:schemeClr val="accent2"/>
                </a:solidFill>
                <a:latin typeface="Times New Roman" pitchFamily="-1" charset="0"/>
              </a:rPr>
              <a:t>Effectors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Vasoconstriction/dilation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sweating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BAT (UCP)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chemeClr val="bg1"/>
                </a:solidFill>
                <a:latin typeface="Times New Roman" pitchFamily="-1" charset="0"/>
              </a:rPr>
              <a:t>Motor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 b="1" u="sng">
                <a:solidFill>
                  <a:srgbClr val="FF0000"/>
                </a:solidFill>
                <a:latin typeface="Times New Roman" pitchFamily="-1" charset="0"/>
              </a:rPr>
              <a:t>Preshivering</a:t>
            </a:r>
            <a:r>
              <a:rPr lang="en-US" sz="1600">
                <a:latin typeface="Times New Roman" pitchFamily="-1" charset="0"/>
              </a:rPr>
              <a:t>/Shivering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chemeClr val="bg1"/>
                </a:solidFill>
                <a:latin typeface="Times New Roman" pitchFamily="-1" charset="0"/>
              </a:rPr>
              <a:t>Hormonal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Non-shivering Thermogenesis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Non-shivering Thermogenesis</a:t>
            </a:r>
          </a:p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600">
                <a:latin typeface="Times New Roman" pitchFamily="-1" charset="0"/>
              </a:rPr>
              <a:t>Non-shivering Thermogenesis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chemeClr val="bg1"/>
                </a:solidFill>
                <a:latin typeface="Times New Roman" pitchFamily="-1" charset="0"/>
              </a:rPr>
              <a:t>Q</a:t>
            </a:r>
            <a:r>
              <a:rPr lang="en-US" sz="2000" baseline="-25000">
                <a:solidFill>
                  <a:schemeClr val="bg1"/>
                </a:solidFill>
                <a:latin typeface="Times New Roman" pitchFamily="-1" charset="0"/>
              </a:rPr>
              <a:t>10 </a:t>
            </a:r>
            <a:r>
              <a:rPr lang="en-US" sz="2000">
                <a:solidFill>
                  <a:schemeClr val="bg1"/>
                </a:solidFill>
                <a:latin typeface="Times New Roman" pitchFamily="-1" charset="0"/>
              </a:rPr>
              <a:t>effect</a:t>
            </a:r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>
            <a:off x="3429000" y="3140075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>
            <a:off x="3611563" y="3429000"/>
            <a:ext cx="2011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3292475" y="3703638"/>
            <a:ext cx="2346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400" name="AutoShape 8"/>
          <p:cNvSpPr>
            <a:spLocks/>
          </p:cNvSpPr>
          <p:nvPr/>
        </p:nvSpPr>
        <p:spPr bwMode="auto">
          <a:xfrm>
            <a:off x="3336925" y="4754563"/>
            <a:ext cx="427038" cy="854075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1" name="AutoShape 9"/>
          <p:cNvSpPr>
            <a:spLocks/>
          </p:cNvSpPr>
          <p:nvPr/>
        </p:nvSpPr>
        <p:spPr bwMode="auto">
          <a:xfrm>
            <a:off x="5503863" y="4784725"/>
            <a:ext cx="88900" cy="747713"/>
          </a:xfrm>
          <a:prstGeom prst="leftBrace">
            <a:avLst>
              <a:gd name="adj1" fmla="val 700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>
            <a:off x="3916363" y="5165725"/>
            <a:ext cx="1311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>
            <a:off x="3810000" y="4297363"/>
            <a:ext cx="1782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81000" y="552450"/>
            <a:ext cx="87630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HYPOTHALAMUS AND HYPOTHERMIA</a:t>
            </a:r>
          </a:p>
        </p:txBody>
      </p:sp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6238" y="1108075"/>
            <a:ext cx="4708525" cy="5180013"/>
          </a:xfrm>
          <a:prstGeom prst="rect">
            <a:avLst/>
          </a:prstGeom>
          <a:noFill/>
        </p:spPr>
      </p:pic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50825" y="1293813"/>
            <a:ext cx="42989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1800" dirty="0"/>
              <a:t>1. Hypothalamus integrates the input from skin and hypothalamic thermoreceptors comparing it with the “set point” then initiates warming mechanisms</a:t>
            </a:r>
          </a:p>
          <a:p>
            <a:pPr marL="457200" indent="-457200"/>
            <a:r>
              <a:rPr lang="en-US" sz="1800" dirty="0"/>
              <a:t>2. Skin arterioles vasoconstrict under control of the sympathetic nerves, decreasing blood flow in the skin, thus cooling the skin and decreasing the difference in temperature between skin and air</a:t>
            </a:r>
          </a:p>
          <a:p>
            <a:pPr marL="457200" indent="-457200">
              <a:buFontTx/>
              <a:buAutoNum type="arabicPeriod" startAt="3"/>
            </a:pPr>
            <a:r>
              <a:rPr lang="en-US" sz="1800" dirty="0"/>
              <a:t>Skeletal muscles are activated to shiver, thus increasing heat production</a:t>
            </a:r>
          </a:p>
          <a:p>
            <a:pPr marL="457200" indent="-457200">
              <a:buFontTx/>
              <a:buAutoNum type="arabicPeriod" startAt="3"/>
            </a:pPr>
            <a:r>
              <a:rPr lang="en-US" sz="1800" dirty="0"/>
              <a:t>With prolonged exposure to the cold, thyroid hormone secretion increases, which also stimulates muscle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At 34.5</a:t>
            </a:r>
            <a:r>
              <a:rPr lang="en-US" baseline="30000"/>
              <a:t>o</a:t>
            </a:r>
            <a:r>
              <a:rPr lang="en-US"/>
              <a:t> C (94</a:t>
            </a:r>
            <a:r>
              <a:rPr lang="en-US" baseline="30000"/>
              <a:t>o</a:t>
            </a:r>
            <a:r>
              <a:rPr lang="en-US"/>
              <a:t> F) hypothalamus begins to lose ability to regulate temp</a:t>
            </a:r>
          </a:p>
          <a:p>
            <a:r>
              <a:rPr lang="en-US"/>
              <a:t>At 29.5</a:t>
            </a:r>
            <a:r>
              <a:rPr lang="en-US" baseline="30000"/>
              <a:t>o</a:t>
            </a:r>
            <a:r>
              <a:rPr lang="en-US"/>
              <a:t> C (85.1</a:t>
            </a:r>
            <a:r>
              <a:rPr lang="en-US" baseline="30000"/>
              <a:t>o</a:t>
            </a:r>
            <a:r>
              <a:rPr lang="en-US"/>
              <a:t> F) it is completely lost</a:t>
            </a:r>
          </a:p>
          <a:p>
            <a:r>
              <a:rPr lang="en-US"/>
              <a:t>Metabolic rates cut in half for every 10</a:t>
            </a:r>
            <a:r>
              <a:rPr lang="en-US" baseline="30000"/>
              <a:t>o</a:t>
            </a:r>
            <a:r>
              <a:rPr lang="en-US"/>
              <a:t> C (18</a:t>
            </a:r>
            <a:r>
              <a:rPr lang="en-US" baseline="30000"/>
              <a:t>o</a:t>
            </a:r>
            <a:r>
              <a:rPr lang="en-US"/>
              <a:t> F)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Vicious cycle of hypothermia/hypoglycemia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Hypothermia increases carbohydrate use </a:t>
            </a:r>
          </a:p>
          <a:p>
            <a:r>
              <a:rPr lang="en-US"/>
              <a:t>Chronic shivering will deplete glycogen</a:t>
            </a:r>
          </a:p>
          <a:p>
            <a:r>
              <a:rPr lang="en-US"/>
              <a:t>Hypoglycemia suppressing shivering</a:t>
            </a:r>
          </a:p>
          <a:p>
            <a:r>
              <a:rPr lang="en-US"/>
              <a:t>Reduced shivering accelerates the hypothermia</a:t>
            </a:r>
          </a:p>
          <a:p>
            <a:r>
              <a:rPr lang="en-US"/>
              <a:t>Reduced temperatures lower metabolic rate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76225" y="260350"/>
            <a:ext cx="8867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How Does the Body Conserve Heat?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09600" y="1631950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</a:rPr>
              <a:t>Shivering thermogensis</a:t>
            </a:r>
            <a:r>
              <a:rPr lang="en-US"/>
              <a:t>—rapid involuntary cycle of contraction and relaxation of muscles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90550" y="2422525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</a:rPr>
              <a:t>Nonshivering thermogenesis</a:t>
            </a:r>
            <a:r>
              <a:rPr lang="en-US"/>
              <a:t>—stimulation of metabolism, e.g. through increased thyroid hormone release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609600" y="3209925"/>
            <a:ext cx="8305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</a:rPr>
              <a:t>Peripheral vasoconstriction</a:t>
            </a:r>
            <a:r>
              <a:rPr lang="en-US"/>
              <a:t>—reduces blood flow to skin, so effectively increases the layer of insulation</a:t>
            </a:r>
          </a:p>
        </p:txBody>
      </p:sp>
      <p:pic>
        <p:nvPicPr>
          <p:cNvPr id="36871" name="Picture 7" descr="Snowflak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6075" y="4114800"/>
            <a:ext cx="2270125" cy="2581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68" grpId="0" autoUpdateAnimBg="0"/>
      <p:bldP spid="36869" grpId="0" autoUpdateAnimBg="0"/>
      <p:bldP spid="3687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76225" y="260350"/>
            <a:ext cx="8867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>
                <a:solidFill>
                  <a:schemeClr val="accent2"/>
                </a:solidFill>
              </a:rPr>
              <a:t>Factors That Affect Body Heat Loss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09600" y="1631950"/>
            <a:ext cx="8305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Body size and composition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609600" y="2133600"/>
            <a:ext cx="8305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Air temperature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09600" y="2625725"/>
            <a:ext cx="8305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Wind chill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609600" y="3122613"/>
            <a:ext cx="83058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</a:pPr>
            <a:r>
              <a:rPr lang="en-US">
                <a:latin typeface="Wingdings" pitchFamily="2" charset="2"/>
              </a:rPr>
              <a:t>w</a:t>
            </a:r>
            <a:r>
              <a:rPr lang="en-US"/>
              <a:t>	Water immersion (3-5 x faster heat loss)</a:t>
            </a:r>
          </a:p>
        </p:txBody>
      </p:sp>
      <p:pic>
        <p:nvPicPr>
          <p:cNvPr id="37896" name="Picture 8" descr="Snowboar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952875"/>
            <a:ext cx="2605088" cy="2738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892" grpId="0" autoUpdateAnimBg="0"/>
      <p:bldP spid="37893" grpId="0" autoUpdateAnimBg="0"/>
      <p:bldP spid="37894" grpId="0" autoUpdateAnimBg="0"/>
      <p:bldP spid="37895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1369</Words>
  <Application>Microsoft Office PowerPoint</Application>
  <PresentationFormat>On-screen Show (4:3)</PresentationFormat>
  <Paragraphs>253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ＭＳ Ｐゴシック</vt:lpstr>
      <vt:lpstr>Arial</vt:lpstr>
      <vt:lpstr>Calibri</vt:lpstr>
      <vt:lpstr>Tahoma</vt:lpstr>
      <vt:lpstr>Times</vt:lpstr>
      <vt:lpstr>Times New Roman</vt:lpstr>
      <vt:lpstr>Wingdings</vt:lpstr>
      <vt:lpstr>Office Theme</vt:lpstr>
      <vt:lpstr>PowerPoint Presentation</vt:lpstr>
      <vt:lpstr>Overview</vt:lpstr>
      <vt:lpstr>Thermoregulation Overview</vt:lpstr>
      <vt:lpstr>Primary to Secondary Outputs</vt:lpstr>
      <vt:lpstr>PowerPoint Presentation</vt:lpstr>
      <vt:lpstr>PowerPoint Presentation</vt:lpstr>
      <vt:lpstr>Vicious cycle of hypothermia/hypoglycemia</vt:lpstr>
      <vt:lpstr>PowerPoint Presentation</vt:lpstr>
      <vt:lpstr>PowerPoint Presentation</vt:lpstr>
      <vt:lpstr>PowerPoint Presentation</vt:lpstr>
      <vt:lpstr>PowerPoint Presentation</vt:lpstr>
      <vt:lpstr>Hunting Reflex</vt:lpstr>
      <vt:lpstr>PowerPoint Presentation</vt:lpstr>
      <vt:lpstr>PowerPoint Presentation</vt:lpstr>
      <vt:lpstr>ی</vt:lpstr>
      <vt:lpstr>PowerPoint Presentation</vt:lpstr>
      <vt:lpstr>PowerPoint Presentation</vt:lpstr>
      <vt:lpstr>Acclimatization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Mohsen</dc:creator>
  <cp:lastModifiedBy>Windows User</cp:lastModifiedBy>
  <cp:revision>12</cp:revision>
  <dcterms:created xsi:type="dcterms:W3CDTF">2013-11-26T23:02:18Z</dcterms:created>
  <dcterms:modified xsi:type="dcterms:W3CDTF">2018-10-31T09:50:58Z</dcterms:modified>
</cp:coreProperties>
</file>