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1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5337-AEAA-477F-B2A0-34CC9501EC8E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532A-F390-4785-960E-FC111140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54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5337-AEAA-477F-B2A0-34CC9501EC8E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532A-F390-4785-960E-FC111140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45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5337-AEAA-477F-B2A0-34CC9501EC8E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532A-F390-4785-960E-FC111140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44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5337-AEAA-477F-B2A0-34CC9501EC8E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532A-F390-4785-960E-FC111140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98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5337-AEAA-477F-B2A0-34CC9501EC8E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532A-F390-4785-960E-FC111140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01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5337-AEAA-477F-B2A0-34CC9501EC8E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532A-F390-4785-960E-FC111140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7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5337-AEAA-477F-B2A0-34CC9501EC8E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532A-F390-4785-960E-FC111140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573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5337-AEAA-477F-B2A0-34CC9501EC8E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532A-F390-4785-960E-FC111140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384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5337-AEAA-477F-B2A0-34CC9501EC8E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532A-F390-4785-960E-FC111140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32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5337-AEAA-477F-B2A0-34CC9501EC8E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532A-F390-4785-960E-FC111140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880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5337-AEAA-477F-B2A0-34CC9501EC8E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A532A-F390-4785-960E-FC111140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85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25337-AEAA-477F-B2A0-34CC9501EC8E}" type="datetimeFigureOut">
              <a:rPr lang="en-US" smtClean="0"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A532A-F390-4785-960E-FC1111401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11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Managing jet lag: Some of the problems and possible new solutions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4125" y="4188892"/>
            <a:ext cx="9144000" cy="1655762"/>
          </a:xfrm>
        </p:spPr>
        <p:txBody>
          <a:bodyPr/>
          <a:lstStyle/>
          <a:p>
            <a:r>
              <a:rPr lang="en-US" dirty="0" smtClean="0"/>
              <a:t>Josephine Arendt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725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zeitgebers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zeitgebers </a:t>
            </a:r>
            <a:r>
              <a:rPr lang="en-US" dirty="0" smtClean="0">
                <a:solidFill>
                  <a:srgbClr val="FF0000"/>
                </a:solidFill>
              </a:rPr>
              <a:t>modify clock timing according to a phase response </a:t>
            </a:r>
            <a:r>
              <a:rPr lang="en-US" dirty="0" smtClean="0"/>
              <a:t>curve.</a:t>
            </a:r>
          </a:p>
          <a:p>
            <a:r>
              <a:rPr lang="en-US" dirty="0" smtClean="0"/>
              <a:t>For example, </a:t>
            </a:r>
            <a:r>
              <a:rPr lang="en-US" dirty="0" smtClean="0">
                <a:solidFill>
                  <a:srgbClr val="FF0000"/>
                </a:solidFill>
              </a:rPr>
              <a:t>light</a:t>
            </a:r>
            <a:r>
              <a:rPr lang="en-US" dirty="0" smtClean="0"/>
              <a:t> in the ‘biological’ </a:t>
            </a:r>
            <a:r>
              <a:rPr lang="en-US" dirty="0" smtClean="0">
                <a:solidFill>
                  <a:srgbClr val="FF0000"/>
                </a:solidFill>
              </a:rPr>
              <a:t>early morning </a:t>
            </a:r>
            <a:r>
              <a:rPr lang="en-US" dirty="0" smtClean="0"/>
              <a:t>will </a:t>
            </a:r>
            <a:r>
              <a:rPr lang="en-US" dirty="0" smtClean="0">
                <a:solidFill>
                  <a:srgbClr val="FF0000"/>
                </a:solidFill>
              </a:rPr>
              <a:t>advance</a:t>
            </a:r>
            <a:r>
              <a:rPr lang="en-US" dirty="0" smtClean="0"/>
              <a:t> the </a:t>
            </a:r>
            <a:r>
              <a:rPr lang="en-US" dirty="0" smtClean="0">
                <a:solidFill>
                  <a:srgbClr val="FF0000"/>
                </a:solidFill>
              </a:rPr>
              <a:t>circadian system </a:t>
            </a:r>
            <a:r>
              <a:rPr lang="en-US" dirty="0" smtClean="0"/>
              <a:t>whereas </a:t>
            </a:r>
            <a:r>
              <a:rPr lang="en-US" dirty="0" smtClean="0">
                <a:solidFill>
                  <a:srgbClr val="FF0000"/>
                </a:solidFill>
              </a:rPr>
              <a:t>light</a:t>
            </a:r>
            <a:r>
              <a:rPr lang="en-US" dirty="0" smtClean="0"/>
              <a:t> in the late biological </a:t>
            </a:r>
            <a:r>
              <a:rPr lang="en-US" dirty="0" smtClean="0">
                <a:solidFill>
                  <a:srgbClr val="FF0000"/>
                </a:solidFill>
              </a:rPr>
              <a:t>evening</a:t>
            </a:r>
            <a:r>
              <a:rPr lang="en-US" dirty="0" smtClean="0"/>
              <a:t> will </a:t>
            </a:r>
            <a:r>
              <a:rPr lang="en-US" dirty="0" smtClean="0">
                <a:solidFill>
                  <a:srgbClr val="FF0000"/>
                </a:solidFill>
              </a:rPr>
              <a:t>delay</a:t>
            </a:r>
            <a:r>
              <a:rPr lang="en-US" dirty="0" smtClean="0"/>
              <a:t> the circadian system.</a:t>
            </a:r>
          </a:p>
          <a:p>
            <a:r>
              <a:rPr lang="en-US" dirty="0" smtClean="0"/>
              <a:t>‘</a:t>
            </a:r>
            <a:r>
              <a:rPr lang="en-US" dirty="0" smtClean="0">
                <a:solidFill>
                  <a:srgbClr val="FF0000"/>
                </a:solidFill>
              </a:rPr>
              <a:t>Biological night</a:t>
            </a:r>
            <a:r>
              <a:rPr lang="en-US" dirty="0" smtClean="0"/>
              <a:t>’ is often defined as the </a:t>
            </a:r>
            <a:r>
              <a:rPr lang="en-US" dirty="0" smtClean="0">
                <a:solidFill>
                  <a:srgbClr val="FF0000"/>
                </a:solidFill>
              </a:rPr>
              <a:t>time</a:t>
            </a:r>
            <a:r>
              <a:rPr lang="en-US" dirty="0" smtClean="0"/>
              <a:t> during which the </a:t>
            </a:r>
            <a:r>
              <a:rPr lang="en-US" dirty="0" smtClean="0">
                <a:solidFill>
                  <a:srgbClr val="FF0000"/>
                </a:solidFill>
              </a:rPr>
              <a:t>hormone melatonin is secreted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321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Melatonin and light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7915" y="1787858"/>
            <a:ext cx="6619165" cy="494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168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Individual variability when adapting to phase shift/time zone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faster</a:t>
            </a:r>
            <a:r>
              <a:rPr lang="en-US" dirty="0" smtClean="0"/>
              <a:t> the circadian system adapts to the new time zone the </a:t>
            </a:r>
            <a:r>
              <a:rPr lang="en-US" dirty="0" smtClean="0">
                <a:solidFill>
                  <a:srgbClr val="FF0000"/>
                </a:solidFill>
              </a:rPr>
              <a:t>shorter</a:t>
            </a:r>
            <a:r>
              <a:rPr lang="en-US" dirty="0" smtClean="0"/>
              <a:t> the </a:t>
            </a:r>
            <a:r>
              <a:rPr lang="en-US" dirty="0" smtClean="0">
                <a:solidFill>
                  <a:srgbClr val="FF0000"/>
                </a:solidFill>
              </a:rPr>
              <a:t>symptomatic</a:t>
            </a:r>
            <a:r>
              <a:rPr lang="en-US" dirty="0" smtClean="0"/>
              <a:t> period.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Light</a:t>
            </a:r>
            <a:r>
              <a:rPr lang="en-US" dirty="0" smtClean="0"/>
              <a:t> exposure during </a:t>
            </a:r>
            <a:r>
              <a:rPr lang="en-US" dirty="0" smtClean="0">
                <a:solidFill>
                  <a:srgbClr val="FF0000"/>
                </a:solidFill>
              </a:rPr>
              <a:t>biological night </a:t>
            </a:r>
            <a:r>
              <a:rPr lang="en-US" dirty="0" smtClean="0"/>
              <a:t>will improve </a:t>
            </a:r>
            <a:r>
              <a:rPr lang="en-US" dirty="0" smtClean="0">
                <a:solidFill>
                  <a:srgbClr val="FF0000"/>
                </a:solidFill>
              </a:rPr>
              <a:t>alertness</a:t>
            </a:r>
            <a:r>
              <a:rPr lang="en-US" dirty="0" smtClean="0"/>
              <a:t> and hasten adaptation if correctly timed.</a:t>
            </a:r>
          </a:p>
          <a:p>
            <a:r>
              <a:rPr lang="en-US" dirty="0" smtClean="0"/>
              <a:t>Concomitant suppression of endogenous melatonin may contribute to the resetting effects of light.</a:t>
            </a:r>
          </a:p>
          <a:p>
            <a:r>
              <a:rPr lang="en-US" dirty="0" smtClean="0"/>
              <a:t>It is of interest to note that possibly the </a:t>
            </a:r>
            <a:r>
              <a:rPr lang="en-US" dirty="0" smtClean="0">
                <a:solidFill>
                  <a:srgbClr val="FF0000"/>
                </a:solidFill>
              </a:rPr>
              <a:t>most ancient advice </a:t>
            </a:r>
            <a:r>
              <a:rPr lang="en-US" dirty="0" smtClean="0"/>
              <a:t>given to time zone travelers was to time their </a:t>
            </a:r>
            <a:r>
              <a:rPr lang="en-US" dirty="0" smtClean="0">
                <a:solidFill>
                  <a:srgbClr val="FF0000"/>
                </a:solidFill>
              </a:rPr>
              <a:t>behaviour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meals</a:t>
            </a:r>
            <a:r>
              <a:rPr lang="en-US" dirty="0" smtClean="0"/>
              <a:t>, etc., to be in </a:t>
            </a:r>
            <a:r>
              <a:rPr lang="en-US" dirty="0" smtClean="0">
                <a:solidFill>
                  <a:srgbClr val="FF0000"/>
                </a:solidFill>
              </a:rPr>
              <a:t>synchrony</a:t>
            </a:r>
            <a:r>
              <a:rPr lang="en-US" dirty="0" smtClean="0"/>
              <a:t> with the </a:t>
            </a:r>
            <a:r>
              <a:rPr lang="en-US" dirty="0" smtClean="0">
                <a:solidFill>
                  <a:srgbClr val="FF0000"/>
                </a:solidFill>
              </a:rPr>
              <a:t>new</a:t>
            </a:r>
            <a:r>
              <a:rPr lang="en-US" dirty="0" smtClean="0"/>
              <a:t> time zone as soon as possible.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872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Numerous</a:t>
            </a:r>
            <a:r>
              <a:rPr lang="en-US" dirty="0" smtClean="0"/>
              <a:t> attempts have been made to </a:t>
            </a:r>
            <a:r>
              <a:rPr lang="en-US" dirty="0" smtClean="0">
                <a:solidFill>
                  <a:srgbClr val="FF0000"/>
                </a:solidFill>
              </a:rPr>
              <a:t>generate</a:t>
            </a:r>
            <a:r>
              <a:rPr lang="en-US" dirty="0" smtClean="0"/>
              <a:t> instructions as to </a:t>
            </a:r>
            <a:r>
              <a:rPr lang="en-US" dirty="0" smtClean="0">
                <a:solidFill>
                  <a:srgbClr val="FF0000"/>
                </a:solidFill>
              </a:rPr>
              <a:t>timing of light exposure </a:t>
            </a:r>
            <a:r>
              <a:rPr lang="en-US" dirty="0" smtClean="0"/>
              <a:t>and (equally important) </a:t>
            </a:r>
            <a:r>
              <a:rPr lang="en-US" dirty="0" smtClean="0">
                <a:solidFill>
                  <a:srgbClr val="FF0000"/>
                </a:solidFill>
              </a:rPr>
              <a:t>light avoidance </a:t>
            </a:r>
            <a:r>
              <a:rPr lang="en-US" dirty="0" smtClean="0"/>
              <a:t>after landing at destination.</a:t>
            </a:r>
          </a:p>
          <a:p>
            <a:r>
              <a:rPr lang="en-US" dirty="0" smtClean="0"/>
              <a:t>See, for example, Midnight Sun. Likewise timed treatment with melatonin as a chronobiotic has received much attention.</a:t>
            </a:r>
          </a:p>
          <a:p>
            <a:r>
              <a:rPr lang="en-US" b="1" dirty="0" smtClean="0"/>
              <a:t>American Academy of Sleep Medicine </a:t>
            </a:r>
            <a:r>
              <a:rPr lang="en-US" dirty="0" smtClean="0"/>
              <a:t>has recommended the use of </a:t>
            </a:r>
            <a:r>
              <a:rPr lang="en-US" dirty="0" smtClean="0">
                <a:solidFill>
                  <a:srgbClr val="FF0000"/>
                </a:solidFill>
              </a:rPr>
              <a:t>melatonin</a:t>
            </a:r>
            <a:r>
              <a:rPr lang="en-US" dirty="0" smtClean="0"/>
              <a:t> for jet lag.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697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Recently the melatonin metabolite </a:t>
            </a:r>
            <a:r>
              <a:rPr lang="en-US" sz="3600" dirty="0" smtClean="0">
                <a:solidFill>
                  <a:srgbClr val="FF0000"/>
                </a:solidFill>
              </a:rPr>
              <a:t>6-sulphatox-ymelatonin</a:t>
            </a:r>
            <a:r>
              <a:rPr lang="en-US" sz="3600" dirty="0" smtClean="0"/>
              <a:t> has proved to be the </a:t>
            </a:r>
            <a:r>
              <a:rPr lang="en-US" sz="3600" dirty="0" smtClean="0">
                <a:solidFill>
                  <a:srgbClr val="FF0000"/>
                </a:solidFill>
              </a:rPr>
              <a:t>best rhythm marker </a:t>
            </a:r>
            <a:r>
              <a:rPr lang="en-US" sz="3600" dirty="0" smtClean="0"/>
              <a:t>in field studies since it is less distorted by factors such as meals, exercise and sleep (less ‘masked’) than other markers.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14431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Travel fatigue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Symptoms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• General </a:t>
            </a:r>
            <a:r>
              <a:rPr lang="en-US" dirty="0" smtClean="0">
                <a:solidFill>
                  <a:srgbClr val="FF0000"/>
                </a:solidFill>
              </a:rPr>
              <a:t>fatigue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smtClean="0">
                <a:solidFill>
                  <a:srgbClr val="FF0000"/>
                </a:solidFill>
              </a:rPr>
              <a:t>Disorientation</a:t>
            </a:r>
            <a:r>
              <a:rPr lang="en-US" dirty="0" smtClean="0"/>
              <a:t> and increased likelihood of </a:t>
            </a:r>
            <a:r>
              <a:rPr lang="en-US" dirty="0" smtClean="0">
                <a:solidFill>
                  <a:srgbClr val="FF0000"/>
                </a:solidFill>
              </a:rPr>
              <a:t>headache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• Travel </a:t>
            </a:r>
            <a:r>
              <a:rPr lang="en-US" dirty="0" smtClean="0">
                <a:solidFill>
                  <a:srgbClr val="FF0000"/>
                </a:solidFill>
              </a:rPr>
              <a:t>weariness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Causes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Disruption of </a:t>
            </a:r>
            <a:r>
              <a:rPr lang="en-US" dirty="0" smtClean="0">
                <a:solidFill>
                  <a:srgbClr val="FF0000"/>
                </a:solidFill>
              </a:rPr>
              <a:t>sleep and normal routine</a:t>
            </a:r>
            <a:r>
              <a:rPr lang="en-US" dirty="0" smtClean="0"/>
              <a:t>, difficulties associated with </a:t>
            </a:r>
            <a:r>
              <a:rPr lang="en-US" dirty="0" smtClean="0">
                <a:solidFill>
                  <a:srgbClr val="FF0000"/>
                </a:solidFill>
              </a:rPr>
              <a:t>travel</a:t>
            </a:r>
            <a:r>
              <a:rPr lang="en-US" dirty="0" smtClean="0"/>
              <a:t> (checking in, baggage claim, customs clearance), and </a:t>
            </a:r>
          </a:p>
          <a:p>
            <a:pPr marL="0" indent="0">
              <a:buNone/>
            </a:pPr>
            <a:r>
              <a:rPr lang="en-US" dirty="0" smtClean="0"/>
              <a:t>general </a:t>
            </a:r>
            <a:r>
              <a:rPr lang="en-US" dirty="0" smtClean="0">
                <a:solidFill>
                  <a:srgbClr val="FF0000"/>
                </a:solidFill>
              </a:rPr>
              <a:t>dehydration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90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Jet lag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28549"/>
            <a:ext cx="10653215" cy="4648414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Symptoms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Poor sleep </a:t>
            </a:r>
            <a:r>
              <a:rPr lang="en-US" dirty="0" smtClean="0"/>
              <a:t>during the new night-time, </a:t>
            </a:r>
            <a:r>
              <a:rPr lang="en-US" dirty="0" smtClean="0">
                <a:solidFill>
                  <a:srgbClr val="FF0000"/>
                </a:solidFill>
              </a:rPr>
              <a:t>including delayed sleep onset </a:t>
            </a:r>
            <a:r>
              <a:rPr lang="en-US" dirty="0" smtClean="0"/>
              <a:t>(after eastward flights), </a:t>
            </a:r>
            <a:r>
              <a:rPr lang="en-US" dirty="0" smtClean="0">
                <a:solidFill>
                  <a:srgbClr val="FF0000"/>
                </a:solidFill>
              </a:rPr>
              <a:t>early awakening </a:t>
            </a:r>
            <a:r>
              <a:rPr lang="en-US" dirty="0" smtClean="0"/>
              <a:t>(after westward flights), and fractionated sleep (after flights in either direction).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Poor performance </a:t>
            </a:r>
            <a:r>
              <a:rPr lang="en-US" dirty="0" smtClean="0"/>
              <a:t>during the new daytime at both physical and mental tasks.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Negative subjective changes</a:t>
            </a:r>
            <a:r>
              <a:rPr lang="en-US" dirty="0" smtClean="0"/>
              <a:t>. These include increased fatigue, frequency of headaches and irritability, and decreased ability to concentrate.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Gastrointestinal disturbances </a:t>
            </a:r>
            <a:r>
              <a:rPr lang="en-US" dirty="0" smtClean="0"/>
              <a:t>(indigestion, the frequency of defecation, and the consistency of the stools) and decreased  interest in, and enjoyment of, meals.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26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Slow</a:t>
            </a:r>
            <a:r>
              <a:rPr lang="en-US" sz="3600" dirty="0" smtClean="0"/>
              <a:t> adjustment of </a:t>
            </a:r>
            <a:r>
              <a:rPr lang="en-US" sz="3600" dirty="0" smtClean="0">
                <a:solidFill>
                  <a:srgbClr val="FF0000"/>
                </a:solidFill>
              </a:rPr>
              <a:t>the body clock </a:t>
            </a:r>
            <a:r>
              <a:rPr lang="en-US" sz="3600" dirty="0" smtClean="0"/>
              <a:t>to the </a:t>
            </a:r>
            <a:r>
              <a:rPr lang="en-US" sz="3600" dirty="0" smtClean="0">
                <a:solidFill>
                  <a:srgbClr val="FF0000"/>
                </a:solidFill>
              </a:rPr>
              <a:t>new</a:t>
            </a:r>
            <a:r>
              <a:rPr lang="en-US" sz="3600" dirty="0" smtClean="0"/>
              <a:t> time </a:t>
            </a:r>
            <a:r>
              <a:rPr lang="en-US" sz="3600" dirty="0" smtClean="0">
                <a:solidFill>
                  <a:srgbClr val="FF0000"/>
                </a:solidFill>
              </a:rPr>
              <a:t>zone</a:t>
            </a:r>
            <a:r>
              <a:rPr lang="en-US" sz="3600" dirty="0" smtClean="0"/>
              <a:t>, so that daily rhythms and the internal drive for sleep and wakefulness  are out of synchrony with the new environment.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Travel fatigue </a:t>
            </a:r>
            <a:r>
              <a:rPr lang="en-US" sz="3600" dirty="0" smtClean="0"/>
              <a:t>is associated with </a:t>
            </a:r>
            <a:r>
              <a:rPr lang="en-US" sz="3600" dirty="0" smtClean="0">
                <a:solidFill>
                  <a:srgbClr val="FF0000"/>
                </a:solidFill>
              </a:rPr>
              <a:t>any long journey</a:t>
            </a:r>
            <a:r>
              <a:rPr lang="en-US" sz="3600" dirty="0" smtClean="0"/>
              <a:t>; jet lag generally needs </a:t>
            </a:r>
            <a:r>
              <a:rPr lang="en-US" sz="3600" dirty="0" smtClean="0">
                <a:solidFill>
                  <a:srgbClr val="FF0000"/>
                </a:solidFill>
              </a:rPr>
              <a:t>three or more time zones </a:t>
            </a:r>
            <a:r>
              <a:rPr lang="en-US" sz="3600" dirty="0" smtClean="0"/>
              <a:t>to be crossed rapidly.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96598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Advice for coping with travel fatigue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Before the journey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Plan</a:t>
            </a:r>
            <a:r>
              <a:rPr lang="en-US" dirty="0" smtClean="0"/>
              <a:t> the journey well in advance.</a:t>
            </a:r>
          </a:p>
          <a:p>
            <a:r>
              <a:rPr lang="en-US" dirty="0" smtClean="0"/>
              <a:t>Arrange for any </a:t>
            </a:r>
            <a:r>
              <a:rPr lang="en-US" dirty="0" smtClean="0">
                <a:solidFill>
                  <a:srgbClr val="FF0000"/>
                </a:solidFill>
              </a:rPr>
              <a:t>stopover</a:t>
            </a:r>
            <a:r>
              <a:rPr lang="en-US" dirty="0" smtClean="0"/>
              <a:t> to be </a:t>
            </a:r>
            <a:r>
              <a:rPr lang="en-US" dirty="0" smtClean="0">
                <a:solidFill>
                  <a:srgbClr val="FF0000"/>
                </a:solidFill>
              </a:rPr>
              <a:t>comfortable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Arrange documentation, inoculations, visas, etc.</a:t>
            </a:r>
          </a:p>
          <a:p>
            <a:r>
              <a:rPr lang="en-US" dirty="0" smtClean="0"/>
              <a:t>Make </a:t>
            </a:r>
            <a:r>
              <a:rPr lang="en-US" dirty="0" smtClean="0">
                <a:solidFill>
                  <a:srgbClr val="FF0000"/>
                </a:solidFill>
              </a:rPr>
              <a:t>arrangements</a:t>
            </a:r>
            <a:r>
              <a:rPr lang="en-US" dirty="0" smtClean="0"/>
              <a:t> at the </a:t>
            </a:r>
            <a:r>
              <a:rPr lang="en-US" dirty="0" smtClean="0">
                <a:solidFill>
                  <a:srgbClr val="FF0000"/>
                </a:solidFill>
              </a:rPr>
              <a:t>destination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During the journey</a:t>
            </a:r>
          </a:p>
          <a:p>
            <a:r>
              <a:rPr lang="en-US" dirty="0" smtClean="0"/>
              <a:t>Take some roughage (</a:t>
            </a:r>
            <a:r>
              <a:rPr lang="en-US" dirty="0" err="1" smtClean="0"/>
              <a:t>eg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apples</a:t>
            </a:r>
            <a:r>
              <a:rPr lang="en-US" dirty="0" smtClean="0"/>
              <a:t>) to eat.</a:t>
            </a:r>
          </a:p>
          <a:p>
            <a:r>
              <a:rPr lang="en-US" dirty="0" smtClean="0"/>
              <a:t>Drink plenty of </a:t>
            </a:r>
            <a:r>
              <a:rPr lang="en-US" dirty="0" smtClean="0">
                <a:solidFill>
                  <a:srgbClr val="FF0000"/>
                </a:solidFill>
              </a:rPr>
              <a:t>water</a:t>
            </a:r>
            <a:r>
              <a:rPr lang="en-US" dirty="0" smtClean="0"/>
              <a:t> or fruit juice (rather than tea, coffee, or </a:t>
            </a:r>
          </a:p>
          <a:p>
            <a:r>
              <a:rPr lang="en-US" dirty="0" smtClean="0"/>
              <a:t>alcohol).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2342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On reaching the destination</a:t>
            </a:r>
          </a:p>
          <a:p>
            <a:r>
              <a:rPr lang="en-US" dirty="0" smtClean="0"/>
              <a:t>Relax and </a:t>
            </a:r>
            <a:r>
              <a:rPr lang="en-US" dirty="0" smtClean="0">
                <a:solidFill>
                  <a:srgbClr val="FF0000"/>
                </a:solidFill>
              </a:rPr>
              <a:t>rehydrate</a:t>
            </a:r>
            <a:r>
              <a:rPr lang="en-US" dirty="0" smtClean="0"/>
              <a:t> with non-alcoholic drinks.</a:t>
            </a:r>
          </a:p>
          <a:p>
            <a:r>
              <a:rPr lang="en-US" dirty="0" smtClean="0"/>
              <a:t>Take a </a:t>
            </a:r>
            <a:r>
              <a:rPr lang="en-US" dirty="0" smtClean="0">
                <a:solidFill>
                  <a:srgbClr val="FF0000"/>
                </a:solidFill>
              </a:rPr>
              <a:t>shower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Take a brief </a:t>
            </a:r>
            <a:r>
              <a:rPr lang="en-US" dirty="0" smtClean="0">
                <a:solidFill>
                  <a:srgbClr val="FF0000"/>
                </a:solidFill>
              </a:rPr>
              <a:t>nap</a:t>
            </a:r>
            <a:r>
              <a:rPr lang="en-US" dirty="0" smtClean="0"/>
              <a:t>, if needed, but not enough to stop getting to sleep at night.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880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jet lag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Jet lag </a:t>
            </a:r>
            <a:r>
              <a:rPr lang="en-US" dirty="0" smtClean="0"/>
              <a:t>is due to the </a:t>
            </a:r>
            <a:r>
              <a:rPr lang="en-US" dirty="0" smtClean="0">
                <a:solidFill>
                  <a:srgbClr val="FF0000"/>
                </a:solidFill>
              </a:rPr>
              <a:t>misalignment</a:t>
            </a:r>
            <a:r>
              <a:rPr lang="en-US" dirty="0" smtClean="0"/>
              <a:t> of the internal </a:t>
            </a:r>
            <a:r>
              <a:rPr lang="en-US" dirty="0" smtClean="0">
                <a:solidFill>
                  <a:srgbClr val="FF0000"/>
                </a:solidFill>
              </a:rPr>
              <a:t>circadian clock(s) </a:t>
            </a:r>
            <a:r>
              <a:rPr lang="en-US" dirty="0" smtClean="0"/>
              <a:t>with </a:t>
            </a:r>
            <a:r>
              <a:rPr lang="en-US" dirty="0" smtClean="0">
                <a:solidFill>
                  <a:srgbClr val="FF0000"/>
                </a:solidFill>
              </a:rPr>
              <a:t>external time </a:t>
            </a:r>
            <a:r>
              <a:rPr lang="en-US" dirty="0" smtClean="0"/>
              <a:t>cues.</a:t>
            </a:r>
          </a:p>
          <a:p>
            <a:r>
              <a:rPr lang="en-US" dirty="0" smtClean="0"/>
              <a:t>It is formally described as </a:t>
            </a:r>
            <a:r>
              <a:rPr lang="en-US" dirty="0" smtClean="0">
                <a:solidFill>
                  <a:srgbClr val="FF0000"/>
                </a:solidFill>
              </a:rPr>
              <a:t>circadian desynchrony</a:t>
            </a:r>
            <a:r>
              <a:rPr lang="en-US" dirty="0" smtClean="0"/>
              <a:t>, or a mismatch between the timing of the internal circadian (circa24 h)clock(s) and the external environment.</a:t>
            </a:r>
          </a:p>
          <a:p>
            <a:r>
              <a:rPr lang="en-US" dirty="0" smtClean="0"/>
              <a:t>After an </a:t>
            </a:r>
            <a:r>
              <a:rPr lang="en-US" dirty="0" smtClean="0">
                <a:solidFill>
                  <a:srgbClr val="FF0000"/>
                </a:solidFill>
              </a:rPr>
              <a:t>abrupt shift in time cues </a:t>
            </a:r>
            <a:r>
              <a:rPr lang="en-US" dirty="0" smtClean="0"/>
              <a:t>such as after time zone change the circadian system adapts </a:t>
            </a:r>
            <a:r>
              <a:rPr lang="en-US" dirty="0" smtClean="0">
                <a:solidFill>
                  <a:srgbClr val="FF0000"/>
                </a:solidFill>
              </a:rPr>
              <a:t>slowly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to realign with the new schedule, approximately </a:t>
            </a:r>
            <a:r>
              <a:rPr lang="en-US" dirty="0" smtClean="0">
                <a:solidFill>
                  <a:srgbClr val="FF0000"/>
                </a:solidFill>
              </a:rPr>
              <a:t>one day for each hour of time zone </a:t>
            </a:r>
            <a:r>
              <a:rPr lang="en-US" dirty="0" smtClean="0"/>
              <a:t>change, faster </a:t>
            </a:r>
            <a:r>
              <a:rPr lang="en-US" dirty="0" smtClean="0">
                <a:solidFill>
                  <a:srgbClr val="FF0000"/>
                </a:solidFill>
              </a:rPr>
              <a:t>westwards</a:t>
            </a:r>
            <a:r>
              <a:rPr lang="en-US" dirty="0" smtClean="0"/>
              <a:t>, with different components of the system adapting at different rates (internal desynchrony).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4061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823" y="242485"/>
            <a:ext cx="10515600" cy="79474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Phase shifts (advances and delays) of the body clock produced by  light, melatonin ingestion, and exercise at different times during the day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2449" y="1037229"/>
            <a:ext cx="7083188" cy="5784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4522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955" y="365125"/>
            <a:ext cx="4039737" cy="1325563"/>
          </a:xfrm>
        </p:spPr>
        <p:txBody>
          <a:bodyPr>
            <a:noAutofit/>
          </a:bodyPr>
          <a:lstStyle/>
          <a:p>
            <a:r>
              <a:rPr lang="en-US" sz="2800" dirty="0" smtClean="0"/>
              <a:t>The association between jet lag and its symptoms</a:t>
            </a:r>
            <a:endParaRPr lang="en-US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12692" y="267404"/>
            <a:ext cx="7110483" cy="6590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9286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Recommendations for the use of bright light to adjust body clock after time-zone transitions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5229" y="1690688"/>
            <a:ext cx="5301866" cy="465017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7095" y="2557023"/>
            <a:ext cx="6188160" cy="3783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624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79641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The perceived manifestations </a:t>
            </a:r>
            <a:r>
              <a:rPr lang="en-US" sz="3200" dirty="0" smtClean="0"/>
              <a:t>are variable from one individual to another, with </a:t>
            </a:r>
            <a:r>
              <a:rPr lang="en-US" sz="3200" dirty="0" smtClean="0">
                <a:solidFill>
                  <a:srgbClr val="FF0000"/>
                </a:solidFill>
              </a:rPr>
              <a:t>number of time zones</a:t>
            </a:r>
            <a:r>
              <a:rPr lang="en-US" sz="3200" dirty="0" smtClean="0"/>
              <a:t> crossed, with </a:t>
            </a:r>
            <a:r>
              <a:rPr lang="en-US" sz="3200" dirty="0" smtClean="0">
                <a:solidFill>
                  <a:srgbClr val="FF0000"/>
                </a:solidFill>
              </a:rPr>
              <a:t>direction</a:t>
            </a:r>
            <a:r>
              <a:rPr lang="en-US" sz="3200" dirty="0" smtClean="0"/>
              <a:t> and timing of flights and probably with </a:t>
            </a:r>
            <a:r>
              <a:rPr lang="en-US" sz="3200" dirty="0" smtClean="0">
                <a:solidFill>
                  <a:srgbClr val="FF0000"/>
                </a:solidFill>
              </a:rPr>
              <a:t>seasons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However, the major </a:t>
            </a:r>
            <a:r>
              <a:rPr lang="en-US" sz="3200" dirty="0" smtClean="0">
                <a:solidFill>
                  <a:srgbClr val="FF0000"/>
                </a:solidFill>
              </a:rPr>
              <a:t>complaints</a:t>
            </a:r>
            <a:r>
              <a:rPr lang="en-US" sz="3200" dirty="0" smtClean="0"/>
              <a:t> are </a:t>
            </a:r>
            <a:r>
              <a:rPr lang="en-US" sz="3200" dirty="0" smtClean="0">
                <a:solidFill>
                  <a:srgbClr val="FF0000"/>
                </a:solidFill>
              </a:rPr>
              <a:t>poor sleep</a:t>
            </a:r>
            <a:r>
              <a:rPr lang="en-US" sz="3200" dirty="0" smtClean="0"/>
              <a:t>, daytime </a:t>
            </a:r>
            <a:r>
              <a:rPr lang="en-US" sz="3200" dirty="0" smtClean="0">
                <a:solidFill>
                  <a:srgbClr val="FF0000"/>
                </a:solidFill>
              </a:rPr>
              <a:t>fatigue</a:t>
            </a:r>
            <a:r>
              <a:rPr lang="en-US" sz="3200" dirty="0" smtClean="0"/>
              <a:t> and </a:t>
            </a:r>
            <a:r>
              <a:rPr lang="en-US" sz="3200" dirty="0" smtClean="0">
                <a:solidFill>
                  <a:srgbClr val="FF0000"/>
                </a:solidFill>
              </a:rPr>
              <a:t>poor</a:t>
            </a:r>
            <a:r>
              <a:rPr lang="en-US" sz="3200" dirty="0" smtClean="0"/>
              <a:t> performance.</a:t>
            </a:r>
          </a:p>
          <a:p>
            <a:r>
              <a:rPr lang="en-US" sz="3200" dirty="0" smtClean="0"/>
              <a:t>Travelling </a:t>
            </a:r>
            <a:r>
              <a:rPr lang="en-US" sz="3200" dirty="0" smtClean="0">
                <a:solidFill>
                  <a:srgbClr val="FF0000"/>
                </a:solidFill>
              </a:rPr>
              <a:t>eastwards</a:t>
            </a:r>
            <a:r>
              <a:rPr lang="en-US" sz="3200" dirty="0" smtClean="0"/>
              <a:t>, </a:t>
            </a:r>
            <a:r>
              <a:rPr lang="en-US" sz="3200" dirty="0" smtClean="0">
                <a:solidFill>
                  <a:srgbClr val="FF0000"/>
                </a:solidFill>
              </a:rPr>
              <a:t>short</a:t>
            </a:r>
            <a:r>
              <a:rPr lang="en-US" sz="3200" dirty="0" smtClean="0"/>
              <a:t> sleep and </a:t>
            </a:r>
            <a:r>
              <a:rPr lang="en-US" sz="3200" dirty="0" smtClean="0">
                <a:solidFill>
                  <a:srgbClr val="FF0000"/>
                </a:solidFill>
              </a:rPr>
              <a:t>long</a:t>
            </a:r>
            <a:r>
              <a:rPr lang="en-US" sz="3200" dirty="0" smtClean="0"/>
              <a:t> sleep latency are common, travelling </a:t>
            </a:r>
            <a:r>
              <a:rPr lang="en-US" sz="3200" dirty="0" smtClean="0">
                <a:solidFill>
                  <a:srgbClr val="FF0000"/>
                </a:solidFill>
              </a:rPr>
              <a:t>westward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short sleep and early wake up </a:t>
            </a:r>
            <a:r>
              <a:rPr lang="en-US" sz="3200" dirty="0" smtClean="0"/>
              <a:t>are manifest.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70196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4482"/>
          </a:xfrm>
        </p:spPr>
        <p:txBody>
          <a:bodyPr>
            <a:noAutofit/>
          </a:bodyPr>
          <a:lstStyle/>
          <a:p>
            <a:r>
              <a:rPr lang="en-US" dirty="0" smtClean="0"/>
              <a:t> Poor </a:t>
            </a:r>
            <a:r>
              <a:rPr lang="en-US" dirty="0" smtClean="0">
                <a:solidFill>
                  <a:srgbClr val="FF0000"/>
                </a:solidFill>
              </a:rPr>
              <a:t>alertness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fatigue</a:t>
            </a:r>
            <a:r>
              <a:rPr lang="en-US" dirty="0" smtClean="0"/>
              <a:t> during daytime are attributed partly to: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sleep</a:t>
            </a:r>
            <a:r>
              <a:rPr lang="en-US" dirty="0" smtClean="0"/>
              <a:t> deprivation</a:t>
            </a:r>
          </a:p>
          <a:p>
            <a:r>
              <a:rPr lang="en-US" dirty="0" smtClean="0"/>
              <a:t>concomitant presence of </a:t>
            </a:r>
            <a:r>
              <a:rPr lang="en-US" dirty="0" smtClean="0">
                <a:solidFill>
                  <a:srgbClr val="FF0000"/>
                </a:solidFill>
              </a:rPr>
              <a:t>night time rhythm physiology</a:t>
            </a:r>
          </a:p>
          <a:p>
            <a:r>
              <a:rPr lang="en-US" dirty="0" smtClean="0"/>
              <a:t>metabolism and the peak of </a:t>
            </a:r>
            <a:r>
              <a:rPr lang="en-US" dirty="0" smtClean="0">
                <a:solidFill>
                  <a:srgbClr val="FF0000"/>
                </a:solidFill>
              </a:rPr>
              <a:t>melatonin</a:t>
            </a:r>
            <a:r>
              <a:rPr lang="en-US" dirty="0" smtClean="0"/>
              <a:t> secretion</a:t>
            </a: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Olympic</a:t>
            </a:r>
            <a:r>
              <a:rPr lang="en-US" dirty="0" smtClean="0"/>
              <a:t> year of </a:t>
            </a:r>
            <a:r>
              <a:rPr lang="en-US" dirty="0" smtClean="0">
                <a:solidFill>
                  <a:srgbClr val="FF0000"/>
                </a:solidFill>
              </a:rPr>
              <a:t>2008</a:t>
            </a:r>
            <a:r>
              <a:rPr lang="en-US" dirty="0" smtClean="0"/>
              <a:t> with many athletes </a:t>
            </a:r>
            <a:r>
              <a:rPr lang="en-US" dirty="0" smtClean="0">
                <a:solidFill>
                  <a:srgbClr val="FF0000"/>
                </a:solidFill>
              </a:rPr>
              <a:t>travelling</a:t>
            </a:r>
            <a:r>
              <a:rPr lang="en-US" dirty="0" smtClean="0"/>
              <a:t> over large numbers of time zones</a:t>
            </a:r>
          </a:p>
          <a:p>
            <a:r>
              <a:rPr lang="en-US" dirty="0" smtClean="0"/>
              <a:t>One of the earliest descriptions of the effects </a:t>
            </a:r>
            <a:r>
              <a:rPr lang="en-US" dirty="0" smtClean="0">
                <a:solidFill>
                  <a:srgbClr val="FF0000"/>
                </a:solidFill>
              </a:rPr>
              <a:t>of jet lag on physical </a:t>
            </a:r>
            <a:r>
              <a:rPr lang="en-US" dirty="0" smtClean="0"/>
              <a:t>performance concerned American </a:t>
            </a:r>
            <a:r>
              <a:rPr lang="en-US" dirty="0" smtClean="0">
                <a:solidFill>
                  <a:srgbClr val="FF0000"/>
                </a:solidFill>
              </a:rPr>
              <a:t>baseball</a:t>
            </a:r>
            <a:r>
              <a:rPr lang="en-US" dirty="0" smtClean="0"/>
              <a:t> players who performed significantly </a:t>
            </a:r>
            <a:r>
              <a:rPr lang="en-US" dirty="0" smtClean="0">
                <a:solidFill>
                  <a:srgbClr val="FF0000"/>
                </a:solidFill>
              </a:rPr>
              <a:t>worse</a:t>
            </a:r>
            <a:r>
              <a:rPr lang="en-US" dirty="0" smtClean="0"/>
              <a:t> when playing away over an </a:t>
            </a:r>
            <a:r>
              <a:rPr lang="en-US" dirty="0" smtClean="0">
                <a:solidFill>
                  <a:srgbClr val="FF0000"/>
                </a:solidFill>
              </a:rPr>
              <a:t>eastward</a:t>
            </a:r>
            <a:r>
              <a:rPr lang="en-US" dirty="0" smtClean="0"/>
              <a:t> time zone transition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754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Circadian timing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human physiology </a:t>
            </a:r>
            <a:r>
              <a:rPr lang="en-US" sz="3200" dirty="0" smtClean="0"/>
              <a:t>and </a:t>
            </a:r>
            <a:r>
              <a:rPr lang="en-US" sz="3200" dirty="0" smtClean="0">
                <a:solidFill>
                  <a:srgbClr val="FF0000"/>
                </a:solidFill>
              </a:rPr>
              <a:t>behavior</a:t>
            </a:r>
            <a:r>
              <a:rPr lang="en-US" sz="3200" dirty="0" smtClean="0"/>
              <a:t> are normally </a:t>
            </a:r>
            <a:r>
              <a:rPr lang="en-US" sz="3200" dirty="0" smtClean="0">
                <a:solidFill>
                  <a:srgbClr val="FF0000"/>
                </a:solidFill>
              </a:rPr>
              <a:t>aligned</a:t>
            </a:r>
            <a:r>
              <a:rPr lang="en-US" sz="3200" dirty="0" smtClean="0"/>
              <a:t> with the </a:t>
            </a:r>
            <a:r>
              <a:rPr lang="en-US" sz="3200" dirty="0" smtClean="0">
                <a:solidFill>
                  <a:srgbClr val="FF0000"/>
                </a:solidFill>
              </a:rPr>
              <a:t>24</a:t>
            </a:r>
            <a:r>
              <a:rPr lang="en-US" sz="3200" dirty="0" smtClean="0"/>
              <a:t> h day such that we are </a:t>
            </a:r>
            <a:r>
              <a:rPr lang="en-US" sz="3200" dirty="0" smtClean="0">
                <a:solidFill>
                  <a:srgbClr val="FF0000"/>
                </a:solidFill>
              </a:rPr>
              <a:t>alert</a:t>
            </a:r>
            <a:r>
              <a:rPr lang="en-US" sz="3200" dirty="0" smtClean="0"/>
              <a:t> and active during the </a:t>
            </a:r>
            <a:r>
              <a:rPr lang="en-US" sz="3200" dirty="0" smtClean="0">
                <a:solidFill>
                  <a:srgbClr val="FF0000"/>
                </a:solidFill>
              </a:rPr>
              <a:t>daylight</a:t>
            </a:r>
            <a:r>
              <a:rPr lang="en-US" sz="3200" dirty="0" smtClean="0"/>
              <a:t> hours and </a:t>
            </a:r>
            <a:r>
              <a:rPr lang="en-US" sz="3200" dirty="0" smtClean="0">
                <a:solidFill>
                  <a:srgbClr val="FF0000"/>
                </a:solidFill>
              </a:rPr>
              <a:t>asleep</a:t>
            </a:r>
            <a:r>
              <a:rPr lang="en-US" sz="3200" dirty="0" smtClean="0"/>
              <a:t> during the </a:t>
            </a:r>
            <a:r>
              <a:rPr lang="en-US" sz="3200" dirty="0" smtClean="0">
                <a:solidFill>
                  <a:srgbClr val="FF0000"/>
                </a:solidFill>
              </a:rPr>
              <a:t>dark</a:t>
            </a:r>
            <a:r>
              <a:rPr lang="en-US" sz="3200" dirty="0" smtClean="0"/>
              <a:t> phase of the day.</a:t>
            </a:r>
          </a:p>
          <a:p>
            <a:r>
              <a:rPr lang="en-US" sz="3200" dirty="0" smtClean="0"/>
              <a:t>However, for most people jet lag </a:t>
            </a:r>
            <a:r>
              <a:rPr lang="en-US" sz="3200" dirty="0" smtClean="0">
                <a:solidFill>
                  <a:srgbClr val="FF0000"/>
                </a:solidFill>
              </a:rPr>
              <a:t>symptoms</a:t>
            </a:r>
            <a:r>
              <a:rPr lang="en-US" sz="3200" dirty="0" smtClean="0"/>
              <a:t> resolve in time as the </a:t>
            </a:r>
            <a:r>
              <a:rPr lang="en-US" sz="3200" dirty="0" smtClean="0">
                <a:solidFill>
                  <a:srgbClr val="FF0000"/>
                </a:solidFill>
              </a:rPr>
              <a:t>circadian system adapts to the new time </a:t>
            </a:r>
            <a:r>
              <a:rPr lang="en-US" sz="3200" dirty="0" smtClean="0"/>
              <a:t>cues, whereas rotating shift work schedules lead to frequent </a:t>
            </a:r>
            <a:r>
              <a:rPr lang="en-US" sz="3200" dirty="0" smtClean="0">
                <a:solidFill>
                  <a:srgbClr val="FF0000"/>
                </a:solidFill>
              </a:rPr>
              <a:t>desynchrony </a:t>
            </a:r>
            <a:r>
              <a:rPr lang="en-US" sz="3200" dirty="0" smtClean="0"/>
              <a:t>with </a:t>
            </a:r>
            <a:r>
              <a:rPr lang="en-US" sz="3200" dirty="0" smtClean="0">
                <a:solidFill>
                  <a:srgbClr val="FF0000"/>
                </a:solidFill>
              </a:rPr>
              <a:t>symptoms</a:t>
            </a:r>
            <a:r>
              <a:rPr lang="en-US" sz="3200" dirty="0" smtClean="0"/>
              <a:t> which persist, and also become worse with </a:t>
            </a:r>
            <a:r>
              <a:rPr lang="en-US" sz="3200" dirty="0" smtClean="0">
                <a:solidFill>
                  <a:srgbClr val="FF0000"/>
                </a:solidFill>
              </a:rPr>
              <a:t>age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75644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Chronobiotic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A </a:t>
            </a:r>
            <a:r>
              <a:rPr lang="en-US" sz="3200" dirty="0" smtClean="0">
                <a:solidFill>
                  <a:srgbClr val="FF0000"/>
                </a:solidFill>
              </a:rPr>
              <a:t>substance</a:t>
            </a:r>
            <a:r>
              <a:rPr lang="en-US" sz="3200" dirty="0" smtClean="0"/>
              <a:t> that </a:t>
            </a:r>
            <a:r>
              <a:rPr lang="en-US" sz="3200" dirty="0" smtClean="0">
                <a:solidFill>
                  <a:srgbClr val="FF0000"/>
                </a:solidFill>
              </a:rPr>
              <a:t>adjusts</a:t>
            </a:r>
            <a:r>
              <a:rPr lang="en-US" sz="3200" dirty="0" smtClean="0"/>
              <a:t> the </a:t>
            </a:r>
            <a:r>
              <a:rPr lang="en-US" sz="3200" dirty="0" smtClean="0">
                <a:solidFill>
                  <a:srgbClr val="FF0000"/>
                </a:solidFill>
              </a:rPr>
              <a:t>timing</a:t>
            </a:r>
            <a:r>
              <a:rPr lang="en-US" sz="3200" dirty="0" smtClean="0"/>
              <a:t> of </a:t>
            </a:r>
            <a:r>
              <a:rPr lang="en-US" sz="3200" dirty="0" smtClean="0">
                <a:solidFill>
                  <a:srgbClr val="FF0000"/>
                </a:solidFill>
              </a:rPr>
              <a:t>internal</a:t>
            </a:r>
            <a:r>
              <a:rPr lang="en-US" sz="3200" dirty="0" smtClean="0"/>
              <a:t> biological rhythms, or more specifically a </a:t>
            </a:r>
            <a:r>
              <a:rPr lang="en-US" sz="3200" dirty="0" smtClean="0">
                <a:solidFill>
                  <a:srgbClr val="FF0000"/>
                </a:solidFill>
              </a:rPr>
              <a:t>substance</a:t>
            </a:r>
            <a:r>
              <a:rPr lang="en-US" sz="3200" dirty="0" smtClean="0"/>
              <a:t> that adjusts the </a:t>
            </a:r>
            <a:r>
              <a:rPr lang="en-US" sz="3200" dirty="0" smtClean="0">
                <a:solidFill>
                  <a:srgbClr val="FF0000"/>
                </a:solidFill>
              </a:rPr>
              <a:t>timing of the central biological clock</a:t>
            </a:r>
            <a:r>
              <a:rPr lang="en-US" sz="3200" dirty="0" smtClean="0"/>
              <a:t>.</a:t>
            </a:r>
          </a:p>
          <a:p>
            <a:r>
              <a:rPr lang="en-US" sz="3200" b="1" dirty="0" smtClean="0"/>
              <a:t>Acrophase</a:t>
            </a:r>
            <a:r>
              <a:rPr lang="en-US" sz="3200" dirty="0" smtClean="0"/>
              <a:t>:</a:t>
            </a:r>
          </a:p>
          <a:p>
            <a:r>
              <a:rPr lang="en-US" sz="3200" dirty="0" smtClean="0"/>
              <a:t>The </a:t>
            </a:r>
            <a:r>
              <a:rPr lang="en-US" sz="3200" dirty="0" smtClean="0">
                <a:solidFill>
                  <a:srgbClr val="FF0000"/>
                </a:solidFill>
              </a:rPr>
              <a:t>time</a:t>
            </a:r>
            <a:r>
              <a:rPr lang="en-US" sz="3200" dirty="0" smtClean="0"/>
              <a:t> of the </a:t>
            </a:r>
            <a:r>
              <a:rPr lang="en-US" sz="3200" dirty="0" smtClean="0">
                <a:solidFill>
                  <a:srgbClr val="FF0000"/>
                </a:solidFill>
              </a:rPr>
              <a:t>peak</a:t>
            </a:r>
            <a:r>
              <a:rPr lang="en-US" sz="3200" dirty="0" smtClean="0"/>
              <a:t> of a </a:t>
            </a:r>
            <a:r>
              <a:rPr lang="en-US" sz="3200" dirty="0" smtClean="0">
                <a:solidFill>
                  <a:srgbClr val="FF0000"/>
                </a:solidFill>
              </a:rPr>
              <a:t>rhythm</a:t>
            </a:r>
            <a:r>
              <a:rPr lang="en-US" sz="3200" dirty="0" smtClean="0"/>
              <a:t>, usually the </a:t>
            </a:r>
            <a:r>
              <a:rPr lang="en-US" sz="3200" dirty="0" smtClean="0">
                <a:solidFill>
                  <a:srgbClr val="FF0000"/>
                </a:solidFill>
              </a:rPr>
              <a:t>peak</a:t>
            </a:r>
            <a:r>
              <a:rPr lang="en-US" sz="3200" dirty="0" smtClean="0"/>
              <a:t> time of the </a:t>
            </a:r>
            <a:r>
              <a:rPr lang="en-US" sz="3200" dirty="0" smtClean="0">
                <a:solidFill>
                  <a:srgbClr val="FF0000"/>
                </a:solidFill>
              </a:rPr>
              <a:t>best-fitting mathematical function</a:t>
            </a:r>
            <a:r>
              <a:rPr lang="en-US" sz="3200" dirty="0" smtClean="0"/>
              <a:t> approximating the data.</a:t>
            </a:r>
          </a:p>
          <a:p>
            <a:r>
              <a:rPr lang="en-US" sz="3200" b="1" dirty="0" smtClean="0"/>
              <a:t>Biological circadian </a:t>
            </a:r>
            <a:r>
              <a:rPr lang="en-US" sz="3200" dirty="0" smtClean="0"/>
              <a:t>rhythms are </a:t>
            </a:r>
            <a:r>
              <a:rPr lang="en-US" sz="3200" dirty="0" smtClean="0">
                <a:solidFill>
                  <a:srgbClr val="FF0000"/>
                </a:solidFill>
              </a:rPr>
              <a:t>internally generated </a:t>
            </a:r>
            <a:r>
              <a:rPr lang="en-US" sz="3200" dirty="0" smtClean="0"/>
              <a:t>and, in humans, have a period which is usually slightly longer than </a:t>
            </a:r>
            <a:r>
              <a:rPr lang="en-US" sz="3200" dirty="0" smtClean="0">
                <a:solidFill>
                  <a:srgbClr val="FF0000"/>
                </a:solidFill>
              </a:rPr>
              <a:t>24 h</a:t>
            </a:r>
            <a:r>
              <a:rPr lang="en-US" sz="3200" dirty="0" smtClean="0"/>
              <a:t>, other terms include </a:t>
            </a:r>
            <a:r>
              <a:rPr lang="en-US" sz="3200" dirty="0" smtClean="0">
                <a:solidFill>
                  <a:srgbClr val="FF0000"/>
                </a:solidFill>
              </a:rPr>
              <a:t>circannual</a:t>
            </a:r>
            <a:r>
              <a:rPr lang="en-US" sz="3200" dirty="0" smtClean="0"/>
              <a:t>: about </a:t>
            </a:r>
            <a:r>
              <a:rPr lang="en-US" sz="3200" dirty="0" smtClean="0">
                <a:solidFill>
                  <a:srgbClr val="FF0000"/>
                </a:solidFill>
              </a:rPr>
              <a:t>1 year</a:t>
            </a:r>
            <a:r>
              <a:rPr lang="en-US" sz="3200" dirty="0" smtClean="0"/>
              <a:t>, </a:t>
            </a:r>
            <a:r>
              <a:rPr lang="en-US" sz="3200" dirty="0" smtClean="0">
                <a:solidFill>
                  <a:srgbClr val="FF0000"/>
                </a:solidFill>
              </a:rPr>
              <a:t>ultradian</a:t>
            </a:r>
            <a:r>
              <a:rPr lang="en-US" sz="3200" dirty="0" smtClean="0"/>
              <a:t> or pulsatile: with a period shorter than </a:t>
            </a:r>
            <a:r>
              <a:rPr lang="en-US" sz="3200" dirty="0" smtClean="0">
                <a:solidFill>
                  <a:srgbClr val="FF0000"/>
                </a:solidFill>
              </a:rPr>
              <a:t>20</a:t>
            </a:r>
            <a:r>
              <a:rPr lang="en-US" sz="3200" dirty="0" smtClean="0"/>
              <a:t> h.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90933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duration of one </a:t>
            </a:r>
            <a:r>
              <a:rPr lang="en-US" dirty="0" smtClean="0">
                <a:solidFill>
                  <a:srgbClr val="FF0000"/>
                </a:solidFill>
              </a:rPr>
              <a:t>complete cycle of a rhythmic variation</a:t>
            </a:r>
            <a:r>
              <a:rPr lang="en-US" dirty="0" smtClean="0"/>
              <a:t>, also known as tau.</a:t>
            </a:r>
          </a:p>
          <a:p>
            <a:r>
              <a:rPr lang="en-US" dirty="0" smtClean="0"/>
              <a:t>On average human endogenous period (or tau) is </a:t>
            </a:r>
            <a:r>
              <a:rPr lang="en-US" dirty="0" smtClean="0">
                <a:solidFill>
                  <a:srgbClr val="FF0000"/>
                </a:solidFill>
              </a:rPr>
              <a:t>about 24.2 h </a:t>
            </a:r>
            <a:r>
              <a:rPr lang="en-US" dirty="0" smtClean="0"/>
              <a:t>according to controlled experiments.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 short tau </a:t>
            </a:r>
            <a:r>
              <a:rPr lang="en-US" dirty="0" smtClean="0"/>
              <a:t>is associated with </a:t>
            </a:r>
            <a:r>
              <a:rPr lang="en-US" dirty="0" smtClean="0">
                <a:solidFill>
                  <a:srgbClr val="FF0000"/>
                </a:solidFill>
              </a:rPr>
              <a:t>morning diurnal preference </a:t>
            </a:r>
            <a:r>
              <a:rPr lang="en-US" dirty="0" smtClean="0"/>
              <a:t>(larks) and a </a:t>
            </a:r>
            <a:r>
              <a:rPr lang="en-US" dirty="0" smtClean="0">
                <a:solidFill>
                  <a:srgbClr val="FF0000"/>
                </a:solidFill>
              </a:rPr>
              <a:t>long tau with evening preference </a:t>
            </a:r>
            <a:r>
              <a:rPr lang="en-US" dirty="0" smtClean="0"/>
              <a:t>(owls) in a normally entrained environment.</a:t>
            </a:r>
          </a:p>
          <a:p>
            <a:r>
              <a:rPr lang="en-US" dirty="0" smtClean="0"/>
              <a:t>every cell in the </a:t>
            </a:r>
            <a:r>
              <a:rPr lang="en-US" dirty="0" smtClean="0">
                <a:solidFill>
                  <a:srgbClr val="FF0000"/>
                </a:solidFill>
              </a:rPr>
              <a:t>body possesses a self-sustaining oscillator</a:t>
            </a:r>
            <a:r>
              <a:rPr lang="en-US" dirty="0" smtClean="0"/>
              <a:t>(s) or clock(s), this symphony of oscillators is coordinated by the central </a:t>
            </a:r>
            <a:r>
              <a:rPr lang="en-US" dirty="0" smtClean="0">
                <a:solidFill>
                  <a:srgbClr val="FF0000"/>
                </a:solidFill>
              </a:rPr>
              <a:t>circadian pacemaker </a:t>
            </a:r>
            <a:r>
              <a:rPr lang="en-US" dirty="0" smtClean="0"/>
              <a:t>situated in the </a:t>
            </a:r>
            <a:r>
              <a:rPr lang="en-US" dirty="0" smtClean="0">
                <a:solidFill>
                  <a:srgbClr val="FF0000"/>
                </a:solidFill>
              </a:rPr>
              <a:t>supra-</a:t>
            </a:r>
            <a:r>
              <a:rPr lang="en-US" dirty="0" err="1" smtClean="0">
                <a:solidFill>
                  <a:srgbClr val="FF0000"/>
                </a:solidFill>
              </a:rPr>
              <a:t>chiasmatic</a:t>
            </a:r>
            <a:r>
              <a:rPr lang="en-US" dirty="0" smtClean="0">
                <a:solidFill>
                  <a:srgbClr val="FF0000"/>
                </a:solidFill>
              </a:rPr>
              <a:t> nuclei </a:t>
            </a:r>
            <a:r>
              <a:rPr lang="en-US" dirty="0" smtClean="0"/>
              <a:t>(SCN) of the hypothalamus.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44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Removal of the </a:t>
            </a:r>
            <a:r>
              <a:rPr lang="en-US" sz="3600" dirty="0" smtClean="0">
                <a:solidFill>
                  <a:srgbClr val="FF0000"/>
                </a:solidFill>
              </a:rPr>
              <a:t>SCN</a:t>
            </a:r>
            <a:r>
              <a:rPr lang="en-US" sz="3600" dirty="0" smtClean="0"/>
              <a:t> in mammals leads to </a:t>
            </a:r>
            <a:r>
              <a:rPr lang="en-US" sz="3600" dirty="0" smtClean="0">
                <a:solidFill>
                  <a:srgbClr val="FF0000"/>
                </a:solidFill>
              </a:rPr>
              <a:t>the loss of virtually</a:t>
            </a:r>
            <a:r>
              <a:rPr lang="en-US" sz="3600" dirty="0" smtClean="0"/>
              <a:t> all </a:t>
            </a:r>
            <a:r>
              <a:rPr lang="en-US" sz="3600" dirty="0" smtClean="0">
                <a:solidFill>
                  <a:srgbClr val="FF0000"/>
                </a:solidFill>
              </a:rPr>
              <a:t>circadian rhythms</a:t>
            </a:r>
            <a:r>
              <a:rPr lang="en-US" sz="3600" dirty="0" smtClean="0"/>
              <a:t>, and the SCN itself shows long term self-sustained oscillations of circa 24 h in metabolism and electrical activity in vitro.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281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Resetting human circadian rhythms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16118"/>
          </a:xfrm>
        </p:spPr>
        <p:txBody>
          <a:bodyPr>
            <a:noAutofit/>
          </a:bodyPr>
          <a:lstStyle/>
          <a:p>
            <a:r>
              <a:rPr lang="en-US" dirty="0" smtClean="0"/>
              <a:t>Because </a:t>
            </a:r>
            <a:r>
              <a:rPr lang="en-US" dirty="0" smtClean="0">
                <a:solidFill>
                  <a:srgbClr val="FF0000"/>
                </a:solidFill>
              </a:rPr>
              <a:t>human</a:t>
            </a:r>
            <a:r>
              <a:rPr lang="en-US" dirty="0" smtClean="0"/>
              <a:t> tau is </a:t>
            </a:r>
            <a:r>
              <a:rPr lang="en-US" dirty="0" smtClean="0">
                <a:solidFill>
                  <a:srgbClr val="FF0000"/>
                </a:solidFill>
              </a:rPr>
              <a:t>not exactly 24 h </a:t>
            </a:r>
            <a:r>
              <a:rPr lang="en-US" dirty="0" smtClean="0"/>
              <a:t>the circadian system has to be </a:t>
            </a:r>
            <a:r>
              <a:rPr lang="en-US" dirty="0" smtClean="0">
                <a:solidFill>
                  <a:srgbClr val="FF0000"/>
                </a:solidFill>
              </a:rPr>
              <a:t>reset</a:t>
            </a:r>
            <a:r>
              <a:rPr lang="en-US" dirty="0" smtClean="0"/>
              <a:t> daily or at least frequently in order </a:t>
            </a:r>
            <a:r>
              <a:rPr lang="en-US" dirty="0" smtClean="0">
                <a:solidFill>
                  <a:srgbClr val="FF0000"/>
                </a:solidFill>
              </a:rPr>
              <a:t>to maintain 24 h clock time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factors which synchronize/entrain or </a:t>
            </a:r>
            <a:r>
              <a:rPr lang="en-US" dirty="0" smtClean="0">
                <a:solidFill>
                  <a:srgbClr val="FF0000"/>
                </a:solidFill>
              </a:rPr>
              <a:t>reset</a:t>
            </a:r>
            <a:r>
              <a:rPr lang="en-US" dirty="0" smtClean="0"/>
              <a:t> the clock are known as </a:t>
            </a:r>
            <a:r>
              <a:rPr lang="en-US" dirty="0" smtClean="0">
                <a:solidFill>
                  <a:srgbClr val="FF0000"/>
                </a:solidFill>
              </a:rPr>
              <a:t>zeitgebers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most important by far is the </a:t>
            </a:r>
            <a:r>
              <a:rPr lang="en-US" dirty="0" smtClean="0">
                <a:solidFill>
                  <a:srgbClr val="FF0000"/>
                </a:solidFill>
              </a:rPr>
              <a:t>alternation of light and darkness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Blind people</a:t>
            </a:r>
          </a:p>
          <a:p>
            <a:r>
              <a:rPr lang="en-US" dirty="0" smtClean="0"/>
              <a:t>Other zeitgebers include scheduled </a:t>
            </a:r>
            <a:r>
              <a:rPr lang="en-US" dirty="0" smtClean="0">
                <a:solidFill>
                  <a:srgbClr val="FF0000"/>
                </a:solidFill>
              </a:rPr>
              <a:t>sleep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activity</a:t>
            </a:r>
            <a:r>
              <a:rPr lang="en-US" dirty="0" smtClean="0"/>
              <a:t>, hard </a:t>
            </a:r>
            <a:r>
              <a:rPr lang="en-US" dirty="0" smtClean="0">
                <a:solidFill>
                  <a:srgbClr val="FF0000"/>
                </a:solidFill>
              </a:rPr>
              <a:t>exercise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meal</a:t>
            </a:r>
            <a:r>
              <a:rPr lang="en-US" dirty="0" smtClean="0"/>
              <a:t> timing,</a:t>
            </a:r>
            <a:r>
              <a:rPr lang="en-US" dirty="0"/>
              <a:t> </a:t>
            </a:r>
            <a:r>
              <a:rPr lang="en-US" dirty="0" smtClean="0"/>
              <a:t>and some </a:t>
            </a:r>
            <a:r>
              <a:rPr lang="en-US" dirty="0" smtClean="0">
                <a:solidFill>
                  <a:srgbClr val="FF0000"/>
                </a:solidFill>
              </a:rPr>
              <a:t>pharmacological</a:t>
            </a:r>
            <a:r>
              <a:rPr lang="en-US" dirty="0" smtClean="0"/>
              <a:t> treatments such as the hormone melatonin.</a:t>
            </a:r>
          </a:p>
        </p:txBody>
      </p:sp>
    </p:spTree>
    <p:extLst>
      <p:ext uri="{BB962C8B-B14F-4D97-AF65-F5344CB8AC3E}">
        <p14:creationId xmlns:p14="http://schemas.microsoft.com/office/powerpoint/2010/main" val="2343609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1266</Words>
  <Application>Microsoft Office PowerPoint</Application>
  <PresentationFormat>Widescreen</PresentationFormat>
  <Paragraphs>86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Managing jet lag: Some of the problems and possible new solutions</vt:lpstr>
      <vt:lpstr>jet lag</vt:lpstr>
      <vt:lpstr>Introduction</vt:lpstr>
      <vt:lpstr>Introduction</vt:lpstr>
      <vt:lpstr>Circadian timing system</vt:lpstr>
      <vt:lpstr>Chronobiotic</vt:lpstr>
      <vt:lpstr>Period</vt:lpstr>
      <vt:lpstr>Period</vt:lpstr>
      <vt:lpstr>Resetting human circadian rhythms</vt:lpstr>
      <vt:lpstr>zeitgebers</vt:lpstr>
      <vt:lpstr>Melatonin and light</vt:lpstr>
      <vt:lpstr>Individual variability when adapting to phase shift/time zone change</vt:lpstr>
      <vt:lpstr>PowerPoint Presentation</vt:lpstr>
      <vt:lpstr>PowerPoint Presentation</vt:lpstr>
      <vt:lpstr>Travel fatigue</vt:lpstr>
      <vt:lpstr>Jet lag</vt:lpstr>
      <vt:lpstr>Cause</vt:lpstr>
      <vt:lpstr>Advice for coping with travel fatigue</vt:lpstr>
      <vt:lpstr>PowerPoint Presentation</vt:lpstr>
      <vt:lpstr>PowerPoint Presentation</vt:lpstr>
      <vt:lpstr>The association between jet lag and its symptoms</vt:lpstr>
      <vt:lpstr>Recommendations for the use of bright light to adjust body clock after time-zone transitions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jet lag: Some of the problems and possible new solutions</dc:title>
  <dc:creator>Exercise</dc:creator>
  <cp:lastModifiedBy>Exercise</cp:lastModifiedBy>
  <cp:revision>33</cp:revision>
  <dcterms:created xsi:type="dcterms:W3CDTF">2015-05-25T04:11:11Z</dcterms:created>
  <dcterms:modified xsi:type="dcterms:W3CDTF">2015-05-25T08:12:35Z</dcterms:modified>
</cp:coreProperties>
</file>