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7" r:id="rId42"/>
    <p:sldId id="298" r:id="rId43"/>
    <p:sldId id="296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Advanced Environmental Exercise Physiology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Mohsen Avandi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Behaviorally</a:t>
            </a:r>
            <a:r>
              <a:rPr lang="fa-IR" dirty="0" smtClean="0"/>
              <a:t>:</a:t>
            </a:r>
          </a:p>
          <a:p>
            <a:r>
              <a:rPr lang="en-US" dirty="0" smtClean="0"/>
              <a:t>alter the environment as necessary, by such means as the creation of </a:t>
            </a:r>
            <a:r>
              <a:rPr lang="en-US" dirty="0" smtClean="0">
                <a:solidFill>
                  <a:srgbClr val="FF0000"/>
                </a:solidFill>
              </a:rPr>
              <a:t>clothing</a:t>
            </a:r>
            <a:r>
              <a:rPr lang="en-US" dirty="0" smtClean="0"/>
              <a:t> and shelter and the use of tools. </a:t>
            </a:r>
          </a:p>
          <a:p>
            <a:r>
              <a:rPr lang="en-US" dirty="0" smtClean="0"/>
              <a:t>A challenge to the ability to maintain stable thermal balance is not just the </a:t>
            </a:r>
            <a:r>
              <a:rPr lang="en-US" dirty="0" smtClean="0">
                <a:solidFill>
                  <a:srgbClr val="FF0000"/>
                </a:solidFill>
              </a:rPr>
              <a:t>stress</a:t>
            </a:r>
            <a:r>
              <a:rPr lang="en-US" dirty="0" smtClean="0"/>
              <a:t> imposed by the </a:t>
            </a:r>
            <a:r>
              <a:rPr lang="en-US" dirty="0" smtClean="0">
                <a:solidFill>
                  <a:srgbClr val="FF0000"/>
                </a:solidFill>
              </a:rPr>
              <a:t>external environment </a:t>
            </a:r>
            <a:r>
              <a:rPr lang="en-US" dirty="0" smtClean="0"/>
              <a:t>but also the extreme variations in metabolic heat generation, </a:t>
            </a:r>
            <a:r>
              <a:rPr lang="en-US" dirty="0" smtClean="0">
                <a:solidFill>
                  <a:srgbClr val="FF0000"/>
                </a:solidFill>
              </a:rPr>
              <a:t>as &gt;70%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FF0000"/>
                </a:solidFill>
              </a:rPr>
              <a:t>metabolic energy </a:t>
            </a:r>
            <a:r>
              <a:rPr lang="en-US" dirty="0" smtClean="0"/>
              <a:t>is converted to heat in the course of </a:t>
            </a:r>
            <a:r>
              <a:rPr lang="en-US" dirty="0" smtClean="0">
                <a:solidFill>
                  <a:srgbClr val="FF0000"/>
                </a:solidFill>
              </a:rPr>
              <a:t>mechanical movement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Thermoregulation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thermoregulation becomes an intricate balance between external and internal heat sources to ensure that the body does not become </a:t>
            </a:r>
            <a:r>
              <a:rPr lang="en-US" dirty="0" smtClean="0">
                <a:solidFill>
                  <a:srgbClr val="FF0000"/>
                </a:solidFill>
              </a:rPr>
              <a:t>hyper- or hypothermic</a:t>
            </a:r>
            <a:r>
              <a:rPr lang="en-US" dirty="0" smtClean="0"/>
              <a:t>. </a:t>
            </a:r>
          </a:p>
          <a:p>
            <a:r>
              <a:rPr lang="en-US" dirty="0" smtClean="0"/>
              <a:t>Heat exchange is typically quantified in </a:t>
            </a:r>
            <a:r>
              <a:rPr lang="en-US" dirty="0" smtClean="0">
                <a:solidFill>
                  <a:srgbClr val="FF0000"/>
                </a:solidFill>
              </a:rPr>
              <a:t>watts</a:t>
            </a:r>
            <a:r>
              <a:rPr lang="en-US" dirty="0" smtClean="0"/>
              <a:t>, where 1 W = </a:t>
            </a:r>
            <a:r>
              <a:rPr lang="en-US" dirty="0" smtClean="0">
                <a:solidFill>
                  <a:srgbClr val="FF0000"/>
                </a:solidFill>
              </a:rPr>
              <a:t>1 joule per second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heat production can range from </a:t>
            </a:r>
            <a:r>
              <a:rPr lang="en-US" dirty="0" smtClean="0">
                <a:solidFill>
                  <a:srgbClr val="FF0000"/>
                </a:solidFill>
              </a:rPr>
              <a:t>70 to 100 </a:t>
            </a:r>
            <a:r>
              <a:rPr lang="en-US" dirty="0" smtClean="0"/>
              <a:t>W in resting adults and </a:t>
            </a:r>
            <a:r>
              <a:rPr lang="en-US" dirty="0" smtClean="0">
                <a:solidFill>
                  <a:srgbClr val="FF0000"/>
                </a:solidFill>
              </a:rPr>
              <a:t>280 to 350 W </a:t>
            </a:r>
            <a:r>
              <a:rPr lang="en-US" dirty="0" smtClean="0"/>
              <a:t>at mild walking pace to </a:t>
            </a:r>
            <a:r>
              <a:rPr lang="en-US" dirty="0" smtClean="0">
                <a:solidFill>
                  <a:srgbClr val="FF0000"/>
                </a:solidFill>
              </a:rPr>
              <a:t>&gt;1000 W during heavy exercise.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HEAT BALANCE EQUATION</a:t>
            </a:r>
            <a:r>
              <a:rPr lang="en-US" sz="3200" dirty="0" smtClean="0"/>
              <a:t> </a:t>
            </a:r>
            <a:r>
              <a:rPr lang="en-US" sz="3200" b="1" dirty="0" smtClean="0"/>
              <a:t>AND FACTORS AFFECTING HEAT EXCHANGE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S=</a:t>
            </a:r>
            <a:r>
              <a:rPr lang="en-US" b="1" dirty="0" err="1" smtClean="0"/>
              <a:t>M±W</a:t>
            </a:r>
            <a:r>
              <a:rPr lang="en-US" b="1" baseline="-25000" dirty="0" err="1" smtClean="0"/>
              <a:t>k</a:t>
            </a:r>
            <a:r>
              <a:rPr lang="en-US" b="1" baseline="-25000" dirty="0" smtClean="0"/>
              <a:t> </a:t>
            </a:r>
            <a:r>
              <a:rPr lang="en-US" b="1" dirty="0" smtClean="0"/>
              <a:t>±R±C±K-E (w/'m</a:t>
            </a:r>
            <a:r>
              <a:rPr lang="en-US" b="1" baseline="30000" dirty="0" smtClean="0"/>
              <a:t>-2</a:t>
            </a:r>
            <a:r>
              <a:rPr lang="en-US" b="1" dirty="0" smtClean="0"/>
              <a:t>)</a:t>
            </a:r>
          </a:p>
          <a:p>
            <a:r>
              <a:rPr lang="en-US" dirty="0" smtClean="0"/>
              <a:t>If is important to note that heat exchange can be either </a:t>
            </a:r>
            <a:r>
              <a:rPr lang="en-US" dirty="0" smtClean="0">
                <a:solidFill>
                  <a:srgbClr val="FF0000"/>
                </a:solidFill>
              </a:rPr>
              <a:t>positive or negative </a:t>
            </a:r>
            <a:r>
              <a:rPr lang="en-US" dirty="0" smtClean="0"/>
              <a:t>for each individual component except for </a:t>
            </a:r>
            <a:r>
              <a:rPr lang="en-US" dirty="0" smtClean="0">
                <a:solidFill>
                  <a:srgbClr val="FF0000"/>
                </a:solidFill>
              </a:rPr>
              <a:t>metabolism</a:t>
            </a:r>
            <a:r>
              <a:rPr lang="en-US" dirty="0" smtClean="0"/>
              <a:t>, depending on the </a:t>
            </a:r>
            <a:r>
              <a:rPr lang="en-US" dirty="0" smtClean="0">
                <a:solidFill>
                  <a:srgbClr val="FF0000"/>
                </a:solidFill>
              </a:rPr>
              <a:t>gradient</a:t>
            </a:r>
            <a:r>
              <a:rPr lang="en-US" dirty="0" smtClean="0"/>
              <a:t> between the body and the environment.</a:t>
            </a:r>
          </a:p>
          <a:p>
            <a:r>
              <a:rPr lang="en-US" dirty="0" smtClean="0"/>
              <a:t>The one exception is </a:t>
            </a:r>
            <a:r>
              <a:rPr lang="en-US" dirty="0" smtClean="0">
                <a:solidFill>
                  <a:srgbClr val="FF0000"/>
                </a:solidFill>
              </a:rPr>
              <a:t>evaporation</a:t>
            </a:r>
            <a:r>
              <a:rPr lang="en-US" dirty="0" smtClean="0"/>
              <a:t>, which is defined as the change of water from liquid to vapor phase and can only be a </a:t>
            </a:r>
            <a:r>
              <a:rPr lang="en-US" dirty="0" smtClean="0">
                <a:solidFill>
                  <a:srgbClr val="FF0000"/>
                </a:solidFill>
              </a:rPr>
              <a:t>source of heat dissipation</a:t>
            </a:r>
            <a:r>
              <a:rPr lang="en-US" dirty="0" smtClean="0"/>
              <a:t> in humans.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HEAT BALANCE EQUATION</a:t>
            </a:r>
            <a:r>
              <a:rPr lang="en-US" dirty="0" smtClean="0"/>
              <a:t> </a:t>
            </a:r>
            <a:r>
              <a:rPr lang="en-US" b="1" dirty="0" smtClean="0"/>
              <a:t>AND FACTORS AFFECTING HEAT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 is the metabolic heat production. This is typically indirectly determined by the oxygen uptake.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</a:t>
            </a:r>
            <a:r>
              <a:rPr lang="en-US" dirty="0" smtClean="0"/>
              <a:t>; is the external work performed by the individual and is typically subtracted from the total heat production.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, the radiative heat exchange, refers to transfer of heat energy via electromagnetic waves between the environment and the human body. 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HEAT BALANCE EQUATION</a:t>
            </a:r>
            <a:r>
              <a:rPr lang="en-US" dirty="0" smtClean="0"/>
              <a:t> </a:t>
            </a:r>
            <a:r>
              <a:rPr lang="en-US" b="1" dirty="0" smtClean="0"/>
              <a:t>AND FACTORS AFFECTING HEAT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 addition, the radiation field surrounding an individual is dependent upon </a:t>
            </a:r>
            <a:r>
              <a:rPr lang="en-US" dirty="0" smtClean="0">
                <a:solidFill>
                  <a:srgbClr val="FF0000"/>
                </a:solidFill>
              </a:rPr>
              <a:t>environmental</a:t>
            </a:r>
            <a:r>
              <a:rPr lang="en-US" dirty="0" smtClean="0"/>
              <a:t> conditions such </a:t>
            </a:r>
            <a:r>
              <a:rPr lang="en-US" dirty="0" smtClean="0">
                <a:solidFill>
                  <a:srgbClr val="FF0000"/>
                </a:solidFill>
              </a:rPr>
              <a:t>as shade and cloud cover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time</a:t>
            </a:r>
            <a:r>
              <a:rPr lang="en-US" dirty="0" smtClean="0"/>
              <a:t> of day, and </a:t>
            </a:r>
            <a:r>
              <a:rPr lang="en-US" dirty="0" smtClean="0">
                <a:solidFill>
                  <a:srgbClr val="FF0000"/>
                </a:solidFill>
              </a:rPr>
              <a:t>time</a:t>
            </a:r>
            <a:r>
              <a:rPr lang="en-US" dirty="0" smtClean="0"/>
              <a:t> of year, as well as </a:t>
            </a:r>
            <a:r>
              <a:rPr lang="en-US" dirty="0" smtClean="0">
                <a:solidFill>
                  <a:srgbClr val="FF0000"/>
                </a:solidFill>
              </a:rPr>
              <a:t>altitude</a:t>
            </a:r>
            <a:r>
              <a:rPr lang="en-US" dirty="0" smtClean="0"/>
              <a:t>.</a:t>
            </a:r>
          </a:p>
          <a:p>
            <a:r>
              <a:rPr lang="en-US" dirty="0" smtClean="0"/>
              <a:t>Furthermore, radiative heat exchange is dependent upon individual factors, such as </a:t>
            </a:r>
            <a:r>
              <a:rPr lang="en-US" dirty="0" smtClean="0">
                <a:solidFill>
                  <a:srgbClr val="FF0000"/>
                </a:solidFill>
              </a:rPr>
              <a:t>posture and the surface </a:t>
            </a:r>
            <a:r>
              <a:rPr lang="en-US" dirty="0" smtClean="0"/>
              <a:t>area exposed to the heat source and the amount and </a:t>
            </a:r>
            <a:r>
              <a:rPr lang="en-US" dirty="0" smtClean="0">
                <a:solidFill>
                  <a:srgbClr val="FF0000"/>
                </a:solidFill>
              </a:rPr>
              <a:t>reflectivity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absorbance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FF0000"/>
                </a:solidFill>
              </a:rPr>
              <a:t>the clothing worn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HEAT BALANCE EQUATION</a:t>
            </a:r>
            <a:r>
              <a:rPr lang="en-US" dirty="0" smtClean="0"/>
              <a:t> </a:t>
            </a:r>
            <a:r>
              <a:rPr lang="en-US" b="1" dirty="0" smtClean="0"/>
              <a:t>AND FACTORS AFFECTING HEAT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C and K</a:t>
            </a:r>
            <a:r>
              <a:rPr lang="en-US" dirty="0" smtClean="0"/>
              <a:t> </a:t>
            </a:r>
          </a:p>
          <a:p>
            <a:r>
              <a:rPr lang="en-US" dirty="0" smtClean="0"/>
              <a:t>Typically, </a:t>
            </a:r>
            <a:r>
              <a:rPr lang="en-US" dirty="0" smtClean="0">
                <a:solidFill>
                  <a:srgbClr val="FF0000"/>
                </a:solidFill>
              </a:rPr>
              <a:t>conduction</a:t>
            </a:r>
            <a:r>
              <a:rPr lang="en-US" dirty="0" smtClean="0"/>
              <a:t> denotes </a:t>
            </a:r>
            <a:r>
              <a:rPr lang="en-US" dirty="0" smtClean="0">
                <a:solidFill>
                  <a:srgbClr val="FF0000"/>
                </a:solidFill>
              </a:rPr>
              <a:t>direct</a:t>
            </a:r>
            <a:r>
              <a:rPr lang="en-US" dirty="0" smtClean="0"/>
              <a:t> contact with a solid surface such as ice or cold metal, while </a:t>
            </a:r>
            <a:r>
              <a:rPr lang="en-US" dirty="0" smtClean="0">
                <a:solidFill>
                  <a:srgbClr val="FF0000"/>
                </a:solidFill>
              </a:rPr>
              <a:t>convection</a:t>
            </a:r>
            <a:r>
              <a:rPr lang="en-US" dirty="0" smtClean="0"/>
              <a:t> more commonly refers to contact with </a:t>
            </a:r>
            <a:r>
              <a:rPr lang="en-US" dirty="0" smtClean="0">
                <a:solidFill>
                  <a:srgbClr val="FF0000"/>
                </a:solidFill>
              </a:rPr>
              <a:t>fluids or gases like water or air</a:t>
            </a:r>
            <a:r>
              <a:rPr lang="en-US" dirty="0" smtClean="0"/>
              <a:t>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water</a:t>
            </a:r>
            <a:r>
              <a:rPr lang="en-US" dirty="0" smtClean="0"/>
              <a:t> having </a:t>
            </a:r>
            <a:r>
              <a:rPr lang="en-US" dirty="0" smtClean="0">
                <a:solidFill>
                  <a:srgbClr val="FF0000"/>
                </a:solidFill>
              </a:rPr>
              <a:t>27</a:t>
            </a:r>
            <a:r>
              <a:rPr lang="en-US" dirty="0" smtClean="0"/>
              <a:t> times </a:t>
            </a:r>
            <a:r>
              <a:rPr lang="en-US" dirty="0" smtClean="0">
                <a:solidFill>
                  <a:srgbClr val="FF0000"/>
                </a:solidFill>
              </a:rPr>
              <a:t>greater</a:t>
            </a:r>
            <a:r>
              <a:rPr lang="en-US" dirty="0" smtClean="0"/>
              <a:t> heat conductivity than </a:t>
            </a:r>
            <a:r>
              <a:rPr lang="en-US" dirty="0" smtClean="0">
                <a:solidFill>
                  <a:srgbClr val="FF0000"/>
                </a:solidFill>
              </a:rPr>
              <a:t>air</a:t>
            </a:r>
            <a:r>
              <a:rPr lang="en-US" dirty="0" smtClean="0"/>
              <a:t>; this explains why 15 °C air temperature is comfortable but 15 °C water immersion is very cold and can quickly induce hypothermia. 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HEAT BALANCE EQUATION</a:t>
            </a:r>
            <a:r>
              <a:rPr lang="en-US" dirty="0" smtClean="0"/>
              <a:t> </a:t>
            </a:r>
            <a:r>
              <a:rPr lang="en-US" b="1" dirty="0" smtClean="0"/>
              <a:t>AND FACTORS AFFECTING HEAT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Similarly, direct contact of the bare </a:t>
            </a:r>
            <a:r>
              <a:rPr lang="en-US" dirty="0" smtClean="0">
                <a:solidFill>
                  <a:srgbClr val="FF0000"/>
                </a:solidFill>
              </a:rPr>
              <a:t>hands</a:t>
            </a:r>
            <a:r>
              <a:rPr lang="en-US" dirty="0" smtClean="0"/>
              <a:t> with </a:t>
            </a:r>
            <a:r>
              <a:rPr lang="en-US" dirty="0" smtClean="0">
                <a:solidFill>
                  <a:srgbClr val="FF0000"/>
                </a:solidFill>
              </a:rPr>
              <a:t>cold metal </a:t>
            </a:r>
            <a:r>
              <a:rPr lang="en-US" dirty="0" smtClean="0"/>
              <a:t>(high </a:t>
            </a:r>
            <a:r>
              <a:rPr lang="en-US" dirty="0" smtClean="0">
                <a:solidFill>
                  <a:srgbClr val="FF0000"/>
                </a:solidFill>
              </a:rPr>
              <a:t>conductivity</a:t>
            </a:r>
            <a:r>
              <a:rPr lang="en-US" dirty="0" smtClean="0"/>
              <a:t>) can produce </a:t>
            </a:r>
            <a:r>
              <a:rPr lang="en-US" dirty="0" smtClean="0">
                <a:solidFill>
                  <a:srgbClr val="FF0000"/>
                </a:solidFill>
              </a:rPr>
              <a:t>freeze burns </a:t>
            </a:r>
            <a:r>
              <a:rPr lang="en-US" dirty="0" smtClean="0"/>
              <a:t>due to high localized heat loss, while </a:t>
            </a:r>
            <a:r>
              <a:rPr lang="en-US" dirty="0" smtClean="0">
                <a:solidFill>
                  <a:srgbClr val="FF0000"/>
                </a:solidFill>
              </a:rPr>
              <a:t>wood</a:t>
            </a:r>
            <a:r>
              <a:rPr lang="en-US" dirty="0" smtClean="0"/>
              <a:t> or rubber at the same temperature does not damage skin as rapidly.</a:t>
            </a:r>
          </a:p>
          <a:p>
            <a:r>
              <a:rPr lang="en-US" dirty="0" smtClean="0"/>
              <a:t>An additional consideration with convective heat exchange is the </a:t>
            </a:r>
            <a:r>
              <a:rPr lang="en-US" dirty="0" smtClean="0">
                <a:solidFill>
                  <a:srgbClr val="FF0000"/>
                </a:solidFill>
              </a:rPr>
              <a:t>speed of movement </a:t>
            </a:r>
            <a:r>
              <a:rPr lang="en-US" dirty="0" smtClean="0"/>
              <a:t>of the fluid against the body surface. 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HEAT BALANCE EQUATION</a:t>
            </a:r>
            <a:r>
              <a:rPr lang="en-US" dirty="0" smtClean="0"/>
              <a:t> </a:t>
            </a:r>
            <a:r>
              <a:rPr lang="en-US" b="1" dirty="0" smtClean="0"/>
              <a:t>AND FACTORS AFFECTING HEAT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all know that </a:t>
            </a:r>
            <a:r>
              <a:rPr lang="en-US" dirty="0" smtClean="0">
                <a:solidFill>
                  <a:srgbClr val="FF0000"/>
                </a:solidFill>
              </a:rPr>
              <a:t>convection</a:t>
            </a:r>
            <a:r>
              <a:rPr lang="en-US" dirty="0" smtClean="0"/>
              <a:t> ovens cook much more rapidly than </a:t>
            </a:r>
            <a:r>
              <a:rPr lang="en-US" dirty="0" smtClean="0">
                <a:solidFill>
                  <a:srgbClr val="FF0000"/>
                </a:solidFill>
              </a:rPr>
              <a:t>conventional</a:t>
            </a:r>
            <a:r>
              <a:rPr lang="en-US" dirty="0" smtClean="0"/>
              <a:t> ovens, and that this is due to the addition of a </a:t>
            </a:r>
            <a:r>
              <a:rPr lang="en-US" dirty="0" smtClean="0">
                <a:solidFill>
                  <a:srgbClr val="FF0000"/>
                </a:solidFill>
              </a:rPr>
              <a:t>fan</a:t>
            </a:r>
            <a:r>
              <a:rPr lang="en-US" dirty="0" smtClean="0"/>
              <a:t> that </a:t>
            </a:r>
            <a:r>
              <a:rPr lang="en-US" dirty="0" smtClean="0">
                <a:solidFill>
                  <a:srgbClr val="FF0000"/>
                </a:solidFill>
              </a:rPr>
              <a:t>circulates the hot air </a:t>
            </a:r>
            <a:r>
              <a:rPr lang="en-US" dirty="0" smtClean="0"/>
              <a:t>in the oven and accelerates heat storage into the food.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water</a:t>
            </a:r>
            <a:r>
              <a:rPr lang="en-US" dirty="0" smtClean="0"/>
              <a:t> is in a </a:t>
            </a:r>
            <a:r>
              <a:rPr lang="en-US" dirty="0" smtClean="0">
                <a:solidFill>
                  <a:srgbClr val="FF0000"/>
                </a:solidFill>
              </a:rPr>
              <a:t>river</a:t>
            </a:r>
            <a:r>
              <a:rPr lang="en-US" dirty="0" smtClean="0"/>
              <a:t> or is </a:t>
            </a:r>
            <a:r>
              <a:rPr lang="en-US" dirty="0" smtClean="0">
                <a:solidFill>
                  <a:srgbClr val="FF0000"/>
                </a:solidFill>
              </a:rPr>
              <a:t>moving</a:t>
            </a:r>
            <a:r>
              <a:rPr lang="en-US" dirty="0" smtClean="0"/>
              <a:t> in a current, the warm water layer is rapidly </a:t>
            </a:r>
            <a:r>
              <a:rPr lang="en-US" dirty="0" smtClean="0">
                <a:solidFill>
                  <a:srgbClr val="FF0000"/>
                </a:solidFill>
              </a:rPr>
              <a:t>removed</a:t>
            </a:r>
            <a:r>
              <a:rPr lang="en-US" dirty="0" smtClean="0"/>
              <a:t> and replaced with cold water, maintaining the high </a:t>
            </a:r>
            <a:r>
              <a:rPr lang="en-US" dirty="0" smtClean="0">
                <a:solidFill>
                  <a:srgbClr val="FF0000"/>
                </a:solidFill>
              </a:rPr>
              <a:t>thermal gradient </a:t>
            </a:r>
            <a:r>
              <a:rPr lang="en-US" dirty="0" smtClean="0"/>
              <a:t>and accelerating heat loss.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HEAT BALANCE EQUATION</a:t>
            </a:r>
            <a:r>
              <a:rPr lang="en-US" dirty="0" smtClean="0"/>
              <a:t> </a:t>
            </a:r>
            <a:r>
              <a:rPr lang="en-US" b="1" dirty="0" smtClean="0"/>
              <a:t>AND FACTORS AFFECTING HEAT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general categories consisting of dry (</a:t>
            </a:r>
            <a:r>
              <a:rPr lang="en-US" dirty="0" smtClean="0">
                <a:solidFill>
                  <a:srgbClr val="FF0000"/>
                </a:solidFill>
              </a:rPr>
              <a:t>radiative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conductive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convective</a:t>
            </a:r>
            <a:r>
              <a:rPr lang="en-US" dirty="0" smtClean="0"/>
              <a:t>) and wet (</a:t>
            </a:r>
            <a:r>
              <a:rPr lang="en-US" dirty="0" smtClean="0">
                <a:solidFill>
                  <a:srgbClr val="FF0000"/>
                </a:solidFill>
              </a:rPr>
              <a:t>evaporative</a:t>
            </a:r>
            <a:r>
              <a:rPr lang="en-US" dirty="0" smtClean="0"/>
              <a:t>) pathways. </a:t>
            </a:r>
          </a:p>
          <a:p>
            <a:r>
              <a:rPr lang="en-US" dirty="0" smtClean="0"/>
              <a:t>Dry heat exchange is dependent on the temperature </a:t>
            </a:r>
            <a:r>
              <a:rPr lang="en-US" dirty="0" smtClean="0">
                <a:solidFill>
                  <a:srgbClr val="FF0000"/>
                </a:solidFill>
              </a:rPr>
              <a:t>gradients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within</a:t>
            </a:r>
            <a:r>
              <a:rPr lang="en-US" dirty="0" smtClean="0"/>
              <a:t> the organism (e.g., </a:t>
            </a:r>
            <a:r>
              <a:rPr lang="en-US" dirty="0" smtClean="0">
                <a:solidFill>
                  <a:srgbClr val="FF0000"/>
                </a:solidFill>
              </a:rPr>
              <a:t>core to periphery</a:t>
            </a:r>
            <a:r>
              <a:rPr lang="en-US" dirty="0" smtClean="0"/>
              <a:t>) and also between the </a:t>
            </a:r>
            <a:r>
              <a:rPr lang="en-US" dirty="0" smtClean="0">
                <a:solidFill>
                  <a:srgbClr val="FF0000"/>
                </a:solidFill>
              </a:rPr>
              <a:t>organism and the environment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HEAT BALANCE EQUATION</a:t>
            </a:r>
            <a:r>
              <a:rPr lang="en-US" dirty="0" smtClean="0"/>
              <a:t> </a:t>
            </a:r>
            <a:r>
              <a:rPr lang="en-US" b="1" dirty="0" smtClean="0"/>
              <a:t>AND FACTORS AFFECTING HEAT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Unlike what happens with the other methods of heat exchange, the potential for </a:t>
            </a:r>
            <a:r>
              <a:rPr lang="en-US" dirty="0" smtClean="0">
                <a:solidFill>
                  <a:srgbClr val="FF0000"/>
                </a:solidFill>
              </a:rPr>
              <a:t>evaporative heat loss </a:t>
            </a:r>
            <a:r>
              <a:rPr lang="en-US" dirty="0" smtClean="0"/>
              <a:t>is determined primarily by the water </a:t>
            </a:r>
            <a:r>
              <a:rPr lang="en-US" dirty="0" smtClean="0">
                <a:solidFill>
                  <a:srgbClr val="FF0000"/>
                </a:solidFill>
              </a:rPr>
              <a:t>vapor pressure gradient </a:t>
            </a:r>
            <a:r>
              <a:rPr lang="en-US" dirty="0" smtClean="0"/>
              <a:t>between the body surface and the environment. </a:t>
            </a:r>
          </a:p>
          <a:p>
            <a:r>
              <a:rPr lang="en-US" dirty="0" smtClean="0"/>
              <a:t>both </a:t>
            </a:r>
            <a:r>
              <a:rPr lang="en-US" dirty="0" smtClean="0">
                <a:solidFill>
                  <a:srgbClr val="FF0000"/>
                </a:solidFill>
              </a:rPr>
              <a:t>air temperature and relative humidity </a:t>
            </a:r>
            <a:r>
              <a:rPr lang="en-US" dirty="0" smtClean="0"/>
              <a:t>need to be reported to accurately quantify water vapor pressure and environmental conditions in the heat.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increasing</a:t>
            </a:r>
            <a:r>
              <a:rPr lang="en-US" dirty="0" smtClean="0"/>
              <a:t> advocacy of the importance of physical activity </a:t>
            </a:r>
          </a:p>
          <a:p>
            <a:r>
              <a:rPr lang="en-US" dirty="0" smtClean="0"/>
              <a:t>continuing advances in </a:t>
            </a:r>
            <a:r>
              <a:rPr lang="en-US" dirty="0" smtClean="0">
                <a:solidFill>
                  <a:srgbClr val="FF0000"/>
                </a:solidFill>
              </a:rPr>
              <a:t>technology</a:t>
            </a:r>
          </a:p>
          <a:p>
            <a:r>
              <a:rPr lang="en-US" dirty="0" smtClean="0"/>
              <a:t>equipment previously limited to specialized </a:t>
            </a:r>
            <a:r>
              <a:rPr lang="en-US" dirty="0" smtClean="0">
                <a:solidFill>
                  <a:srgbClr val="FF0000"/>
                </a:solidFill>
              </a:rPr>
              <a:t>occupations</a:t>
            </a:r>
            <a:r>
              <a:rPr lang="en-US" dirty="0" smtClean="0"/>
              <a:t> such as </a:t>
            </a:r>
            <a:r>
              <a:rPr lang="en-US" dirty="0" smtClean="0">
                <a:solidFill>
                  <a:srgbClr val="FF0000"/>
                </a:solidFill>
              </a:rPr>
              <a:t>commercial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diving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piloting</a:t>
            </a:r>
            <a:r>
              <a:rPr lang="en-US" dirty="0" smtClean="0"/>
              <a:t>, and professional mountaineering is now within the reach of keen amateurs or available for </a:t>
            </a:r>
            <a:r>
              <a:rPr lang="en-US" dirty="0" smtClean="0">
                <a:solidFill>
                  <a:srgbClr val="FF0000"/>
                </a:solidFill>
              </a:rPr>
              <a:t>recreational</a:t>
            </a:r>
            <a:r>
              <a:rPr lang="en-US" dirty="0" smtClean="0"/>
              <a:t> pursuits.(space tourists), (SCUBA)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Respiratory Heat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67000"/>
          </a:xfrm>
        </p:spPr>
        <p:txBody>
          <a:bodyPr/>
          <a:lstStyle/>
          <a:p>
            <a:r>
              <a:rPr lang="en-US" dirty="0" smtClean="0"/>
              <a:t>In addition to the skin, the respiratory system is a major avenue for conductive or convective and evaporative heat exchange, as the ventilation rate can exceed 150 L – min during exercise. 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Effects of Clothing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wearing of protective clothing can significantly alter </a:t>
            </a:r>
            <a:r>
              <a:rPr lang="en-US" dirty="0" smtClean="0">
                <a:solidFill>
                  <a:srgbClr val="FF0000"/>
                </a:solidFill>
              </a:rPr>
              <a:t>evaporative heat transfer </a:t>
            </a:r>
            <a:r>
              <a:rPr lang="en-US" dirty="0" smtClean="0"/>
              <a:t>by impeding the movement of water vapor across the various layers, building a </a:t>
            </a:r>
            <a:r>
              <a:rPr lang="en-US" dirty="0" smtClean="0">
                <a:solidFill>
                  <a:srgbClr val="FF0000"/>
                </a:solidFill>
              </a:rPr>
              <a:t>humid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microenvironment </a:t>
            </a:r>
            <a:r>
              <a:rPr lang="en-US" dirty="0" smtClean="0"/>
              <a:t>and raising the water vapor pressure next to the skin. </a:t>
            </a:r>
          </a:p>
          <a:p>
            <a:r>
              <a:rPr lang="en-US" dirty="0" smtClean="0"/>
              <a:t>The size and nature of this microenvironment depend on the </a:t>
            </a:r>
            <a:r>
              <a:rPr lang="en-US" dirty="0" smtClean="0">
                <a:solidFill>
                  <a:srgbClr val="FF0000"/>
                </a:solidFill>
              </a:rPr>
              <a:t>amount of surface </a:t>
            </a:r>
            <a:r>
              <a:rPr lang="en-US" dirty="0" smtClean="0"/>
              <a:t>area coverage.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Effects of Clothing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00200"/>
            <a:ext cx="858619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Heat Stress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DIRECT EFFECTS OF HYPERTHERMIA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studies demonstrating that exercise tolerance is </a:t>
            </a:r>
            <a:r>
              <a:rPr lang="en-US" dirty="0" smtClean="0">
                <a:solidFill>
                  <a:srgbClr val="FF0000"/>
                </a:solidFill>
              </a:rPr>
              <a:t>lower even in 20 °C compared to 10 °C </a:t>
            </a:r>
            <a:r>
              <a:rPr lang="en-US" dirty="0" smtClean="0"/>
              <a:t>temperatures. the actual mechanism or mechanisms by which impairment or exhaustion occurs remain unclear.</a:t>
            </a:r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90600"/>
            <a:ext cx="7067550" cy="554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Neuromuscular Impairment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Overall, while </a:t>
            </a:r>
            <a:r>
              <a:rPr lang="en-US" dirty="0" smtClean="0">
                <a:solidFill>
                  <a:srgbClr val="FF0000"/>
                </a:solidFill>
              </a:rPr>
              <a:t>mild muscle warming </a:t>
            </a:r>
            <a:r>
              <a:rPr lang="en-US" dirty="0" smtClean="0"/>
              <a:t>or warm ambient temperatures may </a:t>
            </a:r>
            <a:r>
              <a:rPr lang="en-US" dirty="0" smtClean="0">
                <a:solidFill>
                  <a:srgbClr val="FF0000"/>
                </a:solidFill>
              </a:rPr>
              <a:t>facilitate</a:t>
            </a:r>
            <a:r>
              <a:rPr lang="en-US" dirty="0" smtClean="0"/>
              <a:t> force </a:t>
            </a:r>
            <a:r>
              <a:rPr lang="en-US" dirty="0" smtClean="0">
                <a:solidFill>
                  <a:srgbClr val="FF0000"/>
                </a:solidFill>
              </a:rPr>
              <a:t>generation</a:t>
            </a:r>
            <a:r>
              <a:rPr lang="en-US" dirty="0" smtClean="0"/>
              <a:t>, studies eliciting </a:t>
            </a:r>
            <a:r>
              <a:rPr lang="en-US" dirty="0" smtClean="0">
                <a:solidFill>
                  <a:srgbClr val="FF0000"/>
                </a:solidFill>
              </a:rPr>
              <a:t>high levels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FF0000"/>
                </a:solidFill>
              </a:rPr>
              <a:t>hyperthermia</a:t>
            </a:r>
            <a:r>
              <a:rPr lang="en-US" dirty="0" smtClean="0"/>
              <a:t> (above approximately 38,5 °C Tom) via exercise in the heat have generally supported an </a:t>
            </a:r>
            <a:r>
              <a:rPr lang="en-US" dirty="0" smtClean="0">
                <a:solidFill>
                  <a:srgbClr val="FF0000"/>
                </a:solidFill>
              </a:rPr>
              <a:t>impaired level of maximal </a:t>
            </a:r>
            <a:r>
              <a:rPr lang="en-US" dirty="0" smtClean="0"/>
              <a:t>force generation and muscle activation.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 seen in figure 3.2, </a:t>
            </a:r>
            <a:r>
              <a:rPr lang="en-US" dirty="0" smtClean="0">
                <a:solidFill>
                  <a:srgbClr val="FF0000"/>
                </a:solidFill>
              </a:rPr>
              <a:t>both maximal voluntary </a:t>
            </a:r>
            <a:r>
              <a:rPr lang="en-US" dirty="0" smtClean="0"/>
              <a:t>contraction (MVC) and </a:t>
            </a:r>
            <a:r>
              <a:rPr lang="en-US" dirty="0" smtClean="0">
                <a:solidFill>
                  <a:srgbClr val="FF0000"/>
                </a:solidFill>
              </a:rPr>
              <a:t>central activation </a:t>
            </a:r>
            <a:r>
              <a:rPr lang="en-US" dirty="0" smtClean="0"/>
              <a:t>of the knee extensors, a measure of voluntary recruitment of the muscles, progressively </a:t>
            </a:r>
            <a:r>
              <a:rPr lang="en-US" dirty="0" smtClean="0">
                <a:solidFill>
                  <a:srgbClr val="FF0000"/>
                </a:solidFill>
              </a:rPr>
              <a:t>decreased with increasing rectal </a:t>
            </a:r>
            <a:r>
              <a:rPr lang="en-US" dirty="0" smtClean="0"/>
              <a:t>temperature.</a:t>
            </a:r>
          </a:p>
          <a:p>
            <a:r>
              <a:rPr lang="en-US" dirty="0" smtClean="0"/>
              <a:t>The site of impairment along the neuromuscular pathway remains </a:t>
            </a:r>
            <a:r>
              <a:rPr lang="en-US" dirty="0" smtClean="0">
                <a:solidFill>
                  <a:srgbClr val="FF0000"/>
                </a:solidFill>
              </a:rPr>
              <a:t>unclear</a:t>
            </a:r>
            <a:r>
              <a:rPr lang="en-US" dirty="0" smtClean="0"/>
              <a:t>, suggesting that it is beneath the level of the </a:t>
            </a:r>
            <a:r>
              <a:rPr lang="en-US" dirty="0" smtClean="0">
                <a:solidFill>
                  <a:srgbClr val="FF0000"/>
                </a:solidFill>
              </a:rPr>
              <a:t>motor cortex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Brain Arousal and Central Drive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reduction</a:t>
            </a:r>
            <a:r>
              <a:rPr lang="en-US" dirty="0" smtClean="0"/>
              <a:t> in electroencephalographic (EEG) frequency has been reported in primates with passive heating, and evoked brain signals from soldiers after exercise in the heat also demonstrated a slowing of responses to stimuli.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Cerebral Blood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While decreased mental arousal or activity may be an end result of hyperthermia, these changes in EEG activity may also be related to changes in </a:t>
            </a:r>
            <a:r>
              <a:rPr lang="en-US" dirty="0" smtClean="0">
                <a:solidFill>
                  <a:srgbClr val="FF0000"/>
                </a:solidFill>
              </a:rPr>
              <a:t>blood flow dynamics </a:t>
            </a:r>
            <a:r>
              <a:rPr lang="en-US" dirty="0" smtClean="0"/>
              <a:t>within the brain. </a:t>
            </a:r>
          </a:p>
          <a:p>
            <a:r>
              <a:rPr lang="en-US" dirty="0" smtClean="0"/>
              <a:t>Hyperthermia results in a decrease in the cerebral blood flow velocity during prolonged </a:t>
            </a:r>
            <a:r>
              <a:rPr lang="en-US" dirty="0" err="1" smtClean="0"/>
              <a:t>submaximal</a:t>
            </a:r>
            <a:r>
              <a:rPr lang="en-US" dirty="0" smtClean="0"/>
              <a:t> exercise in humans.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INTERDISCIPLINARY DESIGN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That is, scientists interested in the field must have a firm grounding in multiple physiological systems along with their interactions. </a:t>
            </a:r>
          </a:p>
          <a:p>
            <a:r>
              <a:rPr lang="en-US" dirty="0" smtClean="0"/>
              <a:t>cardiovascular system, but also the muscular, bone, neurovestibular systems</a:t>
            </a:r>
          </a:p>
          <a:p>
            <a:r>
              <a:rPr lang="en-US" dirty="0" smtClean="0"/>
              <a:t>nature of each environment</a:t>
            </a:r>
          </a:p>
          <a:p>
            <a:r>
              <a:rPr lang="en-US" dirty="0" smtClean="0"/>
              <a:t>environmental physiology is in the close collaboration with engineers and ergonomists to develop better and safer equipment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Heat Shock Protein Up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one of the key immunological responses appears to be the production of various heat shock proteins (HSPS) with exposure to hyperthermia.</a:t>
            </a:r>
          </a:p>
          <a:p>
            <a:r>
              <a:rPr lang="en-US" dirty="0" smtClean="0"/>
              <a:t>Heat shock proteins are a class of proteins found across a </a:t>
            </a:r>
            <a:r>
              <a:rPr lang="en-US" dirty="0" smtClean="0">
                <a:solidFill>
                  <a:srgbClr val="FF0000"/>
                </a:solidFill>
              </a:rPr>
              <a:t>wide range of organisms</a:t>
            </a:r>
            <a:r>
              <a:rPr lang="en-US" dirty="0" smtClean="0"/>
              <a:t>, are classified according to their </a:t>
            </a:r>
            <a:r>
              <a:rPr lang="en-US" dirty="0" smtClean="0">
                <a:solidFill>
                  <a:srgbClr val="FF0000"/>
                </a:solidFill>
              </a:rPr>
              <a:t>molecular</a:t>
            </a:r>
            <a:r>
              <a:rPr lang="en-US" dirty="0" smtClean="0"/>
              <a:t> weight (e.g., </a:t>
            </a:r>
            <a:r>
              <a:rPr lang="en-US" dirty="0" smtClean="0">
                <a:solidFill>
                  <a:srgbClr val="FF0000"/>
                </a:solidFill>
              </a:rPr>
              <a:t>HSP 70, HSP 90</a:t>
            </a:r>
            <a:r>
              <a:rPr lang="en-US" dirty="0" smtClean="0"/>
              <a:t>), and appear to perform multiple </a:t>
            </a:r>
            <a:r>
              <a:rPr lang="en-US" dirty="0" smtClean="0">
                <a:solidFill>
                  <a:srgbClr val="FF0000"/>
                </a:solidFill>
              </a:rPr>
              <a:t>functions in many physiological systems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Heat Shock Protein Up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their up regulation can be stimulated by many stressors apart from heat stress, including exercise, </a:t>
            </a:r>
            <a:r>
              <a:rPr lang="en-US" dirty="0" smtClean="0">
                <a:solidFill>
                  <a:srgbClr val="FF0000"/>
                </a:solidFill>
              </a:rPr>
              <a:t>hypoxia, toxins, infections, and inflammations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they play a significant role in heat adaptation.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Neurohumoral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Disturbances in cerebral neurotransmitter levels, </a:t>
            </a:r>
            <a:r>
              <a:rPr lang="en-US" dirty="0" smtClean="0">
                <a:solidFill>
                  <a:srgbClr val="FF0000"/>
                </a:solidFill>
              </a:rPr>
              <a:t>especially </a:t>
            </a:r>
            <a:r>
              <a:rPr lang="en-US" dirty="0" err="1" smtClean="0">
                <a:solidFill>
                  <a:srgbClr val="FF0000"/>
                </a:solidFill>
              </a:rPr>
              <a:t>serotonergic</a:t>
            </a:r>
            <a:r>
              <a:rPr lang="en-US" dirty="0" smtClean="0">
                <a:solidFill>
                  <a:srgbClr val="FF0000"/>
                </a:solidFill>
              </a:rPr>
              <a:t> activity</a:t>
            </a:r>
            <a:r>
              <a:rPr lang="en-US" dirty="0" smtClean="0"/>
              <a:t>, have long been implicated in central fatigue.</a:t>
            </a:r>
          </a:p>
          <a:p>
            <a:r>
              <a:rPr lang="en-US" dirty="0" smtClean="0"/>
              <a:t>few researchers have examined whether </a:t>
            </a:r>
            <a:r>
              <a:rPr lang="en-US" dirty="0" smtClean="0">
                <a:solidFill>
                  <a:srgbClr val="FF0000"/>
                </a:solidFill>
              </a:rPr>
              <a:t>hyperthermia alters serotonin levels </a:t>
            </a:r>
            <a:r>
              <a:rPr lang="en-US" dirty="0" smtClean="0"/>
              <a:t>in the brain.</a:t>
            </a:r>
          </a:p>
          <a:p>
            <a:r>
              <a:rPr lang="en-US" dirty="0" smtClean="0"/>
              <a:t>If </a:t>
            </a:r>
            <a:r>
              <a:rPr lang="en-US" dirty="0" smtClean="0">
                <a:solidFill>
                  <a:srgbClr val="FF0000"/>
                </a:solidFill>
              </a:rPr>
              <a:t>5-HT levels </a:t>
            </a:r>
            <a:r>
              <a:rPr lang="en-US" dirty="0" smtClean="0"/>
              <a:t>increase, that could contribute to the </a:t>
            </a:r>
            <a:r>
              <a:rPr lang="en-US" dirty="0" smtClean="0">
                <a:solidFill>
                  <a:srgbClr val="FF0000"/>
                </a:solidFill>
              </a:rPr>
              <a:t>elevated</a:t>
            </a:r>
            <a:r>
              <a:rPr lang="en-US" dirty="0" smtClean="0"/>
              <a:t> perceived </a:t>
            </a:r>
            <a:r>
              <a:rPr lang="en-US" dirty="0" smtClean="0">
                <a:solidFill>
                  <a:srgbClr val="FF0000"/>
                </a:solidFill>
              </a:rPr>
              <a:t>effort</a:t>
            </a:r>
            <a:r>
              <a:rPr lang="en-US" dirty="0" smtClean="0"/>
              <a:t>, as well as to the </a:t>
            </a:r>
            <a:r>
              <a:rPr lang="en-US" dirty="0" smtClean="0">
                <a:solidFill>
                  <a:srgbClr val="FF0000"/>
                </a:solidFill>
              </a:rPr>
              <a:t>reduction in work rate or exhaustion </a:t>
            </a:r>
            <a:r>
              <a:rPr lang="en-US" dirty="0" smtClean="0"/>
              <a:t>(or both) often observed during hyperthermia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Neurohumoral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Dopamine</a:t>
            </a:r>
            <a:r>
              <a:rPr lang="en-US" dirty="0" smtClean="0"/>
              <a:t> is another neurotransmitter that is a candidate for modulating </a:t>
            </a:r>
            <a:r>
              <a:rPr lang="en-US" dirty="0" err="1" smtClean="0"/>
              <a:t>hyperthermic</a:t>
            </a:r>
            <a:r>
              <a:rPr lang="en-US" dirty="0" smtClean="0"/>
              <a:t> fatigue, since it plays a role in the control and initiation of movement and may also reduce 5-HT production. </a:t>
            </a:r>
          </a:p>
          <a:p>
            <a:r>
              <a:rPr lang="en-US" dirty="0" err="1" smtClean="0"/>
              <a:t>Nybo</a:t>
            </a:r>
            <a:r>
              <a:rPr lang="en-US" dirty="0" smtClean="0"/>
              <a:t> and colleagues (2003) reported that </a:t>
            </a:r>
            <a:r>
              <a:rPr lang="en-US" dirty="0" smtClean="0">
                <a:solidFill>
                  <a:srgbClr val="FF0000"/>
                </a:solidFill>
              </a:rPr>
              <a:t>dopamine</a:t>
            </a:r>
            <a:r>
              <a:rPr lang="en-US" dirty="0" smtClean="0"/>
              <a:t> levels were elevated in both arterial and jugular venous samples during hyperthermia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Endotoxemia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During severe </a:t>
            </a:r>
            <a:r>
              <a:rPr lang="en-US" dirty="0" smtClean="0">
                <a:solidFill>
                  <a:srgbClr val="FF0000"/>
                </a:solidFill>
              </a:rPr>
              <a:t>exercise-induced hyperthermia </a:t>
            </a:r>
            <a:r>
              <a:rPr lang="en-US" dirty="0" smtClean="0"/>
              <a:t>above 40 °C, at levels associated with heat </a:t>
            </a:r>
            <a:r>
              <a:rPr lang="en-US" dirty="0" smtClean="0">
                <a:solidFill>
                  <a:srgbClr val="FF0000"/>
                </a:solidFill>
              </a:rPr>
              <a:t>exhaustion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heatstroke</a:t>
            </a:r>
            <a:r>
              <a:rPr lang="en-US" dirty="0" smtClean="0"/>
              <a:t>, blood flow to the </a:t>
            </a:r>
            <a:r>
              <a:rPr lang="en-US" dirty="0" smtClean="0">
                <a:solidFill>
                  <a:srgbClr val="FF0000"/>
                </a:solidFill>
              </a:rPr>
              <a:t>GI</a:t>
            </a:r>
            <a:r>
              <a:rPr lang="en-US" dirty="0" smtClean="0"/>
              <a:t> tract is markedly reduced, and this may </a:t>
            </a:r>
            <a:r>
              <a:rPr lang="en-US" dirty="0" smtClean="0">
                <a:solidFill>
                  <a:srgbClr val="FF0000"/>
                </a:solidFill>
              </a:rPr>
              <a:t>compromise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FF0000"/>
                </a:solidFill>
              </a:rPr>
              <a:t>integrity</a:t>
            </a:r>
            <a:r>
              <a:rPr lang="en-US" dirty="0" smtClean="0"/>
              <a:t> of the intestinal walls.</a:t>
            </a:r>
          </a:p>
          <a:p>
            <a:r>
              <a:rPr lang="en-US" dirty="0" smtClean="0"/>
              <a:t>As a result, the leak-age of </a:t>
            </a:r>
            <a:r>
              <a:rPr lang="en-US" dirty="0" err="1" smtClean="0"/>
              <a:t>lipopolysaccharides</a:t>
            </a:r>
            <a:r>
              <a:rPr lang="en-US" dirty="0" smtClean="0"/>
              <a:t> (</a:t>
            </a:r>
            <a:r>
              <a:rPr lang="en-US" dirty="0" err="1" smtClean="0"/>
              <a:t>endotoxins</a:t>
            </a:r>
            <a:r>
              <a:rPr lang="en-US" dirty="0" smtClean="0"/>
              <a:t>) into the circulation can occur during severe exercise-induced hyperthermia.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endotoxemia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endotoxemia can trigger a cascade of detrimental physiological responses including a </a:t>
            </a:r>
            <a:r>
              <a:rPr lang="en-US" dirty="0" smtClean="0">
                <a:solidFill>
                  <a:srgbClr val="FF0000"/>
                </a:solidFill>
              </a:rPr>
              <a:t>cytokine-mediated rise in hypothalamic </a:t>
            </a:r>
            <a:r>
              <a:rPr lang="en-US" dirty="0" smtClean="0"/>
              <a:t>set point, which can induce a </a:t>
            </a:r>
            <a:r>
              <a:rPr lang="en-US" dirty="0" smtClean="0">
                <a:solidFill>
                  <a:srgbClr val="FF0000"/>
                </a:solidFill>
              </a:rPr>
              <a:t>fever-like</a:t>
            </a:r>
            <a:r>
              <a:rPr lang="en-US" dirty="0" smtClean="0"/>
              <a:t> situation and accelerate heat storage and heatstroke.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cytokines</a:t>
            </a:r>
            <a:r>
              <a:rPr lang="en-US" dirty="0" smtClean="0"/>
              <a:t> have been implicated as factors that influence </a:t>
            </a:r>
            <a:r>
              <a:rPr lang="en-US" dirty="0" smtClean="0">
                <a:solidFill>
                  <a:srgbClr val="FF0000"/>
                </a:solidFill>
              </a:rPr>
              <a:t>fatigue at the level of the central </a:t>
            </a:r>
            <a:r>
              <a:rPr lang="en-US" dirty="0" smtClean="0"/>
              <a:t>nervous system in infections like the Epstein-Barr virus or in diseases such as chronic fatigue syndrome.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endotoxemia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Although few data have been reported, there is some evidence that contractile proteins are damaged by the endotoxemia-induced production of </a:t>
            </a:r>
            <a:r>
              <a:rPr lang="en-US" dirty="0" smtClean="0">
                <a:solidFill>
                  <a:srgbClr val="FF0000"/>
                </a:solidFill>
              </a:rPr>
              <a:t>free radical species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Postexercise</a:t>
            </a:r>
            <a:r>
              <a:rPr lang="en-US" b="1" dirty="0" smtClean="0"/>
              <a:t> Thermoregulation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during </a:t>
            </a:r>
            <a:r>
              <a:rPr lang="en-US" dirty="0" err="1" smtClean="0"/>
              <a:t>postexercise</a:t>
            </a:r>
            <a:r>
              <a:rPr lang="en-US" dirty="0" smtClean="0"/>
              <a:t> passive recovery in warm environments, core temperature remains elevated by </a:t>
            </a:r>
            <a:r>
              <a:rPr lang="en-US" dirty="0" smtClean="0">
                <a:solidFill>
                  <a:srgbClr val="FF0000"/>
                </a:solidFill>
              </a:rPr>
              <a:t>0.5 to 1 °C </a:t>
            </a:r>
            <a:r>
              <a:rPr lang="en-US" dirty="0" smtClean="0"/>
              <a:t>above baseline values for a sustained period, </a:t>
            </a:r>
            <a:r>
              <a:rPr lang="en-US" dirty="0" smtClean="0">
                <a:solidFill>
                  <a:srgbClr val="FF0000"/>
                </a:solidFill>
              </a:rPr>
              <a:t>60</a:t>
            </a:r>
            <a:r>
              <a:rPr lang="en-US" dirty="0" smtClean="0"/>
              <a:t> min or longer.</a:t>
            </a:r>
          </a:p>
          <a:p>
            <a:r>
              <a:rPr lang="en-US" dirty="0" smtClean="0"/>
              <a:t>In contrast, </a:t>
            </a:r>
            <a:r>
              <a:rPr lang="en-US" dirty="0" smtClean="0">
                <a:solidFill>
                  <a:srgbClr val="FF0000"/>
                </a:solidFill>
              </a:rPr>
              <a:t>heat production</a:t>
            </a:r>
            <a:r>
              <a:rPr lang="en-US" dirty="0" smtClean="0"/>
              <a:t>, as measured by oxygen consumption, </a:t>
            </a:r>
            <a:r>
              <a:rPr lang="en-US" dirty="0" smtClean="0">
                <a:solidFill>
                  <a:srgbClr val="FF0000"/>
                </a:solidFill>
              </a:rPr>
              <a:t>decreased rapidly </a:t>
            </a:r>
            <a:r>
              <a:rPr lang="en-US" dirty="0" smtClean="0"/>
              <a:t>(&lt;l0 min) to baseline values. Furthermore, the primary </a:t>
            </a:r>
            <a:r>
              <a:rPr lang="en-US" dirty="0" smtClean="0">
                <a:solidFill>
                  <a:srgbClr val="FF0000"/>
                </a:solidFill>
              </a:rPr>
              <a:t>conductive and evaporative heat dissipation </a:t>
            </a:r>
            <a:r>
              <a:rPr lang="en-US" dirty="0" smtClean="0"/>
              <a:t>avenues also rapidly </a:t>
            </a:r>
            <a:r>
              <a:rPr lang="en-US" dirty="0" smtClean="0">
                <a:solidFill>
                  <a:srgbClr val="FF0000"/>
                </a:solidFill>
              </a:rPr>
              <a:t>returned to baseline</a:t>
            </a:r>
            <a:r>
              <a:rPr lang="en-US" dirty="0" smtClean="0"/>
              <a:t>; this included a drop in forearm blood flow, skin temperatures, and </a:t>
            </a:r>
            <a:r>
              <a:rPr lang="en-US" dirty="0" smtClean="0">
                <a:solidFill>
                  <a:srgbClr val="FF0000"/>
                </a:solidFill>
              </a:rPr>
              <a:t>sweating rates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6454"/>
            <a:ext cx="8077200" cy="657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784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COMMON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Adaptation</a:t>
            </a:r>
          </a:p>
          <a:p>
            <a:r>
              <a:rPr lang="en-US" dirty="0" smtClean="0"/>
              <a:t>it can be defined simply as changes to the human system induced by exposure to an environmental stressor. </a:t>
            </a:r>
          </a:p>
          <a:p>
            <a:r>
              <a:rPr lang="en-US" dirty="0" smtClean="0"/>
              <a:t>both genotypic (changes in genetic factors) and phenotypic (changes in physiology) adaptations.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Heat Acclimation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heat acclimation generally elicits a lower </a:t>
            </a:r>
            <a:r>
              <a:rPr lang="en-US" dirty="0" smtClean="0">
                <a:solidFill>
                  <a:srgbClr val="FF0000"/>
                </a:solidFill>
              </a:rPr>
              <a:t>resting core temperature</a:t>
            </a:r>
            <a:r>
              <a:rPr lang="en-US" dirty="0" smtClean="0"/>
              <a:t>, greater </a:t>
            </a:r>
            <a:r>
              <a:rPr lang="en-US" dirty="0" smtClean="0">
                <a:solidFill>
                  <a:srgbClr val="FF0000"/>
                </a:solidFill>
              </a:rPr>
              <a:t>plasma</a:t>
            </a:r>
            <a:r>
              <a:rPr lang="en-US" dirty="0" smtClean="0"/>
              <a:t> volume, and an </a:t>
            </a:r>
            <a:r>
              <a:rPr lang="en-US" dirty="0" smtClean="0">
                <a:solidFill>
                  <a:srgbClr val="FF0000"/>
                </a:solidFill>
              </a:rPr>
              <a:t>increased sweating rate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healthy adults, the primary stimulus for heat acclimation appears to be a sustained elevation in core temperature of 1 to 2 °C for 60 to 90 min over4 to 10 days.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Maturation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Maturation and age may influence an individual’s ability to thermoregulation during rest or exercise in the heat.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Children</a:t>
            </a:r>
            <a:r>
              <a:rPr lang="en-US" dirty="0" smtClean="0"/>
              <a:t> have </a:t>
            </a:r>
            <a:r>
              <a:rPr lang="en-US" dirty="0" smtClean="0">
                <a:solidFill>
                  <a:srgbClr val="FF0000"/>
                </a:solidFill>
              </a:rPr>
              <a:t>a larger surface area-to volume </a:t>
            </a:r>
            <a:r>
              <a:rPr lang="en-US" dirty="0" smtClean="0"/>
              <a:t>ratio than adults.</a:t>
            </a:r>
          </a:p>
          <a:p>
            <a:r>
              <a:rPr lang="en-US" dirty="0" smtClean="0"/>
              <a:t>While this is </a:t>
            </a:r>
            <a:r>
              <a:rPr lang="en-US" dirty="0" smtClean="0">
                <a:solidFill>
                  <a:srgbClr val="FF0000"/>
                </a:solidFill>
              </a:rPr>
              <a:t>advantageous</a:t>
            </a:r>
            <a:r>
              <a:rPr lang="en-US" dirty="0" smtClean="0"/>
              <a:t> in temperate ambient environments by </a:t>
            </a:r>
            <a:r>
              <a:rPr lang="en-US" dirty="0" smtClean="0">
                <a:solidFill>
                  <a:srgbClr val="FF0000"/>
                </a:solidFill>
              </a:rPr>
              <a:t>increasing the rate of radiative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conductive</a:t>
            </a:r>
            <a:r>
              <a:rPr lang="en-US" dirty="0" smtClean="0"/>
              <a:t> heat transfer, these benefits are negated </a:t>
            </a:r>
            <a:r>
              <a:rPr lang="en-US" dirty="0" smtClean="0">
                <a:solidFill>
                  <a:srgbClr val="FF0000"/>
                </a:solidFill>
              </a:rPr>
              <a:t>with exposure to a hotter environment </a:t>
            </a:r>
            <a:r>
              <a:rPr lang="en-US" dirty="0" smtClean="0"/>
              <a:t>where the thermal gradient for exchange is smaller or toward positive heat gain by the body.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Maturation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evaporative heat dissipation is also attenuated in children, with sweating response and sweating rate gradually increasing from childhood through adolescence and into adulthood.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COOLING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Precooling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Precooling</a:t>
            </a:r>
            <a:r>
              <a:rPr lang="en-US" dirty="0" smtClean="0"/>
              <a:t> using liquid cooling garments or cooling hoods, and the use of air conditioning, seem to </a:t>
            </a:r>
            <a:r>
              <a:rPr lang="en-US" dirty="0" smtClean="0">
                <a:solidFill>
                  <a:srgbClr val="FF0000"/>
                </a:solidFill>
              </a:rPr>
              <a:t>attenuate symptoms</a:t>
            </a:r>
            <a:r>
              <a:rPr lang="en-US" dirty="0" smtClean="0"/>
              <a:t> and may improve some measures of </a:t>
            </a:r>
            <a:r>
              <a:rPr lang="en-US" dirty="0" smtClean="0">
                <a:solidFill>
                  <a:srgbClr val="FF0000"/>
                </a:solidFill>
              </a:rPr>
              <a:t>muscle strength</a:t>
            </a:r>
            <a:r>
              <a:rPr lang="en-US" dirty="0" smtClean="0"/>
              <a:t>.</a:t>
            </a:r>
          </a:p>
          <a:p>
            <a:r>
              <a:rPr lang="en-US" dirty="0" smtClean="0"/>
              <a:t>Especially interesting were our initial findings that head and neck precooling significantly decreased perceived fatigue and also increased distance covered during a 6 min walk test, suggesting that it may be a useful method of increasing exercise capacity and the abilities to perform activities of daily living in this population.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COMMON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Habituation</a:t>
            </a:r>
          </a:p>
          <a:p>
            <a:r>
              <a:rPr lang="en-US" dirty="0" smtClean="0"/>
              <a:t>refers to a reduction in the behavioral perception of a repeated stimulation.</a:t>
            </a:r>
          </a:p>
          <a:p>
            <a:r>
              <a:rPr lang="en-US" dirty="0" smtClean="0"/>
              <a:t>A example is the reduced feeling of pain and discomfort with repeated cold immersion of the hand despite no change in actual finger temperatures.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COMMON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Acclimation</a:t>
            </a:r>
          </a:p>
          <a:p>
            <a:r>
              <a:rPr lang="en-US" dirty="0" smtClean="0"/>
              <a:t>An example is training for a competition in a hot environment by exercising inside a hot environmental chamber for an hour a day.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COMMON RESEARCH 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Acute exposure</a:t>
            </a:r>
          </a:p>
          <a:p>
            <a:r>
              <a:rPr lang="en-US" dirty="0" smtClean="0"/>
              <a:t>Chronic exposure or adaptation</a:t>
            </a:r>
          </a:p>
          <a:p>
            <a:r>
              <a:rPr lang="en-US" dirty="0" smtClean="0"/>
              <a:t>Performance issues</a:t>
            </a:r>
          </a:p>
          <a:p>
            <a:r>
              <a:rPr lang="en-US" dirty="0" smtClean="0"/>
              <a:t>Individual variability in response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Fundamentals of Temperature Regulation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Humans have proven to be one of the </a:t>
            </a:r>
            <a:r>
              <a:rPr lang="en-US" dirty="0" smtClean="0">
                <a:solidFill>
                  <a:srgbClr val="FF0000"/>
                </a:solidFill>
              </a:rPr>
              <a:t>most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adaptable vertebrate species </a:t>
            </a:r>
            <a:r>
              <a:rPr lang="en-US" dirty="0" smtClean="0"/>
              <a:t>in the history of the planet</a:t>
            </a:r>
            <a:endParaRPr lang="fa-IR" dirty="0" smtClean="0"/>
          </a:p>
          <a:p>
            <a:r>
              <a:rPr lang="en-US" dirty="0" smtClean="0"/>
              <a:t>Using this combination of </a:t>
            </a:r>
            <a:r>
              <a:rPr lang="en-US" dirty="0" smtClean="0">
                <a:solidFill>
                  <a:srgbClr val="FF0000"/>
                </a:solidFill>
              </a:rPr>
              <a:t>behavioral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physiological</a:t>
            </a:r>
            <a:r>
              <a:rPr lang="en-US" dirty="0" smtClean="0"/>
              <a:t> responses, humans are able to maintain a reasonably constant core body temperature</a:t>
            </a:r>
            <a:endParaRPr lang="fa-IR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2059</Words>
  <Application>Microsoft Office PowerPoint</Application>
  <PresentationFormat>On-screen Show (4:3)</PresentationFormat>
  <Paragraphs>121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Arial</vt:lpstr>
      <vt:lpstr>Calibri</vt:lpstr>
      <vt:lpstr>Office Theme</vt:lpstr>
      <vt:lpstr>Advanced Environmental Exercise Physiology </vt:lpstr>
      <vt:lpstr>Introduction </vt:lpstr>
      <vt:lpstr>INTERDISCIPLINARY DESIGN ISSUES</vt:lpstr>
      <vt:lpstr>COMMON TERMINOLOGY</vt:lpstr>
      <vt:lpstr>COMMON TERMINOLOGY</vt:lpstr>
      <vt:lpstr>COMMON TERMINOLOGY</vt:lpstr>
      <vt:lpstr>COMMON RESEARCH THEMES</vt:lpstr>
      <vt:lpstr>Fundamentals of Temperature Regulation</vt:lpstr>
      <vt:lpstr>Introduction</vt:lpstr>
      <vt:lpstr>Introduction</vt:lpstr>
      <vt:lpstr>Thermoregulation </vt:lpstr>
      <vt:lpstr>HEAT BALANCE EQUATION AND FACTORS AFFECTING HEAT EXCHANGE</vt:lpstr>
      <vt:lpstr>HEAT BALANCE EQUATION AND FACTORS AFFECTING HEAT EXCHANGE</vt:lpstr>
      <vt:lpstr>HEAT BALANCE EQUATION AND FACTORS AFFECTING HEAT EXCHANGE</vt:lpstr>
      <vt:lpstr>HEAT BALANCE EQUATION AND FACTORS AFFECTING HEAT EXCHANGE</vt:lpstr>
      <vt:lpstr>HEAT BALANCE EQUATION AND FACTORS AFFECTING HEAT EXCHANGE</vt:lpstr>
      <vt:lpstr>HEAT BALANCE EQUATION AND FACTORS AFFECTING HEAT EXCHANGE</vt:lpstr>
      <vt:lpstr>HEAT BALANCE EQUATION AND FACTORS AFFECTING HEAT EXCHANGE</vt:lpstr>
      <vt:lpstr>HEAT BALANCE EQUATION AND FACTORS AFFECTING HEAT EXCHANGE</vt:lpstr>
      <vt:lpstr>Respiratory Heat Exchange</vt:lpstr>
      <vt:lpstr>Effects of Clothing</vt:lpstr>
      <vt:lpstr>Effects of Clothing</vt:lpstr>
      <vt:lpstr>Heat Stress</vt:lpstr>
      <vt:lpstr>DIRECT EFFECTS OF HYPERTHERMIA</vt:lpstr>
      <vt:lpstr>PowerPoint Presentation</vt:lpstr>
      <vt:lpstr>Neuromuscular Impairment</vt:lpstr>
      <vt:lpstr>PowerPoint Presentation</vt:lpstr>
      <vt:lpstr>Brain Arousal and Central Drive</vt:lpstr>
      <vt:lpstr>Cerebral Blood Flow</vt:lpstr>
      <vt:lpstr>Heat Shock Protein Up regulation</vt:lpstr>
      <vt:lpstr>Heat Shock Protein Up regulation</vt:lpstr>
      <vt:lpstr>Neurohumoral Factors</vt:lpstr>
      <vt:lpstr>Neurohumoral Factors</vt:lpstr>
      <vt:lpstr>Endotoxemia</vt:lpstr>
      <vt:lpstr>endotoxemia</vt:lpstr>
      <vt:lpstr>endotoxemia</vt:lpstr>
      <vt:lpstr>Postexercise Thermoregulation</vt:lpstr>
      <vt:lpstr>PowerPoint Presentation</vt:lpstr>
      <vt:lpstr>PowerPoint Presentation</vt:lpstr>
      <vt:lpstr>Heat Acclimation</vt:lpstr>
      <vt:lpstr>Maturation </vt:lpstr>
      <vt:lpstr>Maturation</vt:lpstr>
      <vt:lpstr>COOLING STRATEGIES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Environmental Exercise Physiology </dc:title>
  <dc:creator>mohsenavandi</dc:creator>
  <cp:lastModifiedBy>sport</cp:lastModifiedBy>
  <cp:revision>67</cp:revision>
  <dcterms:created xsi:type="dcterms:W3CDTF">2006-08-16T00:00:00Z</dcterms:created>
  <dcterms:modified xsi:type="dcterms:W3CDTF">2015-03-08T21:38:57Z</dcterms:modified>
</cp:coreProperties>
</file>