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2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CC8B5-921A-483F-B0EF-DFBD5280BB7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40DF6-4586-474A-9DF7-4EFB27462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B1D34-3DAD-4629-9819-A85C9DAA5BA7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DC78-0687-4F9C-8A3B-E2C8F42FD7E5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0B12-7B81-4416-84F5-64AAABFF95E0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5E02-304E-4402-8808-460683E6D5C5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D1599-2DB3-4EDF-807B-75A840738688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330A2-42BF-4F46-AF98-A39BA5BEA14D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B929-CD00-4CB1-A3B3-CA41161C0F8A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F7EE-0810-4508-93F9-4182E0645F28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53B48-1188-4D7F-8D96-23B0FD420849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CEC7-AE21-4A3B-B383-665AAF34A794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B454-F912-4270-AA58-0698F0A56852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7A1CE-BC83-415D-A3F4-2269EA5881F8}" type="datetime1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flash\Workshop Sama\exercise for pregnant\1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0"/>
            <a:ext cx="62484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1470025"/>
          </a:xfrm>
        </p:spPr>
        <p:txBody>
          <a:bodyPr/>
          <a:lstStyle/>
          <a:p>
            <a:pPr algn="l"/>
            <a:r>
              <a:rPr lang="en-US" b="1" dirty="0" smtClean="0"/>
              <a:t>EXERCISE FOR YOUTH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038600"/>
            <a:ext cx="4419600" cy="1752600"/>
          </a:xfrm>
        </p:spPr>
        <p:txBody>
          <a:bodyPr/>
          <a:lstStyle/>
          <a:p>
            <a:pPr algn="l"/>
            <a:r>
              <a:rPr lang="en-US" sz="2800" b="1" dirty="0" err="1" smtClean="0">
                <a:solidFill>
                  <a:schemeClr val="tx1"/>
                </a:solidFill>
              </a:rPr>
              <a:t>Mohsen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avandi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Semnan University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2819400" cy="1858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Homeostasis of body temperature through negative feedback</a:t>
            </a:r>
            <a:endParaRPr lang="en-US" sz="2800" dirty="0"/>
          </a:p>
        </p:txBody>
      </p:sp>
      <p:pic>
        <p:nvPicPr>
          <p:cNvPr id="1027" name="Picture 3" descr="C:\Documents and Settings\elahe\Desktop\1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28600"/>
            <a:ext cx="5715000" cy="6384786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OVERWEIGHT AND OBESITY AMONG CHILDREN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According to the Centers for Disease Control, </a:t>
            </a:r>
            <a:r>
              <a:rPr lang="en-US" dirty="0" smtClean="0">
                <a:solidFill>
                  <a:srgbClr val="FF0000"/>
                </a:solidFill>
              </a:rPr>
              <a:t>16%</a:t>
            </a:r>
            <a:r>
              <a:rPr lang="en-US" dirty="0" smtClean="0"/>
              <a:t> of those between the ages of </a:t>
            </a:r>
            <a:r>
              <a:rPr lang="en-US" dirty="0" smtClean="0">
                <a:solidFill>
                  <a:srgbClr val="FF0000"/>
                </a:solidFill>
              </a:rPr>
              <a:t>6 and 19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FF0000"/>
                </a:solidFill>
              </a:rPr>
              <a:t>overweight</a:t>
            </a:r>
            <a:r>
              <a:rPr lang="en-US" dirty="0" smtClean="0"/>
              <a:t> or obese with an additional </a:t>
            </a:r>
            <a:r>
              <a:rPr lang="en-US" dirty="0" smtClean="0">
                <a:solidFill>
                  <a:srgbClr val="FF0000"/>
                </a:solidFill>
              </a:rPr>
              <a:t>15%</a:t>
            </a:r>
            <a:r>
              <a:rPr lang="en-US" dirty="0" smtClean="0"/>
              <a:t> dangerously close to meeting the criteria for overweight.</a:t>
            </a:r>
          </a:p>
          <a:p>
            <a:r>
              <a:rPr lang="en-US" dirty="0" smtClean="0"/>
              <a:t>Additionally, the obesity rate for children between the ages of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r>
              <a:rPr lang="en-US" dirty="0" smtClean="0"/>
              <a:t> and adolescents between the ages of </a:t>
            </a:r>
            <a:r>
              <a:rPr lang="en-US" dirty="0" smtClean="0">
                <a:solidFill>
                  <a:srgbClr val="FF0000"/>
                </a:solidFill>
              </a:rPr>
              <a:t>12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19</a:t>
            </a:r>
            <a:r>
              <a:rPr lang="en-US" dirty="0" smtClean="0"/>
              <a:t> is twice as high as it was </a:t>
            </a:r>
            <a:r>
              <a:rPr lang="en-US" dirty="0" smtClean="0">
                <a:solidFill>
                  <a:srgbClr val="FF0000"/>
                </a:solidFill>
              </a:rPr>
              <a:t>30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years ago</a:t>
            </a:r>
            <a:r>
              <a:rPr lang="en-US" dirty="0" smtClean="0"/>
              <a:t>. It is nearly </a:t>
            </a:r>
            <a:r>
              <a:rPr lang="en-US" dirty="0" smtClean="0">
                <a:solidFill>
                  <a:srgbClr val="FF0000"/>
                </a:solidFill>
              </a:rPr>
              <a:t>three times </a:t>
            </a:r>
            <a:r>
              <a:rPr lang="en-US" dirty="0" smtClean="0"/>
              <a:t>as high for those between the ages of </a:t>
            </a:r>
            <a:r>
              <a:rPr lang="en-US" dirty="0" smtClean="0">
                <a:solidFill>
                  <a:srgbClr val="FF0000"/>
                </a:solidFill>
              </a:rPr>
              <a:t>6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11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Factors Contributing to Overweight and Obesity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Both </a:t>
            </a:r>
            <a:r>
              <a:rPr lang="en-US" dirty="0" smtClean="0">
                <a:solidFill>
                  <a:srgbClr val="FF0000"/>
                </a:solidFill>
              </a:rPr>
              <a:t>genetics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environmental</a:t>
            </a:r>
            <a:r>
              <a:rPr lang="en-US" dirty="0" smtClean="0"/>
              <a:t> factors contribute to the prevalence of overweight and obesity in children and adolescents.</a:t>
            </a:r>
          </a:p>
          <a:p>
            <a:r>
              <a:rPr lang="en-US" dirty="0" smtClean="0"/>
              <a:t>For example, genes determine the body’s metabolic rate. In other words, they </a:t>
            </a:r>
            <a:r>
              <a:rPr lang="en-US" dirty="0" err="1" smtClean="0">
                <a:solidFill>
                  <a:srgbClr val="FF0000"/>
                </a:solidFill>
              </a:rPr>
              <a:t>inﬂuence</a:t>
            </a:r>
            <a:r>
              <a:rPr lang="en-US" dirty="0" smtClean="0"/>
              <a:t> how the </a:t>
            </a:r>
            <a:r>
              <a:rPr lang="en-US" dirty="0" smtClean="0">
                <a:solidFill>
                  <a:srgbClr val="FF0000"/>
                </a:solidFill>
              </a:rPr>
              <a:t>body stores and uses fat </a:t>
            </a:r>
            <a:r>
              <a:rPr lang="en-US" dirty="0" smtClean="0"/>
              <a:t>for fuel. </a:t>
            </a:r>
          </a:p>
          <a:p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one</a:t>
            </a:r>
            <a:r>
              <a:rPr lang="en-US" dirty="0" smtClean="0"/>
              <a:t> parent is obese, the child has a </a:t>
            </a:r>
            <a:r>
              <a:rPr lang="en-US" dirty="0" smtClean="0">
                <a:solidFill>
                  <a:srgbClr val="FF0000"/>
                </a:solidFill>
              </a:rPr>
              <a:t>40%</a:t>
            </a:r>
            <a:r>
              <a:rPr lang="en-US" dirty="0" smtClean="0"/>
              <a:t> risk of becoming overweight. And if </a:t>
            </a:r>
            <a:r>
              <a:rPr lang="en-US" dirty="0" smtClean="0">
                <a:solidFill>
                  <a:srgbClr val="FF0000"/>
                </a:solidFill>
              </a:rPr>
              <a:t>both</a:t>
            </a:r>
            <a:r>
              <a:rPr lang="en-US" dirty="0" smtClean="0"/>
              <a:t> parents are obese, the child has an </a:t>
            </a:r>
            <a:r>
              <a:rPr lang="en-US" dirty="0" smtClean="0">
                <a:solidFill>
                  <a:srgbClr val="FF0000"/>
                </a:solidFill>
              </a:rPr>
              <a:t>80%</a:t>
            </a:r>
            <a:r>
              <a:rPr lang="en-US" dirty="0" smtClean="0"/>
              <a:t> chance of becoming obese.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Factors Contributing to Overweight and Obesity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Environmental factors, such as </a:t>
            </a:r>
            <a:r>
              <a:rPr lang="en-US" dirty="0" smtClean="0">
                <a:solidFill>
                  <a:srgbClr val="FF0000"/>
                </a:solidFill>
              </a:rPr>
              <a:t>sedentary</a:t>
            </a:r>
            <a:r>
              <a:rPr lang="en-US" dirty="0" smtClean="0"/>
              <a:t> lifestyle and excess </a:t>
            </a:r>
            <a:r>
              <a:rPr lang="en-US" dirty="0" smtClean="0">
                <a:solidFill>
                  <a:srgbClr val="FF0000"/>
                </a:solidFill>
              </a:rPr>
              <a:t>energy consumption</a:t>
            </a:r>
            <a:r>
              <a:rPr lang="en-US" dirty="0" smtClean="0"/>
              <a:t>, probably have the greatest </a:t>
            </a:r>
            <a:r>
              <a:rPr lang="en-US" dirty="0" err="1" smtClean="0"/>
              <a:t>inﬂuence</a:t>
            </a:r>
            <a:r>
              <a:rPr lang="en-US" dirty="0" smtClean="0"/>
              <a:t> on the prevalence of overweight and obesity among school-aged children. </a:t>
            </a:r>
          </a:p>
          <a:p>
            <a:r>
              <a:rPr lang="en-US" dirty="0" smtClean="0"/>
              <a:t>Children consume </a:t>
            </a:r>
            <a:r>
              <a:rPr lang="en-US" dirty="0" smtClean="0">
                <a:solidFill>
                  <a:srgbClr val="FF0000"/>
                </a:solidFill>
              </a:rPr>
              <a:t>large quantities of high </a:t>
            </a:r>
            <a:r>
              <a:rPr lang="en-US" dirty="0" smtClean="0"/>
              <a:t>kilocalorie, high fat foods and fewer fruits and vegetables.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PRECAUTIONS DURING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CORE TEMPERATURE</a:t>
            </a:r>
          </a:p>
          <a:p>
            <a:r>
              <a:rPr lang="en-US" dirty="0" smtClean="0"/>
              <a:t>INCREASED RISK FOR MUSCULOSKELETAL INJURY</a:t>
            </a:r>
          </a:p>
          <a:p>
            <a:r>
              <a:rPr lang="en-US" dirty="0" smtClean="0"/>
              <a:t>INCREASED RISK FOR HYPOTHERMIA:</a:t>
            </a:r>
          </a:p>
          <a:p>
            <a:r>
              <a:rPr lang="en-US" dirty="0" smtClean="0"/>
              <a:t>Because children have </a:t>
            </a:r>
            <a:r>
              <a:rPr lang="en-US" dirty="0" smtClean="0">
                <a:solidFill>
                  <a:srgbClr val="FF0000"/>
                </a:solidFill>
              </a:rPr>
              <a:t>a large surface area </a:t>
            </a:r>
            <a:r>
              <a:rPr lang="en-US" dirty="0" smtClean="0"/>
              <a:t>relative to body mass, they lose large amounts of heat when exercising in water.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lack of time </a:t>
            </a:r>
            <a:r>
              <a:rPr lang="en-US" dirty="0" smtClean="0"/>
              <a:t>is the number one barrier to exercise, particularly for girls. </a:t>
            </a:r>
          </a:p>
          <a:p>
            <a:r>
              <a:rPr lang="en-US" dirty="0" smtClean="0"/>
              <a:t>Students report spending </a:t>
            </a:r>
            <a:r>
              <a:rPr lang="en-US" dirty="0" smtClean="0">
                <a:solidFill>
                  <a:srgbClr val="FF0000"/>
                </a:solidFill>
              </a:rPr>
              <a:t>4 hours or more </a:t>
            </a:r>
            <a:r>
              <a:rPr lang="en-US" dirty="0" smtClean="0"/>
              <a:t>on some days doing </a:t>
            </a:r>
            <a:r>
              <a:rPr lang="en-US" dirty="0" smtClean="0">
                <a:solidFill>
                  <a:srgbClr val="FF0000"/>
                </a:solidFill>
              </a:rPr>
              <a:t>homework</a:t>
            </a:r>
            <a:r>
              <a:rPr lang="en-US" dirty="0" smtClean="0"/>
              <a:t>. Many have part-time </a:t>
            </a:r>
            <a:r>
              <a:rPr lang="en-US" dirty="0" smtClean="0">
                <a:solidFill>
                  <a:srgbClr val="FF0000"/>
                </a:solidFill>
              </a:rPr>
              <a:t>jobs</a:t>
            </a:r>
            <a:r>
              <a:rPr lang="en-US" dirty="0" smtClean="0"/>
              <a:t> that occupy them on weekends. Others have </a:t>
            </a:r>
            <a:r>
              <a:rPr lang="en-US" dirty="0" smtClean="0">
                <a:solidFill>
                  <a:srgbClr val="FF0000"/>
                </a:solidFill>
              </a:rPr>
              <a:t>family</a:t>
            </a:r>
            <a:r>
              <a:rPr lang="en-US" dirty="0" smtClean="0"/>
              <a:t> obligations that </a:t>
            </a:r>
            <a:r>
              <a:rPr lang="en-US" dirty="0" err="1" smtClean="0"/>
              <a:t>ﬁll</a:t>
            </a:r>
            <a:r>
              <a:rPr lang="en-US" dirty="0" smtClean="0"/>
              <a:t> their schedules. These responsibilities often interfere with activity.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Self-consciousness</a:t>
            </a:r>
            <a:r>
              <a:rPr lang="en-US" dirty="0" smtClean="0"/>
              <a:t> about physical attributes and competency in activity tend to be the primary barriers for boys. If boys feel that they are too </a:t>
            </a:r>
            <a:r>
              <a:rPr lang="en-US" dirty="0" smtClean="0">
                <a:solidFill>
                  <a:srgbClr val="FF0000"/>
                </a:solidFill>
              </a:rPr>
              <a:t>young</a:t>
            </a:r>
            <a:r>
              <a:rPr lang="en-US" dirty="0" smtClean="0"/>
              <a:t>, too </a:t>
            </a:r>
            <a:r>
              <a:rPr lang="en-US" dirty="0" smtClean="0">
                <a:solidFill>
                  <a:srgbClr val="FF0000"/>
                </a:solidFill>
              </a:rPr>
              <a:t>small</a:t>
            </a:r>
            <a:r>
              <a:rPr lang="en-US" dirty="0" smtClean="0"/>
              <a:t>, too </a:t>
            </a:r>
            <a:r>
              <a:rPr lang="en-US" dirty="0" smtClean="0">
                <a:solidFill>
                  <a:srgbClr val="FF0000"/>
                </a:solidFill>
              </a:rPr>
              <a:t>over-weight</a:t>
            </a:r>
            <a:r>
              <a:rPr lang="en-US" dirty="0" smtClean="0"/>
              <a:t>, or </a:t>
            </a:r>
            <a:r>
              <a:rPr lang="en-US" dirty="0" smtClean="0">
                <a:solidFill>
                  <a:srgbClr val="FF0000"/>
                </a:solidFill>
              </a:rPr>
              <a:t>lacking skills </a:t>
            </a:r>
            <a:r>
              <a:rPr lang="en-US" dirty="0" smtClean="0"/>
              <a:t>for a particular activity, they tend to avoid it, Some fear failure.</a:t>
            </a:r>
          </a:p>
          <a:p>
            <a:r>
              <a:rPr lang="en-US" dirty="0" smtClean="0"/>
              <a:t>Many adolescents prefer to </a:t>
            </a:r>
            <a:r>
              <a:rPr lang="en-US" dirty="0" smtClean="0">
                <a:solidFill>
                  <a:srgbClr val="FF0000"/>
                </a:solidFill>
              </a:rPr>
              <a:t>work</a:t>
            </a:r>
            <a:r>
              <a:rPr lang="en-US" dirty="0" smtClean="0"/>
              <a:t> on </a:t>
            </a:r>
            <a:r>
              <a:rPr lang="en-US" dirty="0" smtClean="0">
                <a:solidFill>
                  <a:srgbClr val="FF0000"/>
                </a:solidFill>
              </a:rPr>
              <a:t>computers</a:t>
            </a:r>
            <a:r>
              <a:rPr lang="en-US" dirty="0" smtClean="0"/>
              <a:t>, talk on cell </a:t>
            </a:r>
            <a:r>
              <a:rPr lang="en-US" dirty="0" smtClean="0">
                <a:solidFill>
                  <a:srgbClr val="FF0000"/>
                </a:solidFill>
              </a:rPr>
              <a:t>phones</a:t>
            </a:r>
            <a:r>
              <a:rPr lang="en-US" dirty="0" smtClean="0"/>
              <a:t>, or watch </a:t>
            </a:r>
            <a:r>
              <a:rPr lang="en-US" dirty="0" smtClean="0">
                <a:solidFill>
                  <a:srgbClr val="FF0000"/>
                </a:solidFill>
              </a:rPr>
              <a:t>television</a:t>
            </a:r>
            <a:r>
              <a:rPr lang="en-US" dirty="0" smtClean="0"/>
              <a:t> rather than participate in activity. In fact, they are “playing” football, “riding” bicycles, or “hitting” tennis balls on a TV or computer screen.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Teens like to be a part of a group, so if their </a:t>
            </a:r>
            <a:r>
              <a:rPr lang="en-US" dirty="0" smtClean="0">
                <a:solidFill>
                  <a:srgbClr val="FF0000"/>
                </a:solidFill>
              </a:rPr>
              <a:t>friends</a:t>
            </a:r>
            <a:r>
              <a:rPr lang="en-US" dirty="0" smtClean="0"/>
              <a:t> are playing sports, they also play sports. However, if their friends are playing video games or going out to parties, they choose these other activities.</a:t>
            </a:r>
          </a:p>
          <a:p>
            <a:r>
              <a:rPr lang="en-US" dirty="0" smtClean="0"/>
              <a:t>other barrier to exercise is inaccessibility or cost.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DECREASED RISK FOR OBESITY</a:t>
            </a:r>
          </a:p>
          <a:p>
            <a:r>
              <a:rPr lang="en-US" sz="2800" dirty="0" smtClean="0"/>
              <a:t>INCREASED MUSCULAR STRENGTH AND BONE DENSITY</a:t>
            </a:r>
          </a:p>
          <a:p>
            <a:r>
              <a:rPr lang="en-US" sz="2800" dirty="0" smtClean="0"/>
              <a:t>IMPROVED CARDIORESPIRATORY PERFORMANCE</a:t>
            </a:r>
          </a:p>
          <a:p>
            <a:r>
              <a:rPr lang="en-US" sz="2800" dirty="0" smtClean="0"/>
              <a:t>IMPROVED PSYCHOLOGICAL FACTORS</a:t>
            </a:r>
          </a:p>
          <a:p>
            <a:r>
              <a:rPr lang="en-US" sz="2800" dirty="0" smtClean="0"/>
              <a:t>DECREASED RISK FOR CHRONIC DISEASE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FOR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EXERCISE TESTING:</a:t>
            </a:r>
          </a:p>
          <a:p>
            <a:r>
              <a:rPr lang="en-US" dirty="0" smtClean="0"/>
              <a:t>In most cases, basic </a:t>
            </a:r>
            <a:r>
              <a:rPr lang="en-US" dirty="0" smtClean="0">
                <a:solidFill>
                  <a:srgbClr val="FF0000"/>
                </a:solidFill>
              </a:rPr>
              <a:t>adult exercise testing guidelines </a:t>
            </a:r>
            <a:r>
              <a:rPr lang="en-US" dirty="0" smtClean="0"/>
              <a:t>apply to </a:t>
            </a:r>
            <a:r>
              <a:rPr lang="en-US" dirty="0" smtClean="0">
                <a:solidFill>
                  <a:srgbClr val="FF0000"/>
                </a:solidFill>
              </a:rPr>
              <a:t>healthy children and adolescents</a:t>
            </a:r>
            <a:r>
              <a:rPr lang="en-US" dirty="0" smtClean="0"/>
              <a:t>, but response to exercise differs.</a:t>
            </a:r>
          </a:p>
          <a:p>
            <a:r>
              <a:rPr lang="en-US" dirty="0" smtClean="0"/>
              <a:t>When exercise testing is war-ranted, however, </a:t>
            </a:r>
            <a:r>
              <a:rPr lang="en-US" dirty="0" smtClean="0">
                <a:solidFill>
                  <a:srgbClr val="FF0000"/>
                </a:solidFill>
              </a:rPr>
              <a:t>familiarize</a:t>
            </a:r>
            <a:r>
              <a:rPr lang="en-US" dirty="0" smtClean="0"/>
              <a:t> the child with the testing protocol ahead of time. This alleviates fears and helps ensure accurate measures.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treadmill</a:t>
            </a:r>
            <a:r>
              <a:rPr lang="en-US" dirty="0" smtClean="0"/>
              <a:t> test is the most appropriate means of exercise testing for young children because of its simplicity and because it accommodates various body sizes.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FOR YOUTH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</a:t>
            </a:r>
            <a:r>
              <a:rPr lang="en-US" dirty="0" err="1" smtClean="0"/>
              <a:t>conﬁrms</a:t>
            </a:r>
            <a:r>
              <a:rPr lang="en-US" dirty="0" smtClean="0"/>
              <a:t> that adults who exercise regularly improve their overall health and reduce their risk for chronic conditions such as cardiovascular disease, diabetes, and stroke. A logical conclusion, therefore, is that regular </a:t>
            </a:r>
            <a:r>
              <a:rPr lang="en-US" dirty="0" smtClean="0">
                <a:solidFill>
                  <a:srgbClr val="FF0000"/>
                </a:solidFill>
              </a:rPr>
              <a:t>physical activity </a:t>
            </a:r>
            <a:r>
              <a:rPr lang="en-US" dirty="0" smtClean="0"/>
              <a:t>can also improve the health status of </a:t>
            </a:r>
            <a:r>
              <a:rPr lang="en-US" dirty="0" smtClean="0">
                <a:solidFill>
                  <a:srgbClr val="FF0000"/>
                </a:solidFill>
              </a:rPr>
              <a:t>children and adolescents </a:t>
            </a:r>
            <a:r>
              <a:rPr lang="en-US" dirty="0" smtClean="0"/>
              <a:t>and possibly prevent the development of chronic  conditions.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FOR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physical education classes in schools use simple </a:t>
            </a:r>
            <a:r>
              <a:rPr lang="en-US" dirty="0" err="1" smtClean="0"/>
              <a:t>ﬁeld</a:t>
            </a:r>
            <a:r>
              <a:rPr lang="en-US" dirty="0" smtClean="0"/>
              <a:t> tests to assess the </a:t>
            </a:r>
            <a:r>
              <a:rPr lang="en-US" dirty="0" err="1" smtClean="0"/>
              <a:t>ﬁtness</a:t>
            </a:r>
            <a:r>
              <a:rPr lang="en-US" dirty="0" smtClean="0"/>
              <a:t> status of students. For cardiorespiratory </a:t>
            </a:r>
            <a:r>
              <a:rPr lang="en-US" dirty="0" err="1" smtClean="0"/>
              <a:t>ﬁtness</a:t>
            </a:r>
            <a:r>
              <a:rPr lang="en-US" dirty="0" smtClean="0"/>
              <a:t>, they perform the </a:t>
            </a:r>
            <a:r>
              <a:rPr lang="en-US" dirty="0" smtClean="0">
                <a:solidFill>
                  <a:srgbClr val="FF0000"/>
                </a:solidFill>
              </a:rPr>
              <a:t>1-mi walk-run</a:t>
            </a:r>
            <a:r>
              <a:rPr lang="en-US" dirty="0" smtClean="0"/>
              <a:t>; for muscular </a:t>
            </a:r>
            <a:r>
              <a:rPr lang="en-US" dirty="0" err="1" smtClean="0"/>
              <a:t>ﬁtness</a:t>
            </a:r>
            <a:r>
              <a:rPr lang="en-US" dirty="0" smtClean="0"/>
              <a:t>, they use the </a:t>
            </a:r>
            <a:r>
              <a:rPr lang="en-US" dirty="0" smtClean="0">
                <a:solidFill>
                  <a:srgbClr val="FF0000"/>
                </a:solidFill>
              </a:rPr>
              <a:t>curl-up test </a:t>
            </a:r>
            <a:r>
              <a:rPr lang="en-US" dirty="0" smtClean="0"/>
              <a:t>and the pull-up or </a:t>
            </a:r>
            <a:r>
              <a:rPr lang="en-US" dirty="0" smtClean="0">
                <a:solidFill>
                  <a:srgbClr val="FF0000"/>
                </a:solidFill>
              </a:rPr>
              <a:t>push-up</a:t>
            </a:r>
            <a:r>
              <a:rPr lang="en-US" dirty="0" smtClean="0"/>
              <a:t> test; for </a:t>
            </a:r>
            <a:r>
              <a:rPr lang="en-US" dirty="0" err="1" smtClean="0"/>
              <a:t>ﬂexibility</a:t>
            </a:r>
            <a:r>
              <a:rPr lang="en-US" dirty="0" smtClean="0"/>
              <a:t>, they use the </a:t>
            </a:r>
            <a:r>
              <a:rPr lang="en-US" dirty="0" smtClean="0">
                <a:solidFill>
                  <a:srgbClr val="FF0000"/>
                </a:solidFill>
              </a:rPr>
              <a:t>sit and reach </a:t>
            </a:r>
            <a:r>
              <a:rPr lang="en-US" dirty="0" smtClean="0"/>
              <a:t>test; and for body composition, they take </a:t>
            </a:r>
            <a:r>
              <a:rPr lang="en-US" dirty="0" smtClean="0">
                <a:solidFill>
                  <a:srgbClr val="FF0000"/>
                </a:solidFill>
              </a:rPr>
              <a:t>skin fold </a:t>
            </a:r>
            <a:r>
              <a:rPr lang="en-US" dirty="0" smtClean="0"/>
              <a:t>measurements. Additionally, they calculate BMI as an indicator for overweight or  obesity.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PRESCRIPTION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5 minutes of light activity such as walking, jumping jacks, and stretching prior to increasing intensity to prepare the body for activity.</a:t>
            </a:r>
          </a:p>
          <a:p>
            <a:r>
              <a:rPr lang="en-US" dirty="0" smtClean="0"/>
              <a:t>5-minute </a:t>
            </a:r>
            <a:r>
              <a:rPr lang="en-US" dirty="0" smtClean="0"/>
              <a:t>cool-down</a:t>
            </a:r>
            <a:endParaRPr lang="en-US" dirty="0" smtClean="0"/>
          </a:p>
          <a:p>
            <a:r>
              <a:rPr lang="en-US" dirty="0" smtClean="0"/>
              <a:t>Groups such as the American Heart Association and </a:t>
            </a:r>
            <a:r>
              <a:rPr lang="en-US" dirty="0" smtClean="0">
                <a:solidFill>
                  <a:srgbClr val="FF0000"/>
                </a:solidFill>
              </a:rPr>
              <a:t>ACSM</a:t>
            </a:r>
            <a:r>
              <a:rPr lang="en-US" dirty="0" smtClean="0"/>
              <a:t> suggest that all children over the age of </a:t>
            </a:r>
            <a:r>
              <a:rPr lang="en-US" dirty="0" smtClean="0">
                <a:solidFill>
                  <a:srgbClr val="FF0000"/>
                </a:solidFill>
              </a:rPr>
              <a:t>two</a:t>
            </a:r>
            <a:r>
              <a:rPr lang="en-US" dirty="0" smtClean="0"/>
              <a:t> receive </a:t>
            </a:r>
            <a:r>
              <a:rPr lang="en-US" dirty="0" smtClean="0">
                <a:solidFill>
                  <a:srgbClr val="FF0000"/>
                </a:solidFill>
              </a:rPr>
              <a:t>60</a:t>
            </a:r>
            <a:r>
              <a:rPr lang="en-US" dirty="0" smtClean="0"/>
              <a:t> minutes of moderate-to-vigorous intensity physical activity each day. </a:t>
            </a:r>
          </a:p>
          <a:p>
            <a:r>
              <a:rPr lang="en-US" dirty="0" smtClean="0"/>
              <a:t>The activity should be enjoyable and varied but does </a:t>
            </a:r>
            <a:r>
              <a:rPr lang="en-US" dirty="0" smtClean="0">
                <a:solidFill>
                  <a:srgbClr val="FF0000"/>
                </a:solidFill>
              </a:rPr>
              <a:t>not necessarily have to be continuous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In fact, children under the age of </a:t>
            </a:r>
            <a:r>
              <a:rPr lang="en-US" dirty="0" smtClean="0">
                <a:solidFill>
                  <a:srgbClr val="FF0000"/>
                </a:solidFill>
              </a:rPr>
              <a:t>12</a:t>
            </a:r>
            <a:r>
              <a:rPr lang="en-US" dirty="0" smtClean="0"/>
              <a:t> tend to perform better with </a:t>
            </a:r>
            <a:r>
              <a:rPr lang="en-US" dirty="0" smtClean="0">
                <a:solidFill>
                  <a:srgbClr val="FF0000"/>
                </a:solidFill>
              </a:rPr>
              <a:t>intermittent</a:t>
            </a:r>
            <a:r>
              <a:rPr lang="en-US" dirty="0" smtClean="0"/>
              <a:t> activities that change from vigorous intensity to moderate intensity back to vigorous intensity, so encourage it.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PRESCRIPTION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34400" cy="12191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To ensure </a:t>
            </a:r>
            <a:r>
              <a:rPr lang="en-US" sz="2400" dirty="0" smtClean="0">
                <a:solidFill>
                  <a:srgbClr val="FF0000"/>
                </a:solidFill>
              </a:rPr>
              <a:t>compliance</a:t>
            </a:r>
            <a:r>
              <a:rPr lang="en-US" sz="2400" dirty="0" smtClean="0"/>
              <a:t>, make the activities </a:t>
            </a:r>
            <a:r>
              <a:rPr lang="en-US" sz="2400" dirty="0" smtClean="0">
                <a:solidFill>
                  <a:srgbClr val="FF0000"/>
                </a:solidFill>
              </a:rPr>
              <a:t>fun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nonthreatening</a:t>
            </a:r>
            <a:r>
              <a:rPr lang="en-US" sz="2400" dirty="0" smtClean="0"/>
              <a:t>, un embarrassing, and developmentally appropriate. Offer words of encouragement and support.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050" name="Picture 2" descr="C:\Documents and Settings\m.avandi\Desktop\15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3950" y="2895600"/>
            <a:ext cx="864765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PRESCRIPTION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57350"/>
            <a:ext cx="8367713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PRESCRIPTION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Encourage children to drink one to two </a:t>
            </a:r>
            <a:r>
              <a:rPr lang="en-US" dirty="0" smtClean="0">
                <a:solidFill>
                  <a:srgbClr val="FF0000"/>
                </a:solidFill>
              </a:rPr>
              <a:t>8-oz</a:t>
            </a:r>
            <a:r>
              <a:rPr lang="en-US" dirty="0" smtClean="0"/>
              <a:t> glasses of water before activity and provide them with water during activity to prevent dehydration.</a:t>
            </a:r>
          </a:p>
          <a:p>
            <a:r>
              <a:rPr lang="en-US" dirty="0" smtClean="0"/>
              <a:t>Exercise in a cool environment. </a:t>
            </a:r>
          </a:p>
          <a:p>
            <a:r>
              <a:rPr lang="en-US" dirty="0" smtClean="0"/>
              <a:t>Overweight children, however, might not initially be able to accumulate 60 minutes of daily activity. </a:t>
            </a:r>
          </a:p>
          <a:p>
            <a:r>
              <a:rPr lang="en-US" dirty="0" smtClean="0"/>
              <a:t>Use light resistance with a greater number of repetitions. Have the child perform </a:t>
            </a:r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15</a:t>
            </a:r>
            <a:r>
              <a:rPr lang="en-US" dirty="0" smtClean="0"/>
              <a:t> repetitions to moderate fatigue and do not increase intensity until the child is able to perform the </a:t>
            </a:r>
            <a:r>
              <a:rPr lang="en-US" dirty="0" err="1" smtClean="0"/>
              <a:t>speciﬁed</a:t>
            </a:r>
            <a:r>
              <a:rPr lang="en-US" dirty="0" smtClean="0"/>
              <a:t> number of repetitions with proper form.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PRESCRIPTION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Emphasize activities that are </a:t>
            </a:r>
            <a:r>
              <a:rPr lang="en-US" dirty="0" smtClean="0">
                <a:solidFill>
                  <a:srgbClr val="FF0000"/>
                </a:solidFill>
              </a:rPr>
              <a:t>enjoyable</a:t>
            </a:r>
            <a:r>
              <a:rPr lang="en-US" dirty="0" smtClean="0"/>
              <a:t> and not monotonous</a:t>
            </a:r>
          </a:p>
          <a:p>
            <a:r>
              <a:rPr lang="en-US" dirty="0" smtClean="0"/>
              <a:t>  Include both </a:t>
            </a:r>
            <a:r>
              <a:rPr lang="en-US" dirty="0" smtClean="0">
                <a:solidFill>
                  <a:srgbClr val="FF0000"/>
                </a:solidFill>
              </a:rPr>
              <a:t>competitive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noncompetitive</a:t>
            </a:r>
            <a:r>
              <a:rPr lang="en-US" dirty="0" smtClean="0"/>
              <a:t> activities to meet the needs of different age groups and ability levels</a:t>
            </a:r>
          </a:p>
          <a:p>
            <a:r>
              <a:rPr lang="en-US" dirty="0" smtClean="0"/>
              <a:t>Foster skills and abilities that develop </a:t>
            </a:r>
            <a:r>
              <a:rPr lang="en-US" dirty="0" err="1" smtClean="0">
                <a:solidFill>
                  <a:srgbClr val="FF0000"/>
                </a:solidFill>
              </a:rPr>
              <a:t>conﬁdence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Promote interaction and </a:t>
            </a:r>
            <a:r>
              <a:rPr lang="en-US" dirty="0" smtClean="0">
                <a:solidFill>
                  <a:srgbClr val="FF0000"/>
                </a:solidFill>
              </a:rPr>
              <a:t>coordination</a:t>
            </a:r>
            <a:r>
              <a:rPr lang="en-US" dirty="0" smtClean="0"/>
              <a:t> between the school and the community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4098" name="Picture 2" descr="C:\Documents and Settings\m.avandi\Desktop\17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828800"/>
            <a:ext cx="3476625" cy="3990096"/>
          </a:xfrm>
          <a:prstGeom prst="rect">
            <a:avLst/>
          </a:prstGeom>
          <a:noFill/>
        </p:spPr>
      </p:pic>
      <p:pic>
        <p:nvPicPr>
          <p:cNvPr id="4099" name="Picture 3" descr="C:\Documents and Settings\m.avandi\Desktop\18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752600"/>
            <a:ext cx="3276600" cy="42242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C:\Documents and Settings\m.avandi\Desktop\19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286000"/>
            <a:ext cx="3795357" cy="4068763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6" name="Picture 5" descr="C:\Documents and Settings\m.avandi\Desktop\20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9" y="0"/>
            <a:ext cx="8836227" cy="2209800"/>
          </a:xfrm>
          <a:prstGeom prst="rect">
            <a:avLst/>
          </a:prstGeom>
          <a:noFill/>
        </p:spPr>
      </p:pic>
      <p:pic>
        <p:nvPicPr>
          <p:cNvPr id="5122" name="Picture 2" descr="C:\Documents and Settings\m.avandi\Desktop\21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1" y="2895600"/>
            <a:ext cx="4648200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200400"/>
            <a:ext cx="8229600" cy="838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b="1" dirty="0" smtClean="0"/>
              <a:t>Thanks for Attention</a:t>
            </a:r>
            <a:endParaRPr lang="en-US" sz="4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FOR YOUTH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fact, statistics show that one third of Americans under the age of </a:t>
            </a:r>
            <a:r>
              <a:rPr lang="en-US" dirty="0" smtClean="0">
                <a:solidFill>
                  <a:srgbClr val="FF0000"/>
                </a:solidFill>
              </a:rPr>
              <a:t>18</a:t>
            </a:r>
            <a:r>
              <a:rPr lang="en-US" dirty="0" smtClean="0"/>
              <a:t> are physically </a:t>
            </a:r>
            <a:r>
              <a:rPr lang="en-US" dirty="0" err="1" smtClean="0">
                <a:solidFill>
                  <a:srgbClr val="FF0000"/>
                </a:solidFill>
              </a:rPr>
              <a:t>unﬁt</a:t>
            </a:r>
            <a:r>
              <a:rPr lang="en-US" dirty="0" smtClean="0"/>
              <a:t> according to measurements of maximal oxygen uptake, or VO2max. </a:t>
            </a:r>
          </a:p>
          <a:p>
            <a:r>
              <a:rPr lang="en-US" dirty="0" smtClean="0"/>
              <a:t>Moreover, boys tend to become </a:t>
            </a:r>
            <a:r>
              <a:rPr lang="en-US" dirty="0" err="1" smtClean="0"/>
              <a:t>ﬁtter</a:t>
            </a:r>
            <a:r>
              <a:rPr lang="en-US" dirty="0" smtClean="0"/>
              <a:t> as they get older; whereas, girls tend to become less </a:t>
            </a:r>
            <a:r>
              <a:rPr lang="en-US" dirty="0" err="1" smtClean="0"/>
              <a:t>ﬁt</a:t>
            </a:r>
            <a:r>
              <a:rPr lang="en-US" dirty="0" smtClean="0"/>
              <a:t> as they age.</a:t>
            </a:r>
          </a:p>
          <a:p>
            <a:r>
              <a:rPr lang="en-US" dirty="0" smtClean="0"/>
              <a:t>Because risk factors tend to </a:t>
            </a:r>
            <a:r>
              <a:rPr lang="en-US" dirty="0" smtClean="0">
                <a:solidFill>
                  <a:srgbClr val="FF0000"/>
                </a:solidFill>
              </a:rPr>
              <a:t>persist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throughout</a:t>
            </a:r>
            <a:r>
              <a:rPr lang="en-US" dirty="0" smtClean="0"/>
              <a:t> life, </a:t>
            </a:r>
            <a:r>
              <a:rPr lang="en-US" dirty="0" smtClean="0">
                <a:solidFill>
                  <a:srgbClr val="FF0000"/>
                </a:solidFill>
              </a:rPr>
              <a:t>children</a:t>
            </a:r>
            <a:r>
              <a:rPr lang="en-US" dirty="0" smtClean="0"/>
              <a:t> and adolescents who are at high risk tend to </a:t>
            </a:r>
            <a:r>
              <a:rPr lang="en-US" dirty="0" smtClean="0">
                <a:solidFill>
                  <a:srgbClr val="FF0000"/>
                </a:solidFill>
              </a:rPr>
              <a:t>remain at risk as they age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ANATOMICAL AND PHYSIOLOGICAL DIFFERENCES BETWEEN ADULTS AND YOUTH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GROWTH AND DEVELOPMENT:</a:t>
            </a:r>
          </a:p>
          <a:p>
            <a:r>
              <a:rPr lang="en-US" dirty="0" smtClean="0"/>
              <a:t>The bones, muscles, and joints of children and adolescents are growing and developing at a rapid rate. Long bones grow in length because of the presence of the </a:t>
            </a:r>
            <a:r>
              <a:rPr lang="en-US" dirty="0" smtClean="0">
                <a:solidFill>
                  <a:srgbClr val="FF0000"/>
                </a:solidFill>
              </a:rPr>
              <a:t>epiphyseal</a:t>
            </a:r>
            <a:r>
              <a:rPr lang="en-US" dirty="0" smtClean="0"/>
              <a:t> plate.</a:t>
            </a:r>
          </a:p>
          <a:p>
            <a:r>
              <a:rPr lang="en-US" dirty="0" smtClean="0"/>
              <a:t>These growth spurts result in </a:t>
            </a:r>
            <a:r>
              <a:rPr lang="en-US" dirty="0" smtClean="0">
                <a:solidFill>
                  <a:srgbClr val="FF0000"/>
                </a:solidFill>
              </a:rPr>
              <a:t>weight</a:t>
            </a:r>
            <a:r>
              <a:rPr lang="en-US" dirty="0" smtClean="0"/>
              <a:t> gain, </a:t>
            </a:r>
            <a:r>
              <a:rPr lang="en-US" dirty="0" smtClean="0">
                <a:solidFill>
                  <a:srgbClr val="FF0000"/>
                </a:solidFill>
              </a:rPr>
              <a:t>height</a:t>
            </a:r>
            <a:r>
              <a:rPr lang="en-US" dirty="0" smtClean="0"/>
              <a:t> increases, and an altered center of </a:t>
            </a:r>
            <a:r>
              <a:rPr lang="en-US" dirty="0" smtClean="0">
                <a:solidFill>
                  <a:srgbClr val="FF0000"/>
                </a:solidFill>
              </a:rPr>
              <a:t>balance</a:t>
            </a:r>
            <a:r>
              <a:rPr lang="en-US" dirty="0" smtClean="0"/>
              <a:t> that can interfere with </a:t>
            </a:r>
            <a:r>
              <a:rPr lang="en-US" dirty="0" smtClean="0">
                <a:solidFill>
                  <a:srgbClr val="FF0000"/>
                </a:solidFill>
              </a:rPr>
              <a:t>biomechanical</a:t>
            </a:r>
            <a:r>
              <a:rPr lang="en-US" dirty="0" smtClean="0"/>
              <a:t> properties.</a:t>
            </a:r>
          </a:p>
          <a:p>
            <a:r>
              <a:rPr lang="en-US" dirty="0" smtClean="0"/>
              <a:t>Ultimately, this can affect performance in physical activity and sports.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NEUROMUSCULAR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nerve cell called a </a:t>
            </a:r>
            <a:r>
              <a:rPr lang="en-US" dirty="0" smtClean="0">
                <a:solidFill>
                  <a:srgbClr val="FF0000"/>
                </a:solidFill>
              </a:rPr>
              <a:t>motor neuron </a:t>
            </a:r>
            <a:r>
              <a:rPr lang="en-US" dirty="0" smtClean="0"/>
              <a:t>extends from the central nervous system to one or more </a:t>
            </a:r>
            <a:r>
              <a:rPr lang="en-US" dirty="0" smtClean="0">
                <a:solidFill>
                  <a:srgbClr val="FF0000"/>
                </a:solidFill>
              </a:rPr>
              <a:t>muscle </a:t>
            </a:r>
            <a:r>
              <a:rPr lang="en-US" dirty="0" err="1" smtClean="0">
                <a:solidFill>
                  <a:srgbClr val="FF0000"/>
                </a:solidFill>
              </a:rPr>
              <a:t>ﬁbers</a:t>
            </a:r>
            <a:r>
              <a:rPr lang="en-US" dirty="0" smtClean="0">
                <a:solidFill>
                  <a:srgbClr val="FF0000"/>
                </a:solidFill>
              </a:rPr>
              <a:t> within a given muscle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During growth and development, communication between motor neurons and their muscle </a:t>
            </a:r>
            <a:r>
              <a:rPr lang="en-US" dirty="0" err="1" smtClean="0"/>
              <a:t>ﬁbers</a:t>
            </a:r>
            <a:r>
              <a:rPr lang="en-US" dirty="0" smtClean="0"/>
              <a:t> gradually improves. </a:t>
            </a:r>
          </a:p>
          <a:p>
            <a:r>
              <a:rPr lang="en-US" dirty="0" smtClean="0"/>
              <a:t>Impulses propagate more rapidly along the neuron as myelin sheath develops.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TO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Children and adolescents have a different physiological response to exercise than adults. For instance, they require </a:t>
            </a:r>
            <a:r>
              <a:rPr lang="en-US" dirty="0" smtClean="0">
                <a:solidFill>
                  <a:srgbClr val="FF0000"/>
                </a:solidFill>
              </a:rPr>
              <a:t>20</a:t>
            </a:r>
            <a:r>
              <a:rPr lang="en-US" dirty="0" smtClean="0"/>
              <a:t>% to </a:t>
            </a:r>
            <a:r>
              <a:rPr lang="en-US" dirty="0" smtClean="0">
                <a:solidFill>
                  <a:srgbClr val="FF0000"/>
                </a:solidFill>
              </a:rPr>
              <a:t>30</a:t>
            </a:r>
            <a:r>
              <a:rPr lang="en-US" dirty="0" smtClean="0"/>
              <a:t>% more </a:t>
            </a:r>
            <a:r>
              <a:rPr lang="en-US" dirty="0" smtClean="0">
                <a:solidFill>
                  <a:srgbClr val="FF0000"/>
                </a:solidFill>
              </a:rPr>
              <a:t>oxygen</a:t>
            </a:r>
            <a:r>
              <a:rPr lang="en-US" dirty="0" smtClean="0"/>
              <a:t> per unit of body mass when running at a given pace.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energy expenditure and VO2max </a:t>
            </a:r>
            <a:r>
              <a:rPr lang="en-US" dirty="0" smtClean="0"/>
              <a:t>are higher during endurance activities such as running or walking.</a:t>
            </a:r>
          </a:p>
          <a:p>
            <a:r>
              <a:rPr lang="en-US" dirty="0" smtClean="0"/>
              <a:t>Their </a:t>
            </a:r>
            <a:r>
              <a:rPr lang="en-US" dirty="0" smtClean="0">
                <a:solidFill>
                  <a:srgbClr val="FF0000"/>
                </a:solidFill>
              </a:rPr>
              <a:t>less </a:t>
            </a:r>
            <a:r>
              <a:rPr lang="en-US" dirty="0" err="1" smtClean="0">
                <a:solidFill>
                  <a:srgbClr val="FF0000"/>
                </a:solidFill>
              </a:rPr>
              <a:t>efﬁcient</a:t>
            </a:r>
            <a:r>
              <a:rPr lang="en-US" dirty="0" smtClean="0">
                <a:solidFill>
                  <a:srgbClr val="FF0000"/>
                </a:solidFill>
              </a:rPr>
              <a:t> respiration </a:t>
            </a:r>
            <a:r>
              <a:rPr lang="en-US" dirty="0" smtClean="0"/>
              <a:t>is likely due to a shorter respiratory cycle caused by a higher </a:t>
            </a:r>
            <a:r>
              <a:rPr lang="en-US" dirty="0" smtClean="0">
                <a:solidFill>
                  <a:srgbClr val="FF0000"/>
                </a:solidFill>
              </a:rPr>
              <a:t>respiratory frequency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Though a child’s VO2max improves </a:t>
            </a:r>
            <a:r>
              <a:rPr lang="en-US" dirty="0" smtClean="0">
                <a:solidFill>
                  <a:srgbClr val="FF0000"/>
                </a:solidFill>
              </a:rPr>
              <a:t>slightly</a:t>
            </a:r>
            <a:r>
              <a:rPr lang="en-US" dirty="0" smtClean="0"/>
              <a:t> with training, improvements are minimal.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TO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It might be because of the </a:t>
            </a:r>
            <a:r>
              <a:rPr lang="en-US" dirty="0" smtClean="0">
                <a:solidFill>
                  <a:srgbClr val="FF0000"/>
                </a:solidFill>
              </a:rPr>
              <a:t>hormonal </a:t>
            </a:r>
            <a:r>
              <a:rPr lang="en-US" dirty="0" err="1" smtClean="0">
                <a:solidFill>
                  <a:srgbClr val="FF0000"/>
                </a:solidFill>
              </a:rPr>
              <a:t>ﬂuctuations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that occur at puberty.</a:t>
            </a:r>
          </a:p>
          <a:p>
            <a:r>
              <a:rPr lang="en-US" dirty="0" smtClean="0"/>
              <a:t>children have a </a:t>
            </a:r>
            <a:r>
              <a:rPr lang="en-US" dirty="0" smtClean="0">
                <a:solidFill>
                  <a:srgbClr val="FF0000"/>
                </a:solidFill>
              </a:rPr>
              <a:t>lower stroke volume </a:t>
            </a:r>
            <a:r>
              <a:rPr lang="en-US" dirty="0" smtClean="0"/>
              <a:t>both at rest and during exertion. </a:t>
            </a:r>
          </a:p>
          <a:p>
            <a:r>
              <a:rPr lang="en-US" dirty="0" smtClean="0"/>
              <a:t>Furthermore, </a:t>
            </a:r>
            <a:r>
              <a:rPr lang="en-US" dirty="0" smtClean="0">
                <a:solidFill>
                  <a:srgbClr val="FF0000"/>
                </a:solidFill>
              </a:rPr>
              <a:t>heart rate </a:t>
            </a:r>
            <a:r>
              <a:rPr lang="en-US" dirty="0" smtClean="0"/>
              <a:t>tends to be </a:t>
            </a:r>
            <a:r>
              <a:rPr lang="en-US" dirty="0" smtClean="0">
                <a:solidFill>
                  <a:srgbClr val="FF0000"/>
                </a:solidFill>
              </a:rPr>
              <a:t>higher</a:t>
            </a:r>
            <a:r>
              <a:rPr lang="en-US" dirty="0" smtClean="0"/>
              <a:t> at rest and during exercise in this group; therefore, </a:t>
            </a:r>
            <a:r>
              <a:rPr lang="en-US" dirty="0" smtClean="0">
                <a:solidFill>
                  <a:srgbClr val="FF0000"/>
                </a:solidFill>
              </a:rPr>
              <a:t>maximal heart rate </a:t>
            </a:r>
            <a:r>
              <a:rPr lang="en-US" dirty="0" smtClean="0"/>
              <a:t>cannot be accurately </a:t>
            </a:r>
            <a:r>
              <a:rPr lang="en-US" dirty="0" smtClean="0">
                <a:solidFill>
                  <a:srgbClr val="FF0000"/>
                </a:solidFill>
              </a:rPr>
              <a:t>determined</a:t>
            </a:r>
            <a:r>
              <a:rPr lang="en-US" dirty="0" smtClean="0"/>
              <a:t> by subtracting age from </a:t>
            </a:r>
            <a:r>
              <a:rPr lang="en-US" dirty="0" smtClean="0">
                <a:solidFill>
                  <a:srgbClr val="FF0000"/>
                </a:solidFill>
              </a:rPr>
              <a:t>220</a:t>
            </a:r>
            <a:r>
              <a:rPr lang="en-US" dirty="0" smtClean="0"/>
              <a:t> for anyone under the age of </a:t>
            </a:r>
            <a:r>
              <a:rPr lang="en-US" dirty="0" smtClean="0">
                <a:solidFill>
                  <a:srgbClr val="FF0000"/>
                </a:solidFill>
              </a:rPr>
              <a:t>16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training heart rate for this group should reach </a:t>
            </a:r>
            <a:r>
              <a:rPr lang="en-US" dirty="0" smtClean="0">
                <a:solidFill>
                  <a:srgbClr val="FF0000"/>
                </a:solidFill>
              </a:rPr>
              <a:t>170 to 180 </a:t>
            </a:r>
            <a:r>
              <a:rPr lang="en-US" dirty="0" smtClean="0"/>
              <a:t>bpm to achieve even slight improvements in cardiorespiratory functioning.</a:t>
            </a:r>
          </a:p>
          <a:p>
            <a:r>
              <a:rPr lang="en-US" dirty="0" smtClean="0"/>
              <a:t>Lastly</a:t>
            </a:r>
            <a:r>
              <a:rPr lang="en-US" dirty="0" smtClean="0">
                <a:solidFill>
                  <a:srgbClr val="FF0000"/>
                </a:solidFill>
              </a:rPr>
              <a:t>, blood pressure</a:t>
            </a:r>
            <a:r>
              <a:rPr lang="en-US" dirty="0" smtClean="0"/>
              <a:t> at rest and during exertion is </a:t>
            </a:r>
            <a:r>
              <a:rPr lang="en-US" dirty="0" smtClean="0">
                <a:solidFill>
                  <a:srgbClr val="FF0000"/>
                </a:solidFill>
              </a:rPr>
              <a:t>lower</a:t>
            </a:r>
            <a:r>
              <a:rPr lang="en-US" dirty="0" smtClean="0"/>
              <a:t> in children because of their smaller surface area.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REGULATION OF BODY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Sweat glands </a:t>
            </a:r>
            <a:r>
              <a:rPr lang="en-US" dirty="0" smtClean="0"/>
              <a:t>play a crucial role in maintaining body temperature.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Children</a:t>
            </a:r>
            <a:r>
              <a:rPr lang="en-US" dirty="0" smtClean="0"/>
              <a:t> produce more </a:t>
            </a:r>
            <a:r>
              <a:rPr lang="en-US" dirty="0" smtClean="0">
                <a:solidFill>
                  <a:srgbClr val="FF0000"/>
                </a:solidFill>
              </a:rPr>
              <a:t>heat per kilogram </a:t>
            </a:r>
            <a:r>
              <a:rPr lang="en-US" dirty="0" smtClean="0"/>
              <a:t>of body weight during activity than adults; however, they </a:t>
            </a:r>
            <a:r>
              <a:rPr lang="en-US" dirty="0" smtClean="0">
                <a:solidFill>
                  <a:srgbClr val="FF0000"/>
                </a:solidFill>
              </a:rPr>
              <a:t>do not sweat as </a:t>
            </a:r>
            <a:r>
              <a:rPr lang="en-US" dirty="0" err="1" smtClean="0">
                <a:solidFill>
                  <a:srgbClr val="FF0000"/>
                </a:solidFill>
              </a:rPr>
              <a:t>efﬁciently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They do have </a:t>
            </a:r>
            <a:r>
              <a:rPr lang="en-US" dirty="0" smtClean="0">
                <a:solidFill>
                  <a:srgbClr val="FF0000"/>
                </a:solidFill>
              </a:rPr>
              <a:t>more</a:t>
            </a:r>
            <a:r>
              <a:rPr lang="en-US" dirty="0" smtClean="0"/>
              <a:t> sweat glands than adults, but their glands are </a:t>
            </a:r>
            <a:r>
              <a:rPr lang="en-US" dirty="0" smtClean="0">
                <a:solidFill>
                  <a:srgbClr val="FF0000"/>
                </a:solidFill>
              </a:rPr>
              <a:t>underdeveloped</a:t>
            </a:r>
            <a:r>
              <a:rPr lang="en-US" dirty="0" smtClean="0"/>
              <a:t> and not as active as mature glands.</a:t>
            </a:r>
          </a:p>
          <a:p>
            <a:r>
              <a:rPr lang="en-US" dirty="0" smtClean="0"/>
              <a:t>Additionally, </a:t>
            </a:r>
            <a:r>
              <a:rPr lang="en-US" dirty="0" smtClean="0">
                <a:solidFill>
                  <a:srgbClr val="FF0000"/>
                </a:solidFill>
              </a:rPr>
              <a:t>their sweating mechanism </a:t>
            </a:r>
            <a:r>
              <a:rPr lang="en-US" dirty="0" smtClean="0"/>
              <a:t>is not activated until they reach </a:t>
            </a:r>
            <a:r>
              <a:rPr lang="en-US" dirty="0" smtClean="0">
                <a:solidFill>
                  <a:srgbClr val="FF0000"/>
                </a:solidFill>
              </a:rPr>
              <a:t>a much higher core </a:t>
            </a:r>
            <a:r>
              <a:rPr lang="en-US" dirty="0" smtClean="0"/>
              <a:t>body temperature than adults.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REGULATION OF BODY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Children are generally more </a:t>
            </a:r>
            <a:r>
              <a:rPr lang="en-US" dirty="0" smtClean="0">
                <a:solidFill>
                  <a:srgbClr val="FF0000"/>
                </a:solidFill>
              </a:rPr>
              <a:t>vulnerable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dehydration</a:t>
            </a:r>
            <a:r>
              <a:rPr lang="en-US" dirty="0" smtClean="0"/>
              <a:t> than adults are. When dehydrated, the body has </a:t>
            </a:r>
            <a:r>
              <a:rPr lang="en-US" dirty="0" err="1" smtClean="0">
                <a:solidFill>
                  <a:srgbClr val="FF0000"/>
                </a:solidFill>
              </a:rPr>
              <a:t>difﬁculty</a:t>
            </a:r>
            <a:r>
              <a:rPr lang="en-US" dirty="0" smtClean="0"/>
              <a:t> eliminating </a:t>
            </a:r>
            <a:r>
              <a:rPr lang="en-US" dirty="0" smtClean="0">
                <a:solidFill>
                  <a:srgbClr val="FF0000"/>
                </a:solidFill>
              </a:rPr>
              <a:t>body heat </a:t>
            </a:r>
            <a:r>
              <a:rPr lang="en-US" dirty="0" smtClean="0"/>
              <a:t>and is therefore prone to </a:t>
            </a:r>
            <a:r>
              <a:rPr lang="en-US" dirty="0" smtClean="0">
                <a:solidFill>
                  <a:srgbClr val="FF0000"/>
                </a:solidFill>
              </a:rPr>
              <a:t>heat  illness</a:t>
            </a:r>
            <a:r>
              <a:rPr lang="en-US" dirty="0" smtClean="0"/>
              <a:t>—especially during intermittent activity, the type of activity common in this population. </a:t>
            </a:r>
          </a:p>
          <a:p>
            <a:r>
              <a:rPr lang="en-US" dirty="0" smtClean="0"/>
              <a:t>If children are exercising for a prolonged time period, ensure that they consume </a:t>
            </a:r>
            <a:r>
              <a:rPr lang="en-US" dirty="0" err="1" smtClean="0"/>
              <a:t>ﬂuids</a:t>
            </a:r>
            <a:r>
              <a:rPr lang="en-US" dirty="0" smtClean="0"/>
              <a:t> every </a:t>
            </a:r>
            <a:r>
              <a:rPr lang="en-US" dirty="0" smtClean="0">
                <a:solidFill>
                  <a:srgbClr val="FF0000"/>
                </a:solidFill>
              </a:rPr>
              <a:t>15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20</a:t>
            </a:r>
            <a:r>
              <a:rPr lang="en-US" dirty="0" smtClean="0"/>
              <a:t> minutes to facilitate </a:t>
            </a:r>
            <a:r>
              <a:rPr lang="en-US" dirty="0" err="1" smtClean="0"/>
              <a:t>efﬁcient</a:t>
            </a:r>
            <a:r>
              <a:rPr lang="en-US" dirty="0" smtClean="0"/>
              <a:t> heat dissipation and better  performance.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1620</Words>
  <Application>Microsoft Office PowerPoint</Application>
  <PresentationFormat>On-screen Show (4:3)</PresentationFormat>
  <Paragraphs>125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EXERCISE FOR YOUTH</vt:lpstr>
      <vt:lpstr>EXERCISE FOR YOUTH</vt:lpstr>
      <vt:lpstr>EXERCISE FOR YOUTH</vt:lpstr>
      <vt:lpstr>ANATOMICAL AND PHYSIOLOGICAL DIFFERENCES BETWEEN ADULTS AND YOUTH</vt:lpstr>
      <vt:lpstr>NEUROMUSCULAR CONTROL</vt:lpstr>
      <vt:lpstr>RESPONSE TO EXERCISE</vt:lpstr>
      <vt:lpstr>RESPONSE TO EXERCISE</vt:lpstr>
      <vt:lpstr>REGULATION OF BODY TEMPERATURE</vt:lpstr>
      <vt:lpstr>REGULATION OF BODY TEMPERATURE</vt:lpstr>
      <vt:lpstr>Homeostasis of body temperature through negative feedback</vt:lpstr>
      <vt:lpstr>OVERWEIGHT AND OBESITY AMONG CHILDREN</vt:lpstr>
      <vt:lpstr>Factors Contributing to Overweight and Obesity</vt:lpstr>
      <vt:lpstr>Factors Contributing to Overweight and Obesity</vt:lpstr>
      <vt:lpstr>PRECAUTIONS DURING EXERCISE</vt:lpstr>
      <vt:lpstr>BARRIERS TO EXERCISE</vt:lpstr>
      <vt:lpstr>BARRIERS TO EXERCISE</vt:lpstr>
      <vt:lpstr>BARRIERS TO EXERCISE</vt:lpstr>
      <vt:lpstr>BENEFITS OF EXERCISE</vt:lpstr>
      <vt:lpstr>RECOMMENDATIONS FOR EXERCISE</vt:lpstr>
      <vt:lpstr>RECOMMENDATIONS FOR EXERCISE</vt:lpstr>
      <vt:lpstr>EXERCISE PRESCRIPTION</vt:lpstr>
      <vt:lpstr>EXERCISE PRESCRIPTION</vt:lpstr>
      <vt:lpstr>EXERCISE PRESCRIPTION</vt:lpstr>
      <vt:lpstr>EXERCISE PRESCRIPTION</vt:lpstr>
      <vt:lpstr>EXERCISE PRESCRIPTION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Mohsen</cp:lastModifiedBy>
  <cp:revision>36</cp:revision>
  <dcterms:created xsi:type="dcterms:W3CDTF">2006-08-16T00:00:00Z</dcterms:created>
  <dcterms:modified xsi:type="dcterms:W3CDTF">2013-11-25T19:58:25Z</dcterms:modified>
</cp:coreProperties>
</file>