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6"/>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0" r:id="rId65"/>
    <p:sldId id="319"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64" r:id="rId90"/>
    <p:sldId id="365" r:id="rId91"/>
    <p:sldId id="366" r:id="rId92"/>
    <p:sldId id="367" r:id="rId93"/>
    <p:sldId id="368" r:id="rId94"/>
    <p:sldId id="369"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82" r:id="rId108"/>
    <p:sldId id="383" r:id="rId109"/>
    <p:sldId id="384" r:id="rId110"/>
    <p:sldId id="385" r:id="rId111"/>
    <p:sldId id="386" r:id="rId112"/>
    <p:sldId id="387" r:id="rId113"/>
    <p:sldId id="388" r:id="rId114"/>
    <p:sldId id="389" r:id="rId115"/>
    <p:sldId id="390" r:id="rId116"/>
    <p:sldId id="344" r:id="rId117"/>
    <p:sldId id="345" r:id="rId118"/>
    <p:sldId id="346" r:id="rId119"/>
    <p:sldId id="347" r:id="rId120"/>
    <p:sldId id="348" r:id="rId121"/>
    <p:sldId id="349" r:id="rId122"/>
    <p:sldId id="350" r:id="rId123"/>
    <p:sldId id="351" r:id="rId124"/>
    <p:sldId id="352" r:id="rId125"/>
    <p:sldId id="353" r:id="rId126"/>
    <p:sldId id="354" r:id="rId127"/>
    <p:sldId id="355" r:id="rId128"/>
    <p:sldId id="356" r:id="rId129"/>
    <p:sldId id="357" r:id="rId130"/>
    <p:sldId id="358" r:id="rId131"/>
    <p:sldId id="359" r:id="rId132"/>
    <p:sldId id="360" r:id="rId133"/>
    <p:sldId id="361" r:id="rId134"/>
    <p:sldId id="362" r:id="rId135"/>
    <p:sldId id="363"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971BE-4A34-490E-AAA8-E7D4ADDB11F1}" type="datetimeFigureOut">
              <a:rPr lang="en-US" smtClean="0"/>
              <a:pPr/>
              <a:t>10/25/2016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02C3A-10AF-4C72-939C-31CCC38E0436}" type="slidenum">
              <a:rPr lang="en-US" smtClean="0"/>
              <a:pPr/>
              <a:t>‹#›</a:t>
            </a:fld>
            <a:endParaRPr lang="en-US"/>
          </a:p>
        </p:txBody>
      </p:sp>
    </p:spTree>
    <p:extLst>
      <p:ext uri="{BB962C8B-B14F-4D97-AF65-F5344CB8AC3E}">
        <p14:creationId xmlns:p14="http://schemas.microsoft.com/office/powerpoint/2010/main" val="10252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89BFEA9-5363-44FD-A5E1-8E5E19B369A0}" type="datetime1">
              <a:rPr lang="en-US" smtClean="0"/>
              <a:pPr/>
              <a:t>10/25/2016</a:t>
            </a:fld>
            <a:endParaRPr lang="en-US"/>
          </a:p>
        </p:txBody>
      </p:sp>
      <p:sp>
        <p:nvSpPr>
          <p:cNvPr id="5" name="Footer Placeholder 4"/>
          <p:cNvSpPr>
            <a:spLocks noGrp="1"/>
          </p:cNvSpPr>
          <p:nvPr>
            <p:ph type="ftr" sz="quarter" idx="11"/>
          </p:nvPr>
        </p:nvSpPr>
        <p:spPr/>
        <p:txBody>
          <a:bodyPr/>
          <a:lstStyle/>
          <a:p>
            <a:r>
              <a:rPr lang="en-US" smtClean="0"/>
              <a:t>Children Exercise Physiology</a:t>
            </a:r>
            <a:endParaRPr lang="en-US"/>
          </a:p>
        </p:txBody>
      </p:sp>
      <p:sp>
        <p:nvSpPr>
          <p:cNvPr id="6" name="Slide Number Placeholder 5"/>
          <p:cNvSpPr>
            <a:spLocks noGrp="1"/>
          </p:cNvSpPr>
          <p:nvPr>
            <p:ph type="sldNum" sz="quarter" idx="12"/>
          </p:nvPr>
        </p:nvSpPr>
        <p:spPr/>
        <p:txBody>
          <a:bodyPr/>
          <a:lstStyle/>
          <a:p>
            <a:fld id="{D499CAD1-7665-49A8-95DF-32653F183812}"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06573B5-7BBB-4523-998F-15509A3359BB}" type="datetime1">
              <a:rPr lang="en-US" smtClean="0"/>
              <a:pPr/>
              <a:t>10/25/2016</a:t>
            </a:fld>
            <a:endParaRPr lang="en-US"/>
          </a:p>
        </p:txBody>
      </p:sp>
      <p:sp>
        <p:nvSpPr>
          <p:cNvPr id="5" name="Footer Placeholder 4"/>
          <p:cNvSpPr>
            <a:spLocks noGrp="1"/>
          </p:cNvSpPr>
          <p:nvPr>
            <p:ph type="ftr" sz="quarter" idx="11"/>
          </p:nvPr>
        </p:nvSpPr>
        <p:spPr/>
        <p:txBody>
          <a:bodyPr/>
          <a:lstStyle/>
          <a:p>
            <a:r>
              <a:rPr lang="en-US" smtClean="0"/>
              <a:t>Children Exercise Physiology</a:t>
            </a:r>
            <a:endParaRPr lang="en-US"/>
          </a:p>
        </p:txBody>
      </p:sp>
      <p:sp>
        <p:nvSpPr>
          <p:cNvPr id="6" name="Slide Number Placeholder 5"/>
          <p:cNvSpPr>
            <a:spLocks noGrp="1"/>
          </p:cNvSpPr>
          <p:nvPr>
            <p:ph type="sldNum" sz="quarter" idx="12"/>
          </p:nvPr>
        </p:nvSpPr>
        <p:spPr/>
        <p:txBody>
          <a:bodyPr/>
          <a:lstStyle/>
          <a:p>
            <a:fld id="{D499CAD1-7665-49A8-95DF-32653F1838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A4324C-C919-41F1-8EA5-8C1888AEB8DE}" type="datetime1">
              <a:rPr lang="en-US" smtClean="0"/>
              <a:pPr/>
              <a:t>10/25/2016</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Children Exercise Physiology</a:t>
            </a:r>
            <a:endParaRPr lang="en-US"/>
          </a:p>
        </p:txBody>
      </p:sp>
      <p:sp>
        <p:nvSpPr>
          <p:cNvPr id="6" name="Slide Number Placeholder 5"/>
          <p:cNvSpPr>
            <a:spLocks noGrp="1"/>
          </p:cNvSpPr>
          <p:nvPr>
            <p:ph type="sldNum" sz="quarter" idx="12"/>
          </p:nvPr>
        </p:nvSpPr>
        <p:spPr/>
        <p:txBody>
          <a:bodyPr/>
          <a:lstStyle/>
          <a:p>
            <a:fld id="{D499CAD1-7665-49A8-95DF-32653F1838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072C4AF-B3C2-4466-A97E-BBC4F9203701}" type="datetime1">
              <a:rPr lang="en-US" smtClean="0"/>
              <a:pPr/>
              <a:t>10/25/2016</a:t>
            </a:fld>
            <a:endParaRPr lang="en-US"/>
          </a:p>
        </p:txBody>
      </p:sp>
      <p:sp>
        <p:nvSpPr>
          <p:cNvPr id="5" name="Footer Placeholder 4"/>
          <p:cNvSpPr>
            <a:spLocks noGrp="1"/>
          </p:cNvSpPr>
          <p:nvPr>
            <p:ph type="ftr" sz="quarter" idx="11"/>
          </p:nvPr>
        </p:nvSpPr>
        <p:spPr/>
        <p:txBody>
          <a:bodyPr/>
          <a:lstStyle/>
          <a:p>
            <a:r>
              <a:rPr lang="en-US" smtClean="0"/>
              <a:t>Children Exercise Physiology</a:t>
            </a:r>
            <a:endParaRPr lang="en-US"/>
          </a:p>
        </p:txBody>
      </p:sp>
      <p:sp>
        <p:nvSpPr>
          <p:cNvPr id="6" name="Slide Number Placeholder 5"/>
          <p:cNvSpPr>
            <a:spLocks noGrp="1"/>
          </p:cNvSpPr>
          <p:nvPr>
            <p:ph type="sldNum" sz="quarter" idx="12"/>
          </p:nvPr>
        </p:nvSpPr>
        <p:spPr/>
        <p:txBody>
          <a:bodyPr/>
          <a:lstStyle/>
          <a:p>
            <a:fld id="{D499CAD1-7665-49A8-95DF-32653F1838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ABA052D-D82B-4608-BF2D-F60FE97748F1}" type="datetime1">
              <a:rPr lang="en-US" smtClean="0"/>
              <a:pPr/>
              <a:t>10/25/2016</a:t>
            </a:fld>
            <a:endParaRPr lang="en-US"/>
          </a:p>
        </p:txBody>
      </p:sp>
      <p:sp>
        <p:nvSpPr>
          <p:cNvPr id="5" name="Footer Placeholder 4"/>
          <p:cNvSpPr>
            <a:spLocks noGrp="1"/>
          </p:cNvSpPr>
          <p:nvPr>
            <p:ph type="ftr" sz="quarter" idx="11"/>
          </p:nvPr>
        </p:nvSpPr>
        <p:spPr/>
        <p:txBody>
          <a:bodyPr/>
          <a:lstStyle/>
          <a:p>
            <a:r>
              <a:rPr lang="en-US" smtClean="0"/>
              <a:t>Children Exercise Physiology</a:t>
            </a:r>
            <a:endParaRPr lang="en-US"/>
          </a:p>
        </p:txBody>
      </p:sp>
      <p:sp>
        <p:nvSpPr>
          <p:cNvPr id="6" name="Slide Number Placeholder 5"/>
          <p:cNvSpPr>
            <a:spLocks noGrp="1"/>
          </p:cNvSpPr>
          <p:nvPr>
            <p:ph type="sldNum" sz="quarter" idx="12"/>
          </p:nvPr>
        </p:nvSpPr>
        <p:spPr/>
        <p:txBody>
          <a:bodyPr/>
          <a:lstStyle/>
          <a:p>
            <a:fld id="{D499CAD1-7665-49A8-95DF-32653F18381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56D8B3-BA93-475D-871B-5CD9BA91BAB6}" type="datetime1">
              <a:rPr lang="en-US" smtClean="0"/>
              <a:pPr/>
              <a:t>10/25/2016</a:t>
            </a:fld>
            <a:endParaRPr lang="en-US"/>
          </a:p>
        </p:txBody>
      </p:sp>
      <p:sp>
        <p:nvSpPr>
          <p:cNvPr id="6" name="Footer Placeholder 5"/>
          <p:cNvSpPr>
            <a:spLocks noGrp="1"/>
          </p:cNvSpPr>
          <p:nvPr>
            <p:ph type="ftr" sz="quarter" idx="11"/>
          </p:nvPr>
        </p:nvSpPr>
        <p:spPr/>
        <p:txBody>
          <a:bodyPr/>
          <a:lstStyle/>
          <a:p>
            <a:r>
              <a:rPr lang="en-US" smtClean="0"/>
              <a:t>Children Exercise Physiology</a:t>
            </a:r>
            <a:endParaRPr lang="en-US"/>
          </a:p>
        </p:txBody>
      </p:sp>
      <p:sp>
        <p:nvSpPr>
          <p:cNvPr id="7" name="Slide Number Placeholder 6"/>
          <p:cNvSpPr>
            <a:spLocks noGrp="1"/>
          </p:cNvSpPr>
          <p:nvPr>
            <p:ph type="sldNum" sz="quarter" idx="12"/>
          </p:nvPr>
        </p:nvSpPr>
        <p:spPr/>
        <p:txBody>
          <a:bodyPr/>
          <a:lstStyle/>
          <a:p>
            <a:fld id="{D499CAD1-7665-49A8-95DF-32653F1838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860E08-A258-4995-A184-3AA7E4962B89}" type="datetime1">
              <a:rPr lang="en-US" smtClean="0"/>
              <a:pPr/>
              <a:t>10/25/2016</a:t>
            </a:fld>
            <a:endParaRPr lang="en-US"/>
          </a:p>
        </p:txBody>
      </p:sp>
      <p:sp>
        <p:nvSpPr>
          <p:cNvPr id="8" name="Footer Placeholder 7"/>
          <p:cNvSpPr>
            <a:spLocks noGrp="1"/>
          </p:cNvSpPr>
          <p:nvPr>
            <p:ph type="ftr" sz="quarter" idx="11"/>
          </p:nvPr>
        </p:nvSpPr>
        <p:spPr/>
        <p:txBody>
          <a:bodyPr/>
          <a:lstStyle/>
          <a:p>
            <a:r>
              <a:rPr lang="en-US" smtClean="0"/>
              <a:t>Children Exercise Physiology</a:t>
            </a:r>
            <a:endParaRPr lang="en-US"/>
          </a:p>
        </p:txBody>
      </p:sp>
      <p:sp>
        <p:nvSpPr>
          <p:cNvPr id="9" name="Slide Number Placeholder 8"/>
          <p:cNvSpPr>
            <a:spLocks noGrp="1"/>
          </p:cNvSpPr>
          <p:nvPr>
            <p:ph type="sldNum" sz="quarter" idx="12"/>
          </p:nvPr>
        </p:nvSpPr>
        <p:spPr/>
        <p:txBody>
          <a:bodyPr/>
          <a:lstStyle/>
          <a:p>
            <a:fld id="{D499CAD1-7665-49A8-95DF-32653F1838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39F0A0-E348-4C9F-894B-7795F794CFE6}" type="datetime1">
              <a:rPr lang="en-US" smtClean="0"/>
              <a:pPr/>
              <a:t>10/25/2016</a:t>
            </a:fld>
            <a:endParaRPr lang="en-US"/>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A45BD-2E95-49DF-A61A-92A026960088}" type="datetime1">
              <a:rPr lang="en-US" smtClean="0"/>
              <a:pPr/>
              <a:t>10/25/2016</a:t>
            </a:fld>
            <a:endParaRPr lang="en-US"/>
          </a:p>
        </p:txBody>
      </p:sp>
      <p:sp>
        <p:nvSpPr>
          <p:cNvPr id="3" name="Footer Placeholder 2"/>
          <p:cNvSpPr>
            <a:spLocks noGrp="1"/>
          </p:cNvSpPr>
          <p:nvPr>
            <p:ph type="ftr" sz="quarter" idx="11"/>
          </p:nvPr>
        </p:nvSpPr>
        <p:spPr/>
        <p:txBody>
          <a:bodyPr/>
          <a:lstStyle/>
          <a:p>
            <a:r>
              <a:rPr lang="en-US" smtClean="0"/>
              <a:t>Children Exercise Physiology</a:t>
            </a:r>
            <a:endParaRPr lang="en-US"/>
          </a:p>
        </p:txBody>
      </p:sp>
      <p:sp>
        <p:nvSpPr>
          <p:cNvPr id="4" name="Slide Number Placeholder 3"/>
          <p:cNvSpPr>
            <a:spLocks noGrp="1"/>
          </p:cNvSpPr>
          <p:nvPr>
            <p:ph type="sldNum" sz="quarter" idx="12"/>
          </p:nvPr>
        </p:nvSpPr>
        <p:spPr/>
        <p:txBody>
          <a:bodyPr/>
          <a:lstStyle/>
          <a:p>
            <a:fld id="{D499CAD1-7665-49A8-95DF-32653F1838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A1C30C-7E74-40DF-9706-E3525EAA0316}" type="datetime1">
              <a:rPr lang="en-US" smtClean="0"/>
              <a:pPr/>
              <a:t>10/25/2016</a:t>
            </a:fld>
            <a:endParaRPr lang="en-US"/>
          </a:p>
        </p:txBody>
      </p:sp>
      <p:sp>
        <p:nvSpPr>
          <p:cNvPr id="6" name="Footer Placeholder 5"/>
          <p:cNvSpPr>
            <a:spLocks noGrp="1"/>
          </p:cNvSpPr>
          <p:nvPr>
            <p:ph type="ftr" sz="quarter" idx="11"/>
          </p:nvPr>
        </p:nvSpPr>
        <p:spPr/>
        <p:txBody>
          <a:bodyPr/>
          <a:lstStyle/>
          <a:p>
            <a:r>
              <a:rPr lang="en-US" smtClean="0"/>
              <a:t>Children Exercise Physiology</a:t>
            </a:r>
            <a:endParaRPr lang="en-US"/>
          </a:p>
        </p:txBody>
      </p:sp>
      <p:sp>
        <p:nvSpPr>
          <p:cNvPr id="7" name="Slide Number Placeholder 6"/>
          <p:cNvSpPr>
            <a:spLocks noGrp="1"/>
          </p:cNvSpPr>
          <p:nvPr>
            <p:ph type="sldNum" sz="quarter" idx="12"/>
          </p:nvPr>
        </p:nvSpPr>
        <p:spPr/>
        <p:txBody>
          <a:bodyPr/>
          <a:lstStyle/>
          <a:p>
            <a:fld id="{D499CAD1-7665-49A8-95DF-32653F18381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B6FFE3D-2949-4E52-810C-319BEE3ED7A5}" type="datetime1">
              <a:rPr lang="en-US" smtClean="0"/>
              <a:pPr/>
              <a:t>10/25/2016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Children Exercise Physiology</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D499CAD1-7665-49A8-95DF-32653F18381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D2D10C2-C809-401C-9E77-754DE6A3B827}" type="datetime1">
              <a:rPr lang="en-US" smtClean="0"/>
              <a:pPr/>
              <a:t>10/25/2016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Children Exercise Physiology</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499CAD1-7665-49A8-95DF-32653F1838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taurus.usask.ca/growthutility/index.cf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Growth and maturation</a:t>
            </a:r>
            <a:endParaRPr lang="en-US" dirty="0"/>
          </a:p>
        </p:txBody>
      </p:sp>
      <p:sp>
        <p:nvSpPr>
          <p:cNvPr id="3" name="Subtitle 2"/>
          <p:cNvSpPr>
            <a:spLocks noGrp="1"/>
          </p:cNvSpPr>
          <p:nvPr>
            <p:ph type="subTitle" idx="1"/>
          </p:nvPr>
        </p:nvSpPr>
        <p:spPr/>
        <p:txBody>
          <a:bodyPr/>
          <a:lstStyle/>
          <a:p>
            <a:r>
              <a:rPr lang="en-US" dirty="0" smtClean="0"/>
              <a:t>Mohsen Avandi</a:t>
            </a:r>
            <a:endParaRPr lang="en-US" dirty="0"/>
          </a:p>
        </p:txBody>
      </p:sp>
      <p:sp>
        <p:nvSpPr>
          <p:cNvPr id="4" name="Rectangle 3"/>
          <p:cNvSpPr/>
          <p:nvPr/>
        </p:nvSpPr>
        <p:spPr>
          <a:xfrm>
            <a:off x="7162800" y="914400"/>
            <a:ext cx="1421992" cy="461665"/>
          </a:xfrm>
          <a:prstGeom prst="rect">
            <a:avLst/>
          </a:prstGeom>
        </p:spPr>
        <p:txBody>
          <a:bodyPr wrap="none">
            <a:spAutoFit/>
          </a:bodyPr>
          <a:lstStyle/>
          <a:p>
            <a:r>
              <a:rPr lang="en-US" sz="2400" b="1" dirty="0" smtClean="0">
                <a:solidFill>
                  <a:srgbClr val="FF0000"/>
                </a:solidFill>
              </a:rPr>
              <a:t>Chapter 1</a:t>
            </a:r>
            <a:endParaRPr lang="en-US" sz="24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r>
              <a:rPr lang="en-US" sz="3600" dirty="0" smtClean="0"/>
              <a:t>Growth during childhood and adolescence</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Growth</a:t>
            </a:r>
            <a:r>
              <a:rPr lang="en-US" dirty="0" smtClean="0"/>
              <a:t> during childhood and adolescence occurs </a:t>
            </a:r>
            <a:r>
              <a:rPr lang="en-US" dirty="0" smtClean="0">
                <a:solidFill>
                  <a:srgbClr val="FF0000"/>
                </a:solidFill>
              </a:rPr>
              <a:t>distal to proximal</a:t>
            </a:r>
            <a:r>
              <a:rPr lang="en-US" dirty="0" smtClean="0"/>
              <a:t>. For example, the hands and feet experience accelerated growth first, followed by the </a:t>
            </a:r>
            <a:r>
              <a:rPr lang="en-US" dirty="0" smtClean="0">
                <a:solidFill>
                  <a:srgbClr val="FF0000"/>
                </a:solidFill>
              </a:rPr>
              <a:t>calf and the forearm</a:t>
            </a:r>
            <a:r>
              <a:rPr lang="en-US" dirty="0" smtClean="0"/>
              <a:t>, the hips and the chest, and lastly the shoulders.</a:t>
            </a:r>
          </a:p>
          <a:p>
            <a:r>
              <a:rPr lang="en-US" dirty="0" smtClean="0"/>
              <a:t>Most body dimensions, with the exception of </a:t>
            </a:r>
            <a:r>
              <a:rPr lang="en-US" dirty="0" smtClean="0">
                <a:solidFill>
                  <a:srgbClr val="FF0000"/>
                </a:solidFill>
              </a:rPr>
              <a:t>subcutaneous adipose tissue </a:t>
            </a:r>
            <a:r>
              <a:rPr lang="en-US" dirty="0" smtClean="0"/>
              <a:t>and the dimensions of the head and face, follow a growth pattern similar to that of stature; however, there are wide variations in the timing of growth spurts.</a:t>
            </a:r>
            <a:endParaRPr lang="en-US" dirty="0"/>
          </a:p>
        </p:txBody>
      </p:sp>
      <p:sp>
        <p:nvSpPr>
          <p:cNvPr id="4" name="Slide Number Placeholder 3"/>
          <p:cNvSpPr>
            <a:spLocks noGrp="1"/>
          </p:cNvSpPr>
          <p:nvPr>
            <p:ph type="sldNum" sz="quarter" idx="12"/>
          </p:nvPr>
        </p:nvSpPr>
        <p:spPr/>
        <p:txBody>
          <a:bodyPr/>
          <a:lstStyle/>
          <a:p>
            <a:fld id="{D499CAD1-7665-49A8-95DF-32653F183812}"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Children Exercise Physiology</a:t>
            </a: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Factors Contributing to Overweight and Obesity</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Both </a:t>
            </a:r>
            <a:r>
              <a:rPr lang="en-US" dirty="0" smtClean="0">
                <a:solidFill>
                  <a:srgbClr val="FF0000"/>
                </a:solidFill>
              </a:rPr>
              <a:t>genetics</a:t>
            </a:r>
            <a:r>
              <a:rPr lang="en-US" dirty="0" smtClean="0"/>
              <a:t> and </a:t>
            </a:r>
            <a:r>
              <a:rPr lang="en-US" dirty="0" smtClean="0">
                <a:solidFill>
                  <a:srgbClr val="FF0000"/>
                </a:solidFill>
              </a:rPr>
              <a:t>environmental</a:t>
            </a:r>
            <a:r>
              <a:rPr lang="en-US" dirty="0" smtClean="0"/>
              <a:t> factors contribute to the prevalence of overweight and obesity in children and adolescents.</a:t>
            </a:r>
          </a:p>
          <a:p>
            <a:r>
              <a:rPr lang="en-US" dirty="0" smtClean="0"/>
              <a:t>For example, genes determine the body’s metabolic rate. In other words, they </a:t>
            </a:r>
            <a:r>
              <a:rPr lang="en-US" dirty="0" err="1" smtClean="0">
                <a:solidFill>
                  <a:srgbClr val="FF0000"/>
                </a:solidFill>
              </a:rPr>
              <a:t>inﬂuence</a:t>
            </a:r>
            <a:r>
              <a:rPr lang="en-US" dirty="0" smtClean="0"/>
              <a:t> how the </a:t>
            </a:r>
            <a:r>
              <a:rPr lang="en-US" dirty="0" smtClean="0">
                <a:solidFill>
                  <a:srgbClr val="FF0000"/>
                </a:solidFill>
              </a:rPr>
              <a:t>body stores and uses fat </a:t>
            </a:r>
            <a:r>
              <a:rPr lang="en-US" dirty="0" smtClean="0"/>
              <a:t>for fuel. </a:t>
            </a:r>
          </a:p>
          <a:p>
            <a:r>
              <a:rPr lang="en-US" dirty="0" smtClean="0"/>
              <a:t>If </a:t>
            </a:r>
            <a:r>
              <a:rPr lang="en-US" dirty="0" smtClean="0">
                <a:solidFill>
                  <a:srgbClr val="FF0000"/>
                </a:solidFill>
              </a:rPr>
              <a:t>one</a:t>
            </a:r>
            <a:r>
              <a:rPr lang="en-US" dirty="0" smtClean="0"/>
              <a:t> parent is obese, the child has a </a:t>
            </a:r>
            <a:r>
              <a:rPr lang="en-US" dirty="0" smtClean="0">
                <a:solidFill>
                  <a:srgbClr val="FF0000"/>
                </a:solidFill>
              </a:rPr>
              <a:t>40%</a:t>
            </a:r>
            <a:r>
              <a:rPr lang="en-US" dirty="0" smtClean="0"/>
              <a:t> risk of becoming overweight. And if </a:t>
            </a:r>
            <a:r>
              <a:rPr lang="en-US" dirty="0" smtClean="0">
                <a:solidFill>
                  <a:srgbClr val="FF0000"/>
                </a:solidFill>
              </a:rPr>
              <a:t>both</a:t>
            </a:r>
            <a:r>
              <a:rPr lang="en-US" dirty="0" smtClean="0"/>
              <a:t> parents are obese, the child has an </a:t>
            </a:r>
            <a:r>
              <a:rPr lang="en-US" dirty="0" smtClean="0">
                <a:solidFill>
                  <a:srgbClr val="FF0000"/>
                </a:solidFill>
              </a:rPr>
              <a:t>80%</a:t>
            </a:r>
            <a:r>
              <a:rPr lang="en-US" dirty="0" smtClean="0"/>
              <a:t> chance of becoming obese.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Factors Contributing to Overweight and Obesity</a:t>
            </a:r>
            <a:endParaRPr lang="en-US" sz="3200" dirty="0"/>
          </a:p>
        </p:txBody>
      </p:sp>
      <p:sp>
        <p:nvSpPr>
          <p:cNvPr id="3" name="Content Placeholder 2"/>
          <p:cNvSpPr>
            <a:spLocks noGrp="1"/>
          </p:cNvSpPr>
          <p:nvPr>
            <p:ph idx="1"/>
          </p:nvPr>
        </p:nvSpPr>
        <p:spPr/>
        <p:txBody>
          <a:bodyPr/>
          <a:lstStyle/>
          <a:p>
            <a:r>
              <a:rPr lang="en-US" dirty="0" smtClean="0"/>
              <a:t>Environmental factors, such as </a:t>
            </a:r>
            <a:r>
              <a:rPr lang="en-US" dirty="0" smtClean="0">
                <a:solidFill>
                  <a:srgbClr val="FF0000"/>
                </a:solidFill>
              </a:rPr>
              <a:t>sedentary</a:t>
            </a:r>
            <a:r>
              <a:rPr lang="en-US" dirty="0" smtClean="0"/>
              <a:t> lifestyle and excess </a:t>
            </a:r>
            <a:r>
              <a:rPr lang="en-US" dirty="0" smtClean="0">
                <a:solidFill>
                  <a:srgbClr val="FF0000"/>
                </a:solidFill>
              </a:rPr>
              <a:t>energy consumption</a:t>
            </a:r>
            <a:r>
              <a:rPr lang="en-US" dirty="0" smtClean="0"/>
              <a:t>, probably have the greatest </a:t>
            </a:r>
            <a:r>
              <a:rPr lang="en-US" dirty="0" err="1" smtClean="0"/>
              <a:t>inﬂuence</a:t>
            </a:r>
            <a:r>
              <a:rPr lang="en-US" dirty="0" smtClean="0"/>
              <a:t> on the prevalence of overweight and obesity among school-aged children. </a:t>
            </a:r>
          </a:p>
          <a:p>
            <a:r>
              <a:rPr lang="en-US" dirty="0" smtClean="0"/>
              <a:t>Children consume </a:t>
            </a:r>
            <a:r>
              <a:rPr lang="en-US" dirty="0" smtClean="0">
                <a:solidFill>
                  <a:srgbClr val="FF0000"/>
                </a:solidFill>
              </a:rPr>
              <a:t>large quantities of high </a:t>
            </a:r>
            <a:r>
              <a:rPr lang="en-US" dirty="0" smtClean="0"/>
              <a:t>kilocalorie, high fat foods and fewer fruits and vegetables.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PRECAUTIONS DURING EXERCISE</a:t>
            </a:r>
            <a:endParaRPr lang="en-US" dirty="0"/>
          </a:p>
        </p:txBody>
      </p:sp>
      <p:sp>
        <p:nvSpPr>
          <p:cNvPr id="3" name="Content Placeholder 2"/>
          <p:cNvSpPr>
            <a:spLocks noGrp="1"/>
          </p:cNvSpPr>
          <p:nvPr>
            <p:ph idx="1"/>
          </p:nvPr>
        </p:nvSpPr>
        <p:spPr/>
        <p:txBody>
          <a:bodyPr/>
          <a:lstStyle/>
          <a:p>
            <a:r>
              <a:rPr lang="en-US" dirty="0" smtClean="0"/>
              <a:t>INCREASED CORE TEMPERATURE</a:t>
            </a:r>
          </a:p>
          <a:p>
            <a:r>
              <a:rPr lang="en-US" dirty="0" smtClean="0"/>
              <a:t>INCREASED RISK FOR MUSCULOSKELETAL INJURY</a:t>
            </a:r>
          </a:p>
          <a:p>
            <a:r>
              <a:rPr lang="en-US" dirty="0" smtClean="0"/>
              <a:t>INCREASED RISK FOR HYPOTHERMIA:</a:t>
            </a:r>
          </a:p>
          <a:p>
            <a:r>
              <a:rPr lang="en-US" dirty="0" smtClean="0"/>
              <a:t>Because children have </a:t>
            </a:r>
            <a:r>
              <a:rPr lang="en-US" dirty="0" smtClean="0">
                <a:solidFill>
                  <a:srgbClr val="FF0000"/>
                </a:solidFill>
              </a:rPr>
              <a:t>a large surface area </a:t>
            </a:r>
            <a:r>
              <a:rPr lang="en-US" dirty="0" smtClean="0"/>
              <a:t>relative to body mass, they lose large amounts of heat when exercising in water.</a:t>
            </a:r>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EXERCISE</a:t>
            </a:r>
            <a:endParaRPr lang="en-US" dirty="0"/>
          </a:p>
        </p:txBody>
      </p:sp>
      <p:sp>
        <p:nvSpPr>
          <p:cNvPr id="3" name="Content Placeholder 2"/>
          <p:cNvSpPr>
            <a:spLocks noGrp="1"/>
          </p:cNvSpPr>
          <p:nvPr>
            <p:ph idx="1"/>
          </p:nvPr>
        </p:nvSpPr>
        <p:spPr/>
        <p:txBody>
          <a:bodyPr/>
          <a:lstStyle/>
          <a:p>
            <a:r>
              <a:rPr lang="en-US" dirty="0" smtClean="0">
                <a:solidFill>
                  <a:srgbClr val="FF0000"/>
                </a:solidFill>
              </a:rPr>
              <a:t>lack of time </a:t>
            </a:r>
            <a:r>
              <a:rPr lang="en-US" dirty="0" smtClean="0"/>
              <a:t>is the number one barrier to exercise, particularly for girls. </a:t>
            </a:r>
          </a:p>
          <a:p>
            <a:r>
              <a:rPr lang="en-US" dirty="0" smtClean="0"/>
              <a:t>Students report spending </a:t>
            </a:r>
            <a:r>
              <a:rPr lang="en-US" dirty="0" smtClean="0">
                <a:solidFill>
                  <a:srgbClr val="FF0000"/>
                </a:solidFill>
              </a:rPr>
              <a:t>4 hours or more </a:t>
            </a:r>
            <a:r>
              <a:rPr lang="en-US" dirty="0" smtClean="0"/>
              <a:t>on some days doing </a:t>
            </a:r>
            <a:r>
              <a:rPr lang="en-US" dirty="0" smtClean="0">
                <a:solidFill>
                  <a:srgbClr val="FF0000"/>
                </a:solidFill>
              </a:rPr>
              <a:t>homework</a:t>
            </a:r>
            <a:r>
              <a:rPr lang="en-US" dirty="0" smtClean="0"/>
              <a:t>. Many have part-time </a:t>
            </a:r>
            <a:r>
              <a:rPr lang="en-US" dirty="0" smtClean="0">
                <a:solidFill>
                  <a:srgbClr val="FF0000"/>
                </a:solidFill>
              </a:rPr>
              <a:t>jobs</a:t>
            </a:r>
            <a:r>
              <a:rPr lang="en-US" dirty="0" smtClean="0"/>
              <a:t> that occupy them on weekends. Others have </a:t>
            </a:r>
            <a:r>
              <a:rPr lang="en-US" dirty="0" smtClean="0">
                <a:solidFill>
                  <a:srgbClr val="FF0000"/>
                </a:solidFill>
              </a:rPr>
              <a:t>family</a:t>
            </a:r>
            <a:r>
              <a:rPr lang="en-US" dirty="0" smtClean="0"/>
              <a:t> obligations that </a:t>
            </a:r>
            <a:r>
              <a:rPr lang="en-US" dirty="0" err="1" smtClean="0"/>
              <a:t>ﬁll</a:t>
            </a:r>
            <a:r>
              <a:rPr lang="en-US" dirty="0" smtClean="0"/>
              <a:t> their schedules. These responsibilities often interfere with activity.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EXERCISE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Self-consciousness</a:t>
            </a:r>
            <a:r>
              <a:rPr lang="en-US" dirty="0" smtClean="0"/>
              <a:t> about physical attributes and competency in activity tend to be the primary barriers for boys. If boys feel that they are too </a:t>
            </a:r>
            <a:r>
              <a:rPr lang="en-US" dirty="0" smtClean="0">
                <a:solidFill>
                  <a:srgbClr val="FF0000"/>
                </a:solidFill>
              </a:rPr>
              <a:t>young</a:t>
            </a:r>
            <a:r>
              <a:rPr lang="en-US" dirty="0" smtClean="0"/>
              <a:t>, too </a:t>
            </a:r>
            <a:r>
              <a:rPr lang="en-US" dirty="0" smtClean="0">
                <a:solidFill>
                  <a:srgbClr val="FF0000"/>
                </a:solidFill>
              </a:rPr>
              <a:t>small</a:t>
            </a:r>
            <a:r>
              <a:rPr lang="en-US" dirty="0" smtClean="0"/>
              <a:t>, too </a:t>
            </a:r>
            <a:r>
              <a:rPr lang="en-US" dirty="0" smtClean="0">
                <a:solidFill>
                  <a:srgbClr val="FF0000"/>
                </a:solidFill>
              </a:rPr>
              <a:t>over-weight</a:t>
            </a:r>
            <a:r>
              <a:rPr lang="en-US" dirty="0" smtClean="0"/>
              <a:t>, or </a:t>
            </a:r>
            <a:r>
              <a:rPr lang="en-US" dirty="0" smtClean="0">
                <a:solidFill>
                  <a:srgbClr val="FF0000"/>
                </a:solidFill>
              </a:rPr>
              <a:t>lacking skills </a:t>
            </a:r>
            <a:r>
              <a:rPr lang="en-US" dirty="0" smtClean="0"/>
              <a:t>for a particular activity, they tend to avoid it, Some fear failure.</a:t>
            </a:r>
          </a:p>
          <a:p>
            <a:r>
              <a:rPr lang="en-US" dirty="0" smtClean="0"/>
              <a:t>Many adolescents prefer to </a:t>
            </a:r>
            <a:r>
              <a:rPr lang="en-US" dirty="0" smtClean="0">
                <a:solidFill>
                  <a:srgbClr val="FF0000"/>
                </a:solidFill>
              </a:rPr>
              <a:t>work</a:t>
            </a:r>
            <a:r>
              <a:rPr lang="en-US" dirty="0" smtClean="0"/>
              <a:t> on </a:t>
            </a:r>
            <a:r>
              <a:rPr lang="en-US" dirty="0" smtClean="0">
                <a:solidFill>
                  <a:srgbClr val="FF0000"/>
                </a:solidFill>
              </a:rPr>
              <a:t>computers</a:t>
            </a:r>
            <a:r>
              <a:rPr lang="en-US" dirty="0" smtClean="0"/>
              <a:t>, talk on cell </a:t>
            </a:r>
            <a:r>
              <a:rPr lang="en-US" dirty="0" smtClean="0">
                <a:solidFill>
                  <a:srgbClr val="FF0000"/>
                </a:solidFill>
              </a:rPr>
              <a:t>phones</a:t>
            </a:r>
            <a:r>
              <a:rPr lang="en-US" dirty="0" smtClean="0"/>
              <a:t>, or watch </a:t>
            </a:r>
            <a:r>
              <a:rPr lang="en-US" dirty="0" smtClean="0">
                <a:solidFill>
                  <a:srgbClr val="FF0000"/>
                </a:solidFill>
              </a:rPr>
              <a:t>television</a:t>
            </a:r>
            <a:r>
              <a:rPr lang="en-US" dirty="0" smtClean="0"/>
              <a:t> rather than participate in activity. In fact, they are “playing” football, “riding” bicycles, or “hitting” tennis balls on a TV or computer screen.</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EXERCISE</a:t>
            </a:r>
            <a:endParaRPr lang="en-US" dirty="0"/>
          </a:p>
        </p:txBody>
      </p:sp>
      <p:sp>
        <p:nvSpPr>
          <p:cNvPr id="3" name="Content Placeholder 2"/>
          <p:cNvSpPr>
            <a:spLocks noGrp="1"/>
          </p:cNvSpPr>
          <p:nvPr>
            <p:ph idx="1"/>
          </p:nvPr>
        </p:nvSpPr>
        <p:spPr/>
        <p:txBody>
          <a:bodyPr/>
          <a:lstStyle/>
          <a:p>
            <a:r>
              <a:rPr lang="en-US" dirty="0" smtClean="0"/>
              <a:t>Teens like to be a part of a group, so if their </a:t>
            </a:r>
            <a:r>
              <a:rPr lang="en-US" dirty="0" smtClean="0">
                <a:solidFill>
                  <a:srgbClr val="FF0000"/>
                </a:solidFill>
              </a:rPr>
              <a:t>friends</a:t>
            </a:r>
            <a:r>
              <a:rPr lang="en-US" dirty="0" smtClean="0"/>
              <a:t> are playing sports, they also play sports. However, if their friends are playing video games or going out to parties, they choose these other activities.</a:t>
            </a:r>
          </a:p>
          <a:p>
            <a:r>
              <a:rPr lang="en-US" dirty="0" smtClean="0"/>
              <a:t>other barrier to exercise is inaccessibility or cost.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EXERCISE</a:t>
            </a:r>
            <a:endParaRPr lang="en-US" dirty="0"/>
          </a:p>
        </p:txBody>
      </p:sp>
      <p:sp>
        <p:nvSpPr>
          <p:cNvPr id="3" name="Content Placeholder 2"/>
          <p:cNvSpPr>
            <a:spLocks noGrp="1"/>
          </p:cNvSpPr>
          <p:nvPr>
            <p:ph idx="1"/>
          </p:nvPr>
        </p:nvSpPr>
        <p:spPr/>
        <p:txBody>
          <a:bodyPr/>
          <a:lstStyle/>
          <a:p>
            <a:r>
              <a:rPr lang="en-US" sz="2800" dirty="0" smtClean="0"/>
              <a:t>DECREASED RISK FOR OBESITY</a:t>
            </a:r>
          </a:p>
          <a:p>
            <a:r>
              <a:rPr lang="en-US" sz="2800" dirty="0" smtClean="0"/>
              <a:t>INCREASED MUSCULAR STRENGTH AND BONE DENSITY</a:t>
            </a:r>
          </a:p>
          <a:p>
            <a:r>
              <a:rPr lang="en-US" sz="2800" dirty="0" smtClean="0"/>
              <a:t>IMPROVED CARDIORESPIRATORY PERFORMANCE</a:t>
            </a:r>
          </a:p>
          <a:p>
            <a:r>
              <a:rPr lang="en-US" sz="2800" dirty="0" smtClean="0"/>
              <a:t>IMPROVED PSYCHOLOGICAL FACTORS</a:t>
            </a:r>
          </a:p>
          <a:p>
            <a:r>
              <a:rPr lang="en-US" sz="2800" dirty="0" smtClean="0"/>
              <a:t>DECREASED RISK FOR CHRONIC DISEASE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FOR EXERCISE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EXERCISE TESTING:</a:t>
            </a:r>
          </a:p>
          <a:p>
            <a:r>
              <a:rPr lang="en-US" dirty="0" smtClean="0"/>
              <a:t>In most cases, basic </a:t>
            </a:r>
            <a:r>
              <a:rPr lang="en-US" dirty="0" smtClean="0">
                <a:solidFill>
                  <a:srgbClr val="FF0000"/>
                </a:solidFill>
              </a:rPr>
              <a:t>adult exercise testing guidelines </a:t>
            </a:r>
            <a:r>
              <a:rPr lang="en-US" dirty="0" smtClean="0"/>
              <a:t>apply to </a:t>
            </a:r>
            <a:r>
              <a:rPr lang="en-US" dirty="0" smtClean="0">
                <a:solidFill>
                  <a:srgbClr val="FF0000"/>
                </a:solidFill>
              </a:rPr>
              <a:t>healthy children and adolescents</a:t>
            </a:r>
            <a:r>
              <a:rPr lang="en-US" dirty="0" smtClean="0"/>
              <a:t>, but response to exercise differs.</a:t>
            </a:r>
          </a:p>
          <a:p>
            <a:r>
              <a:rPr lang="en-US" dirty="0" smtClean="0"/>
              <a:t>When exercise testing is war-ranted, however, </a:t>
            </a:r>
            <a:r>
              <a:rPr lang="en-US" dirty="0" smtClean="0">
                <a:solidFill>
                  <a:srgbClr val="FF0000"/>
                </a:solidFill>
              </a:rPr>
              <a:t>familiarize</a:t>
            </a:r>
            <a:r>
              <a:rPr lang="en-US" dirty="0" smtClean="0"/>
              <a:t> the child with the testing protocol ahead of time. This alleviates fears and helps ensure accurate measures.</a:t>
            </a:r>
          </a:p>
          <a:p>
            <a:r>
              <a:rPr lang="en-US" dirty="0" smtClean="0"/>
              <a:t>The </a:t>
            </a:r>
            <a:r>
              <a:rPr lang="en-US" dirty="0" smtClean="0">
                <a:solidFill>
                  <a:srgbClr val="FF0000"/>
                </a:solidFill>
              </a:rPr>
              <a:t>treadmill</a:t>
            </a:r>
            <a:r>
              <a:rPr lang="en-US" dirty="0" smtClean="0"/>
              <a:t> test is the most appropriate means of exercise testing for young children because of its simplicity and because it accommodates various body sizes.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FOR EXERCISE</a:t>
            </a:r>
            <a:endParaRPr lang="en-US" dirty="0"/>
          </a:p>
        </p:txBody>
      </p:sp>
      <p:sp>
        <p:nvSpPr>
          <p:cNvPr id="3" name="Content Placeholder 2"/>
          <p:cNvSpPr>
            <a:spLocks noGrp="1"/>
          </p:cNvSpPr>
          <p:nvPr>
            <p:ph idx="1"/>
          </p:nvPr>
        </p:nvSpPr>
        <p:spPr/>
        <p:txBody>
          <a:bodyPr>
            <a:normAutofit fontScale="92500"/>
          </a:bodyPr>
          <a:lstStyle/>
          <a:p>
            <a:r>
              <a:rPr lang="en-US" dirty="0" smtClean="0"/>
              <a:t>Most physical education classes in schools use simple </a:t>
            </a:r>
            <a:r>
              <a:rPr lang="en-US" dirty="0" err="1" smtClean="0"/>
              <a:t>ﬁeld</a:t>
            </a:r>
            <a:r>
              <a:rPr lang="en-US" dirty="0" smtClean="0"/>
              <a:t> tests to assess the </a:t>
            </a:r>
            <a:r>
              <a:rPr lang="en-US" dirty="0" err="1" smtClean="0"/>
              <a:t>ﬁtness</a:t>
            </a:r>
            <a:r>
              <a:rPr lang="en-US" dirty="0" smtClean="0"/>
              <a:t> status of students. For cardiorespiratory </a:t>
            </a:r>
            <a:r>
              <a:rPr lang="en-US" dirty="0" err="1" smtClean="0"/>
              <a:t>ﬁtness</a:t>
            </a:r>
            <a:r>
              <a:rPr lang="en-US" dirty="0" smtClean="0"/>
              <a:t>, they perform the </a:t>
            </a:r>
            <a:r>
              <a:rPr lang="en-US" dirty="0" smtClean="0">
                <a:solidFill>
                  <a:srgbClr val="FF0000"/>
                </a:solidFill>
              </a:rPr>
              <a:t>1-mi walk-run</a:t>
            </a:r>
            <a:r>
              <a:rPr lang="en-US" dirty="0" smtClean="0"/>
              <a:t>; for muscular </a:t>
            </a:r>
            <a:r>
              <a:rPr lang="en-US" dirty="0" err="1" smtClean="0"/>
              <a:t>ﬁtness</a:t>
            </a:r>
            <a:r>
              <a:rPr lang="en-US" dirty="0" smtClean="0"/>
              <a:t>, they use the </a:t>
            </a:r>
            <a:r>
              <a:rPr lang="en-US" dirty="0" smtClean="0">
                <a:solidFill>
                  <a:srgbClr val="FF0000"/>
                </a:solidFill>
              </a:rPr>
              <a:t>curl-up test </a:t>
            </a:r>
            <a:r>
              <a:rPr lang="en-US" dirty="0" smtClean="0"/>
              <a:t>and the pull-up or </a:t>
            </a:r>
            <a:r>
              <a:rPr lang="en-US" dirty="0" smtClean="0">
                <a:solidFill>
                  <a:srgbClr val="FF0000"/>
                </a:solidFill>
              </a:rPr>
              <a:t>push-up</a:t>
            </a:r>
            <a:r>
              <a:rPr lang="en-US" dirty="0" smtClean="0"/>
              <a:t> test; for </a:t>
            </a:r>
            <a:r>
              <a:rPr lang="en-US" dirty="0" err="1" smtClean="0"/>
              <a:t>ﬂexibility</a:t>
            </a:r>
            <a:r>
              <a:rPr lang="en-US" dirty="0" smtClean="0"/>
              <a:t>, they use the </a:t>
            </a:r>
            <a:r>
              <a:rPr lang="en-US" dirty="0" smtClean="0">
                <a:solidFill>
                  <a:srgbClr val="FF0000"/>
                </a:solidFill>
              </a:rPr>
              <a:t>sit and reach </a:t>
            </a:r>
            <a:r>
              <a:rPr lang="en-US" dirty="0" smtClean="0"/>
              <a:t>test; and for body composition, they take </a:t>
            </a:r>
            <a:r>
              <a:rPr lang="en-US" dirty="0" smtClean="0">
                <a:solidFill>
                  <a:srgbClr val="FF0000"/>
                </a:solidFill>
              </a:rPr>
              <a:t>skin fold </a:t>
            </a:r>
            <a:r>
              <a:rPr lang="en-US" dirty="0" smtClean="0"/>
              <a:t>measurements. Additionally, they calculate BMI as an indicator for overweight or  obesity.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PRESCRIPTION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5 minutes of light activity such as walking, jumping jacks, and stretching prior to increasing intensity to prepare the body for activity.</a:t>
            </a:r>
          </a:p>
          <a:p>
            <a:r>
              <a:rPr lang="en-US" dirty="0" smtClean="0"/>
              <a:t>5-minute cool-down</a:t>
            </a:r>
          </a:p>
          <a:p>
            <a:r>
              <a:rPr lang="en-US" dirty="0" smtClean="0"/>
              <a:t>Groups such as the American Heart Association and </a:t>
            </a:r>
            <a:r>
              <a:rPr lang="en-US" dirty="0" smtClean="0">
                <a:solidFill>
                  <a:srgbClr val="FF0000"/>
                </a:solidFill>
              </a:rPr>
              <a:t>ACSM</a:t>
            </a:r>
            <a:r>
              <a:rPr lang="en-US" dirty="0" smtClean="0"/>
              <a:t> suggest that all children over the age of </a:t>
            </a:r>
            <a:r>
              <a:rPr lang="en-US" dirty="0" smtClean="0">
                <a:solidFill>
                  <a:srgbClr val="FF0000"/>
                </a:solidFill>
              </a:rPr>
              <a:t>two</a:t>
            </a:r>
            <a:r>
              <a:rPr lang="en-US" dirty="0" smtClean="0"/>
              <a:t> receive </a:t>
            </a:r>
            <a:r>
              <a:rPr lang="en-US" dirty="0" smtClean="0">
                <a:solidFill>
                  <a:srgbClr val="FF0000"/>
                </a:solidFill>
              </a:rPr>
              <a:t>60</a:t>
            </a:r>
            <a:r>
              <a:rPr lang="en-US" dirty="0" smtClean="0"/>
              <a:t> minutes of moderate-to-vigorous intensity physical activity each day. </a:t>
            </a:r>
          </a:p>
          <a:p>
            <a:r>
              <a:rPr lang="en-US" dirty="0" smtClean="0"/>
              <a:t>The activity should be enjoyable and varied but does </a:t>
            </a:r>
            <a:r>
              <a:rPr lang="en-US" dirty="0" smtClean="0">
                <a:solidFill>
                  <a:srgbClr val="FF0000"/>
                </a:solidFill>
              </a:rPr>
              <a:t>not necessarily have to be continuous</a:t>
            </a:r>
            <a:r>
              <a:rPr lang="en-US" dirty="0" smtClean="0"/>
              <a:t>. </a:t>
            </a:r>
          </a:p>
          <a:p>
            <a:endParaRPr lang="en-US" dirty="0" smtClean="0"/>
          </a:p>
          <a:p>
            <a:r>
              <a:rPr lang="en-US" dirty="0" smtClean="0"/>
              <a:t>In fact, children under the age of </a:t>
            </a:r>
            <a:r>
              <a:rPr lang="en-US" dirty="0" smtClean="0">
                <a:solidFill>
                  <a:srgbClr val="FF0000"/>
                </a:solidFill>
              </a:rPr>
              <a:t>12</a:t>
            </a:r>
            <a:r>
              <a:rPr lang="en-US" dirty="0" smtClean="0"/>
              <a:t> tend to perform better with </a:t>
            </a:r>
            <a:r>
              <a:rPr lang="en-US" dirty="0" smtClean="0">
                <a:solidFill>
                  <a:srgbClr val="FF0000"/>
                </a:solidFill>
              </a:rPr>
              <a:t>intermittent</a:t>
            </a:r>
            <a:r>
              <a:rPr lang="en-US" dirty="0" smtClean="0"/>
              <a:t> activities that change from vigorous intensity to moderate intensity back to vigorous intensity, so encourage it.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r>
              <a:rPr lang="en-US" sz="3600" dirty="0" smtClean="0"/>
              <a:t>Growth during childhood and adolescence</a:t>
            </a:r>
            <a:endParaRPr lang="en-US" sz="3600" dirty="0"/>
          </a:p>
        </p:txBody>
      </p:sp>
      <p:sp>
        <p:nvSpPr>
          <p:cNvPr id="3" name="Content Placeholder 2"/>
          <p:cNvSpPr>
            <a:spLocks noGrp="1"/>
          </p:cNvSpPr>
          <p:nvPr>
            <p:ph idx="1"/>
          </p:nvPr>
        </p:nvSpPr>
        <p:spPr/>
        <p:txBody>
          <a:bodyPr/>
          <a:lstStyle/>
          <a:p>
            <a:r>
              <a:rPr lang="en-US" dirty="0" smtClean="0"/>
              <a:t>From childhood to adolescence, the lower extremities (</a:t>
            </a:r>
            <a:r>
              <a:rPr lang="en-US" dirty="0" smtClean="0">
                <a:solidFill>
                  <a:srgbClr val="FF0000"/>
                </a:solidFill>
              </a:rPr>
              <a:t>legs</a:t>
            </a:r>
            <a:r>
              <a:rPr lang="en-US" dirty="0" smtClean="0"/>
              <a:t>) grow faster than the upper body (</a:t>
            </a:r>
            <a:r>
              <a:rPr lang="en-US" dirty="0" smtClean="0">
                <a:solidFill>
                  <a:srgbClr val="FF0000"/>
                </a:solidFill>
              </a:rPr>
              <a:t>trunk</a:t>
            </a:r>
            <a:r>
              <a:rPr lang="en-US" dirty="0" smtClean="0"/>
              <a:t>). This results </a:t>
            </a:r>
            <a:r>
              <a:rPr lang="en-US" smtClean="0"/>
              <a:t>in sitting height </a:t>
            </a:r>
            <a:r>
              <a:rPr lang="en-US" dirty="0" smtClean="0"/>
              <a:t>contributing less to stature as age progresses. </a:t>
            </a:r>
          </a:p>
          <a:p>
            <a:r>
              <a:rPr lang="en-US" dirty="0" smtClean="0">
                <a:solidFill>
                  <a:srgbClr val="FF0000"/>
                </a:solidFill>
              </a:rPr>
              <a:t>Sex differences </a:t>
            </a:r>
            <a:r>
              <a:rPr lang="en-US" dirty="0" smtClean="0"/>
              <a:t>in leg length and sitting height are </a:t>
            </a:r>
            <a:r>
              <a:rPr lang="en-US" dirty="0" smtClean="0">
                <a:solidFill>
                  <a:srgbClr val="FF0000"/>
                </a:solidFill>
              </a:rPr>
              <a:t>small</a:t>
            </a:r>
            <a:r>
              <a:rPr lang="en-US" dirty="0" smtClean="0"/>
              <a:t> during childhood. </a:t>
            </a:r>
          </a:p>
          <a:p>
            <a:endParaRPr lang="en-US" dirty="0"/>
          </a:p>
        </p:txBody>
      </p:sp>
      <p:sp>
        <p:nvSpPr>
          <p:cNvPr id="4" name="Footer Placeholder 3"/>
          <p:cNvSpPr>
            <a:spLocks noGrp="1"/>
          </p:cNvSpPr>
          <p:nvPr>
            <p:ph type="ftr" sz="quarter" idx="11"/>
          </p:nvPr>
        </p:nvSpPr>
        <p:spPr/>
        <p:txBody>
          <a:bodyPr/>
          <a:lstStyle/>
          <a:p>
            <a:r>
              <a:rPr lang="en-US" dirty="0" smtClean="0"/>
              <a:t>Children Exercise Physiology</a:t>
            </a:r>
            <a:endParaRPr lang="en-US" dirty="0"/>
          </a:p>
        </p:txBody>
      </p:sp>
      <p:sp>
        <p:nvSpPr>
          <p:cNvPr id="5" name="Slide Number Placeholder 4"/>
          <p:cNvSpPr>
            <a:spLocks noGrp="1"/>
          </p:cNvSpPr>
          <p:nvPr>
            <p:ph type="sldNum" sz="quarter" idx="12"/>
          </p:nvPr>
        </p:nvSpPr>
        <p:spPr/>
        <p:txBody>
          <a:bodyPr/>
          <a:lstStyle/>
          <a:p>
            <a:fld id="{D499CAD1-7665-49A8-95DF-32653F183812}" type="slidenum">
              <a:rPr lang="en-US" smtClean="0"/>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PRESCRIPTION</a:t>
            </a:r>
            <a:endParaRPr lang="en-US" dirty="0"/>
          </a:p>
        </p:txBody>
      </p:sp>
      <p:sp>
        <p:nvSpPr>
          <p:cNvPr id="3" name="Content Placeholder 2"/>
          <p:cNvSpPr>
            <a:spLocks noGrp="1"/>
          </p:cNvSpPr>
          <p:nvPr>
            <p:ph idx="1"/>
          </p:nvPr>
        </p:nvSpPr>
        <p:spPr>
          <a:xfrm>
            <a:off x="457200" y="1600201"/>
            <a:ext cx="8534400" cy="1219199"/>
          </a:xfrm>
        </p:spPr>
        <p:txBody>
          <a:bodyPr>
            <a:normAutofit lnSpcReduction="10000"/>
          </a:bodyPr>
          <a:lstStyle/>
          <a:p>
            <a:r>
              <a:rPr lang="en-US" sz="2400" dirty="0" smtClean="0"/>
              <a:t>To ensure </a:t>
            </a:r>
            <a:r>
              <a:rPr lang="en-US" sz="2400" dirty="0" smtClean="0">
                <a:solidFill>
                  <a:srgbClr val="FF0000"/>
                </a:solidFill>
              </a:rPr>
              <a:t>compliance</a:t>
            </a:r>
            <a:r>
              <a:rPr lang="en-US" sz="2400" dirty="0" smtClean="0"/>
              <a:t>, make the activities </a:t>
            </a:r>
            <a:r>
              <a:rPr lang="en-US" sz="2400" dirty="0" smtClean="0">
                <a:solidFill>
                  <a:srgbClr val="FF0000"/>
                </a:solidFill>
              </a:rPr>
              <a:t>fun</a:t>
            </a:r>
            <a:r>
              <a:rPr lang="en-US" sz="2400" dirty="0" smtClean="0"/>
              <a:t>, </a:t>
            </a:r>
            <a:r>
              <a:rPr lang="en-US" sz="2400" dirty="0" smtClean="0">
                <a:solidFill>
                  <a:srgbClr val="FF0000"/>
                </a:solidFill>
              </a:rPr>
              <a:t>nonthreatening</a:t>
            </a:r>
            <a:r>
              <a:rPr lang="en-US" sz="2400" dirty="0" smtClean="0"/>
              <a:t>, un embarrassing, and developmentally appropriate. Offer words of encouragement and support.</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a:p>
        </p:txBody>
      </p:sp>
      <p:pic>
        <p:nvPicPr>
          <p:cNvPr id="2050" name="Picture 2" descr="C:\Documents and Settings\m.avandi\Desktop\15.bmp"/>
          <p:cNvPicPr>
            <a:picLocks noChangeAspect="1" noChangeArrowheads="1"/>
          </p:cNvPicPr>
          <p:nvPr/>
        </p:nvPicPr>
        <p:blipFill>
          <a:blip r:embed="rId2" cstate="print"/>
          <a:srcRect/>
          <a:stretch>
            <a:fillRect/>
          </a:stretch>
        </p:blipFill>
        <p:spPr bwMode="auto">
          <a:xfrm>
            <a:off x="343950" y="2895600"/>
            <a:ext cx="8647650" cy="3505200"/>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PRESCRIPTION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81000" y="1657350"/>
            <a:ext cx="8367713" cy="4514850"/>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PRESCRIPTION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Encourage children to drink one to two </a:t>
            </a:r>
            <a:r>
              <a:rPr lang="en-US" dirty="0" smtClean="0">
                <a:solidFill>
                  <a:srgbClr val="FF0000"/>
                </a:solidFill>
              </a:rPr>
              <a:t>8-oz</a:t>
            </a:r>
            <a:r>
              <a:rPr lang="en-US" dirty="0" smtClean="0"/>
              <a:t> glasses of water before activity and provide them with water during activity to prevent dehydration.</a:t>
            </a:r>
          </a:p>
          <a:p>
            <a:r>
              <a:rPr lang="en-US" dirty="0" smtClean="0"/>
              <a:t>Exercise in a cool environment. </a:t>
            </a:r>
          </a:p>
          <a:p>
            <a:r>
              <a:rPr lang="en-US" dirty="0" smtClean="0"/>
              <a:t>Overweight children, however, might not initially be able to accumulate 60 minutes of daily activity. </a:t>
            </a:r>
          </a:p>
          <a:p>
            <a:r>
              <a:rPr lang="en-US" dirty="0" smtClean="0"/>
              <a:t>Use light resistance with a greater number of repetitions. Have the child perform </a:t>
            </a:r>
            <a:r>
              <a:rPr lang="en-US" dirty="0" smtClean="0">
                <a:solidFill>
                  <a:srgbClr val="FF0000"/>
                </a:solidFill>
              </a:rPr>
              <a:t>8</a:t>
            </a:r>
            <a:r>
              <a:rPr lang="en-US" dirty="0" smtClean="0"/>
              <a:t> to </a:t>
            </a:r>
            <a:r>
              <a:rPr lang="en-US" dirty="0" smtClean="0">
                <a:solidFill>
                  <a:srgbClr val="FF0000"/>
                </a:solidFill>
              </a:rPr>
              <a:t>15</a:t>
            </a:r>
            <a:r>
              <a:rPr lang="en-US" dirty="0" smtClean="0"/>
              <a:t> repetitions to moderate fatigue and do not increase intensity until the child is able to perform the </a:t>
            </a:r>
            <a:r>
              <a:rPr lang="en-US" dirty="0" err="1" smtClean="0"/>
              <a:t>speciﬁed</a:t>
            </a:r>
            <a:r>
              <a:rPr lang="en-US" dirty="0" smtClean="0"/>
              <a:t> number of repetitions with proper form.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PRESCRIPTION</a:t>
            </a:r>
            <a:endParaRPr lang="en-US" dirty="0"/>
          </a:p>
        </p:txBody>
      </p:sp>
      <p:sp>
        <p:nvSpPr>
          <p:cNvPr id="3" name="Content Placeholder 2"/>
          <p:cNvSpPr>
            <a:spLocks noGrp="1"/>
          </p:cNvSpPr>
          <p:nvPr>
            <p:ph idx="1"/>
          </p:nvPr>
        </p:nvSpPr>
        <p:spPr/>
        <p:txBody>
          <a:bodyPr>
            <a:normAutofit/>
          </a:bodyPr>
          <a:lstStyle/>
          <a:p>
            <a:r>
              <a:rPr lang="en-US" dirty="0" smtClean="0"/>
              <a:t> Emphasize activities that are </a:t>
            </a:r>
            <a:r>
              <a:rPr lang="en-US" dirty="0" smtClean="0">
                <a:solidFill>
                  <a:srgbClr val="FF0000"/>
                </a:solidFill>
              </a:rPr>
              <a:t>enjoyable</a:t>
            </a:r>
            <a:r>
              <a:rPr lang="en-US" dirty="0" smtClean="0"/>
              <a:t> and not monotonous</a:t>
            </a:r>
          </a:p>
          <a:p>
            <a:r>
              <a:rPr lang="en-US" dirty="0" smtClean="0"/>
              <a:t>  Include both </a:t>
            </a:r>
            <a:r>
              <a:rPr lang="en-US" dirty="0" smtClean="0">
                <a:solidFill>
                  <a:srgbClr val="FF0000"/>
                </a:solidFill>
              </a:rPr>
              <a:t>competitive</a:t>
            </a:r>
            <a:r>
              <a:rPr lang="en-US" dirty="0" smtClean="0"/>
              <a:t> and </a:t>
            </a:r>
            <a:r>
              <a:rPr lang="en-US" dirty="0" smtClean="0">
                <a:solidFill>
                  <a:srgbClr val="FF0000"/>
                </a:solidFill>
              </a:rPr>
              <a:t>noncompetitive</a:t>
            </a:r>
            <a:r>
              <a:rPr lang="en-US" dirty="0" smtClean="0"/>
              <a:t> activities to meet the needs of different age groups and ability levels</a:t>
            </a:r>
          </a:p>
          <a:p>
            <a:r>
              <a:rPr lang="en-US" dirty="0" smtClean="0"/>
              <a:t>Foster skills and abilities that develop </a:t>
            </a:r>
            <a:r>
              <a:rPr lang="en-US" dirty="0" err="1" smtClean="0">
                <a:solidFill>
                  <a:srgbClr val="FF0000"/>
                </a:solidFill>
              </a:rPr>
              <a:t>conﬁdence</a:t>
            </a:r>
            <a:endParaRPr lang="en-US" dirty="0" smtClean="0">
              <a:solidFill>
                <a:srgbClr val="FF0000"/>
              </a:solidFill>
            </a:endParaRPr>
          </a:p>
          <a:p>
            <a:r>
              <a:rPr lang="en-US" dirty="0" smtClean="0"/>
              <a:t>Promote interaction and </a:t>
            </a:r>
            <a:r>
              <a:rPr lang="en-US" dirty="0" smtClean="0">
                <a:solidFill>
                  <a:srgbClr val="FF0000"/>
                </a:solidFill>
              </a:rPr>
              <a:t>coordination</a:t>
            </a:r>
            <a:r>
              <a:rPr lang="en-US" dirty="0" smtClean="0"/>
              <a:t> between the school and the community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114</a:t>
            </a:fld>
            <a:endParaRPr lang="en-US"/>
          </a:p>
        </p:txBody>
      </p:sp>
      <p:pic>
        <p:nvPicPr>
          <p:cNvPr id="4098" name="Picture 2" descr="C:\Documents and Settings\m.avandi\Desktop\17.bmp"/>
          <p:cNvPicPr>
            <a:picLocks noChangeAspect="1" noChangeArrowheads="1"/>
          </p:cNvPicPr>
          <p:nvPr/>
        </p:nvPicPr>
        <p:blipFill>
          <a:blip r:embed="rId2" cstate="print"/>
          <a:srcRect/>
          <a:stretch>
            <a:fillRect/>
          </a:stretch>
        </p:blipFill>
        <p:spPr bwMode="auto">
          <a:xfrm>
            <a:off x="685800" y="1828800"/>
            <a:ext cx="3476625" cy="3990096"/>
          </a:xfrm>
          <a:prstGeom prst="rect">
            <a:avLst/>
          </a:prstGeom>
          <a:noFill/>
        </p:spPr>
      </p:pic>
      <p:pic>
        <p:nvPicPr>
          <p:cNvPr id="4099" name="Picture 3" descr="C:\Documents and Settings\m.avandi\Desktop\18.bmp"/>
          <p:cNvPicPr>
            <a:picLocks noChangeAspect="1" noChangeArrowheads="1"/>
          </p:cNvPicPr>
          <p:nvPr/>
        </p:nvPicPr>
        <p:blipFill>
          <a:blip r:embed="rId3" cstate="print"/>
          <a:srcRect/>
          <a:stretch>
            <a:fillRect/>
          </a:stretch>
        </p:blipFill>
        <p:spPr bwMode="auto">
          <a:xfrm>
            <a:off x="4724400" y="1752600"/>
            <a:ext cx="3276600" cy="4224294"/>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C:\Documents and Settings\m.avandi\Desktop\19.bmp"/>
          <p:cNvPicPr>
            <a:picLocks noGrp="1" noChangeAspect="1" noChangeArrowheads="1"/>
          </p:cNvPicPr>
          <p:nvPr>
            <p:ph idx="1"/>
          </p:nvPr>
        </p:nvPicPr>
        <p:blipFill>
          <a:blip r:embed="rId2" cstate="print"/>
          <a:srcRect/>
          <a:stretch>
            <a:fillRect/>
          </a:stretch>
        </p:blipFill>
        <p:spPr bwMode="auto">
          <a:xfrm>
            <a:off x="4953000" y="2286000"/>
            <a:ext cx="3795357" cy="4068763"/>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a:p>
        </p:txBody>
      </p:sp>
      <p:pic>
        <p:nvPicPr>
          <p:cNvPr id="6" name="Picture 5" descr="C:\Documents and Settings\m.avandi\Desktop\20.bmp"/>
          <p:cNvPicPr>
            <a:picLocks noChangeAspect="1" noChangeArrowheads="1"/>
          </p:cNvPicPr>
          <p:nvPr/>
        </p:nvPicPr>
        <p:blipFill>
          <a:blip r:embed="rId3" cstate="print"/>
          <a:srcRect/>
          <a:stretch>
            <a:fillRect/>
          </a:stretch>
        </p:blipFill>
        <p:spPr bwMode="auto">
          <a:xfrm>
            <a:off x="228599" y="0"/>
            <a:ext cx="8836227" cy="2209800"/>
          </a:xfrm>
          <a:prstGeom prst="rect">
            <a:avLst/>
          </a:prstGeom>
          <a:noFill/>
        </p:spPr>
      </p:pic>
      <p:pic>
        <p:nvPicPr>
          <p:cNvPr id="5122" name="Picture 2" descr="C:\Documents and Settings\m.avandi\Desktop\21.bmp"/>
          <p:cNvPicPr>
            <a:picLocks noChangeAspect="1" noChangeArrowheads="1"/>
          </p:cNvPicPr>
          <p:nvPr/>
        </p:nvPicPr>
        <p:blipFill>
          <a:blip r:embed="rId4" cstate="print"/>
          <a:srcRect/>
          <a:stretch>
            <a:fillRect/>
          </a:stretch>
        </p:blipFill>
        <p:spPr bwMode="auto">
          <a:xfrm>
            <a:off x="228601" y="2895600"/>
            <a:ext cx="4648200" cy="2381250"/>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Maximal intensity exercise</a:t>
            </a:r>
            <a:endParaRPr lang="en-US" dirty="0"/>
          </a:p>
        </p:txBody>
      </p:sp>
      <p:sp>
        <p:nvSpPr>
          <p:cNvPr id="7" name="Subtitle 6"/>
          <p:cNvSpPr>
            <a:spLocks noGrp="1"/>
          </p:cNvSpPr>
          <p:nvPr>
            <p:ph type="subTitle" idx="1"/>
          </p:nvPr>
        </p:nvSpPr>
        <p:spPr/>
        <p:txBody>
          <a:bodyPr>
            <a:normAutofit/>
          </a:bodyPr>
          <a:lstStyle/>
          <a:p>
            <a:r>
              <a:rPr lang="en-US" sz="3200" b="1" dirty="0" smtClean="0"/>
              <a:t>Chapter 5</a:t>
            </a:r>
            <a:endParaRPr lang="en-US" sz="3200" b="1"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Children and adolescents derive their energy for exercise from both </a:t>
            </a:r>
            <a:r>
              <a:rPr lang="en-US" dirty="0" smtClean="0">
                <a:solidFill>
                  <a:srgbClr val="FF0000"/>
                </a:solidFill>
              </a:rPr>
              <a:t>aerobic</a:t>
            </a:r>
            <a:r>
              <a:rPr lang="en-US" dirty="0" smtClean="0"/>
              <a:t> and </a:t>
            </a:r>
            <a:r>
              <a:rPr lang="en-US" dirty="0" smtClean="0">
                <a:solidFill>
                  <a:srgbClr val="FF0000"/>
                </a:solidFill>
              </a:rPr>
              <a:t>anaerobic</a:t>
            </a:r>
            <a:r>
              <a:rPr lang="en-US" dirty="0" smtClean="0"/>
              <a:t> metabolism.</a:t>
            </a:r>
          </a:p>
          <a:p>
            <a:r>
              <a:rPr lang="en-US" dirty="0" smtClean="0">
                <a:solidFill>
                  <a:srgbClr val="FF0000"/>
                </a:solidFill>
              </a:rPr>
              <a:t>less is known about anaerobic </a:t>
            </a:r>
            <a:r>
              <a:rPr lang="en-US" dirty="0" smtClean="0"/>
              <a:t>fitness than aerobic fitness of young people but there are </a:t>
            </a:r>
            <a:r>
              <a:rPr lang="en-US" dirty="0" smtClean="0">
                <a:solidFill>
                  <a:srgbClr val="FF0000"/>
                </a:solidFill>
              </a:rPr>
              <a:t>merits</a:t>
            </a:r>
            <a:r>
              <a:rPr lang="en-US" dirty="0" smtClean="0"/>
              <a:t> in studying maximal intensity exercise.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Why less is known about anaerobic fitness than aerobic fitness</a:t>
            </a:r>
            <a:endParaRPr lang="en-US" sz="3600" dirty="0"/>
          </a:p>
        </p:txBody>
      </p:sp>
      <p:sp>
        <p:nvSpPr>
          <p:cNvPr id="3" name="Content Placeholder 2"/>
          <p:cNvSpPr>
            <a:spLocks noGrp="1"/>
          </p:cNvSpPr>
          <p:nvPr>
            <p:ph idx="1"/>
          </p:nvPr>
        </p:nvSpPr>
        <p:spPr>
          <a:xfrm>
            <a:off x="457200" y="1775191"/>
            <a:ext cx="8229600" cy="4701809"/>
          </a:xfrm>
        </p:spPr>
        <p:txBody>
          <a:bodyPr>
            <a:normAutofit fontScale="92500" lnSpcReduction="10000"/>
          </a:bodyPr>
          <a:lstStyle/>
          <a:p>
            <a:r>
              <a:rPr lang="en-US" dirty="0" smtClean="0">
                <a:solidFill>
                  <a:srgbClr val="FF0000"/>
                </a:solidFill>
              </a:rPr>
              <a:t>No gold standard </a:t>
            </a:r>
            <a:r>
              <a:rPr lang="en-US" dirty="0" smtClean="0"/>
              <a:t>for anaerobic fitness comparable to peak oxygen uptake for aerobic fitness</a:t>
            </a:r>
          </a:p>
          <a:p>
            <a:r>
              <a:rPr lang="en-US" dirty="0" smtClean="0"/>
              <a:t>The </a:t>
            </a:r>
            <a:r>
              <a:rPr lang="en-US" dirty="0" smtClean="0">
                <a:solidFill>
                  <a:srgbClr val="FF0000"/>
                </a:solidFill>
              </a:rPr>
              <a:t>association between aerobic </a:t>
            </a:r>
            <a:r>
              <a:rPr lang="en-US" dirty="0" smtClean="0"/>
              <a:t>fitness and </a:t>
            </a:r>
            <a:r>
              <a:rPr lang="en-US" dirty="0" smtClean="0">
                <a:solidFill>
                  <a:srgbClr val="FF0000"/>
                </a:solidFill>
              </a:rPr>
              <a:t>health</a:t>
            </a:r>
            <a:r>
              <a:rPr lang="en-US" dirty="0" smtClean="0"/>
              <a:t> is more apparent</a:t>
            </a:r>
          </a:p>
          <a:p>
            <a:r>
              <a:rPr lang="en-US" dirty="0" smtClean="0"/>
              <a:t>The </a:t>
            </a:r>
            <a:r>
              <a:rPr lang="en-US" dirty="0" smtClean="0">
                <a:solidFill>
                  <a:srgbClr val="FF0000"/>
                </a:solidFill>
              </a:rPr>
              <a:t>contribution of aerobic fitness to sport </a:t>
            </a:r>
            <a:r>
              <a:rPr lang="en-US" dirty="0" smtClean="0"/>
              <a:t>performance is better understood</a:t>
            </a:r>
          </a:p>
          <a:p>
            <a:r>
              <a:rPr lang="en-US" dirty="0" smtClean="0">
                <a:solidFill>
                  <a:srgbClr val="FF0000"/>
                </a:solidFill>
              </a:rPr>
              <a:t>Measuring anaerobic fitness is more complex </a:t>
            </a:r>
            <a:r>
              <a:rPr lang="en-US" dirty="0" smtClean="0"/>
              <a:t>than assessing aerobic fitness</a:t>
            </a:r>
          </a:p>
          <a:p>
            <a:r>
              <a:rPr lang="en-US" dirty="0" smtClean="0"/>
              <a:t>Maximal intensity exercise is more </a:t>
            </a:r>
            <a:r>
              <a:rPr lang="en-US" dirty="0" smtClean="0">
                <a:solidFill>
                  <a:srgbClr val="FF0000"/>
                </a:solidFill>
              </a:rPr>
              <a:t>strenuous</a:t>
            </a:r>
            <a:r>
              <a:rPr lang="en-US" dirty="0" smtClean="0"/>
              <a:t> than exercise at peak oxygen uptake</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of studying maximal intensity exercise</a:t>
            </a:r>
            <a:endParaRPr lang="en-US" dirty="0"/>
          </a:p>
        </p:txBody>
      </p:sp>
      <p:sp>
        <p:nvSpPr>
          <p:cNvPr id="3" name="Content Placeholder 2"/>
          <p:cNvSpPr>
            <a:spLocks noGrp="1"/>
          </p:cNvSpPr>
          <p:nvPr>
            <p:ph idx="1"/>
          </p:nvPr>
        </p:nvSpPr>
        <p:spPr/>
        <p:txBody>
          <a:bodyPr/>
          <a:lstStyle/>
          <a:p>
            <a:r>
              <a:rPr lang="en-US" dirty="0" smtClean="0"/>
              <a:t>First, brief maximal intensity exercise has greater relevance and resemblance to the activity and play patterns of children and adolescents</a:t>
            </a:r>
          </a:p>
          <a:p>
            <a:r>
              <a:rPr lang="en-US" dirty="0" smtClean="0"/>
              <a:t>second, maximal intensity tests are brief and the motivation and attention spans of young people might be better harnessed during assessment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Standing height or stature is a linear measurement of the </a:t>
            </a:r>
            <a:r>
              <a:rPr lang="en-US" dirty="0" smtClean="0">
                <a:solidFill>
                  <a:srgbClr val="FF0000"/>
                </a:solidFill>
              </a:rPr>
              <a:t>distance</a:t>
            </a:r>
            <a:r>
              <a:rPr lang="en-US" dirty="0" smtClean="0"/>
              <a:t> from the </a:t>
            </a:r>
            <a:r>
              <a:rPr lang="en-US" dirty="0" smtClean="0">
                <a:solidFill>
                  <a:srgbClr val="FF0000"/>
                </a:solidFill>
              </a:rPr>
              <a:t>floor</a:t>
            </a:r>
            <a:r>
              <a:rPr lang="en-US" dirty="0" smtClean="0"/>
              <a:t>,  or standing surface, to </a:t>
            </a:r>
            <a:r>
              <a:rPr lang="en-US" dirty="0" smtClean="0">
                <a:solidFill>
                  <a:srgbClr val="FF0000"/>
                </a:solidFill>
              </a:rPr>
              <a:t>the top of the skull </a:t>
            </a:r>
            <a:r>
              <a:rPr lang="en-US" dirty="0" smtClean="0"/>
              <a:t>and is the most widely used indicator of </a:t>
            </a:r>
            <a:r>
              <a:rPr lang="en-US" dirty="0" smtClean="0">
                <a:solidFill>
                  <a:srgbClr val="FF0000"/>
                </a:solidFill>
              </a:rPr>
              <a:t>somatic</a:t>
            </a:r>
            <a:r>
              <a:rPr lang="en-US" dirty="0" smtClean="0"/>
              <a:t> growth because of its relative ease in measurement.</a:t>
            </a:r>
          </a:p>
          <a:p>
            <a:r>
              <a:rPr lang="en-US" dirty="0" smtClean="0"/>
              <a:t>Stature is made up of </a:t>
            </a:r>
            <a:r>
              <a:rPr lang="en-US" dirty="0" smtClean="0">
                <a:solidFill>
                  <a:srgbClr val="FF0000"/>
                </a:solidFill>
              </a:rPr>
              <a:t>sitting height </a:t>
            </a:r>
            <a:r>
              <a:rPr lang="en-US" dirty="0" smtClean="0"/>
              <a:t>(distance from the sitting surface to the top of the head) and </a:t>
            </a:r>
            <a:r>
              <a:rPr lang="en-US" dirty="0" smtClean="0">
                <a:solidFill>
                  <a:srgbClr val="FF0000"/>
                </a:solidFill>
              </a:rPr>
              <a:t>leg length</a:t>
            </a:r>
            <a:r>
              <a:rPr lang="en-US" dirty="0" smtClean="0"/>
              <a:t>, or subischial length (distance between the hip joint and the floor).</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third, knowledge of the interplay between anaerobic and aerobic fitness during growth and maturation provides a composite picture of the exercising young person.</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terms commonly and often indiscriminately used</a:t>
            </a:r>
            <a:endParaRPr lang="en-US" dirty="0"/>
          </a:p>
        </p:txBody>
      </p:sp>
      <p:sp>
        <p:nvSpPr>
          <p:cNvPr id="3" name="Content Placeholder 2"/>
          <p:cNvSpPr>
            <a:spLocks noGrp="1"/>
          </p:cNvSpPr>
          <p:nvPr>
            <p:ph idx="1"/>
          </p:nvPr>
        </p:nvSpPr>
        <p:spPr/>
        <p:txBody>
          <a:bodyPr/>
          <a:lstStyle/>
          <a:p>
            <a:r>
              <a:rPr lang="en-US" dirty="0" smtClean="0">
                <a:solidFill>
                  <a:srgbClr val="FF0000"/>
                </a:solidFill>
              </a:rPr>
              <a:t>Alactacid</a:t>
            </a:r>
            <a:r>
              <a:rPr lang="en-US" dirty="0" smtClean="0"/>
              <a:t> power, </a:t>
            </a:r>
            <a:r>
              <a:rPr lang="en-US" dirty="0" smtClean="0">
                <a:solidFill>
                  <a:srgbClr val="FF0000"/>
                </a:solidFill>
              </a:rPr>
              <a:t>lactacid</a:t>
            </a:r>
            <a:r>
              <a:rPr lang="en-US" dirty="0" smtClean="0"/>
              <a:t> power, </a:t>
            </a:r>
            <a:r>
              <a:rPr lang="en-US" dirty="0" smtClean="0">
                <a:solidFill>
                  <a:srgbClr val="FF0000"/>
                </a:solidFill>
              </a:rPr>
              <a:t>anaerobic</a:t>
            </a:r>
            <a:r>
              <a:rPr lang="en-US" dirty="0" smtClean="0"/>
              <a:t> power, anaerobic </a:t>
            </a:r>
            <a:r>
              <a:rPr lang="en-US" dirty="0" smtClean="0">
                <a:solidFill>
                  <a:srgbClr val="FF0000"/>
                </a:solidFill>
              </a:rPr>
              <a:t>capacity</a:t>
            </a:r>
            <a:r>
              <a:rPr lang="en-US" dirty="0" smtClean="0"/>
              <a:t>, anaerobic work capacity, instantaneous </a:t>
            </a:r>
            <a:r>
              <a:rPr lang="en-US" dirty="0" smtClean="0">
                <a:solidFill>
                  <a:srgbClr val="FF0000"/>
                </a:solidFill>
              </a:rPr>
              <a:t>power</a:t>
            </a:r>
            <a:r>
              <a:rPr lang="en-US" dirty="0" smtClean="0"/>
              <a:t>, </a:t>
            </a:r>
            <a:r>
              <a:rPr lang="en-US" dirty="0" smtClean="0">
                <a:solidFill>
                  <a:srgbClr val="FF0000"/>
                </a:solidFill>
              </a:rPr>
              <a:t>peak</a:t>
            </a:r>
            <a:r>
              <a:rPr lang="en-US" dirty="0" smtClean="0"/>
              <a:t> power, </a:t>
            </a:r>
            <a:r>
              <a:rPr lang="en-US" dirty="0" smtClean="0">
                <a:solidFill>
                  <a:srgbClr val="FF0000"/>
                </a:solidFill>
              </a:rPr>
              <a:t>mean</a:t>
            </a:r>
            <a:r>
              <a:rPr lang="en-US" dirty="0" smtClean="0"/>
              <a:t> power and short-term power are terms commonly and often indiscriminately used to describe non-identical aspects of maximal intensity exercise.</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Maximal intensity exercise</a:t>
            </a:r>
            <a:endParaRPr lang="en-US" dirty="0"/>
          </a:p>
        </p:txBody>
      </p:sp>
      <p:sp>
        <p:nvSpPr>
          <p:cNvPr id="3" name="Content Placeholder 2"/>
          <p:cNvSpPr>
            <a:spLocks noGrp="1"/>
          </p:cNvSpPr>
          <p:nvPr>
            <p:ph idx="1"/>
          </p:nvPr>
        </p:nvSpPr>
        <p:spPr/>
        <p:txBody>
          <a:bodyPr/>
          <a:lstStyle/>
          <a:p>
            <a:r>
              <a:rPr lang="en-US" dirty="0" smtClean="0"/>
              <a:t>Maximal intensity exercise should not be </a:t>
            </a:r>
            <a:r>
              <a:rPr lang="en-US" dirty="0" smtClean="0">
                <a:solidFill>
                  <a:srgbClr val="FF0000"/>
                </a:solidFill>
              </a:rPr>
              <a:t>confused</a:t>
            </a:r>
            <a:r>
              <a:rPr lang="en-US" dirty="0" smtClean="0"/>
              <a:t> with </a:t>
            </a:r>
            <a:r>
              <a:rPr lang="en-US" dirty="0" smtClean="0">
                <a:solidFill>
                  <a:srgbClr val="FF0000"/>
                </a:solidFill>
              </a:rPr>
              <a:t>'maximal exercise</a:t>
            </a:r>
            <a:r>
              <a:rPr lang="en-US" dirty="0" smtClean="0"/>
              <a:t>’ as referred to in a </a:t>
            </a:r>
            <a:r>
              <a:rPr lang="en-US" dirty="0" smtClean="0">
                <a:solidFill>
                  <a:srgbClr val="FF0000"/>
                </a:solidFill>
              </a:rPr>
              <a:t>peak VO2 test</a:t>
            </a:r>
            <a:r>
              <a:rPr lang="en-US" dirty="0" smtClean="0"/>
              <a:t>, since the </a:t>
            </a:r>
            <a:r>
              <a:rPr lang="en-US" dirty="0" smtClean="0">
                <a:solidFill>
                  <a:srgbClr val="FF0000"/>
                </a:solidFill>
              </a:rPr>
              <a:t>mechanical</a:t>
            </a:r>
            <a:r>
              <a:rPr lang="en-US" dirty="0" smtClean="0"/>
              <a:t> power elicited during the former is two to </a:t>
            </a:r>
            <a:r>
              <a:rPr lang="en-US" dirty="0" smtClean="0">
                <a:solidFill>
                  <a:srgbClr val="FF0000"/>
                </a:solidFill>
              </a:rPr>
              <a:t>four</a:t>
            </a:r>
            <a:r>
              <a:rPr lang="en-US" dirty="0" smtClean="0"/>
              <a:t> times that elicited during the latter when using cycle ergometry.</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122</a:t>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Maximal intensity exercise</a:t>
            </a:r>
            <a:endParaRPr lang="en-US" dirty="0"/>
          </a:p>
        </p:txBody>
      </p:sp>
      <p:sp>
        <p:nvSpPr>
          <p:cNvPr id="3" name="Content Placeholder 2"/>
          <p:cNvSpPr>
            <a:spLocks noGrp="1"/>
          </p:cNvSpPr>
          <p:nvPr>
            <p:ph idx="1"/>
          </p:nvPr>
        </p:nvSpPr>
        <p:spPr/>
        <p:txBody>
          <a:bodyPr/>
          <a:lstStyle/>
          <a:p>
            <a:r>
              <a:rPr lang="en-US" dirty="0" smtClean="0"/>
              <a:t>Maximal intensity exercise refers to the accomplishment of </a:t>
            </a:r>
            <a:r>
              <a:rPr lang="en-US" dirty="0" smtClean="0">
                <a:solidFill>
                  <a:srgbClr val="FF0000"/>
                </a:solidFill>
              </a:rPr>
              <a:t>all-out intensity </a:t>
            </a:r>
            <a:r>
              <a:rPr lang="en-US" dirty="0" smtClean="0"/>
              <a:t>exercise, where the </a:t>
            </a:r>
            <a:r>
              <a:rPr lang="en-US" dirty="0" smtClean="0">
                <a:solidFill>
                  <a:srgbClr val="FF0000"/>
                </a:solidFill>
              </a:rPr>
              <a:t>predominant</a:t>
            </a:r>
            <a:r>
              <a:rPr lang="en-US" dirty="0" smtClean="0"/>
              <a:t>, though not necessarily exclusive, source of energy is from </a:t>
            </a:r>
            <a:r>
              <a:rPr lang="en-US" dirty="0" smtClean="0">
                <a:solidFill>
                  <a:srgbClr val="FF0000"/>
                </a:solidFill>
              </a:rPr>
              <a:t>anaerobic</a:t>
            </a:r>
            <a:r>
              <a:rPr lang="en-US" dirty="0" smtClean="0"/>
              <a:t> metabolism.</a:t>
            </a:r>
          </a:p>
          <a:p>
            <a:r>
              <a:rPr lang="en-US" dirty="0" smtClean="0"/>
              <a:t>Anaerobic fitness is defined as the capability </a:t>
            </a:r>
            <a:r>
              <a:rPr lang="en-US" dirty="0" smtClean="0">
                <a:solidFill>
                  <a:srgbClr val="FF0000"/>
                </a:solidFill>
              </a:rPr>
              <a:t>to perform maximal intensity </a:t>
            </a:r>
            <a:r>
              <a:rPr lang="en-US" dirty="0" smtClean="0"/>
              <a:t>exercise.</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Maximal intensity exercise</a:t>
            </a:r>
            <a:endParaRPr lang="en-US" dirty="0"/>
          </a:p>
        </p:txBody>
      </p:sp>
      <p:sp>
        <p:nvSpPr>
          <p:cNvPr id="3" name="Content Placeholder 2"/>
          <p:cNvSpPr>
            <a:spLocks noGrp="1"/>
          </p:cNvSpPr>
          <p:nvPr>
            <p:ph idx="1"/>
          </p:nvPr>
        </p:nvSpPr>
        <p:spPr/>
        <p:txBody>
          <a:bodyPr/>
          <a:lstStyle/>
          <a:p>
            <a:r>
              <a:rPr lang="en-US" dirty="0" smtClean="0"/>
              <a:t>In essence, the competence to generate the </a:t>
            </a:r>
            <a:r>
              <a:rPr lang="en-US" dirty="0" smtClean="0">
                <a:solidFill>
                  <a:srgbClr val="FF0000"/>
                </a:solidFill>
              </a:rPr>
              <a:t>highest mechanical power output </a:t>
            </a:r>
            <a:r>
              <a:rPr lang="en-US" dirty="0" smtClean="0"/>
              <a:t>over a few seconds (</a:t>
            </a:r>
            <a:r>
              <a:rPr lang="en-US" dirty="0" smtClean="0">
                <a:solidFill>
                  <a:srgbClr val="FF0000"/>
                </a:solidFill>
              </a:rPr>
              <a:t>usually less than 5 s</a:t>
            </a:r>
            <a:r>
              <a:rPr lang="en-US" dirty="0" smtClean="0"/>
              <a:t>) and to sustain high power output over a short period of time (</a:t>
            </a:r>
            <a:r>
              <a:rPr lang="en-US" dirty="0" smtClean="0">
                <a:solidFill>
                  <a:srgbClr val="FF0000"/>
                </a:solidFill>
              </a:rPr>
              <a:t>usually less than 60 s</a:t>
            </a:r>
            <a:r>
              <a:rPr lang="en-US" dirty="0" smtClean="0"/>
              <a:t>) are considered as indicators of anaerobic fitness.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124</a:t>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determination of energy turnover during rest and exercise</a:t>
            </a:r>
            <a:endParaRPr lang="en-US" dirty="0"/>
          </a:p>
        </p:txBody>
      </p:sp>
      <p:sp>
        <p:nvSpPr>
          <p:cNvPr id="3" name="Content Placeholder 2"/>
          <p:cNvSpPr>
            <a:spLocks noGrp="1"/>
          </p:cNvSpPr>
          <p:nvPr>
            <p:ph idx="1"/>
          </p:nvPr>
        </p:nvSpPr>
        <p:spPr>
          <a:xfrm>
            <a:off x="457200" y="1775191"/>
            <a:ext cx="8229600" cy="4778009"/>
          </a:xfrm>
        </p:spPr>
        <p:txBody>
          <a:bodyPr>
            <a:normAutofit fontScale="92500" lnSpcReduction="10000"/>
          </a:bodyPr>
          <a:lstStyle/>
          <a:p>
            <a:r>
              <a:rPr lang="en-US" dirty="0" smtClean="0"/>
              <a:t>Invasive procedures such as muscle biopsies</a:t>
            </a:r>
          </a:p>
          <a:p>
            <a:r>
              <a:rPr lang="en-US" dirty="0" smtClean="0"/>
              <a:t>Non-invasive estimations of energy yield such as those using </a:t>
            </a:r>
            <a:r>
              <a:rPr lang="en-US" dirty="0" smtClean="0">
                <a:solidFill>
                  <a:srgbClr val="FF0000"/>
                </a:solidFill>
              </a:rPr>
              <a:t>magnetic resonance spectroscopy. </a:t>
            </a:r>
            <a:r>
              <a:rPr lang="en-US" dirty="0" smtClean="0"/>
              <a:t>they are very expensive, not accessible to most researchers.</a:t>
            </a:r>
          </a:p>
          <a:p>
            <a:r>
              <a:rPr lang="en-US" dirty="0" smtClean="0">
                <a:solidFill>
                  <a:srgbClr val="FF0000"/>
                </a:solidFill>
              </a:rPr>
              <a:t>Cycle ergometers, treadmills and isokinetic dynamometers</a:t>
            </a:r>
            <a:r>
              <a:rPr lang="en-US" dirty="0" smtClean="0"/>
              <a:t>.</a:t>
            </a:r>
          </a:p>
          <a:p>
            <a:r>
              <a:rPr lang="en-US" dirty="0" smtClean="0"/>
              <a:t>These tests usually last between </a:t>
            </a:r>
            <a:r>
              <a:rPr lang="en-US" dirty="0" smtClean="0">
                <a:solidFill>
                  <a:srgbClr val="FF0000"/>
                </a:solidFill>
              </a:rPr>
              <a:t>5 s and 60 s</a:t>
            </a:r>
            <a:r>
              <a:rPr lang="en-US" dirty="0" smtClean="0"/>
              <a:t>, and participants are verbally encouraged to give a maximal exercise effort throughout the duration of the test.</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125</a:t>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CYCLE ERGOMETER TESTS</a:t>
            </a:r>
            <a:endParaRPr lang="en-US" dirty="0"/>
          </a:p>
        </p:txBody>
      </p:sp>
      <p:sp>
        <p:nvSpPr>
          <p:cNvPr id="3" name="Content Placeholder 2"/>
          <p:cNvSpPr>
            <a:spLocks noGrp="1"/>
          </p:cNvSpPr>
          <p:nvPr>
            <p:ph idx="1"/>
          </p:nvPr>
        </p:nvSpPr>
        <p:spPr/>
        <p:txBody>
          <a:bodyPr/>
          <a:lstStyle/>
          <a:p>
            <a:r>
              <a:rPr lang="en-US" b="1" dirty="0" smtClean="0"/>
              <a:t>Wingate anaerobic test</a:t>
            </a:r>
          </a:p>
          <a:p>
            <a:r>
              <a:rPr lang="en-US" dirty="0" smtClean="0"/>
              <a:t>The Wingate anaerobic test (WAnT) is the most established and researched test  of maximal intensity exercise and the versatility of the test is affirmed by the large  base of WAnT data on children and adolescents who are untrained, trained, healthy and diseased</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healthy young people</a:t>
            </a:r>
            <a:endParaRPr lang="en-US" dirty="0"/>
          </a:p>
        </p:txBody>
      </p:sp>
      <p:sp>
        <p:nvSpPr>
          <p:cNvPr id="3" name="Content Placeholder 2"/>
          <p:cNvSpPr>
            <a:spLocks noGrp="1"/>
          </p:cNvSpPr>
          <p:nvPr>
            <p:ph idx="1"/>
          </p:nvPr>
        </p:nvSpPr>
        <p:spPr/>
        <p:txBody>
          <a:bodyPr>
            <a:normAutofit/>
          </a:bodyPr>
          <a:lstStyle/>
          <a:p>
            <a:r>
              <a:rPr lang="en-US" dirty="0" smtClean="0"/>
              <a:t>at least </a:t>
            </a:r>
            <a:r>
              <a:rPr lang="en-US" dirty="0" smtClean="0">
                <a:solidFill>
                  <a:srgbClr val="FF0000"/>
                </a:solidFill>
              </a:rPr>
              <a:t>two</a:t>
            </a:r>
            <a:r>
              <a:rPr lang="en-US" dirty="0" smtClean="0"/>
              <a:t> practice  trials, </a:t>
            </a:r>
          </a:p>
          <a:p>
            <a:r>
              <a:rPr lang="en-US" dirty="0" smtClean="0"/>
              <a:t>using an </a:t>
            </a:r>
            <a:r>
              <a:rPr lang="en-US" dirty="0" smtClean="0">
                <a:solidFill>
                  <a:srgbClr val="FF0000"/>
                </a:solidFill>
              </a:rPr>
              <a:t>abbreviated</a:t>
            </a:r>
            <a:r>
              <a:rPr lang="en-US" dirty="0" smtClean="0"/>
              <a:t> WAnT (i.e. of 15 s duration) and </a:t>
            </a:r>
          </a:p>
          <a:p>
            <a:r>
              <a:rPr lang="en-US" dirty="0" smtClean="0">
                <a:solidFill>
                  <a:srgbClr val="FF0000"/>
                </a:solidFill>
              </a:rPr>
              <a:t>standardized warm-up </a:t>
            </a:r>
            <a:r>
              <a:rPr lang="en-US" dirty="0" smtClean="0"/>
              <a:t>routine are necessary to minimize any </a:t>
            </a:r>
            <a:r>
              <a:rPr lang="en-US" dirty="0" smtClean="0">
                <a:solidFill>
                  <a:srgbClr val="FF0000"/>
                </a:solidFill>
              </a:rPr>
              <a:t>learning effects </a:t>
            </a:r>
            <a:r>
              <a:rPr lang="en-US" dirty="0" smtClean="0"/>
              <a:t>but the discretion of the</a:t>
            </a:r>
          </a:p>
          <a:p>
            <a:r>
              <a:rPr lang="en-US" dirty="0" smtClean="0"/>
              <a:t>researcher is necessary in deciding the amount of test </a:t>
            </a:r>
            <a:r>
              <a:rPr lang="en-US" dirty="0" smtClean="0">
                <a:solidFill>
                  <a:srgbClr val="FF0000"/>
                </a:solidFill>
              </a:rPr>
              <a:t>familiarization</a:t>
            </a:r>
            <a:r>
              <a:rPr lang="en-US" dirty="0" smtClean="0"/>
              <a:t> required  before testing is commenced.</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127</a:t>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Three indicators of WAnT performance are usually reported</a:t>
            </a:r>
            <a:endParaRPr lang="en-US" sz="3600" dirty="0"/>
          </a:p>
        </p:txBody>
      </p:sp>
      <p:sp>
        <p:nvSpPr>
          <p:cNvPr id="3" name="Content Placeholder 2"/>
          <p:cNvSpPr>
            <a:spLocks noGrp="1"/>
          </p:cNvSpPr>
          <p:nvPr>
            <p:ph idx="1"/>
          </p:nvPr>
        </p:nvSpPr>
        <p:spPr/>
        <p:txBody>
          <a:bodyPr>
            <a:normAutofit/>
          </a:bodyPr>
          <a:lstStyle/>
          <a:p>
            <a:r>
              <a:rPr lang="en-US" dirty="0" smtClean="0"/>
              <a:t>Peak power (</a:t>
            </a:r>
            <a:r>
              <a:rPr lang="en-US" dirty="0" smtClean="0">
                <a:solidFill>
                  <a:srgbClr val="FF0000"/>
                </a:solidFill>
              </a:rPr>
              <a:t>PP</a:t>
            </a:r>
            <a:r>
              <a:rPr lang="en-US" dirty="0" smtClean="0"/>
              <a:t>) in watts (W) – the </a:t>
            </a:r>
            <a:r>
              <a:rPr lang="en-US" dirty="0" smtClean="0">
                <a:solidFill>
                  <a:srgbClr val="FF0000"/>
                </a:solidFill>
              </a:rPr>
              <a:t>highest</a:t>
            </a:r>
            <a:r>
              <a:rPr lang="en-US" dirty="0" smtClean="0"/>
              <a:t> mechanical power output achieved during the test (usually within 5–6 s).</a:t>
            </a:r>
          </a:p>
          <a:p>
            <a:r>
              <a:rPr lang="en-US" dirty="0" smtClean="0"/>
              <a:t>Mean mechanical power (</a:t>
            </a:r>
            <a:r>
              <a:rPr lang="en-US" dirty="0" smtClean="0">
                <a:solidFill>
                  <a:srgbClr val="FF0000"/>
                </a:solidFill>
              </a:rPr>
              <a:t>MP</a:t>
            </a:r>
            <a:r>
              <a:rPr lang="en-US" dirty="0" smtClean="0"/>
              <a:t>) – the average mechanical power accomplished during the test (usually over 30 s), which can also be expressed as the total work done in joules (J).</a:t>
            </a:r>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128</a:t>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A measure of power decline or fatigue index (</a:t>
            </a:r>
            <a:r>
              <a:rPr lang="en-US" dirty="0" smtClean="0">
                <a:solidFill>
                  <a:srgbClr val="FF0000"/>
                </a:solidFill>
              </a:rPr>
              <a:t>FI</a:t>
            </a:r>
            <a:r>
              <a:rPr lang="en-US" dirty="0" smtClean="0"/>
              <a:t>) in %, the </a:t>
            </a:r>
            <a:r>
              <a:rPr lang="en-US" dirty="0" smtClean="0">
                <a:solidFill>
                  <a:srgbClr val="FF0000"/>
                </a:solidFill>
              </a:rPr>
              <a:t>difference between the PP and the final power output</a:t>
            </a:r>
            <a:r>
              <a:rPr lang="en-US" dirty="0" smtClean="0"/>
              <a:t>, expressed as a percentage of PP. The FI, which is less often reported than PP or MP, may be associated with the percentage of muscle fibre type distribution but in young people, this has not been established.</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Stature</a:t>
            </a:r>
            <a:endParaRPr lang="en-US" dirty="0"/>
          </a:p>
        </p:txBody>
      </p:sp>
      <p:sp>
        <p:nvSpPr>
          <p:cNvPr id="3" name="Content Placeholder 2"/>
          <p:cNvSpPr>
            <a:spLocks noGrp="1"/>
          </p:cNvSpPr>
          <p:nvPr>
            <p:ph idx="1"/>
          </p:nvPr>
        </p:nvSpPr>
        <p:spPr/>
        <p:txBody>
          <a:bodyPr/>
          <a:lstStyle/>
          <a:p>
            <a:r>
              <a:rPr lang="en-US" dirty="0" smtClean="0"/>
              <a:t>The exact landmark of the hip joint is sometimes hard to locate so leg length is most often calculated by </a:t>
            </a:r>
            <a:r>
              <a:rPr lang="en-US" dirty="0" smtClean="0">
                <a:solidFill>
                  <a:srgbClr val="FF0000"/>
                </a:solidFill>
              </a:rPr>
              <a:t>subtracting</a:t>
            </a:r>
            <a:r>
              <a:rPr lang="en-US" dirty="0" smtClean="0"/>
              <a:t> sitting height from standing height.</a:t>
            </a:r>
          </a:p>
          <a:p>
            <a:r>
              <a:rPr lang="en-US" dirty="0" smtClean="0"/>
              <a:t>Stature varies during the course of the day, with readings being </a:t>
            </a:r>
            <a:r>
              <a:rPr lang="en-US" dirty="0" smtClean="0">
                <a:solidFill>
                  <a:srgbClr val="FF0000"/>
                </a:solidFill>
              </a:rPr>
              <a:t>higher</a:t>
            </a:r>
            <a:r>
              <a:rPr lang="en-US" dirty="0" smtClean="0"/>
              <a:t> in the </a:t>
            </a:r>
            <a:r>
              <a:rPr lang="en-US" dirty="0" smtClean="0">
                <a:solidFill>
                  <a:srgbClr val="FF0000"/>
                </a:solidFill>
              </a:rPr>
              <a:t>morning</a:t>
            </a:r>
            <a:r>
              <a:rPr lang="en-US" dirty="0" smtClean="0"/>
              <a:t> and decreasing throughout the day.</a:t>
            </a:r>
          </a:p>
          <a:p>
            <a:r>
              <a:rPr lang="en-US" dirty="0" smtClean="0"/>
              <a:t>The diurnal variation may be as much as 1 cm or more</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results are affected by the following factors:</a:t>
            </a:r>
            <a:endParaRPr lang="en-US" dirty="0"/>
          </a:p>
        </p:txBody>
      </p:sp>
      <p:sp>
        <p:nvSpPr>
          <p:cNvPr id="3" name="Content Placeholder 2"/>
          <p:cNvSpPr>
            <a:spLocks noGrp="1"/>
          </p:cNvSpPr>
          <p:nvPr>
            <p:ph idx="1"/>
          </p:nvPr>
        </p:nvSpPr>
        <p:spPr/>
        <p:txBody>
          <a:bodyPr/>
          <a:lstStyle/>
          <a:p>
            <a:r>
              <a:rPr lang="en-US" dirty="0" smtClean="0"/>
              <a:t>The </a:t>
            </a:r>
            <a:r>
              <a:rPr lang="en-US" dirty="0" smtClean="0">
                <a:solidFill>
                  <a:srgbClr val="FF0000"/>
                </a:solidFill>
              </a:rPr>
              <a:t>nature of the warm-up</a:t>
            </a:r>
            <a:r>
              <a:rPr lang="en-US" dirty="0" smtClean="0"/>
              <a:t>, the use of toe-clips and heel straps and whether the test is commenced from a stationary or rolling start.</a:t>
            </a:r>
          </a:p>
          <a:p>
            <a:r>
              <a:rPr lang="en-US" dirty="0" smtClean="0"/>
              <a:t>The </a:t>
            </a:r>
            <a:r>
              <a:rPr lang="en-US" dirty="0" smtClean="0">
                <a:solidFill>
                  <a:srgbClr val="FF0000"/>
                </a:solidFill>
              </a:rPr>
              <a:t>periods over which the PP </a:t>
            </a:r>
            <a:r>
              <a:rPr lang="en-US" dirty="0" smtClean="0"/>
              <a:t>and MP are averaged</a:t>
            </a:r>
          </a:p>
          <a:p>
            <a:r>
              <a:rPr lang="en-US" dirty="0" smtClean="0"/>
              <a:t>Inclusion of the inertia of the flywheel and internal resistance in power computations</a:t>
            </a:r>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smtClean="0">
                <a:solidFill>
                  <a:srgbClr val="FF0000"/>
                </a:solidFill>
              </a:rPr>
              <a:t>aerobic</a:t>
            </a:r>
            <a:r>
              <a:rPr lang="en-US" dirty="0" smtClean="0"/>
              <a:t> </a:t>
            </a:r>
            <a:r>
              <a:rPr lang="en-US" dirty="0" smtClean="0">
                <a:solidFill>
                  <a:srgbClr val="FF0000"/>
                </a:solidFill>
              </a:rPr>
              <a:t>contribution</a:t>
            </a:r>
            <a:r>
              <a:rPr lang="en-US" dirty="0" smtClean="0"/>
              <a:t> to energy metabolism in performing maximal intensity exercise in the WAnT is </a:t>
            </a:r>
            <a:r>
              <a:rPr lang="en-US" dirty="0" smtClean="0">
                <a:solidFill>
                  <a:srgbClr val="FF0000"/>
                </a:solidFill>
              </a:rPr>
              <a:t>greater</a:t>
            </a:r>
            <a:r>
              <a:rPr lang="en-US" dirty="0" smtClean="0"/>
              <a:t> in young people as </a:t>
            </a:r>
            <a:r>
              <a:rPr lang="en-US" dirty="0" smtClean="0">
                <a:solidFill>
                  <a:srgbClr val="FF0000"/>
                </a:solidFill>
              </a:rPr>
              <a:t>oxygen uptake kinetics </a:t>
            </a:r>
            <a:r>
              <a:rPr lang="en-US" dirty="0" smtClean="0"/>
              <a:t>slow with age in response to high intensity exercise.</a:t>
            </a:r>
          </a:p>
          <a:p>
            <a:r>
              <a:rPr lang="en-US" dirty="0" smtClean="0"/>
              <a:t>The use of a </a:t>
            </a:r>
            <a:r>
              <a:rPr lang="en-US" dirty="0" smtClean="0">
                <a:solidFill>
                  <a:srgbClr val="FF0000"/>
                </a:solidFill>
              </a:rPr>
              <a:t>fixed applied force</a:t>
            </a:r>
            <a:r>
              <a:rPr lang="en-US" dirty="0" smtClean="0"/>
              <a:t>, normally </a:t>
            </a:r>
            <a:r>
              <a:rPr lang="en-US" dirty="0" smtClean="0">
                <a:solidFill>
                  <a:srgbClr val="FF0000"/>
                </a:solidFill>
              </a:rPr>
              <a:t>7.5%</a:t>
            </a:r>
            <a:r>
              <a:rPr lang="en-US" dirty="0" smtClean="0"/>
              <a:t> of body mass for sprint cycling, is not optimal for eliciting both PP and MP in one test throughout childhood and adolescence,</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131</a:t>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Force–velocity cycling test</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Force–velocity cycle tests </a:t>
            </a:r>
            <a:r>
              <a:rPr lang="en-US" dirty="0" smtClean="0"/>
              <a:t>(FVT) were developed because of the need to optimize power outputs in maximal intensity cycle tests. </a:t>
            </a:r>
          </a:p>
          <a:p>
            <a:r>
              <a:rPr lang="en-US" dirty="0" smtClean="0"/>
              <a:t>For example, the </a:t>
            </a:r>
            <a:r>
              <a:rPr lang="en-US" dirty="0" smtClean="0">
                <a:solidFill>
                  <a:srgbClr val="FF0000"/>
                </a:solidFill>
              </a:rPr>
              <a:t>FVT</a:t>
            </a:r>
            <a:r>
              <a:rPr lang="en-US" dirty="0" smtClean="0"/>
              <a:t> protocol described by Santos et al (2002), involves a series of </a:t>
            </a:r>
            <a:r>
              <a:rPr lang="en-US" dirty="0" smtClean="0">
                <a:solidFill>
                  <a:srgbClr val="FF0000"/>
                </a:solidFill>
              </a:rPr>
              <a:t>four to six maximal intensity cycle sprints </a:t>
            </a:r>
            <a:r>
              <a:rPr lang="en-US" dirty="0" smtClean="0"/>
              <a:t>against several applied forces with an initial applied force of </a:t>
            </a:r>
            <a:r>
              <a:rPr lang="en-US" dirty="0" smtClean="0">
                <a:solidFill>
                  <a:srgbClr val="FF0000"/>
                </a:solidFill>
              </a:rPr>
              <a:t>0.74 N · kg–1 body mass </a:t>
            </a:r>
            <a:r>
              <a:rPr lang="en-US" dirty="0" smtClean="0"/>
              <a:t>and subsequent applied forces selected </a:t>
            </a:r>
            <a:r>
              <a:rPr lang="en-US" dirty="0" smtClean="0">
                <a:solidFill>
                  <a:srgbClr val="FF0000"/>
                </a:solidFill>
              </a:rPr>
              <a:t>randomly</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132</a:t>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a:bodyPr>
          <a:lstStyle/>
          <a:p>
            <a:r>
              <a:rPr lang="en-US" dirty="0" smtClean="0"/>
              <a:t>Each completed sprint is followed by </a:t>
            </a:r>
            <a:r>
              <a:rPr lang="en-US" dirty="0" smtClean="0">
                <a:solidFill>
                  <a:srgbClr val="FF0000"/>
                </a:solidFill>
              </a:rPr>
              <a:t>60</a:t>
            </a:r>
            <a:r>
              <a:rPr lang="en-US" dirty="0" smtClean="0"/>
              <a:t> s of active recovery (60 rpm with a minimal applied force) and another </a:t>
            </a:r>
            <a:r>
              <a:rPr lang="en-US" dirty="0" smtClean="0">
                <a:solidFill>
                  <a:srgbClr val="FF0000"/>
                </a:solidFill>
              </a:rPr>
              <a:t>4 min of passive rest before the next sprint </a:t>
            </a:r>
            <a:r>
              <a:rPr lang="en-US" dirty="0" smtClean="0"/>
              <a:t>is conducted.</a:t>
            </a:r>
          </a:p>
          <a:p>
            <a:r>
              <a:rPr lang="en-US" dirty="0" smtClean="0"/>
              <a:t>Some </a:t>
            </a:r>
            <a:r>
              <a:rPr lang="en-US" dirty="0" smtClean="0">
                <a:solidFill>
                  <a:srgbClr val="FF0000"/>
                </a:solidFill>
              </a:rPr>
              <a:t>FVT</a:t>
            </a:r>
            <a:r>
              <a:rPr lang="en-US" dirty="0" smtClean="0"/>
              <a:t> protocols commence from a </a:t>
            </a:r>
            <a:r>
              <a:rPr lang="en-US" dirty="0" smtClean="0">
                <a:solidFill>
                  <a:srgbClr val="FF0000"/>
                </a:solidFill>
              </a:rPr>
              <a:t>stationary</a:t>
            </a:r>
            <a:r>
              <a:rPr lang="en-US" dirty="0" smtClean="0"/>
              <a:t> start rather than from a rolling start and these </a:t>
            </a:r>
            <a:r>
              <a:rPr lang="en-US" dirty="0" smtClean="0">
                <a:solidFill>
                  <a:srgbClr val="FF0000"/>
                </a:solidFill>
              </a:rPr>
              <a:t>protocol differences </a:t>
            </a:r>
            <a:r>
              <a:rPr lang="en-US" dirty="0" smtClean="0"/>
              <a:t>confound comparisons of results across different studies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133</a:t>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Isokinetic cycling test</a:t>
            </a:r>
            <a:endParaRPr lang="en-US" dirty="0"/>
          </a:p>
        </p:txBody>
      </p:sp>
      <p:sp>
        <p:nvSpPr>
          <p:cNvPr id="3" name="Content Placeholder 2"/>
          <p:cNvSpPr>
            <a:spLocks noGrp="1"/>
          </p:cNvSpPr>
          <p:nvPr>
            <p:ph idx="1"/>
          </p:nvPr>
        </p:nvSpPr>
        <p:spPr/>
        <p:txBody>
          <a:bodyPr/>
          <a:lstStyle/>
          <a:p>
            <a:r>
              <a:rPr lang="en-US" dirty="0" smtClean="0">
                <a:solidFill>
                  <a:srgbClr val="FF0000"/>
                </a:solidFill>
              </a:rPr>
              <a:t>Testing</a:t>
            </a:r>
            <a:r>
              <a:rPr lang="en-US" dirty="0" smtClean="0"/>
              <a:t> using </a:t>
            </a:r>
            <a:r>
              <a:rPr lang="en-US" dirty="0" smtClean="0">
                <a:solidFill>
                  <a:srgbClr val="FF0000"/>
                </a:solidFill>
              </a:rPr>
              <a:t>isokinetic</a:t>
            </a:r>
            <a:r>
              <a:rPr lang="en-US" dirty="0" smtClean="0"/>
              <a:t> cycling is </a:t>
            </a:r>
            <a:r>
              <a:rPr lang="en-US" dirty="0" smtClean="0">
                <a:solidFill>
                  <a:srgbClr val="FF0000"/>
                </a:solidFill>
              </a:rPr>
              <a:t>attractive</a:t>
            </a:r>
            <a:r>
              <a:rPr lang="en-US" dirty="0" smtClean="0"/>
              <a:t> because there is no need to consider the </a:t>
            </a:r>
            <a:r>
              <a:rPr lang="en-US" dirty="0" smtClean="0">
                <a:solidFill>
                  <a:srgbClr val="FF0000"/>
                </a:solidFill>
              </a:rPr>
              <a:t>optimal applied resistance </a:t>
            </a:r>
            <a:r>
              <a:rPr lang="en-US" dirty="0" smtClean="0"/>
              <a:t>and the resultant power generated is not affected by the </a:t>
            </a:r>
            <a:r>
              <a:rPr lang="en-US" dirty="0" smtClean="0">
                <a:solidFill>
                  <a:srgbClr val="FF0000"/>
                </a:solidFill>
              </a:rPr>
              <a:t>acceleration of the ergometer </a:t>
            </a:r>
            <a:r>
              <a:rPr lang="en-US" dirty="0" smtClean="0"/>
              <a:t>flywheel.</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Accumulated oxygen deficit test</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smtClean="0">
                <a:solidFill>
                  <a:srgbClr val="FF0000"/>
                </a:solidFill>
              </a:rPr>
              <a:t>accumulated oxygen deficit </a:t>
            </a:r>
            <a:r>
              <a:rPr lang="en-US" dirty="0" smtClean="0"/>
              <a:t>(AOD) test is used to estimate the </a:t>
            </a:r>
            <a:r>
              <a:rPr lang="en-US" dirty="0" smtClean="0">
                <a:solidFill>
                  <a:srgbClr val="FF0000"/>
                </a:solidFill>
              </a:rPr>
              <a:t>anaerobic capacity </a:t>
            </a:r>
            <a:r>
              <a:rPr lang="en-US" dirty="0" smtClean="0"/>
              <a:t>of young people using mainly </a:t>
            </a:r>
            <a:r>
              <a:rPr lang="en-US" dirty="0" smtClean="0">
                <a:solidFill>
                  <a:srgbClr val="FF0000"/>
                </a:solidFill>
              </a:rPr>
              <a:t>cycle ergometers</a:t>
            </a:r>
            <a:r>
              <a:rPr lang="en-US" dirty="0" smtClean="0"/>
              <a:t>, although </a:t>
            </a:r>
            <a:r>
              <a:rPr lang="en-US" dirty="0" smtClean="0">
                <a:solidFill>
                  <a:srgbClr val="FF0000"/>
                </a:solidFill>
              </a:rPr>
              <a:t>treadmills</a:t>
            </a:r>
            <a:r>
              <a:rPr lang="en-US" dirty="0" smtClean="0"/>
              <a:t> have been used.</a:t>
            </a:r>
          </a:p>
          <a:p>
            <a:r>
              <a:rPr lang="en-US" dirty="0" smtClean="0"/>
              <a:t>Accumulated oxygen deficit can be achieved in </a:t>
            </a:r>
            <a:r>
              <a:rPr lang="en-US" dirty="0" smtClean="0">
                <a:solidFill>
                  <a:srgbClr val="FF0000"/>
                </a:solidFill>
              </a:rPr>
              <a:t>60–90 s </a:t>
            </a:r>
            <a:r>
              <a:rPr lang="en-US" dirty="0" smtClean="0"/>
              <a:t>by using exercise intensities of </a:t>
            </a:r>
            <a:r>
              <a:rPr lang="en-US" dirty="0" smtClean="0">
                <a:solidFill>
                  <a:srgbClr val="FF0000"/>
                </a:solidFill>
              </a:rPr>
              <a:t>110%, 130% and 150% </a:t>
            </a:r>
            <a:r>
              <a:rPr lang="en-US" dirty="0" smtClean="0"/>
              <a:t>of peak VO2</a:t>
            </a:r>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135</a:t>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a:bodyPr>
          <a:lstStyle/>
          <a:p>
            <a:r>
              <a:rPr lang="en-US" dirty="0" smtClean="0"/>
              <a:t>The predicted oxygen demand at 110%, 130% and 150% of peak V.O2 is obtained by using </a:t>
            </a:r>
            <a:r>
              <a:rPr lang="en-US" dirty="0" smtClean="0">
                <a:solidFill>
                  <a:srgbClr val="FF0000"/>
                </a:solidFill>
              </a:rPr>
              <a:t>four to five exercise bouts </a:t>
            </a:r>
            <a:r>
              <a:rPr lang="en-US" dirty="0" smtClean="0"/>
              <a:t>that are below peak VO2 intensity (e.g. </a:t>
            </a:r>
            <a:r>
              <a:rPr lang="en-US" dirty="0" smtClean="0">
                <a:solidFill>
                  <a:srgbClr val="FF0000"/>
                </a:solidFill>
              </a:rPr>
              <a:t>50, 70, 80, 90, 100 </a:t>
            </a:r>
            <a:r>
              <a:rPr lang="en-US" dirty="0" smtClean="0"/>
              <a:t>W using cycle ergometry) for each subject, to </a:t>
            </a:r>
            <a:r>
              <a:rPr lang="en-US" dirty="0" smtClean="0">
                <a:solidFill>
                  <a:srgbClr val="FF0000"/>
                </a:solidFill>
              </a:rPr>
              <a:t>establish a linear relationship </a:t>
            </a:r>
            <a:r>
              <a:rPr lang="en-US" dirty="0" smtClean="0"/>
              <a:t>between </a:t>
            </a:r>
            <a:r>
              <a:rPr lang="en-US" dirty="0" smtClean="0">
                <a:solidFill>
                  <a:srgbClr val="FF0000"/>
                </a:solidFill>
              </a:rPr>
              <a:t>exercise intensity and VO2</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cycle ergometry methodology</a:t>
            </a:r>
            <a:endParaRPr lang="en-US" dirty="0"/>
          </a:p>
        </p:txBody>
      </p:sp>
      <p:sp>
        <p:nvSpPr>
          <p:cNvPr id="3" name="Content Placeholder 2"/>
          <p:cNvSpPr>
            <a:spLocks noGrp="1"/>
          </p:cNvSpPr>
          <p:nvPr>
            <p:ph idx="1"/>
          </p:nvPr>
        </p:nvSpPr>
        <p:spPr>
          <a:xfrm>
            <a:off x="457200" y="1775191"/>
            <a:ext cx="8229600" cy="4701809"/>
          </a:xfrm>
        </p:spPr>
        <p:txBody>
          <a:bodyPr>
            <a:normAutofit fontScale="70000" lnSpcReduction="20000"/>
          </a:bodyPr>
          <a:lstStyle/>
          <a:p>
            <a:r>
              <a:rPr lang="en-US" b="1" dirty="0" smtClean="0"/>
              <a:t>affected by many protocol issues. These include:</a:t>
            </a:r>
          </a:p>
          <a:p>
            <a:r>
              <a:rPr lang="en-US" dirty="0" smtClean="0">
                <a:solidFill>
                  <a:srgbClr val="FF0000"/>
                </a:solidFill>
              </a:rPr>
              <a:t>the quality and quantity </a:t>
            </a:r>
            <a:r>
              <a:rPr lang="en-US" dirty="0" smtClean="0"/>
              <a:t>of practice trials</a:t>
            </a:r>
          </a:p>
          <a:p>
            <a:r>
              <a:rPr lang="en-US" dirty="0" smtClean="0"/>
              <a:t>the nature of </a:t>
            </a:r>
            <a:r>
              <a:rPr lang="en-US" dirty="0" smtClean="0">
                <a:solidFill>
                  <a:srgbClr val="FF0000"/>
                </a:solidFill>
              </a:rPr>
              <a:t>the pretest warm-up </a:t>
            </a:r>
            <a:r>
              <a:rPr lang="en-US" dirty="0" smtClean="0"/>
              <a:t>and whether the test uses a </a:t>
            </a:r>
            <a:r>
              <a:rPr lang="en-US" dirty="0" smtClean="0">
                <a:solidFill>
                  <a:srgbClr val="FF0000"/>
                </a:solidFill>
              </a:rPr>
              <a:t>stationary</a:t>
            </a:r>
            <a:r>
              <a:rPr lang="en-US" dirty="0" smtClean="0"/>
              <a:t> or rolling start</a:t>
            </a:r>
          </a:p>
          <a:p>
            <a:r>
              <a:rPr lang="en-US" dirty="0" smtClean="0"/>
              <a:t>the </a:t>
            </a:r>
            <a:r>
              <a:rPr lang="en-US" dirty="0" smtClean="0">
                <a:solidFill>
                  <a:srgbClr val="FF0000"/>
                </a:solidFill>
              </a:rPr>
              <a:t>duration</a:t>
            </a:r>
            <a:r>
              <a:rPr lang="en-US" dirty="0" smtClean="0"/>
              <a:t> of the test</a:t>
            </a:r>
          </a:p>
          <a:p>
            <a:r>
              <a:rPr lang="en-US" dirty="0" smtClean="0"/>
              <a:t>the </a:t>
            </a:r>
            <a:r>
              <a:rPr lang="en-US" dirty="0" smtClean="0">
                <a:solidFill>
                  <a:srgbClr val="FF0000"/>
                </a:solidFill>
              </a:rPr>
              <a:t>applied force(s) used</a:t>
            </a:r>
          </a:p>
          <a:p>
            <a:r>
              <a:rPr lang="en-US" dirty="0" smtClean="0"/>
              <a:t>the outcome variable(s) of choice (i.e. PP, </a:t>
            </a:r>
            <a:r>
              <a:rPr lang="en-US" dirty="0" err="1" smtClean="0"/>
              <a:t>PPopt</a:t>
            </a:r>
            <a:r>
              <a:rPr lang="en-US" dirty="0" smtClean="0"/>
              <a:t>, CCP, MP, FI or AOD)</a:t>
            </a:r>
          </a:p>
          <a:p>
            <a:r>
              <a:rPr lang="en-US" dirty="0" smtClean="0"/>
              <a:t>the </a:t>
            </a:r>
            <a:r>
              <a:rPr lang="en-US" dirty="0" smtClean="0">
                <a:solidFill>
                  <a:srgbClr val="FF0000"/>
                </a:solidFill>
              </a:rPr>
              <a:t>time period </a:t>
            </a:r>
            <a:r>
              <a:rPr lang="en-US" dirty="0" smtClean="0"/>
              <a:t>or pedal revolutions used to calculate power</a:t>
            </a:r>
          </a:p>
          <a:p>
            <a:r>
              <a:rPr lang="en-US" dirty="0" smtClean="0"/>
              <a:t>whether the resultant power includes adjustment for </a:t>
            </a:r>
            <a:r>
              <a:rPr lang="en-US" dirty="0" smtClean="0">
                <a:solidFill>
                  <a:srgbClr val="FF0000"/>
                </a:solidFill>
              </a:rPr>
              <a:t>flywheel</a:t>
            </a:r>
            <a:r>
              <a:rPr lang="en-US" dirty="0" smtClean="0"/>
              <a:t> inertia during</a:t>
            </a:r>
          </a:p>
          <a:p>
            <a:r>
              <a:rPr lang="en-US" dirty="0" smtClean="0">
                <a:solidFill>
                  <a:srgbClr val="FF0000"/>
                </a:solidFill>
              </a:rPr>
              <a:t>acceleration</a:t>
            </a:r>
            <a:r>
              <a:rPr lang="en-US" dirty="0" smtClean="0"/>
              <a:t> or deceleration during sprint cycling the </a:t>
            </a:r>
            <a:r>
              <a:rPr lang="en-US" dirty="0" err="1" smtClean="0"/>
              <a:t>generalizability</a:t>
            </a:r>
            <a:r>
              <a:rPr lang="en-US" dirty="0" smtClean="0"/>
              <a:t> of the results to non-cycling sports and exercise performances.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NON-MOTORIZED TREADMILL TEST</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To measure </a:t>
            </a:r>
            <a:r>
              <a:rPr lang="en-US" dirty="0" smtClean="0">
                <a:solidFill>
                  <a:srgbClr val="FF0000"/>
                </a:solidFill>
              </a:rPr>
              <a:t>horizontal sprinting power </a:t>
            </a:r>
            <a:r>
              <a:rPr lang="en-US" dirty="0" smtClean="0"/>
              <a:t>in the laboratory is difficult but several studies have used a </a:t>
            </a:r>
            <a:r>
              <a:rPr lang="en-US" dirty="0" smtClean="0">
                <a:solidFill>
                  <a:srgbClr val="FF0000"/>
                </a:solidFill>
              </a:rPr>
              <a:t>non-motorized treadmill </a:t>
            </a:r>
            <a:r>
              <a:rPr lang="en-US" dirty="0" smtClean="0"/>
              <a:t>(NMT) with children and adolescents.</a:t>
            </a:r>
          </a:p>
          <a:p>
            <a:r>
              <a:rPr lang="en-US" dirty="0" smtClean="0"/>
              <a:t>Some data but not all, show that PP and MP achieved in the </a:t>
            </a:r>
            <a:r>
              <a:rPr lang="en-US" dirty="0" smtClean="0">
                <a:solidFill>
                  <a:srgbClr val="FF0000"/>
                </a:solidFill>
              </a:rPr>
              <a:t>30</a:t>
            </a:r>
            <a:r>
              <a:rPr lang="en-US" dirty="0" smtClean="0"/>
              <a:t> s NMT test are </a:t>
            </a:r>
            <a:r>
              <a:rPr lang="en-US" dirty="0" smtClean="0">
                <a:solidFill>
                  <a:srgbClr val="FF0000"/>
                </a:solidFill>
              </a:rPr>
              <a:t>lower</a:t>
            </a:r>
            <a:r>
              <a:rPr lang="en-US" dirty="0" smtClean="0"/>
              <a:t> than those attained in the </a:t>
            </a:r>
            <a:r>
              <a:rPr lang="en-US" dirty="0" smtClean="0">
                <a:solidFill>
                  <a:srgbClr val="FF0000"/>
                </a:solidFill>
              </a:rPr>
              <a:t>30</a:t>
            </a:r>
            <a:r>
              <a:rPr lang="en-US" dirty="0" smtClean="0"/>
              <a:t> s WAnT despite blood lactate concentration being higher after the NMT test than after the WAnT in the same group of young people</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138</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NON-MOTORIZED TREADMILL TEST</a:t>
            </a:r>
            <a:endParaRPr lang="en-US" sz="3600"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139</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295400" y="1524000"/>
            <a:ext cx="6815409"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height distance curve</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1600200"/>
            <a:ext cx="4191000" cy="49149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4648200" y="1524000"/>
            <a:ext cx="4276725" cy="4953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POST-EXERCISE BLOOD LACTATE CONCENTRATION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Post-exercise blood lactate </a:t>
            </a:r>
            <a:r>
              <a:rPr lang="en-US" dirty="0" smtClean="0"/>
              <a:t>is routinely sampled following maximal intensity exercise tests to provide an indication of the extent to which glycolysis has been stressed.</a:t>
            </a:r>
          </a:p>
          <a:p>
            <a:r>
              <a:rPr lang="en-US" dirty="0" smtClean="0"/>
              <a:t>They observed the blood lactate concentration to rise, in boys, from a baseline value of 2.0 mmol · L to 3.2 mmol·L after </a:t>
            </a:r>
            <a:r>
              <a:rPr lang="en-US" dirty="0" smtClean="0">
                <a:solidFill>
                  <a:srgbClr val="FF0000"/>
                </a:solidFill>
              </a:rPr>
              <a:t>30</a:t>
            </a:r>
            <a:r>
              <a:rPr lang="en-US" dirty="0" smtClean="0"/>
              <a:t> s, peak </a:t>
            </a:r>
            <a:r>
              <a:rPr lang="en-US" dirty="0" smtClean="0">
                <a:solidFill>
                  <a:srgbClr val="FF0000"/>
                </a:solidFill>
              </a:rPr>
              <a:t>2</a:t>
            </a:r>
            <a:r>
              <a:rPr lang="en-US" dirty="0" smtClean="0"/>
              <a:t> min post-exercise at 3.6 mmol·L and then fall to 3.1 mmol · L after </a:t>
            </a:r>
            <a:r>
              <a:rPr lang="en-US" dirty="0" smtClean="0">
                <a:solidFill>
                  <a:srgbClr val="FF0000"/>
                </a:solidFill>
              </a:rPr>
              <a:t>3</a:t>
            </a:r>
            <a:r>
              <a:rPr lang="en-US" dirty="0" smtClean="0"/>
              <a:t> min. The corresponding concentrations in girls were 1.6, 3.7, 4.9 and 4.7 mmol · L , respectively. </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POST-EXERCISE BLOOD LACTATE CONCENTRATION</a:t>
            </a:r>
            <a:endParaRPr lang="en-US" dirty="0"/>
          </a:p>
        </p:txBody>
      </p:sp>
      <p:sp>
        <p:nvSpPr>
          <p:cNvPr id="3" name="Content Placeholder 2"/>
          <p:cNvSpPr>
            <a:spLocks noGrp="1"/>
          </p:cNvSpPr>
          <p:nvPr>
            <p:ph idx="1"/>
          </p:nvPr>
        </p:nvSpPr>
        <p:spPr/>
        <p:txBody>
          <a:bodyPr/>
          <a:lstStyle/>
          <a:p>
            <a:r>
              <a:rPr lang="en-US" dirty="0" smtClean="0"/>
              <a:t>a single sample taken </a:t>
            </a:r>
            <a:r>
              <a:rPr lang="en-US" dirty="0" smtClean="0">
                <a:solidFill>
                  <a:srgbClr val="FF0000"/>
                </a:solidFill>
              </a:rPr>
              <a:t>2</a:t>
            </a:r>
            <a:r>
              <a:rPr lang="en-US" dirty="0" smtClean="0"/>
              <a:t> min post-exercise can be assumed to reflect peak values in </a:t>
            </a:r>
            <a:r>
              <a:rPr lang="en-US" dirty="0" smtClean="0">
                <a:solidFill>
                  <a:srgbClr val="FF0000"/>
                </a:solidFill>
              </a:rPr>
              <a:t>children</a:t>
            </a:r>
            <a:r>
              <a:rPr lang="en-US" dirty="0" smtClean="0"/>
              <a:t> but, in </a:t>
            </a:r>
            <a:r>
              <a:rPr lang="en-US" dirty="0" smtClean="0">
                <a:solidFill>
                  <a:srgbClr val="FF0000"/>
                </a:solidFill>
              </a:rPr>
              <a:t>adults</a:t>
            </a:r>
            <a:r>
              <a:rPr lang="en-US" dirty="0" smtClean="0"/>
              <a:t>, peak values occur about </a:t>
            </a:r>
            <a:r>
              <a:rPr lang="en-US" dirty="0" smtClean="0">
                <a:solidFill>
                  <a:srgbClr val="FF0000"/>
                </a:solidFill>
              </a:rPr>
              <a:t>5</a:t>
            </a:r>
            <a:r>
              <a:rPr lang="en-US" dirty="0" smtClean="0"/>
              <a:t> min post-exercise and this must be taken into account in child–adult comparisons.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141</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lnSpcReduction="10000"/>
          </a:bodyPr>
          <a:lstStyle/>
          <a:p>
            <a:r>
              <a:rPr lang="en-US" dirty="0" smtClean="0"/>
              <a:t>Following a maximal intensity exercise test, the peak blood lactate concentration  is not just specific to the individual but also dependent on the </a:t>
            </a:r>
            <a:r>
              <a:rPr lang="en-US" dirty="0" smtClean="0">
                <a:solidFill>
                  <a:srgbClr val="FF0000"/>
                </a:solidFill>
              </a:rPr>
              <a:t>mode of exercise and  test protocol</a:t>
            </a:r>
            <a:r>
              <a:rPr lang="en-US" dirty="0" smtClean="0"/>
              <a:t>.</a:t>
            </a:r>
          </a:p>
          <a:p>
            <a:r>
              <a:rPr lang="en-US" dirty="0" smtClean="0"/>
              <a:t>The length of the test is important as a cycling test lasting </a:t>
            </a:r>
            <a:r>
              <a:rPr lang="en-US" dirty="0" smtClean="0">
                <a:solidFill>
                  <a:srgbClr val="FF0000"/>
                </a:solidFill>
              </a:rPr>
              <a:t>60</a:t>
            </a:r>
            <a:r>
              <a:rPr lang="en-US" dirty="0" smtClean="0"/>
              <a:t> s will produce greater post-exercise blood lactate accumulation than a standard </a:t>
            </a:r>
            <a:r>
              <a:rPr lang="en-US" dirty="0" smtClean="0">
                <a:solidFill>
                  <a:srgbClr val="FF0000"/>
                </a:solidFill>
              </a:rPr>
              <a:t>30</a:t>
            </a:r>
            <a:r>
              <a:rPr lang="en-US" dirty="0" smtClean="0"/>
              <a:t> s WAnT due to the longer period of glycolytic stress. </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Anaerobic fitness of children and adolescents in comparison to adults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143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066800" y="1385888"/>
            <a:ext cx="7106810"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The difference in anaerobic fitness between boys and men is greater than the difference in anaerobic fitness between girls and women but data on females are sparse.</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Relationship between cycling peak power (CPP) and age in male subjects</a:t>
            </a:r>
            <a:endParaRPr lang="en-US" sz="3200"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145</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52400" y="1676400"/>
            <a:ext cx="8759651" cy="4529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DETERMINANTS OF ANAEROBIC FITNESS</a:t>
            </a:r>
            <a:endParaRPr lang="en-US" dirty="0"/>
          </a:p>
        </p:txBody>
      </p:sp>
      <p:sp>
        <p:nvSpPr>
          <p:cNvPr id="3" name="Content Placeholder 2"/>
          <p:cNvSpPr>
            <a:spLocks noGrp="1"/>
          </p:cNvSpPr>
          <p:nvPr>
            <p:ph idx="1"/>
          </p:nvPr>
        </p:nvSpPr>
        <p:spPr/>
        <p:txBody>
          <a:bodyPr/>
          <a:lstStyle/>
          <a:p>
            <a:r>
              <a:rPr lang="en-US" dirty="0" smtClean="0"/>
              <a:t>In males aged </a:t>
            </a:r>
            <a:r>
              <a:rPr lang="en-US" dirty="0" smtClean="0">
                <a:solidFill>
                  <a:srgbClr val="FF0000"/>
                </a:solidFill>
              </a:rPr>
              <a:t>5–18 years</a:t>
            </a:r>
            <a:r>
              <a:rPr lang="en-US" dirty="0" smtClean="0"/>
              <a:t>, muscle mass increases from </a:t>
            </a:r>
            <a:r>
              <a:rPr lang="en-US" dirty="0" smtClean="0">
                <a:solidFill>
                  <a:srgbClr val="FF0000"/>
                </a:solidFill>
              </a:rPr>
              <a:t>42% to 54% </a:t>
            </a:r>
            <a:r>
              <a:rPr lang="en-US" dirty="0" smtClean="0"/>
              <a:t>of body mass. This represents almost a fivefold increase in muscle mass from 7.5 to  37 kg.</a:t>
            </a:r>
          </a:p>
          <a:p>
            <a:r>
              <a:rPr lang="en-US" dirty="0" smtClean="0"/>
              <a:t>The corresponding increase in females’ muscle mass over the same age range is  3.4 times from 7 to 24 kg or from 40% to 45% of body mass.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146</a:t>
            </a:fld>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smtClean="0"/>
              <a:t>Men attain peak muscle mass at about </a:t>
            </a:r>
            <a:r>
              <a:rPr lang="en-US" dirty="0" smtClean="0">
                <a:solidFill>
                  <a:srgbClr val="FF0000"/>
                </a:solidFill>
              </a:rPr>
              <a:t>30</a:t>
            </a:r>
            <a:r>
              <a:rPr lang="en-US" dirty="0" smtClean="0"/>
              <a:t> years of age while women attain peak muscle mass </a:t>
            </a:r>
            <a:r>
              <a:rPr lang="en-US" dirty="0" smtClean="0">
                <a:solidFill>
                  <a:srgbClr val="FF0000"/>
                </a:solidFill>
              </a:rPr>
              <a:t>before 20 </a:t>
            </a:r>
            <a:r>
              <a:rPr lang="en-US" dirty="0" smtClean="0"/>
              <a:t>years. </a:t>
            </a:r>
            <a:r>
              <a:rPr lang="en-US" dirty="0" smtClean="0">
                <a:solidFill>
                  <a:srgbClr val="FF0000"/>
                </a:solidFill>
              </a:rPr>
              <a:t>Beyond 7 years of age</a:t>
            </a:r>
            <a:r>
              <a:rPr lang="en-US" dirty="0" smtClean="0"/>
              <a:t>, males have greater absolute and relative (kg muscle mass/kg body mass) muscle mass than females.</a:t>
            </a:r>
          </a:p>
          <a:p>
            <a:r>
              <a:rPr lang="en-US" dirty="0" smtClean="0"/>
              <a:t>Changes in muscle size alter muscle pennation, which in turn influences force and power output.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smtClean="0">
                <a:solidFill>
                  <a:srgbClr val="FF0000"/>
                </a:solidFill>
              </a:rPr>
              <a:t>nature–nurture debate </a:t>
            </a:r>
            <a:r>
              <a:rPr lang="en-US" dirty="0" smtClean="0"/>
              <a:t>on muscle fibre type distribution remains contentious because it is extremely difficult to apportion the genotype and phenotype effect on muscle fibre distribution.</a:t>
            </a:r>
          </a:p>
          <a:p>
            <a:r>
              <a:rPr lang="en-US" dirty="0" smtClean="0"/>
              <a:t>There appears to be a </a:t>
            </a:r>
            <a:r>
              <a:rPr lang="en-US" dirty="0" smtClean="0">
                <a:solidFill>
                  <a:srgbClr val="FF0000"/>
                </a:solidFill>
              </a:rPr>
              <a:t>greater prevalence </a:t>
            </a:r>
            <a:r>
              <a:rPr lang="en-US" dirty="0" smtClean="0"/>
              <a:t>of type </a:t>
            </a:r>
            <a:r>
              <a:rPr lang="en-US" dirty="0" smtClean="0">
                <a:solidFill>
                  <a:srgbClr val="FF0000"/>
                </a:solidFill>
              </a:rPr>
              <a:t>IIa </a:t>
            </a:r>
            <a:r>
              <a:rPr lang="en-US" dirty="0" smtClean="0"/>
              <a:t>than type </a:t>
            </a:r>
            <a:r>
              <a:rPr lang="en-US" dirty="0" smtClean="0">
                <a:solidFill>
                  <a:srgbClr val="FF0000"/>
                </a:solidFill>
              </a:rPr>
              <a:t>IIX</a:t>
            </a:r>
            <a:r>
              <a:rPr lang="en-US" dirty="0" smtClean="0"/>
              <a:t> fibres during </a:t>
            </a:r>
            <a:r>
              <a:rPr lang="en-US" dirty="0" smtClean="0">
                <a:solidFill>
                  <a:srgbClr val="FF0000"/>
                </a:solidFill>
              </a:rPr>
              <a:t>childhood</a:t>
            </a:r>
            <a:r>
              <a:rPr lang="en-US" dirty="0" smtClean="0"/>
              <a:t> and adolescence but the evidence of a sex difference in fibre type distribution in childhood and adolescence is equivocal.</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a:bodyPr>
          <a:lstStyle/>
          <a:p>
            <a:r>
              <a:rPr lang="en-US" dirty="0" smtClean="0"/>
              <a:t>There is speculation that </a:t>
            </a:r>
            <a:r>
              <a:rPr lang="en-US" dirty="0" smtClean="0">
                <a:solidFill>
                  <a:srgbClr val="FF0000"/>
                </a:solidFill>
              </a:rPr>
              <a:t>hormonal</a:t>
            </a:r>
            <a:r>
              <a:rPr lang="en-US" dirty="0" smtClean="0"/>
              <a:t> factors, especially around the period of puberty, may account for some of the characteristic observations in maximal intensity exercise performance.</a:t>
            </a:r>
          </a:p>
          <a:p>
            <a:r>
              <a:rPr lang="en-US" dirty="0" smtClean="0"/>
              <a:t>For example, concentrations of circulating </a:t>
            </a:r>
            <a:r>
              <a:rPr lang="en-US" dirty="0" smtClean="0">
                <a:solidFill>
                  <a:srgbClr val="FF0000"/>
                </a:solidFill>
              </a:rPr>
              <a:t>growth hormone and testosterone </a:t>
            </a:r>
            <a:r>
              <a:rPr lang="en-US" dirty="0" smtClean="0"/>
              <a:t>in males and </a:t>
            </a:r>
            <a:r>
              <a:rPr lang="en-US" dirty="0" smtClean="0">
                <a:solidFill>
                  <a:srgbClr val="FF0000"/>
                </a:solidFill>
              </a:rPr>
              <a:t>oestradiol</a:t>
            </a:r>
            <a:r>
              <a:rPr lang="en-US" dirty="0" smtClean="0"/>
              <a:t> in females are markedly increased during puberty.</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149</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 average, males are usually </a:t>
            </a:r>
            <a:r>
              <a:rPr lang="en-US" dirty="0" smtClean="0">
                <a:solidFill>
                  <a:srgbClr val="FF0000"/>
                </a:solidFill>
              </a:rPr>
              <a:t>13</a:t>
            </a:r>
            <a:r>
              <a:rPr lang="en-US" dirty="0" smtClean="0"/>
              <a:t> cm taller than females upon reaching their final adult height.</a:t>
            </a:r>
          </a:p>
          <a:p>
            <a:r>
              <a:rPr lang="en-US" dirty="0" smtClean="0"/>
              <a:t>Peak height velocity refers to the </a:t>
            </a:r>
            <a:r>
              <a:rPr lang="en-US" dirty="0" smtClean="0">
                <a:solidFill>
                  <a:srgbClr val="FF0000"/>
                </a:solidFill>
              </a:rPr>
              <a:t>maximum</a:t>
            </a:r>
            <a:r>
              <a:rPr lang="en-US" dirty="0" smtClean="0"/>
              <a:t> rate of growth in stature during the </a:t>
            </a:r>
            <a:r>
              <a:rPr lang="en-US" dirty="0" smtClean="0">
                <a:solidFill>
                  <a:srgbClr val="FF0000"/>
                </a:solidFill>
              </a:rPr>
              <a:t>adolescent</a:t>
            </a:r>
            <a:r>
              <a:rPr lang="en-US" dirty="0" smtClean="0"/>
              <a:t> growth period.</a:t>
            </a:r>
          </a:p>
          <a:p>
            <a:r>
              <a:rPr lang="en-US" dirty="0" smtClean="0"/>
              <a:t>Girls, on average, attain </a:t>
            </a:r>
            <a:r>
              <a:rPr lang="en-US" dirty="0" smtClean="0">
                <a:solidFill>
                  <a:srgbClr val="FF0000"/>
                </a:solidFill>
              </a:rPr>
              <a:t>PHV</a:t>
            </a:r>
            <a:r>
              <a:rPr lang="en-US" dirty="0" smtClean="0"/>
              <a:t> approximately </a:t>
            </a:r>
            <a:r>
              <a:rPr lang="en-US" dirty="0" smtClean="0">
                <a:solidFill>
                  <a:srgbClr val="FF0000"/>
                </a:solidFill>
              </a:rPr>
              <a:t>2</a:t>
            </a:r>
            <a:r>
              <a:rPr lang="en-US" dirty="0" smtClean="0"/>
              <a:t> years earlier than boys, with their onset of PHV occurring between </a:t>
            </a:r>
            <a:r>
              <a:rPr lang="en-US" dirty="0" smtClean="0">
                <a:solidFill>
                  <a:srgbClr val="FF0000"/>
                </a:solidFill>
              </a:rPr>
              <a:t>8.2 </a:t>
            </a:r>
            <a:r>
              <a:rPr lang="en-US" dirty="0" smtClean="0"/>
              <a:t>and </a:t>
            </a:r>
            <a:r>
              <a:rPr lang="en-US" dirty="0" smtClean="0">
                <a:solidFill>
                  <a:srgbClr val="FF0000"/>
                </a:solidFill>
              </a:rPr>
              <a:t>10.3</a:t>
            </a:r>
            <a:r>
              <a:rPr lang="en-US" dirty="0" smtClean="0"/>
              <a:t> years. On average PHV is reached between 11.3 and 12.2 years.</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plausible that changes in </a:t>
            </a:r>
            <a:r>
              <a:rPr lang="en-US" dirty="0" smtClean="0">
                <a:solidFill>
                  <a:srgbClr val="FF0000"/>
                </a:solidFill>
              </a:rPr>
              <a:t>neural factors </a:t>
            </a:r>
            <a:r>
              <a:rPr lang="en-US" dirty="0" smtClean="0"/>
              <a:t>during growth and maturation can influence the anaerobic fitness of young people.</a:t>
            </a:r>
          </a:p>
          <a:p>
            <a:r>
              <a:rPr lang="en-US" dirty="0" smtClean="0"/>
              <a:t>age- and maturation-related differences in anaerobic fitness include increased </a:t>
            </a:r>
            <a:r>
              <a:rPr lang="en-US" dirty="0" smtClean="0">
                <a:solidFill>
                  <a:srgbClr val="FF0000"/>
                </a:solidFill>
              </a:rPr>
              <a:t>myelination</a:t>
            </a:r>
            <a:r>
              <a:rPr lang="en-US" dirty="0" smtClean="0"/>
              <a:t> of nerve fibres (myelination increases the velocity of nerve transmission), improved </a:t>
            </a:r>
            <a:r>
              <a:rPr lang="en-US" dirty="0" smtClean="0">
                <a:solidFill>
                  <a:srgbClr val="FF0000"/>
                </a:solidFill>
              </a:rPr>
              <a:t>coordination of muscle synergists </a:t>
            </a:r>
            <a:r>
              <a:rPr lang="en-US" dirty="0" smtClean="0"/>
              <a:t>and antagonists, and the increased ability to fully </a:t>
            </a:r>
            <a:r>
              <a:rPr lang="en-US" dirty="0" smtClean="0">
                <a:solidFill>
                  <a:srgbClr val="FF0000"/>
                </a:solidFill>
              </a:rPr>
              <a:t>activate muscles during maximal intensity </a:t>
            </a:r>
            <a:r>
              <a:rPr lang="en-US" dirty="0" smtClean="0"/>
              <a:t>exercise.</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150</a:t>
            </a:fld>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
            </a:r>
            <a:br>
              <a:rPr lang="en-US" dirty="0" smtClean="0"/>
            </a:br>
            <a:r>
              <a:rPr lang="en-US" dirty="0" smtClean="0"/>
              <a:t>Pulmonary function</a:t>
            </a:r>
            <a:endParaRPr lang="en-US" dirty="0"/>
          </a:p>
        </p:txBody>
      </p:sp>
      <p:sp>
        <p:nvSpPr>
          <p:cNvPr id="7" name="Subtitle 6"/>
          <p:cNvSpPr>
            <a:spLocks noGrp="1"/>
          </p:cNvSpPr>
          <p:nvPr>
            <p:ph type="subTitle" idx="1"/>
          </p:nvPr>
        </p:nvSpPr>
        <p:spPr/>
        <p:txBody>
          <a:bodyPr/>
          <a:lstStyle/>
          <a:p>
            <a:r>
              <a:rPr lang="en-US" b="1" dirty="0" smtClean="0"/>
              <a:t>Chapter 6</a:t>
            </a:r>
            <a:endParaRPr lang="en-US" b="1"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151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6705600" y="228600"/>
            <a:ext cx="2195513" cy="21485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3" cstate="print"/>
          <a:srcRect/>
          <a:stretch>
            <a:fillRect/>
          </a:stretch>
        </p:blipFill>
        <p:spPr bwMode="auto">
          <a:xfrm>
            <a:off x="3886200" y="304800"/>
            <a:ext cx="2463175" cy="3219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smtClean="0">
                <a:solidFill>
                  <a:srgbClr val="FF0000"/>
                </a:solidFill>
              </a:rPr>
              <a:t>pulmonary system </a:t>
            </a:r>
            <a:r>
              <a:rPr lang="en-US" dirty="0" smtClean="0"/>
              <a:t>provides the means to maintaining </a:t>
            </a:r>
            <a:r>
              <a:rPr lang="en-US" dirty="0" smtClean="0">
                <a:solidFill>
                  <a:srgbClr val="FF0000"/>
                </a:solidFill>
              </a:rPr>
              <a:t>blood-gas homeostasis </a:t>
            </a:r>
            <a:r>
              <a:rPr lang="en-US" dirty="0" smtClean="0"/>
              <a:t>during resting and exercise conditions.</a:t>
            </a:r>
          </a:p>
          <a:p>
            <a:r>
              <a:rPr lang="en-US" dirty="0" smtClean="0"/>
              <a:t>exchange of oxygen (O2) and carbon dioxide (CO2) between the ambient air and pulmonary blood.</a:t>
            </a:r>
          </a:p>
          <a:p>
            <a:pPr>
              <a:buNone/>
            </a:pP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152</a:t>
            </a:fld>
            <a:endParaRPr 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AND MECHANICS</a:t>
            </a:r>
            <a:endParaRPr lang="en-US" dirty="0"/>
          </a:p>
        </p:txBody>
      </p:sp>
      <p:sp>
        <p:nvSpPr>
          <p:cNvPr id="3" name="Content Placeholder 2"/>
          <p:cNvSpPr>
            <a:spLocks noGrp="1"/>
          </p:cNvSpPr>
          <p:nvPr>
            <p:ph idx="1"/>
          </p:nvPr>
        </p:nvSpPr>
        <p:spPr>
          <a:xfrm>
            <a:off x="457200" y="1775191"/>
            <a:ext cx="8229600" cy="4778009"/>
          </a:xfrm>
        </p:spPr>
        <p:txBody>
          <a:bodyPr>
            <a:normAutofit fontScale="92500" lnSpcReduction="10000"/>
          </a:bodyPr>
          <a:lstStyle/>
          <a:p>
            <a:r>
              <a:rPr lang="en-US" b="1" dirty="0" smtClean="0"/>
              <a:t>The lung</a:t>
            </a:r>
          </a:p>
          <a:p>
            <a:r>
              <a:rPr lang="en-US" dirty="0" smtClean="0"/>
              <a:t>The lung increases in both its length and width with age, following growth velocity curves </a:t>
            </a:r>
            <a:r>
              <a:rPr lang="en-US" dirty="0" smtClean="0">
                <a:solidFill>
                  <a:srgbClr val="FF0000"/>
                </a:solidFill>
              </a:rPr>
              <a:t>similar in shape </a:t>
            </a:r>
            <a:r>
              <a:rPr lang="en-US" dirty="0" smtClean="0"/>
              <a:t>to those of both </a:t>
            </a:r>
            <a:r>
              <a:rPr lang="en-US" dirty="0" smtClean="0">
                <a:solidFill>
                  <a:srgbClr val="FF0000"/>
                </a:solidFill>
              </a:rPr>
              <a:t>height and mass</a:t>
            </a:r>
            <a:r>
              <a:rPr lang="en-US" dirty="0" smtClean="0"/>
              <a:t>.</a:t>
            </a:r>
          </a:p>
          <a:p>
            <a:r>
              <a:rPr lang="en-US" dirty="0" smtClean="0"/>
              <a:t>The age of peak velocity of lung width occurs at </a:t>
            </a:r>
            <a:r>
              <a:rPr lang="en-US" dirty="0" smtClean="0">
                <a:solidFill>
                  <a:srgbClr val="FF0000"/>
                </a:solidFill>
              </a:rPr>
              <a:t>about 12.2 years </a:t>
            </a:r>
            <a:r>
              <a:rPr lang="en-US" dirty="0" smtClean="0"/>
              <a:t>and </a:t>
            </a:r>
            <a:r>
              <a:rPr lang="en-US" dirty="0" smtClean="0">
                <a:solidFill>
                  <a:srgbClr val="FF0000"/>
                </a:solidFill>
              </a:rPr>
              <a:t>13.8 years </a:t>
            </a:r>
            <a:r>
              <a:rPr lang="en-US" dirty="0" smtClean="0"/>
              <a:t>in girls and boys, respectively, and coincides closely with peak height velocity (</a:t>
            </a:r>
            <a:r>
              <a:rPr lang="en-US" dirty="0" smtClean="0">
                <a:solidFill>
                  <a:srgbClr val="FF0000"/>
                </a:solidFill>
              </a:rPr>
              <a:t>PHV</a:t>
            </a:r>
            <a:r>
              <a:rPr lang="en-US" dirty="0" smtClean="0"/>
              <a:t>). some </a:t>
            </a:r>
            <a:r>
              <a:rPr lang="en-US" dirty="0" smtClean="0">
                <a:solidFill>
                  <a:srgbClr val="FF0000"/>
                </a:solidFill>
              </a:rPr>
              <a:t>6–8 months </a:t>
            </a:r>
            <a:r>
              <a:rPr lang="en-US" dirty="0" smtClean="0"/>
              <a:t>later (Simon et al 1972) and may coincide with the peak velocity of chest depth.</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153</a:t>
            </a:fld>
            <a:endParaRPr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AND MECHANICS</a:t>
            </a:r>
            <a:endParaRPr lang="en-US" dirty="0"/>
          </a:p>
        </p:txBody>
      </p:sp>
      <p:sp>
        <p:nvSpPr>
          <p:cNvPr id="3" name="Content Placeholder 2"/>
          <p:cNvSpPr>
            <a:spLocks noGrp="1"/>
          </p:cNvSpPr>
          <p:nvPr>
            <p:ph idx="1"/>
          </p:nvPr>
        </p:nvSpPr>
        <p:spPr>
          <a:xfrm>
            <a:off x="457200" y="1775191"/>
            <a:ext cx="8229600" cy="3482609"/>
          </a:xfrm>
        </p:spPr>
        <p:txBody>
          <a:bodyPr/>
          <a:lstStyle/>
          <a:p>
            <a:r>
              <a:rPr lang="en-US" dirty="0" smtClean="0"/>
              <a:t>As the </a:t>
            </a:r>
            <a:r>
              <a:rPr lang="en-US" dirty="0" smtClean="0">
                <a:solidFill>
                  <a:srgbClr val="FF0000"/>
                </a:solidFill>
              </a:rPr>
              <a:t>lung</a:t>
            </a:r>
            <a:r>
              <a:rPr lang="en-US" dirty="0" smtClean="0"/>
              <a:t> and </a:t>
            </a:r>
            <a:r>
              <a:rPr lang="en-US" dirty="0" smtClean="0">
                <a:solidFill>
                  <a:srgbClr val="FF0000"/>
                </a:solidFill>
              </a:rPr>
              <a:t>thorax</a:t>
            </a:r>
            <a:r>
              <a:rPr lang="en-US" dirty="0" smtClean="0"/>
              <a:t> increase in size, so do total lung capacity (</a:t>
            </a:r>
            <a:r>
              <a:rPr lang="en-US" dirty="0" smtClean="0">
                <a:solidFill>
                  <a:srgbClr val="FF0000"/>
                </a:solidFill>
              </a:rPr>
              <a:t>TLC</a:t>
            </a:r>
            <a:r>
              <a:rPr lang="en-US" dirty="0" smtClean="0"/>
              <a:t>) and the various subdivisions of lung volume and function.</a:t>
            </a:r>
          </a:p>
          <a:p>
            <a:r>
              <a:rPr lang="en-US" dirty="0" smtClean="0"/>
              <a:t>In relation to height, </a:t>
            </a:r>
            <a:r>
              <a:rPr lang="en-US" dirty="0" smtClean="0">
                <a:solidFill>
                  <a:srgbClr val="FF0000"/>
                </a:solidFill>
              </a:rPr>
              <a:t>TLC</a:t>
            </a:r>
            <a:r>
              <a:rPr lang="en-US" dirty="0" smtClean="0"/>
              <a:t> increases from approximately </a:t>
            </a:r>
            <a:r>
              <a:rPr lang="en-US" dirty="0" smtClean="0">
                <a:solidFill>
                  <a:srgbClr val="FF0000"/>
                </a:solidFill>
              </a:rPr>
              <a:t>2 L</a:t>
            </a:r>
            <a:r>
              <a:rPr lang="en-US" dirty="0" smtClean="0"/>
              <a:t> at 120 cm to </a:t>
            </a:r>
            <a:r>
              <a:rPr lang="en-US" dirty="0" smtClean="0">
                <a:solidFill>
                  <a:srgbClr val="FF0000"/>
                </a:solidFill>
              </a:rPr>
              <a:t>3 L at 140</a:t>
            </a:r>
            <a:r>
              <a:rPr lang="en-US" dirty="0" smtClean="0"/>
              <a:t> cm </a:t>
            </a:r>
            <a:r>
              <a:rPr lang="en-US" dirty="0" smtClean="0">
                <a:solidFill>
                  <a:srgbClr val="FF0000"/>
                </a:solidFill>
              </a:rPr>
              <a:t>and to 6 L at 180 cm</a:t>
            </a:r>
            <a:r>
              <a:rPr lang="en-US" dirty="0" smtClean="0"/>
              <a:t>.</a:t>
            </a:r>
          </a:p>
          <a:p>
            <a:pPr>
              <a:buNone/>
            </a:pP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154</a:t>
            </a:fld>
            <a:endParaRPr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Airways and alveoli</a:t>
            </a:r>
            <a:endParaRPr lang="en-US" dirty="0"/>
          </a:p>
        </p:txBody>
      </p:sp>
      <p:sp>
        <p:nvSpPr>
          <p:cNvPr id="3" name="Content Placeholder 2"/>
          <p:cNvSpPr>
            <a:spLocks noGrp="1"/>
          </p:cNvSpPr>
          <p:nvPr>
            <p:ph idx="1"/>
          </p:nvPr>
        </p:nvSpPr>
        <p:spPr/>
        <p:txBody>
          <a:bodyPr/>
          <a:lstStyle/>
          <a:p>
            <a:r>
              <a:rPr lang="en-US" dirty="0" smtClean="0"/>
              <a:t>At birth the </a:t>
            </a:r>
            <a:r>
              <a:rPr lang="en-US" dirty="0" smtClean="0">
                <a:solidFill>
                  <a:srgbClr val="FF0000"/>
                </a:solidFill>
              </a:rPr>
              <a:t>number</a:t>
            </a:r>
            <a:r>
              <a:rPr lang="en-US" dirty="0" smtClean="0"/>
              <a:t> and </a:t>
            </a:r>
            <a:r>
              <a:rPr lang="en-US" dirty="0" smtClean="0">
                <a:solidFill>
                  <a:srgbClr val="FF0000"/>
                </a:solidFill>
              </a:rPr>
              <a:t>branching pattern </a:t>
            </a:r>
            <a:r>
              <a:rPr lang="en-US" dirty="0" smtClean="0"/>
              <a:t>of the bronchial system are finalized, but subsequently both the diameter and length of the airways increase with age.</a:t>
            </a:r>
          </a:p>
          <a:p>
            <a:r>
              <a:rPr lang="en-US" dirty="0" smtClean="0"/>
              <a:t>Conversely, the number of alveoli in the lung only begin to noticeably increase after birth, multiplying exponentially from approximately </a:t>
            </a:r>
            <a:r>
              <a:rPr lang="en-US" dirty="0" smtClean="0">
                <a:solidFill>
                  <a:srgbClr val="FF0000"/>
                </a:solidFill>
              </a:rPr>
              <a:t>24 million </a:t>
            </a:r>
            <a:r>
              <a:rPr lang="en-US" dirty="0" smtClean="0"/>
              <a:t>to near maximal numbers by the </a:t>
            </a:r>
            <a:r>
              <a:rPr lang="en-US" dirty="0" smtClean="0">
                <a:solidFill>
                  <a:srgbClr val="FF0000"/>
                </a:solidFill>
              </a:rPr>
              <a:t>8th year (280 million)</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155</a:t>
            </a:fld>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Airways and alveoli</a:t>
            </a:r>
            <a:endParaRPr lang="en-US" dirty="0"/>
          </a:p>
        </p:txBody>
      </p:sp>
      <p:sp>
        <p:nvSpPr>
          <p:cNvPr id="3" name="Content Placeholder 2"/>
          <p:cNvSpPr>
            <a:spLocks noGrp="1"/>
          </p:cNvSpPr>
          <p:nvPr>
            <p:ph idx="1"/>
          </p:nvPr>
        </p:nvSpPr>
        <p:spPr/>
        <p:txBody>
          <a:bodyPr/>
          <a:lstStyle/>
          <a:p>
            <a:r>
              <a:rPr lang="en-US" dirty="0" smtClean="0"/>
              <a:t>Concurrently alveolar surface area increases from </a:t>
            </a:r>
            <a:r>
              <a:rPr lang="en-US" dirty="0" smtClean="0">
                <a:solidFill>
                  <a:srgbClr val="FF0000"/>
                </a:solidFill>
              </a:rPr>
              <a:t>2.8 m2 at birth </a:t>
            </a:r>
            <a:r>
              <a:rPr lang="en-US" dirty="0" smtClean="0"/>
              <a:t>to </a:t>
            </a:r>
            <a:r>
              <a:rPr lang="en-US" dirty="0" smtClean="0">
                <a:solidFill>
                  <a:srgbClr val="FF0000"/>
                </a:solidFill>
              </a:rPr>
              <a:t>12.2 m2 at 13 </a:t>
            </a:r>
            <a:r>
              <a:rPr lang="en-US" dirty="0" smtClean="0"/>
              <a:t>months, </a:t>
            </a:r>
            <a:r>
              <a:rPr lang="en-US" dirty="0" smtClean="0">
                <a:solidFill>
                  <a:srgbClr val="FF0000"/>
                </a:solidFill>
              </a:rPr>
              <a:t>32 m2 at 8 years </a:t>
            </a:r>
            <a:r>
              <a:rPr lang="en-US" dirty="0" smtClean="0"/>
              <a:t>and </a:t>
            </a:r>
            <a:r>
              <a:rPr lang="en-US" dirty="0" smtClean="0">
                <a:solidFill>
                  <a:srgbClr val="FF0000"/>
                </a:solidFill>
              </a:rPr>
              <a:t>75</a:t>
            </a:r>
            <a:r>
              <a:rPr lang="en-US" dirty="0" smtClean="0"/>
              <a:t> m2 in adulthood.</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156</a:t>
            </a:fld>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Respiratory system resistance, compliance and elasticity</a:t>
            </a:r>
            <a:endParaRPr lang="en-US" dirty="0"/>
          </a:p>
        </p:txBody>
      </p:sp>
      <p:sp>
        <p:nvSpPr>
          <p:cNvPr id="3" name="Content Placeholder 2"/>
          <p:cNvSpPr>
            <a:spLocks noGrp="1"/>
          </p:cNvSpPr>
          <p:nvPr>
            <p:ph idx="1"/>
          </p:nvPr>
        </p:nvSpPr>
        <p:spPr/>
        <p:txBody>
          <a:bodyPr/>
          <a:lstStyle/>
          <a:p>
            <a:r>
              <a:rPr lang="en-US" dirty="0" smtClean="0"/>
              <a:t>Since </a:t>
            </a:r>
            <a:r>
              <a:rPr lang="en-US" dirty="0" smtClean="0">
                <a:solidFill>
                  <a:srgbClr val="FF0000"/>
                </a:solidFill>
              </a:rPr>
              <a:t>resistance</a:t>
            </a:r>
            <a:r>
              <a:rPr lang="en-US" dirty="0" smtClean="0"/>
              <a:t> is increased by the power of four </a:t>
            </a:r>
            <a:r>
              <a:rPr lang="en-US" dirty="0" smtClean="0">
                <a:solidFill>
                  <a:srgbClr val="FF0000"/>
                </a:solidFill>
              </a:rPr>
              <a:t>for any reduction in radius</a:t>
            </a:r>
            <a:r>
              <a:rPr lang="en-US" dirty="0" smtClean="0"/>
              <a:t>, these changes result in an absolute reduction in airway resistance with age whereby respiratory system resistance is closely related to height by an exponent of 1.7.</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157</a:t>
            </a:fld>
            <a:endParaRPr lang="en-US"/>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sp>
        <p:nvSpPr>
          <p:cNvPr id="3" name="Content Placeholder 2"/>
          <p:cNvSpPr>
            <a:spLocks noGrp="1"/>
          </p:cNvSpPr>
          <p:nvPr>
            <p:ph idx="1"/>
          </p:nvPr>
        </p:nvSpPr>
        <p:spPr/>
        <p:txBody>
          <a:bodyPr/>
          <a:lstStyle/>
          <a:p>
            <a:r>
              <a:rPr lang="en-US" dirty="0" smtClean="0"/>
              <a:t>Compliance infers </a:t>
            </a:r>
            <a:r>
              <a:rPr lang="en-US" dirty="0" smtClean="0">
                <a:solidFill>
                  <a:srgbClr val="FF0000"/>
                </a:solidFill>
              </a:rPr>
              <a:t>distensibility</a:t>
            </a:r>
            <a:r>
              <a:rPr lang="en-US" dirty="0" smtClean="0"/>
              <a:t> (</a:t>
            </a:r>
            <a:r>
              <a:rPr lang="en-US" dirty="0" smtClean="0">
                <a:solidFill>
                  <a:srgbClr val="FF0000"/>
                </a:solidFill>
              </a:rPr>
              <a:t>stretchiness</a:t>
            </a:r>
            <a:r>
              <a:rPr lang="en-US" dirty="0" smtClean="0"/>
              <a:t>) of the respiratory system. Essentially, respiratory compliance is the ability of the </a:t>
            </a:r>
            <a:r>
              <a:rPr lang="en-US" dirty="0" smtClean="0">
                <a:solidFill>
                  <a:srgbClr val="FF0000"/>
                </a:solidFill>
              </a:rPr>
              <a:t>alveoli and lung tissue to expand on inspiration, i.e. the stiffer the lung</a:t>
            </a:r>
            <a:r>
              <a:rPr lang="en-US" dirty="0" smtClean="0"/>
              <a:t>, the less the </a:t>
            </a:r>
            <a:r>
              <a:rPr lang="en-US" dirty="0" smtClean="0">
                <a:solidFill>
                  <a:srgbClr val="FF0000"/>
                </a:solidFill>
              </a:rPr>
              <a:t>compliance</a:t>
            </a:r>
            <a:r>
              <a:rPr lang="en-US" dirty="0" smtClean="0"/>
              <a:t> and the more pressure (work) that is required to inflate the lung.</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158</a:t>
            </a:fld>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sp>
        <p:nvSpPr>
          <p:cNvPr id="3" name="Content Placeholder 2"/>
          <p:cNvSpPr>
            <a:spLocks noGrp="1"/>
          </p:cNvSpPr>
          <p:nvPr>
            <p:ph idx="1"/>
          </p:nvPr>
        </p:nvSpPr>
        <p:spPr/>
        <p:txBody>
          <a:bodyPr/>
          <a:lstStyle/>
          <a:p>
            <a:r>
              <a:rPr lang="en-US" dirty="0" smtClean="0"/>
              <a:t>During growth, lung </a:t>
            </a:r>
            <a:r>
              <a:rPr lang="en-US" dirty="0" smtClean="0">
                <a:solidFill>
                  <a:srgbClr val="FF0000"/>
                </a:solidFill>
              </a:rPr>
              <a:t>volume</a:t>
            </a:r>
            <a:r>
              <a:rPr lang="en-US" dirty="0" smtClean="0"/>
              <a:t> and </a:t>
            </a:r>
            <a:r>
              <a:rPr lang="en-US" dirty="0" smtClean="0">
                <a:solidFill>
                  <a:srgbClr val="FF0000"/>
                </a:solidFill>
              </a:rPr>
              <a:t>number</a:t>
            </a:r>
            <a:r>
              <a:rPr lang="en-US" dirty="0" smtClean="0"/>
              <a:t> and volume of </a:t>
            </a:r>
            <a:r>
              <a:rPr lang="en-US" dirty="0" smtClean="0">
                <a:solidFill>
                  <a:srgbClr val="FF0000"/>
                </a:solidFill>
              </a:rPr>
              <a:t>alveoli</a:t>
            </a:r>
            <a:r>
              <a:rPr lang="en-US" dirty="0" smtClean="0"/>
              <a:t> increase and there is a </a:t>
            </a:r>
            <a:r>
              <a:rPr lang="en-US" dirty="0" smtClean="0">
                <a:solidFill>
                  <a:srgbClr val="FF0000"/>
                </a:solidFill>
              </a:rPr>
              <a:t>reduction in the surface area-to-volume ratio</a:t>
            </a:r>
            <a:r>
              <a:rPr lang="en-US" dirty="0" smtClean="0"/>
              <a:t> and alveolar surface forces. As a result absolute compliance increases with age and is related to height by the exponent 1.76.</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159</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Stature</a:t>
            </a:r>
            <a:endParaRPr lang="en-US" dirty="0"/>
          </a:p>
        </p:txBody>
      </p:sp>
      <p:sp>
        <p:nvSpPr>
          <p:cNvPr id="3" name="Content Placeholder 2"/>
          <p:cNvSpPr>
            <a:spLocks noGrp="1"/>
          </p:cNvSpPr>
          <p:nvPr>
            <p:ph idx="1"/>
          </p:nvPr>
        </p:nvSpPr>
        <p:spPr/>
        <p:txBody>
          <a:bodyPr/>
          <a:lstStyle/>
          <a:p>
            <a:r>
              <a:rPr lang="en-US" dirty="0" smtClean="0"/>
              <a:t>Girls stop growing in stature by about 16 years of age and boys by about 18 or 19 years of age.</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elasticity</a:t>
            </a:r>
            <a:endParaRPr lang="en-US" dirty="0"/>
          </a:p>
        </p:txBody>
      </p:sp>
      <p:sp>
        <p:nvSpPr>
          <p:cNvPr id="3" name="Content Placeholder 2"/>
          <p:cNvSpPr>
            <a:spLocks noGrp="1"/>
          </p:cNvSpPr>
          <p:nvPr>
            <p:ph idx="1"/>
          </p:nvPr>
        </p:nvSpPr>
        <p:spPr/>
        <p:txBody>
          <a:bodyPr/>
          <a:lstStyle/>
          <a:p>
            <a:r>
              <a:rPr lang="en-US" dirty="0" smtClean="0"/>
              <a:t>The pathological neighbor to compliance is lung </a:t>
            </a:r>
            <a:r>
              <a:rPr lang="en-US" dirty="0" smtClean="0">
                <a:solidFill>
                  <a:srgbClr val="FF0000"/>
                </a:solidFill>
              </a:rPr>
              <a:t>elasticity</a:t>
            </a:r>
            <a:r>
              <a:rPr lang="en-US" dirty="0" smtClean="0"/>
              <a:t>, which refers to the </a:t>
            </a:r>
            <a:r>
              <a:rPr lang="en-US" dirty="0" smtClean="0">
                <a:solidFill>
                  <a:srgbClr val="FF0000"/>
                </a:solidFill>
              </a:rPr>
              <a:t>ability</a:t>
            </a:r>
            <a:r>
              <a:rPr lang="en-US" dirty="0" smtClean="0"/>
              <a:t> of the </a:t>
            </a:r>
            <a:r>
              <a:rPr lang="en-US" dirty="0" smtClean="0">
                <a:solidFill>
                  <a:srgbClr val="FF0000"/>
                </a:solidFill>
              </a:rPr>
              <a:t>lung elastic tissues to recoil during expiration</a:t>
            </a:r>
            <a:r>
              <a:rPr lang="en-US" dirty="0" smtClean="0"/>
              <a:t>.</a:t>
            </a:r>
          </a:p>
          <a:p>
            <a:r>
              <a:rPr lang="en-US" dirty="0" smtClean="0"/>
              <a:t>Coincident with the increased density of connective tissue, lung recoil pressure increases throughout childhood until the age of about 18 years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160</a:t>
            </a:fld>
            <a:endParaRPr 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volumes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161</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914400" y="1650932"/>
            <a:ext cx="7248525" cy="4835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pulmonary function limiting to exercise?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 stated earlier, the pulmonary system is generally able to maintain </a:t>
            </a:r>
            <a:r>
              <a:rPr lang="en-US" dirty="0" smtClean="0">
                <a:solidFill>
                  <a:srgbClr val="FF0000"/>
                </a:solidFill>
              </a:rPr>
              <a:t>homeostasis</a:t>
            </a:r>
            <a:r>
              <a:rPr lang="en-US" dirty="0" smtClean="0"/>
              <a:t> of blood </a:t>
            </a:r>
            <a:r>
              <a:rPr lang="en-US" dirty="0" smtClean="0">
                <a:solidFill>
                  <a:srgbClr val="FF0000"/>
                </a:solidFill>
              </a:rPr>
              <a:t>O2</a:t>
            </a:r>
            <a:r>
              <a:rPr lang="en-US" dirty="0" smtClean="0"/>
              <a:t> content and </a:t>
            </a:r>
            <a:r>
              <a:rPr lang="en-US" dirty="0" smtClean="0">
                <a:solidFill>
                  <a:srgbClr val="FF0000"/>
                </a:solidFill>
              </a:rPr>
              <a:t>acid–base</a:t>
            </a:r>
            <a:r>
              <a:rPr lang="en-US" dirty="0" smtClean="0"/>
              <a:t> status during both rest and exercise, and it has generally been accepted that, since V.Emax is not usually greater than </a:t>
            </a:r>
            <a:r>
              <a:rPr lang="en-US" dirty="0" smtClean="0">
                <a:solidFill>
                  <a:srgbClr val="FF0000"/>
                </a:solidFill>
              </a:rPr>
              <a:t>70</a:t>
            </a:r>
            <a:r>
              <a:rPr lang="en-US" dirty="0" smtClean="0"/>
              <a:t>% of MVV, pulmonary </a:t>
            </a:r>
            <a:r>
              <a:rPr lang="en-US" dirty="0" smtClean="0">
                <a:solidFill>
                  <a:srgbClr val="FF0000"/>
                </a:solidFill>
              </a:rPr>
              <a:t>function is not limiting to exercise</a:t>
            </a:r>
            <a:r>
              <a:rPr lang="en-US" dirty="0" smtClean="0"/>
              <a:t>. However, more recently, it has been identified that </a:t>
            </a:r>
            <a:r>
              <a:rPr lang="en-US" dirty="0" smtClean="0">
                <a:solidFill>
                  <a:srgbClr val="FF0000"/>
                </a:solidFill>
              </a:rPr>
              <a:t>some</a:t>
            </a:r>
            <a:r>
              <a:rPr lang="en-US" dirty="0" smtClean="0"/>
              <a:t> athletes display a form of </a:t>
            </a:r>
            <a:r>
              <a:rPr lang="en-US" dirty="0" smtClean="0">
                <a:solidFill>
                  <a:srgbClr val="FF0000"/>
                </a:solidFill>
              </a:rPr>
              <a:t>impaired</a:t>
            </a:r>
            <a:r>
              <a:rPr lang="en-US" dirty="0" smtClean="0"/>
              <a:t> pulmonary gas exchange that leads to exercise-induced arterial </a:t>
            </a:r>
            <a:r>
              <a:rPr lang="en-US" dirty="0" err="1" smtClean="0"/>
              <a:t>hypoxaemia</a:t>
            </a:r>
            <a:r>
              <a:rPr lang="en-US" dirty="0" smtClean="0"/>
              <a:t> (</a:t>
            </a:r>
            <a:r>
              <a:rPr lang="en-US" dirty="0" smtClean="0">
                <a:solidFill>
                  <a:srgbClr val="FF0000"/>
                </a:solidFill>
              </a:rPr>
              <a:t>EIAH</a:t>
            </a:r>
            <a:r>
              <a:rPr lang="en-US" dirty="0" smtClean="0"/>
              <a:t>). This phenomenon is evidenced by levels of alveolar PO2 (PAO2) and PaO2 saturation well below resting values and has been demonstrated to be limiting to </a:t>
            </a:r>
            <a:r>
              <a:rPr lang="en-US" dirty="0" smtClean="0">
                <a:solidFill>
                  <a:srgbClr val="FF0000"/>
                </a:solidFill>
              </a:rPr>
              <a:t>V.O2max</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162</a:t>
            </a:fld>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Women</a:t>
            </a:r>
            <a:r>
              <a:rPr lang="en-US" dirty="0" smtClean="0"/>
              <a:t>, who have smaller lungs than height-matched males, are particularly susceptible to </a:t>
            </a:r>
            <a:r>
              <a:rPr lang="en-US" dirty="0" smtClean="0">
                <a:solidFill>
                  <a:srgbClr val="FF0000"/>
                </a:solidFill>
              </a:rPr>
              <a:t>EIAH</a:t>
            </a:r>
            <a:r>
              <a:rPr lang="en-US" dirty="0" smtClean="0"/>
              <a:t> at lower exercise intensities compared with males, who tend to only demonstrate EIAH if highly trained and </a:t>
            </a:r>
            <a:r>
              <a:rPr lang="en-US" dirty="0" smtClean="0">
                <a:solidFill>
                  <a:srgbClr val="FF0000"/>
                </a:solidFill>
              </a:rPr>
              <a:t>achieving high levels of V.O2 max</a:t>
            </a:r>
            <a:r>
              <a:rPr lang="en-US" dirty="0" smtClean="0"/>
              <a:t>.</a:t>
            </a:r>
          </a:p>
          <a:p>
            <a:r>
              <a:rPr lang="en-US" dirty="0" smtClean="0"/>
              <a:t>This has led to the </a:t>
            </a:r>
            <a:r>
              <a:rPr lang="en-US" dirty="0" smtClean="0">
                <a:solidFill>
                  <a:srgbClr val="FF0000"/>
                </a:solidFill>
              </a:rPr>
              <a:t>hypothesis</a:t>
            </a:r>
            <a:r>
              <a:rPr lang="en-US" dirty="0" smtClean="0"/>
              <a:t> that </a:t>
            </a:r>
            <a:r>
              <a:rPr lang="en-US" dirty="0" smtClean="0">
                <a:solidFill>
                  <a:srgbClr val="FF0000"/>
                </a:solidFill>
              </a:rPr>
              <a:t>EIAH</a:t>
            </a:r>
            <a:r>
              <a:rPr lang="en-US" dirty="0" smtClean="0"/>
              <a:t> is in some way related to fitness level (in terms of V.O2 max) and lung size.</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163</a:t>
            </a:fld>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with training</a:t>
            </a:r>
            <a:endParaRPr lang="en-US" dirty="0"/>
          </a:p>
        </p:txBody>
      </p:sp>
      <p:sp>
        <p:nvSpPr>
          <p:cNvPr id="3" name="Content Placeholder 2"/>
          <p:cNvSpPr>
            <a:spLocks noGrp="1"/>
          </p:cNvSpPr>
          <p:nvPr>
            <p:ph idx="1"/>
          </p:nvPr>
        </p:nvSpPr>
        <p:spPr/>
        <p:txBody>
          <a:bodyPr>
            <a:normAutofit/>
          </a:bodyPr>
          <a:lstStyle/>
          <a:p>
            <a:r>
              <a:rPr lang="en-US" dirty="0" smtClean="0"/>
              <a:t>Some well-controlled longitudinal data do exist which suggest that training  may enhance pulmonary function, at least in swimmers.</a:t>
            </a:r>
          </a:p>
          <a:p>
            <a:r>
              <a:rPr lang="en-US" dirty="0" smtClean="0"/>
              <a:t>Longitudinal studies have also suggested that endurance training that enhances V.O2max appears to result in an increase in V.Emax, which is mostly due to increases in VT rather than </a:t>
            </a:r>
            <a:r>
              <a:rPr lang="en-US" dirty="0" err="1" smtClean="0"/>
              <a:t>fR.</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164</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mass</a:t>
            </a:r>
            <a:endParaRPr lang="en-US" dirty="0"/>
          </a:p>
        </p:txBody>
      </p:sp>
      <p:sp>
        <p:nvSpPr>
          <p:cNvPr id="3" name="Content Placeholder 2"/>
          <p:cNvSpPr>
            <a:spLocks noGrp="1"/>
          </p:cNvSpPr>
          <p:nvPr>
            <p:ph idx="1"/>
          </p:nvPr>
        </p:nvSpPr>
        <p:spPr/>
        <p:txBody>
          <a:bodyPr>
            <a:normAutofit fontScale="92500"/>
          </a:bodyPr>
          <a:lstStyle/>
          <a:p>
            <a:r>
              <a:rPr lang="en-US" dirty="0" smtClean="0"/>
              <a:t>Body mass is made up of a composite of tissues, including both </a:t>
            </a:r>
            <a:r>
              <a:rPr lang="en-US" dirty="0" smtClean="0">
                <a:solidFill>
                  <a:srgbClr val="FF0000"/>
                </a:solidFill>
              </a:rPr>
              <a:t>fat and fat-free tissue</a:t>
            </a:r>
            <a:r>
              <a:rPr lang="en-US" dirty="0" smtClean="0"/>
              <a:t>, that accrue at different rates and times.</a:t>
            </a:r>
          </a:p>
          <a:p>
            <a:r>
              <a:rPr lang="en-US" dirty="0" smtClean="0"/>
              <a:t>Changes in body mass can thus be a result of changes in </a:t>
            </a:r>
            <a:r>
              <a:rPr lang="en-US" dirty="0" smtClean="0">
                <a:solidFill>
                  <a:srgbClr val="FF0000"/>
                </a:solidFill>
              </a:rPr>
              <a:t>fat or fat-free mass</a:t>
            </a:r>
            <a:r>
              <a:rPr lang="en-US" dirty="0" smtClean="0"/>
              <a:t>, but also changes in body water (</a:t>
            </a:r>
            <a:r>
              <a:rPr lang="en-US" dirty="0" smtClean="0">
                <a:solidFill>
                  <a:srgbClr val="FF0000"/>
                </a:solidFill>
              </a:rPr>
              <a:t>dehydration or over hydration</a:t>
            </a:r>
            <a:r>
              <a:rPr lang="en-US" dirty="0" smtClean="0"/>
              <a:t>).</a:t>
            </a:r>
          </a:p>
          <a:p>
            <a:r>
              <a:rPr lang="en-US" dirty="0" smtClean="0"/>
              <a:t>The relative proportions and distributions of fat and fat-free components depend on </a:t>
            </a:r>
            <a:r>
              <a:rPr lang="en-US" dirty="0" smtClean="0">
                <a:solidFill>
                  <a:srgbClr val="FF0000"/>
                </a:solidFill>
              </a:rPr>
              <a:t>age, sex, and other environmental and genetic factors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mass</a:t>
            </a:r>
            <a:endParaRPr lang="en-US" dirty="0"/>
          </a:p>
        </p:txBody>
      </p:sp>
      <p:sp>
        <p:nvSpPr>
          <p:cNvPr id="3" name="Content Placeholder 2"/>
          <p:cNvSpPr>
            <a:spLocks noGrp="1"/>
          </p:cNvSpPr>
          <p:nvPr>
            <p:ph idx="1"/>
          </p:nvPr>
        </p:nvSpPr>
        <p:spPr>
          <a:xfrm>
            <a:off x="457200" y="1775191"/>
            <a:ext cx="8229600" cy="2263409"/>
          </a:xfrm>
        </p:spPr>
        <p:txBody>
          <a:bodyPr/>
          <a:lstStyle/>
          <a:p>
            <a:r>
              <a:rPr lang="en-US" dirty="0" smtClean="0"/>
              <a:t>It has been estimated that peak velocity in body mass normally occurs 0.2–0.4 years after PHV in boys and 0.3–0.9 years after PHV in girls (Armstrong &amp;Welsman 1997).</a:t>
            </a:r>
          </a:p>
          <a:p>
            <a:pPr>
              <a:buNone/>
            </a:pP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mass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19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4572000" y="1524000"/>
            <a:ext cx="4119563" cy="482577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28600" y="1676400"/>
            <a:ext cx="4438650" cy="43529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Paediatric exercise science examines the </a:t>
            </a:r>
            <a:r>
              <a:rPr lang="en-US" dirty="0" smtClean="0">
                <a:solidFill>
                  <a:srgbClr val="FF0000"/>
                </a:solidFill>
              </a:rPr>
              <a:t>acute and chronic responses </a:t>
            </a:r>
            <a:r>
              <a:rPr lang="en-US" dirty="0" smtClean="0"/>
              <a:t>of the child and adolescent to exercise and/or physical activity.</a:t>
            </a:r>
          </a:p>
          <a:p>
            <a:r>
              <a:rPr lang="en-US" dirty="0" smtClean="0">
                <a:solidFill>
                  <a:srgbClr val="FF0000"/>
                </a:solidFill>
              </a:rPr>
              <a:t>Morphological</a:t>
            </a:r>
            <a:r>
              <a:rPr lang="en-US" dirty="0" smtClean="0"/>
              <a:t> parameters and </a:t>
            </a:r>
            <a:r>
              <a:rPr lang="en-US" dirty="0" smtClean="0">
                <a:solidFill>
                  <a:srgbClr val="FF0000"/>
                </a:solidFill>
              </a:rPr>
              <a:t>physiological</a:t>
            </a:r>
            <a:r>
              <a:rPr lang="en-US" dirty="0" smtClean="0"/>
              <a:t> functions such as heart volume, lung function, aerobic power and muscular strength develop with increasing age and body size.</a:t>
            </a:r>
          </a:p>
          <a:p>
            <a:endParaRPr lang="en-US" dirty="0"/>
          </a:p>
        </p:txBody>
      </p:sp>
      <p:sp>
        <p:nvSpPr>
          <p:cNvPr id="4" name="Slide Number Placeholder 3"/>
          <p:cNvSpPr>
            <a:spLocks noGrp="1"/>
          </p:cNvSpPr>
          <p:nvPr>
            <p:ph type="sldNum" sz="quarter" idx="12"/>
          </p:nvPr>
        </p:nvSpPr>
        <p:spPr/>
        <p:txBody>
          <a:bodyPr/>
          <a:lstStyle/>
          <a:p>
            <a:fld id="{D499CAD1-7665-49A8-95DF-32653F183812}"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Children Exercise Physiology</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proportions</a:t>
            </a:r>
            <a:endParaRPr lang="en-US" dirty="0"/>
          </a:p>
        </p:txBody>
      </p:sp>
      <p:sp>
        <p:nvSpPr>
          <p:cNvPr id="3" name="Content Placeholder 2"/>
          <p:cNvSpPr>
            <a:spLocks noGrp="1"/>
          </p:cNvSpPr>
          <p:nvPr>
            <p:ph idx="1"/>
          </p:nvPr>
        </p:nvSpPr>
        <p:spPr>
          <a:xfrm>
            <a:off x="457200" y="1775191"/>
            <a:ext cx="8229600" cy="4701809"/>
          </a:xfrm>
        </p:spPr>
        <p:txBody>
          <a:bodyPr>
            <a:normAutofit lnSpcReduction="10000"/>
          </a:bodyPr>
          <a:lstStyle/>
          <a:p>
            <a:r>
              <a:rPr lang="en-US" dirty="0" smtClean="0"/>
              <a:t>During adolescence girls and boys experience </a:t>
            </a:r>
            <a:r>
              <a:rPr lang="en-US" dirty="0" smtClean="0">
                <a:solidFill>
                  <a:srgbClr val="FF0000"/>
                </a:solidFill>
              </a:rPr>
              <a:t>very different </a:t>
            </a:r>
            <a:r>
              <a:rPr lang="en-US" dirty="0" smtClean="0"/>
              <a:t>changes in body shape.</a:t>
            </a:r>
          </a:p>
          <a:p>
            <a:r>
              <a:rPr lang="en-US" dirty="0" smtClean="0">
                <a:solidFill>
                  <a:srgbClr val="FF0000"/>
                </a:solidFill>
              </a:rPr>
              <a:t>Boys</a:t>
            </a:r>
            <a:r>
              <a:rPr lang="en-US" dirty="0" smtClean="0"/>
              <a:t> experience a </a:t>
            </a:r>
            <a:r>
              <a:rPr lang="en-US" dirty="0" smtClean="0">
                <a:solidFill>
                  <a:srgbClr val="FF0000"/>
                </a:solidFill>
              </a:rPr>
              <a:t>broadening</a:t>
            </a:r>
            <a:r>
              <a:rPr lang="en-US" dirty="0" smtClean="0"/>
              <a:t> of the </a:t>
            </a:r>
            <a:r>
              <a:rPr lang="en-US" dirty="0" smtClean="0">
                <a:solidFill>
                  <a:srgbClr val="FF0000"/>
                </a:solidFill>
              </a:rPr>
              <a:t>shoulders relative to the hips </a:t>
            </a:r>
            <a:r>
              <a:rPr lang="en-US" dirty="0" smtClean="0"/>
              <a:t>and </a:t>
            </a:r>
            <a:r>
              <a:rPr lang="en-US" dirty="0" smtClean="0">
                <a:solidFill>
                  <a:srgbClr val="FF0000"/>
                </a:solidFill>
              </a:rPr>
              <a:t>girls</a:t>
            </a:r>
            <a:r>
              <a:rPr lang="en-US" dirty="0" smtClean="0"/>
              <a:t> experience a </a:t>
            </a:r>
            <a:r>
              <a:rPr lang="en-US" dirty="0" smtClean="0">
                <a:solidFill>
                  <a:srgbClr val="FF0000"/>
                </a:solidFill>
              </a:rPr>
              <a:t>broadening of the hips </a:t>
            </a:r>
            <a:r>
              <a:rPr lang="en-US" dirty="0" smtClean="0"/>
              <a:t>relative to the </a:t>
            </a:r>
            <a:r>
              <a:rPr lang="en-US" dirty="0" smtClean="0">
                <a:solidFill>
                  <a:srgbClr val="FF0000"/>
                </a:solidFill>
              </a:rPr>
              <a:t>shoulders</a:t>
            </a:r>
            <a:r>
              <a:rPr lang="en-US" dirty="0" smtClean="0"/>
              <a:t>.</a:t>
            </a:r>
          </a:p>
          <a:p>
            <a:r>
              <a:rPr lang="en-US" dirty="0" smtClean="0"/>
              <a:t>During the adolescent growth spurt boys gain more in </a:t>
            </a:r>
            <a:r>
              <a:rPr lang="en-US" dirty="0" smtClean="0">
                <a:solidFill>
                  <a:srgbClr val="FF0000"/>
                </a:solidFill>
              </a:rPr>
              <a:t>shoulder</a:t>
            </a:r>
            <a:r>
              <a:rPr lang="en-US" dirty="0" smtClean="0"/>
              <a:t> (</a:t>
            </a:r>
            <a:r>
              <a:rPr lang="en-US" dirty="0" smtClean="0">
                <a:solidFill>
                  <a:srgbClr val="FF0000"/>
                </a:solidFill>
              </a:rPr>
              <a:t>biacromial</a:t>
            </a:r>
            <a:r>
              <a:rPr lang="en-US" dirty="0" smtClean="0"/>
              <a:t>) breadth (about </a:t>
            </a:r>
            <a:r>
              <a:rPr lang="en-US" dirty="0" smtClean="0">
                <a:solidFill>
                  <a:srgbClr val="FF0000"/>
                </a:solidFill>
              </a:rPr>
              <a:t>2.3 cm</a:t>
            </a:r>
            <a:r>
              <a:rPr lang="en-US" dirty="0" smtClean="0"/>
              <a:t>), whereas girls gain slightly more in </a:t>
            </a:r>
            <a:r>
              <a:rPr lang="en-US" dirty="0" smtClean="0">
                <a:solidFill>
                  <a:srgbClr val="FF0000"/>
                </a:solidFill>
              </a:rPr>
              <a:t>hip</a:t>
            </a:r>
            <a:r>
              <a:rPr lang="en-US" dirty="0" smtClean="0"/>
              <a:t> (bicristal) </a:t>
            </a:r>
            <a:r>
              <a:rPr lang="en-US" dirty="0" smtClean="0">
                <a:solidFill>
                  <a:srgbClr val="FF0000"/>
                </a:solidFill>
              </a:rPr>
              <a:t>breadth</a:t>
            </a:r>
            <a:r>
              <a:rPr lang="en-US" dirty="0" smtClean="0"/>
              <a:t> (about 1.2 cm).</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proportions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smtClean="0">
                <a:solidFill>
                  <a:srgbClr val="FF0000"/>
                </a:solidFill>
              </a:rPr>
              <a:t>timing</a:t>
            </a:r>
            <a:r>
              <a:rPr lang="en-US" dirty="0" smtClean="0"/>
              <a:t> and </a:t>
            </a:r>
            <a:r>
              <a:rPr lang="en-US" dirty="0" smtClean="0">
                <a:solidFill>
                  <a:srgbClr val="FF0000"/>
                </a:solidFill>
              </a:rPr>
              <a:t>speed</a:t>
            </a:r>
            <a:r>
              <a:rPr lang="en-US" dirty="0" smtClean="0"/>
              <a:t> of these changes in </a:t>
            </a:r>
            <a:r>
              <a:rPr lang="en-US" dirty="0" smtClean="0">
                <a:solidFill>
                  <a:srgbClr val="FF0000"/>
                </a:solidFill>
              </a:rPr>
              <a:t>body dimensions </a:t>
            </a:r>
            <a:r>
              <a:rPr lang="en-US" dirty="0" smtClean="0"/>
              <a:t>may have a dramatic effect on several aspects of </a:t>
            </a:r>
            <a:r>
              <a:rPr lang="en-US" dirty="0" smtClean="0">
                <a:solidFill>
                  <a:srgbClr val="FF0000"/>
                </a:solidFill>
              </a:rPr>
              <a:t>physical performance</a:t>
            </a:r>
            <a:r>
              <a:rPr lang="en-US" dirty="0" smtClean="0"/>
              <a:t>.</a:t>
            </a:r>
          </a:p>
          <a:p>
            <a:r>
              <a:rPr lang="en-US" dirty="0" smtClean="0"/>
              <a:t>An </a:t>
            </a:r>
            <a:r>
              <a:rPr lang="en-US" dirty="0" smtClean="0">
                <a:solidFill>
                  <a:srgbClr val="FF0000"/>
                </a:solidFill>
              </a:rPr>
              <a:t>increase</a:t>
            </a:r>
            <a:r>
              <a:rPr lang="en-US" dirty="0" smtClean="0"/>
              <a:t> in </a:t>
            </a:r>
            <a:r>
              <a:rPr lang="en-US" dirty="0" smtClean="0">
                <a:solidFill>
                  <a:srgbClr val="FF0000"/>
                </a:solidFill>
              </a:rPr>
              <a:t>shoulder width </a:t>
            </a:r>
            <a:r>
              <a:rPr lang="en-US" dirty="0" smtClean="0"/>
              <a:t>can result in increased </a:t>
            </a:r>
            <a:r>
              <a:rPr lang="en-US" dirty="0" smtClean="0">
                <a:solidFill>
                  <a:srgbClr val="FF0000"/>
                </a:solidFill>
              </a:rPr>
              <a:t>muscle mass </a:t>
            </a:r>
            <a:r>
              <a:rPr lang="en-US" dirty="0" smtClean="0"/>
              <a:t>in the upper body in </a:t>
            </a:r>
            <a:r>
              <a:rPr lang="en-US" dirty="0" smtClean="0">
                <a:solidFill>
                  <a:srgbClr val="FF0000"/>
                </a:solidFill>
              </a:rPr>
              <a:t>boys</a:t>
            </a:r>
            <a:r>
              <a:rPr lang="en-US" dirty="0" smtClean="0"/>
              <a:t>.</a:t>
            </a:r>
          </a:p>
          <a:p>
            <a:r>
              <a:rPr lang="en-US" dirty="0" smtClean="0"/>
              <a:t>This is one reason why </a:t>
            </a:r>
            <a:r>
              <a:rPr lang="en-US" dirty="0" smtClean="0">
                <a:solidFill>
                  <a:srgbClr val="FF0000"/>
                </a:solidFill>
              </a:rPr>
              <a:t>sex differences </a:t>
            </a:r>
            <a:r>
              <a:rPr lang="en-US" dirty="0" smtClean="0"/>
              <a:t>in strength are much greater in the </a:t>
            </a:r>
            <a:r>
              <a:rPr lang="en-US" dirty="0" smtClean="0">
                <a:solidFill>
                  <a:srgbClr val="FF0000"/>
                </a:solidFill>
              </a:rPr>
              <a:t>upper compared </a:t>
            </a:r>
            <a:r>
              <a:rPr lang="en-US" dirty="0" smtClean="0"/>
              <a:t>to the lower body.</a:t>
            </a:r>
          </a:p>
        </p:txBody>
      </p:sp>
      <p:sp>
        <p:nvSpPr>
          <p:cNvPr id="4" name="Footer Placeholder 3"/>
          <p:cNvSpPr>
            <a:spLocks noGrp="1"/>
          </p:cNvSpPr>
          <p:nvPr>
            <p:ph type="ftr" sz="quarter" idx="11"/>
          </p:nvPr>
        </p:nvSpPr>
        <p:spPr/>
        <p:txBody>
          <a:bodyPr/>
          <a:lstStyle/>
          <a:p>
            <a:r>
              <a:rPr lang="en-US" dirty="0" smtClean="0"/>
              <a:t>Children Exercise Physiology</a:t>
            </a:r>
            <a:endParaRPr lang="en-US" dirty="0"/>
          </a:p>
        </p:txBody>
      </p:sp>
      <p:sp>
        <p:nvSpPr>
          <p:cNvPr id="5" name="Slide Number Placeholder 4"/>
          <p:cNvSpPr>
            <a:spLocks noGrp="1"/>
          </p:cNvSpPr>
          <p:nvPr>
            <p:ph type="sldNum" sz="quarter" idx="12"/>
          </p:nvPr>
        </p:nvSpPr>
        <p:spPr/>
        <p:txBody>
          <a:bodyPr/>
          <a:lstStyle/>
          <a:p>
            <a:fld id="{D499CAD1-7665-49A8-95DF-32653F183812}"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proportions</a:t>
            </a:r>
            <a:endParaRPr lang="en-US" dirty="0"/>
          </a:p>
        </p:txBody>
      </p:sp>
      <p:sp>
        <p:nvSpPr>
          <p:cNvPr id="3" name="Content Placeholder 2"/>
          <p:cNvSpPr>
            <a:spLocks noGrp="1"/>
          </p:cNvSpPr>
          <p:nvPr>
            <p:ph idx="1"/>
          </p:nvPr>
        </p:nvSpPr>
        <p:spPr/>
        <p:txBody>
          <a:bodyPr/>
          <a:lstStyle/>
          <a:p>
            <a:r>
              <a:rPr lang="en-US" dirty="0" smtClean="0"/>
              <a:t>Furthermore, this </a:t>
            </a:r>
            <a:r>
              <a:rPr lang="en-US" dirty="0" smtClean="0">
                <a:solidFill>
                  <a:srgbClr val="FF0000"/>
                </a:solidFill>
              </a:rPr>
              <a:t>greater upper body muscle</a:t>
            </a:r>
            <a:r>
              <a:rPr lang="en-US" dirty="0" smtClean="0"/>
              <a:t>, combined with </a:t>
            </a:r>
            <a:r>
              <a:rPr lang="en-US" dirty="0" smtClean="0">
                <a:solidFill>
                  <a:srgbClr val="FF0000"/>
                </a:solidFill>
              </a:rPr>
              <a:t>longer arms</a:t>
            </a:r>
            <a:r>
              <a:rPr lang="en-US" dirty="0" smtClean="0"/>
              <a:t>, could explain why older boys are better at </a:t>
            </a:r>
            <a:r>
              <a:rPr lang="en-US" dirty="0" smtClean="0">
                <a:solidFill>
                  <a:srgbClr val="FF0000"/>
                </a:solidFill>
              </a:rPr>
              <a:t>throwing</a:t>
            </a:r>
            <a:r>
              <a:rPr lang="en-US" dirty="0" smtClean="0"/>
              <a:t>, </a:t>
            </a:r>
            <a:r>
              <a:rPr lang="en-US" dirty="0" smtClean="0">
                <a:solidFill>
                  <a:srgbClr val="FF0000"/>
                </a:solidFill>
              </a:rPr>
              <a:t>racquet sports </a:t>
            </a:r>
            <a:r>
              <a:rPr lang="en-US" dirty="0" smtClean="0"/>
              <a:t>and </a:t>
            </a:r>
            <a:r>
              <a:rPr lang="en-US" dirty="0" smtClean="0">
                <a:solidFill>
                  <a:srgbClr val="FF0000"/>
                </a:solidFill>
              </a:rPr>
              <a:t>rowing</a:t>
            </a:r>
            <a:r>
              <a:rPr lang="en-US" dirty="0" smtClean="0"/>
              <a:t> than girls.</a:t>
            </a:r>
          </a:p>
          <a:p>
            <a:r>
              <a:rPr lang="en-US" dirty="0" smtClean="0"/>
              <a:t>Girls tend to have a </a:t>
            </a:r>
            <a:r>
              <a:rPr lang="en-US" dirty="0" smtClean="0">
                <a:solidFill>
                  <a:srgbClr val="FF0000"/>
                </a:solidFill>
              </a:rPr>
              <a:t>lower centre of gravity</a:t>
            </a:r>
            <a:r>
              <a:rPr lang="en-US" dirty="0" smtClean="0"/>
              <a:t>, due to the </a:t>
            </a:r>
            <a:r>
              <a:rPr lang="en-US" dirty="0" smtClean="0">
                <a:solidFill>
                  <a:srgbClr val="FF0000"/>
                </a:solidFill>
              </a:rPr>
              <a:t>relative broadening of the hips</a:t>
            </a:r>
            <a:r>
              <a:rPr lang="en-US" dirty="0" smtClean="0"/>
              <a:t>, which may contribute to their better sense of </a:t>
            </a:r>
            <a:r>
              <a:rPr lang="en-US" dirty="0" smtClean="0">
                <a:solidFill>
                  <a:srgbClr val="FF0000"/>
                </a:solidFill>
              </a:rPr>
              <a:t>balance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FOR BIOLOGICAL MATURITY</a:t>
            </a:r>
            <a:endParaRPr lang="en-US" dirty="0"/>
          </a:p>
        </p:txBody>
      </p:sp>
      <p:sp>
        <p:nvSpPr>
          <p:cNvPr id="3" name="Content Placeholder 2"/>
          <p:cNvSpPr>
            <a:spLocks noGrp="1"/>
          </p:cNvSpPr>
          <p:nvPr>
            <p:ph idx="1"/>
          </p:nvPr>
        </p:nvSpPr>
        <p:spPr>
          <a:xfrm>
            <a:off x="457200" y="1775191"/>
            <a:ext cx="8229600" cy="4549409"/>
          </a:xfrm>
        </p:spPr>
        <p:txBody>
          <a:bodyPr/>
          <a:lstStyle/>
          <a:p>
            <a:r>
              <a:rPr lang="en-US" dirty="0" smtClean="0"/>
              <a:t>Often within </a:t>
            </a:r>
            <a:r>
              <a:rPr lang="en-US" dirty="0" smtClean="0">
                <a:solidFill>
                  <a:srgbClr val="FF0000"/>
                </a:solidFill>
              </a:rPr>
              <a:t>exercise physiology </a:t>
            </a:r>
            <a:r>
              <a:rPr lang="en-US" dirty="0" smtClean="0"/>
              <a:t>there is an interest in examining the </a:t>
            </a:r>
            <a:r>
              <a:rPr lang="en-US" dirty="0" smtClean="0">
                <a:solidFill>
                  <a:srgbClr val="FF0000"/>
                </a:solidFill>
              </a:rPr>
              <a:t>trainability</a:t>
            </a:r>
            <a:r>
              <a:rPr lang="en-US" dirty="0" smtClean="0"/>
              <a:t> of the </a:t>
            </a:r>
            <a:r>
              <a:rPr lang="en-US" dirty="0" smtClean="0">
                <a:solidFill>
                  <a:srgbClr val="FF0000"/>
                </a:solidFill>
              </a:rPr>
              <a:t>child</a:t>
            </a:r>
            <a:r>
              <a:rPr lang="en-US" dirty="0" smtClean="0"/>
              <a:t>, or the association between </a:t>
            </a:r>
            <a:r>
              <a:rPr lang="en-US" dirty="0" smtClean="0">
                <a:solidFill>
                  <a:srgbClr val="FF0000"/>
                </a:solidFill>
              </a:rPr>
              <a:t>physical activity and health outcomes</a:t>
            </a:r>
            <a:r>
              <a:rPr lang="en-US" dirty="0" smtClean="0"/>
              <a:t>.</a:t>
            </a:r>
          </a:p>
          <a:p>
            <a:r>
              <a:rPr lang="en-US" dirty="0" smtClean="0"/>
              <a:t>Unless </a:t>
            </a:r>
            <a:r>
              <a:rPr lang="en-US" dirty="0" smtClean="0">
                <a:solidFill>
                  <a:srgbClr val="FF0000"/>
                </a:solidFill>
              </a:rPr>
              <a:t>body size </a:t>
            </a:r>
            <a:r>
              <a:rPr lang="en-US" dirty="0" smtClean="0"/>
              <a:t>and </a:t>
            </a:r>
            <a:r>
              <a:rPr lang="en-US" dirty="0" smtClean="0">
                <a:solidFill>
                  <a:srgbClr val="FF0000"/>
                </a:solidFill>
              </a:rPr>
              <a:t>biological maturity </a:t>
            </a:r>
            <a:r>
              <a:rPr lang="en-US" dirty="0" smtClean="0"/>
              <a:t>indicators are considered, one cannot </a:t>
            </a:r>
            <a:r>
              <a:rPr lang="en-US" dirty="0" smtClean="0">
                <a:solidFill>
                  <a:srgbClr val="FF0000"/>
                </a:solidFill>
              </a:rPr>
              <a:t>definitively identify </a:t>
            </a:r>
            <a:r>
              <a:rPr lang="en-US" dirty="0" smtClean="0"/>
              <a:t>the independent </a:t>
            </a:r>
            <a:r>
              <a:rPr lang="en-US" dirty="0" smtClean="0">
                <a:solidFill>
                  <a:srgbClr val="FF0000"/>
                </a:solidFill>
              </a:rPr>
              <a:t>effects</a:t>
            </a:r>
            <a:r>
              <a:rPr lang="en-US" dirty="0" smtClean="0"/>
              <a:t> of </a:t>
            </a:r>
            <a:r>
              <a:rPr lang="en-US" dirty="0" smtClean="0">
                <a:solidFill>
                  <a:srgbClr val="FF0000"/>
                </a:solidFill>
              </a:rPr>
              <a:t>physical activity </a:t>
            </a:r>
            <a:r>
              <a:rPr lang="en-US" dirty="0" smtClean="0"/>
              <a:t>or training on the outcome. </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FOR BIOLOGICAL MATURITY</a:t>
            </a:r>
            <a:endParaRPr lang="en-US" dirty="0"/>
          </a:p>
        </p:txBody>
      </p:sp>
      <p:sp>
        <p:nvSpPr>
          <p:cNvPr id="3" name="Content Placeholder 2"/>
          <p:cNvSpPr>
            <a:spLocks noGrp="1"/>
          </p:cNvSpPr>
          <p:nvPr>
            <p:ph idx="1"/>
          </p:nvPr>
        </p:nvSpPr>
        <p:spPr>
          <a:xfrm>
            <a:off x="457200" y="1775191"/>
            <a:ext cx="8229600" cy="4701809"/>
          </a:xfrm>
        </p:spPr>
        <p:txBody>
          <a:bodyPr>
            <a:normAutofit fontScale="92500" lnSpcReduction="10000"/>
          </a:bodyPr>
          <a:lstStyle/>
          <a:p>
            <a:r>
              <a:rPr lang="en-US" dirty="0" smtClean="0"/>
              <a:t>When considering how to assess biological maturation it is </a:t>
            </a:r>
            <a:r>
              <a:rPr lang="en-US" dirty="0" smtClean="0">
                <a:solidFill>
                  <a:srgbClr val="FF0000"/>
                </a:solidFill>
              </a:rPr>
              <a:t>first important </a:t>
            </a:r>
            <a:r>
              <a:rPr lang="en-US" dirty="0" smtClean="0"/>
              <a:t>to understand that </a:t>
            </a:r>
            <a:r>
              <a:rPr lang="en-US" dirty="0" smtClean="0">
                <a:solidFill>
                  <a:srgbClr val="FF0000"/>
                </a:solidFill>
              </a:rPr>
              <a:t>1 year of chronological </a:t>
            </a:r>
            <a:r>
              <a:rPr lang="en-US" dirty="0" smtClean="0"/>
              <a:t>time does not </a:t>
            </a:r>
            <a:r>
              <a:rPr lang="en-US" dirty="0" smtClean="0">
                <a:solidFill>
                  <a:srgbClr val="FF0000"/>
                </a:solidFill>
              </a:rPr>
              <a:t>equal 1 year of maturational time</a:t>
            </a:r>
            <a:r>
              <a:rPr lang="en-US" dirty="0" smtClean="0"/>
              <a:t>.</a:t>
            </a:r>
          </a:p>
          <a:p>
            <a:r>
              <a:rPr lang="en-US" dirty="0" smtClean="0"/>
              <a:t>Whilst </a:t>
            </a:r>
            <a:r>
              <a:rPr lang="en-US" dirty="0" smtClean="0">
                <a:solidFill>
                  <a:srgbClr val="FF0000"/>
                </a:solidFill>
              </a:rPr>
              <a:t>every</a:t>
            </a:r>
            <a:r>
              <a:rPr lang="en-US" dirty="0" smtClean="0"/>
              <a:t> individual passes through the </a:t>
            </a:r>
            <a:r>
              <a:rPr lang="en-US" dirty="0" smtClean="0">
                <a:solidFill>
                  <a:srgbClr val="FF0000"/>
                </a:solidFill>
              </a:rPr>
              <a:t>same stages of maturity </a:t>
            </a:r>
            <a:r>
              <a:rPr lang="en-US" dirty="0" smtClean="0"/>
              <a:t>they do so at </a:t>
            </a:r>
            <a:r>
              <a:rPr lang="en-US" dirty="0" smtClean="0">
                <a:solidFill>
                  <a:srgbClr val="FF0000"/>
                </a:solidFill>
              </a:rPr>
              <a:t>differing rates</a:t>
            </a:r>
            <a:r>
              <a:rPr lang="en-US" dirty="0" smtClean="0"/>
              <a:t>, resulting in children of the </a:t>
            </a:r>
            <a:r>
              <a:rPr lang="en-US" dirty="0" smtClean="0">
                <a:solidFill>
                  <a:srgbClr val="FF0000"/>
                </a:solidFill>
              </a:rPr>
              <a:t>same chronological age </a:t>
            </a:r>
            <a:r>
              <a:rPr lang="en-US" dirty="0" smtClean="0"/>
              <a:t>differing in their degree of maturity.</a:t>
            </a:r>
          </a:p>
          <a:p>
            <a:r>
              <a:rPr lang="en-US" dirty="0" smtClean="0"/>
              <a:t>A </a:t>
            </a:r>
            <a:r>
              <a:rPr lang="en-US" dirty="0" smtClean="0">
                <a:solidFill>
                  <a:srgbClr val="FF0000"/>
                </a:solidFill>
              </a:rPr>
              <a:t>second point </a:t>
            </a:r>
            <a:r>
              <a:rPr lang="en-US" dirty="0" smtClean="0"/>
              <a:t>to understand is that the </a:t>
            </a:r>
            <a:r>
              <a:rPr lang="en-US" dirty="0" smtClean="0">
                <a:solidFill>
                  <a:srgbClr val="FF0000"/>
                </a:solidFill>
              </a:rPr>
              <a:t>size</a:t>
            </a:r>
            <a:r>
              <a:rPr lang="en-US" dirty="0" smtClean="0"/>
              <a:t> of an individual is not an accurate indicator of maturity. </a:t>
            </a:r>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FOR BIOLOGICAL MATURITY</a:t>
            </a:r>
            <a:endParaRPr lang="en-US" dirty="0"/>
          </a:p>
        </p:txBody>
      </p:sp>
      <p:sp>
        <p:nvSpPr>
          <p:cNvPr id="3" name="Content Placeholder 2"/>
          <p:cNvSpPr>
            <a:spLocks noGrp="1"/>
          </p:cNvSpPr>
          <p:nvPr>
            <p:ph idx="1"/>
          </p:nvPr>
        </p:nvSpPr>
        <p:spPr>
          <a:xfrm>
            <a:off x="457200" y="5181600"/>
            <a:ext cx="7772400" cy="1295400"/>
          </a:xfrm>
        </p:spPr>
        <p:txBody>
          <a:bodyPr>
            <a:noAutofit/>
          </a:bodyPr>
          <a:lstStyle/>
          <a:p>
            <a:r>
              <a:rPr lang="en-US" sz="2400" dirty="0" smtClean="0"/>
              <a:t>Two boys photographed at the </a:t>
            </a:r>
            <a:r>
              <a:rPr lang="en-US" sz="2400" dirty="0" smtClean="0">
                <a:solidFill>
                  <a:srgbClr val="FF0000"/>
                </a:solidFill>
              </a:rPr>
              <a:t>same chronological </a:t>
            </a:r>
            <a:r>
              <a:rPr lang="en-US" sz="2400" dirty="0" smtClean="0"/>
              <a:t>age (14 years). The boy on the left is an early maturer and the boy on the right is a late maturer.</a:t>
            </a:r>
            <a:endParaRPr lang="en-US" sz="2400"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25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447800" y="1524000"/>
            <a:ext cx="6096000" cy="3441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CONTROLLING FOR BIOLOGICAL MATURITY</a:t>
            </a:r>
            <a:endParaRPr lang="en-US" dirty="0"/>
          </a:p>
        </p:txBody>
      </p:sp>
      <p:sp>
        <p:nvSpPr>
          <p:cNvPr id="3" name="Content Placeholder 2"/>
          <p:cNvSpPr>
            <a:spLocks noGrp="1"/>
          </p:cNvSpPr>
          <p:nvPr>
            <p:ph idx="1"/>
          </p:nvPr>
        </p:nvSpPr>
        <p:spPr/>
        <p:txBody>
          <a:bodyPr/>
          <a:lstStyle/>
          <a:p>
            <a:r>
              <a:rPr lang="en-US" dirty="0" smtClean="0"/>
              <a:t>The most commonly used methods involve an assessment of </a:t>
            </a:r>
            <a:r>
              <a:rPr lang="en-US" dirty="0" smtClean="0">
                <a:solidFill>
                  <a:srgbClr val="FF0000"/>
                </a:solidFill>
              </a:rPr>
              <a:t>skeletal age</a:t>
            </a:r>
            <a:r>
              <a:rPr lang="en-US" dirty="0" smtClean="0"/>
              <a:t>, </a:t>
            </a:r>
            <a:r>
              <a:rPr lang="en-US" dirty="0" smtClean="0">
                <a:solidFill>
                  <a:srgbClr val="FF0000"/>
                </a:solidFill>
              </a:rPr>
              <a:t>secondary sex </a:t>
            </a:r>
            <a:r>
              <a:rPr lang="en-US" dirty="0" smtClean="0"/>
              <a:t>characteristics, </a:t>
            </a:r>
            <a:r>
              <a:rPr lang="en-US" dirty="0" smtClean="0">
                <a:solidFill>
                  <a:srgbClr val="FF0000"/>
                </a:solidFill>
              </a:rPr>
              <a:t>menarcheal status </a:t>
            </a:r>
            <a:r>
              <a:rPr lang="en-US" dirty="0" smtClean="0"/>
              <a:t>and/or </a:t>
            </a:r>
            <a:r>
              <a:rPr lang="en-US" dirty="0" smtClean="0">
                <a:solidFill>
                  <a:srgbClr val="FF0000"/>
                </a:solidFill>
              </a:rPr>
              <a:t>somatic characteristics</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age</a:t>
            </a:r>
            <a:endParaRPr lang="en-US" dirty="0"/>
          </a:p>
        </p:txBody>
      </p:sp>
      <p:sp>
        <p:nvSpPr>
          <p:cNvPr id="3" name="Content Placeholder 2"/>
          <p:cNvSpPr>
            <a:spLocks noGrp="1"/>
          </p:cNvSpPr>
          <p:nvPr>
            <p:ph idx="1"/>
          </p:nvPr>
        </p:nvSpPr>
        <p:spPr/>
        <p:txBody>
          <a:bodyPr>
            <a:normAutofit lnSpcReduction="10000"/>
          </a:bodyPr>
          <a:lstStyle/>
          <a:p>
            <a:r>
              <a:rPr lang="en-US" dirty="0" smtClean="0"/>
              <a:t>X-ray</a:t>
            </a:r>
          </a:p>
          <a:p>
            <a:r>
              <a:rPr lang="en-US" dirty="0" smtClean="0"/>
              <a:t>usually of the </a:t>
            </a:r>
            <a:r>
              <a:rPr lang="en-US" dirty="0" smtClean="0">
                <a:solidFill>
                  <a:srgbClr val="FF0000"/>
                </a:solidFill>
              </a:rPr>
              <a:t>hand</a:t>
            </a:r>
            <a:r>
              <a:rPr lang="en-US" dirty="0" smtClean="0"/>
              <a:t> and </a:t>
            </a:r>
            <a:r>
              <a:rPr lang="en-US" dirty="0" smtClean="0">
                <a:solidFill>
                  <a:srgbClr val="FF0000"/>
                </a:solidFill>
              </a:rPr>
              <a:t>wrist</a:t>
            </a:r>
            <a:r>
              <a:rPr lang="en-US" dirty="0" smtClean="0"/>
              <a:t> or </a:t>
            </a:r>
            <a:r>
              <a:rPr lang="en-US" dirty="0" smtClean="0">
                <a:solidFill>
                  <a:srgbClr val="FF0000"/>
                </a:solidFill>
              </a:rPr>
              <a:t>knee</a:t>
            </a:r>
            <a:r>
              <a:rPr lang="en-US" dirty="0" smtClean="0"/>
              <a:t>, and is the only method that spans the entire growth period, </a:t>
            </a:r>
            <a:r>
              <a:rPr lang="en-US" dirty="0" smtClean="0">
                <a:solidFill>
                  <a:srgbClr val="FF0000"/>
                </a:solidFill>
              </a:rPr>
              <a:t>from birth to maturity</a:t>
            </a:r>
            <a:r>
              <a:rPr lang="en-US" dirty="0" smtClean="0"/>
              <a:t>.</a:t>
            </a:r>
          </a:p>
          <a:p>
            <a:r>
              <a:rPr lang="en-US" dirty="0" smtClean="0"/>
              <a:t>Therefore, the </a:t>
            </a:r>
            <a:r>
              <a:rPr lang="en-US" dirty="0" smtClean="0">
                <a:solidFill>
                  <a:srgbClr val="FF0000"/>
                </a:solidFill>
              </a:rPr>
              <a:t>assessment</a:t>
            </a:r>
            <a:r>
              <a:rPr lang="en-US" dirty="0" smtClean="0"/>
              <a:t> of </a:t>
            </a:r>
            <a:r>
              <a:rPr lang="en-US" dirty="0" smtClean="0">
                <a:solidFill>
                  <a:srgbClr val="FF0000"/>
                </a:solidFill>
              </a:rPr>
              <a:t>skeletal maturity </a:t>
            </a:r>
            <a:r>
              <a:rPr lang="en-US" dirty="0" smtClean="0"/>
              <a:t>is based on the observation that an individual more </a:t>
            </a:r>
            <a:r>
              <a:rPr lang="en-US" dirty="0" smtClean="0">
                <a:solidFill>
                  <a:srgbClr val="FF0000"/>
                </a:solidFill>
              </a:rPr>
              <a:t>advanced in maturity </a:t>
            </a:r>
            <a:r>
              <a:rPr lang="en-US" dirty="0" smtClean="0"/>
              <a:t>will have </a:t>
            </a:r>
            <a:r>
              <a:rPr lang="en-US" dirty="0" smtClean="0">
                <a:solidFill>
                  <a:srgbClr val="FF0000"/>
                </a:solidFill>
              </a:rPr>
              <a:t>greater bone </a:t>
            </a:r>
            <a:r>
              <a:rPr lang="en-US" dirty="0" smtClean="0"/>
              <a:t>development and a </a:t>
            </a:r>
            <a:r>
              <a:rPr lang="en-US" dirty="0" smtClean="0">
                <a:solidFill>
                  <a:srgbClr val="FF0000"/>
                </a:solidFill>
              </a:rPr>
              <a:t>smaller</a:t>
            </a:r>
            <a:r>
              <a:rPr lang="en-US" dirty="0" smtClean="0"/>
              <a:t> amount of </a:t>
            </a:r>
            <a:r>
              <a:rPr lang="en-US" dirty="0" smtClean="0">
                <a:solidFill>
                  <a:srgbClr val="FF0000"/>
                </a:solidFill>
              </a:rPr>
              <a:t>cartilage</a:t>
            </a:r>
            <a:r>
              <a:rPr lang="en-US" dirty="0" smtClean="0"/>
              <a:t> than a less mature child.</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age</a:t>
            </a:r>
            <a:endParaRPr lang="en-US" dirty="0"/>
          </a:p>
        </p:txBody>
      </p:sp>
      <p:sp>
        <p:nvSpPr>
          <p:cNvPr id="3" name="Content Placeholder 2"/>
          <p:cNvSpPr>
            <a:spLocks noGrp="1"/>
          </p:cNvSpPr>
          <p:nvPr>
            <p:ph idx="1"/>
          </p:nvPr>
        </p:nvSpPr>
        <p:spPr>
          <a:xfrm>
            <a:off x="457200" y="1600199"/>
            <a:ext cx="8229600" cy="4876801"/>
          </a:xfrm>
        </p:spPr>
        <p:txBody>
          <a:bodyPr>
            <a:normAutofit fontScale="92500" lnSpcReduction="20000"/>
          </a:bodyPr>
          <a:lstStyle/>
          <a:p>
            <a:r>
              <a:rPr lang="en-US" dirty="0" smtClean="0"/>
              <a:t>Skeletal age assessment involves </a:t>
            </a:r>
            <a:r>
              <a:rPr lang="en-US" dirty="0" smtClean="0">
                <a:solidFill>
                  <a:srgbClr val="FF0000"/>
                </a:solidFill>
              </a:rPr>
              <a:t>estimating</a:t>
            </a:r>
            <a:r>
              <a:rPr lang="en-US" dirty="0" smtClean="0"/>
              <a:t> the </a:t>
            </a:r>
            <a:r>
              <a:rPr lang="en-US" dirty="0" smtClean="0">
                <a:solidFill>
                  <a:srgbClr val="FF0000"/>
                </a:solidFill>
              </a:rPr>
              <a:t>level of skeletal maturity </a:t>
            </a:r>
            <a:r>
              <a:rPr lang="en-US" dirty="0" smtClean="0"/>
              <a:t>that a </a:t>
            </a:r>
            <a:r>
              <a:rPr lang="en-US" dirty="0" smtClean="0">
                <a:solidFill>
                  <a:srgbClr val="FF0000"/>
                </a:solidFill>
              </a:rPr>
              <a:t>child</a:t>
            </a:r>
            <a:r>
              <a:rPr lang="en-US" dirty="0" smtClean="0"/>
              <a:t> has attained at a </a:t>
            </a:r>
            <a:r>
              <a:rPr lang="en-US" dirty="0" smtClean="0">
                <a:solidFill>
                  <a:srgbClr val="FF0000"/>
                </a:solidFill>
              </a:rPr>
              <a:t>given point </a:t>
            </a:r>
            <a:r>
              <a:rPr lang="en-US" dirty="0" smtClean="0"/>
              <a:t>in time relative to </a:t>
            </a:r>
            <a:r>
              <a:rPr lang="en-US" dirty="0" smtClean="0">
                <a:solidFill>
                  <a:srgbClr val="FF0000"/>
                </a:solidFill>
              </a:rPr>
              <a:t>reference data </a:t>
            </a:r>
            <a:r>
              <a:rPr lang="en-US" dirty="0" smtClean="0"/>
              <a:t>for healthy children. </a:t>
            </a:r>
          </a:p>
          <a:p>
            <a:r>
              <a:rPr lang="en-US" dirty="0" smtClean="0"/>
              <a:t>Thus, an </a:t>
            </a:r>
            <a:r>
              <a:rPr lang="en-US" dirty="0" smtClean="0">
                <a:solidFill>
                  <a:srgbClr val="FF0000"/>
                </a:solidFill>
              </a:rPr>
              <a:t>early</a:t>
            </a:r>
            <a:r>
              <a:rPr lang="en-US" dirty="0" smtClean="0"/>
              <a:t> maturing individual would have an </a:t>
            </a:r>
            <a:r>
              <a:rPr lang="en-US" dirty="0" smtClean="0">
                <a:solidFill>
                  <a:srgbClr val="FF0000"/>
                </a:solidFill>
              </a:rPr>
              <a:t>older skeletal age </a:t>
            </a:r>
            <a:r>
              <a:rPr lang="en-US" dirty="0" smtClean="0"/>
              <a:t>compared to their chronological age. </a:t>
            </a:r>
          </a:p>
          <a:p>
            <a:r>
              <a:rPr lang="en-US" dirty="0" smtClean="0"/>
              <a:t>Skeletal ages ranging </a:t>
            </a:r>
            <a:r>
              <a:rPr lang="en-US" dirty="0" smtClean="0">
                <a:solidFill>
                  <a:srgbClr val="FF0000"/>
                </a:solidFill>
              </a:rPr>
              <a:t>from 9 to 16 </a:t>
            </a:r>
            <a:r>
              <a:rPr lang="en-US" dirty="0" smtClean="0"/>
              <a:t>years have been demonstrated in groups of </a:t>
            </a:r>
            <a:r>
              <a:rPr lang="en-US" dirty="0" smtClean="0">
                <a:solidFill>
                  <a:srgbClr val="FF0000"/>
                </a:solidFill>
              </a:rPr>
              <a:t>13- and 14-year-olds</a:t>
            </a:r>
            <a:r>
              <a:rPr lang="en-US" dirty="0" smtClean="0"/>
              <a:t>, thus illustrating the wide variation in skeletal age evident in children of a </a:t>
            </a:r>
            <a:r>
              <a:rPr lang="en-US" dirty="0" smtClean="0">
                <a:solidFill>
                  <a:srgbClr val="FF0000"/>
                </a:solidFill>
              </a:rPr>
              <a:t>similar chronological age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at peak height velocity</a:t>
            </a:r>
            <a:endParaRPr lang="en-US" dirty="0"/>
          </a:p>
        </p:txBody>
      </p:sp>
      <p:sp>
        <p:nvSpPr>
          <p:cNvPr id="3" name="Content Placeholder 2"/>
          <p:cNvSpPr>
            <a:spLocks noGrp="1"/>
          </p:cNvSpPr>
          <p:nvPr>
            <p:ph idx="1"/>
          </p:nvPr>
        </p:nvSpPr>
        <p:spPr>
          <a:xfrm>
            <a:off x="457200" y="1775191"/>
            <a:ext cx="8229600" cy="4701809"/>
          </a:xfrm>
        </p:spPr>
        <p:txBody>
          <a:bodyPr>
            <a:normAutofit fontScale="92500" lnSpcReduction="10000"/>
          </a:bodyPr>
          <a:lstStyle/>
          <a:p>
            <a:r>
              <a:rPr lang="en-US" dirty="0" smtClean="0">
                <a:solidFill>
                  <a:srgbClr val="FF0000"/>
                </a:solidFill>
              </a:rPr>
              <a:t>Landmarks </a:t>
            </a:r>
            <a:r>
              <a:rPr lang="en-US" dirty="0" smtClean="0"/>
              <a:t>on an </a:t>
            </a:r>
            <a:r>
              <a:rPr lang="en-US" dirty="0" smtClean="0">
                <a:solidFill>
                  <a:srgbClr val="FF0000"/>
                </a:solidFill>
              </a:rPr>
              <a:t>individual’s height growth </a:t>
            </a:r>
            <a:r>
              <a:rPr lang="en-US" dirty="0" smtClean="0"/>
              <a:t>curve can be used as an </a:t>
            </a:r>
            <a:r>
              <a:rPr lang="en-US" dirty="0" smtClean="0">
                <a:solidFill>
                  <a:srgbClr val="FF0000"/>
                </a:solidFill>
              </a:rPr>
              <a:t>indicator of maturity</a:t>
            </a:r>
            <a:r>
              <a:rPr lang="en-US" dirty="0" smtClean="0"/>
              <a:t>.</a:t>
            </a:r>
          </a:p>
          <a:p>
            <a:r>
              <a:rPr lang="en-US" dirty="0" smtClean="0"/>
              <a:t>Girls usually reach </a:t>
            </a:r>
            <a:r>
              <a:rPr lang="en-US" dirty="0" smtClean="0">
                <a:solidFill>
                  <a:srgbClr val="FF0000"/>
                </a:solidFill>
              </a:rPr>
              <a:t>PHV</a:t>
            </a:r>
            <a:r>
              <a:rPr lang="en-US" dirty="0" smtClean="0"/>
              <a:t> around </a:t>
            </a:r>
            <a:r>
              <a:rPr lang="en-US" dirty="0" smtClean="0">
                <a:solidFill>
                  <a:srgbClr val="FF0000"/>
                </a:solidFill>
              </a:rPr>
              <a:t>12</a:t>
            </a:r>
            <a:r>
              <a:rPr lang="en-US" dirty="0" smtClean="0"/>
              <a:t> years and boys around </a:t>
            </a:r>
            <a:r>
              <a:rPr lang="en-US" dirty="0" smtClean="0">
                <a:solidFill>
                  <a:srgbClr val="FF0000"/>
                </a:solidFill>
              </a:rPr>
              <a:t>14</a:t>
            </a:r>
            <a:r>
              <a:rPr lang="en-US" dirty="0" smtClean="0"/>
              <a:t> years of age. However, the timing of this event in relation to chronological age shows great variance.  </a:t>
            </a:r>
          </a:p>
          <a:p>
            <a:r>
              <a:rPr lang="en-US" dirty="0" smtClean="0"/>
              <a:t>Once </a:t>
            </a:r>
            <a:r>
              <a:rPr lang="en-US" dirty="0" smtClean="0">
                <a:solidFill>
                  <a:srgbClr val="FF0000"/>
                </a:solidFill>
              </a:rPr>
              <a:t>APHV</a:t>
            </a:r>
            <a:r>
              <a:rPr lang="en-US" dirty="0" smtClean="0"/>
              <a:t> has been determined, individuals can be aligned by </a:t>
            </a:r>
            <a:r>
              <a:rPr lang="en-US" dirty="0" smtClean="0">
                <a:solidFill>
                  <a:srgbClr val="FF0000"/>
                </a:solidFill>
              </a:rPr>
              <a:t>biological</a:t>
            </a:r>
            <a:r>
              <a:rPr lang="en-US" dirty="0" smtClean="0"/>
              <a:t> maturity age (years from APHV) rather than </a:t>
            </a:r>
            <a:r>
              <a:rPr lang="en-US" dirty="0" smtClean="0">
                <a:solidFill>
                  <a:srgbClr val="FF0000"/>
                </a:solidFill>
              </a:rPr>
              <a:t>chronological</a:t>
            </a:r>
            <a:r>
              <a:rPr lang="en-US" dirty="0" smtClean="0"/>
              <a:t> age. For example, at </a:t>
            </a:r>
            <a:r>
              <a:rPr lang="en-US" dirty="0" smtClean="0">
                <a:solidFill>
                  <a:srgbClr val="FF0000"/>
                </a:solidFill>
              </a:rPr>
              <a:t>APHV</a:t>
            </a:r>
            <a:r>
              <a:rPr lang="en-US" dirty="0" smtClean="0"/>
              <a:t> an individual has a </a:t>
            </a:r>
            <a:r>
              <a:rPr lang="en-US" dirty="0" smtClean="0">
                <a:solidFill>
                  <a:srgbClr val="FF0000"/>
                </a:solidFill>
              </a:rPr>
              <a:t>biological</a:t>
            </a:r>
            <a:r>
              <a:rPr lang="en-US" dirty="0" smtClean="0"/>
              <a:t> maturity age equal </a:t>
            </a:r>
            <a:r>
              <a:rPr lang="en-US" dirty="0" smtClean="0">
                <a:solidFill>
                  <a:srgbClr val="FF0000"/>
                </a:solidFill>
              </a:rPr>
              <a:t>to 0.0 years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Furthermore, </a:t>
            </a:r>
            <a:r>
              <a:rPr lang="en-US" dirty="0" smtClean="0">
                <a:solidFill>
                  <a:srgbClr val="FF0000"/>
                </a:solidFill>
              </a:rPr>
              <a:t>physical fitness</a:t>
            </a:r>
            <a:r>
              <a:rPr lang="en-US" dirty="0" smtClean="0"/>
              <a:t>(e.g. muscular, motor and cardiorespiratory fitness) also changes with </a:t>
            </a:r>
            <a:r>
              <a:rPr lang="en-US" dirty="0" smtClean="0">
                <a:solidFill>
                  <a:srgbClr val="FF0000"/>
                </a:solidFill>
              </a:rPr>
              <a:t>growth and maturation</a:t>
            </a:r>
            <a:r>
              <a:rPr lang="en-US" dirty="0" smtClean="0"/>
              <a:t>.</a:t>
            </a:r>
          </a:p>
          <a:p>
            <a:r>
              <a:rPr lang="en-US" dirty="0" smtClean="0"/>
              <a:t>Therefore, </a:t>
            </a:r>
            <a:r>
              <a:rPr lang="en-US" dirty="0" smtClean="0">
                <a:solidFill>
                  <a:srgbClr val="FF0000"/>
                </a:solidFill>
              </a:rPr>
              <a:t>variations in growth </a:t>
            </a:r>
            <a:r>
              <a:rPr lang="en-US" dirty="0" smtClean="0"/>
              <a:t>and maturation of a child can have profound effects upon aspects of physical activity, physical fitness and physical performance.</a:t>
            </a:r>
            <a:endParaRPr lang="en-US" dirty="0"/>
          </a:p>
        </p:txBody>
      </p:sp>
      <p:sp>
        <p:nvSpPr>
          <p:cNvPr id="4" name="Slide Number Placeholder 3"/>
          <p:cNvSpPr>
            <a:spLocks noGrp="1"/>
          </p:cNvSpPr>
          <p:nvPr>
            <p:ph type="sldNum" sz="quarter" idx="12"/>
          </p:nvPr>
        </p:nvSpPr>
        <p:spPr/>
        <p:txBody>
          <a:bodyPr/>
          <a:lstStyle/>
          <a:p>
            <a:fld id="{D499CAD1-7665-49A8-95DF-32653F183812}"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Children Exercise Physiology</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at peak height velocity</a:t>
            </a:r>
            <a:endParaRPr lang="en-US" dirty="0"/>
          </a:p>
        </p:txBody>
      </p:sp>
      <p:sp>
        <p:nvSpPr>
          <p:cNvPr id="3" name="Content Placeholder 2"/>
          <p:cNvSpPr>
            <a:spLocks noGrp="1"/>
          </p:cNvSpPr>
          <p:nvPr>
            <p:ph idx="1"/>
          </p:nvPr>
        </p:nvSpPr>
        <p:spPr>
          <a:xfrm>
            <a:off x="457200" y="1775191"/>
            <a:ext cx="8229600" cy="4473209"/>
          </a:xfrm>
        </p:spPr>
        <p:txBody>
          <a:bodyPr>
            <a:normAutofit fontScale="92500"/>
          </a:bodyPr>
          <a:lstStyle/>
          <a:p>
            <a:r>
              <a:rPr lang="en-US" dirty="0" smtClean="0">
                <a:solidFill>
                  <a:srgbClr val="FF0000"/>
                </a:solidFill>
              </a:rPr>
              <a:t>Early maturers </a:t>
            </a:r>
            <a:r>
              <a:rPr lang="en-US" dirty="0" smtClean="0"/>
              <a:t>are those whose </a:t>
            </a:r>
            <a:r>
              <a:rPr lang="en-US" dirty="0" smtClean="0">
                <a:solidFill>
                  <a:srgbClr val="FF0000"/>
                </a:solidFill>
              </a:rPr>
              <a:t>APHV</a:t>
            </a:r>
            <a:r>
              <a:rPr lang="en-US" dirty="0" smtClean="0"/>
              <a:t> occurs greater than </a:t>
            </a:r>
            <a:r>
              <a:rPr lang="en-US" dirty="0" smtClean="0">
                <a:solidFill>
                  <a:srgbClr val="FF0000"/>
                </a:solidFill>
              </a:rPr>
              <a:t>1 year </a:t>
            </a:r>
            <a:r>
              <a:rPr lang="en-US" dirty="0" smtClean="0"/>
              <a:t>prior to the </a:t>
            </a:r>
            <a:r>
              <a:rPr lang="en-US" dirty="0" smtClean="0">
                <a:solidFill>
                  <a:srgbClr val="FF0000"/>
                </a:solidFill>
              </a:rPr>
              <a:t>mean age</a:t>
            </a:r>
            <a:r>
              <a:rPr lang="en-US" dirty="0" smtClean="0"/>
              <a:t>, whilst </a:t>
            </a:r>
            <a:r>
              <a:rPr lang="en-US" dirty="0" smtClean="0">
                <a:solidFill>
                  <a:srgbClr val="FF0000"/>
                </a:solidFill>
              </a:rPr>
              <a:t>late maturers </a:t>
            </a:r>
            <a:r>
              <a:rPr lang="en-US" dirty="0" smtClean="0"/>
              <a:t>are those whose APHV occurs more than </a:t>
            </a:r>
            <a:r>
              <a:rPr lang="en-US" dirty="0" smtClean="0">
                <a:solidFill>
                  <a:srgbClr val="FF0000"/>
                </a:solidFill>
              </a:rPr>
              <a:t>1 year after the mean age</a:t>
            </a:r>
            <a:r>
              <a:rPr lang="en-US" dirty="0" smtClean="0"/>
              <a:t>; the remainder are classified as average maturers.</a:t>
            </a:r>
          </a:p>
          <a:p>
            <a:r>
              <a:rPr lang="en-US" dirty="0" smtClean="0"/>
              <a:t>To calculate </a:t>
            </a:r>
            <a:r>
              <a:rPr lang="en-US" dirty="0" smtClean="0">
                <a:solidFill>
                  <a:srgbClr val="FF0000"/>
                </a:solidFill>
              </a:rPr>
              <a:t>an individual’s APHV </a:t>
            </a:r>
            <a:r>
              <a:rPr lang="en-US" dirty="0" smtClean="0"/>
              <a:t>it is necessary to </a:t>
            </a:r>
            <a:r>
              <a:rPr lang="en-US" dirty="0" smtClean="0">
                <a:solidFill>
                  <a:srgbClr val="FF0000"/>
                </a:solidFill>
              </a:rPr>
              <a:t>have serial measures of height </a:t>
            </a:r>
            <a:r>
              <a:rPr lang="en-US" dirty="0" smtClean="0"/>
              <a:t>and the age of the individual when the measurement was taken.</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at peak height velocity</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31</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533400" y="1676400"/>
            <a:ext cx="8318341"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at peak height velocity</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32</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44311" y="1752600"/>
            <a:ext cx="8455378" cy="4572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at peak height velocity</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33</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838200" y="1524000"/>
            <a:ext cx="7239000" cy="483048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at peak height velocity</a:t>
            </a:r>
            <a:endParaRPr lang="en-US" dirty="0"/>
          </a:p>
        </p:txBody>
      </p:sp>
      <p:sp>
        <p:nvSpPr>
          <p:cNvPr id="3" name="Content Placeholder 2"/>
          <p:cNvSpPr>
            <a:spLocks noGrp="1"/>
          </p:cNvSpPr>
          <p:nvPr>
            <p:ph idx="1"/>
          </p:nvPr>
        </p:nvSpPr>
        <p:spPr/>
        <p:txBody>
          <a:bodyPr/>
          <a:lstStyle/>
          <a:p>
            <a:r>
              <a:rPr lang="en-US" dirty="0" smtClean="0"/>
              <a:t>In the worked example the largest magnitude of height gain, or PHV, was 9.7 cm when age centre was </a:t>
            </a:r>
            <a:r>
              <a:rPr lang="en-US" dirty="0" smtClean="0">
                <a:solidFill>
                  <a:srgbClr val="FF0000"/>
                </a:solidFill>
              </a:rPr>
              <a:t>13.29</a:t>
            </a:r>
            <a:r>
              <a:rPr lang="en-US" dirty="0" smtClean="0"/>
              <a:t> years.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Predicting age at peak height velocity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To obtain </a:t>
            </a:r>
            <a:r>
              <a:rPr lang="en-US" dirty="0" smtClean="0">
                <a:solidFill>
                  <a:srgbClr val="FF0000"/>
                </a:solidFill>
              </a:rPr>
              <a:t>APHV</a:t>
            </a:r>
            <a:r>
              <a:rPr lang="en-US" dirty="0" smtClean="0"/>
              <a:t>, </a:t>
            </a:r>
            <a:r>
              <a:rPr lang="en-US" dirty="0" smtClean="0">
                <a:solidFill>
                  <a:srgbClr val="FF0000"/>
                </a:solidFill>
              </a:rPr>
              <a:t>serial data </a:t>
            </a:r>
            <a:r>
              <a:rPr lang="en-US" dirty="0" smtClean="0"/>
              <a:t>are required and therefore this indicator of maturity has previously been limited to </a:t>
            </a:r>
            <a:r>
              <a:rPr lang="en-US" dirty="0" smtClean="0">
                <a:solidFill>
                  <a:srgbClr val="FF0000"/>
                </a:solidFill>
              </a:rPr>
              <a:t>longitudinal</a:t>
            </a:r>
            <a:r>
              <a:rPr lang="en-US" dirty="0" smtClean="0"/>
              <a:t> studies. </a:t>
            </a:r>
          </a:p>
          <a:p>
            <a:r>
              <a:rPr lang="en-US" dirty="0" smtClean="0"/>
              <a:t>The </a:t>
            </a:r>
            <a:r>
              <a:rPr lang="en-US" dirty="0" smtClean="0">
                <a:solidFill>
                  <a:srgbClr val="FF0000"/>
                </a:solidFill>
              </a:rPr>
              <a:t>prediction</a:t>
            </a:r>
            <a:r>
              <a:rPr lang="en-US" dirty="0" smtClean="0"/>
              <a:t> equations require measures of </a:t>
            </a:r>
            <a:r>
              <a:rPr lang="en-US" dirty="0" smtClean="0">
                <a:solidFill>
                  <a:srgbClr val="FF0000"/>
                </a:solidFill>
              </a:rPr>
              <a:t>stature</a:t>
            </a:r>
            <a:r>
              <a:rPr lang="en-US" dirty="0" smtClean="0"/>
              <a:t>, </a:t>
            </a:r>
            <a:r>
              <a:rPr lang="en-US" dirty="0" smtClean="0">
                <a:solidFill>
                  <a:srgbClr val="FF0000"/>
                </a:solidFill>
              </a:rPr>
              <a:t>trunk</a:t>
            </a:r>
            <a:r>
              <a:rPr lang="en-US" dirty="0" smtClean="0"/>
              <a:t> length and </a:t>
            </a:r>
            <a:r>
              <a:rPr lang="en-US" dirty="0" smtClean="0">
                <a:solidFill>
                  <a:srgbClr val="FF0000"/>
                </a:solidFill>
              </a:rPr>
              <a:t>leg</a:t>
            </a:r>
            <a:r>
              <a:rPr lang="en-US" dirty="0" smtClean="0"/>
              <a:t> length, as well as </a:t>
            </a:r>
            <a:r>
              <a:rPr lang="en-US" dirty="0" smtClean="0">
                <a:solidFill>
                  <a:srgbClr val="FF0000"/>
                </a:solidFill>
              </a:rPr>
              <a:t>body mass </a:t>
            </a:r>
            <a:r>
              <a:rPr lang="en-US" dirty="0" smtClean="0"/>
              <a:t>and </a:t>
            </a:r>
            <a:r>
              <a:rPr lang="en-US" dirty="0" smtClean="0">
                <a:solidFill>
                  <a:srgbClr val="FF0000"/>
                </a:solidFill>
              </a:rPr>
              <a:t>chronological</a:t>
            </a:r>
            <a:r>
              <a:rPr lang="en-US" dirty="0" smtClean="0"/>
              <a:t> age.</a:t>
            </a:r>
          </a:p>
          <a:p>
            <a:r>
              <a:rPr lang="en-US" dirty="0" smtClean="0"/>
              <a:t>Using these growth indicators APHV can be predicted within </a:t>
            </a:r>
            <a:r>
              <a:rPr lang="en-US" dirty="0" smtClean="0">
                <a:solidFill>
                  <a:srgbClr val="FF0000"/>
                </a:solidFill>
              </a:rPr>
              <a:t>±1 year, in 95% </a:t>
            </a:r>
            <a:r>
              <a:rPr lang="en-US" dirty="0" smtClean="0"/>
              <a:t>of cases.</a:t>
            </a:r>
          </a:p>
          <a:p>
            <a:pPr>
              <a:buNone/>
            </a:pPr>
            <a:r>
              <a:rPr lang="en-US" dirty="0" smtClean="0">
                <a:hlinkClick r:id="rId2"/>
              </a:rPr>
              <a:t>http://taurus.usask.ca/growthutility/index.cfm</a:t>
            </a:r>
            <a:endParaRPr lang="en-US" dirty="0" smtClean="0"/>
          </a:p>
          <a:p>
            <a:r>
              <a:rPr lang="en-US" dirty="0" smtClean="0"/>
              <a:t>This method of assessing maturity is </a:t>
            </a:r>
            <a:r>
              <a:rPr lang="en-US" dirty="0" smtClean="0">
                <a:solidFill>
                  <a:srgbClr val="FF0000"/>
                </a:solidFill>
              </a:rPr>
              <a:t>quick</a:t>
            </a:r>
            <a:r>
              <a:rPr lang="en-US" dirty="0" smtClean="0"/>
              <a:t>, </a:t>
            </a:r>
            <a:r>
              <a:rPr lang="en-US" dirty="0" smtClean="0">
                <a:solidFill>
                  <a:srgbClr val="FF0000"/>
                </a:solidFill>
              </a:rPr>
              <a:t>non-invasive</a:t>
            </a:r>
            <a:r>
              <a:rPr lang="en-US" dirty="0" smtClean="0"/>
              <a:t>, and </a:t>
            </a:r>
            <a:r>
              <a:rPr lang="en-US" dirty="0" smtClean="0">
                <a:solidFill>
                  <a:srgbClr val="FF0000"/>
                </a:solidFill>
              </a:rPr>
              <a:t>inexpensive</a:t>
            </a:r>
            <a:r>
              <a:rPr lang="en-US" dirty="0" smtClean="0"/>
              <a:t> to administer and can be used in cross-sectional studies.</a:t>
            </a:r>
          </a:p>
          <a:p>
            <a:pPr>
              <a:buNone/>
            </a:pPr>
            <a:endParaRPr lang="en-US" dirty="0" smtClean="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Predicting age at peak height velocity</a:t>
            </a:r>
            <a:endParaRPr lang="en-US" dirty="0"/>
          </a:p>
        </p:txBody>
      </p:sp>
      <p:sp>
        <p:nvSpPr>
          <p:cNvPr id="4" name="Footer Placeholder 3"/>
          <p:cNvSpPr>
            <a:spLocks noGrp="1"/>
          </p:cNvSpPr>
          <p:nvPr>
            <p:ph type="ftr" sz="quarter" idx="11"/>
          </p:nvPr>
        </p:nvSpPr>
        <p:spPr/>
        <p:txBody>
          <a:bodyPr/>
          <a:lstStyle/>
          <a:p>
            <a:r>
              <a:rPr lang="en-US" dirty="0" smtClean="0"/>
              <a:t>Children Exercise Physiology</a:t>
            </a:r>
            <a:endParaRPr lang="en-US" dirty="0"/>
          </a:p>
        </p:txBody>
      </p:sp>
      <p:sp>
        <p:nvSpPr>
          <p:cNvPr id="5" name="Slide Number Placeholder 4"/>
          <p:cNvSpPr>
            <a:spLocks noGrp="1"/>
          </p:cNvSpPr>
          <p:nvPr>
            <p:ph type="sldNum" sz="quarter" idx="12"/>
          </p:nvPr>
        </p:nvSpPr>
        <p:spPr/>
        <p:txBody>
          <a:bodyPr/>
          <a:lstStyle/>
          <a:p>
            <a:fld id="{D499CAD1-7665-49A8-95DF-32653F183812}" type="slidenum">
              <a:rPr lang="en-US" smtClean="0"/>
              <a:pPr/>
              <a:t>36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1600200"/>
            <a:ext cx="8382000" cy="474602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Predictions based on morphological age</a:t>
            </a:r>
            <a:endParaRPr lang="en-US" dirty="0"/>
          </a:p>
        </p:txBody>
      </p:sp>
      <p:sp>
        <p:nvSpPr>
          <p:cNvPr id="3" name="Content Placeholder 2"/>
          <p:cNvSpPr>
            <a:spLocks noGrp="1"/>
          </p:cNvSpPr>
          <p:nvPr>
            <p:ph idx="1"/>
          </p:nvPr>
        </p:nvSpPr>
        <p:spPr/>
        <p:txBody>
          <a:bodyPr/>
          <a:lstStyle/>
          <a:p>
            <a:r>
              <a:rPr lang="en-US" dirty="0" smtClean="0"/>
              <a:t>The </a:t>
            </a:r>
            <a:r>
              <a:rPr lang="en-US" dirty="0" smtClean="0">
                <a:solidFill>
                  <a:srgbClr val="FF0000"/>
                </a:solidFill>
              </a:rPr>
              <a:t>height</a:t>
            </a:r>
            <a:r>
              <a:rPr lang="en-US" dirty="0" smtClean="0"/>
              <a:t> attained at any given </a:t>
            </a:r>
            <a:r>
              <a:rPr lang="en-US" dirty="0" smtClean="0">
                <a:solidFill>
                  <a:srgbClr val="FF0000"/>
                </a:solidFill>
              </a:rPr>
              <a:t>chronological age </a:t>
            </a:r>
            <a:r>
              <a:rPr lang="en-US" dirty="0" smtClean="0"/>
              <a:t>can be compared to </a:t>
            </a:r>
            <a:r>
              <a:rPr lang="en-US" dirty="0" smtClean="0">
                <a:solidFill>
                  <a:srgbClr val="FF0000"/>
                </a:solidFill>
              </a:rPr>
              <a:t>reference norms </a:t>
            </a:r>
            <a:r>
              <a:rPr lang="en-US" dirty="0" smtClean="0"/>
              <a:t>to assess maturity.</a:t>
            </a:r>
          </a:p>
          <a:p>
            <a:r>
              <a:rPr lang="en-US" dirty="0" smtClean="0"/>
              <a:t>Since roughly </a:t>
            </a:r>
            <a:r>
              <a:rPr lang="en-US" dirty="0" smtClean="0">
                <a:solidFill>
                  <a:srgbClr val="FF0000"/>
                </a:solidFill>
              </a:rPr>
              <a:t>92% </a:t>
            </a:r>
            <a:r>
              <a:rPr lang="en-US" dirty="0" smtClean="0"/>
              <a:t>of adult </a:t>
            </a:r>
            <a:r>
              <a:rPr lang="en-US" dirty="0" smtClean="0">
                <a:solidFill>
                  <a:srgbClr val="FF0000"/>
                </a:solidFill>
              </a:rPr>
              <a:t>stature</a:t>
            </a:r>
            <a:r>
              <a:rPr lang="en-US" dirty="0" smtClean="0"/>
              <a:t> is reached at </a:t>
            </a:r>
            <a:r>
              <a:rPr lang="en-US" dirty="0" smtClean="0">
                <a:solidFill>
                  <a:srgbClr val="FF0000"/>
                </a:solidFill>
              </a:rPr>
              <a:t>PHV</a:t>
            </a:r>
            <a:r>
              <a:rPr lang="en-US" dirty="0" smtClean="0"/>
              <a:t> individuals could be classified into two maturity groups, </a:t>
            </a:r>
            <a:r>
              <a:rPr lang="en-US" dirty="0" smtClean="0">
                <a:solidFill>
                  <a:srgbClr val="FF0000"/>
                </a:solidFill>
              </a:rPr>
              <a:t>pre- or post-PHV</a:t>
            </a:r>
            <a:r>
              <a:rPr lang="en-US" dirty="0" smtClean="0"/>
              <a:t>. Since the average age of PHV in boys is 14 years.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Predictions based on morphological age</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38</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685800" y="1676400"/>
            <a:ext cx="7493520" cy="47529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Predictions based on morphological 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children have a </a:t>
            </a:r>
            <a:r>
              <a:rPr lang="en-US" dirty="0" smtClean="0">
                <a:solidFill>
                  <a:srgbClr val="FF0000"/>
                </a:solidFill>
              </a:rPr>
              <a:t>rapid tempo </a:t>
            </a:r>
            <a:r>
              <a:rPr lang="en-US" dirty="0" smtClean="0"/>
              <a:t>of growth and attain adult stature at a relatively </a:t>
            </a:r>
            <a:r>
              <a:rPr lang="en-US" dirty="0" smtClean="0">
                <a:solidFill>
                  <a:srgbClr val="FF0000"/>
                </a:solidFill>
              </a:rPr>
              <a:t>early</a:t>
            </a:r>
            <a:r>
              <a:rPr lang="en-US" dirty="0" smtClean="0"/>
              <a:t> age, while others have a </a:t>
            </a:r>
            <a:r>
              <a:rPr lang="en-US" dirty="0" smtClean="0">
                <a:solidFill>
                  <a:srgbClr val="FF0000"/>
                </a:solidFill>
              </a:rPr>
              <a:t>slow tempo </a:t>
            </a:r>
            <a:r>
              <a:rPr lang="en-US" dirty="0" smtClean="0"/>
              <a:t>and finish growing </a:t>
            </a:r>
            <a:r>
              <a:rPr lang="en-US" dirty="0" smtClean="0">
                <a:solidFill>
                  <a:srgbClr val="FF0000"/>
                </a:solidFill>
              </a:rPr>
              <a:t>relatively late</a:t>
            </a:r>
            <a:r>
              <a:rPr lang="en-US" dirty="0" smtClean="0"/>
              <a:t>.</a:t>
            </a:r>
          </a:p>
          <a:p>
            <a:r>
              <a:rPr lang="en-US" dirty="0" smtClean="0"/>
              <a:t>Therefore, an </a:t>
            </a:r>
            <a:r>
              <a:rPr lang="en-US" dirty="0" smtClean="0">
                <a:solidFill>
                  <a:srgbClr val="FF0000"/>
                </a:solidFill>
              </a:rPr>
              <a:t>accurate method </a:t>
            </a:r>
            <a:r>
              <a:rPr lang="en-US" dirty="0" smtClean="0"/>
              <a:t>of estimating adult height needs to incorporate an </a:t>
            </a:r>
            <a:r>
              <a:rPr lang="en-US" dirty="0" smtClean="0">
                <a:solidFill>
                  <a:srgbClr val="FF0000"/>
                </a:solidFill>
              </a:rPr>
              <a:t>indicator of biological maturity </a:t>
            </a:r>
            <a:r>
              <a:rPr lang="en-US" dirty="0" smtClean="0"/>
              <a:t>for errors of prediction to be reduced.</a:t>
            </a:r>
          </a:p>
          <a:p>
            <a:r>
              <a:rPr lang="en-US" dirty="0" smtClean="0"/>
              <a:t>These methods all include an assessment of </a:t>
            </a:r>
            <a:r>
              <a:rPr lang="en-US" dirty="0" smtClean="0">
                <a:solidFill>
                  <a:srgbClr val="FF0000"/>
                </a:solidFill>
              </a:rPr>
              <a:t>skeletal age </a:t>
            </a:r>
            <a:r>
              <a:rPr lang="en-US" dirty="0" smtClean="0"/>
              <a:t>to account for maturity differences.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terms </a:t>
            </a:r>
            <a:r>
              <a:rPr lang="en-US" dirty="0" smtClean="0">
                <a:solidFill>
                  <a:srgbClr val="FF0000"/>
                </a:solidFill>
              </a:rPr>
              <a:t>growth</a:t>
            </a:r>
            <a:r>
              <a:rPr lang="en-US" dirty="0" smtClean="0"/>
              <a:t>, biological </a:t>
            </a:r>
            <a:r>
              <a:rPr lang="en-US" dirty="0" smtClean="0">
                <a:solidFill>
                  <a:srgbClr val="FF0000"/>
                </a:solidFill>
              </a:rPr>
              <a:t>maturation</a:t>
            </a:r>
            <a:r>
              <a:rPr lang="en-US" dirty="0" smtClean="0"/>
              <a:t> and </a:t>
            </a:r>
            <a:r>
              <a:rPr lang="en-US" dirty="0" smtClean="0">
                <a:solidFill>
                  <a:srgbClr val="FF0000"/>
                </a:solidFill>
              </a:rPr>
              <a:t>development</a:t>
            </a:r>
            <a:r>
              <a:rPr lang="en-US" dirty="0" smtClean="0"/>
              <a:t> are often used synonymously in the paediatric literature.</a:t>
            </a:r>
          </a:p>
          <a:p>
            <a:r>
              <a:rPr lang="en-US" dirty="0" smtClean="0">
                <a:solidFill>
                  <a:srgbClr val="FF0000"/>
                </a:solidFill>
              </a:rPr>
              <a:t>Growth</a:t>
            </a:r>
            <a:r>
              <a:rPr lang="en-US" dirty="0" smtClean="0"/>
              <a:t> refers to </a:t>
            </a:r>
            <a:r>
              <a:rPr lang="en-US" dirty="0" smtClean="0">
                <a:solidFill>
                  <a:srgbClr val="FF0000"/>
                </a:solidFill>
              </a:rPr>
              <a:t>changes in size </a:t>
            </a:r>
            <a:r>
              <a:rPr lang="en-US" dirty="0" smtClean="0"/>
              <a:t>of an individual, as a whole or in parts. As children grow, they become </a:t>
            </a:r>
            <a:r>
              <a:rPr lang="en-US" dirty="0" smtClean="0">
                <a:solidFill>
                  <a:srgbClr val="FF0000"/>
                </a:solidFill>
              </a:rPr>
              <a:t>taller</a:t>
            </a:r>
            <a:r>
              <a:rPr lang="en-US" dirty="0" smtClean="0"/>
              <a:t> and </a:t>
            </a:r>
            <a:r>
              <a:rPr lang="en-US" dirty="0" smtClean="0">
                <a:solidFill>
                  <a:srgbClr val="FF0000"/>
                </a:solidFill>
              </a:rPr>
              <a:t>heavier</a:t>
            </a:r>
            <a:r>
              <a:rPr lang="en-US" dirty="0" smtClean="0"/>
              <a:t>, they increase their lean and fat tissues, and their organs increase in size.</a:t>
            </a:r>
            <a:endParaRPr lang="en-US" dirty="0"/>
          </a:p>
        </p:txBody>
      </p:sp>
      <p:sp>
        <p:nvSpPr>
          <p:cNvPr id="4" name="Slide Number Placeholder 3"/>
          <p:cNvSpPr>
            <a:spLocks noGrp="1"/>
          </p:cNvSpPr>
          <p:nvPr>
            <p:ph type="sldNum" sz="quarter" idx="12"/>
          </p:nvPr>
        </p:nvSpPr>
        <p:spPr/>
        <p:txBody>
          <a:bodyPr/>
          <a:lstStyle/>
          <a:p>
            <a:fld id="{D499CAD1-7665-49A8-95DF-32653F183812}"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Children Exercise Physiology</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Predictions based on morphological age</a:t>
            </a:r>
            <a:endParaRPr lang="en-US" dirty="0"/>
          </a:p>
        </p:txBody>
      </p:sp>
      <p:sp>
        <p:nvSpPr>
          <p:cNvPr id="3" name="Content Placeholder 2"/>
          <p:cNvSpPr>
            <a:spLocks noGrp="1"/>
          </p:cNvSpPr>
          <p:nvPr>
            <p:ph idx="1"/>
          </p:nvPr>
        </p:nvSpPr>
        <p:spPr/>
        <p:txBody>
          <a:bodyPr/>
          <a:lstStyle/>
          <a:p>
            <a:r>
              <a:rPr lang="en-US" dirty="0" smtClean="0"/>
              <a:t>Modified Roche–</a:t>
            </a:r>
            <a:r>
              <a:rPr lang="en-US" dirty="0" err="1" smtClean="0"/>
              <a:t>Wainer</a:t>
            </a:r>
            <a:r>
              <a:rPr lang="en-US" dirty="0" smtClean="0"/>
              <a:t>–</a:t>
            </a:r>
            <a:r>
              <a:rPr lang="en-US" dirty="0" err="1" smtClean="0"/>
              <a:t>Thissen</a:t>
            </a:r>
            <a:r>
              <a:rPr lang="en-US" dirty="0" smtClean="0"/>
              <a:t> method</a:t>
            </a:r>
          </a:p>
          <a:p>
            <a:r>
              <a:rPr lang="en-US" dirty="0" smtClean="0"/>
              <a:t>Khamis–Roche method</a:t>
            </a:r>
          </a:p>
          <a:p>
            <a:r>
              <a:rPr lang="en-US" dirty="0" smtClean="0"/>
              <a:t>These two methods estimate adult stature from </a:t>
            </a:r>
            <a:r>
              <a:rPr lang="en-US" dirty="0" smtClean="0">
                <a:solidFill>
                  <a:srgbClr val="FF0000"/>
                </a:solidFill>
              </a:rPr>
              <a:t>current age, stature, body mass, and mid-parent stature </a:t>
            </a:r>
            <a:r>
              <a:rPr lang="en-US" dirty="0" smtClean="0"/>
              <a:t>(adjusted mean height of the parents).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Menarcheal status</a:t>
            </a:r>
            <a:endParaRPr lang="en-US" dirty="0"/>
          </a:p>
        </p:txBody>
      </p:sp>
      <p:sp>
        <p:nvSpPr>
          <p:cNvPr id="3" name="Content Placeholder 2"/>
          <p:cNvSpPr>
            <a:spLocks noGrp="1"/>
          </p:cNvSpPr>
          <p:nvPr>
            <p:ph idx="1"/>
          </p:nvPr>
        </p:nvSpPr>
        <p:spPr/>
        <p:txBody>
          <a:bodyPr/>
          <a:lstStyle/>
          <a:p>
            <a:r>
              <a:rPr lang="en-US" dirty="0" smtClean="0">
                <a:solidFill>
                  <a:srgbClr val="FF0000"/>
                </a:solidFill>
              </a:rPr>
              <a:t>Age at menarche </a:t>
            </a:r>
            <a:r>
              <a:rPr lang="en-US" dirty="0" smtClean="0"/>
              <a:t>(the first menstrual period) is the most commonly reported developmental milestone of female adolescence in both cross-sectional and longitudinal studies.</a:t>
            </a:r>
          </a:p>
          <a:p>
            <a:r>
              <a:rPr lang="en-US" dirty="0" smtClean="0"/>
              <a:t>Although </a:t>
            </a:r>
            <a:r>
              <a:rPr lang="en-US" dirty="0" smtClean="0">
                <a:solidFill>
                  <a:srgbClr val="FF0000"/>
                </a:solidFill>
              </a:rPr>
              <a:t>age at menarche </a:t>
            </a:r>
            <a:r>
              <a:rPr lang="en-US" dirty="0" smtClean="0"/>
              <a:t>is a widely used </a:t>
            </a:r>
            <a:r>
              <a:rPr lang="en-US" dirty="0" smtClean="0">
                <a:solidFill>
                  <a:srgbClr val="FF0000"/>
                </a:solidFill>
              </a:rPr>
              <a:t>maturity</a:t>
            </a:r>
            <a:r>
              <a:rPr lang="en-US" dirty="0" smtClean="0"/>
              <a:t> indicator in </a:t>
            </a:r>
            <a:r>
              <a:rPr lang="en-US" dirty="0" smtClean="0">
                <a:solidFill>
                  <a:srgbClr val="FF0000"/>
                </a:solidFill>
              </a:rPr>
              <a:t>female</a:t>
            </a:r>
            <a:r>
              <a:rPr lang="en-US" dirty="0" smtClean="0"/>
              <a:t> studies, its use is limited to </a:t>
            </a:r>
            <a:r>
              <a:rPr lang="en-US" dirty="0" smtClean="0">
                <a:solidFill>
                  <a:srgbClr val="FF0000"/>
                </a:solidFill>
              </a:rPr>
              <a:t>later adolescence </a:t>
            </a:r>
            <a:r>
              <a:rPr lang="en-US" dirty="0" smtClean="0"/>
              <a:t>as menarche usually occurs after </a:t>
            </a:r>
            <a:r>
              <a:rPr lang="en-US" dirty="0" smtClean="0">
                <a:solidFill>
                  <a:srgbClr val="FF0000"/>
                </a:solidFill>
              </a:rPr>
              <a:t>PHV</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sex characteristics</a:t>
            </a:r>
            <a:endParaRPr lang="en-US" dirty="0"/>
          </a:p>
        </p:txBody>
      </p:sp>
      <p:sp>
        <p:nvSpPr>
          <p:cNvPr id="3" name="Content Placeholder 2"/>
          <p:cNvSpPr>
            <a:spLocks noGrp="1"/>
          </p:cNvSpPr>
          <p:nvPr>
            <p:ph idx="1"/>
          </p:nvPr>
        </p:nvSpPr>
        <p:spPr/>
        <p:txBody>
          <a:bodyPr/>
          <a:lstStyle/>
          <a:p>
            <a:r>
              <a:rPr lang="en-US" dirty="0" smtClean="0">
                <a:solidFill>
                  <a:srgbClr val="FF0000"/>
                </a:solidFill>
              </a:rPr>
              <a:t>Sexual maturation </a:t>
            </a:r>
            <a:r>
              <a:rPr lang="en-US" dirty="0" smtClean="0"/>
              <a:t>is a continuous process that extends </a:t>
            </a:r>
            <a:r>
              <a:rPr lang="en-US" dirty="0" smtClean="0">
                <a:solidFill>
                  <a:srgbClr val="FF0000"/>
                </a:solidFill>
              </a:rPr>
              <a:t>from sexual differentiation </a:t>
            </a:r>
            <a:r>
              <a:rPr lang="en-US" dirty="0" smtClean="0"/>
              <a:t>in the </a:t>
            </a:r>
            <a:r>
              <a:rPr lang="en-US" dirty="0" smtClean="0">
                <a:solidFill>
                  <a:srgbClr val="FF0000"/>
                </a:solidFill>
              </a:rPr>
              <a:t>embryo</a:t>
            </a:r>
            <a:r>
              <a:rPr lang="en-US" dirty="0" smtClean="0"/>
              <a:t> through </a:t>
            </a:r>
            <a:r>
              <a:rPr lang="en-US" dirty="0" smtClean="0">
                <a:solidFill>
                  <a:srgbClr val="FF0000"/>
                </a:solidFill>
              </a:rPr>
              <a:t>puberty</a:t>
            </a:r>
            <a:r>
              <a:rPr lang="en-US" dirty="0" smtClean="0"/>
              <a:t> to full sexual maturity.</a:t>
            </a:r>
          </a:p>
          <a:p>
            <a:r>
              <a:rPr lang="en-US" dirty="0" smtClean="0"/>
              <a:t>Breast development in girls</a:t>
            </a:r>
          </a:p>
          <a:p>
            <a:r>
              <a:rPr lang="en-US" dirty="0" smtClean="0"/>
              <a:t>pubic hair development in both sexes</a:t>
            </a:r>
          </a:p>
          <a:p>
            <a:r>
              <a:rPr lang="en-US" dirty="0" smtClean="0"/>
              <a:t>Facial hair, axillary hair, voice change, body odour and body shape</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Hormonal indicators of maturity</a:t>
            </a:r>
            <a:endParaRPr lang="en-US" dirty="0"/>
          </a:p>
        </p:txBody>
      </p:sp>
      <p:sp>
        <p:nvSpPr>
          <p:cNvPr id="3" name="Content Placeholder 2"/>
          <p:cNvSpPr>
            <a:spLocks noGrp="1"/>
          </p:cNvSpPr>
          <p:nvPr>
            <p:ph idx="1"/>
          </p:nvPr>
        </p:nvSpPr>
        <p:spPr>
          <a:xfrm>
            <a:off x="304800" y="1775191"/>
            <a:ext cx="8534400" cy="4625609"/>
          </a:xfrm>
        </p:spPr>
        <p:txBody>
          <a:bodyPr/>
          <a:lstStyle/>
          <a:p>
            <a:r>
              <a:rPr lang="en-US" dirty="0" smtClean="0">
                <a:solidFill>
                  <a:srgbClr val="FF0000"/>
                </a:solidFill>
              </a:rPr>
              <a:t>Secondary sexual development </a:t>
            </a:r>
            <a:r>
              <a:rPr lang="en-US" dirty="0" smtClean="0"/>
              <a:t>and </a:t>
            </a:r>
            <a:r>
              <a:rPr lang="en-US" dirty="0" smtClean="0">
                <a:solidFill>
                  <a:srgbClr val="FF0000"/>
                </a:solidFill>
              </a:rPr>
              <a:t>somatic</a:t>
            </a:r>
            <a:r>
              <a:rPr lang="en-US" dirty="0" smtClean="0"/>
              <a:t> development reflects to a large extent the external manifestations of </a:t>
            </a:r>
            <a:r>
              <a:rPr lang="en-US" dirty="0" smtClean="0">
                <a:solidFill>
                  <a:srgbClr val="FF0000"/>
                </a:solidFill>
              </a:rPr>
              <a:t>hormonal changes</a:t>
            </a:r>
            <a:r>
              <a:rPr lang="en-US" dirty="0" smtClean="0"/>
              <a:t>.</a:t>
            </a:r>
          </a:p>
          <a:p>
            <a:r>
              <a:rPr lang="en-US" dirty="0" smtClean="0"/>
              <a:t>Confirmation studies have shown that </a:t>
            </a:r>
            <a:r>
              <a:rPr lang="en-US" dirty="0" smtClean="0">
                <a:solidFill>
                  <a:srgbClr val="FF0000"/>
                </a:solidFill>
              </a:rPr>
              <a:t>salivary</a:t>
            </a:r>
            <a:r>
              <a:rPr lang="en-US" dirty="0" smtClean="0"/>
              <a:t> and </a:t>
            </a:r>
            <a:r>
              <a:rPr lang="en-US" dirty="0" smtClean="0">
                <a:solidFill>
                  <a:srgbClr val="FF0000"/>
                </a:solidFill>
              </a:rPr>
              <a:t>serum</a:t>
            </a:r>
            <a:r>
              <a:rPr lang="en-US" dirty="0" smtClean="0"/>
              <a:t> levels of </a:t>
            </a:r>
            <a:r>
              <a:rPr lang="en-US" dirty="0" smtClean="0">
                <a:solidFill>
                  <a:srgbClr val="FF0000"/>
                </a:solidFill>
              </a:rPr>
              <a:t>adrenal</a:t>
            </a:r>
            <a:r>
              <a:rPr lang="en-US" dirty="0" smtClean="0"/>
              <a:t> and </a:t>
            </a:r>
            <a:r>
              <a:rPr lang="en-US" dirty="0" smtClean="0">
                <a:solidFill>
                  <a:srgbClr val="FF0000"/>
                </a:solidFill>
              </a:rPr>
              <a:t>gonadal</a:t>
            </a:r>
            <a:r>
              <a:rPr lang="en-US" dirty="0" smtClean="0"/>
              <a:t> hormones are closely related to the development of </a:t>
            </a:r>
            <a:r>
              <a:rPr lang="en-US" dirty="0" smtClean="0">
                <a:solidFill>
                  <a:srgbClr val="FF0000"/>
                </a:solidFill>
              </a:rPr>
              <a:t>secondary sex </a:t>
            </a:r>
            <a:r>
              <a:rPr lang="en-US" dirty="0" smtClean="0"/>
              <a:t>characteristics.</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REGULATION OF GROWTH AND MATURATION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regulation of growth and maturation involves the complex and continuous interaction of </a:t>
            </a:r>
            <a:r>
              <a:rPr lang="en-US" dirty="0" smtClean="0">
                <a:solidFill>
                  <a:srgbClr val="FF0000"/>
                </a:solidFill>
              </a:rPr>
              <a:t>genes, hormones, nutrients, and the physical environment</a:t>
            </a:r>
            <a:r>
              <a:rPr lang="en-US" dirty="0" smtClean="0"/>
              <a:t>.</a:t>
            </a:r>
          </a:p>
          <a:p>
            <a:r>
              <a:rPr lang="en-US" dirty="0" smtClean="0"/>
              <a:t>A genotype is the group of genes making up an individual.</a:t>
            </a:r>
          </a:p>
          <a:p>
            <a:r>
              <a:rPr lang="en-US" dirty="0" smtClean="0"/>
              <a:t>A child’s phenotype is the observed physical or physiological characteristics/ traits that are produced by the genotype in conjunction with the environment.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REGULATION OF GROWTH AND MATURATION</a:t>
            </a:r>
            <a:endParaRPr lang="en-US" dirty="0"/>
          </a:p>
        </p:txBody>
      </p:sp>
      <p:sp>
        <p:nvSpPr>
          <p:cNvPr id="3" name="Content Placeholder 2"/>
          <p:cNvSpPr>
            <a:spLocks noGrp="1"/>
          </p:cNvSpPr>
          <p:nvPr>
            <p:ph idx="1"/>
          </p:nvPr>
        </p:nvSpPr>
        <p:spPr/>
        <p:txBody>
          <a:bodyPr/>
          <a:lstStyle/>
          <a:p>
            <a:r>
              <a:rPr lang="en-US" dirty="0" smtClean="0"/>
              <a:t>Hormones are essential for a child to reach their full genetic potential. </a:t>
            </a:r>
          </a:p>
          <a:p>
            <a:r>
              <a:rPr lang="en-US" dirty="0" smtClean="0"/>
              <a:t>Physical activity is an environmental factor known to influence growth and maturation.</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activity and growth and maturation</a:t>
            </a:r>
            <a:endParaRPr lang="en-US" dirty="0"/>
          </a:p>
        </p:txBody>
      </p:sp>
      <p:sp>
        <p:nvSpPr>
          <p:cNvPr id="3" name="Content Placeholder 2"/>
          <p:cNvSpPr>
            <a:spLocks noGrp="1"/>
          </p:cNvSpPr>
          <p:nvPr>
            <p:ph idx="1"/>
          </p:nvPr>
        </p:nvSpPr>
        <p:spPr/>
        <p:txBody>
          <a:bodyPr/>
          <a:lstStyle/>
          <a:p>
            <a:r>
              <a:rPr lang="en-US" dirty="0" smtClean="0"/>
              <a:t>The first is that physical activity is viewed as exerting a favorable influence on growth and maturation </a:t>
            </a:r>
            <a:r>
              <a:rPr lang="en-US" dirty="0" smtClean="0">
                <a:solidFill>
                  <a:srgbClr val="FF0000"/>
                </a:solidFill>
              </a:rPr>
              <a:t>because</a:t>
            </a:r>
            <a:r>
              <a:rPr lang="en-US" dirty="0" smtClean="0"/>
              <a:t> of its influence on the balance between energy </a:t>
            </a:r>
            <a:r>
              <a:rPr lang="en-US" dirty="0" smtClean="0">
                <a:solidFill>
                  <a:srgbClr val="FF0000"/>
                </a:solidFill>
              </a:rPr>
              <a:t>intake</a:t>
            </a:r>
            <a:r>
              <a:rPr lang="en-US" dirty="0" smtClean="0"/>
              <a:t> from the diet and energy </a:t>
            </a:r>
            <a:r>
              <a:rPr lang="en-US" dirty="0" smtClean="0">
                <a:solidFill>
                  <a:srgbClr val="FF0000"/>
                </a:solidFill>
              </a:rPr>
              <a:t>expenditure</a:t>
            </a:r>
            <a:r>
              <a:rPr lang="en-US" dirty="0" smtClean="0"/>
              <a:t>.</a:t>
            </a:r>
          </a:p>
          <a:p>
            <a:r>
              <a:rPr lang="en-US" dirty="0" smtClean="0"/>
              <a:t>Thus, physical activity can be seen as essential in maintaining the development of healthy body weight.</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activity and growth and maturation</a:t>
            </a:r>
            <a:endParaRPr lang="en-US" dirty="0"/>
          </a:p>
        </p:txBody>
      </p:sp>
      <p:sp>
        <p:nvSpPr>
          <p:cNvPr id="3" name="Content Placeholder 2"/>
          <p:cNvSpPr>
            <a:spLocks noGrp="1"/>
          </p:cNvSpPr>
          <p:nvPr>
            <p:ph idx="1"/>
          </p:nvPr>
        </p:nvSpPr>
        <p:spPr/>
        <p:txBody>
          <a:bodyPr/>
          <a:lstStyle/>
          <a:p>
            <a:r>
              <a:rPr lang="en-US" dirty="0" smtClean="0"/>
              <a:t>A second point of interest is whether </a:t>
            </a:r>
            <a:r>
              <a:rPr lang="en-US" dirty="0" smtClean="0">
                <a:solidFill>
                  <a:srgbClr val="FF0000"/>
                </a:solidFill>
              </a:rPr>
              <a:t>physical activity</a:t>
            </a:r>
            <a:r>
              <a:rPr lang="en-US" dirty="0" smtClean="0"/>
              <a:t> has a </a:t>
            </a:r>
            <a:r>
              <a:rPr lang="en-US" dirty="0" smtClean="0">
                <a:solidFill>
                  <a:srgbClr val="FF0000"/>
                </a:solidFill>
              </a:rPr>
              <a:t>stimulatory</a:t>
            </a:r>
            <a:r>
              <a:rPr lang="en-US" dirty="0" smtClean="0"/>
              <a:t> or </a:t>
            </a:r>
            <a:r>
              <a:rPr lang="en-US" dirty="0" smtClean="0">
                <a:solidFill>
                  <a:srgbClr val="FF0000"/>
                </a:solidFill>
              </a:rPr>
              <a:t>inhibitory</a:t>
            </a:r>
            <a:r>
              <a:rPr lang="en-US" dirty="0" smtClean="0"/>
              <a:t> influence on growth and maturation.</a:t>
            </a:r>
          </a:p>
          <a:p>
            <a:r>
              <a:rPr lang="en-US" dirty="0" smtClean="0"/>
              <a:t>Additional environmental factors that are known to influence growth and maturation include illness, socioeconomic status of the family, family size, nutritional status, climate and others.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Within the paediatric literature the term maturity ordinarily refers to the extent to which the individual has progressed to the mature state.</a:t>
            </a:r>
          </a:p>
          <a:p>
            <a:r>
              <a:rPr lang="en-US" dirty="0" smtClean="0"/>
              <a:t>Girls, on average, experience the onset of puberty about 2 years in advance of boys, and for a shorter period are often taller and heavier than boys. </a:t>
            </a:r>
          </a:p>
          <a:p>
            <a:r>
              <a:rPr lang="en-US" dirty="0" smtClean="0"/>
              <a:t>During adolescence, sex differences in physique increase greatly, which is due chiefly to the differential action of sex hormones.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Muscle strength</a:t>
            </a:r>
            <a:endParaRPr lang="en-US" dirty="0"/>
          </a:p>
        </p:txBody>
      </p:sp>
      <p:sp>
        <p:nvSpPr>
          <p:cNvPr id="6" name="Subtitle 5"/>
          <p:cNvSpPr>
            <a:spLocks noGrp="1"/>
          </p:cNvSpPr>
          <p:nvPr>
            <p:ph type="subTitle" idx="1"/>
          </p:nvPr>
        </p:nvSpPr>
        <p:spPr>
          <a:xfrm>
            <a:off x="685800" y="2895600"/>
            <a:ext cx="2819400" cy="432816"/>
          </a:xfrm>
        </p:spPr>
        <p:txBody>
          <a:bodyPr/>
          <a:lstStyle/>
          <a:p>
            <a:r>
              <a:rPr lang="fr-FR" dirty="0" smtClean="0"/>
              <a:t>Mark B. A. De Ste Croix</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in size are a </a:t>
            </a:r>
            <a:br>
              <a:rPr lang="en-US" dirty="0" smtClean="0"/>
            </a:br>
            <a:r>
              <a:rPr lang="en-US" dirty="0" smtClean="0"/>
              <a:t>result of three cellular processes</a:t>
            </a:r>
            <a:endParaRPr lang="en-US" dirty="0"/>
          </a:p>
        </p:txBody>
      </p:sp>
      <p:sp>
        <p:nvSpPr>
          <p:cNvPr id="3" name="Content Placeholder 2"/>
          <p:cNvSpPr>
            <a:spLocks noGrp="1"/>
          </p:cNvSpPr>
          <p:nvPr>
            <p:ph idx="1"/>
          </p:nvPr>
        </p:nvSpPr>
        <p:spPr/>
        <p:txBody>
          <a:bodyPr/>
          <a:lstStyle/>
          <a:p>
            <a:r>
              <a:rPr lang="en-US" dirty="0" smtClean="0"/>
              <a:t>an increase in cell number, or </a:t>
            </a:r>
            <a:r>
              <a:rPr lang="en-US" dirty="0" smtClean="0">
                <a:solidFill>
                  <a:srgbClr val="FF0000"/>
                </a:solidFill>
              </a:rPr>
              <a:t>hyperplasia</a:t>
            </a:r>
            <a:r>
              <a:rPr lang="en-US" dirty="0" smtClean="0"/>
              <a:t>,</a:t>
            </a:r>
          </a:p>
          <a:p>
            <a:r>
              <a:rPr lang="en-US" dirty="0" smtClean="0"/>
              <a:t>an increase in cell size, or </a:t>
            </a:r>
            <a:r>
              <a:rPr lang="en-US" dirty="0" smtClean="0">
                <a:solidFill>
                  <a:srgbClr val="FF0000"/>
                </a:solidFill>
              </a:rPr>
              <a:t>hypertrophy</a:t>
            </a:r>
            <a:r>
              <a:rPr lang="en-US" dirty="0" smtClean="0"/>
              <a:t>, </a:t>
            </a:r>
          </a:p>
          <a:p>
            <a:r>
              <a:rPr lang="en-US" dirty="0" smtClean="0"/>
              <a:t>an increase in </a:t>
            </a:r>
            <a:r>
              <a:rPr lang="en-US" dirty="0" smtClean="0">
                <a:solidFill>
                  <a:srgbClr val="FF0000"/>
                </a:solidFill>
              </a:rPr>
              <a:t>intercellular substances</a:t>
            </a:r>
            <a:r>
              <a:rPr lang="en-US" dirty="0" smtClean="0"/>
              <a:t>, or accretion.</a:t>
            </a:r>
            <a:endParaRPr lang="en-US" dirty="0"/>
          </a:p>
        </p:txBody>
      </p:sp>
      <p:sp>
        <p:nvSpPr>
          <p:cNvPr id="4" name="Slide Number Placeholder 3"/>
          <p:cNvSpPr>
            <a:spLocks noGrp="1"/>
          </p:cNvSpPr>
          <p:nvPr>
            <p:ph type="sldNum" sz="quarter" idx="12"/>
          </p:nvPr>
        </p:nvSpPr>
        <p:spPr/>
        <p:txBody>
          <a:bodyPr/>
          <a:lstStyle/>
          <a:p>
            <a:fld id="{D499CAD1-7665-49A8-95DF-32653F183812}"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Children Exercise Physiology</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775191"/>
            <a:ext cx="8229600" cy="4701809"/>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US" dirty="0" smtClean="0"/>
              <a:t>As </a:t>
            </a:r>
            <a:r>
              <a:rPr lang="en-US" dirty="0" smtClean="0">
                <a:solidFill>
                  <a:srgbClr val="FF0000"/>
                </a:solidFill>
              </a:rPr>
              <a:t>strength</a:t>
            </a:r>
            <a:r>
              <a:rPr lang="en-US" dirty="0" smtClean="0"/>
              <a:t> is an </a:t>
            </a:r>
            <a:r>
              <a:rPr lang="en-US" dirty="0" smtClean="0">
                <a:solidFill>
                  <a:srgbClr val="FF0000"/>
                </a:solidFill>
              </a:rPr>
              <a:t>essential component </a:t>
            </a:r>
            <a:r>
              <a:rPr lang="en-US" dirty="0" smtClean="0"/>
              <a:t>of most aspects of performance it is surprising that we know </a:t>
            </a:r>
            <a:r>
              <a:rPr lang="en-US" dirty="0" smtClean="0">
                <a:solidFill>
                  <a:srgbClr val="FF0000"/>
                </a:solidFill>
              </a:rPr>
              <a:t>very little about </a:t>
            </a:r>
            <a:r>
              <a:rPr lang="en-US" dirty="0" smtClean="0"/>
              <a:t>the factors associated with strength development during </a:t>
            </a:r>
            <a:r>
              <a:rPr lang="en-US" dirty="0" smtClean="0">
                <a:solidFill>
                  <a:srgbClr val="FF0000"/>
                </a:solidFill>
              </a:rPr>
              <a:t>childhood</a:t>
            </a:r>
            <a:r>
              <a:rPr lang="en-US" dirty="0" smtClean="0"/>
              <a:t> in comparison to other physiological variables.</a:t>
            </a:r>
          </a:p>
          <a:p>
            <a:r>
              <a:rPr lang="en-US" dirty="0" smtClean="0"/>
              <a:t>As there are no </a:t>
            </a:r>
            <a:r>
              <a:rPr lang="en-US" dirty="0" smtClean="0">
                <a:solidFill>
                  <a:srgbClr val="FF0000"/>
                </a:solidFill>
              </a:rPr>
              <a:t>physiological markers </a:t>
            </a:r>
            <a:r>
              <a:rPr lang="en-US" dirty="0" smtClean="0"/>
              <a:t>to indicate that a </a:t>
            </a:r>
            <a:r>
              <a:rPr lang="en-US" dirty="0" smtClean="0">
                <a:solidFill>
                  <a:srgbClr val="FF0000"/>
                </a:solidFill>
              </a:rPr>
              <a:t>maximal effort </a:t>
            </a:r>
            <a:r>
              <a:rPr lang="en-US" dirty="0" smtClean="0"/>
              <a:t>has been given, the </a:t>
            </a:r>
            <a:r>
              <a:rPr lang="en-US" dirty="0" smtClean="0">
                <a:solidFill>
                  <a:srgbClr val="FF0000"/>
                </a:solidFill>
              </a:rPr>
              <a:t>methodology</a:t>
            </a:r>
            <a:r>
              <a:rPr lang="en-US" dirty="0" smtClean="0"/>
              <a:t> and assessment </a:t>
            </a:r>
            <a:r>
              <a:rPr lang="en-US" dirty="0" smtClean="0">
                <a:solidFill>
                  <a:srgbClr val="FF0000"/>
                </a:solidFill>
              </a:rPr>
              <a:t>tools</a:t>
            </a:r>
            <a:r>
              <a:rPr lang="en-US" dirty="0" smtClean="0"/>
              <a:t> are critical in studies of muscle strength during growth and maturation.</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GROWTH</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en-US" dirty="0" smtClean="0"/>
              <a:t>The origins of the </a:t>
            </a:r>
            <a:r>
              <a:rPr lang="en-US" dirty="0" smtClean="0">
                <a:solidFill>
                  <a:srgbClr val="FF0000"/>
                </a:solidFill>
              </a:rPr>
              <a:t>diversity</a:t>
            </a:r>
            <a:r>
              <a:rPr lang="en-US" dirty="0" smtClean="0"/>
              <a:t> in </a:t>
            </a:r>
            <a:r>
              <a:rPr lang="en-US" dirty="0" smtClean="0">
                <a:solidFill>
                  <a:srgbClr val="FF0000"/>
                </a:solidFill>
              </a:rPr>
              <a:t>muscularity</a:t>
            </a:r>
            <a:r>
              <a:rPr lang="en-US" dirty="0" smtClean="0"/>
              <a:t> in adults occur early in </a:t>
            </a:r>
            <a:r>
              <a:rPr lang="en-US" dirty="0" smtClean="0">
                <a:solidFill>
                  <a:srgbClr val="FF0000"/>
                </a:solidFill>
              </a:rPr>
              <a:t>fetal development</a:t>
            </a:r>
            <a:r>
              <a:rPr lang="en-US" dirty="0" smtClean="0"/>
              <a:t>, at approximately </a:t>
            </a:r>
            <a:r>
              <a:rPr lang="en-US" dirty="0" smtClean="0">
                <a:solidFill>
                  <a:srgbClr val="FF0000"/>
                </a:solidFill>
              </a:rPr>
              <a:t>the fifth week </a:t>
            </a:r>
            <a:r>
              <a:rPr lang="en-US" dirty="0" smtClean="0"/>
              <a:t>of gestation when some </a:t>
            </a:r>
            <a:r>
              <a:rPr lang="en-US" dirty="0" smtClean="0">
                <a:solidFill>
                  <a:srgbClr val="FF0000"/>
                </a:solidFill>
              </a:rPr>
              <a:t>mesodermal</a:t>
            </a:r>
            <a:r>
              <a:rPr lang="en-US" dirty="0" smtClean="0"/>
              <a:t> cells differentiate into myoblasts.</a:t>
            </a:r>
          </a:p>
          <a:p>
            <a:r>
              <a:rPr lang="en-US" dirty="0" smtClean="0"/>
              <a:t>Most of the </a:t>
            </a:r>
            <a:r>
              <a:rPr lang="en-US" dirty="0" smtClean="0">
                <a:solidFill>
                  <a:srgbClr val="FF0000"/>
                </a:solidFill>
              </a:rPr>
              <a:t>myoblasts</a:t>
            </a:r>
            <a:r>
              <a:rPr lang="en-US" dirty="0" smtClean="0"/>
              <a:t> fuse to form </a:t>
            </a:r>
            <a:r>
              <a:rPr lang="en-US" dirty="0" smtClean="0">
                <a:solidFill>
                  <a:srgbClr val="FF0000"/>
                </a:solidFill>
              </a:rPr>
              <a:t>myotubes</a:t>
            </a:r>
            <a:r>
              <a:rPr lang="en-US" dirty="0" smtClean="0"/>
              <a:t> containing </a:t>
            </a:r>
            <a:r>
              <a:rPr lang="en-US" dirty="0" smtClean="0">
                <a:solidFill>
                  <a:srgbClr val="FF0000"/>
                </a:solidFill>
              </a:rPr>
              <a:t>multiple nuclei </a:t>
            </a:r>
            <a:r>
              <a:rPr lang="en-US" dirty="0" smtClean="0"/>
              <a:t>that attach to the developing </a:t>
            </a:r>
            <a:r>
              <a:rPr lang="en-US" dirty="0" smtClean="0">
                <a:solidFill>
                  <a:srgbClr val="FF0000"/>
                </a:solidFill>
              </a:rPr>
              <a:t>skeleton</a:t>
            </a:r>
            <a:r>
              <a:rPr lang="en-US" dirty="0" smtClean="0"/>
              <a:t> to form </a:t>
            </a:r>
            <a:r>
              <a:rPr lang="en-US" dirty="0" smtClean="0">
                <a:solidFill>
                  <a:srgbClr val="FF0000"/>
                </a:solidFill>
              </a:rPr>
              <a:t>primordial muscles</a:t>
            </a:r>
            <a:r>
              <a:rPr lang="en-US" dirty="0" smtClean="0"/>
              <a:t>. The primordia of most muscle groups are well defined by the end of the ninth week of gestation.</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GROWTH</a:t>
            </a:r>
            <a:endParaRPr lang="en-US" dirty="0"/>
          </a:p>
        </p:txBody>
      </p:sp>
      <p:sp>
        <p:nvSpPr>
          <p:cNvPr id="3" name="Content Placeholder 2"/>
          <p:cNvSpPr>
            <a:spLocks noGrp="1"/>
          </p:cNvSpPr>
          <p:nvPr>
            <p:ph idx="1"/>
          </p:nvPr>
        </p:nvSpPr>
        <p:spPr>
          <a:xfrm>
            <a:off x="457200" y="1600200"/>
            <a:ext cx="8229600" cy="4876799"/>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n-US" dirty="0" smtClean="0">
                <a:solidFill>
                  <a:srgbClr val="FF0000"/>
                </a:solidFill>
              </a:rPr>
              <a:t>primordia</a:t>
            </a:r>
            <a:r>
              <a:rPr lang="en-US" dirty="0" smtClean="0"/>
              <a:t> of most muscle groups are well defined by the </a:t>
            </a:r>
            <a:r>
              <a:rPr lang="en-US" dirty="0" smtClean="0">
                <a:solidFill>
                  <a:srgbClr val="FF0000"/>
                </a:solidFill>
              </a:rPr>
              <a:t>end of the ninth </a:t>
            </a:r>
            <a:r>
              <a:rPr lang="en-US" dirty="0" smtClean="0"/>
              <a:t>week of </a:t>
            </a:r>
            <a:r>
              <a:rPr lang="en-US" dirty="0" smtClean="0">
                <a:solidFill>
                  <a:srgbClr val="FF0000"/>
                </a:solidFill>
              </a:rPr>
              <a:t>gestation</a:t>
            </a:r>
            <a:r>
              <a:rPr lang="en-US" dirty="0" smtClean="0"/>
              <a:t>.</a:t>
            </a:r>
          </a:p>
          <a:p>
            <a:r>
              <a:rPr lang="en-US" dirty="0" smtClean="0"/>
              <a:t>The others stay as </a:t>
            </a:r>
            <a:r>
              <a:rPr lang="en-US" dirty="0" smtClean="0">
                <a:solidFill>
                  <a:srgbClr val="FF0000"/>
                </a:solidFill>
              </a:rPr>
              <a:t>mononucleate</a:t>
            </a:r>
            <a:r>
              <a:rPr lang="en-US" dirty="0" smtClean="0"/>
              <a:t> cells that become the </a:t>
            </a:r>
            <a:r>
              <a:rPr lang="en-US" dirty="0" smtClean="0">
                <a:solidFill>
                  <a:srgbClr val="FF0000"/>
                </a:solidFill>
              </a:rPr>
              <a:t>satellite</a:t>
            </a:r>
            <a:r>
              <a:rPr lang="en-US" dirty="0" smtClean="0"/>
              <a:t> cells of more mature </a:t>
            </a:r>
            <a:r>
              <a:rPr lang="en-US" dirty="0" smtClean="0">
                <a:solidFill>
                  <a:srgbClr val="FF0000"/>
                </a:solidFill>
              </a:rPr>
              <a:t>muscle</a:t>
            </a:r>
            <a:r>
              <a:rPr lang="en-US" dirty="0" smtClean="0"/>
              <a:t>, responsible for </a:t>
            </a:r>
            <a:r>
              <a:rPr lang="en-US" dirty="0" smtClean="0">
                <a:solidFill>
                  <a:srgbClr val="FF0000"/>
                </a:solidFill>
              </a:rPr>
              <a:t>muscle cell repair</a:t>
            </a:r>
            <a:r>
              <a:rPr lang="en-US" dirty="0" smtClean="0"/>
              <a:t>.</a:t>
            </a:r>
          </a:p>
          <a:p>
            <a:r>
              <a:rPr lang="en-US" dirty="0" smtClean="0"/>
              <a:t>From </a:t>
            </a:r>
            <a:r>
              <a:rPr lang="en-US" dirty="0" smtClean="0">
                <a:solidFill>
                  <a:srgbClr val="FF0000"/>
                </a:solidFill>
              </a:rPr>
              <a:t>11 to 18 weeks hypertrophy </a:t>
            </a:r>
            <a:r>
              <a:rPr lang="en-US" dirty="0" smtClean="0"/>
              <a:t>of the muscles occurs due to both the </a:t>
            </a:r>
            <a:r>
              <a:rPr lang="en-US" dirty="0" smtClean="0">
                <a:solidFill>
                  <a:srgbClr val="FF0000"/>
                </a:solidFill>
              </a:rPr>
              <a:t>multiplication</a:t>
            </a:r>
            <a:r>
              <a:rPr lang="en-US" dirty="0" smtClean="0"/>
              <a:t> of </a:t>
            </a:r>
            <a:r>
              <a:rPr lang="en-US" dirty="0" smtClean="0">
                <a:solidFill>
                  <a:srgbClr val="FF0000"/>
                </a:solidFill>
              </a:rPr>
              <a:t>myofibrils</a:t>
            </a:r>
            <a:r>
              <a:rPr lang="en-US" dirty="0" smtClean="0"/>
              <a:t> and the addition of </a:t>
            </a:r>
            <a:r>
              <a:rPr lang="en-US" dirty="0" smtClean="0">
                <a:solidFill>
                  <a:srgbClr val="FF0000"/>
                </a:solidFill>
              </a:rPr>
              <a:t>sarcomeres</a:t>
            </a:r>
            <a:r>
              <a:rPr lang="en-US" dirty="0" smtClean="0"/>
              <a:t> onto the </a:t>
            </a:r>
            <a:r>
              <a:rPr lang="en-US" dirty="0" smtClean="0">
                <a:solidFill>
                  <a:srgbClr val="FF0000"/>
                </a:solidFill>
              </a:rPr>
              <a:t>ends of the muscle</a:t>
            </a:r>
            <a:r>
              <a:rPr lang="en-US" dirty="0" smtClean="0"/>
              <a:t>. By </a:t>
            </a:r>
            <a:r>
              <a:rPr lang="en-US" dirty="0" smtClean="0">
                <a:solidFill>
                  <a:srgbClr val="FF0000"/>
                </a:solidFill>
              </a:rPr>
              <a:t>23</a:t>
            </a:r>
            <a:r>
              <a:rPr lang="en-US" dirty="0" smtClean="0"/>
              <a:t> weeks the nuclei of </a:t>
            </a:r>
            <a:r>
              <a:rPr lang="en-US" dirty="0" smtClean="0">
                <a:solidFill>
                  <a:srgbClr val="FF0000"/>
                </a:solidFill>
              </a:rPr>
              <a:t>mature myotubes </a:t>
            </a:r>
            <a:r>
              <a:rPr lang="en-US" dirty="0" smtClean="0"/>
              <a:t>have moved to the </a:t>
            </a:r>
            <a:r>
              <a:rPr lang="en-US" dirty="0" smtClean="0">
                <a:solidFill>
                  <a:srgbClr val="FF0000"/>
                </a:solidFill>
              </a:rPr>
              <a:t>edges</a:t>
            </a:r>
            <a:r>
              <a:rPr lang="en-US" dirty="0" smtClean="0"/>
              <a:t> of the </a:t>
            </a:r>
            <a:r>
              <a:rPr lang="en-US" dirty="0" smtClean="0">
                <a:solidFill>
                  <a:srgbClr val="FF0000"/>
                </a:solidFill>
              </a:rPr>
              <a:t>muscle</a:t>
            </a:r>
            <a:r>
              <a:rPr lang="en-US" dirty="0" smtClean="0"/>
              <a:t> cell.</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GROWTH</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US" dirty="0" smtClean="0"/>
              <a:t>At about </a:t>
            </a:r>
            <a:r>
              <a:rPr lang="en-US" dirty="0" smtClean="0">
                <a:solidFill>
                  <a:srgbClr val="FF0000"/>
                </a:solidFill>
              </a:rPr>
              <a:t>10</a:t>
            </a:r>
            <a:r>
              <a:rPr lang="en-US" dirty="0" smtClean="0"/>
              <a:t> weeks of gestation outgrowths from the </a:t>
            </a:r>
            <a:r>
              <a:rPr lang="en-US" dirty="0" smtClean="0">
                <a:solidFill>
                  <a:srgbClr val="FF0000"/>
                </a:solidFill>
              </a:rPr>
              <a:t>spinal</a:t>
            </a:r>
            <a:r>
              <a:rPr lang="en-US" dirty="0" smtClean="0"/>
              <a:t> motor </a:t>
            </a:r>
            <a:r>
              <a:rPr lang="en-US" dirty="0" smtClean="0">
                <a:solidFill>
                  <a:srgbClr val="FF0000"/>
                </a:solidFill>
              </a:rPr>
              <a:t>neurons</a:t>
            </a:r>
            <a:r>
              <a:rPr lang="en-US" dirty="0" smtClean="0"/>
              <a:t> begin to innervate the developing </a:t>
            </a:r>
            <a:r>
              <a:rPr lang="en-US" dirty="0" smtClean="0">
                <a:solidFill>
                  <a:srgbClr val="FF0000"/>
                </a:solidFill>
              </a:rPr>
              <a:t>muscle fibers</a:t>
            </a:r>
            <a:r>
              <a:rPr lang="en-US" dirty="0" smtClean="0"/>
              <a:t>.</a:t>
            </a:r>
          </a:p>
          <a:p>
            <a:r>
              <a:rPr lang="en-US" dirty="0" smtClean="0"/>
              <a:t> initially begins with </a:t>
            </a:r>
            <a:r>
              <a:rPr lang="en-US" dirty="0" smtClean="0">
                <a:solidFill>
                  <a:srgbClr val="FF0000"/>
                </a:solidFill>
              </a:rPr>
              <a:t>multiple synapses </a:t>
            </a:r>
            <a:r>
              <a:rPr lang="en-US" dirty="0" smtClean="0"/>
              <a:t>ends up with only </a:t>
            </a:r>
            <a:r>
              <a:rPr lang="en-US" dirty="0" smtClean="0">
                <a:solidFill>
                  <a:srgbClr val="FF0000"/>
                </a:solidFill>
              </a:rPr>
              <a:t>one neuromuscular junction</a:t>
            </a:r>
            <a:r>
              <a:rPr lang="en-US" dirty="0" smtClean="0"/>
              <a:t>, usually in the centre of the fiber.</a:t>
            </a:r>
          </a:p>
          <a:p>
            <a:r>
              <a:rPr lang="en-US" dirty="0" smtClean="0"/>
              <a:t>The </a:t>
            </a:r>
            <a:r>
              <a:rPr lang="en-US" dirty="0" smtClean="0">
                <a:solidFill>
                  <a:srgbClr val="FF0000"/>
                </a:solidFill>
              </a:rPr>
              <a:t>fibre type </a:t>
            </a:r>
            <a:r>
              <a:rPr lang="en-US" dirty="0" smtClean="0"/>
              <a:t>or the </a:t>
            </a:r>
            <a:r>
              <a:rPr lang="en-US" dirty="0" smtClean="0">
                <a:solidFill>
                  <a:srgbClr val="FF0000"/>
                </a:solidFill>
              </a:rPr>
              <a:t>contractile</a:t>
            </a:r>
            <a:r>
              <a:rPr lang="en-US" dirty="0" smtClean="0"/>
              <a:t> and </a:t>
            </a:r>
            <a:r>
              <a:rPr lang="en-US" dirty="0" smtClean="0">
                <a:solidFill>
                  <a:srgbClr val="FF0000"/>
                </a:solidFill>
              </a:rPr>
              <a:t>metabolic</a:t>
            </a:r>
            <a:r>
              <a:rPr lang="en-US" dirty="0" smtClean="0"/>
              <a:t> characteristics are determined </a:t>
            </a:r>
            <a:r>
              <a:rPr lang="en-US" dirty="0" smtClean="0">
                <a:solidFill>
                  <a:srgbClr val="FF0000"/>
                </a:solidFill>
              </a:rPr>
              <a:t>at this early stage </a:t>
            </a:r>
            <a:r>
              <a:rPr lang="en-US" dirty="0" smtClean="0"/>
              <a:t>since muscle is a slave to its </a:t>
            </a:r>
            <a:r>
              <a:rPr lang="en-US" dirty="0" smtClean="0">
                <a:solidFill>
                  <a:srgbClr val="FF0000"/>
                </a:solidFill>
              </a:rPr>
              <a:t>innervation</a:t>
            </a:r>
            <a:r>
              <a:rPr lang="en-US" dirty="0" smtClean="0"/>
              <a:t> or </a:t>
            </a:r>
            <a:r>
              <a:rPr lang="en-US" dirty="0" smtClean="0">
                <a:solidFill>
                  <a:srgbClr val="FF0000"/>
                </a:solidFill>
              </a:rPr>
              <a:t>electrical frequency of stimulation</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GROWTH</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Muscle </a:t>
            </a:r>
            <a:r>
              <a:rPr lang="en-US" dirty="0" smtClean="0">
                <a:solidFill>
                  <a:srgbClr val="FF0000"/>
                </a:solidFill>
              </a:rPr>
              <a:t>fibre differentiation </a:t>
            </a:r>
            <a:r>
              <a:rPr lang="en-US" dirty="0" smtClean="0"/>
              <a:t>usually occurs after about </a:t>
            </a:r>
            <a:r>
              <a:rPr lang="en-US" dirty="0" smtClean="0">
                <a:solidFill>
                  <a:srgbClr val="FF0000"/>
                </a:solidFill>
              </a:rPr>
              <a:t>32</a:t>
            </a:r>
            <a:r>
              <a:rPr lang="en-US" dirty="0" smtClean="0"/>
              <a:t> weeks of </a:t>
            </a:r>
            <a:r>
              <a:rPr lang="en-US" dirty="0" smtClean="0">
                <a:solidFill>
                  <a:srgbClr val="FF0000"/>
                </a:solidFill>
              </a:rPr>
              <a:t>gestation</a:t>
            </a:r>
            <a:r>
              <a:rPr lang="en-US" dirty="0" smtClean="0"/>
              <a:t> but is not fully complete until </a:t>
            </a:r>
            <a:r>
              <a:rPr lang="en-US" dirty="0" smtClean="0">
                <a:solidFill>
                  <a:srgbClr val="FF0000"/>
                </a:solidFill>
              </a:rPr>
              <a:t>a few months after birth</a:t>
            </a:r>
            <a:r>
              <a:rPr lang="en-US" dirty="0" smtClean="0"/>
              <a:t>.</a:t>
            </a:r>
          </a:p>
          <a:p>
            <a:r>
              <a:rPr lang="en-US" dirty="0" smtClean="0"/>
              <a:t>The </a:t>
            </a:r>
            <a:r>
              <a:rPr lang="en-US" dirty="0" smtClean="0">
                <a:solidFill>
                  <a:srgbClr val="FF0000"/>
                </a:solidFill>
              </a:rPr>
              <a:t>muscularity</a:t>
            </a:r>
            <a:r>
              <a:rPr lang="en-US" dirty="0" smtClean="0"/>
              <a:t> of an individual is </a:t>
            </a:r>
            <a:r>
              <a:rPr lang="en-US" dirty="0" smtClean="0">
                <a:solidFill>
                  <a:srgbClr val="FF0000"/>
                </a:solidFill>
              </a:rPr>
              <a:t>reliant</a:t>
            </a:r>
            <a:r>
              <a:rPr lang="en-US" dirty="0" smtClean="0"/>
              <a:t> on the </a:t>
            </a:r>
            <a:r>
              <a:rPr lang="en-US" dirty="0" smtClean="0">
                <a:solidFill>
                  <a:srgbClr val="FF0000"/>
                </a:solidFill>
              </a:rPr>
              <a:t>size and number of muscle fibres</a:t>
            </a:r>
            <a:r>
              <a:rPr lang="en-US" dirty="0" smtClean="0"/>
              <a:t>. The </a:t>
            </a:r>
            <a:r>
              <a:rPr lang="en-US" dirty="0" smtClean="0">
                <a:solidFill>
                  <a:srgbClr val="FF0000"/>
                </a:solidFill>
              </a:rPr>
              <a:t>number</a:t>
            </a:r>
            <a:r>
              <a:rPr lang="en-US" dirty="0" smtClean="0"/>
              <a:t> of muscle fibres is due to the number of </a:t>
            </a:r>
            <a:r>
              <a:rPr lang="en-US" dirty="0" smtClean="0">
                <a:solidFill>
                  <a:srgbClr val="FF0000"/>
                </a:solidFill>
              </a:rPr>
              <a:t>fetal myoblasts</a:t>
            </a:r>
            <a:r>
              <a:rPr lang="en-US" dirty="0" smtClean="0"/>
              <a:t>, with a significant </a:t>
            </a:r>
            <a:r>
              <a:rPr lang="en-US" dirty="0" smtClean="0">
                <a:solidFill>
                  <a:srgbClr val="FF0000"/>
                </a:solidFill>
              </a:rPr>
              <a:t>genetic</a:t>
            </a:r>
            <a:r>
              <a:rPr lang="en-US" dirty="0" smtClean="0"/>
              <a:t> component. </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MUSCLE GROWTH</a:t>
            </a:r>
            <a:endParaRPr lang="en-US" dirty="0"/>
          </a:p>
        </p:txBody>
      </p:sp>
      <p:sp>
        <p:nvSpPr>
          <p:cNvPr id="3" name="Content Placeholder 2"/>
          <p:cNvSpPr>
            <a:spLocks noGrp="1"/>
          </p:cNvSpPr>
          <p:nvPr>
            <p:ph idx="1"/>
          </p:nvPr>
        </p:nvSpPr>
        <p:spPr>
          <a:xfrm>
            <a:off x="457200" y="1524000"/>
            <a:ext cx="8229600" cy="4952999"/>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US" dirty="0" smtClean="0"/>
              <a:t>The </a:t>
            </a:r>
            <a:r>
              <a:rPr lang="en-US" dirty="0" smtClean="0">
                <a:solidFill>
                  <a:srgbClr val="FF0000"/>
                </a:solidFill>
              </a:rPr>
              <a:t>question</a:t>
            </a:r>
            <a:r>
              <a:rPr lang="en-US" dirty="0" smtClean="0"/>
              <a:t> of whether </a:t>
            </a:r>
            <a:r>
              <a:rPr lang="en-US" dirty="0" smtClean="0">
                <a:solidFill>
                  <a:srgbClr val="FF0000"/>
                </a:solidFill>
              </a:rPr>
              <a:t>increases</a:t>
            </a:r>
            <a:r>
              <a:rPr lang="en-US" dirty="0" smtClean="0"/>
              <a:t> in muscle </a:t>
            </a:r>
            <a:r>
              <a:rPr lang="en-US" dirty="0" smtClean="0">
                <a:solidFill>
                  <a:srgbClr val="FF0000"/>
                </a:solidFill>
              </a:rPr>
              <a:t>size</a:t>
            </a:r>
            <a:r>
              <a:rPr lang="en-US" dirty="0" smtClean="0"/>
              <a:t> during </a:t>
            </a:r>
            <a:r>
              <a:rPr lang="en-US" dirty="0" smtClean="0">
                <a:solidFill>
                  <a:srgbClr val="FF0000"/>
                </a:solidFill>
              </a:rPr>
              <a:t>growth</a:t>
            </a:r>
            <a:r>
              <a:rPr lang="en-US" dirty="0" smtClean="0"/>
              <a:t> are due to </a:t>
            </a:r>
            <a:r>
              <a:rPr lang="en-US" dirty="0" smtClean="0">
                <a:solidFill>
                  <a:srgbClr val="FF0000"/>
                </a:solidFill>
              </a:rPr>
              <a:t>hypertrophy</a:t>
            </a:r>
            <a:r>
              <a:rPr lang="en-US" dirty="0" smtClean="0"/>
              <a:t> or </a:t>
            </a:r>
            <a:r>
              <a:rPr lang="en-US" dirty="0" smtClean="0">
                <a:solidFill>
                  <a:srgbClr val="FF0000"/>
                </a:solidFill>
              </a:rPr>
              <a:t>hyperplasia</a:t>
            </a:r>
            <a:r>
              <a:rPr lang="en-US" dirty="0" smtClean="0"/>
              <a:t> has been difficult to answer in situ due to the </a:t>
            </a:r>
            <a:r>
              <a:rPr lang="en-US" dirty="0" smtClean="0">
                <a:solidFill>
                  <a:srgbClr val="FF0000"/>
                </a:solidFill>
              </a:rPr>
              <a:t>ethics</a:t>
            </a:r>
            <a:r>
              <a:rPr lang="en-US" dirty="0" smtClean="0"/>
              <a:t> of muscle biopsy and also to the </a:t>
            </a:r>
            <a:r>
              <a:rPr lang="en-US" dirty="0" smtClean="0">
                <a:solidFill>
                  <a:srgbClr val="FF0000"/>
                </a:solidFill>
              </a:rPr>
              <a:t>limitations</a:t>
            </a:r>
            <a:r>
              <a:rPr lang="en-US" dirty="0" smtClean="0"/>
              <a:t> of </a:t>
            </a:r>
            <a:r>
              <a:rPr lang="en-US" dirty="0" smtClean="0">
                <a:solidFill>
                  <a:srgbClr val="FF0000"/>
                </a:solidFill>
              </a:rPr>
              <a:t>non-invasive</a:t>
            </a:r>
            <a:r>
              <a:rPr lang="en-US" dirty="0" smtClean="0"/>
              <a:t> imaging techniques.</a:t>
            </a:r>
          </a:p>
          <a:p>
            <a:r>
              <a:rPr lang="en-US" dirty="0" smtClean="0"/>
              <a:t>the </a:t>
            </a:r>
            <a:r>
              <a:rPr lang="en-US" dirty="0" smtClean="0">
                <a:solidFill>
                  <a:srgbClr val="FF0000"/>
                </a:solidFill>
              </a:rPr>
              <a:t>average</a:t>
            </a:r>
            <a:r>
              <a:rPr lang="en-US" dirty="0" smtClean="0"/>
              <a:t> total </a:t>
            </a:r>
            <a:r>
              <a:rPr lang="en-US" dirty="0" smtClean="0">
                <a:solidFill>
                  <a:srgbClr val="FF0000"/>
                </a:solidFill>
              </a:rPr>
              <a:t>number</a:t>
            </a:r>
            <a:r>
              <a:rPr lang="en-US" dirty="0" smtClean="0"/>
              <a:t> of </a:t>
            </a:r>
            <a:r>
              <a:rPr lang="en-US" dirty="0" smtClean="0">
                <a:solidFill>
                  <a:srgbClr val="FF0000"/>
                </a:solidFill>
              </a:rPr>
              <a:t>fibres</a:t>
            </a:r>
            <a:r>
              <a:rPr lang="en-US" dirty="0" smtClean="0"/>
              <a:t> remains stable </a:t>
            </a:r>
            <a:r>
              <a:rPr lang="en-US" dirty="0" smtClean="0">
                <a:solidFill>
                  <a:srgbClr val="FF0000"/>
                </a:solidFill>
              </a:rPr>
              <a:t>across age groups</a:t>
            </a:r>
            <a:r>
              <a:rPr lang="en-US" dirty="0" smtClean="0"/>
              <a:t>. Therefore in normal growth and development, increases in muscle </a:t>
            </a:r>
            <a:r>
              <a:rPr lang="en-US" dirty="0" smtClean="0">
                <a:solidFill>
                  <a:srgbClr val="FF0000"/>
                </a:solidFill>
              </a:rPr>
              <a:t>cross-sectional area </a:t>
            </a:r>
            <a:r>
              <a:rPr lang="en-US" dirty="0" smtClean="0"/>
              <a:t>are generally agreed to be due to </a:t>
            </a:r>
            <a:r>
              <a:rPr lang="en-US" dirty="0" smtClean="0">
                <a:solidFill>
                  <a:srgbClr val="FF0000"/>
                </a:solidFill>
              </a:rPr>
              <a:t>increased</a:t>
            </a:r>
            <a:r>
              <a:rPr lang="en-US" dirty="0" smtClean="0"/>
              <a:t> fibre size or </a:t>
            </a:r>
            <a:r>
              <a:rPr lang="en-US" dirty="0" smtClean="0">
                <a:solidFill>
                  <a:srgbClr val="FF0000"/>
                </a:solidFill>
              </a:rPr>
              <a:t>hypertrophy</a:t>
            </a:r>
            <a:r>
              <a:rPr lang="en-US" dirty="0" smtClean="0"/>
              <a:t> rather than cellular </a:t>
            </a:r>
            <a:r>
              <a:rPr lang="en-US" dirty="0" smtClean="0">
                <a:solidFill>
                  <a:srgbClr val="FF0000"/>
                </a:solidFill>
              </a:rPr>
              <a:t>hyperplasia</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MUSCLE SIZE</a:t>
            </a:r>
            <a:endParaRPr lang="en-US" dirty="0"/>
          </a:p>
        </p:txBody>
      </p:sp>
      <p:sp>
        <p:nvSpPr>
          <p:cNvPr id="3" name="Content Placeholder 2"/>
          <p:cNvSpPr>
            <a:spLocks noGrp="1"/>
          </p:cNvSpPr>
          <p:nvPr>
            <p:ph idx="1"/>
          </p:nvPr>
        </p:nvSpPr>
        <p:spPr>
          <a:xfrm>
            <a:off x="457200" y="1600201"/>
            <a:ext cx="8229600" cy="4800600"/>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en-US" dirty="0" smtClean="0"/>
              <a:t>When measuring </a:t>
            </a:r>
            <a:r>
              <a:rPr lang="en-US" dirty="0" smtClean="0">
                <a:solidFill>
                  <a:srgbClr val="FF0000"/>
                </a:solidFill>
              </a:rPr>
              <a:t>muscle cross-sectional area </a:t>
            </a:r>
            <a:r>
              <a:rPr lang="en-US" dirty="0" smtClean="0"/>
              <a:t>(mCSA) in children for research purposes the technique used should be </a:t>
            </a:r>
            <a:r>
              <a:rPr lang="en-US" dirty="0" smtClean="0">
                <a:solidFill>
                  <a:srgbClr val="FF0000"/>
                </a:solidFill>
              </a:rPr>
              <a:t>non-invasive</a:t>
            </a:r>
            <a:r>
              <a:rPr lang="en-US" dirty="0" smtClean="0"/>
              <a:t> with no potential side effects.</a:t>
            </a:r>
          </a:p>
          <a:p>
            <a:r>
              <a:rPr lang="en-US" dirty="0" smtClean="0"/>
              <a:t>Many studies with children have used anthropometric techniques to estimate mCSA because they are low </a:t>
            </a:r>
            <a:r>
              <a:rPr lang="en-US" dirty="0" smtClean="0">
                <a:solidFill>
                  <a:srgbClr val="FF0000"/>
                </a:solidFill>
              </a:rPr>
              <a:t>cost</a:t>
            </a:r>
            <a:r>
              <a:rPr lang="en-US" dirty="0" smtClean="0"/>
              <a:t>, not </a:t>
            </a:r>
            <a:r>
              <a:rPr lang="en-US" dirty="0" smtClean="0">
                <a:solidFill>
                  <a:srgbClr val="FF0000"/>
                </a:solidFill>
              </a:rPr>
              <a:t>labour intensive</a:t>
            </a:r>
            <a:r>
              <a:rPr lang="en-US" dirty="0" smtClean="0"/>
              <a:t>, equipment is </a:t>
            </a:r>
            <a:r>
              <a:rPr lang="en-US" dirty="0" smtClean="0">
                <a:solidFill>
                  <a:srgbClr val="FF0000"/>
                </a:solidFill>
              </a:rPr>
              <a:t>portable</a:t>
            </a:r>
            <a:r>
              <a:rPr lang="en-US" dirty="0" smtClean="0"/>
              <a:t> and easily </a:t>
            </a:r>
            <a:r>
              <a:rPr lang="en-US" dirty="0" smtClean="0">
                <a:solidFill>
                  <a:srgbClr val="FF0000"/>
                </a:solidFill>
              </a:rPr>
              <a:t>accessible</a:t>
            </a:r>
            <a:r>
              <a:rPr lang="en-US" dirty="0" smtClean="0"/>
              <a:t>, and measurement protocols take little time to complete. </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MUSCLE SIZE</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At the </a:t>
            </a:r>
            <a:r>
              <a:rPr lang="en-US" dirty="0" smtClean="0">
                <a:solidFill>
                  <a:srgbClr val="FF0000"/>
                </a:solidFill>
              </a:rPr>
              <a:t>simplest</a:t>
            </a:r>
            <a:r>
              <a:rPr lang="en-US" dirty="0" smtClean="0"/>
              <a:t> level coaches have been known to take </a:t>
            </a:r>
            <a:r>
              <a:rPr lang="en-US" dirty="0" smtClean="0">
                <a:solidFill>
                  <a:srgbClr val="FF0000"/>
                </a:solidFill>
              </a:rPr>
              <a:t>circumference</a:t>
            </a:r>
            <a:r>
              <a:rPr lang="en-US" dirty="0" smtClean="0"/>
              <a:t> measurements alone to estimate </a:t>
            </a:r>
            <a:r>
              <a:rPr lang="en-US" dirty="0" smtClean="0">
                <a:solidFill>
                  <a:srgbClr val="FF0000"/>
                </a:solidFill>
              </a:rPr>
              <a:t>mCSA</a:t>
            </a:r>
            <a:r>
              <a:rPr lang="en-US" dirty="0" smtClean="0"/>
              <a:t> but circumference measurements </a:t>
            </a:r>
            <a:r>
              <a:rPr lang="en-US" dirty="0" smtClean="0">
                <a:solidFill>
                  <a:srgbClr val="FF0000"/>
                </a:solidFill>
              </a:rPr>
              <a:t>ignore</a:t>
            </a:r>
            <a:r>
              <a:rPr lang="en-US" dirty="0" smtClean="0"/>
              <a:t> the fact that limb circumference is influenced by </a:t>
            </a:r>
            <a:r>
              <a:rPr lang="en-US" dirty="0" smtClean="0">
                <a:solidFill>
                  <a:srgbClr val="FF0000"/>
                </a:solidFill>
              </a:rPr>
              <a:t>fat</a:t>
            </a:r>
            <a:r>
              <a:rPr lang="en-US" dirty="0" smtClean="0"/>
              <a:t> and </a:t>
            </a:r>
            <a:r>
              <a:rPr lang="en-US" dirty="0" smtClean="0">
                <a:solidFill>
                  <a:srgbClr val="FF0000"/>
                </a:solidFill>
              </a:rPr>
              <a:t>bone</a:t>
            </a:r>
            <a:r>
              <a:rPr lang="en-US" dirty="0" smtClean="0"/>
              <a:t> cross-sections </a:t>
            </a:r>
            <a:r>
              <a:rPr lang="en-US" dirty="0" smtClean="0">
                <a:solidFill>
                  <a:srgbClr val="FF0000"/>
                </a:solidFill>
              </a:rPr>
              <a:t>as well as muscle</a:t>
            </a:r>
            <a:r>
              <a:rPr lang="en-US" dirty="0" smtClean="0"/>
              <a:t>, such that a large circumference need not mean a large muscle.</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MUSCLE SIZE</a:t>
            </a:r>
            <a:endParaRPr lang="en-US" dirty="0"/>
          </a:p>
        </p:txBody>
      </p:sp>
      <p:sp>
        <p:nvSpPr>
          <p:cNvPr id="3" name="Content Placeholder 2"/>
          <p:cNvSpPr>
            <a:spLocks noGrp="1"/>
          </p:cNvSpPr>
          <p:nvPr>
            <p:ph idx="1"/>
          </p:nvPr>
        </p:nvSpPr>
        <p:spPr>
          <a:xfrm>
            <a:off x="457200" y="1600200"/>
            <a:ext cx="8229600" cy="4876799"/>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n-US" b="1" dirty="0" smtClean="0"/>
              <a:t>skinfold thickness. </a:t>
            </a:r>
            <a:r>
              <a:rPr lang="en-US" dirty="0" smtClean="0"/>
              <a:t>The technique described by </a:t>
            </a:r>
            <a:r>
              <a:rPr lang="en-US" dirty="0" smtClean="0">
                <a:solidFill>
                  <a:srgbClr val="FF0000"/>
                </a:solidFill>
              </a:rPr>
              <a:t>Jones &amp; Pearson </a:t>
            </a:r>
            <a:r>
              <a:rPr lang="en-US" dirty="0" smtClean="0"/>
              <a:t>(1969) is the most widely used </a:t>
            </a:r>
            <a:r>
              <a:rPr lang="en-US" dirty="0" smtClean="0">
                <a:solidFill>
                  <a:srgbClr val="FF0000"/>
                </a:solidFill>
              </a:rPr>
              <a:t>anthropometric</a:t>
            </a:r>
            <a:r>
              <a:rPr lang="en-US" dirty="0" smtClean="0"/>
              <a:t> technique for estimating thigh </a:t>
            </a:r>
            <a:r>
              <a:rPr lang="en-US" dirty="0" smtClean="0">
                <a:solidFill>
                  <a:srgbClr val="FF0000"/>
                </a:solidFill>
              </a:rPr>
              <a:t>muscle</a:t>
            </a:r>
            <a:r>
              <a:rPr lang="en-US" dirty="0" smtClean="0"/>
              <a:t> volume plus </a:t>
            </a:r>
            <a:r>
              <a:rPr lang="en-US" dirty="0" smtClean="0">
                <a:solidFill>
                  <a:srgbClr val="FF0000"/>
                </a:solidFill>
              </a:rPr>
              <a:t>bone</a:t>
            </a:r>
            <a:r>
              <a:rPr lang="en-US" dirty="0" smtClean="0"/>
              <a:t> in children, although more recent equations by </a:t>
            </a:r>
            <a:r>
              <a:rPr lang="en-US" dirty="0" err="1" smtClean="0">
                <a:solidFill>
                  <a:srgbClr val="FF0000"/>
                </a:solidFill>
              </a:rPr>
              <a:t>Housh</a:t>
            </a:r>
            <a:r>
              <a:rPr lang="en-US" dirty="0" smtClean="0"/>
              <a:t> et al (1995) for determining total mCSA plus bone have also become popular. </a:t>
            </a:r>
          </a:p>
          <a:p>
            <a:r>
              <a:rPr lang="en-US" dirty="0" smtClean="0"/>
              <a:t>The </a:t>
            </a:r>
            <a:r>
              <a:rPr lang="en-US" dirty="0" smtClean="0">
                <a:solidFill>
                  <a:srgbClr val="FF0000"/>
                </a:solidFill>
              </a:rPr>
              <a:t>main problem </a:t>
            </a:r>
            <a:r>
              <a:rPr lang="en-US" dirty="0" smtClean="0"/>
              <a:t>with both of these techniques is that the </a:t>
            </a:r>
            <a:r>
              <a:rPr lang="en-US" dirty="0" smtClean="0">
                <a:solidFill>
                  <a:srgbClr val="FF0000"/>
                </a:solidFill>
              </a:rPr>
              <a:t>regression</a:t>
            </a:r>
            <a:r>
              <a:rPr lang="en-US" dirty="0" smtClean="0"/>
              <a:t> equations have been </a:t>
            </a:r>
            <a:r>
              <a:rPr lang="en-US" dirty="0" smtClean="0">
                <a:solidFill>
                  <a:srgbClr val="FF0000"/>
                </a:solidFill>
              </a:rPr>
              <a:t>derived</a:t>
            </a:r>
            <a:r>
              <a:rPr lang="en-US" dirty="0" smtClean="0"/>
              <a:t> from </a:t>
            </a:r>
            <a:r>
              <a:rPr lang="en-US" dirty="0" smtClean="0">
                <a:solidFill>
                  <a:srgbClr val="FF0000"/>
                </a:solidFill>
              </a:rPr>
              <a:t>adult data </a:t>
            </a:r>
            <a:r>
              <a:rPr lang="en-US" dirty="0" smtClean="0"/>
              <a:t>and therefore cannot be confidently </a:t>
            </a:r>
            <a:r>
              <a:rPr lang="en-US" dirty="0" smtClean="0">
                <a:solidFill>
                  <a:srgbClr val="FF0000"/>
                </a:solidFill>
              </a:rPr>
              <a:t>applied to children</a:t>
            </a:r>
            <a:r>
              <a:rPr lang="en-US" dirty="0" smtClean="0"/>
              <a:t>.</a:t>
            </a:r>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MUSCLE SIZE</a:t>
            </a:r>
            <a:endParaRPr lang="en-US" dirty="0"/>
          </a:p>
        </p:txBody>
      </p:sp>
      <p:sp>
        <p:nvSpPr>
          <p:cNvPr id="3" name="Content Placeholder 2"/>
          <p:cNvSpPr>
            <a:spLocks noGrp="1"/>
          </p:cNvSpPr>
          <p:nvPr>
            <p:ph idx="1"/>
          </p:nvPr>
        </p:nvSpPr>
        <p:spPr>
          <a:xfrm>
            <a:off x="457200" y="1600201"/>
            <a:ext cx="8229600" cy="48006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n-US" dirty="0" smtClean="0"/>
              <a:t>comparing the anthropometric technique to muscle volumes determined using magnetic resonance imaging (</a:t>
            </a:r>
            <a:r>
              <a:rPr lang="en-US" dirty="0" smtClean="0">
                <a:solidFill>
                  <a:srgbClr val="FF0000"/>
                </a:solidFill>
              </a:rPr>
              <a:t>MRI</a:t>
            </a:r>
            <a:r>
              <a:rPr lang="en-US" dirty="0" smtClean="0"/>
              <a:t>), found that the anthropometric technique underestimates lean thigh volume by </a:t>
            </a:r>
            <a:r>
              <a:rPr lang="en-US" dirty="0" smtClean="0">
                <a:solidFill>
                  <a:srgbClr val="FF0000"/>
                </a:solidFill>
              </a:rPr>
              <a:t>31</a:t>
            </a:r>
            <a:r>
              <a:rPr lang="en-US" dirty="0" smtClean="0"/>
              <a:t>% (</a:t>
            </a:r>
            <a:r>
              <a:rPr lang="en-US" dirty="0" smtClean="0">
                <a:solidFill>
                  <a:srgbClr val="FF0000"/>
                </a:solidFill>
              </a:rPr>
              <a:t>range 14–46%).</a:t>
            </a:r>
          </a:p>
          <a:p>
            <a:r>
              <a:rPr lang="en-US" dirty="0" smtClean="0"/>
              <a:t>Therefore, while </a:t>
            </a:r>
            <a:r>
              <a:rPr lang="en-US" dirty="0" smtClean="0">
                <a:solidFill>
                  <a:srgbClr val="FF0000"/>
                </a:solidFill>
              </a:rPr>
              <a:t>anthropometric estimates</a:t>
            </a:r>
            <a:r>
              <a:rPr lang="en-US" dirty="0" smtClean="0"/>
              <a:t> may be valid, they are </a:t>
            </a:r>
            <a:r>
              <a:rPr lang="en-US" dirty="0" smtClean="0">
                <a:solidFill>
                  <a:srgbClr val="FF0000"/>
                </a:solidFill>
              </a:rPr>
              <a:t>not acceptable </a:t>
            </a:r>
            <a:r>
              <a:rPr lang="en-US" dirty="0" smtClean="0"/>
              <a:t>for monitoring </a:t>
            </a:r>
            <a:r>
              <a:rPr lang="en-US" dirty="0" smtClean="0">
                <a:solidFill>
                  <a:srgbClr val="FF0000"/>
                </a:solidFill>
              </a:rPr>
              <a:t>changes over time</a:t>
            </a:r>
            <a:r>
              <a:rPr lang="en-US" dirty="0" smtClean="0"/>
              <a:t>, particularly in studies examining changes during </a:t>
            </a:r>
            <a:r>
              <a:rPr lang="en-US" dirty="0" smtClean="0">
                <a:solidFill>
                  <a:srgbClr val="FF0000"/>
                </a:solidFill>
              </a:rPr>
              <a:t>growth</a:t>
            </a:r>
            <a:r>
              <a:rPr lang="en-US" dirty="0" smtClean="0"/>
              <a:t> and maturation (</a:t>
            </a:r>
            <a:r>
              <a:rPr lang="en-US" dirty="0" err="1" smtClean="0"/>
              <a:t>Housh</a:t>
            </a:r>
            <a:r>
              <a:rPr lang="en-US" dirty="0" smtClean="0"/>
              <a:t> et al 1995).</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Maturation</a:t>
            </a:r>
            <a:endParaRPr lang="en-US" dirty="0"/>
          </a:p>
        </p:txBody>
      </p:sp>
      <p:sp>
        <p:nvSpPr>
          <p:cNvPr id="3" name="Content Placeholder 2"/>
          <p:cNvSpPr>
            <a:spLocks noGrp="1"/>
          </p:cNvSpPr>
          <p:nvPr>
            <p:ph idx="1"/>
          </p:nvPr>
        </p:nvSpPr>
        <p:spPr>
          <a:xfrm>
            <a:off x="457200" y="1775191"/>
            <a:ext cx="8458200" cy="4625609"/>
          </a:xfrm>
        </p:spPr>
        <p:txBody>
          <a:bodyPr>
            <a:normAutofit fontScale="92500" lnSpcReduction="20000"/>
          </a:bodyPr>
          <a:lstStyle/>
          <a:p>
            <a:r>
              <a:rPr lang="en-US" dirty="0" smtClean="0">
                <a:solidFill>
                  <a:srgbClr val="FF0000"/>
                </a:solidFill>
              </a:rPr>
              <a:t>Maturation</a:t>
            </a:r>
            <a:r>
              <a:rPr lang="en-US" dirty="0" smtClean="0"/>
              <a:t> has been described as the process of being </a:t>
            </a:r>
            <a:r>
              <a:rPr lang="en-US" dirty="0" smtClean="0">
                <a:solidFill>
                  <a:srgbClr val="FF0000"/>
                </a:solidFill>
              </a:rPr>
              <a:t>mature</a:t>
            </a:r>
            <a:r>
              <a:rPr lang="en-US" dirty="0" smtClean="0"/>
              <a:t>, or </a:t>
            </a:r>
            <a:r>
              <a:rPr lang="en-US" dirty="0" smtClean="0">
                <a:solidFill>
                  <a:srgbClr val="FF0000"/>
                </a:solidFill>
              </a:rPr>
              <a:t>progress</a:t>
            </a:r>
            <a:r>
              <a:rPr lang="en-US" dirty="0" smtClean="0"/>
              <a:t> toward the mature state.</a:t>
            </a:r>
          </a:p>
          <a:p>
            <a:r>
              <a:rPr lang="en-US" dirty="0" smtClean="0"/>
              <a:t>The process of maturing has two components, </a:t>
            </a:r>
            <a:r>
              <a:rPr lang="en-US" dirty="0" smtClean="0">
                <a:solidFill>
                  <a:srgbClr val="FF0000"/>
                </a:solidFill>
              </a:rPr>
              <a:t>timing</a:t>
            </a:r>
            <a:r>
              <a:rPr lang="en-US" dirty="0" smtClean="0"/>
              <a:t> and </a:t>
            </a:r>
            <a:r>
              <a:rPr lang="en-US" dirty="0" smtClean="0">
                <a:solidFill>
                  <a:srgbClr val="FF0000"/>
                </a:solidFill>
              </a:rPr>
              <a:t>tempo</a:t>
            </a:r>
            <a:r>
              <a:rPr lang="en-US" dirty="0" smtClean="0"/>
              <a:t>.</a:t>
            </a:r>
          </a:p>
          <a:p>
            <a:r>
              <a:rPr lang="en-US" dirty="0" smtClean="0"/>
              <a:t>Maturation occurs in </a:t>
            </a:r>
            <a:r>
              <a:rPr lang="en-US" dirty="0" smtClean="0">
                <a:solidFill>
                  <a:srgbClr val="FF0000"/>
                </a:solidFill>
              </a:rPr>
              <a:t>all</a:t>
            </a:r>
            <a:r>
              <a:rPr lang="en-US" dirty="0" smtClean="0"/>
              <a:t> biological systems in the body but at different rates.</a:t>
            </a:r>
          </a:p>
          <a:p>
            <a:r>
              <a:rPr lang="en-US" dirty="0" smtClean="0"/>
              <a:t>Furthermore, the </a:t>
            </a:r>
            <a:r>
              <a:rPr lang="en-US" dirty="0" smtClean="0">
                <a:solidFill>
                  <a:srgbClr val="FF0000"/>
                </a:solidFill>
              </a:rPr>
              <a:t>timing and tempo </a:t>
            </a:r>
            <a:r>
              <a:rPr lang="en-US" dirty="0" smtClean="0"/>
              <a:t>of maturity vary considerably among individuals, with children of the same chronological age differing dramatically in their degree of biological maturity.</a:t>
            </a:r>
          </a:p>
          <a:p>
            <a:endParaRPr lang="en-US" dirty="0"/>
          </a:p>
        </p:txBody>
      </p:sp>
      <p:sp>
        <p:nvSpPr>
          <p:cNvPr id="4" name="Slide Number Placeholder 3"/>
          <p:cNvSpPr>
            <a:spLocks noGrp="1"/>
          </p:cNvSpPr>
          <p:nvPr>
            <p:ph type="sldNum" sz="quarter" idx="12"/>
          </p:nvPr>
        </p:nvSpPr>
        <p:spPr/>
        <p:txBody>
          <a:bodyPr/>
          <a:lstStyle/>
          <a:p>
            <a:fld id="{D499CAD1-7665-49A8-95DF-32653F183812}"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Children Exercise Physiology</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Radiography</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estimates of mCSA</a:t>
            </a:r>
          </a:p>
          <a:p>
            <a:r>
              <a:rPr lang="en-US" dirty="0" smtClean="0"/>
              <a:t>radiation exposure</a:t>
            </a:r>
          </a:p>
          <a:p>
            <a:r>
              <a:rPr lang="en-US" dirty="0" smtClean="0"/>
              <a:t>ethical considerations</a:t>
            </a:r>
          </a:p>
          <a:p>
            <a:r>
              <a:rPr lang="en-US" dirty="0" smtClean="0"/>
              <a:t>well-defined radiographs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overcomes this problem by scanning thin slices of the body with a narrow X-ray beam which rotates around the body.</a:t>
            </a:r>
          </a:p>
          <a:p>
            <a:r>
              <a:rPr lang="en-US" dirty="0" smtClean="0"/>
              <a:t>Unlike conventional </a:t>
            </a:r>
            <a:r>
              <a:rPr lang="en-US" dirty="0" smtClean="0">
                <a:solidFill>
                  <a:srgbClr val="FF0000"/>
                </a:solidFill>
              </a:rPr>
              <a:t>radiography</a:t>
            </a:r>
            <a:r>
              <a:rPr lang="en-US" dirty="0" smtClean="0"/>
              <a:t>, </a:t>
            </a:r>
            <a:r>
              <a:rPr lang="en-US" dirty="0" smtClean="0">
                <a:solidFill>
                  <a:srgbClr val="FF0000"/>
                </a:solidFill>
              </a:rPr>
              <a:t>CT</a:t>
            </a:r>
            <a:r>
              <a:rPr lang="en-US" dirty="0" smtClean="0"/>
              <a:t> can distinguish well between </a:t>
            </a:r>
            <a:r>
              <a:rPr lang="en-US" dirty="0" smtClean="0">
                <a:solidFill>
                  <a:srgbClr val="FF0000"/>
                </a:solidFill>
              </a:rPr>
              <a:t>muscle, bone and fat</a:t>
            </a:r>
            <a:r>
              <a:rPr lang="en-US" dirty="0" smtClean="0"/>
              <a:t>. However, children are particularly sensitive to radiation; therefore this technique is contraindicated in children.</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ultrasonography</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n-US" dirty="0" err="1" smtClean="0"/>
              <a:t>Ikai</a:t>
            </a:r>
            <a:r>
              <a:rPr lang="en-US" dirty="0" smtClean="0"/>
              <a:t> &amp; </a:t>
            </a:r>
            <a:r>
              <a:rPr lang="en-US" dirty="0" err="1" smtClean="0"/>
              <a:t>Fukunaga</a:t>
            </a:r>
            <a:r>
              <a:rPr lang="en-US" dirty="0" smtClean="0"/>
              <a:t> (1968) made the first measurement of strength per mCSA using ultrasonography with children. </a:t>
            </a:r>
          </a:p>
          <a:p>
            <a:r>
              <a:rPr lang="en-US" dirty="0" smtClean="0"/>
              <a:t>One of the major issues of </a:t>
            </a:r>
            <a:r>
              <a:rPr lang="en-US" dirty="0" smtClean="0">
                <a:solidFill>
                  <a:srgbClr val="FF0000"/>
                </a:solidFill>
              </a:rPr>
              <a:t>ultrasonography</a:t>
            </a:r>
            <a:r>
              <a:rPr lang="en-US" dirty="0" smtClean="0"/>
              <a:t> is the </a:t>
            </a:r>
            <a:r>
              <a:rPr lang="en-US" dirty="0" smtClean="0">
                <a:solidFill>
                  <a:srgbClr val="FF0000"/>
                </a:solidFill>
              </a:rPr>
              <a:t>difficulty</a:t>
            </a:r>
            <a:r>
              <a:rPr lang="en-US" dirty="0" smtClean="0"/>
              <a:t> in </a:t>
            </a:r>
            <a:r>
              <a:rPr lang="en-US" dirty="0" smtClean="0">
                <a:solidFill>
                  <a:srgbClr val="FF0000"/>
                </a:solidFill>
              </a:rPr>
              <a:t>distinguishing</a:t>
            </a:r>
            <a:r>
              <a:rPr lang="en-US" dirty="0" smtClean="0"/>
              <a:t> tissue boundaries and the difficulty in determining individual muscles/muscle groups.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Magnetic resonance imaging (MRI)</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Magnetic resonance imaging (MRI) is an </a:t>
            </a:r>
            <a:r>
              <a:rPr lang="en-US" dirty="0" smtClean="0">
                <a:solidFill>
                  <a:srgbClr val="FF0000"/>
                </a:solidFill>
              </a:rPr>
              <a:t>ethically acceptable </a:t>
            </a:r>
            <a:r>
              <a:rPr lang="en-US" dirty="0" smtClean="0"/>
              <a:t>technique that in recent years has offered </a:t>
            </a:r>
            <a:r>
              <a:rPr lang="en-US" dirty="0" smtClean="0">
                <a:solidFill>
                  <a:srgbClr val="FF0000"/>
                </a:solidFill>
              </a:rPr>
              <a:t>exciting opportunities </a:t>
            </a:r>
            <a:r>
              <a:rPr lang="en-US" dirty="0" smtClean="0"/>
              <a:t>for the study of </a:t>
            </a:r>
            <a:r>
              <a:rPr lang="en-US" dirty="0" smtClean="0">
                <a:solidFill>
                  <a:srgbClr val="FF0000"/>
                </a:solidFill>
              </a:rPr>
              <a:t>gross structure </a:t>
            </a:r>
            <a:r>
              <a:rPr lang="en-US" dirty="0" smtClean="0"/>
              <a:t>and metabolism of healthy and diseased muscle.</a:t>
            </a:r>
          </a:p>
          <a:p>
            <a:r>
              <a:rPr lang="en-US" dirty="0" smtClean="0"/>
              <a:t>it is possible to </a:t>
            </a:r>
            <a:r>
              <a:rPr lang="en-US" dirty="0" smtClean="0">
                <a:solidFill>
                  <a:srgbClr val="FF0000"/>
                </a:solidFill>
              </a:rPr>
              <a:t>differentiate</a:t>
            </a:r>
            <a:r>
              <a:rPr lang="en-US" dirty="0" smtClean="0"/>
              <a:t> individual </a:t>
            </a:r>
            <a:r>
              <a:rPr lang="en-US" dirty="0" smtClean="0">
                <a:solidFill>
                  <a:srgbClr val="FF0000"/>
                </a:solidFill>
              </a:rPr>
              <a:t>muscle/muscle groups </a:t>
            </a:r>
            <a:r>
              <a:rPr lang="en-US" dirty="0" smtClean="0"/>
              <a:t>and identify both intramuscular </a:t>
            </a:r>
            <a:r>
              <a:rPr lang="en-US" dirty="0" smtClean="0">
                <a:solidFill>
                  <a:srgbClr val="FF0000"/>
                </a:solidFill>
              </a:rPr>
              <a:t>fat</a:t>
            </a:r>
            <a:r>
              <a:rPr lang="en-US" dirty="0" smtClean="0"/>
              <a:t> and blood </a:t>
            </a:r>
            <a:r>
              <a:rPr lang="en-US" dirty="0" smtClean="0">
                <a:solidFill>
                  <a:srgbClr val="FF0000"/>
                </a:solidFill>
              </a:rPr>
              <a:t>vessels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Magnetic resonance imaging (MRI)</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64</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676400" y="1524000"/>
            <a:ext cx="5748338" cy="499031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of mCSA measurement</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n-US" dirty="0" smtClean="0"/>
              <a:t>mCSA determination of mid-femur in the case of </a:t>
            </a:r>
            <a:r>
              <a:rPr lang="en-US" dirty="0" smtClean="0">
                <a:solidFill>
                  <a:srgbClr val="FF0000"/>
                </a:solidFill>
              </a:rPr>
              <a:t>thigh muscles </a:t>
            </a:r>
            <a:r>
              <a:rPr lang="en-US" dirty="0" smtClean="0"/>
              <a:t>and mid-</a:t>
            </a:r>
            <a:r>
              <a:rPr lang="en-US" dirty="0" err="1" smtClean="0"/>
              <a:t>humerus</a:t>
            </a:r>
            <a:r>
              <a:rPr lang="en-US" dirty="0" smtClean="0"/>
              <a:t> in the case of </a:t>
            </a:r>
            <a:r>
              <a:rPr lang="en-US" dirty="0" smtClean="0">
                <a:solidFill>
                  <a:srgbClr val="FF0000"/>
                </a:solidFill>
              </a:rPr>
              <a:t>elbow flexors and extensors</a:t>
            </a:r>
            <a:r>
              <a:rPr lang="en-US" dirty="0" smtClean="0"/>
              <a:t>.</a:t>
            </a:r>
          </a:p>
          <a:p>
            <a:r>
              <a:rPr lang="en-US" dirty="0" smtClean="0"/>
              <a:t>Adult data suggest that for the knee </a:t>
            </a:r>
            <a:r>
              <a:rPr lang="en-US" dirty="0" smtClean="0">
                <a:solidFill>
                  <a:srgbClr val="FF0000"/>
                </a:solidFill>
              </a:rPr>
              <a:t>extensors two-thirds </a:t>
            </a:r>
            <a:r>
              <a:rPr lang="en-US" dirty="0" smtClean="0"/>
              <a:t>femur height and for the </a:t>
            </a:r>
            <a:r>
              <a:rPr lang="en-US" dirty="0" smtClean="0">
                <a:solidFill>
                  <a:srgbClr val="FF0000"/>
                </a:solidFill>
              </a:rPr>
              <a:t>knee flexors one-third femur </a:t>
            </a:r>
            <a:r>
              <a:rPr lang="en-US" dirty="0" smtClean="0"/>
              <a:t>height should be used as the site of maximal mCSA.</a:t>
            </a:r>
            <a:endParaRPr lang="en-US" dirty="0"/>
          </a:p>
        </p:txBody>
      </p:sp>
      <p:sp>
        <p:nvSpPr>
          <p:cNvPr id="4" name="Footer Placeholder 3"/>
          <p:cNvSpPr>
            <a:spLocks noGrp="1"/>
          </p:cNvSpPr>
          <p:nvPr>
            <p:ph type="ftr" sz="quarter" idx="11"/>
          </p:nvPr>
        </p:nvSpPr>
        <p:spPr/>
        <p:txBody>
          <a:bodyPr/>
          <a:lstStyle/>
          <a:p>
            <a:r>
              <a:rPr lang="en-US" dirty="0" smtClean="0"/>
              <a:t>Children Exercise Physiology</a:t>
            </a:r>
            <a:endParaRPr lang="en-US" dirty="0"/>
          </a:p>
        </p:txBody>
      </p:sp>
      <p:sp>
        <p:nvSpPr>
          <p:cNvPr id="5" name="Slide Number Placeholder 4"/>
          <p:cNvSpPr>
            <a:spLocks noGrp="1"/>
          </p:cNvSpPr>
          <p:nvPr>
            <p:ph type="sldNum" sz="quarter" idx="12"/>
          </p:nvPr>
        </p:nvSpPr>
        <p:spPr/>
        <p:txBody>
          <a:bodyPr/>
          <a:lstStyle/>
          <a:p>
            <a:fld id="{D499CAD1-7665-49A8-95DF-32653F183812}"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of mCSA measurement</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t> </a:t>
            </a:r>
            <a:r>
              <a:rPr lang="en-US" dirty="0" smtClean="0">
                <a:solidFill>
                  <a:srgbClr val="FF0000"/>
                </a:solidFill>
              </a:rPr>
              <a:t>maximal mCSA </a:t>
            </a:r>
            <a:r>
              <a:rPr lang="en-US" dirty="0" smtClean="0"/>
              <a:t>of each individual subject using </a:t>
            </a:r>
            <a:r>
              <a:rPr lang="en-US" dirty="0" smtClean="0">
                <a:solidFill>
                  <a:srgbClr val="FF0000"/>
                </a:solidFill>
              </a:rPr>
              <a:t>MRI</a:t>
            </a:r>
            <a:r>
              <a:rPr lang="en-US" dirty="0" smtClean="0"/>
              <a:t> and found maximal thigh mCSA to occur between </a:t>
            </a:r>
            <a:r>
              <a:rPr lang="en-US" dirty="0" smtClean="0">
                <a:solidFill>
                  <a:srgbClr val="FF0000"/>
                </a:solidFill>
              </a:rPr>
              <a:t>51% and 69% </a:t>
            </a:r>
            <a:r>
              <a:rPr lang="en-US" dirty="0" smtClean="0"/>
              <a:t>of ascending femur length in </a:t>
            </a:r>
            <a:r>
              <a:rPr lang="en-US" dirty="0" smtClean="0">
                <a:solidFill>
                  <a:srgbClr val="FF0000"/>
                </a:solidFill>
              </a:rPr>
              <a:t>10- to 14-year-olds</a:t>
            </a:r>
            <a:r>
              <a:rPr lang="en-US" dirty="0" smtClean="0"/>
              <a:t>.</a:t>
            </a:r>
          </a:p>
          <a:p>
            <a:r>
              <a:rPr lang="en-US" dirty="0" smtClean="0"/>
              <a:t>Deighan et al (2006) used </a:t>
            </a:r>
            <a:r>
              <a:rPr lang="en-US" dirty="0" smtClean="0">
                <a:solidFill>
                  <a:srgbClr val="FF0000"/>
                </a:solidFill>
              </a:rPr>
              <a:t>MRI-determined</a:t>
            </a:r>
            <a:r>
              <a:rPr lang="en-US" dirty="0" smtClean="0"/>
              <a:t> </a:t>
            </a:r>
            <a:r>
              <a:rPr lang="en-US" dirty="0" smtClean="0">
                <a:solidFill>
                  <a:srgbClr val="FF0000"/>
                </a:solidFill>
              </a:rPr>
              <a:t>thigh</a:t>
            </a:r>
            <a:r>
              <a:rPr lang="en-US" dirty="0" smtClean="0"/>
              <a:t> and arm </a:t>
            </a:r>
            <a:r>
              <a:rPr lang="en-US" dirty="0" smtClean="0">
                <a:solidFill>
                  <a:srgbClr val="FF0000"/>
                </a:solidFill>
              </a:rPr>
              <a:t>mCSA</a:t>
            </a:r>
            <a:r>
              <a:rPr lang="en-US" dirty="0" smtClean="0"/>
              <a:t> in </a:t>
            </a:r>
            <a:r>
              <a:rPr lang="en-US" dirty="0" smtClean="0">
                <a:solidFill>
                  <a:srgbClr val="FF0000"/>
                </a:solidFill>
              </a:rPr>
              <a:t>9-year-olds, 16-year-olds and adults </a:t>
            </a:r>
            <a:r>
              <a:rPr lang="en-US" dirty="0" smtClean="0"/>
              <a:t>and demonstrated that there are age differences in the location of maximal mCSA of the </a:t>
            </a:r>
            <a:r>
              <a:rPr lang="en-US" dirty="0" smtClean="0">
                <a:solidFill>
                  <a:srgbClr val="FF0000"/>
                </a:solidFill>
              </a:rPr>
              <a:t>elbow extensors</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 AND SEX-ASSOCIATED DEVELOPMENT IN mCSA</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r>
              <a:rPr lang="en-US" dirty="0" smtClean="0"/>
              <a:t>The CSAs of muscle fibres reach their </a:t>
            </a:r>
            <a:r>
              <a:rPr lang="en-US" dirty="0" smtClean="0">
                <a:solidFill>
                  <a:srgbClr val="FF0000"/>
                </a:solidFill>
              </a:rPr>
              <a:t>maximal adult size </a:t>
            </a:r>
            <a:r>
              <a:rPr lang="en-US" dirty="0" smtClean="0"/>
              <a:t>by </a:t>
            </a:r>
            <a:r>
              <a:rPr lang="en-US" dirty="0" smtClean="0">
                <a:solidFill>
                  <a:srgbClr val="FF0000"/>
                </a:solidFill>
              </a:rPr>
              <a:t>10</a:t>
            </a:r>
            <a:r>
              <a:rPr lang="en-US" dirty="0" smtClean="0"/>
              <a:t> years of age in </a:t>
            </a:r>
            <a:r>
              <a:rPr lang="en-US" dirty="0" smtClean="0">
                <a:solidFill>
                  <a:srgbClr val="FF0000"/>
                </a:solidFill>
              </a:rPr>
              <a:t>girls</a:t>
            </a:r>
            <a:r>
              <a:rPr lang="en-US" dirty="0" smtClean="0"/>
              <a:t> and </a:t>
            </a:r>
            <a:r>
              <a:rPr lang="en-US" dirty="0" smtClean="0">
                <a:solidFill>
                  <a:srgbClr val="FF0000"/>
                </a:solidFill>
              </a:rPr>
              <a:t>14</a:t>
            </a:r>
            <a:r>
              <a:rPr lang="en-US" dirty="0" smtClean="0"/>
              <a:t> years of age in </a:t>
            </a:r>
            <a:r>
              <a:rPr lang="en-US" dirty="0" smtClean="0">
                <a:solidFill>
                  <a:srgbClr val="FF0000"/>
                </a:solidFill>
              </a:rPr>
              <a:t>boys</a:t>
            </a:r>
            <a:r>
              <a:rPr lang="en-US" dirty="0" smtClean="0"/>
              <a:t>.</a:t>
            </a:r>
          </a:p>
          <a:p>
            <a:r>
              <a:rPr lang="en-US" dirty="0" smtClean="0"/>
              <a:t>It has been suggested that the </a:t>
            </a:r>
            <a:r>
              <a:rPr lang="en-US" dirty="0" smtClean="0">
                <a:solidFill>
                  <a:srgbClr val="FF0000"/>
                </a:solidFill>
              </a:rPr>
              <a:t>increase</a:t>
            </a:r>
            <a:r>
              <a:rPr lang="en-US" dirty="0" smtClean="0"/>
              <a:t> of </a:t>
            </a:r>
            <a:r>
              <a:rPr lang="en-US" dirty="0" smtClean="0">
                <a:solidFill>
                  <a:srgbClr val="FF0000"/>
                </a:solidFill>
              </a:rPr>
              <a:t>tension</a:t>
            </a:r>
            <a:r>
              <a:rPr lang="en-US" dirty="0" smtClean="0"/>
              <a:t> on the </a:t>
            </a:r>
            <a:r>
              <a:rPr lang="en-US" dirty="0" smtClean="0">
                <a:solidFill>
                  <a:srgbClr val="FF0000"/>
                </a:solidFill>
              </a:rPr>
              <a:t>muscle</a:t>
            </a:r>
            <a:r>
              <a:rPr lang="en-US" dirty="0" smtClean="0"/>
              <a:t> from </a:t>
            </a:r>
            <a:r>
              <a:rPr lang="en-US" dirty="0" smtClean="0">
                <a:solidFill>
                  <a:srgbClr val="FF0000"/>
                </a:solidFill>
              </a:rPr>
              <a:t>bone</a:t>
            </a:r>
            <a:r>
              <a:rPr lang="en-US" dirty="0" smtClean="0"/>
              <a:t> growth will in turn provide a stimulus for the muscle fibre to increase in size.</a:t>
            </a:r>
          </a:p>
          <a:p>
            <a:r>
              <a:rPr lang="en-US" dirty="0" smtClean="0">
                <a:solidFill>
                  <a:srgbClr val="FF0000"/>
                </a:solidFill>
              </a:rPr>
              <a:t>MRI studies </a:t>
            </a:r>
            <a:r>
              <a:rPr lang="en-US" dirty="0" smtClean="0"/>
              <a:t>have also found no significant sex difference in knee and elbow mCSA up until </a:t>
            </a:r>
            <a:r>
              <a:rPr lang="en-US" dirty="0" smtClean="0">
                <a:solidFill>
                  <a:srgbClr val="FF0000"/>
                </a:solidFill>
              </a:rPr>
              <a:t>13/14 years</a:t>
            </a:r>
            <a:r>
              <a:rPr lang="en-US" dirty="0" smtClean="0"/>
              <a:t>.</a:t>
            </a:r>
          </a:p>
          <a:p>
            <a:r>
              <a:rPr lang="en-US" dirty="0" smtClean="0"/>
              <a:t>The sex difference was magnified when the boys underwent their adolescent spurt at the age of approximately </a:t>
            </a:r>
            <a:r>
              <a:rPr lang="en-US" dirty="0" smtClean="0">
                <a:solidFill>
                  <a:srgbClr val="FF0000"/>
                </a:solidFill>
              </a:rPr>
              <a:t>13</a:t>
            </a:r>
            <a:r>
              <a:rPr lang="en-US" dirty="0" smtClean="0"/>
              <a:t> years.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Changes in muscle mass with chronological age in relation to sex</a:t>
            </a:r>
            <a:endParaRPr lang="en-US" sz="3600"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68</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838200" y="1583469"/>
            <a:ext cx="7086600" cy="4893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MUSCLE STRENGTH</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There are </a:t>
            </a:r>
            <a:r>
              <a:rPr lang="en-US" dirty="0" smtClean="0">
                <a:solidFill>
                  <a:srgbClr val="FF0000"/>
                </a:solidFill>
              </a:rPr>
              <a:t>various definitions </a:t>
            </a:r>
            <a:r>
              <a:rPr lang="en-US" dirty="0" smtClean="0"/>
              <a:t>of muscle strength, probably attributable to the </a:t>
            </a:r>
            <a:r>
              <a:rPr lang="en-US" dirty="0" smtClean="0">
                <a:solidFill>
                  <a:srgbClr val="FF0000"/>
                </a:solidFill>
              </a:rPr>
              <a:t>numerous factors </a:t>
            </a:r>
            <a:r>
              <a:rPr lang="en-US" dirty="0" smtClean="0"/>
              <a:t>that interact to form the expression of strength.</a:t>
            </a:r>
          </a:p>
          <a:p>
            <a:r>
              <a:rPr lang="en-US" dirty="0" smtClean="0"/>
              <a:t>the </a:t>
            </a:r>
            <a:r>
              <a:rPr lang="en-US" dirty="0" smtClean="0">
                <a:solidFill>
                  <a:srgbClr val="FF0000"/>
                </a:solidFill>
              </a:rPr>
              <a:t>maximum</a:t>
            </a:r>
            <a:r>
              <a:rPr lang="en-US" dirty="0" smtClean="0"/>
              <a:t> force, </a:t>
            </a:r>
            <a:r>
              <a:rPr lang="en-US" dirty="0" smtClean="0">
                <a:solidFill>
                  <a:srgbClr val="FF0000"/>
                </a:solidFill>
              </a:rPr>
              <a:t>torque</a:t>
            </a:r>
            <a:r>
              <a:rPr lang="en-US" dirty="0" smtClean="0"/>
              <a:t> or moment developed by a </a:t>
            </a:r>
            <a:r>
              <a:rPr lang="en-US" dirty="0" smtClean="0">
                <a:solidFill>
                  <a:srgbClr val="FF0000"/>
                </a:solidFill>
              </a:rPr>
              <a:t>muscle or muscle groups </a:t>
            </a:r>
            <a:r>
              <a:rPr lang="en-US" dirty="0" smtClean="0"/>
              <a:t>during </a:t>
            </a:r>
            <a:r>
              <a:rPr lang="en-US" dirty="0" smtClean="0">
                <a:solidFill>
                  <a:srgbClr val="FF0000"/>
                </a:solidFill>
              </a:rPr>
              <a:t>one maximal voluntary </a:t>
            </a:r>
            <a:r>
              <a:rPr lang="en-US" dirty="0" smtClean="0"/>
              <a:t>or evoked action of unlimited duration, at a specified velocity of movement.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a:t>
            </a:r>
            <a:endParaRPr lang="en-US" dirty="0"/>
          </a:p>
        </p:txBody>
      </p:sp>
      <p:sp>
        <p:nvSpPr>
          <p:cNvPr id="3" name="Content Placeholder 2"/>
          <p:cNvSpPr>
            <a:spLocks noGrp="1"/>
          </p:cNvSpPr>
          <p:nvPr>
            <p:ph idx="1"/>
          </p:nvPr>
        </p:nvSpPr>
        <p:spPr/>
        <p:txBody>
          <a:bodyPr/>
          <a:lstStyle/>
          <a:p>
            <a:r>
              <a:rPr lang="en-US" dirty="0" smtClean="0"/>
              <a:t>Here development refers to the processes of </a:t>
            </a:r>
            <a:r>
              <a:rPr lang="en-US" dirty="0" smtClean="0">
                <a:solidFill>
                  <a:srgbClr val="FF0000"/>
                </a:solidFill>
              </a:rPr>
              <a:t>differentiation</a:t>
            </a:r>
            <a:r>
              <a:rPr lang="en-US" dirty="0" smtClean="0"/>
              <a:t> and </a:t>
            </a:r>
            <a:r>
              <a:rPr lang="en-US" dirty="0" smtClean="0">
                <a:solidFill>
                  <a:srgbClr val="FF0000"/>
                </a:solidFill>
              </a:rPr>
              <a:t>specialization</a:t>
            </a:r>
            <a:r>
              <a:rPr lang="en-US" dirty="0" smtClean="0"/>
              <a:t> occurring during the prenatal life.</a:t>
            </a:r>
          </a:p>
          <a:p>
            <a:r>
              <a:rPr lang="en-US" dirty="0" smtClean="0">
                <a:solidFill>
                  <a:srgbClr val="FF0000"/>
                </a:solidFill>
              </a:rPr>
              <a:t>Life</a:t>
            </a:r>
            <a:r>
              <a:rPr lang="en-US" dirty="0" smtClean="0"/>
              <a:t> leading up to maturity is split into </a:t>
            </a:r>
            <a:r>
              <a:rPr lang="en-US" dirty="0" smtClean="0">
                <a:solidFill>
                  <a:srgbClr val="FF0000"/>
                </a:solidFill>
              </a:rPr>
              <a:t>three</a:t>
            </a:r>
            <a:r>
              <a:rPr lang="en-US" dirty="0" smtClean="0"/>
              <a:t> stages:</a:t>
            </a:r>
          </a:p>
          <a:p>
            <a:r>
              <a:rPr lang="en-US" dirty="0" smtClean="0"/>
              <a:t>the prenatal period, </a:t>
            </a:r>
          </a:p>
          <a:p>
            <a:r>
              <a:rPr lang="en-US" dirty="0" smtClean="0"/>
              <a:t>childhood and</a:t>
            </a:r>
          </a:p>
          <a:p>
            <a:r>
              <a:rPr lang="en-US" dirty="0" smtClean="0"/>
              <a:t>adolescence.</a:t>
            </a:r>
            <a:endParaRPr lang="en-US" dirty="0"/>
          </a:p>
        </p:txBody>
      </p:sp>
      <p:sp>
        <p:nvSpPr>
          <p:cNvPr id="4" name="Slide Number Placeholder 3"/>
          <p:cNvSpPr>
            <a:spLocks noGrp="1"/>
          </p:cNvSpPr>
          <p:nvPr>
            <p:ph type="sldNum" sz="quarter" idx="12"/>
          </p:nvPr>
        </p:nvSpPr>
        <p:spPr/>
        <p:txBody>
          <a:bodyPr/>
          <a:lstStyle/>
          <a:p>
            <a:fld id="{D499CAD1-7665-49A8-95DF-32653F183812}"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Children Exercise Physiology</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Strength can be thought of in terms of a variety of muscle actions:</a:t>
            </a:r>
            <a:endParaRPr lang="en-US" sz="2800"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(1) maximal voluntary isometric, </a:t>
            </a:r>
          </a:p>
          <a:p>
            <a:r>
              <a:rPr lang="en-US" dirty="0" smtClean="0"/>
              <a:t>(2) electrically evoked isometric twitch, </a:t>
            </a:r>
          </a:p>
          <a:p>
            <a:r>
              <a:rPr lang="en-US" dirty="0" smtClean="0"/>
              <a:t>(3) electrically evoked isometric tetanus and</a:t>
            </a:r>
          </a:p>
          <a:p>
            <a:r>
              <a:rPr lang="en-US" dirty="0" smtClean="0"/>
              <a:t>(4) maximal voluntary isokinetic muscle actions. </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MUSCLE STRENGTH</a:t>
            </a:r>
            <a:endParaRPr lang="en-US" dirty="0"/>
          </a:p>
        </p:txBody>
      </p:sp>
      <p:sp>
        <p:nvSpPr>
          <p:cNvPr id="4" name="Footer Placeholder 3"/>
          <p:cNvSpPr>
            <a:spLocks noGrp="1"/>
          </p:cNvSpPr>
          <p:nvPr>
            <p:ph type="ftr" sz="quarter" idx="11"/>
          </p:nvPr>
        </p:nvSpPr>
        <p:spPr/>
        <p:txBody>
          <a:bodyPr/>
          <a:lstStyle/>
          <a:p>
            <a:r>
              <a:rPr lang="en-US" dirty="0" smtClean="0"/>
              <a:t>Children Exercise Physiology</a:t>
            </a:r>
            <a:endParaRPr lang="en-US" dirty="0"/>
          </a:p>
        </p:txBody>
      </p:sp>
      <p:sp>
        <p:nvSpPr>
          <p:cNvPr id="5" name="Slide Number Placeholder 4"/>
          <p:cNvSpPr>
            <a:spLocks noGrp="1"/>
          </p:cNvSpPr>
          <p:nvPr>
            <p:ph type="sldNum" sz="quarter" idx="12"/>
          </p:nvPr>
        </p:nvSpPr>
        <p:spPr/>
        <p:txBody>
          <a:bodyPr/>
          <a:lstStyle/>
          <a:p>
            <a:fld id="{D499CAD1-7665-49A8-95DF-32653F183812}" type="slidenum">
              <a:rPr lang="en-US" smtClean="0"/>
              <a:pPr/>
              <a:t>71</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54057" y="1524000"/>
            <a:ext cx="8685143"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04800" y="4648200"/>
            <a:ext cx="83058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dirty="0" smtClean="0"/>
              <a:t>Given the significance of both concentric and eccentric actions in everyday life, investigations of age- and sex-associated strength development should consider concurrently the ability of the individual to perform both types of action.</a:t>
            </a:r>
            <a:endParaRPr lang="en-US"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8077200" cy="1252728"/>
          </a:xfrm>
        </p:spPr>
        <p:txBody>
          <a:bodyPr>
            <a:noAutofit/>
          </a:bodyPr>
          <a:lstStyle/>
          <a:p>
            <a:r>
              <a:rPr lang="en-US" sz="3200" dirty="0" smtClean="0"/>
              <a:t>Factors that influence the generation of maximal external force</a:t>
            </a:r>
            <a:endParaRPr lang="en-US" sz="3200" dirty="0"/>
          </a:p>
        </p:txBody>
      </p:sp>
      <p:sp>
        <p:nvSpPr>
          <p:cNvPr id="4" name="Footer Placeholder 3"/>
          <p:cNvSpPr>
            <a:spLocks noGrp="1"/>
          </p:cNvSpPr>
          <p:nvPr>
            <p:ph type="ftr" sz="quarter" idx="11"/>
          </p:nvPr>
        </p:nvSpPr>
        <p:spPr>
          <a:xfrm>
            <a:off x="2640596" y="6477000"/>
            <a:ext cx="2845803" cy="304800"/>
          </a:xfrm>
        </p:spPr>
        <p:txBody>
          <a:bodyPr/>
          <a:lstStyle/>
          <a:p>
            <a:r>
              <a:rPr lang="en-US" dirty="0" smtClean="0"/>
              <a:t>Children Exercise Physiology</a:t>
            </a:r>
            <a:endParaRPr lang="en-US" dirty="0"/>
          </a:p>
        </p:txBody>
      </p:sp>
      <p:sp>
        <p:nvSpPr>
          <p:cNvPr id="5" name="Slide Number Placeholder 4"/>
          <p:cNvSpPr>
            <a:spLocks noGrp="1"/>
          </p:cNvSpPr>
          <p:nvPr>
            <p:ph type="sldNum" sz="quarter" idx="12"/>
          </p:nvPr>
        </p:nvSpPr>
        <p:spPr/>
        <p:txBody>
          <a:bodyPr/>
          <a:lstStyle/>
          <a:p>
            <a:fld id="{D499CAD1-7665-49A8-95DF-32653F183812}" type="slidenum">
              <a:rPr lang="en-US" smtClean="0"/>
              <a:pPr/>
              <a:t>72</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533400" y="1600201"/>
            <a:ext cx="8001000" cy="4847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OF MUSCLE STRENGTH</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n-US" dirty="0" smtClean="0"/>
              <a:t>Assessment of isotonic exercise has been popular in terms of the maximal amount lifted during one repetition </a:t>
            </a:r>
            <a:r>
              <a:rPr lang="en-US" dirty="0" smtClean="0">
                <a:solidFill>
                  <a:srgbClr val="FF0000"/>
                </a:solidFill>
              </a:rPr>
              <a:t>(1 RM) </a:t>
            </a:r>
            <a:r>
              <a:rPr lang="en-US" dirty="0" smtClean="0"/>
              <a:t>and where the external load remains constant.</a:t>
            </a:r>
          </a:p>
          <a:p>
            <a:r>
              <a:rPr lang="en-US" dirty="0" smtClean="0"/>
              <a:t>However, with children the </a:t>
            </a:r>
            <a:r>
              <a:rPr lang="en-US" dirty="0" smtClean="0">
                <a:solidFill>
                  <a:srgbClr val="FF0000"/>
                </a:solidFill>
              </a:rPr>
              <a:t>unstable external loads</a:t>
            </a:r>
            <a:r>
              <a:rPr lang="en-US" dirty="0" smtClean="0"/>
              <a:t> may cause </a:t>
            </a:r>
            <a:r>
              <a:rPr lang="en-US" dirty="0" smtClean="0">
                <a:solidFill>
                  <a:srgbClr val="FF0000"/>
                </a:solidFill>
              </a:rPr>
              <a:t>injury</a:t>
            </a:r>
            <a:r>
              <a:rPr lang="en-US" dirty="0" smtClean="0"/>
              <a:t> as well as the load not accommodating the </a:t>
            </a:r>
            <a:r>
              <a:rPr lang="en-US" dirty="0" smtClean="0">
                <a:solidFill>
                  <a:srgbClr val="FF0000"/>
                </a:solidFill>
              </a:rPr>
              <a:t>full joint range </a:t>
            </a:r>
            <a:r>
              <a:rPr lang="en-US" dirty="0" smtClean="0"/>
              <a:t>of motion (ROM). For example, at the extremities of joint ROM the elastic component of muscle is </a:t>
            </a:r>
            <a:r>
              <a:rPr lang="en-US" dirty="0" smtClean="0">
                <a:solidFill>
                  <a:srgbClr val="FF0000"/>
                </a:solidFill>
              </a:rPr>
              <a:t>inefficient at producing force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OF MUSCLE STRENGTH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 early strength development studies examined </a:t>
            </a:r>
            <a:r>
              <a:rPr lang="en-US" dirty="0" smtClean="0">
                <a:solidFill>
                  <a:srgbClr val="FF0000"/>
                </a:solidFill>
              </a:rPr>
              <a:t>isometric forces </a:t>
            </a:r>
            <a:r>
              <a:rPr lang="en-US" dirty="0" smtClean="0"/>
              <a:t>generated from handgrip data.</a:t>
            </a:r>
          </a:p>
          <a:p>
            <a:r>
              <a:rPr lang="en-US" dirty="0" smtClean="0"/>
              <a:t>Choice </a:t>
            </a:r>
            <a:r>
              <a:rPr lang="en-US" dirty="0" smtClean="0">
                <a:solidFill>
                  <a:srgbClr val="FF0000"/>
                </a:solidFill>
              </a:rPr>
              <a:t>of testing protocol </a:t>
            </a:r>
            <a:r>
              <a:rPr lang="en-US" dirty="0" smtClean="0"/>
              <a:t>with </a:t>
            </a:r>
            <a:r>
              <a:rPr lang="en-US" dirty="0" smtClean="0">
                <a:solidFill>
                  <a:srgbClr val="FF0000"/>
                </a:solidFill>
              </a:rPr>
              <a:t>children</a:t>
            </a:r>
            <a:r>
              <a:rPr lang="en-US" dirty="0" smtClean="0"/>
              <a:t> and </a:t>
            </a:r>
            <a:r>
              <a:rPr lang="en-US" dirty="0" smtClean="0">
                <a:solidFill>
                  <a:srgbClr val="FF0000"/>
                </a:solidFill>
              </a:rPr>
              <a:t>adolescents</a:t>
            </a:r>
            <a:r>
              <a:rPr lang="en-US" dirty="0" smtClean="0"/>
              <a:t> may be influenced by </a:t>
            </a:r>
            <a:r>
              <a:rPr lang="en-US" dirty="0" smtClean="0">
                <a:solidFill>
                  <a:srgbClr val="FF0000"/>
                </a:solidFill>
              </a:rPr>
              <a:t>subjects, test equipment availability, cost and specificity </a:t>
            </a:r>
            <a:r>
              <a:rPr lang="en-US" dirty="0" smtClean="0"/>
              <a:t>of testing. </a:t>
            </a:r>
          </a:p>
          <a:p>
            <a:r>
              <a:rPr lang="en-US" dirty="0" smtClean="0"/>
              <a:t>Previous authors have suggested that the key issues relating to testing protocols should include the </a:t>
            </a:r>
            <a:r>
              <a:rPr lang="en-US" dirty="0" smtClean="0">
                <a:solidFill>
                  <a:srgbClr val="FF0000"/>
                </a:solidFill>
              </a:rPr>
              <a:t>muscle group to be tested</a:t>
            </a:r>
            <a:r>
              <a:rPr lang="en-US" dirty="0" smtClean="0"/>
              <a:t>, joint </a:t>
            </a:r>
            <a:r>
              <a:rPr lang="en-US" dirty="0" smtClean="0">
                <a:solidFill>
                  <a:srgbClr val="FF0000"/>
                </a:solidFill>
              </a:rPr>
              <a:t>angle</a:t>
            </a:r>
            <a:r>
              <a:rPr lang="en-US" dirty="0" smtClean="0"/>
              <a:t>, type </a:t>
            </a:r>
            <a:r>
              <a:rPr lang="en-US" dirty="0" smtClean="0">
                <a:solidFill>
                  <a:srgbClr val="FF0000"/>
                </a:solidFill>
              </a:rPr>
              <a:t>of muscle action</a:t>
            </a:r>
            <a:r>
              <a:rPr lang="en-US" dirty="0" smtClean="0"/>
              <a:t>, </a:t>
            </a:r>
            <a:r>
              <a:rPr lang="en-US" dirty="0" smtClean="0">
                <a:solidFill>
                  <a:srgbClr val="FF0000"/>
                </a:solidFill>
              </a:rPr>
              <a:t>velocity</a:t>
            </a:r>
            <a:r>
              <a:rPr lang="en-US" dirty="0" smtClean="0"/>
              <a:t> of muscle action and movement pattern. </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associated with the development of muscle strength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Stature, mass and strength development</a:t>
            </a:r>
          </a:p>
          <a:p>
            <a:r>
              <a:rPr lang="en-US" dirty="0" smtClean="0"/>
              <a:t>stature and mass are traditionally the size variables of choice because they can be quickly and easily measured.</a:t>
            </a:r>
          </a:p>
          <a:p>
            <a:r>
              <a:rPr lang="en-US" dirty="0" smtClean="0"/>
              <a:t>isometric strength per body mass varied only </a:t>
            </a:r>
            <a:r>
              <a:rPr lang="en-US" dirty="0" smtClean="0">
                <a:solidFill>
                  <a:srgbClr val="FF0000"/>
                </a:solidFill>
              </a:rPr>
              <a:t>slightly during childhood </a:t>
            </a:r>
            <a:r>
              <a:rPr lang="en-US" dirty="0" smtClean="0"/>
              <a:t>and through puberty in </a:t>
            </a:r>
            <a:r>
              <a:rPr lang="en-US" dirty="0" smtClean="0">
                <a:solidFill>
                  <a:srgbClr val="FF0000"/>
                </a:solidFill>
              </a:rPr>
              <a:t>girls</a:t>
            </a:r>
            <a:r>
              <a:rPr lang="en-US" dirty="0" smtClean="0"/>
              <a:t>. In contrast, around the time of boys’ peak height velocity(PHV</a:t>
            </a:r>
            <a:r>
              <a:rPr lang="en-US" dirty="0" smtClean="0">
                <a:solidFill>
                  <a:srgbClr val="FF0000"/>
                </a:solidFill>
              </a:rPr>
              <a:t>), i.e. age 14 years</a:t>
            </a:r>
            <a:r>
              <a:rPr lang="en-US" dirty="0" smtClean="0"/>
              <a:t>, there was an </a:t>
            </a:r>
            <a:r>
              <a:rPr lang="en-US" dirty="0" smtClean="0">
                <a:solidFill>
                  <a:srgbClr val="FF0000"/>
                </a:solidFill>
              </a:rPr>
              <a:t>increase in strength per body mass </a:t>
            </a:r>
            <a:r>
              <a:rPr lang="en-US" dirty="0" smtClean="0"/>
              <a:t>in boys which was still continuing </a:t>
            </a:r>
            <a:r>
              <a:rPr lang="en-US" dirty="0" smtClean="0">
                <a:solidFill>
                  <a:srgbClr val="FF0000"/>
                </a:solidFill>
              </a:rPr>
              <a:t>by age 18 years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Stature, mass and strength development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76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457200" y="1609539"/>
            <a:ext cx="8153400" cy="48674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Stature, mass and strength development</a:t>
            </a:r>
            <a:endParaRPr lang="en-US" dirty="0"/>
          </a:p>
        </p:txBody>
      </p:sp>
      <p:sp>
        <p:nvSpPr>
          <p:cNvPr id="3" name="Content Placeholder 2"/>
          <p:cNvSpPr>
            <a:spLocks noGrp="1"/>
          </p:cNvSpPr>
          <p:nvPr>
            <p:ph idx="1"/>
          </p:nvPr>
        </p:nvSpPr>
        <p:spPr/>
        <p:txBody>
          <a:bodyPr>
            <a:normAutofit/>
          </a:bodyPr>
          <a:lstStyle/>
          <a:p>
            <a:r>
              <a:rPr lang="en-US" dirty="0" smtClean="0"/>
              <a:t>It is well recognized that peak </a:t>
            </a:r>
            <a:r>
              <a:rPr lang="en-US" dirty="0" smtClean="0">
                <a:solidFill>
                  <a:srgbClr val="FF0000"/>
                </a:solidFill>
              </a:rPr>
              <a:t>strength</a:t>
            </a:r>
            <a:r>
              <a:rPr lang="en-US" dirty="0" smtClean="0"/>
              <a:t> </a:t>
            </a:r>
            <a:r>
              <a:rPr lang="en-US" dirty="0" smtClean="0">
                <a:solidFill>
                  <a:srgbClr val="FF0000"/>
                </a:solidFill>
              </a:rPr>
              <a:t>velocity </a:t>
            </a:r>
            <a:r>
              <a:rPr lang="en-US" dirty="0" smtClean="0"/>
              <a:t>occurs about </a:t>
            </a:r>
            <a:r>
              <a:rPr lang="en-US" dirty="0" smtClean="0">
                <a:solidFill>
                  <a:srgbClr val="FF0000"/>
                </a:solidFill>
              </a:rPr>
              <a:t>a year after PHV </a:t>
            </a:r>
            <a:r>
              <a:rPr lang="en-US" dirty="0" smtClean="0"/>
              <a:t>(11.4–12.2 years in girls and 13.4–14.4 years in boys). </a:t>
            </a:r>
          </a:p>
          <a:p>
            <a:r>
              <a:rPr lang="en-US" dirty="0" smtClean="0"/>
              <a:t>Round et al (1999) reported that </a:t>
            </a:r>
            <a:r>
              <a:rPr lang="en-US" dirty="0" smtClean="0">
                <a:solidFill>
                  <a:srgbClr val="FF0000"/>
                </a:solidFill>
              </a:rPr>
              <a:t>isometric</a:t>
            </a:r>
            <a:r>
              <a:rPr lang="en-US" dirty="0" smtClean="0"/>
              <a:t> </a:t>
            </a:r>
            <a:r>
              <a:rPr lang="en-US" dirty="0" smtClean="0">
                <a:solidFill>
                  <a:srgbClr val="FF0000"/>
                </a:solidFill>
              </a:rPr>
              <a:t>knee extensor </a:t>
            </a:r>
            <a:r>
              <a:rPr lang="en-US" dirty="0" smtClean="0"/>
              <a:t>strength in girls increased in proportion to the </a:t>
            </a:r>
            <a:r>
              <a:rPr lang="en-US" dirty="0" smtClean="0">
                <a:solidFill>
                  <a:srgbClr val="FF0000"/>
                </a:solidFill>
              </a:rPr>
              <a:t>increase in stature </a:t>
            </a:r>
            <a:r>
              <a:rPr lang="en-US" dirty="0" smtClean="0"/>
              <a:t>and mass in </a:t>
            </a:r>
            <a:r>
              <a:rPr lang="en-US" dirty="0" smtClean="0">
                <a:solidFill>
                  <a:srgbClr val="FF0000"/>
                </a:solidFill>
              </a:rPr>
              <a:t>8- to 13-year-olds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Maturation and hormonal influences</a:t>
            </a:r>
            <a:endParaRPr lang="en-US" dirty="0"/>
          </a:p>
        </p:txBody>
      </p:sp>
      <p:sp>
        <p:nvSpPr>
          <p:cNvPr id="3" name="Content Placeholder 2"/>
          <p:cNvSpPr>
            <a:spLocks noGrp="1"/>
          </p:cNvSpPr>
          <p:nvPr>
            <p:ph idx="1"/>
          </p:nvPr>
        </p:nvSpPr>
        <p:spPr/>
        <p:txBody>
          <a:bodyPr/>
          <a:lstStyle/>
          <a:p>
            <a:r>
              <a:rPr lang="en-US" dirty="0" smtClean="0"/>
              <a:t>An important consideration regarding the development of muscle function is the effect of </a:t>
            </a:r>
            <a:r>
              <a:rPr lang="en-US" dirty="0" smtClean="0">
                <a:solidFill>
                  <a:srgbClr val="FF0000"/>
                </a:solidFill>
              </a:rPr>
              <a:t>endocrine</a:t>
            </a:r>
            <a:r>
              <a:rPr lang="en-US" dirty="0" smtClean="0"/>
              <a:t> adaptations typical of </a:t>
            </a:r>
            <a:r>
              <a:rPr lang="en-US" dirty="0" smtClean="0">
                <a:solidFill>
                  <a:srgbClr val="FF0000"/>
                </a:solidFill>
              </a:rPr>
              <a:t>sexual maturation </a:t>
            </a:r>
            <a:r>
              <a:rPr lang="en-US" dirty="0" smtClean="0"/>
              <a:t>such as increased levels of </a:t>
            </a:r>
            <a:r>
              <a:rPr lang="en-US" dirty="0" smtClean="0">
                <a:solidFill>
                  <a:srgbClr val="FF0000"/>
                </a:solidFill>
              </a:rPr>
              <a:t>testosterone</a:t>
            </a:r>
            <a:r>
              <a:rPr lang="en-US" dirty="0" smtClean="0"/>
              <a:t> and </a:t>
            </a:r>
            <a:r>
              <a:rPr lang="en-US" dirty="0" smtClean="0">
                <a:solidFill>
                  <a:srgbClr val="FF0000"/>
                </a:solidFill>
              </a:rPr>
              <a:t>growth</a:t>
            </a:r>
            <a:r>
              <a:rPr lang="en-US" dirty="0" smtClean="0"/>
              <a:t> hormone (GH).</a:t>
            </a:r>
          </a:p>
          <a:p>
            <a:r>
              <a:rPr lang="en-US" dirty="0" smtClean="0"/>
              <a:t>Testosterone levels accelerate from a modest </a:t>
            </a:r>
            <a:r>
              <a:rPr lang="en-US" dirty="0" smtClean="0">
                <a:solidFill>
                  <a:srgbClr val="FF0000"/>
                </a:solidFill>
              </a:rPr>
              <a:t>fourfold increase </a:t>
            </a:r>
            <a:r>
              <a:rPr lang="en-US" dirty="0" smtClean="0"/>
              <a:t>during the early stages of puberty to a rapid </a:t>
            </a:r>
            <a:r>
              <a:rPr lang="en-US" dirty="0" smtClean="0">
                <a:solidFill>
                  <a:srgbClr val="FF0000"/>
                </a:solidFill>
              </a:rPr>
              <a:t>20-fold increase in mid–late puberty in boys. </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Maturation and hormonal influences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a:t>
            </a:r>
            <a:r>
              <a:rPr lang="en-US" dirty="0" smtClean="0">
                <a:solidFill>
                  <a:srgbClr val="FF0000"/>
                </a:solidFill>
              </a:rPr>
              <a:t>not surprising </a:t>
            </a:r>
            <a:r>
              <a:rPr lang="en-US" dirty="0" smtClean="0"/>
              <a:t>that </a:t>
            </a:r>
            <a:r>
              <a:rPr lang="en-US" dirty="0" smtClean="0">
                <a:solidFill>
                  <a:srgbClr val="FF0000"/>
                </a:solidFill>
              </a:rPr>
              <a:t>testosterone</a:t>
            </a:r>
            <a:r>
              <a:rPr lang="en-US" dirty="0" smtClean="0"/>
              <a:t> levels appear to </a:t>
            </a:r>
            <a:r>
              <a:rPr lang="en-US" dirty="0" smtClean="0">
                <a:solidFill>
                  <a:srgbClr val="FF0000"/>
                </a:solidFill>
              </a:rPr>
              <a:t>coincide with the divergence </a:t>
            </a:r>
            <a:r>
              <a:rPr lang="en-US" dirty="0" smtClean="0"/>
              <a:t>of </a:t>
            </a:r>
            <a:r>
              <a:rPr lang="en-US" dirty="0" smtClean="0">
                <a:solidFill>
                  <a:srgbClr val="FF0000"/>
                </a:solidFill>
              </a:rPr>
              <a:t>strength</a:t>
            </a:r>
            <a:r>
              <a:rPr lang="en-US" dirty="0" smtClean="0"/>
              <a:t> between </a:t>
            </a:r>
            <a:r>
              <a:rPr lang="en-US" dirty="0" smtClean="0">
                <a:solidFill>
                  <a:srgbClr val="FF0000"/>
                </a:solidFill>
              </a:rPr>
              <a:t>boys and girls </a:t>
            </a:r>
            <a:r>
              <a:rPr lang="en-US" dirty="0" smtClean="0"/>
              <a:t>as circulating testosterone begins to rise </a:t>
            </a:r>
            <a:r>
              <a:rPr lang="en-US" dirty="0" smtClean="0">
                <a:solidFill>
                  <a:srgbClr val="FF0000"/>
                </a:solidFill>
              </a:rPr>
              <a:t>1 year before PHV</a:t>
            </a:r>
            <a:r>
              <a:rPr lang="en-US" dirty="0" smtClean="0"/>
              <a:t>, increasing steadily and reaching adult levels </a:t>
            </a:r>
            <a:r>
              <a:rPr lang="en-US" dirty="0" smtClean="0">
                <a:solidFill>
                  <a:srgbClr val="FF0000"/>
                </a:solidFill>
              </a:rPr>
              <a:t>about 3 years after PHV</a:t>
            </a:r>
            <a:r>
              <a:rPr lang="en-US" dirty="0" smtClean="0"/>
              <a:t>. </a:t>
            </a:r>
          </a:p>
          <a:p>
            <a:r>
              <a:rPr lang="en-US" dirty="0" smtClean="0"/>
              <a:t>Testosterone has been shown to stimulate </a:t>
            </a:r>
            <a:r>
              <a:rPr lang="en-US" dirty="0" smtClean="0">
                <a:solidFill>
                  <a:srgbClr val="FF0000"/>
                </a:solidFill>
              </a:rPr>
              <a:t>anabolic processes in skeletal muscle </a:t>
            </a:r>
            <a:r>
              <a:rPr lang="en-US" dirty="0" smtClean="0"/>
              <a:t>and appears to be the principal hormone responsible for the development of strength.</a:t>
            </a:r>
          </a:p>
          <a:p>
            <a:r>
              <a:rPr lang="en-US" dirty="0" smtClean="0"/>
              <a:t>This effect is mediated by </a:t>
            </a:r>
            <a:r>
              <a:rPr lang="en-US" dirty="0" smtClean="0">
                <a:solidFill>
                  <a:srgbClr val="FF0000"/>
                </a:solidFill>
              </a:rPr>
              <a:t>androgen receptors </a:t>
            </a:r>
            <a:r>
              <a:rPr lang="en-US" dirty="0" smtClean="0"/>
              <a:t>in the myofibrils.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a:t>
            </a:r>
            <a:endParaRPr lang="en-US" dirty="0"/>
          </a:p>
        </p:txBody>
      </p:sp>
      <p:sp>
        <p:nvSpPr>
          <p:cNvPr id="3" name="Content Placeholder 2"/>
          <p:cNvSpPr>
            <a:spLocks noGrp="1"/>
          </p:cNvSpPr>
          <p:nvPr>
            <p:ph idx="1"/>
          </p:nvPr>
        </p:nvSpPr>
        <p:spPr/>
        <p:txBody>
          <a:bodyPr>
            <a:normAutofit/>
          </a:bodyPr>
          <a:lstStyle/>
          <a:p>
            <a:r>
              <a:rPr lang="en-US" dirty="0" smtClean="0"/>
              <a:t>Different parts of the body grow at </a:t>
            </a:r>
            <a:r>
              <a:rPr lang="en-US" dirty="0" smtClean="0">
                <a:solidFill>
                  <a:srgbClr val="FF0000"/>
                </a:solidFill>
              </a:rPr>
              <a:t>different</a:t>
            </a:r>
            <a:r>
              <a:rPr lang="en-US" dirty="0" smtClean="0"/>
              <a:t> </a:t>
            </a:r>
            <a:r>
              <a:rPr lang="en-US" dirty="0" smtClean="0">
                <a:solidFill>
                  <a:srgbClr val="FF0000"/>
                </a:solidFill>
              </a:rPr>
              <a:t>rates</a:t>
            </a:r>
            <a:r>
              <a:rPr lang="en-US" dirty="0" smtClean="0"/>
              <a:t> and </a:t>
            </a:r>
            <a:r>
              <a:rPr lang="en-US" dirty="0" smtClean="0">
                <a:solidFill>
                  <a:srgbClr val="FF0000"/>
                </a:solidFill>
              </a:rPr>
              <a:t>different</a:t>
            </a:r>
            <a:r>
              <a:rPr lang="en-US" dirty="0" smtClean="0"/>
              <a:t> </a:t>
            </a:r>
            <a:r>
              <a:rPr lang="en-US" dirty="0" smtClean="0">
                <a:solidFill>
                  <a:srgbClr val="FF0000"/>
                </a:solidFill>
              </a:rPr>
              <a:t>times</a:t>
            </a:r>
            <a:r>
              <a:rPr lang="en-US" dirty="0" smtClean="0"/>
              <a:t>.</a:t>
            </a:r>
          </a:p>
          <a:p>
            <a:r>
              <a:rPr lang="en-US" dirty="0" smtClean="0"/>
              <a:t>all tissues and systems follow four patterns of growth:</a:t>
            </a:r>
          </a:p>
          <a:p>
            <a:r>
              <a:rPr lang="en-US" dirty="0" smtClean="0"/>
              <a:t>(1) </a:t>
            </a:r>
            <a:r>
              <a:rPr lang="en-US" dirty="0" smtClean="0">
                <a:solidFill>
                  <a:srgbClr val="FF0000"/>
                </a:solidFill>
              </a:rPr>
              <a:t>neurological</a:t>
            </a:r>
            <a:r>
              <a:rPr lang="en-US" dirty="0" smtClean="0"/>
              <a:t> (e.g. brain and head), </a:t>
            </a:r>
          </a:p>
          <a:p>
            <a:r>
              <a:rPr lang="en-US" dirty="0" smtClean="0"/>
              <a:t>(2) </a:t>
            </a:r>
            <a:r>
              <a:rPr lang="en-US" dirty="0" smtClean="0">
                <a:solidFill>
                  <a:srgbClr val="FF0000"/>
                </a:solidFill>
              </a:rPr>
              <a:t>genital</a:t>
            </a:r>
            <a:r>
              <a:rPr lang="en-US" dirty="0" smtClean="0"/>
              <a:t> (e.g. reproductive organs), </a:t>
            </a:r>
          </a:p>
          <a:p>
            <a:r>
              <a:rPr lang="en-US" dirty="0" smtClean="0"/>
              <a:t>(3) </a:t>
            </a:r>
            <a:r>
              <a:rPr lang="en-US" dirty="0" smtClean="0">
                <a:solidFill>
                  <a:srgbClr val="FF0000"/>
                </a:solidFill>
              </a:rPr>
              <a:t>general</a:t>
            </a:r>
            <a:r>
              <a:rPr lang="en-US" dirty="0" smtClean="0"/>
              <a:t> (e.g. stature, heart size), and </a:t>
            </a:r>
          </a:p>
          <a:p>
            <a:r>
              <a:rPr lang="en-US" dirty="0" smtClean="0"/>
              <a:t>(4) </a:t>
            </a:r>
            <a:r>
              <a:rPr lang="en-US" dirty="0" smtClean="0">
                <a:solidFill>
                  <a:srgbClr val="FF0000"/>
                </a:solidFill>
              </a:rPr>
              <a:t>lymphoid</a:t>
            </a:r>
            <a:r>
              <a:rPr lang="en-US" dirty="0" smtClean="0"/>
              <a:t> (e.g. lymph glands, tonsils, appendix).</a:t>
            </a:r>
          </a:p>
          <a:p>
            <a:pPr>
              <a:buNone/>
            </a:pPr>
            <a:endParaRPr lang="en-US" dirty="0"/>
          </a:p>
        </p:txBody>
      </p:sp>
      <p:sp>
        <p:nvSpPr>
          <p:cNvPr id="4" name="Slide Number Placeholder 3"/>
          <p:cNvSpPr>
            <a:spLocks noGrp="1"/>
          </p:cNvSpPr>
          <p:nvPr>
            <p:ph type="sldNum" sz="quarter" idx="12"/>
          </p:nvPr>
        </p:nvSpPr>
        <p:spPr/>
        <p:txBody>
          <a:bodyPr/>
          <a:lstStyle/>
          <a:p>
            <a:fld id="{D499CAD1-7665-49A8-95DF-32653F183812}"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Children Exercise Physiology</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in which testosterone could augment strength include</a:t>
            </a:r>
            <a:endParaRPr lang="en-US" dirty="0"/>
          </a:p>
        </p:txBody>
      </p:sp>
      <p:sp>
        <p:nvSpPr>
          <p:cNvPr id="3" name="Content Placeholder 2"/>
          <p:cNvSpPr>
            <a:spLocks noGrp="1"/>
          </p:cNvSpPr>
          <p:nvPr>
            <p:ph idx="1"/>
          </p:nvPr>
        </p:nvSpPr>
        <p:spPr/>
        <p:txBody>
          <a:bodyPr/>
          <a:lstStyle/>
          <a:p>
            <a:r>
              <a:rPr lang="en-US" dirty="0" smtClean="0"/>
              <a:t>increasing </a:t>
            </a:r>
            <a:r>
              <a:rPr lang="en-US" dirty="0" smtClean="0">
                <a:solidFill>
                  <a:srgbClr val="FF0000"/>
                </a:solidFill>
              </a:rPr>
              <a:t>protein</a:t>
            </a:r>
            <a:r>
              <a:rPr lang="en-US" dirty="0" smtClean="0"/>
              <a:t> synthesis</a:t>
            </a:r>
          </a:p>
          <a:p>
            <a:r>
              <a:rPr lang="en-US" dirty="0" smtClean="0"/>
              <a:t>promoting transition of type </a:t>
            </a:r>
            <a:r>
              <a:rPr lang="en-US" dirty="0" smtClean="0">
                <a:solidFill>
                  <a:srgbClr val="FF0000"/>
                </a:solidFill>
              </a:rPr>
              <a:t>IIa</a:t>
            </a:r>
            <a:r>
              <a:rPr lang="en-US" dirty="0" smtClean="0"/>
              <a:t> motor units to a more glycolytic profile of type </a:t>
            </a:r>
            <a:r>
              <a:rPr lang="en-US" dirty="0" smtClean="0">
                <a:solidFill>
                  <a:srgbClr val="FF0000"/>
                </a:solidFill>
              </a:rPr>
              <a:t>IIX</a:t>
            </a:r>
            <a:r>
              <a:rPr lang="en-US" dirty="0" smtClean="0"/>
              <a:t> motor units</a:t>
            </a:r>
          </a:p>
          <a:p>
            <a:r>
              <a:rPr lang="en-US" dirty="0" smtClean="0"/>
              <a:t>increasing the production of insulin-like growth factor 1 (</a:t>
            </a:r>
            <a:r>
              <a:rPr lang="en-US" dirty="0" smtClean="0">
                <a:solidFill>
                  <a:srgbClr val="FF0000"/>
                </a:solidFill>
              </a:rPr>
              <a:t>IGF-1</a:t>
            </a:r>
            <a:r>
              <a:rPr lang="en-US" dirty="0" smtClean="0"/>
              <a:t>)</a:t>
            </a:r>
          </a:p>
          <a:p>
            <a:r>
              <a:rPr lang="en-US" dirty="0" smtClean="0"/>
              <a:t>amplitude of </a:t>
            </a:r>
            <a:r>
              <a:rPr lang="en-US" dirty="0" smtClean="0">
                <a:solidFill>
                  <a:srgbClr val="FF0000"/>
                </a:solidFill>
              </a:rPr>
              <a:t>GH</a:t>
            </a:r>
            <a:r>
              <a:rPr lang="en-US" dirty="0" smtClean="0"/>
              <a:t> pulses</a:t>
            </a:r>
          </a:p>
          <a:p>
            <a:r>
              <a:rPr lang="en-US" dirty="0" smtClean="0"/>
              <a:t>regulating </a:t>
            </a:r>
            <a:r>
              <a:rPr lang="en-US" dirty="0" smtClean="0">
                <a:solidFill>
                  <a:srgbClr val="FF0000"/>
                </a:solidFill>
              </a:rPr>
              <a:t>neurotransmitter</a:t>
            </a:r>
            <a:r>
              <a:rPr lang="en-US" dirty="0" smtClean="0"/>
              <a:t> release thereby enhancing force</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Detailed analysis of their data showed that there was an increase of </a:t>
            </a:r>
            <a:r>
              <a:rPr lang="en-US" dirty="0" smtClean="0">
                <a:solidFill>
                  <a:srgbClr val="FF0000"/>
                </a:solidFill>
              </a:rPr>
              <a:t>0.7% in isometric knee extension strength </a:t>
            </a:r>
            <a:r>
              <a:rPr lang="en-US" dirty="0" smtClean="0"/>
              <a:t>for every unit of circulating testosterone (</a:t>
            </a:r>
            <a:r>
              <a:rPr lang="en-US" dirty="0" err="1" smtClean="0"/>
              <a:t>nmol</a:t>
            </a:r>
            <a:r>
              <a:rPr lang="en-US" dirty="0" smtClean="0"/>
              <a:t> · L–1).</a:t>
            </a:r>
          </a:p>
          <a:p>
            <a:r>
              <a:rPr lang="en-US" dirty="0" smtClean="0"/>
              <a:t>Jones &amp; Round (2000) indicated that </a:t>
            </a:r>
            <a:r>
              <a:rPr lang="en-US" dirty="0" smtClean="0">
                <a:solidFill>
                  <a:srgbClr val="FF0000"/>
                </a:solidFill>
              </a:rPr>
              <a:t>increasing levels of estrogen </a:t>
            </a:r>
            <a:r>
              <a:rPr lang="en-US" dirty="0" smtClean="0"/>
              <a:t>in girls causes </a:t>
            </a:r>
            <a:r>
              <a:rPr lang="en-US" dirty="0" smtClean="0">
                <a:solidFill>
                  <a:srgbClr val="FF0000"/>
                </a:solidFill>
              </a:rPr>
              <a:t>inhibition</a:t>
            </a:r>
            <a:r>
              <a:rPr lang="en-US" dirty="0" smtClean="0"/>
              <a:t> of muscle growth as a result  of a </a:t>
            </a:r>
            <a:r>
              <a:rPr lang="en-US" dirty="0" smtClean="0">
                <a:solidFill>
                  <a:srgbClr val="FF0000"/>
                </a:solidFill>
              </a:rPr>
              <a:t>speedier skeletal maturation </a:t>
            </a:r>
            <a:r>
              <a:rPr lang="en-US" dirty="0" smtClean="0"/>
              <a:t>which removes the lengthening stimulus for  muscle growth.</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Fat-free mass and strength development</a:t>
            </a:r>
            <a:endParaRPr lang="en-US" dirty="0"/>
          </a:p>
        </p:txBody>
      </p:sp>
      <p:sp>
        <p:nvSpPr>
          <p:cNvPr id="3" name="Content Placeholder 2"/>
          <p:cNvSpPr>
            <a:spLocks noGrp="1"/>
          </p:cNvSpPr>
          <p:nvPr>
            <p:ph idx="1"/>
          </p:nvPr>
        </p:nvSpPr>
        <p:spPr/>
        <p:txBody>
          <a:bodyPr/>
          <a:lstStyle/>
          <a:p>
            <a:r>
              <a:rPr lang="en-US" dirty="0" smtClean="0"/>
              <a:t>Typically, during childhood and puberty, strength increases coincide with changes in fat-free mass (FFM).</a:t>
            </a:r>
          </a:p>
          <a:p>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 differences in strength per mCSA</a:t>
            </a:r>
            <a:endParaRPr lang="en-US" dirty="0"/>
          </a:p>
        </p:txBody>
      </p:sp>
      <p:sp>
        <p:nvSpPr>
          <p:cNvPr id="3" name="Content Placeholder 2"/>
          <p:cNvSpPr>
            <a:spLocks noGrp="1"/>
          </p:cNvSpPr>
          <p:nvPr>
            <p:ph idx="1"/>
          </p:nvPr>
        </p:nvSpPr>
        <p:spPr/>
        <p:txBody>
          <a:bodyPr>
            <a:normAutofit lnSpcReduction="10000"/>
          </a:bodyPr>
          <a:lstStyle/>
          <a:p>
            <a:r>
              <a:rPr lang="en-US" dirty="0" err="1" smtClean="0"/>
              <a:t>Kanehisa</a:t>
            </a:r>
            <a:r>
              <a:rPr lang="en-US" dirty="0" smtClean="0"/>
              <a:t> et al (1995) suggested that </a:t>
            </a:r>
            <a:r>
              <a:rPr lang="en-US" dirty="0" smtClean="0">
                <a:solidFill>
                  <a:srgbClr val="FF0000"/>
                </a:solidFill>
              </a:rPr>
              <a:t>isokinetic strength per mCSA</a:t>
            </a:r>
            <a:r>
              <a:rPr lang="en-US" dirty="0" smtClean="0"/>
              <a:t>, measured using ultrasonography, was </a:t>
            </a:r>
            <a:r>
              <a:rPr lang="en-US" dirty="0" smtClean="0">
                <a:solidFill>
                  <a:srgbClr val="FF0000"/>
                </a:solidFill>
              </a:rPr>
              <a:t>greater</a:t>
            </a:r>
            <a:r>
              <a:rPr lang="en-US" dirty="0" smtClean="0"/>
              <a:t> in older age groups (18 years) </a:t>
            </a:r>
            <a:r>
              <a:rPr lang="en-US" dirty="0" smtClean="0">
                <a:solidFill>
                  <a:srgbClr val="FF0000"/>
                </a:solidFill>
              </a:rPr>
              <a:t>than younger </a:t>
            </a:r>
            <a:r>
              <a:rPr lang="en-US" dirty="0" smtClean="0"/>
              <a:t>age groups (7 years) in every muscle group measured.</a:t>
            </a:r>
          </a:p>
          <a:p>
            <a:r>
              <a:rPr lang="en-US" dirty="0" smtClean="0"/>
              <a:t>It is likely that the deficiency of strength per mCSA in the younger age groups might be </a:t>
            </a:r>
            <a:r>
              <a:rPr lang="en-US" dirty="0" smtClean="0">
                <a:solidFill>
                  <a:srgbClr val="FF0000"/>
                </a:solidFill>
              </a:rPr>
              <a:t>related to a lack of the ability to mobilize </a:t>
            </a:r>
            <a:r>
              <a:rPr lang="en-US" dirty="0" smtClean="0"/>
              <a:t>the muscle voluntarily.</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 differences in strength per mCSA</a:t>
            </a:r>
            <a:endParaRPr lang="en-US" dirty="0"/>
          </a:p>
        </p:txBody>
      </p:sp>
      <p:sp>
        <p:nvSpPr>
          <p:cNvPr id="3" name="Content Placeholder 2"/>
          <p:cNvSpPr>
            <a:spLocks noGrp="1"/>
          </p:cNvSpPr>
          <p:nvPr>
            <p:ph idx="1"/>
          </p:nvPr>
        </p:nvSpPr>
        <p:spPr/>
        <p:txBody>
          <a:bodyPr/>
          <a:lstStyle/>
          <a:p>
            <a:r>
              <a:rPr lang="en-US" dirty="0" smtClean="0"/>
              <a:t> Further investigation is required to establish whether these differences in torque per mCSA are due to </a:t>
            </a:r>
            <a:r>
              <a:rPr lang="en-US" dirty="0" smtClean="0">
                <a:solidFill>
                  <a:srgbClr val="FF0000"/>
                </a:solidFill>
              </a:rPr>
              <a:t>biomechanical</a:t>
            </a:r>
            <a:r>
              <a:rPr lang="en-US" dirty="0" smtClean="0"/>
              <a:t> or </a:t>
            </a:r>
            <a:r>
              <a:rPr lang="en-US" dirty="0" smtClean="0">
                <a:solidFill>
                  <a:srgbClr val="FF0000"/>
                </a:solidFill>
              </a:rPr>
              <a:t>neuromuscular</a:t>
            </a:r>
            <a:r>
              <a:rPr lang="en-US" dirty="0" smtClean="0"/>
              <a:t> factors.</a:t>
            </a:r>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 differences in strength per mCSA</a:t>
            </a:r>
            <a:endParaRPr lang="en-US" dirty="0"/>
          </a:p>
        </p:txBody>
      </p:sp>
      <p:sp>
        <p:nvSpPr>
          <p:cNvPr id="3" name="Content Placeholder 2"/>
          <p:cNvSpPr>
            <a:spLocks noGrp="1"/>
          </p:cNvSpPr>
          <p:nvPr>
            <p:ph idx="1"/>
          </p:nvPr>
        </p:nvSpPr>
        <p:spPr/>
        <p:txBody>
          <a:bodyPr/>
          <a:lstStyle/>
          <a:p>
            <a:r>
              <a:rPr lang="en-US" dirty="0" smtClean="0"/>
              <a:t>Early work reported that </a:t>
            </a:r>
            <a:r>
              <a:rPr lang="en-US" dirty="0" smtClean="0">
                <a:solidFill>
                  <a:srgbClr val="FF0000"/>
                </a:solidFill>
              </a:rPr>
              <a:t>absolute</a:t>
            </a:r>
            <a:r>
              <a:rPr lang="en-US" dirty="0" smtClean="0"/>
              <a:t> isometric strength </a:t>
            </a:r>
            <a:r>
              <a:rPr lang="en-US" dirty="0" smtClean="0">
                <a:solidFill>
                  <a:srgbClr val="FF0000"/>
                </a:solidFill>
              </a:rPr>
              <a:t>differences</a:t>
            </a:r>
            <a:r>
              <a:rPr lang="en-US" dirty="0" smtClean="0"/>
              <a:t> between sexes disappeared when data were normalized to </a:t>
            </a:r>
            <a:r>
              <a:rPr lang="en-US" dirty="0" smtClean="0">
                <a:solidFill>
                  <a:srgbClr val="FF0000"/>
                </a:solidFill>
              </a:rPr>
              <a:t>anthropometric muscle </a:t>
            </a:r>
            <a:r>
              <a:rPr lang="en-US" dirty="0" smtClean="0"/>
              <a:t>(plus bone</a:t>
            </a:r>
            <a:r>
              <a:rPr lang="en-US" dirty="0" smtClean="0">
                <a:solidFill>
                  <a:srgbClr val="FF0000"/>
                </a:solidFill>
              </a:rPr>
              <a:t>) CSA in 9- to 12-year-olds</a:t>
            </a:r>
            <a:r>
              <a:rPr lang="en-US" dirty="0" smtClean="0"/>
              <a:t>.</a:t>
            </a:r>
          </a:p>
          <a:p>
            <a:r>
              <a:rPr lang="en-US" dirty="0" smtClean="0"/>
              <a:t>Deighan et al (2002) recently reported </a:t>
            </a:r>
            <a:r>
              <a:rPr lang="en-US" dirty="0" smtClean="0">
                <a:solidFill>
                  <a:srgbClr val="FF0000"/>
                </a:solidFill>
              </a:rPr>
              <a:t>significant sex differences </a:t>
            </a:r>
            <a:r>
              <a:rPr lang="en-US" dirty="0" smtClean="0"/>
              <a:t>in isokinetic elbow flexion per mCSA </a:t>
            </a:r>
            <a:r>
              <a:rPr lang="en-US" dirty="0" smtClean="0">
                <a:solidFill>
                  <a:srgbClr val="FF0000"/>
                </a:solidFill>
              </a:rPr>
              <a:t>in 9- to 10-year-olds and 16- to 17-year-olds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 differences in strength per mCSA</a:t>
            </a:r>
            <a:endParaRPr lang="en-US" dirty="0"/>
          </a:p>
        </p:txBody>
      </p:sp>
      <p:sp>
        <p:nvSpPr>
          <p:cNvPr id="3" name="Content Placeholder 2"/>
          <p:cNvSpPr>
            <a:spLocks noGrp="1"/>
          </p:cNvSpPr>
          <p:nvPr>
            <p:ph idx="1"/>
          </p:nvPr>
        </p:nvSpPr>
        <p:spPr/>
        <p:txBody>
          <a:bodyPr/>
          <a:lstStyle/>
          <a:p>
            <a:r>
              <a:rPr lang="en-US" dirty="0" smtClean="0"/>
              <a:t>The majority of recent studies would lead us therefore to the </a:t>
            </a:r>
            <a:r>
              <a:rPr lang="en-US" dirty="0" smtClean="0">
                <a:solidFill>
                  <a:srgbClr val="FF0000"/>
                </a:solidFill>
              </a:rPr>
              <a:t>conclusion</a:t>
            </a:r>
            <a:r>
              <a:rPr lang="en-US" dirty="0" smtClean="0"/>
              <a:t> that there is </a:t>
            </a:r>
            <a:r>
              <a:rPr lang="en-US" dirty="0" smtClean="0">
                <a:solidFill>
                  <a:srgbClr val="FF0000"/>
                </a:solidFill>
              </a:rPr>
              <a:t>no significant sex difference in strength </a:t>
            </a:r>
            <a:r>
              <a:rPr lang="en-US" dirty="0" smtClean="0"/>
              <a:t>per </a:t>
            </a:r>
            <a:r>
              <a:rPr lang="en-US" dirty="0" smtClean="0">
                <a:solidFill>
                  <a:srgbClr val="FF0000"/>
                </a:solidFill>
              </a:rPr>
              <a:t>mCSA</a:t>
            </a:r>
            <a:r>
              <a:rPr lang="en-US" dirty="0" smtClean="0"/>
              <a:t> irrespective of the muscle joint or action examined.</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Neuromuscular factors and strength development</a:t>
            </a:r>
            <a:endParaRPr lang="en-US" dirty="0"/>
          </a:p>
        </p:txBody>
      </p:sp>
      <p:sp>
        <p:nvSpPr>
          <p:cNvPr id="3" name="Content Placeholder 2"/>
          <p:cNvSpPr>
            <a:spLocks noGrp="1"/>
          </p:cNvSpPr>
          <p:nvPr>
            <p:ph idx="1"/>
          </p:nvPr>
        </p:nvSpPr>
        <p:spPr/>
        <p:txBody>
          <a:bodyPr>
            <a:normAutofit/>
          </a:bodyPr>
          <a:lstStyle/>
          <a:p>
            <a:r>
              <a:rPr lang="en-US" dirty="0" smtClean="0"/>
              <a:t>Both the </a:t>
            </a:r>
            <a:r>
              <a:rPr lang="en-US" dirty="0" smtClean="0">
                <a:solidFill>
                  <a:srgbClr val="FF0000"/>
                </a:solidFill>
              </a:rPr>
              <a:t>level of voluntary neural drive </a:t>
            </a:r>
            <a:r>
              <a:rPr lang="en-US" dirty="0" smtClean="0"/>
              <a:t>or </a:t>
            </a:r>
            <a:r>
              <a:rPr lang="en-US" dirty="0" smtClean="0">
                <a:solidFill>
                  <a:srgbClr val="FF0000"/>
                </a:solidFill>
              </a:rPr>
              <a:t>motor unit recruitment </a:t>
            </a:r>
            <a:r>
              <a:rPr lang="en-US" dirty="0" smtClean="0"/>
              <a:t>and the level of </a:t>
            </a:r>
            <a:r>
              <a:rPr lang="en-US" dirty="0" smtClean="0">
                <a:solidFill>
                  <a:srgbClr val="FF0000"/>
                </a:solidFill>
              </a:rPr>
              <a:t>activation or frequency of stimulation </a:t>
            </a:r>
            <a:r>
              <a:rPr lang="en-US" dirty="0" smtClean="0"/>
              <a:t>govern %MUA. </a:t>
            </a:r>
          </a:p>
          <a:p>
            <a:r>
              <a:rPr lang="en-US" dirty="0" smtClean="0"/>
              <a:t>The ideal way to measure the </a:t>
            </a:r>
            <a:r>
              <a:rPr lang="en-US" dirty="0" smtClean="0">
                <a:solidFill>
                  <a:srgbClr val="FF0000"/>
                </a:solidFill>
              </a:rPr>
              <a:t>contractile</a:t>
            </a:r>
            <a:r>
              <a:rPr lang="en-US" dirty="0" smtClean="0"/>
              <a:t> capacity of a muscle is to record the force </a:t>
            </a:r>
            <a:r>
              <a:rPr lang="en-US" dirty="0" smtClean="0">
                <a:solidFill>
                  <a:srgbClr val="FF0000"/>
                </a:solidFill>
              </a:rPr>
              <a:t>developed during </a:t>
            </a:r>
            <a:r>
              <a:rPr lang="en-US" dirty="0" err="1" smtClean="0">
                <a:solidFill>
                  <a:srgbClr val="FF0000"/>
                </a:solidFill>
              </a:rPr>
              <a:t>supramaximal</a:t>
            </a:r>
            <a:r>
              <a:rPr lang="en-US" dirty="0" smtClean="0">
                <a:solidFill>
                  <a:srgbClr val="FF0000"/>
                </a:solidFill>
              </a:rPr>
              <a:t> electrical </a:t>
            </a:r>
            <a:r>
              <a:rPr lang="en-US" dirty="0" smtClean="0"/>
              <a:t>stimulation of the nerve innervating the muscle.</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Neuromuscular factors and strength development</a:t>
            </a:r>
            <a:endParaRPr lang="en-US" dirty="0"/>
          </a:p>
        </p:txBody>
      </p:sp>
      <p:sp>
        <p:nvSpPr>
          <p:cNvPr id="3" name="Content Placeholder 2"/>
          <p:cNvSpPr>
            <a:spLocks noGrp="1"/>
          </p:cNvSpPr>
          <p:nvPr>
            <p:ph idx="1"/>
          </p:nvPr>
        </p:nvSpPr>
        <p:spPr/>
        <p:txBody>
          <a:bodyPr/>
          <a:lstStyle/>
          <a:p>
            <a:r>
              <a:rPr lang="en-US" dirty="0" smtClean="0"/>
              <a:t>The results of </a:t>
            </a:r>
            <a:r>
              <a:rPr lang="en-US" dirty="0" err="1" smtClean="0">
                <a:solidFill>
                  <a:srgbClr val="FF0000"/>
                </a:solidFill>
              </a:rPr>
              <a:t>tetanic</a:t>
            </a:r>
            <a:r>
              <a:rPr lang="en-US" dirty="0" smtClean="0">
                <a:solidFill>
                  <a:srgbClr val="FF0000"/>
                </a:solidFill>
              </a:rPr>
              <a:t> electrical stimulation </a:t>
            </a:r>
            <a:r>
              <a:rPr lang="en-US" dirty="0" smtClean="0"/>
              <a:t>may not be comparable to voluntary muscle actions, since in the former method </a:t>
            </a:r>
            <a:r>
              <a:rPr lang="en-US" dirty="0" smtClean="0">
                <a:solidFill>
                  <a:srgbClr val="FF0000"/>
                </a:solidFill>
              </a:rPr>
              <a:t>synergistic muscles may not be excited </a:t>
            </a:r>
            <a:r>
              <a:rPr lang="en-US" dirty="0" smtClean="0"/>
              <a:t>and the procedure is </a:t>
            </a:r>
            <a:r>
              <a:rPr lang="en-US" dirty="0" smtClean="0">
                <a:solidFill>
                  <a:srgbClr val="FF0000"/>
                </a:solidFill>
              </a:rPr>
              <a:t>very painful</a:t>
            </a:r>
            <a:r>
              <a:rPr lang="en-US" dirty="0" smtClean="0"/>
              <a:t>, leading to reduced compliance and, with child subjects, ethical concerns.</a:t>
            </a:r>
            <a:endParaRPr lang="en-US" dirty="0"/>
          </a:p>
        </p:txBody>
      </p:sp>
      <p:sp>
        <p:nvSpPr>
          <p:cNvPr id="4" name="Footer Placeholder 3"/>
          <p:cNvSpPr>
            <a:spLocks noGrp="1"/>
          </p:cNvSpPr>
          <p:nvPr>
            <p:ph type="ftr" sz="quarter" idx="11"/>
          </p:nvPr>
        </p:nvSpPr>
        <p:spPr/>
        <p:txBody>
          <a:bodyPr/>
          <a:lstStyle/>
          <a:p>
            <a:r>
              <a:rPr lang="en-US" smtClean="0"/>
              <a:t>Children Exercise Physiology</a:t>
            </a:r>
            <a:endParaRPr lang="en-US"/>
          </a:p>
        </p:txBody>
      </p:sp>
      <p:sp>
        <p:nvSpPr>
          <p:cNvPr id="5" name="Slide Number Placeholder 4"/>
          <p:cNvSpPr>
            <a:spLocks noGrp="1"/>
          </p:cNvSpPr>
          <p:nvPr>
            <p:ph type="sldNum" sz="quarter" idx="12"/>
          </p:nvPr>
        </p:nvSpPr>
        <p:spPr/>
        <p:txBody>
          <a:bodyPr/>
          <a:lstStyle/>
          <a:p>
            <a:fld id="{D499CAD1-7665-49A8-95DF-32653F183812}"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flash\Workshop Sama\exercise for pregnant\11.bmp"/>
          <p:cNvPicPr>
            <a:picLocks noChangeAspect="1" noChangeArrowheads="1"/>
          </p:cNvPicPr>
          <p:nvPr/>
        </p:nvPicPr>
        <p:blipFill>
          <a:blip r:embed="rId2" cstate="print"/>
          <a:srcRect/>
          <a:stretch>
            <a:fillRect/>
          </a:stretch>
        </p:blipFill>
        <p:spPr bwMode="auto">
          <a:xfrm>
            <a:off x="2895600" y="0"/>
            <a:ext cx="6248400" cy="6858000"/>
          </a:xfrm>
          <a:prstGeom prst="rect">
            <a:avLst/>
          </a:prstGeom>
          <a:noFill/>
        </p:spPr>
      </p:pic>
      <p:sp>
        <p:nvSpPr>
          <p:cNvPr id="2" name="Title 1"/>
          <p:cNvSpPr>
            <a:spLocks noGrp="1"/>
          </p:cNvSpPr>
          <p:nvPr>
            <p:ph type="ctrTitle"/>
          </p:nvPr>
        </p:nvSpPr>
        <p:spPr>
          <a:xfrm>
            <a:off x="0" y="0"/>
            <a:ext cx="7772400" cy="1470025"/>
          </a:xfrm>
        </p:spPr>
        <p:txBody>
          <a:bodyPr/>
          <a:lstStyle/>
          <a:p>
            <a:pPr algn="l"/>
            <a:r>
              <a:rPr lang="en-US" b="1" dirty="0" smtClean="0"/>
              <a:t>EXERCISE FOR YOUTH</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Scammon</a:t>
            </a:r>
            <a:r>
              <a:rPr lang="en-US" dirty="0" smtClean="0"/>
              <a:t> growth curves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990600" y="1600200"/>
            <a:ext cx="7010399" cy="51054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D499CAD1-7665-49A8-95DF-32653F183812}"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Children Exercise Physiology</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FOR YOUTH</a:t>
            </a:r>
            <a:endParaRPr lang="en-US" dirty="0"/>
          </a:p>
        </p:txBody>
      </p:sp>
      <p:sp>
        <p:nvSpPr>
          <p:cNvPr id="3" name="Content Placeholder 2"/>
          <p:cNvSpPr>
            <a:spLocks noGrp="1"/>
          </p:cNvSpPr>
          <p:nvPr>
            <p:ph idx="1"/>
          </p:nvPr>
        </p:nvSpPr>
        <p:spPr/>
        <p:txBody>
          <a:bodyPr/>
          <a:lstStyle/>
          <a:p>
            <a:r>
              <a:rPr lang="en-US" dirty="0" smtClean="0"/>
              <a:t>Research </a:t>
            </a:r>
            <a:r>
              <a:rPr lang="en-US" dirty="0" err="1" smtClean="0"/>
              <a:t>conﬁrms</a:t>
            </a:r>
            <a:r>
              <a:rPr lang="en-US" dirty="0" smtClean="0"/>
              <a:t> that adults who exercise regularly improve their overall health and reduce their risk for chronic conditions such as cardiovascular disease, diabetes, and stroke. A logical conclusion, therefore, is that regular </a:t>
            </a:r>
            <a:r>
              <a:rPr lang="en-US" dirty="0" smtClean="0">
                <a:solidFill>
                  <a:srgbClr val="FF0000"/>
                </a:solidFill>
              </a:rPr>
              <a:t>physical activity </a:t>
            </a:r>
            <a:r>
              <a:rPr lang="en-US" dirty="0" smtClean="0"/>
              <a:t>can also improve the health status of </a:t>
            </a:r>
            <a:r>
              <a:rPr lang="en-US" dirty="0" smtClean="0">
                <a:solidFill>
                  <a:srgbClr val="FF0000"/>
                </a:solidFill>
              </a:rPr>
              <a:t>children and adolescents </a:t>
            </a:r>
            <a:r>
              <a:rPr lang="en-US" dirty="0" smtClean="0"/>
              <a:t>and possibly prevent the development of chronic  conditions.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FOR YOUTH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fact, statistics show that one third of Americans under the age of </a:t>
            </a:r>
            <a:r>
              <a:rPr lang="en-US" dirty="0" smtClean="0">
                <a:solidFill>
                  <a:srgbClr val="FF0000"/>
                </a:solidFill>
              </a:rPr>
              <a:t>18</a:t>
            </a:r>
            <a:r>
              <a:rPr lang="en-US" dirty="0" smtClean="0"/>
              <a:t> are physically </a:t>
            </a:r>
            <a:r>
              <a:rPr lang="en-US" dirty="0" err="1" smtClean="0">
                <a:solidFill>
                  <a:srgbClr val="FF0000"/>
                </a:solidFill>
              </a:rPr>
              <a:t>unﬁt</a:t>
            </a:r>
            <a:r>
              <a:rPr lang="en-US" dirty="0" smtClean="0"/>
              <a:t> according to measurements of maximal oxygen uptake, or VO2max. </a:t>
            </a:r>
          </a:p>
          <a:p>
            <a:r>
              <a:rPr lang="en-US" dirty="0" smtClean="0"/>
              <a:t>Moreover, boys tend to become </a:t>
            </a:r>
            <a:r>
              <a:rPr lang="en-US" dirty="0" err="1" smtClean="0"/>
              <a:t>ﬁtter</a:t>
            </a:r>
            <a:r>
              <a:rPr lang="en-US" dirty="0" smtClean="0"/>
              <a:t> as they get older; whereas, girls tend to become less </a:t>
            </a:r>
            <a:r>
              <a:rPr lang="en-US" dirty="0" err="1" smtClean="0"/>
              <a:t>ﬁt</a:t>
            </a:r>
            <a:r>
              <a:rPr lang="en-US" dirty="0" smtClean="0"/>
              <a:t> as they age.</a:t>
            </a:r>
          </a:p>
          <a:p>
            <a:r>
              <a:rPr lang="en-US" dirty="0" smtClean="0"/>
              <a:t>Because risk factors tend to </a:t>
            </a:r>
            <a:r>
              <a:rPr lang="en-US" dirty="0" smtClean="0">
                <a:solidFill>
                  <a:srgbClr val="FF0000"/>
                </a:solidFill>
              </a:rPr>
              <a:t>persist</a:t>
            </a:r>
            <a:r>
              <a:rPr lang="en-US" dirty="0" smtClean="0"/>
              <a:t> </a:t>
            </a:r>
            <a:r>
              <a:rPr lang="en-US" dirty="0" smtClean="0">
                <a:solidFill>
                  <a:srgbClr val="FF0000"/>
                </a:solidFill>
              </a:rPr>
              <a:t>throughout</a:t>
            </a:r>
            <a:r>
              <a:rPr lang="en-US" dirty="0" smtClean="0"/>
              <a:t> life, </a:t>
            </a:r>
            <a:r>
              <a:rPr lang="en-US" dirty="0" smtClean="0">
                <a:solidFill>
                  <a:srgbClr val="FF0000"/>
                </a:solidFill>
              </a:rPr>
              <a:t>children</a:t>
            </a:r>
            <a:r>
              <a:rPr lang="en-US" dirty="0" smtClean="0"/>
              <a:t> and adolescents who are at high risk tend to </a:t>
            </a:r>
            <a:r>
              <a:rPr lang="en-US" dirty="0" smtClean="0">
                <a:solidFill>
                  <a:srgbClr val="FF0000"/>
                </a:solidFill>
              </a:rPr>
              <a:t>remain at risk as they age</a:t>
            </a: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ANATOMICAL AND PHYSIOLOGICAL DIFFERENCES BETWEEN ADULTS AND YOUTH</a:t>
            </a:r>
            <a:endParaRPr lang="en-US" sz="3200" dirty="0"/>
          </a:p>
        </p:txBody>
      </p:sp>
      <p:sp>
        <p:nvSpPr>
          <p:cNvPr id="3" name="Content Placeholder 2"/>
          <p:cNvSpPr>
            <a:spLocks noGrp="1"/>
          </p:cNvSpPr>
          <p:nvPr>
            <p:ph idx="1"/>
          </p:nvPr>
        </p:nvSpPr>
        <p:spPr/>
        <p:txBody>
          <a:bodyPr>
            <a:normAutofit fontScale="92500" lnSpcReduction="20000"/>
          </a:bodyPr>
          <a:lstStyle/>
          <a:p>
            <a:r>
              <a:rPr lang="en-US" b="1" dirty="0" smtClean="0"/>
              <a:t>GROWTH AND DEVELOPMENT:</a:t>
            </a:r>
          </a:p>
          <a:p>
            <a:r>
              <a:rPr lang="en-US" dirty="0" smtClean="0"/>
              <a:t>The bones, muscles, and joints of children and adolescents are growing and developing at a rapid rate. Long bones grow in length because of the presence of the </a:t>
            </a:r>
            <a:r>
              <a:rPr lang="en-US" dirty="0" smtClean="0">
                <a:solidFill>
                  <a:srgbClr val="FF0000"/>
                </a:solidFill>
              </a:rPr>
              <a:t>epiphyseal</a:t>
            </a:r>
            <a:r>
              <a:rPr lang="en-US" dirty="0" smtClean="0"/>
              <a:t> plate.</a:t>
            </a:r>
          </a:p>
          <a:p>
            <a:r>
              <a:rPr lang="en-US" dirty="0" smtClean="0"/>
              <a:t>These growth spurts result in </a:t>
            </a:r>
            <a:r>
              <a:rPr lang="en-US" dirty="0" smtClean="0">
                <a:solidFill>
                  <a:srgbClr val="FF0000"/>
                </a:solidFill>
              </a:rPr>
              <a:t>weight</a:t>
            </a:r>
            <a:r>
              <a:rPr lang="en-US" dirty="0" smtClean="0"/>
              <a:t> gain, </a:t>
            </a:r>
            <a:r>
              <a:rPr lang="en-US" dirty="0" smtClean="0">
                <a:solidFill>
                  <a:srgbClr val="FF0000"/>
                </a:solidFill>
              </a:rPr>
              <a:t>height</a:t>
            </a:r>
            <a:r>
              <a:rPr lang="en-US" dirty="0" smtClean="0"/>
              <a:t> increases, and an altered center of </a:t>
            </a:r>
            <a:r>
              <a:rPr lang="en-US" dirty="0" smtClean="0">
                <a:solidFill>
                  <a:srgbClr val="FF0000"/>
                </a:solidFill>
              </a:rPr>
              <a:t>balance</a:t>
            </a:r>
            <a:r>
              <a:rPr lang="en-US" dirty="0" smtClean="0"/>
              <a:t> that can interfere with </a:t>
            </a:r>
            <a:r>
              <a:rPr lang="en-US" dirty="0" smtClean="0">
                <a:solidFill>
                  <a:srgbClr val="FF0000"/>
                </a:solidFill>
              </a:rPr>
              <a:t>biomechanical</a:t>
            </a:r>
            <a:r>
              <a:rPr lang="en-US" dirty="0" smtClean="0"/>
              <a:t> properties.</a:t>
            </a:r>
          </a:p>
          <a:p>
            <a:r>
              <a:rPr lang="en-US" dirty="0" smtClean="0"/>
              <a:t>Ultimately, this can affect performance in physical activity and sports.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NEUROMUSCULAR CONTROL</a:t>
            </a:r>
            <a:endParaRPr lang="en-US" dirty="0"/>
          </a:p>
        </p:txBody>
      </p:sp>
      <p:sp>
        <p:nvSpPr>
          <p:cNvPr id="3" name="Content Placeholder 2"/>
          <p:cNvSpPr>
            <a:spLocks noGrp="1"/>
          </p:cNvSpPr>
          <p:nvPr>
            <p:ph idx="1"/>
          </p:nvPr>
        </p:nvSpPr>
        <p:spPr/>
        <p:txBody>
          <a:bodyPr/>
          <a:lstStyle/>
          <a:p>
            <a:r>
              <a:rPr lang="en-US" dirty="0" smtClean="0"/>
              <a:t>A nerve cell called a </a:t>
            </a:r>
            <a:r>
              <a:rPr lang="en-US" dirty="0" smtClean="0">
                <a:solidFill>
                  <a:srgbClr val="FF0000"/>
                </a:solidFill>
              </a:rPr>
              <a:t>motor neuron </a:t>
            </a:r>
            <a:r>
              <a:rPr lang="en-US" dirty="0" smtClean="0"/>
              <a:t>extends from the central nervous system to one or more </a:t>
            </a:r>
            <a:r>
              <a:rPr lang="en-US" dirty="0" smtClean="0">
                <a:solidFill>
                  <a:srgbClr val="FF0000"/>
                </a:solidFill>
              </a:rPr>
              <a:t>muscle </a:t>
            </a:r>
            <a:r>
              <a:rPr lang="en-US" dirty="0" err="1" smtClean="0">
                <a:solidFill>
                  <a:srgbClr val="FF0000"/>
                </a:solidFill>
              </a:rPr>
              <a:t>ﬁbers</a:t>
            </a:r>
            <a:r>
              <a:rPr lang="en-US" dirty="0" smtClean="0">
                <a:solidFill>
                  <a:srgbClr val="FF0000"/>
                </a:solidFill>
              </a:rPr>
              <a:t> within a given muscle</a:t>
            </a:r>
            <a:r>
              <a:rPr lang="en-US" dirty="0" smtClean="0"/>
              <a:t>. </a:t>
            </a:r>
          </a:p>
          <a:p>
            <a:r>
              <a:rPr lang="en-US" dirty="0" smtClean="0"/>
              <a:t>During growth and development, communication between motor neurons and their muscle </a:t>
            </a:r>
            <a:r>
              <a:rPr lang="en-US" dirty="0" err="1" smtClean="0"/>
              <a:t>ﬁbers</a:t>
            </a:r>
            <a:r>
              <a:rPr lang="en-US" dirty="0" smtClean="0"/>
              <a:t> gradually improves. </a:t>
            </a:r>
          </a:p>
          <a:p>
            <a:r>
              <a:rPr lang="en-US" dirty="0" smtClean="0"/>
              <a:t>Impulses propagate more rapidly along the neuron as myelin sheath develops.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EXERCISE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Children and adolescents have a different physiological response to exercise than adults. For instance, they require </a:t>
            </a:r>
            <a:r>
              <a:rPr lang="en-US" dirty="0" smtClean="0">
                <a:solidFill>
                  <a:srgbClr val="FF0000"/>
                </a:solidFill>
              </a:rPr>
              <a:t>20</a:t>
            </a:r>
            <a:r>
              <a:rPr lang="en-US" dirty="0" smtClean="0"/>
              <a:t>% to </a:t>
            </a:r>
            <a:r>
              <a:rPr lang="en-US" dirty="0" smtClean="0">
                <a:solidFill>
                  <a:srgbClr val="FF0000"/>
                </a:solidFill>
              </a:rPr>
              <a:t>30</a:t>
            </a:r>
            <a:r>
              <a:rPr lang="en-US" dirty="0" smtClean="0"/>
              <a:t>% more </a:t>
            </a:r>
            <a:r>
              <a:rPr lang="en-US" dirty="0" smtClean="0">
                <a:solidFill>
                  <a:srgbClr val="FF0000"/>
                </a:solidFill>
              </a:rPr>
              <a:t>oxygen</a:t>
            </a:r>
            <a:r>
              <a:rPr lang="en-US" dirty="0" smtClean="0"/>
              <a:t> per unit of body mass when running at a given pace.</a:t>
            </a:r>
          </a:p>
          <a:p>
            <a:r>
              <a:rPr lang="en-US" dirty="0" smtClean="0">
                <a:solidFill>
                  <a:srgbClr val="FF0000"/>
                </a:solidFill>
              </a:rPr>
              <a:t>energy expenditure and VO2max </a:t>
            </a:r>
            <a:r>
              <a:rPr lang="en-US" dirty="0" smtClean="0"/>
              <a:t>are higher during endurance activities such as running or walking.</a:t>
            </a:r>
          </a:p>
          <a:p>
            <a:r>
              <a:rPr lang="en-US" dirty="0" smtClean="0"/>
              <a:t>Their </a:t>
            </a:r>
            <a:r>
              <a:rPr lang="en-US" dirty="0" smtClean="0">
                <a:solidFill>
                  <a:srgbClr val="FF0000"/>
                </a:solidFill>
              </a:rPr>
              <a:t>less </a:t>
            </a:r>
            <a:r>
              <a:rPr lang="en-US" dirty="0" err="1" smtClean="0">
                <a:solidFill>
                  <a:srgbClr val="FF0000"/>
                </a:solidFill>
              </a:rPr>
              <a:t>efﬁcient</a:t>
            </a:r>
            <a:r>
              <a:rPr lang="en-US" dirty="0" smtClean="0">
                <a:solidFill>
                  <a:srgbClr val="FF0000"/>
                </a:solidFill>
              </a:rPr>
              <a:t> respiration </a:t>
            </a:r>
            <a:r>
              <a:rPr lang="en-US" dirty="0" smtClean="0"/>
              <a:t>is likely due to a shorter respiratory cycle caused by a higher </a:t>
            </a:r>
            <a:r>
              <a:rPr lang="en-US" dirty="0" smtClean="0">
                <a:solidFill>
                  <a:srgbClr val="FF0000"/>
                </a:solidFill>
              </a:rPr>
              <a:t>respiratory frequency</a:t>
            </a:r>
            <a:r>
              <a:rPr lang="en-US" dirty="0" smtClean="0"/>
              <a:t>. </a:t>
            </a:r>
          </a:p>
          <a:p>
            <a:r>
              <a:rPr lang="en-US" dirty="0" smtClean="0"/>
              <a:t>Though a child’s VO2max improves </a:t>
            </a:r>
            <a:r>
              <a:rPr lang="en-US" dirty="0" smtClean="0">
                <a:solidFill>
                  <a:srgbClr val="FF0000"/>
                </a:solidFill>
              </a:rPr>
              <a:t>slightly</a:t>
            </a:r>
            <a:r>
              <a:rPr lang="en-US" dirty="0" smtClean="0"/>
              <a:t> with training, improvements are minimal.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EXERCISE</a:t>
            </a:r>
            <a:endParaRPr lang="en-US" dirty="0"/>
          </a:p>
        </p:txBody>
      </p:sp>
      <p:sp>
        <p:nvSpPr>
          <p:cNvPr id="3" name="Content Placeholder 2"/>
          <p:cNvSpPr>
            <a:spLocks noGrp="1"/>
          </p:cNvSpPr>
          <p:nvPr>
            <p:ph idx="1"/>
          </p:nvPr>
        </p:nvSpPr>
        <p:spPr>
          <a:xfrm>
            <a:off x="457200" y="1600200"/>
            <a:ext cx="8458200" cy="4525963"/>
          </a:xfrm>
        </p:spPr>
        <p:txBody>
          <a:bodyPr>
            <a:normAutofit fontScale="85000" lnSpcReduction="20000"/>
          </a:bodyPr>
          <a:lstStyle/>
          <a:p>
            <a:r>
              <a:rPr lang="en-US" dirty="0" smtClean="0"/>
              <a:t>It might be because of the </a:t>
            </a:r>
            <a:r>
              <a:rPr lang="en-US" dirty="0" smtClean="0">
                <a:solidFill>
                  <a:srgbClr val="FF0000"/>
                </a:solidFill>
              </a:rPr>
              <a:t>hormonal </a:t>
            </a:r>
            <a:r>
              <a:rPr lang="en-US" dirty="0" err="1" smtClean="0">
                <a:solidFill>
                  <a:srgbClr val="FF0000"/>
                </a:solidFill>
              </a:rPr>
              <a:t>ﬂuctuations</a:t>
            </a:r>
            <a:r>
              <a:rPr lang="en-US" dirty="0" smtClean="0">
                <a:solidFill>
                  <a:srgbClr val="FF0000"/>
                </a:solidFill>
              </a:rPr>
              <a:t> </a:t>
            </a:r>
            <a:r>
              <a:rPr lang="en-US" dirty="0" smtClean="0"/>
              <a:t>that occur at puberty.</a:t>
            </a:r>
          </a:p>
          <a:p>
            <a:r>
              <a:rPr lang="en-US" dirty="0" smtClean="0"/>
              <a:t>children have a </a:t>
            </a:r>
            <a:r>
              <a:rPr lang="en-US" dirty="0" smtClean="0">
                <a:solidFill>
                  <a:srgbClr val="FF0000"/>
                </a:solidFill>
              </a:rPr>
              <a:t>lower stroke volume </a:t>
            </a:r>
            <a:r>
              <a:rPr lang="en-US" dirty="0" smtClean="0"/>
              <a:t>both at rest and during exertion. </a:t>
            </a:r>
          </a:p>
          <a:p>
            <a:r>
              <a:rPr lang="en-US" dirty="0" smtClean="0"/>
              <a:t>Furthermore, </a:t>
            </a:r>
            <a:r>
              <a:rPr lang="en-US" dirty="0" smtClean="0">
                <a:solidFill>
                  <a:srgbClr val="FF0000"/>
                </a:solidFill>
              </a:rPr>
              <a:t>heart rate </a:t>
            </a:r>
            <a:r>
              <a:rPr lang="en-US" dirty="0" smtClean="0"/>
              <a:t>tends to be </a:t>
            </a:r>
            <a:r>
              <a:rPr lang="en-US" dirty="0" smtClean="0">
                <a:solidFill>
                  <a:srgbClr val="FF0000"/>
                </a:solidFill>
              </a:rPr>
              <a:t>higher</a:t>
            </a:r>
            <a:r>
              <a:rPr lang="en-US" dirty="0" smtClean="0"/>
              <a:t> at rest and during exercise in this group; therefore, </a:t>
            </a:r>
            <a:r>
              <a:rPr lang="en-US" dirty="0" smtClean="0">
                <a:solidFill>
                  <a:srgbClr val="FF0000"/>
                </a:solidFill>
              </a:rPr>
              <a:t>maximal heart rate </a:t>
            </a:r>
            <a:r>
              <a:rPr lang="en-US" dirty="0" smtClean="0"/>
              <a:t>cannot be accurately </a:t>
            </a:r>
            <a:r>
              <a:rPr lang="en-US" dirty="0" smtClean="0">
                <a:solidFill>
                  <a:srgbClr val="FF0000"/>
                </a:solidFill>
              </a:rPr>
              <a:t>determined</a:t>
            </a:r>
            <a:r>
              <a:rPr lang="en-US" dirty="0" smtClean="0"/>
              <a:t> by subtracting age from </a:t>
            </a:r>
            <a:r>
              <a:rPr lang="en-US" dirty="0" smtClean="0">
                <a:solidFill>
                  <a:srgbClr val="FF0000"/>
                </a:solidFill>
              </a:rPr>
              <a:t>220</a:t>
            </a:r>
            <a:r>
              <a:rPr lang="en-US" dirty="0" smtClean="0"/>
              <a:t> for anyone under the age of </a:t>
            </a:r>
            <a:r>
              <a:rPr lang="en-US" dirty="0" smtClean="0">
                <a:solidFill>
                  <a:srgbClr val="FF0000"/>
                </a:solidFill>
              </a:rPr>
              <a:t>16</a:t>
            </a:r>
            <a:r>
              <a:rPr lang="en-US" dirty="0" smtClean="0"/>
              <a:t>.</a:t>
            </a:r>
          </a:p>
          <a:p>
            <a:r>
              <a:rPr lang="en-US" dirty="0" smtClean="0"/>
              <a:t>training heart rate for this group should reach </a:t>
            </a:r>
            <a:r>
              <a:rPr lang="en-US" dirty="0" smtClean="0">
                <a:solidFill>
                  <a:srgbClr val="FF0000"/>
                </a:solidFill>
              </a:rPr>
              <a:t>170 to 180 </a:t>
            </a:r>
            <a:r>
              <a:rPr lang="en-US" dirty="0" smtClean="0"/>
              <a:t>bpm to achieve even slight improvements in cardiorespiratory functioning.</a:t>
            </a:r>
          </a:p>
          <a:p>
            <a:r>
              <a:rPr lang="en-US" dirty="0" smtClean="0"/>
              <a:t>Lastly</a:t>
            </a:r>
            <a:r>
              <a:rPr lang="en-US" dirty="0" smtClean="0">
                <a:solidFill>
                  <a:srgbClr val="FF0000"/>
                </a:solidFill>
              </a:rPr>
              <a:t>, blood pressure</a:t>
            </a:r>
            <a:r>
              <a:rPr lang="en-US" dirty="0" smtClean="0"/>
              <a:t> at rest and during exertion is </a:t>
            </a:r>
            <a:r>
              <a:rPr lang="en-US" dirty="0" smtClean="0">
                <a:solidFill>
                  <a:srgbClr val="FF0000"/>
                </a:solidFill>
              </a:rPr>
              <a:t>lower</a:t>
            </a:r>
            <a:r>
              <a:rPr lang="en-US" dirty="0" smtClean="0"/>
              <a:t> in children because of their smaller surface area.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REGULATION OF BODY TEMPERATURE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Sweat glands </a:t>
            </a:r>
            <a:r>
              <a:rPr lang="en-US" dirty="0" smtClean="0"/>
              <a:t>play a crucial role in maintaining body temperature. </a:t>
            </a:r>
          </a:p>
          <a:p>
            <a:r>
              <a:rPr lang="en-US" dirty="0" smtClean="0">
                <a:solidFill>
                  <a:srgbClr val="FF0000"/>
                </a:solidFill>
              </a:rPr>
              <a:t>Children</a:t>
            </a:r>
            <a:r>
              <a:rPr lang="en-US" dirty="0" smtClean="0"/>
              <a:t> produce more </a:t>
            </a:r>
            <a:r>
              <a:rPr lang="en-US" dirty="0" smtClean="0">
                <a:solidFill>
                  <a:srgbClr val="FF0000"/>
                </a:solidFill>
              </a:rPr>
              <a:t>heat per kilogram </a:t>
            </a:r>
            <a:r>
              <a:rPr lang="en-US" dirty="0" smtClean="0"/>
              <a:t>of body weight during activity than adults; however, they </a:t>
            </a:r>
            <a:r>
              <a:rPr lang="en-US" dirty="0" smtClean="0">
                <a:solidFill>
                  <a:srgbClr val="FF0000"/>
                </a:solidFill>
              </a:rPr>
              <a:t>do not sweat as </a:t>
            </a:r>
            <a:r>
              <a:rPr lang="en-US" dirty="0" err="1" smtClean="0">
                <a:solidFill>
                  <a:srgbClr val="FF0000"/>
                </a:solidFill>
              </a:rPr>
              <a:t>efﬁciently</a:t>
            </a:r>
            <a:r>
              <a:rPr lang="en-US" dirty="0" smtClean="0"/>
              <a:t>.</a:t>
            </a:r>
          </a:p>
          <a:p>
            <a:r>
              <a:rPr lang="en-US" dirty="0" smtClean="0"/>
              <a:t> They do have </a:t>
            </a:r>
            <a:r>
              <a:rPr lang="en-US" dirty="0" smtClean="0">
                <a:solidFill>
                  <a:srgbClr val="FF0000"/>
                </a:solidFill>
              </a:rPr>
              <a:t>more</a:t>
            </a:r>
            <a:r>
              <a:rPr lang="en-US" dirty="0" smtClean="0"/>
              <a:t> sweat glands than adults, but their glands are </a:t>
            </a:r>
            <a:r>
              <a:rPr lang="en-US" dirty="0" smtClean="0">
                <a:solidFill>
                  <a:srgbClr val="FF0000"/>
                </a:solidFill>
              </a:rPr>
              <a:t>underdeveloped</a:t>
            </a:r>
            <a:r>
              <a:rPr lang="en-US" dirty="0" smtClean="0"/>
              <a:t> and not as active as mature glands.</a:t>
            </a:r>
          </a:p>
          <a:p>
            <a:r>
              <a:rPr lang="en-US" dirty="0" smtClean="0"/>
              <a:t>Additionally, </a:t>
            </a:r>
            <a:r>
              <a:rPr lang="en-US" dirty="0" smtClean="0">
                <a:solidFill>
                  <a:srgbClr val="FF0000"/>
                </a:solidFill>
              </a:rPr>
              <a:t>their sweating mechanism </a:t>
            </a:r>
            <a:r>
              <a:rPr lang="en-US" dirty="0" smtClean="0"/>
              <a:t>is not activated until they reach </a:t>
            </a:r>
            <a:r>
              <a:rPr lang="en-US" dirty="0" smtClean="0">
                <a:solidFill>
                  <a:srgbClr val="FF0000"/>
                </a:solidFill>
              </a:rPr>
              <a:t>a much higher core </a:t>
            </a:r>
            <a:r>
              <a:rPr lang="en-US" dirty="0" smtClean="0"/>
              <a:t>body temperature than adults.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REGULATION OF BODY TEMPERATURE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Children are generally more </a:t>
            </a:r>
            <a:r>
              <a:rPr lang="en-US" dirty="0" smtClean="0">
                <a:solidFill>
                  <a:srgbClr val="FF0000"/>
                </a:solidFill>
              </a:rPr>
              <a:t>vulnerable</a:t>
            </a:r>
            <a:r>
              <a:rPr lang="en-US" dirty="0" smtClean="0"/>
              <a:t> to </a:t>
            </a:r>
            <a:r>
              <a:rPr lang="en-US" dirty="0" smtClean="0">
                <a:solidFill>
                  <a:srgbClr val="FF0000"/>
                </a:solidFill>
              </a:rPr>
              <a:t>dehydration</a:t>
            </a:r>
            <a:r>
              <a:rPr lang="en-US" dirty="0" smtClean="0"/>
              <a:t> than adults are. When dehydrated, the body has </a:t>
            </a:r>
            <a:r>
              <a:rPr lang="en-US" dirty="0" err="1" smtClean="0">
                <a:solidFill>
                  <a:srgbClr val="FF0000"/>
                </a:solidFill>
              </a:rPr>
              <a:t>difﬁculty</a:t>
            </a:r>
            <a:r>
              <a:rPr lang="en-US" dirty="0" smtClean="0"/>
              <a:t> eliminating </a:t>
            </a:r>
            <a:r>
              <a:rPr lang="en-US" dirty="0" smtClean="0">
                <a:solidFill>
                  <a:srgbClr val="FF0000"/>
                </a:solidFill>
              </a:rPr>
              <a:t>body heat </a:t>
            </a:r>
            <a:r>
              <a:rPr lang="en-US" dirty="0" smtClean="0"/>
              <a:t>and is therefore prone to </a:t>
            </a:r>
            <a:r>
              <a:rPr lang="en-US" dirty="0" smtClean="0">
                <a:solidFill>
                  <a:srgbClr val="FF0000"/>
                </a:solidFill>
              </a:rPr>
              <a:t>heat  illness</a:t>
            </a:r>
            <a:r>
              <a:rPr lang="en-US" dirty="0" smtClean="0"/>
              <a:t>—especially during intermittent activity, the type of activity common in this population. </a:t>
            </a:r>
          </a:p>
          <a:p>
            <a:r>
              <a:rPr lang="en-US" dirty="0" smtClean="0"/>
              <a:t>If children are exercising for a prolonged time period, ensure that they consume </a:t>
            </a:r>
            <a:r>
              <a:rPr lang="en-US" dirty="0" err="1" smtClean="0"/>
              <a:t>ﬂuids</a:t>
            </a:r>
            <a:r>
              <a:rPr lang="en-US" dirty="0" smtClean="0"/>
              <a:t> every </a:t>
            </a:r>
            <a:r>
              <a:rPr lang="en-US" dirty="0" smtClean="0">
                <a:solidFill>
                  <a:srgbClr val="FF0000"/>
                </a:solidFill>
              </a:rPr>
              <a:t>15</a:t>
            </a:r>
            <a:r>
              <a:rPr lang="en-US" dirty="0" smtClean="0"/>
              <a:t> to </a:t>
            </a:r>
            <a:r>
              <a:rPr lang="en-US" dirty="0" smtClean="0">
                <a:solidFill>
                  <a:srgbClr val="FF0000"/>
                </a:solidFill>
              </a:rPr>
              <a:t>20</a:t>
            </a:r>
            <a:r>
              <a:rPr lang="en-US" dirty="0" smtClean="0"/>
              <a:t> minutes to facilitate </a:t>
            </a:r>
            <a:r>
              <a:rPr lang="en-US" dirty="0" err="1" smtClean="0"/>
              <a:t>efﬁcient</a:t>
            </a:r>
            <a:r>
              <a:rPr lang="en-US" dirty="0" smtClean="0"/>
              <a:t> heat dissipation and better  performance.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2819400" cy="1858962"/>
          </a:xfrm>
        </p:spPr>
        <p:txBody>
          <a:bodyPr>
            <a:normAutofit fontScale="90000"/>
          </a:bodyPr>
          <a:lstStyle/>
          <a:p>
            <a:r>
              <a:rPr lang="en-US" sz="2800" dirty="0" smtClean="0"/>
              <a:t>Homeostasis of body temperature through negative feedback</a:t>
            </a:r>
            <a:endParaRPr lang="en-US" sz="2800" dirty="0"/>
          </a:p>
        </p:txBody>
      </p:sp>
      <p:pic>
        <p:nvPicPr>
          <p:cNvPr id="1027" name="Picture 3" descr="C:\Documents and Settings\elahe\Desktop\12.bmp"/>
          <p:cNvPicPr>
            <a:picLocks noChangeAspect="1" noChangeArrowheads="1"/>
          </p:cNvPicPr>
          <p:nvPr/>
        </p:nvPicPr>
        <p:blipFill>
          <a:blip r:embed="rId2" cstate="print"/>
          <a:srcRect/>
          <a:stretch>
            <a:fillRect/>
          </a:stretch>
        </p:blipFill>
        <p:spPr bwMode="auto">
          <a:xfrm>
            <a:off x="3124200" y="228600"/>
            <a:ext cx="5715000" cy="6384786"/>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OVERWEIGHT AND OBESITY AMONG CHILDREN</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According to the Centers for Disease Control, </a:t>
            </a:r>
            <a:r>
              <a:rPr lang="en-US" dirty="0" smtClean="0">
                <a:solidFill>
                  <a:srgbClr val="FF0000"/>
                </a:solidFill>
              </a:rPr>
              <a:t>16%</a:t>
            </a:r>
            <a:r>
              <a:rPr lang="en-US" dirty="0" smtClean="0"/>
              <a:t> of those between the ages of </a:t>
            </a:r>
            <a:r>
              <a:rPr lang="en-US" dirty="0" smtClean="0">
                <a:solidFill>
                  <a:srgbClr val="FF0000"/>
                </a:solidFill>
              </a:rPr>
              <a:t>6 and 19 </a:t>
            </a:r>
            <a:r>
              <a:rPr lang="en-US" dirty="0" smtClean="0"/>
              <a:t>are </a:t>
            </a:r>
            <a:r>
              <a:rPr lang="en-US" dirty="0" smtClean="0">
                <a:solidFill>
                  <a:srgbClr val="FF0000"/>
                </a:solidFill>
              </a:rPr>
              <a:t>overweight</a:t>
            </a:r>
            <a:r>
              <a:rPr lang="en-US" dirty="0" smtClean="0"/>
              <a:t> or obese with an additional </a:t>
            </a:r>
            <a:r>
              <a:rPr lang="en-US" dirty="0" smtClean="0">
                <a:solidFill>
                  <a:srgbClr val="FF0000"/>
                </a:solidFill>
              </a:rPr>
              <a:t>15%</a:t>
            </a:r>
            <a:r>
              <a:rPr lang="en-US" dirty="0" smtClean="0"/>
              <a:t> dangerously close to meeting the criteria for overweight.</a:t>
            </a:r>
          </a:p>
          <a:p>
            <a:r>
              <a:rPr lang="en-US" dirty="0" smtClean="0"/>
              <a:t>Additionally, the obesity rate for children between the ages of </a:t>
            </a:r>
            <a:r>
              <a:rPr lang="en-US" dirty="0" smtClean="0">
                <a:solidFill>
                  <a:srgbClr val="FF0000"/>
                </a:solidFill>
              </a:rPr>
              <a:t>2</a:t>
            </a:r>
            <a:r>
              <a:rPr lang="en-US" dirty="0" smtClean="0"/>
              <a:t> and </a:t>
            </a:r>
            <a:r>
              <a:rPr lang="en-US" dirty="0" smtClean="0">
                <a:solidFill>
                  <a:srgbClr val="FF0000"/>
                </a:solidFill>
              </a:rPr>
              <a:t>5</a:t>
            </a:r>
            <a:r>
              <a:rPr lang="en-US" dirty="0" smtClean="0"/>
              <a:t> and adolescents between the ages of </a:t>
            </a:r>
            <a:r>
              <a:rPr lang="en-US" dirty="0" smtClean="0">
                <a:solidFill>
                  <a:srgbClr val="FF0000"/>
                </a:solidFill>
              </a:rPr>
              <a:t>12</a:t>
            </a:r>
            <a:r>
              <a:rPr lang="en-US" dirty="0" smtClean="0"/>
              <a:t> and </a:t>
            </a:r>
            <a:r>
              <a:rPr lang="en-US" dirty="0" smtClean="0">
                <a:solidFill>
                  <a:srgbClr val="FF0000"/>
                </a:solidFill>
              </a:rPr>
              <a:t>19</a:t>
            </a:r>
            <a:r>
              <a:rPr lang="en-US" dirty="0" smtClean="0"/>
              <a:t> is twice as high as it was </a:t>
            </a:r>
            <a:r>
              <a:rPr lang="en-US" dirty="0" smtClean="0">
                <a:solidFill>
                  <a:srgbClr val="FF0000"/>
                </a:solidFill>
              </a:rPr>
              <a:t>30</a:t>
            </a:r>
            <a:r>
              <a:rPr lang="en-US" dirty="0" smtClean="0"/>
              <a:t> </a:t>
            </a:r>
            <a:r>
              <a:rPr lang="en-US" dirty="0" smtClean="0">
                <a:solidFill>
                  <a:srgbClr val="FF0000"/>
                </a:solidFill>
              </a:rPr>
              <a:t>years ago</a:t>
            </a:r>
            <a:r>
              <a:rPr lang="en-US" dirty="0" smtClean="0"/>
              <a:t>. It is nearly </a:t>
            </a:r>
            <a:r>
              <a:rPr lang="en-US" dirty="0" smtClean="0">
                <a:solidFill>
                  <a:srgbClr val="FF0000"/>
                </a:solidFill>
              </a:rPr>
              <a:t>three times </a:t>
            </a:r>
            <a:r>
              <a:rPr lang="en-US" dirty="0" smtClean="0"/>
              <a:t>as high for those between the ages of </a:t>
            </a:r>
            <a:r>
              <a:rPr lang="en-US" dirty="0" smtClean="0">
                <a:solidFill>
                  <a:srgbClr val="FF0000"/>
                </a:solidFill>
              </a:rPr>
              <a:t>6</a:t>
            </a:r>
            <a:r>
              <a:rPr lang="en-US" dirty="0" smtClean="0"/>
              <a:t> and </a:t>
            </a:r>
            <a:r>
              <a:rPr lang="en-US" dirty="0" smtClean="0">
                <a:solidFill>
                  <a:srgbClr val="FF0000"/>
                </a:solidFill>
              </a:rPr>
              <a:t>11</a:t>
            </a:r>
            <a:r>
              <a:rPr lang="en-US" dirty="0" smtClean="0"/>
              <a:t>.</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1560</TotalTime>
  <Words>9281</Words>
  <Application>Microsoft Office PowerPoint</Application>
  <PresentationFormat>On-screen Show (4:3)</PresentationFormat>
  <Paragraphs>801</Paragraphs>
  <Slides>164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164</vt:i4>
      </vt:variant>
    </vt:vector>
  </HeadingPairs>
  <TitlesOfParts>
    <vt:vector size="171" baseType="lpstr">
      <vt:lpstr>Arial</vt:lpstr>
      <vt:lpstr>Calibri</vt:lpstr>
      <vt:lpstr>Corbel</vt:lpstr>
      <vt:lpstr>Wingdings</vt:lpstr>
      <vt:lpstr>Wingdings 2</vt:lpstr>
      <vt:lpstr>Wingdings 3</vt:lpstr>
      <vt:lpstr>Module</vt:lpstr>
      <vt:lpstr>Growth and maturation</vt:lpstr>
      <vt:lpstr>INTRODUCTION</vt:lpstr>
      <vt:lpstr>INTRODUCTION</vt:lpstr>
      <vt:lpstr>INTRODUCTION</vt:lpstr>
      <vt:lpstr>Changes in size are a  result of three cellular processes</vt:lpstr>
      <vt:lpstr>Maturation</vt:lpstr>
      <vt:lpstr>Development </vt:lpstr>
      <vt:lpstr>GROWTH</vt:lpstr>
      <vt:lpstr>Scammon growth curves</vt:lpstr>
      <vt:lpstr>Growth during childhood and adolescence</vt:lpstr>
      <vt:lpstr>Growth during childhood and adolescence</vt:lpstr>
      <vt:lpstr>Stature</vt:lpstr>
      <vt:lpstr>Stature</vt:lpstr>
      <vt:lpstr>height distance curve</vt:lpstr>
      <vt:lpstr>Stature</vt:lpstr>
      <vt:lpstr>Stature</vt:lpstr>
      <vt:lpstr>Body mass</vt:lpstr>
      <vt:lpstr>Body mass</vt:lpstr>
      <vt:lpstr>Body mass</vt:lpstr>
      <vt:lpstr>Body proportions</vt:lpstr>
      <vt:lpstr>Body proportions</vt:lpstr>
      <vt:lpstr>Body proportions</vt:lpstr>
      <vt:lpstr>CONTROLLING FOR BIOLOGICAL MATURITY</vt:lpstr>
      <vt:lpstr>CONTROLLING FOR BIOLOGICAL MATURITY</vt:lpstr>
      <vt:lpstr>CONTROLLING FOR BIOLOGICAL MATURITY</vt:lpstr>
      <vt:lpstr>CONTROLLING FOR BIOLOGICAL MATURITY</vt:lpstr>
      <vt:lpstr>Skeletal age</vt:lpstr>
      <vt:lpstr>Skeletal age</vt:lpstr>
      <vt:lpstr>Age at peak height velocity</vt:lpstr>
      <vt:lpstr>Age at peak height velocity</vt:lpstr>
      <vt:lpstr>Age at peak height velocity</vt:lpstr>
      <vt:lpstr>Age at peak height velocity</vt:lpstr>
      <vt:lpstr>Age at peak height velocity</vt:lpstr>
      <vt:lpstr>Age at peak height velocity</vt:lpstr>
      <vt:lpstr>Predicting age at peak height velocity</vt:lpstr>
      <vt:lpstr>Predicting age at peak height velocity</vt:lpstr>
      <vt:lpstr>Predictions based on morphological age</vt:lpstr>
      <vt:lpstr>Predictions based on morphological age</vt:lpstr>
      <vt:lpstr>Predictions based on morphological age</vt:lpstr>
      <vt:lpstr>Predictions based on morphological age</vt:lpstr>
      <vt:lpstr>Menarcheal status</vt:lpstr>
      <vt:lpstr>Secondary sex characteristics</vt:lpstr>
      <vt:lpstr>Hormonal indicators of maturity</vt:lpstr>
      <vt:lpstr>REGULATION OF GROWTH AND MATURATION</vt:lpstr>
      <vt:lpstr>REGULATION OF GROWTH AND MATURATION</vt:lpstr>
      <vt:lpstr>physical activity and growth and maturation</vt:lpstr>
      <vt:lpstr>physical activity and growth and maturation</vt:lpstr>
      <vt:lpstr>SUMMARY</vt:lpstr>
      <vt:lpstr>Muscle strength</vt:lpstr>
      <vt:lpstr>INTRODUCTION</vt:lpstr>
      <vt:lpstr>MUSCLE GROWTH</vt:lpstr>
      <vt:lpstr>MUSCLE GROWTH</vt:lpstr>
      <vt:lpstr>MUSCLE GROWTH</vt:lpstr>
      <vt:lpstr>MUSCLE GROWTH</vt:lpstr>
      <vt:lpstr>MUSCLE GROWTH</vt:lpstr>
      <vt:lpstr>DETERMINING MUSCLE SIZE</vt:lpstr>
      <vt:lpstr>DETERMINING MUSCLE SIZE</vt:lpstr>
      <vt:lpstr>DETERMINING MUSCLE SIZE</vt:lpstr>
      <vt:lpstr>DETERMINING MUSCLE SIZE</vt:lpstr>
      <vt:lpstr>Radiography</vt:lpstr>
      <vt:lpstr>CT</vt:lpstr>
      <vt:lpstr>ultrasonography</vt:lpstr>
      <vt:lpstr>Magnetic resonance imaging (MRI)</vt:lpstr>
      <vt:lpstr>Magnetic resonance imaging (MRI)</vt:lpstr>
      <vt:lpstr>Site of mCSA measurement</vt:lpstr>
      <vt:lpstr>Site of mCSA measurement</vt:lpstr>
      <vt:lpstr>AGE- AND SEX-ASSOCIATED DEVELOPMENT IN mCSA</vt:lpstr>
      <vt:lpstr>Changes in muscle mass with chronological age in relation to sex</vt:lpstr>
      <vt:lpstr>DEFINING MUSCLE STRENGTH</vt:lpstr>
      <vt:lpstr>Strength can be thought of in terms of a variety of muscle actions:</vt:lpstr>
      <vt:lpstr>DEFINING MUSCLE STRENGTH</vt:lpstr>
      <vt:lpstr>Factors that influence the generation of maximal external force</vt:lpstr>
      <vt:lpstr>ASSESSMENT OF MUSCLE STRENGTH</vt:lpstr>
      <vt:lpstr>ASSESSMENT OF MUSCLE STRENGTH</vt:lpstr>
      <vt:lpstr>factors associated with the development of muscle strength</vt:lpstr>
      <vt:lpstr>Stature, mass and strength development</vt:lpstr>
      <vt:lpstr>Stature, mass and strength development</vt:lpstr>
      <vt:lpstr>Maturation and hormonal influences</vt:lpstr>
      <vt:lpstr>Maturation and hormonal influences</vt:lpstr>
      <vt:lpstr>ways in which testosterone could augment strength include</vt:lpstr>
      <vt:lpstr>PowerPoint Presentation</vt:lpstr>
      <vt:lpstr>Fat-free mass and strength development</vt:lpstr>
      <vt:lpstr>Age differences in strength per mCSA</vt:lpstr>
      <vt:lpstr>Age differences in strength per mCSA</vt:lpstr>
      <vt:lpstr>Sex differences in strength per mCSA</vt:lpstr>
      <vt:lpstr>Sex differences in strength per mCSA</vt:lpstr>
      <vt:lpstr>Neuromuscular factors and strength development</vt:lpstr>
      <vt:lpstr>Neuromuscular factors and strength development</vt:lpstr>
      <vt:lpstr>EXERCISE FOR YOUTH</vt:lpstr>
      <vt:lpstr>EXERCISE FOR YOUTH</vt:lpstr>
      <vt:lpstr>EXERCISE FOR YOUTH</vt:lpstr>
      <vt:lpstr>ANATOMICAL AND PHYSIOLOGICAL DIFFERENCES BETWEEN ADULTS AND YOUTH</vt:lpstr>
      <vt:lpstr>NEUROMUSCULAR CONTROL</vt:lpstr>
      <vt:lpstr>RESPONSE TO EXERCISE</vt:lpstr>
      <vt:lpstr>RESPONSE TO EXERCISE</vt:lpstr>
      <vt:lpstr>REGULATION OF BODY TEMPERATURE</vt:lpstr>
      <vt:lpstr>REGULATION OF BODY TEMPERATURE</vt:lpstr>
      <vt:lpstr>Homeostasis of body temperature through negative feedback</vt:lpstr>
      <vt:lpstr>OVERWEIGHT AND OBESITY AMONG CHILDREN</vt:lpstr>
      <vt:lpstr>Factors Contributing to Overweight and Obesity</vt:lpstr>
      <vt:lpstr>Factors Contributing to Overweight and Obesity</vt:lpstr>
      <vt:lpstr>PRECAUTIONS DURING EXERCISE</vt:lpstr>
      <vt:lpstr>BARRIERS TO EXERCISE</vt:lpstr>
      <vt:lpstr>BARRIERS TO EXERCISE</vt:lpstr>
      <vt:lpstr>BARRIERS TO EXERCISE</vt:lpstr>
      <vt:lpstr>BENEFITS OF EXERCISE</vt:lpstr>
      <vt:lpstr>RECOMMENDATIONS FOR EXERCISE</vt:lpstr>
      <vt:lpstr>RECOMMENDATIONS FOR EXERCISE</vt:lpstr>
      <vt:lpstr>EXERCISE PRESCRIPTION</vt:lpstr>
      <vt:lpstr>EXERCISE PRESCRIPTION</vt:lpstr>
      <vt:lpstr>EXERCISE PRESCRIPTION</vt:lpstr>
      <vt:lpstr>EXERCISE PRESCRIPTION</vt:lpstr>
      <vt:lpstr>EXERCISE PRESCRIPTION</vt:lpstr>
      <vt:lpstr>PowerPoint Presentation</vt:lpstr>
      <vt:lpstr>PowerPoint Presentation</vt:lpstr>
      <vt:lpstr>Maximal intensity exercise</vt:lpstr>
      <vt:lpstr>INTRODUCTION</vt:lpstr>
      <vt:lpstr>Why less is known about anaerobic fitness than aerobic fitness</vt:lpstr>
      <vt:lpstr>Important of studying maximal intensity exercise</vt:lpstr>
      <vt:lpstr>continue</vt:lpstr>
      <vt:lpstr>terms commonly and often indiscriminately used</vt:lpstr>
      <vt:lpstr>Maximal intensity exercise</vt:lpstr>
      <vt:lpstr>Maximal intensity exercise</vt:lpstr>
      <vt:lpstr>Maximal intensity exercise</vt:lpstr>
      <vt:lpstr>determination of energy turnover during rest and exercise</vt:lpstr>
      <vt:lpstr>CYCLE ERGOMETER TESTS</vt:lpstr>
      <vt:lpstr>In healthy young people</vt:lpstr>
      <vt:lpstr>Three indicators of WAnT performance are usually reported</vt:lpstr>
      <vt:lpstr>continue</vt:lpstr>
      <vt:lpstr>Test results are affected by the following factors:</vt:lpstr>
      <vt:lpstr>continue</vt:lpstr>
      <vt:lpstr>Force–velocity cycling test</vt:lpstr>
      <vt:lpstr>continue</vt:lpstr>
      <vt:lpstr>Isokinetic cycling test</vt:lpstr>
      <vt:lpstr>Accumulated oxygen deficit test</vt:lpstr>
      <vt:lpstr>continue</vt:lpstr>
      <vt:lpstr>Summary of cycle ergometry methodology</vt:lpstr>
      <vt:lpstr>NON-MOTORIZED TREADMILL TEST</vt:lpstr>
      <vt:lpstr>NON-MOTORIZED TREADMILL TEST</vt:lpstr>
      <vt:lpstr>POST-EXERCISE BLOOD LACTATE CONCENTRATION</vt:lpstr>
      <vt:lpstr>POST-EXERCISE BLOOD LACTATE CONCENTRATION</vt:lpstr>
      <vt:lpstr>continue</vt:lpstr>
      <vt:lpstr>Anaerobic fitness of children and adolescents in comparison to adults</vt:lpstr>
      <vt:lpstr>continue</vt:lpstr>
      <vt:lpstr>Relationship between cycling peak power (CPP) and age in male subjects</vt:lpstr>
      <vt:lpstr>DETERMINANTS OF ANAEROBIC FITNESS</vt:lpstr>
      <vt:lpstr>continue</vt:lpstr>
      <vt:lpstr>continue</vt:lpstr>
      <vt:lpstr>continue</vt:lpstr>
      <vt:lpstr>continue</vt:lpstr>
      <vt:lpstr> Pulmonary function</vt:lpstr>
      <vt:lpstr>INTRODUCTION</vt:lpstr>
      <vt:lpstr>STRUCTURE AND MECHANICS</vt:lpstr>
      <vt:lpstr>STRUCTURE AND MECHANICS</vt:lpstr>
      <vt:lpstr>Airways and alveoli</vt:lpstr>
      <vt:lpstr>Airways and alveoli</vt:lpstr>
      <vt:lpstr>Respiratory system resistance, compliance and elasticity</vt:lpstr>
      <vt:lpstr>Compliance</vt:lpstr>
      <vt:lpstr>compliance</vt:lpstr>
      <vt:lpstr>elasticity</vt:lpstr>
      <vt:lpstr>Lung volumes</vt:lpstr>
      <vt:lpstr>Is pulmonary function limiting to exercise?</vt:lpstr>
      <vt:lpstr>continue</vt:lpstr>
      <vt:lpstr>Adaptations with training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maturation</dc:title>
  <dc:creator>Mohsen</dc:creator>
  <cp:lastModifiedBy>Sport</cp:lastModifiedBy>
  <cp:revision>337</cp:revision>
  <dcterms:created xsi:type="dcterms:W3CDTF">2013-10-07T19:36:49Z</dcterms:created>
  <dcterms:modified xsi:type="dcterms:W3CDTF">2016-10-24T22:01:44Z</dcterms:modified>
</cp:coreProperties>
</file>