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761A-A2E6-4352-85DE-C73DB818ACA8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AA1B-10B6-4248-8513-1AD4A75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5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774-A3E1-45AE-AC20-C5365CE28EAE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8103-3629-4429-963F-125AF386AB6A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EAB5-177A-4D7B-A8AB-3D5AEAA1ADBC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01FF-F817-4EF6-9A61-9AFD78F8F902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6D3B-BD5D-4634-BFEC-2F8C54DF243B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E6A-CE5A-401F-98EB-C5638B994D92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808-2B1D-4B91-8060-F92F9A8712A7}" type="datetime1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9B-7568-479D-8EFA-063E0132DE66}" type="datetime1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4AD6-A603-430E-9677-AFA01B794384}" type="datetime1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BB7C-FC23-47B7-8B38-C0D7A136C06E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D66-473E-4355-B8AD-C12BC35C718B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9">
              <a:srgbClr val="BFD8EF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CB1D-4ABB-4FEB-8612-4A434CD20DE4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27" y="177421"/>
            <a:ext cx="3976047" cy="5086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8" y="1122363"/>
            <a:ext cx="7233312" cy="2387600"/>
          </a:xfrm>
        </p:spPr>
        <p:txBody>
          <a:bodyPr/>
          <a:lstStyle/>
          <a:p>
            <a:r>
              <a:rPr lang="en-US" b="1" dirty="0" smtClean="0"/>
              <a:t>Conditioning Young Athletes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197" y="4557381"/>
            <a:ext cx="3907809" cy="1024553"/>
          </a:xfrm>
        </p:spPr>
        <p:txBody>
          <a:bodyPr/>
          <a:lstStyle/>
          <a:p>
            <a:r>
              <a:rPr lang="en-US" dirty="0" smtClean="0"/>
              <a:t>Mohsen Avandi</a:t>
            </a:r>
          </a:p>
          <a:p>
            <a:r>
              <a:rPr lang="en-US" dirty="0" smtClean="0"/>
              <a:t>Semnan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Multilateral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multilateral development is to improve </a:t>
            </a:r>
            <a:r>
              <a:rPr lang="en-US" dirty="0">
                <a:solidFill>
                  <a:srgbClr val="FF0000"/>
                </a:solidFill>
              </a:rPr>
              <a:t>overall</a:t>
            </a:r>
            <a:r>
              <a:rPr lang="en-US" dirty="0"/>
              <a:t> adaptation</a:t>
            </a:r>
            <a:r>
              <a:rPr lang="en-US" dirty="0" smtClean="0"/>
              <a:t>.</a:t>
            </a:r>
          </a:p>
          <a:p>
            <a:r>
              <a:rPr lang="en-US" dirty="0"/>
              <a:t>Athletes who are capable of </a:t>
            </a:r>
            <a:r>
              <a:rPr lang="en-US" dirty="0">
                <a:solidFill>
                  <a:srgbClr val="FF0000"/>
                </a:solidFill>
              </a:rPr>
              <a:t>swimming, cycling, and running </a:t>
            </a:r>
            <a:r>
              <a:rPr lang="en-US" dirty="0"/>
              <a:t>can </a:t>
            </a:r>
            <a:r>
              <a:rPr lang="en-US" dirty="0" smtClean="0"/>
              <a:t>exercise </a:t>
            </a:r>
            <a:r>
              <a:rPr lang="en-US" dirty="0"/>
              <a:t>their </a:t>
            </a:r>
            <a:r>
              <a:rPr lang="en-US" dirty="0">
                <a:solidFill>
                  <a:srgbClr val="FF0000"/>
                </a:solidFill>
              </a:rPr>
              <a:t>cardiorespiratory</a:t>
            </a:r>
            <a:r>
              <a:rPr lang="en-US" dirty="0"/>
              <a:t> systems in a </a:t>
            </a:r>
            <a:r>
              <a:rPr lang="en-US" dirty="0">
                <a:solidFill>
                  <a:srgbClr val="FF0000"/>
                </a:solidFill>
              </a:rPr>
              <a:t>variety</a:t>
            </a:r>
            <a:r>
              <a:rPr lang="en-US" dirty="0"/>
              <a:t> of ways and significantly </a:t>
            </a:r>
            <a:r>
              <a:rPr lang="en-US" dirty="0">
                <a:solidFill>
                  <a:srgbClr val="FF0000"/>
                </a:solidFill>
              </a:rPr>
              <a:t>reduce</a:t>
            </a:r>
            <a:r>
              <a:rPr lang="en-US" dirty="0"/>
              <a:t> the </a:t>
            </a:r>
            <a:r>
              <a:rPr lang="en-US" dirty="0" smtClean="0"/>
              <a:t>chance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0000"/>
                </a:solidFill>
              </a:rPr>
              <a:t>injuries</a:t>
            </a:r>
          </a:p>
          <a:p>
            <a:r>
              <a:rPr lang="en-US" dirty="0">
                <a:solidFill>
                  <a:srgbClr val="FF0000"/>
                </a:solidFill>
              </a:rPr>
              <a:t>we tell our children to slow down and not be in a rush to grow </a:t>
            </a:r>
            <a:r>
              <a:rPr lang="en-US" dirty="0" smtClean="0">
                <a:solidFill>
                  <a:srgbClr val="FF0000"/>
                </a:solidFill>
              </a:rPr>
              <a:t>up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Early Specialization </a:t>
            </a:r>
            <a:r>
              <a:rPr lang="en-US" sz="4000" b="1" dirty="0" smtClean="0"/>
              <a:t>and </a:t>
            </a:r>
            <a:r>
              <a:rPr lang="en-US" sz="4000" b="1" dirty="0"/>
              <a:t>Multilateral Development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318" y="1906417"/>
            <a:ext cx="10346481" cy="42077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vast majority of the best Soviet athletes had a strong multilateral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athletes </a:t>
            </a:r>
            <a:r>
              <a:rPr lang="en-US" dirty="0">
                <a:solidFill>
                  <a:srgbClr val="FF0000"/>
                </a:solidFill>
              </a:rPr>
              <a:t>started</a:t>
            </a:r>
            <a:r>
              <a:rPr lang="en-US" dirty="0"/>
              <a:t> to practice the sport at </a:t>
            </a:r>
            <a:r>
              <a:rPr lang="en-US" dirty="0">
                <a:solidFill>
                  <a:srgbClr val="FF0000"/>
                </a:solidFill>
              </a:rPr>
              <a:t>7 or 8 </a:t>
            </a:r>
            <a:r>
              <a:rPr lang="en-US" dirty="0"/>
              <a:t>years of </a:t>
            </a:r>
            <a:r>
              <a:rPr lang="en-US" dirty="0" smtClean="0"/>
              <a:t>age</a:t>
            </a:r>
          </a:p>
          <a:p>
            <a:r>
              <a:rPr lang="en-US" dirty="0"/>
              <a:t>During the first few </a:t>
            </a:r>
            <a:r>
              <a:rPr lang="en-US" dirty="0" smtClean="0"/>
              <a:t>years </a:t>
            </a:r>
            <a:r>
              <a:rPr lang="en-US" dirty="0"/>
              <a:t>of activity, they all participated in various sports, such as </a:t>
            </a:r>
            <a:r>
              <a:rPr lang="en-US" dirty="0">
                <a:solidFill>
                  <a:srgbClr val="FF0000"/>
                </a:solidFill>
              </a:rPr>
              <a:t>soccer, cross-country </a:t>
            </a:r>
            <a:r>
              <a:rPr lang="en-US" dirty="0" smtClean="0">
                <a:solidFill>
                  <a:srgbClr val="FF0000"/>
                </a:solidFill>
              </a:rPr>
              <a:t>skiing</a:t>
            </a:r>
            <a:r>
              <a:rPr lang="en-US" dirty="0">
                <a:solidFill>
                  <a:srgbClr val="FF0000"/>
                </a:solidFill>
              </a:rPr>
              <a:t>, running</a:t>
            </a:r>
            <a:r>
              <a:rPr lang="en-US" dirty="0"/>
              <a:t>, skating, swimming, and </a:t>
            </a:r>
            <a:r>
              <a:rPr lang="en-US" dirty="0" smtClean="0"/>
              <a:t>cycling</a:t>
            </a:r>
          </a:p>
          <a:p>
            <a:r>
              <a:rPr lang="en-US" dirty="0"/>
              <a:t>Between the ages of </a:t>
            </a:r>
            <a:r>
              <a:rPr lang="en-US" dirty="0">
                <a:solidFill>
                  <a:srgbClr val="FF0000"/>
                </a:solidFill>
              </a:rPr>
              <a:t>10 and 13 </a:t>
            </a:r>
            <a:r>
              <a:rPr lang="en-US" dirty="0" smtClean="0">
                <a:solidFill>
                  <a:srgbClr val="FF0000"/>
                </a:solidFill>
              </a:rPr>
              <a:t>years </a:t>
            </a:r>
            <a:r>
              <a:rPr lang="en-US" dirty="0"/>
              <a:t>the children also participated in </a:t>
            </a:r>
            <a:r>
              <a:rPr lang="en-US" dirty="0">
                <a:solidFill>
                  <a:srgbClr val="FF0000"/>
                </a:solidFill>
              </a:rPr>
              <a:t>team sports</a:t>
            </a:r>
            <a:r>
              <a:rPr lang="en-US" dirty="0"/>
              <a:t>, gymnastics, rowing, and track </a:t>
            </a:r>
            <a:r>
              <a:rPr lang="en-US" dirty="0" smtClean="0"/>
              <a:t>and field</a:t>
            </a:r>
          </a:p>
          <a:p>
            <a:r>
              <a:rPr lang="en-US" dirty="0"/>
              <a:t>Specialized programs started at 15 to 17 years </a:t>
            </a:r>
            <a:endParaRPr lang="en-US" dirty="0" smtClean="0"/>
          </a:p>
          <a:p>
            <a:r>
              <a:rPr lang="en-US" dirty="0"/>
              <a:t>The athletes who </a:t>
            </a:r>
            <a:r>
              <a:rPr lang="en-US" dirty="0">
                <a:solidFill>
                  <a:srgbClr val="FF0000"/>
                </a:solidFill>
              </a:rPr>
              <a:t>specialized</a:t>
            </a:r>
            <a:r>
              <a:rPr lang="en-US" dirty="0"/>
              <a:t> at a much </a:t>
            </a:r>
            <a:r>
              <a:rPr lang="en-US" dirty="0">
                <a:solidFill>
                  <a:srgbClr val="FF0000"/>
                </a:solidFill>
              </a:rPr>
              <a:t>earlier </a:t>
            </a:r>
            <a:r>
              <a:rPr lang="en-US" dirty="0"/>
              <a:t>age achieved their best performances </a:t>
            </a:r>
            <a:r>
              <a:rPr lang="en-US" dirty="0" smtClean="0"/>
              <a:t>at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junior</a:t>
            </a:r>
            <a:r>
              <a:rPr lang="en-US" dirty="0"/>
              <a:t> age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vast majority of the best Soviet athletes had a strong multilateral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a minority of the athletes who specialized early on were able to </a:t>
            </a:r>
            <a:r>
              <a:rPr lang="en-US" dirty="0" smtClean="0"/>
              <a:t>improve </a:t>
            </a:r>
            <a:r>
              <a:rPr lang="en-US" dirty="0"/>
              <a:t>performance at the senior </a:t>
            </a:r>
            <a:r>
              <a:rPr lang="en-US" dirty="0" smtClean="0"/>
              <a:t>age.</a:t>
            </a:r>
          </a:p>
          <a:p>
            <a:r>
              <a:rPr lang="en-US" dirty="0"/>
              <a:t>Many top-class Soviet athletes </a:t>
            </a:r>
            <a:r>
              <a:rPr lang="en-US" dirty="0">
                <a:solidFill>
                  <a:srgbClr val="FF0000"/>
                </a:solidFill>
              </a:rPr>
              <a:t>started</a:t>
            </a:r>
            <a:r>
              <a:rPr lang="en-US" dirty="0"/>
              <a:t> to train in an organized environment at the </a:t>
            </a:r>
            <a:r>
              <a:rPr lang="en-US" dirty="0" smtClean="0"/>
              <a:t>junior </a:t>
            </a:r>
            <a:r>
              <a:rPr lang="en-US" dirty="0"/>
              <a:t>age level </a:t>
            </a:r>
            <a:r>
              <a:rPr lang="en-US" dirty="0">
                <a:solidFill>
                  <a:srgbClr val="FF0000"/>
                </a:solidFill>
              </a:rPr>
              <a:t>(14 to 18 years</a:t>
            </a:r>
            <a:r>
              <a:rPr lang="en-US" dirty="0"/>
              <a:t>). They had never been junior champions or held a </a:t>
            </a:r>
            <a:r>
              <a:rPr lang="en-US" dirty="0" smtClean="0"/>
              <a:t>national </a:t>
            </a:r>
            <a:r>
              <a:rPr lang="en-US" dirty="0"/>
              <a:t>record. At the </a:t>
            </a:r>
            <a:r>
              <a:rPr lang="en-US" dirty="0">
                <a:solidFill>
                  <a:srgbClr val="FF0000"/>
                </a:solidFill>
              </a:rPr>
              <a:t>senior</a:t>
            </a:r>
            <a:r>
              <a:rPr lang="en-US" dirty="0"/>
              <a:t> age, however, many achieved </a:t>
            </a:r>
            <a:r>
              <a:rPr lang="en-US" dirty="0">
                <a:solidFill>
                  <a:srgbClr val="FF0000"/>
                </a:solidFill>
              </a:rPr>
              <a:t>national- and international-class </a:t>
            </a:r>
            <a:r>
              <a:rPr lang="en-US" dirty="0" smtClean="0"/>
              <a:t>performances</a:t>
            </a:r>
          </a:p>
          <a:p>
            <a:r>
              <a:rPr lang="en-US" dirty="0"/>
              <a:t>Most athletes believed that their success was facilitated by the multilateral </a:t>
            </a:r>
            <a:r>
              <a:rPr lang="en-US" dirty="0" smtClean="0"/>
              <a:t>foundation</a:t>
            </a:r>
          </a:p>
          <a:p>
            <a:r>
              <a:rPr lang="en-US" dirty="0"/>
              <a:t>The study concluded that specialization should not start before the age of 15 or </a:t>
            </a:r>
            <a:r>
              <a:rPr lang="en-US" dirty="0" smtClean="0"/>
              <a:t>16 </a:t>
            </a:r>
            <a:r>
              <a:rPr lang="en-US" dirty="0"/>
              <a:t>years in most </a:t>
            </a:r>
            <a:r>
              <a:rPr lang="en-US" dirty="0" smtClean="0"/>
              <a:t>sports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specialization </a:t>
            </a:r>
            <a:r>
              <a:rPr lang="en-US" dirty="0" smtClean="0"/>
              <a:t>lead </a:t>
            </a:r>
            <a:r>
              <a:rPr lang="en-US" dirty="0"/>
              <a:t>to numerous </a:t>
            </a:r>
            <a:r>
              <a:rPr lang="en-US" dirty="0" smtClean="0"/>
              <a:t>practical </a:t>
            </a:r>
            <a:r>
              <a:rPr lang="en-US" dirty="0"/>
              <a:t>and physiological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decrease in motor skill development </a:t>
            </a:r>
            <a:r>
              <a:rPr lang="en-US" dirty="0"/>
              <a:t>because focus shifts from general development to sport-specific </a:t>
            </a:r>
            <a:r>
              <a:rPr lang="en-US" dirty="0" smtClean="0"/>
              <a:t>programming</a:t>
            </a:r>
          </a:p>
          <a:p>
            <a:r>
              <a:rPr lang="en-US" dirty="0">
                <a:solidFill>
                  <a:srgbClr val="FF0000"/>
                </a:solidFill>
              </a:rPr>
              <a:t>Increased risk of injury </a:t>
            </a:r>
            <a:r>
              <a:rPr lang="en-US" dirty="0"/>
              <a:t>to the cardiovascular and musculoskeletal systems because </a:t>
            </a:r>
            <a:r>
              <a:rPr lang="en-US" dirty="0" smtClean="0"/>
              <a:t>of </a:t>
            </a:r>
            <a:r>
              <a:rPr lang="en-US" dirty="0"/>
              <a:t>the intensity and volume of training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Improper </a:t>
            </a:r>
            <a:r>
              <a:rPr lang="en-US" dirty="0">
                <a:solidFill>
                  <a:srgbClr val="FF0000"/>
                </a:solidFill>
              </a:rPr>
              <a:t>recovery </a:t>
            </a:r>
            <a:r>
              <a:rPr lang="en-US" dirty="0"/>
              <a:t>due to a lack of knowledge about nutrition and proper </a:t>
            </a:r>
            <a:r>
              <a:rPr lang="en-US" dirty="0" smtClean="0"/>
              <a:t>macro-and </a:t>
            </a:r>
            <a:r>
              <a:rPr lang="en-US" dirty="0"/>
              <a:t>micronutrient ratios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Early </a:t>
            </a:r>
            <a:r>
              <a:rPr lang="en-US" dirty="0">
                <a:solidFill>
                  <a:srgbClr val="FF0000"/>
                </a:solidFill>
              </a:rPr>
              <a:t>burnout </a:t>
            </a:r>
            <a:r>
              <a:rPr lang="en-US" dirty="0"/>
              <a:t>due to hours of dedication</a:t>
            </a:r>
          </a:p>
          <a:p>
            <a:r>
              <a:rPr lang="en-US" dirty="0" smtClean="0"/>
              <a:t>Early </a:t>
            </a:r>
            <a:r>
              <a:rPr lang="en-US" dirty="0">
                <a:solidFill>
                  <a:srgbClr val="FF0000"/>
                </a:solidFill>
              </a:rPr>
              <a:t>injury</a:t>
            </a:r>
            <a:r>
              <a:rPr lang="en-US" dirty="0"/>
              <a:t> due to overuse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Ratio between multilateral development and specialized training for different ages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78" y="1825625"/>
            <a:ext cx="8188656" cy="49819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the Road to Specialization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973" y="1781016"/>
            <a:ext cx="9138313" cy="49404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the Road to Specialization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072" y="1521272"/>
            <a:ext cx="8802805" cy="5200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the Road to Specialization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665" y="1545816"/>
            <a:ext cx="8704998" cy="51756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Anatomical 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7481"/>
            <a:ext cx="10210520" cy="53839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2791326"/>
            <a:ext cx="11079413" cy="117909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Training Guidelines for Young Athletes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811548"/>
            <a:ext cx="2248234" cy="6563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Chapter 1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3138985"/>
            <a:ext cx="10515600" cy="1423490"/>
          </a:xfrm>
        </p:spPr>
        <p:txBody>
          <a:bodyPr/>
          <a:lstStyle/>
          <a:p>
            <a:r>
              <a:rPr lang="en-US" dirty="0"/>
              <a:t>Stages of Athletic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763646" y="740794"/>
            <a:ext cx="1583804" cy="41926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Chapter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7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 evolve at different rates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growth </a:t>
            </a:r>
            <a:r>
              <a:rPr lang="en-US" dirty="0"/>
              <a:t>rates of children’s </a:t>
            </a:r>
            <a:r>
              <a:rPr lang="en-US" dirty="0">
                <a:solidFill>
                  <a:srgbClr val="FF0000"/>
                </a:solidFill>
              </a:rPr>
              <a:t>bones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muscles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organs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nervous</a:t>
            </a:r>
            <a:r>
              <a:rPr lang="en-US" dirty="0"/>
              <a:t> systems differ from stage </a:t>
            </a:r>
            <a:r>
              <a:rPr lang="en-US" dirty="0" smtClean="0"/>
              <a:t>to </a:t>
            </a:r>
            <a:r>
              <a:rPr lang="en-US" dirty="0"/>
              <a:t>stage, and these developments largely dictate a child’s physiological and performance </a:t>
            </a:r>
            <a:r>
              <a:rPr lang="en-US" dirty="0" smtClean="0"/>
              <a:t>capabilities.</a:t>
            </a:r>
          </a:p>
          <a:p>
            <a:r>
              <a:rPr lang="en-US" dirty="0"/>
              <a:t>This is why a training program </a:t>
            </a:r>
            <a:r>
              <a:rPr lang="en-US" dirty="0" smtClean="0"/>
              <a:t>must consider </a:t>
            </a:r>
            <a:r>
              <a:rPr lang="en-US" dirty="0">
                <a:solidFill>
                  <a:srgbClr val="FF0000"/>
                </a:solidFill>
              </a:rPr>
              <a:t>individual </a:t>
            </a:r>
            <a:r>
              <a:rPr lang="en-US" dirty="0" smtClean="0">
                <a:solidFill>
                  <a:srgbClr val="FF0000"/>
                </a:solidFill>
              </a:rPr>
              <a:t>differences </a:t>
            </a:r>
            <a:r>
              <a:rPr lang="en-US" dirty="0" smtClean="0"/>
              <a:t>and </a:t>
            </a:r>
            <a:r>
              <a:rPr lang="en-US" dirty="0"/>
              <a:t>training </a:t>
            </a:r>
            <a:r>
              <a:rPr lang="en-US" dirty="0" smtClean="0"/>
              <a:t>potential.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rgbClr val="FF0000"/>
                </a:solidFill>
              </a:rPr>
              <a:t>14-year-old</a:t>
            </a:r>
            <a:r>
              <a:rPr lang="en-US" dirty="0"/>
              <a:t> players, the </a:t>
            </a:r>
            <a:r>
              <a:rPr lang="en-US" dirty="0" smtClean="0"/>
              <a:t>differences </a:t>
            </a:r>
            <a:r>
              <a:rPr lang="en-US" dirty="0"/>
              <a:t>between the players may be so great that some have the athletic potential </a:t>
            </a:r>
            <a:r>
              <a:rPr lang="en-US" dirty="0" smtClean="0"/>
              <a:t>of </a:t>
            </a:r>
            <a:r>
              <a:rPr lang="en-US" dirty="0">
                <a:solidFill>
                  <a:srgbClr val="FF0000"/>
                </a:solidFill>
              </a:rPr>
              <a:t>16-year-olds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early</a:t>
            </a:r>
            <a:r>
              <a:rPr lang="en-US" dirty="0"/>
              <a:t> developers), whereas others have only the physical capabilities of </a:t>
            </a:r>
            <a:r>
              <a:rPr lang="en-US" dirty="0" smtClean="0">
                <a:solidFill>
                  <a:srgbClr val="FF0000"/>
                </a:solidFill>
              </a:rPr>
              <a:t>12-year-olds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late</a:t>
            </a:r>
            <a:r>
              <a:rPr lang="en-US" dirty="0"/>
              <a:t> developers).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3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 evolve at different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neglect such large differences could mean that an early </a:t>
            </a:r>
            <a:r>
              <a:rPr lang="en-US" dirty="0" smtClean="0"/>
              <a:t>developer </a:t>
            </a:r>
            <a:r>
              <a:rPr lang="en-US" dirty="0"/>
              <a:t>might be </a:t>
            </a:r>
            <a:r>
              <a:rPr lang="en-US" dirty="0">
                <a:solidFill>
                  <a:srgbClr val="FF0000"/>
                </a:solidFill>
              </a:rPr>
              <a:t>undertrained</a:t>
            </a:r>
            <a:r>
              <a:rPr lang="en-US" dirty="0"/>
              <a:t>, whereas the late developer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overstressed</a:t>
            </a:r>
          </a:p>
          <a:p>
            <a:r>
              <a:rPr lang="en-US" dirty="0"/>
              <a:t>A gradual, </a:t>
            </a:r>
            <a:r>
              <a:rPr lang="en-US" dirty="0">
                <a:solidFill>
                  <a:srgbClr val="FF0000"/>
                </a:solidFill>
              </a:rPr>
              <a:t>progressive program </a:t>
            </a:r>
            <a:r>
              <a:rPr lang="en-US" dirty="0"/>
              <a:t>with no abrupt increases in intensity greatly increases training </a:t>
            </a:r>
            <a:r>
              <a:rPr lang="en-US" dirty="0">
                <a:solidFill>
                  <a:srgbClr val="FF0000"/>
                </a:solidFill>
              </a:rPr>
              <a:t>efficiency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reduces</a:t>
            </a:r>
            <a:r>
              <a:rPr lang="en-US" dirty="0"/>
              <a:t> the chance of frustration and </a:t>
            </a:r>
            <a:r>
              <a:rPr lang="en-US" dirty="0">
                <a:solidFill>
                  <a:srgbClr val="FF0000"/>
                </a:solidFill>
              </a:rPr>
              <a:t>injury</a:t>
            </a:r>
            <a:r>
              <a:rPr lang="en-US" dirty="0"/>
              <a:t>. This process is </a:t>
            </a:r>
            <a:r>
              <a:rPr lang="en-US" dirty="0" smtClean="0"/>
              <a:t>called </a:t>
            </a:r>
            <a:r>
              <a:rPr lang="en-US" dirty="0">
                <a:solidFill>
                  <a:srgbClr val="FF0000"/>
                </a:solidFill>
              </a:rPr>
              <a:t>periodization</a:t>
            </a:r>
            <a:r>
              <a:rPr lang="en-US" dirty="0"/>
              <a:t> of long-term training</a:t>
            </a:r>
            <a:r>
              <a:rPr lang="en-US" dirty="0" smtClean="0"/>
              <a:t>.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essential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anyone</a:t>
            </a:r>
            <a:r>
              <a:rPr lang="en-US" dirty="0"/>
              <a:t> involved in </a:t>
            </a:r>
            <a:r>
              <a:rPr lang="en-US" dirty="0">
                <a:solidFill>
                  <a:srgbClr val="FF0000"/>
                </a:solidFill>
              </a:rPr>
              <a:t>children’s sports </a:t>
            </a:r>
            <a:r>
              <a:rPr lang="en-US" dirty="0"/>
              <a:t>to incorporate </a:t>
            </a:r>
            <a:r>
              <a:rPr lang="en-US" dirty="0">
                <a:solidFill>
                  <a:srgbClr val="FF0000"/>
                </a:solidFill>
              </a:rPr>
              <a:t>periodization </a:t>
            </a:r>
            <a:r>
              <a:rPr lang="en-US" dirty="0" smtClean="0">
                <a:solidFill>
                  <a:srgbClr val="FF0000"/>
                </a:solidFill>
              </a:rPr>
              <a:t>principles </a:t>
            </a:r>
            <a:r>
              <a:rPr lang="en-US" dirty="0"/>
              <a:t>into each child’s </a:t>
            </a:r>
            <a:r>
              <a:rPr lang="en-US" dirty="0" smtClean="0"/>
              <a:t>training.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athletic potential </a:t>
            </a:r>
            <a:r>
              <a:rPr lang="en-US" dirty="0"/>
              <a:t>of a child is strictly </a:t>
            </a:r>
            <a:r>
              <a:rPr lang="en-US" dirty="0">
                <a:solidFill>
                  <a:srgbClr val="FF0000"/>
                </a:solidFill>
              </a:rPr>
              <a:t>dependent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his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mental</a:t>
            </a:r>
            <a:r>
              <a:rPr lang="en-US" dirty="0"/>
              <a:t>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Multilateral phase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purpose of the </a:t>
            </a:r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phase is to </a:t>
            </a:r>
            <a:r>
              <a:rPr lang="en-US" dirty="0" smtClean="0"/>
              <a:t>build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foundation</a:t>
            </a:r>
            <a:r>
              <a:rPr lang="en-US" dirty="0"/>
              <a:t> upon which the athlete can </a:t>
            </a:r>
            <a:r>
              <a:rPr lang="en-US" dirty="0">
                <a:solidFill>
                  <a:srgbClr val="FF0000"/>
                </a:solidFill>
              </a:rPr>
              <a:t>effectively</a:t>
            </a:r>
            <a:r>
              <a:rPr lang="en-US" dirty="0"/>
              <a:t> develop complex </a:t>
            </a:r>
            <a:r>
              <a:rPr lang="en-US" dirty="0">
                <a:solidFill>
                  <a:srgbClr val="FF0000"/>
                </a:solidFill>
              </a:rPr>
              <a:t>motor </a:t>
            </a:r>
            <a:r>
              <a:rPr lang="en-US" dirty="0" smtClean="0">
                <a:solidFill>
                  <a:srgbClr val="FF0000"/>
                </a:solidFill>
              </a:rPr>
              <a:t>abilities</a:t>
            </a:r>
            <a:r>
              <a:rPr lang="en-US" dirty="0"/>
              <a:t>, resulting in a smooth transition to the </a:t>
            </a:r>
            <a:r>
              <a:rPr lang="en-US" dirty="0">
                <a:solidFill>
                  <a:srgbClr val="FF0000"/>
                </a:solidFill>
              </a:rPr>
              <a:t>specialized</a:t>
            </a:r>
            <a:r>
              <a:rPr lang="en-US" dirty="0"/>
              <a:t> phase</a:t>
            </a:r>
            <a:r>
              <a:rPr lang="en-US" dirty="0" smtClean="0"/>
              <a:t>.</a:t>
            </a:r>
          </a:p>
          <a:p>
            <a:r>
              <a:rPr lang="en-US" dirty="0"/>
              <a:t>There are two stages in the </a:t>
            </a:r>
            <a:r>
              <a:rPr lang="en-US" dirty="0">
                <a:solidFill>
                  <a:srgbClr val="FF0000"/>
                </a:solidFill>
              </a:rPr>
              <a:t>specialized phase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specialization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 performance</a:t>
            </a:r>
            <a:r>
              <a:rPr lang="en-US" dirty="0" smtClean="0"/>
              <a:t>.</a:t>
            </a:r>
          </a:p>
          <a:p>
            <a:r>
              <a:rPr lang="en-US" dirty="0"/>
              <a:t>It is also </a:t>
            </a:r>
            <a:r>
              <a:rPr lang="en-US" dirty="0">
                <a:solidFill>
                  <a:srgbClr val="FF0000"/>
                </a:solidFill>
              </a:rPr>
              <a:t>critical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understand</a:t>
            </a:r>
            <a:r>
              <a:rPr lang="en-US" dirty="0"/>
              <a:t> that the </a:t>
            </a:r>
            <a:r>
              <a:rPr lang="en-US" dirty="0">
                <a:solidFill>
                  <a:srgbClr val="FF0000"/>
                </a:solidFill>
              </a:rPr>
              <a:t>rate</a:t>
            </a:r>
            <a:r>
              <a:rPr lang="en-US" dirty="0"/>
              <a:t> at which </a:t>
            </a:r>
            <a:r>
              <a:rPr lang="en-US" dirty="0">
                <a:solidFill>
                  <a:srgbClr val="FF0000"/>
                </a:solidFill>
              </a:rPr>
              <a:t>children develop </a:t>
            </a:r>
            <a:r>
              <a:rPr lang="en-US" dirty="0"/>
              <a:t>varies </a:t>
            </a:r>
            <a:r>
              <a:rPr lang="en-US" dirty="0" smtClean="0"/>
              <a:t>greatly</a:t>
            </a:r>
            <a:r>
              <a:rPr lang="en-US" dirty="0"/>
              <a:t>, and you must consider the maturation differences of each athlete.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 between multilateral development and specialized training for different ages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789" y="1820086"/>
            <a:ext cx="9266830" cy="4652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Setting the Foundation for Motor Skills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Motor skill development, which begins at </a:t>
            </a:r>
            <a:r>
              <a:rPr lang="en-US" dirty="0" smtClean="0">
                <a:solidFill>
                  <a:srgbClr val="FF0000"/>
                </a:solidFill>
              </a:rPr>
              <a:t>infancy</a:t>
            </a:r>
          </a:p>
          <a:p>
            <a:r>
              <a:rPr lang="en-US" dirty="0"/>
              <a:t>Children </a:t>
            </a:r>
            <a:r>
              <a:rPr lang="en-US" dirty="0" smtClean="0"/>
              <a:t>develop </a:t>
            </a:r>
            <a:r>
              <a:rPr lang="en-US" dirty="0"/>
              <a:t>both </a:t>
            </a:r>
            <a:r>
              <a:rPr lang="en-US" dirty="0">
                <a:solidFill>
                  <a:srgbClr val="FF0000"/>
                </a:solidFill>
              </a:rPr>
              <a:t>gross motor skills and fine motor </a:t>
            </a:r>
            <a:r>
              <a:rPr lang="en-US" dirty="0"/>
              <a:t>skills </a:t>
            </a:r>
            <a:r>
              <a:rPr lang="en-US" dirty="0" smtClean="0"/>
              <a:t>concurrently</a:t>
            </a:r>
          </a:p>
          <a:p>
            <a:r>
              <a:rPr lang="en-US" dirty="0">
                <a:solidFill>
                  <a:srgbClr val="FF0000"/>
                </a:solidFill>
              </a:rPr>
              <a:t>Gross</a:t>
            </a:r>
            <a:r>
              <a:rPr lang="en-US" dirty="0"/>
              <a:t> motor skills </a:t>
            </a:r>
            <a:r>
              <a:rPr lang="en-US" dirty="0" smtClean="0"/>
              <a:t>involve </a:t>
            </a:r>
            <a:r>
              <a:rPr lang="en-US" dirty="0">
                <a:solidFill>
                  <a:srgbClr val="FF0000"/>
                </a:solidFill>
              </a:rPr>
              <a:t>large movements </a:t>
            </a:r>
            <a:r>
              <a:rPr lang="en-US" dirty="0"/>
              <a:t>that rely on the </a:t>
            </a:r>
            <a:r>
              <a:rPr lang="en-US" dirty="0">
                <a:solidFill>
                  <a:srgbClr val="FF0000"/>
                </a:solidFill>
              </a:rPr>
              <a:t>coordination</a:t>
            </a:r>
            <a:r>
              <a:rPr lang="en-US" dirty="0"/>
              <a:t> of the large muscles of the </a:t>
            </a:r>
            <a:r>
              <a:rPr lang="en-US" dirty="0" smtClean="0"/>
              <a:t>body</a:t>
            </a:r>
            <a:endParaRPr lang="en-US" dirty="0"/>
          </a:p>
          <a:p>
            <a:r>
              <a:rPr lang="en-US" dirty="0"/>
              <a:t>Movements such as </a:t>
            </a:r>
            <a:r>
              <a:rPr lang="en-US" dirty="0">
                <a:solidFill>
                  <a:srgbClr val="FF0000"/>
                </a:solidFill>
              </a:rPr>
              <a:t>running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jumping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climbing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catching</a:t>
            </a:r>
            <a:r>
              <a:rPr lang="en-US" dirty="0"/>
              <a:t> are all gross motor skills </a:t>
            </a:r>
            <a:r>
              <a:rPr lang="en-US" dirty="0" smtClean="0"/>
              <a:t>that </a:t>
            </a:r>
            <a:r>
              <a:rPr lang="en-US" dirty="0"/>
              <a:t>children develop at an early age and continue to perfect as years </a:t>
            </a:r>
            <a:r>
              <a:rPr lang="en-US" dirty="0" smtClean="0"/>
              <a:t>pass.</a:t>
            </a:r>
          </a:p>
          <a:p>
            <a:r>
              <a:rPr lang="en-US" dirty="0">
                <a:solidFill>
                  <a:srgbClr val="FF0000"/>
                </a:solidFill>
              </a:rPr>
              <a:t>Fine</a:t>
            </a:r>
            <a:r>
              <a:rPr lang="en-US" dirty="0"/>
              <a:t> motor </a:t>
            </a:r>
            <a:r>
              <a:rPr lang="en-US" dirty="0" smtClean="0"/>
              <a:t>skills </a:t>
            </a:r>
            <a:r>
              <a:rPr lang="en-US" dirty="0"/>
              <a:t>involve very small or more precise </a:t>
            </a:r>
            <a:r>
              <a:rPr lang="en-US" dirty="0" smtClean="0"/>
              <a:t>movements</a:t>
            </a:r>
          </a:p>
          <a:p>
            <a:r>
              <a:rPr lang="en-US" dirty="0"/>
              <a:t>These movements </a:t>
            </a:r>
            <a:r>
              <a:rPr lang="en-US" dirty="0">
                <a:solidFill>
                  <a:srgbClr val="FF0000"/>
                </a:solidFill>
              </a:rPr>
              <a:t>improve</a:t>
            </a:r>
            <a:r>
              <a:rPr lang="en-US" dirty="0"/>
              <a:t> at the </a:t>
            </a:r>
            <a:r>
              <a:rPr lang="en-US" dirty="0">
                <a:solidFill>
                  <a:srgbClr val="FF0000"/>
                </a:solidFill>
              </a:rPr>
              <a:t>same time as gross motor </a:t>
            </a:r>
            <a:r>
              <a:rPr lang="en-US" dirty="0" smtClean="0"/>
              <a:t>skills </a:t>
            </a:r>
            <a:r>
              <a:rPr lang="en-US" dirty="0"/>
              <a:t>and are often learned and practiced in a </a:t>
            </a:r>
            <a:r>
              <a:rPr lang="en-US" dirty="0" smtClean="0">
                <a:solidFill>
                  <a:srgbClr val="FF0000"/>
                </a:solidFill>
              </a:rPr>
              <a:t>school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Skills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Motor skill development begins very early in life, becomes more pronounced during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initiation</a:t>
            </a:r>
            <a:r>
              <a:rPr lang="en-US" dirty="0"/>
              <a:t> stage (6-10 years of age),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enhanced during the </a:t>
            </a:r>
            <a:r>
              <a:rPr lang="en-US" dirty="0">
                <a:solidFill>
                  <a:srgbClr val="FF0000"/>
                </a:solidFill>
              </a:rPr>
              <a:t>athletic</a:t>
            </a:r>
            <a:r>
              <a:rPr lang="en-US" dirty="0"/>
              <a:t> formation stage </a:t>
            </a:r>
            <a:r>
              <a:rPr lang="en-US" dirty="0" smtClean="0"/>
              <a:t>(</a:t>
            </a:r>
            <a:r>
              <a:rPr lang="en-US" dirty="0"/>
              <a:t>11-14 years of age), and is perfected during the </a:t>
            </a:r>
            <a:r>
              <a:rPr lang="en-US" dirty="0">
                <a:solidFill>
                  <a:srgbClr val="FF0000"/>
                </a:solidFill>
              </a:rPr>
              <a:t>specialization</a:t>
            </a:r>
            <a:r>
              <a:rPr lang="en-US" dirty="0"/>
              <a:t> stage (15-18 years of age) </a:t>
            </a:r>
          </a:p>
          <a:p>
            <a:r>
              <a:rPr lang="en-US" dirty="0"/>
              <a:t>and into the </a:t>
            </a:r>
            <a:r>
              <a:rPr lang="en-US" dirty="0">
                <a:solidFill>
                  <a:srgbClr val="FF0000"/>
                </a:solidFill>
              </a:rPr>
              <a:t>high-performance</a:t>
            </a:r>
            <a:r>
              <a:rPr lang="en-US" dirty="0"/>
              <a:t> stage</a:t>
            </a:r>
            <a:r>
              <a:rPr lang="en-US" dirty="0" smtClean="0"/>
              <a:t>.</a:t>
            </a:r>
          </a:p>
          <a:p>
            <a:r>
              <a:rPr lang="en-US" dirty="0"/>
              <a:t>The development of </a:t>
            </a:r>
            <a:r>
              <a:rPr lang="en-US" dirty="0">
                <a:solidFill>
                  <a:srgbClr val="FF0000"/>
                </a:solidFill>
              </a:rPr>
              <a:t>motor skills leads </a:t>
            </a:r>
            <a:r>
              <a:rPr lang="en-US" dirty="0"/>
              <a:t>to advanced </a:t>
            </a:r>
            <a:r>
              <a:rPr lang="en-US" dirty="0" smtClean="0"/>
              <a:t>coordination </a:t>
            </a:r>
            <a:r>
              <a:rPr lang="en-US" dirty="0"/>
              <a:t>of all </a:t>
            </a:r>
            <a:r>
              <a:rPr lang="en-US" dirty="0">
                <a:solidFill>
                  <a:srgbClr val="FF0000"/>
                </a:solidFill>
              </a:rPr>
              <a:t>fitness components</a:t>
            </a:r>
            <a:r>
              <a:rPr lang="en-US" dirty="0"/>
              <a:t>, including </a:t>
            </a:r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, aerobic endurance, flexibility, </a:t>
            </a:r>
            <a:r>
              <a:rPr lang="en-US" dirty="0" smtClean="0"/>
              <a:t>and </a:t>
            </a:r>
            <a:r>
              <a:rPr lang="en-US" dirty="0"/>
              <a:t>speed </a:t>
            </a:r>
            <a:r>
              <a:rPr lang="en-US" dirty="0" smtClean="0"/>
              <a:t>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development—the </a:t>
            </a:r>
            <a:r>
              <a:rPr lang="en-US" dirty="0">
                <a:solidFill>
                  <a:srgbClr val="FF0000"/>
                </a:solidFill>
              </a:rPr>
              <a:t>exposure</a:t>
            </a:r>
            <a:r>
              <a:rPr lang="en-US" dirty="0"/>
              <a:t> to a variety of skills </a:t>
            </a:r>
            <a:r>
              <a:rPr lang="en-US" dirty="0" smtClean="0"/>
              <a:t>and exercises—will </a:t>
            </a:r>
            <a:r>
              <a:rPr lang="en-US" dirty="0"/>
              <a:t>result in </a:t>
            </a:r>
            <a:r>
              <a:rPr lang="en-US" dirty="0">
                <a:solidFill>
                  <a:srgbClr val="FF0000"/>
                </a:solidFill>
              </a:rPr>
              <a:t>visible coordination </a:t>
            </a:r>
            <a:r>
              <a:rPr lang="en-US" dirty="0"/>
              <a:t>gains. The higher the coordination level, the </a:t>
            </a:r>
            <a:r>
              <a:rPr lang="en-US" dirty="0" smtClean="0">
                <a:solidFill>
                  <a:srgbClr val="FF0000"/>
                </a:solidFill>
              </a:rPr>
              <a:t>easier</a:t>
            </a:r>
            <a:r>
              <a:rPr lang="en-US" dirty="0" smtClean="0"/>
              <a:t> </a:t>
            </a:r>
            <a:r>
              <a:rPr lang="en-US" dirty="0"/>
              <a:t>it is to learn new and complicated </a:t>
            </a:r>
            <a:r>
              <a:rPr lang="en-US" dirty="0">
                <a:solidFill>
                  <a:srgbClr val="FF0000"/>
                </a:solidFill>
              </a:rPr>
              <a:t>technical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tactical</a:t>
            </a:r>
            <a:r>
              <a:rPr lang="en-US" dirty="0"/>
              <a:t> skills. As a result, an athlete </a:t>
            </a:r>
          </a:p>
          <a:p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quickly and efficiently </a:t>
            </a:r>
            <a:r>
              <a:rPr lang="en-US" dirty="0"/>
              <a:t>adjust to the </a:t>
            </a:r>
            <a:r>
              <a:rPr lang="en-US" dirty="0">
                <a:solidFill>
                  <a:srgbClr val="FF0000"/>
                </a:solidFill>
              </a:rPr>
              <a:t>unusual circumstances </a:t>
            </a:r>
            <a:r>
              <a:rPr lang="en-US" dirty="0"/>
              <a:t>of athletic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Initiation Stage—6 to 10 Years of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participate in </a:t>
            </a:r>
            <a:r>
              <a:rPr lang="en-US" dirty="0">
                <a:solidFill>
                  <a:srgbClr val="FF0000"/>
                </a:solidFill>
              </a:rPr>
              <a:t>low-intensity</a:t>
            </a:r>
            <a:r>
              <a:rPr lang="en-US" dirty="0"/>
              <a:t> training </a:t>
            </a:r>
            <a:r>
              <a:rPr lang="en-US" dirty="0" smtClean="0"/>
              <a:t>programs</a:t>
            </a:r>
          </a:p>
          <a:p>
            <a:r>
              <a:rPr lang="en-US" dirty="0"/>
              <a:t>emphasize </a:t>
            </a:r>
            <a:r>
              <a:rPr lang="en-US" dirty="0" smtClean="0">
                <a:solidFill>
                  <a:srgbClr val="FF0000"/>
                </a:solidFill>
              </a:rPr>
              <a:t>fun</a:t>
            </a:r>
          </a:p>
          <a:p>
            <a:r>
              <a:rPr lang="en-US" dirty="0"/>
              <a:t>not capable of coping with the physical and </a:t>
            </a:r>
            <a:r>
              <a:rPr lang="en-US" dirty="0" smtClean="0"/>
              <a:t>psychological </a:t>
            </a:r>
            <a:r>
              <a:rPr lang="en-US" dirty="0"/>
              <a:t>demands of </a:t>
            </a:r>
            <a:r>
              <a:rPr lang="en-US" dirty="0">
                <a:solidFill>
                  <a:srgbClr val="FF0000"/>
                </a:solidFill>
              </a:rPr>
              <a:t>high-intensity training or organized </a:t>
            </a:r>
            <a:r>
              <a:rPr lang="en-US" dirty="0" smtClean="0">
                <a:solidFill>
                  <a:srgbClr val="FF0000"/>
                </a:solidFill>
              </a:rPr>
              <a:t>competitions</a:t>
            </a:r>
            <a:r>
              <a:rPr lang="en-US" dirty="0" smtClean="0"/>
              <a:t>.</a:t>
            </a:r>
          </a:p>
          <a:p>
            <a:r>
              <a:rPr lang="en-US" dirty="0"/>
              <a:t>athletes must focus on overall athletic development and not </a:t>
            </a:r>
            <a:r>
              <a:rPr lang="en-US" dirty="0" smtClean="0"/>
              <a:t>sport-specific performance.</a:t>
            </a:r>
          </a:p>
          <a:p>
            <a:r>
              <a:rPr lang="en-US" dirty="0">
                <a:solidFill>
                  <a:srgbClr val="FF0000"/>
                </a:solidFill>
              </a:rPr>
              <a:t>cardiorespiratory</a:t>
            </a:r>
            <a:r>
              <a:rPr lang="en-US" dirty="0"/>
              <a:t> system is developing and aerobic capacity is </a:t>
            </a:r>
            <a:r>
              <a:rPr lang="en-US" dirty="0">
                <a:solidFill>
                  <a:srgbClr val="FF0000"/>
                </a:solidFill>
              </a:rPr>
              <a:t>adequate</a:t>
            </a:r>
            <a:r>
              <a:rPr lang="en-US" dirty="0"/>
              <a:t> for most </a:t>
            </a:r>
            <a:r>
              <a:rPr lang="en-US" dirty="0" smtClean="0"/>
              <a:t>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Initiation Stage—6 to 10 Years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Anaerobic</a:t>
            </a:r>
            <a:r>
              <a:rPr lang="en-US" dirty="0"/>
              <a:t> capacities, however, are limited at this stage as children have </a:t>
            </a:r>
            <a:r>
              <a:rPr lang="en-US" dirty="0">
                <a:solidFill>
                  <a:srgbClr val="FF0000"/>
                </a:solidFill>
              </a:rPr>
              <a:t>low tolerance for lactic </a:t>
            </a:r>
            <a:r>
              <a:rPr lang="en-US" dirty="0"/>
              <a:t>acid accumulation.</a:t>
            </a:r>
          </a:p>
          <a:p>
            <a:r>
              <a:rPr lang="en-US" dirty="0"/>
              <a:t>Body tissues are </a:t>
            </a:r>
            <a:r>
              <a:rPr lang="en-US" dirty="0">
                <a:solidFill>
                  <a:srgbClr val="FF0000"/>
                </a:solidFill>
              </a:rPr>
              <a:t>susceptible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injury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Attention</a:t>
            </a:r>
            <a:r>
              <a:rPr lang="en-US" dirty="0" smtClean="0"/>
              <a:t> </a:t>
            </a:r>
            <a:r>
              <a:rPr lang="en-US" dirty="0"/>
              <a:t>span is </a:t>
            </a:r>
            <a:r>
              <a:rPr lang="en-US" dirty="0">
                <a:solidFill>
                  <a:srgbClr val="FF0000"/>
                </a:solidFill>
              </a:rPr>
              <a:t>short</a:t>
            </a:r>
            <a:r>
              <a:rPr lang="en-US" dirty="0"/>
              <a:t> at this age and children are action oriented; thus, they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</a:t>
            </a:r>
            <a:r>
              <a:rPr lang="en-US" dirty="0" smtClean="0"/>
              <a:t>sit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listen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long periods </a:t>
            </a:r>
            <a:r>
              <a:rPr lang="en-US" dirty="0"/>
              <a:t>of </a:t>
            </a:r>
            <a:r>
              <a:rPr lang="en-US" dirty="0" smtClean="0"/>
              <a:t>time.</a:t>
            </a:r>
          </a:p>
          <a:p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 at this stage </a:t>
            </a: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varied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creative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child athletes </a:t>
            </a:r>
            <a:r>
              <a:rPr lang="en-US" dirty="0"/>
              <a:t>who are doing too much</a:t>
            </a:r>
            <a:r>
              <a:rPr lang="en-US" dirty="0">
                <a:solidFill>
                  <a:srgbClr val="FF0000"/>
                </a:solidFill>
              </a:rPr>
              <a:t>, training </a:t>
            </a:r>
            <a:r>
              <a:rPr lang="en-US" dirty="0" smtClean="0">
                <a:solidFill>
                  <a:srgbClr val="FF0000"/>
                </a:solidFill>
              </a:rPr>
              <a:t>excessively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specifically</a:t>
            </a:r>
            <a:r>
              <a:rPr lang="en-US" dirty="0"/>
              <a:t> </a:t>
            </a:r>
            <a:r>
              <a:rPr lang="en-US" dirty="0" smtClean="0"/>
              <a:t>training for </a:t>
            </a:r>
            <a:r>
              <a:rPr lang="en-US" dirty="0"/>
              <a:t>one </a:t>
            </a:r>
            <a:r>
              <a:rPr lang="en-US" dirty="0" smtClean="0"/>
              <a:t>sport</a:t>
            </a:r>
          </a:p>
          <a:p>
            <a:r>
              <a:rPr lang="en-US" dirty="0"/>
              <a:t>on the other end of the spectrum </a:t>
            </a:r>
            <a:r>
              <a:rPr lang="en-US" dirty="0" smtClean="0"/>
              <a:t>are </a:t>
            </a:r>
            <a:r>
              <a:rPr lang="en-US" dirty="0"/>
              <a:t>children who are </a:t>
            </a:r>
            <a:r>
              <a:rPr lang="en-US" dirty="0">
                <a:solidFill>
                  <a:srgbClr val="FF0000"/>
                </a:solidFill>
              </a:rPr>
              <a:t>overweight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overfed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undernourished</a:t>
            </a:r>
            <a:r>
              <a:rPr lang="en-US" dirty="0"/>
              <a:t>, and detrimentally </a:t>
            </a:r>
            <a:r>
              <a:rPr lang="en-US" dirty="0" smtClean="0"/>
              <a:t>sedentary</a:t>
            </a:r>
          </a:p>
          <a:p>
            <a:r>
              <a:rPr lang="en-US" dirty="0"/>
              <a:t>Childhood obesity </a:t>
            </a:r>
            <a:r>
              <a:rPr lang="en-US" dirty="0">
                <a:solidFill>
                  <a:srgbClr val="FF0000"/>
                </a:solidFill>
              </a:rPr>
              <a:t>gradually increased </a:t>
            </a:r>
            <a:r>
              <a:rPr lang="en-US" dirty="0"/>
              <a:t>in the 1980s through the </a:t>
            </a:r>
            <a:r>
              <a:rPr lang="en-US" dirty="0" smtClean="0"/>
              <a:t>1990s</a:t>
            </a:r>
          </a:p>
          <a:p>
            <a:r>
              <a:rPr lang="en-US" dirty="0"/>
              <a:t>For these children, the program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FF0000"/>
                </a:solidFill>
              </a:rPr>
              <a:t>focus</a:t>
            </a:r>
            <a:r>
              <a:rPr lang="en-US" dirty="0" smtClean="0"/>
              <a:t> </a:t>
            </a:r>
            <a:r>
              <a:rPr lang="en-US" dirty="0"/>
              <a:t>on what </a:t>
            </a:r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intensity</a:t>
            </a:r>
            <a:r>
              <a:rPr lang="en-US" dirty="0"/>
              <a:t> of </a:t>
            </a:r>
            <a:r>
              <a:rPr lang="en-US" dirty="0" smtClean="0"/>
              <a:t>activity</a:t>
            </a:r>
          </a:p>
          <a:p>
            <a:r>
              <a:rPr lang="en-US" dirty="0">
                <a:solidFill>
                  <a:srgbClr val="FF0000"/>
                </a:solidFill>
              </a:rPr>
              <a:t>emphasizes</a:t>
            </a:r>
            <a:r>
              <a:rPr lang="en-US" dirty="0"/>
              <a:t> that any type of </a:t>
            </a:r>
            <a:r>
              <a:rPr lang="en-US" dirty="0" smtClean="0">
                <a:solidFill>
                  <a:srgbClr val="FF0000"/>
                </a:solidFill>
              </a:rPr>
              <a:t>consistent</a:t>
            </a:r>
            <a:r>
              <a:rPr lang="en-US" dirty="0" smtClean="0"/>
              <a:t> </a:t>
            </a:r>
            <a:r>
              <a:rPr lang="en-US" dirty="0"/>
              <a:t>activity, especially in the form of </a:t>
            </a:r>
            <a:r>
              <a:rPr lang="en-US" dirty="0">
                <a:solidFill>
                  <a:srgbClr val="FF0000"/>
                </a:solidFill>
              </a:rPr>
              <a:t>cardiovascular</a:t>
            </a:r>
            <a:r>
              <a:rPr lang="en-US" dirty="0"/>
              <a:t> exercise such as </a:t>
            </a:r>
            <a:r>
              <a:rPr lang="en-US" dirty="0">
                <a:solidFill>
                  <a:srgbClr val="FF0000"/>
                </a:solidFill>
              </a:rPr>
              <a:t>walking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running</a:t>
            </a:r>
            <a:r>
              <a:rPr lang="en-US" dirty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cycling</a:t>
            </a:r>
            <a:r>
              <a:rPr lang="en-US" dirty="0" smtClean="0"/>
              <a:t>, </a:t>
            </a:r>
            <a:r>
              <a:rPr lang="en-US" dirty="0"/>
              <a:t>can decrease health risks and improve health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0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Emphasize </a:t>
            </a:r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development including </a:t>
            </a:r>
            <a:r>
              <a:rPr lang="en-US" dirty="0">
                <a:solidFill>
                  <a:srgbClr val="FF0000"/>
                </a:solidFill>
              </a:rPr>
              <a:t>running</a:t>
            </a:r>
            <a:r>
              <a:rPr lang="en-US" dirty="0"/>
              <a:t>, jumping, catching, throwing, batting, balancing, </a:t>
            </a:r>
            <a:r>
              <a:rPr lang="en-US" dirty="0" smtClean="0"/>
              <a:t>and </a:t>
            </a:r>
            <a:r>
              <a:rPr lang="en-US" dirty="0"/>
              <a:t>rolling</a:t>
            </a:r>
            <a:r>
              <a:rPr lang="en-US" dirty="0" smtClean="0"/>
              <a:t>.</a:t>
            </a:r>
          </a:p>
          <a:p>
            <a:r>
              <a:rPr lang="en-US" dirty="0"/>
              <a:t>Provide every child with </a:t>
            </a:r>
            <a:r>
              <a:rPr lang="en-US" dirty="0">
                <a:solidFill>
                  <a:srgbClr val="FF0000"/>
                </a:solidFill>
              </a:rPr>
              <a:t>enough time </a:t>
            </a:r>
            <a:r>
              <a:rPr lang="en-US" dirty="0"/>
              <a:t>to adequately develop </a:t>
            </a:r>
            <a:r>
              <a:rPr lang="en-US" dirty="0" smtClean="0"/>
              <a:t>skills</a:t>
            </a:r>
          </a:p>
          <a:p>
            <a:r>
              <a:rPr lang="en-US" dirty="0"/>
              <a:t>Positively </a:t>
            </a:r>
            <a:r>
              <a:rPr lang="en-US" dirty="0">
                <a:solidFill>
                  <a:srgbClr val="FF0000"/>
                </a:solidFill>
              </a:rPr>
              <a:t>reinforce</a:t>
            </a:r>
            <a:r>
              <a:rPr lang="en-US" dirty="0"/>
              <a:t> </a:t>
            </a:r>
            <a:r>
              <a:rPr lang="en-US" dirty="0" smtClean="0"/>
              <a:t>children</a:t>
            </a:r>
          </a:p>
          <a:p>
            <a:r>
              <a:rPr lang="en-US" dirty="0"/>
              <a:t>Encourage children to develop </a:t>
            </a:r>
            <a:r>
              <a:rPr lang="en-US" dirty="0">
                <a:solidFill>
                  <a:srgbClr val="FF0000"/>
                </a:solidFill>
              </a:rPr>
              <a:t>flexibility, coordination, and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</a:p>
          <a:p>
            <a:r>
              <a:rPr lang="en-US" dirty="0"/>
              <a:t>Encourage children to develop various </a:t>
            </a:r>
            <a:r>
              <a:rPr lang="en-US" dirty="0">
                <a:solidFill>
                  <a:srgbClr val="FF0000"/>
                </a:solidFill>
              </a:rPr>
              <a:t>motor</a:t>
            </a:r>
            <a:r>
              <a:rPr lang="en-US" dirty="0"/>
              <a:t> abilities in low-intensity </a:t>
            </a:r>
            <a:r>
              <a:rPr lang="en-US" dirty="0" smtClean="0"/>
              <a:t>environments</a:t>
            </a:r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>
                <a:solidFill>
                  <a:srgbClr val="FF0000"/>
                </a:solidFill>
              </a:rPr>
              <a:t>swimming</a:t>
            </a:r>
            <a:r>
              <a:rPr lang="en-US" dirty="0"/>
              <a:t> is a terrific environment for developing the cardiorespiratory </a:t>
            </a:r>
            <a:r>
              <a:rPr lang="en-US" dirty="0" smtClean="0"/>
              <a:t>system </a:t>
            </a:r>
            <a:r>
              <a:rPr lang="en-US" dirty="0"/>
              <a:t>while minimizing the stresses on joints, ligaments, and connective tissues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Select a </a:t>
            </a:r>
            <a:r>
              <a:rPr lang="en-US" dirty="0">
                <a:solidFill>
                  <a:srgbClr val="FF0000"/>
                </a:solidFill>
              </a:rPr>
              <a:t>suitable number of repetitions </a:t>
            </a:r>
            <a:r>
              <a:rPr lang="en-US" dirty="0"/>
              <a:t>for each skill, and encourage children to </a:t>
            </a:r>
            <a:r>
              <a:rPr lang="en-US" dirty="0" smtClean="0"/>
              <a:t>perform </a:t>
            </a:r>
            <a:r>
              <a:rPr lang="en-US" dirty="0"/>
              <a:t>each technique </a:t>
            </a:r>
            <a:r>
              <a:rPr lang="en-US" dirty="0" smtClean="0"/>
              <a:t>correctly.</a:t>
            </a:r>
          </a:p>
          <a:p>
            <a:r>
              <a:rPr lang="en-US" dirty="0"/>
              <a:t>Modify the </a:t>
            </a:r>
            <a:r>
              <a:rPr lang="en-US" dirty="0">
                <a:solidFill>
                  <a:srgbClr val="FF0000"/>
                </a:solidFill>
              </a:rPr>
              <a:t>equipment</a:t>
            </a:r>
            <a:r>
              <a:rPr lang="en-US" dirty="0"/>
              <a:t> and playing environment to a suitable </a:t>
            </a:r>
            <a:r>
              <a:rPr lang="en-US" dirty="0" smtClean="0"/>
              <a:t>level.</a:t>
            </a:r>
          </a:p>
          <a:p>
            <a:r>
              <a:rPr lang="en-US" dirty="0"/>
              <a:t>Design drills, games, and activities to maximize children’s opportunities for active </a:t>
            </a:r>
            <a:r>
              <a:rPr lang="en-US" dirty="0" smtClean="0"/>
              <a:t>Participation</a:t>
            </a:r>
          </a:p>
          <a:p>
            <a:r>
              <a:rPr lang="en-US" dirty="0"/>
              <a:t>Simplify or </a:t>
            </a:r>
            <a:r>
              <a:rPr lang="en-US" dirty="0">
                <a:solidFill>
                  <a:srgbClr val="FF0000"/>
                </a:solidFill>
              </a:rPr>
              <a:t>modify rules </a:t>
            </a:r>
            <a:r>
              <a:rPr lang="en-US" dirty="0"/>
              <a:t>so children understand the </a:t>
            </a:r>
            <a:r>
              <a:rPr lang="en-US" dirty="0" smtClean="0"/>
              <a:t>game</a:t>
            </a:r>
          </a:p>
          <a:p>
            <a:r>
              <a:rPr lang="en-US" dirty="0"/>
              <a:t>Introduce modified games that emphasize basic </a:t>
            </a:r>
            <a:r>
              <a:rPr lang="en-US" dirty="0">
                <a:solidFill>
                  <a:srgbClr val="FF0000"/>
                </a:solidFill>
              </a:rPr>
              <a:t>tactics</a:t>
            </a:r>
            <a:r>
              <a:rPr lang="en-US" dirty="0"/>
              <a:t> and </a:t>
            </a:r>
            <a:r>
              <a:rPr lang="en-US" dirty="0" smtClean="0"/>
              <a:t>strategies</a:t>
            </a:r>
          </a:p>
          <a:p>
            <a:r>
              <a:rPr lang="en-US" dirty="0"/>
              <a:t>Emphasize the importance of </a:t>
            </a:r>
            <a:r>
              <a:rPr lang="en-US" dirty="0">
                <a:solidFill>
                  <a:srgbClr val="FF0000"/>
                </a:solidFill>
              </a:rPr>
              <a:t>ethics</a:t>
            </a:r>
            <a:r>
              <a:rPr lang="en-US" dirty="0"/>
              <a:t> and fair </a:t>
            </a:r>
            <a:r>
              <a:rPr lang="en-US" dirty="0" smtClean="0"/>
              <a:t>play</a:t>
            </a:r>
          </a:p>
          <a:p>
            <a:r>
              <a:rPr lang="en-US" dirty="0"/>
              <a:t>Provide opportunities for </a:t>
            </a:r>
            <a:r>
              <a:rPr lang="en-US" dirty="0">
                <a:solidFill>
                  <a:srgbClr val="FF0000"/>
                </a:solidFill>
              </a:rPr>
              <a:t>boys and girls </a:t>
            </a:r>
            <a:r>
              <a:rPr lang="en-US" dirty="0"/>
              <a:t>to participate </a:t>
            </a:r>
            <a:r>
              <a:rPr lang="en-US" dirty="0" smtClean="0">
                <a:solidFill>
                  <a:srgbClr val="FF0000"/>
                </a:solidFill>
              </a:rPr>
              <a:t>together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Make sure that sport is </a:t>
            </a:r>
            <a:r>
              <a:rPr lang="en-US" dirty="0" smtClean="0">
                <a:solidFill>
                  <a:srgbClr val="FF0000"/>
                </a:solidFill>
              </a:rPr>
              <a:t>fun</a:t>
            </a:r>
          </a:p>
          <a:p>
            <a:r>
              <a:rPr lang="en-US" dirty="0"/>
              <a:t>Encourage participation in as </a:t>
            </a:r>
            <a:r>
              <a:rPr lang="en-US" dirty="0">
                <a:solidFill>
                  <a:srgbClr val="FF0000"/>
                </a:solidFill>
              </a:rPr>
              <a:t>many sports </a:t>
            </a:r>
            <a:r>
              <a:rPr lang="en-US" dirty="0"/>
              <a:t>as possible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17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Initiation Stage—6 to 10 Years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initiation stage is the most important phase in developing </a:t>
            </a:r>
            <a:r>
              <a:rPr lang="en-US" dirty="0" smtClean="0"/>
              <a:t>coordination</a:t>
            </a:r>
          </a:p>
          <a:p>
            <a:r>
              <a:rPr lang="en-US" dirty="0"/>
              <a:t>At </a:t>
            </a:r>
            <a:r>
              <a:rPr lang="en-US" dirty="0" smtClean="0"/>
              <a:t>this </a:t>
            </a:r>
            <a:r>
              <a:rPr lang="en-US" dirty="0">
                <a:solidFill>
                  <a:srgbClr val="FF0000"/>
                </a:solidFill>
              </a:rPr>
              <a:t>developmental</a:t>
            </a:r>
            <a:r>
              <a:rPr lang="en-US" dirty="0"/>
              <a:t> stage, children who are involved in a </a:t>
            </a:r>
            <a:r>
              <a:rPr lang="en-US" dirty="0">
                <a:solidFill>
                  <a:srgbClr val="FF0000"/>
                </a:solidFill>
              </a:rPr>
              <a:t>variety</a:t>
            </a:r>
            <a:r>
              <a:rPr lang="en-US" dirty="0"/>
              <a:t> of activities make greater </a:t>
            </a:r>
            <a:r>
              <a:rPr lang="en-US" dirty="0" smtClean="0"/>
              <a:t>gains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coordination</a:t>
            </a:r>
            <a:r>
              <a:rPr lang="en-US" dirty="0"/>
              <a:t> compared with those who participate in one sport that applies </a:t>
            </a:r>
            <a:r>
              <a:rPr lang="en-US" dirty="0" smtClean="0"/>
              <a:t>only </a:t>
            </a:r>
            <a:r>
              <a:rPr lang="en-US" dirty="0">
                <a:solidFill>
                  <a:srgbClr val="FF0000"/>
                </a:solidFill>
              </a:rPr>
              <a:t>sport-specific</a:t>
            </a:r>
            <a:r>
              <a:rPr lang="en-US" dirty="0"/>
              <a:t> </a:t>
            </a:r>
            <a:r>
              <a:rPr lang="en-US" dirty="0" smtClean="0"/>
              <a:t>training.</a:t>
            </a:r>
          </a:p>
          <a:p>
            <a:r>
              <a:rPr lang="en-US" dirty="0"/>
              <a:t>During </a:t>
            </a:r>
            <a:r>
              <a:rPr lang="en-US" dirty="0" err="1">
                <a:solidFill>
                  <a:srgbClr val="FF0000"/>
                </a:solidFill>
              </a:rPr>
              <a:t>prepubescence</a:t>
            </a:r>
            <a:r>
              <a:rPr lang="en-US" dirty="0"/>
              <a:t>, children develop basic skills and movements through </a:t>
            </a:r>
            <a:r>
              <a:rPr lang="en-US" dirty="0">
                <a:solidFill>
                  <a:srgbClr val="FF0000"/>
                </a:solidFill>
              </a:rPr>
              <a:t>play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games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Athletic Formation—11 to 14 Years of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appropriate to </a:t>
            </a:r>
            <a:r>
              <a:rPr lang="en-US" dirty="0">
                <a:solidFill>
                  <a:srgbClr val="FF0000"/>
                </a:solidFill>
              </a:rPr>
              <a:t>moderately increase the intensity </a:t>
            </a:r>
            <a:r>
              <a:rPr lang="en-US" dirty="0"/>
              <a:t>of </a:t>
            </a:r>
            <a:r>
              <a:rPr lang="en-US" dirty="0" smtClean="0"/>
              <a:t>training</a:t>
            </a:r>
          </a:p>
          <a:p>
            <a:r>
              <a:rPr lang="en-US" dirty="0"/>
              <a:t>During this stage, the </a:t>
            </a:r>
            <a:r>
              <a:rPr lang="en-US" dirty="0">
                <a:solidFill>
                  <a:srgbClr val="FF0000"/>
                </a:solidFill>
              </a:rPr>
              <a:t>cardiorespiratory</a:t>
            </a:r>
            <a:r>
              <a:rPr lang="en-US" dirty="0"/>
              <a:t> </a:t>
            </a:r>
            <a:r>
              <a:rPr lang="en-US" dirty="0" smtClean="0"/>
              <a:t>system </a:t>
            </a:r>
            <a:r>
              <a:rPr lang="en-US" dirty="0"/>
              <a:t>continues to </a:t>
            </a:r>
            <a:r>
              <a:rPr lang="en-US" dirty="0" smtClean="0"/>
              <a:t>develop</a:t>
            </a:r>
          </a:p>
          <a:p>
            <a:r>
              <a:rPr lang="en-US" dirty="0"/>
              <a:t>tolerance to </a:t>
            </a:r>
            <a:r>
              <a:rPr lang="en-US" dirty="0">
                <a:solidFill>
                  <a:srgbClr val="FF0000"/>
                </a:solidFill>
              </a:rPr>
              <a:t>lactic</a:t>
            </a:r>
            <a:r>
              <a:rPr lang="en-US" dirty="0"/>
              <a:t> acid accumulation gradually </a:t>
            </a:r>
            <a:r>
              <a:rPr lang="en-US" dirty="0" smtClean="0"/>
              <a:t>improves</a:t>
            </a:r>
          </a:p>
          <a:p>
            <a:r>
              <a:rPr lang="en-US" dirty="0"/>
              <a:t>emphasize developing </a:t>
            </a:r>
            <a:r>
              <a:rPr lang="en-US" dirty="0">
                <a:solidFill>
                  <a:srgbClr val="FF0000"/>
                </a:solidFill>
              </a:rPr>
              <a:t>skills and motor abilities </a:t>
            </a:r>
            <a:r>
              <a:rPr lang="en-US" dirty="0"/>
              <a:t>rather than </a:t>
            </a:r>
            <a:r>
              <a:rPr lang="en-US" dirty="0">
                <a:solidFill>
                  <a:srgbClr val="FF0000"/>
                </a:solidFill>
              </a:rPr>
              <a:t>performing</a:t>
            </a:r>
            <a:r>
              <a:rPr lang="en-US" dirty="0"/>
              <a:t> and </a:t>
            </a:r>
            <a:r>
              <a:rPr lang="en-US" dirty="0" smtClean="0"/>
              <a:t>winning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Encourage participation in a </a:t>
            </a:r>
            <a:r>
              <a:rPr lang="en-US" dirty="0">
                <a:solidFill>
                  <a:srgbClr val="FF0000"/>
                </a:solidFill>
              </a:rPr>
              <a:t>variety of exercises </a:t>
            </a:r>
            <a:r>
              <a:rPr lang="en-US" dirty="0"/>
              <a:t>from the </a:t>
            </a:r>
            <a:r>
              <a:rPr lang="en-US" dirty="0">
                <a:solidFill>
                  <a:srgbClr val="FF0000"/>
                </a:solidFill>
              </a:rPr>
              <a:t>specific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sport</a:t>
            </a:r>
            <a:r>
              <a:rPr lang="en-US" dirty="0"/>
              <a:t> and from </a:t>
            </a:r>
            <a:r>
              <a:rPr lang="en-US" dirty="0" smtClean="0">
                <a:solidFill>
                  <a:srgbClr val="FF0000"/>
                </a:solidFill>
              </a:rPr>
              <a:t>other</a:t>
            </a:r>
            <a:r>
              <a:rPr lang="en-US" dirty="0" smtClean="0"/>
              <a:t> </a:t>
            </a:r>
            <a:r>
              <a:rPr lang="en-US" dirty="0"/>
              <a:t>sports, which will help the athletes improve their </a:t>
            </a:r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</a:t>
            </a:r>
            <a:r>
              <a:rPr lang="en-US" dirty="0" smtClean="0"/>
              <a:t>base.</a:t>
            </a:r>
          </a:p>
          <a:p>
            <a:r>
              <a:rPr lang="en-US" dirty="0"/>
              <a:t>Progressively </a:t>
            </a:r>
            <a:r>
              <a:rPr lang="en-US" dirty="0">
                <a:solidFill>
                  <a:srgbClr val="FF0000"/>
                </a:solidFill>
              </a:rPr>
              <a:t>increase the volume and </a:t>
            </a:r>
            <a:r>
              <a:rPr lang="en-US" dirty="0" smtClean="0">
                <a:solidFill>
                  <a:srgbClr val="FF0000"/>
                </a:solidFill>
              </a:rPr>
              <a:t>intensity </a:t>
            </a:r>
            <a:r>
              <a:rPr lang="en-US" dirty="0"/>
              <a:t>of </a:t>
            </a:r>
            <a:r>
              <a:rPr lang="en-US" dirty="0" smtClean="0"/>
              <a:t>training</a:t>
            </a:r>
          </a:p>
          <a:p>
            <a:r>
              <a:rPr lang="en-US" dirty="0"/>
              <a:t>Design drills that introduce athletes to fundamental tactics and strategies and that </a:t>
            </a:r>
            <a:r>
              <a:rPr lang="en-US" dirty="0" smtClean="0"/>
              <a:t>reinforce </a:t>
            </a:r>
            <a:r>
              <a:rPr lang="en-US" dirty="0"/>
              <a:t>skill </a:t>
            </a:r>
            <a:r>
              <a:rPr lang="en-US" dirty="0" smtClean="0"/>
              <a:t>development.</a:t>
            </a:r>
          </a:p>
          <a:p>
            <a:r>
              <a:rPr lang="en-US" dirty="0"/>
              <a:t>Help athletes refine and automate the basic </a:t>
            </a:r>
            <a:r>
              <a:rPr lang="en-US" dirty="0" smtClean="0"/>
              <a:t>skills</a:t>
            </a:r>
          </a:p>
          <a:p>
            <a:r>
              <a:rPr lang="en-US" dirty="0"/>
              <a:t>Emphasize improving flexibility, coordination, and </a:t>
            </a:r>
            <a:r>
              <a:rPr lang="en-US" dirty="0" smtClean="0"/>
              <a:t>balance</a:t>
            </a:r>
          </a:p>
          <a:p>
            <a:r>
              <a:rPr lang="en-US" dirty="0"/>
              <a:t>Emphasize ethics and fair play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3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</a:t>
            </a:r>
            <a:r>
              <a:rPr lang="en-US" dirty="0"/>
              <a:t>all children with opportunities to participate at a challenging </a:t>
            </a:r>
            <a:r>
              <a:rPr lang="en-US" dirty="0" smtClean="0"/>
              <a:t>level</a:t>
            </a:r>
          </a:p>
          <a:p>
            <a:r>
              <a:rPr lang="en-US" dirty="0"/>
              <a:t>Introduce the athletes to exercises that develop general </a:t>
            </a:r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 smtClean="0"/>
              <a:t> emphasize </a:t>
            </a:r>
            <a:r>
              <a:rPr lang="en-US" dirty="0"/>
              <a:t>developing the </a:t>
            </a:r>
            <a:r>
              <a:rPr lang="en-US" dirty="0">
                <a:solidFill>
                  <a:srgbClr val="FF0000"/>
                </a:solidFill>
              </a:rPr>
              <a:t>core</a:t>
            </a:r>
            <a:r>
              <a:rPr lang="en-US" dirty="0"/>
              <a:t> sections of the body—in particular the hips,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</a:t>
            </a:r>
            <a:r>
              <a:rPr lang="en-US" dirty="0" smtClean="0"/>
              <a:t>back</a:t>
            </a:r>
            <a:r>
              <a:rPr lang="en-US" dirty="0"/>
              <a:t>, and abdomen—as well as muscles at the </a:t>
            </a:r>
            <a:r>
              <a:rPr lang="en-US" dirty="0">
                <a:solidFill>
                  <a:srgbClr val="FF0000"/>
                </a:solidFill>
              </a:rPr>
              <a:t>extremities—shoulder</a:t>
            </a:r>
            <a:r>
              <a:rPr lang="en-US" dirty="0"/>
              <a:t> joints, arms, </a:t>
            </a:r>
            <a:r>
              <a:rPr lang="en-US" dirty="0" smtClean="0"/>
              <a:t>and </a:t>
            </a:r>
            <a:r>
              <a:rPr lang="en-US" dirty="0"/>
              <a:t>legs</a:t>
            </a:r>
            <a:r>
              <a:rPr lang="en-US" dirty="0" smtClean="0"/>
              <a:t>.</a:t>
            </a:r>
          </a:p>
          <a:p>
            <a:r>
              <a:rPr lang="en-US" dirty="0"/>
              <a:t>Most exercises should involve </a:t>
            </a:r>
            <a:r>
              <a:rPr lang="en-US" dirty="0">
                <a:solidFill>
                  <a:srgbClr val="FF0000"/>
                </a:solidFill>
              </a:rPr>
              <a:t>body weight and light equipment</a:t>
            </a:r>
            <a:r>
              <a:rPr lang="en-US" dirty="0"/>
              <a:t>, such </a:t>
            </a:r>
            <a:r>
              <a:rPr lang="en-US" dirty="0" smtClean="0"/>
              <a:t>as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balls, resistance </a:t>
            </a:r>
            <a:r>
              <a:rPr lang="en-US" dirty="0">
                <a:solidFill>
                  <a:srgbClr val="FF0000"/>
                </a:solidFill>
              </a:rPr>
              <a:t>bands</a:t>
            </a:r>
            <a:r>
              <a:rPr lang="en-US" dirty="0"/>
              <a:t>, and light </a:t>
            </a:r>
            <a:r>
              <a:rPr lang="en-US" dirty="0" smtClean="0"/>
              <a:t>dumbbells.</a:t>
            </a:r>
          </a:p>
          <a:p>
            <a:r>
              <a:rPr lang="en-US" dirty="0"/>
              <a:t>Continue developing aerobic </a:t>
            </a:r>
            <a:r>
              <a:rPr lang="en-US" dirty="0" smtClean="0"/>
              <a:t>capacity</a:t>
            </a:r>
          </a:p>
          <a:p>
            <a:r>
              <a:rPr lang="en-US" dirty="0"/>
              <a:t>Introduce athletes to moderate anaerobic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5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usually better suited for short sprints of less than </a:t>
            </a:r>
            <a:r>
              <a:rPr lang="en-US" dirty="0" smtClean="0">
                <a:solidFill>
                  <a:srgbClr val="FF0000"/>
                </a:solidFill>
              </a:rPr>
              <a:t>80</a:t>
            </a:r>
            <a:r>
              <a:rPr lang="en-US" dirty="0" smtClean="0"/>
              <a:t> </a:t>
            </a:r>
            <a:r>
              <a:rPr lang="en-US" dirty="0"/>
              <a:t>meters, which involve the anaerobic </a:t>
            </a:r>
            <a:r>
              <a:rPr lang="en-US" dirty="0" err="1">
                <a:solidFill>
                  <a:srgbClr val="FF0000"/>
                </a:solidFill>
              </a:rPr>
              <a:t>alactic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energy system, and endurance </a:t>
            </a:r>
          </a:p>
          <a:p>
            <a:r>
              <a:rPr lang="en-US" dirty="0"/>
              <a:t>events of longer distances (e.g., 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r>
              <a:rPr lang="en-US" dirty="0"/>
              <a:t> meters and longer) at slower speeds, which </a:t>
            </a:r>
            <a:r>
              <a:rPr lang="en-US" dirty="0" smtClean="0"/>
              <a:t>test </a:t>
            </a:r>
            <a:r>
              <a:rPr lang="en-US" dirty="0"/>
              <a:t>aerobic capacities</a:t>
            </a:r>
            <a:r>
              <a:rPr lang="en-US" dirty="0" smtClean="0"/>
              <a:t>.</a:t>
            </a:r>
          </a:p>
          <a:p>
            <a:r>
              <a:rPr lang="en-US" dirty="0"/>
              <a:t>Avoid competitions that place too much stress on the body</a:t>
            </a:r>
            <a:r>
              <a:rPr lang="en-US" dirty="0" smtClean="0"/>
              <a:t>.</a:t>
            </a:r>
          </a:p>
          <a:p>
            <a:r>
              <a:rPr lang="en-US" dirty="0"/>
              <a:t>To improve concentration, introduce athletes to more complex </a:t>
            </a:r>
            <a:r>
              <a:rPr lang="en-US" dirty="0" smtClean="0"/>
              <a:t>drills</a:t>
            </a:r>
          </a:p>
          <a:p>
            <a:r>
              <a:rPr lang="en-US" dirty="0"/>
              <a:t>Introduce athletes to a variety of fun competitive situations that allow them to </a:t>
            </a:r>
            <a:r>
              <a:rPr lang="en-US" dirty="0" smtClean="0"/>
              <a:t>apply </a:t>
            </a:r>
            <a:r>
              <a:rPr lang="en-US" dirty="0"/>
              <a:t>various techniques and tactics</a:t>
            </a:r>
            <a:r>
              <a:rPr lang="en-US" dirty="0" smtClean="0"/>
              <a:t>.</a:t>
            </a:r>
          </a:p>
          <a:p>
            <a:r>
              <a:rPr lang="en-US" dirty="0"/>
              <a:t>Provide time for play and socializing with peers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1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Athletic Formation—11 to 14 Years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fast improvement in </a:t>
            </a:r>
            <a:r>
              <a:rPr lang="en-US" dirty="0">
                <a:solidFill>
                  <a:srgbClr val="FF0000"/>
                </a:solidFill>
              </a:rPr>
              <a:t>coordination</a:t>
            </a:r>
            <a:r>
              <a:rPr lang="en-US" dirty="0"/>
              <a:t> that occurs during </a:t>
            </a:r>
            <a:r>
              <a:rPr lang="en-US" dirty="0" err="1"/>
              <a:t>prepubescence</a:t>
            </a:r>
            <a:r>
              <a:rPr lang="en-US" dirty="0"/>
              <a:t> sometimes </a:t>
            </a:r>
            <a:r>
              <a:rPr lang="en-US" dirty="0" smtClean="0"/>
              <a:t>slows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even slightly</a:t>
            </a:r>
            <a:r>
              <a:rPr lang="en-US" dirty="0"/>
              <a:t> regresses during </a:t>
            </a:r>
            <a:r>
              <a:rPr lang="en-US" dirty="0" smtClean="0"/>
              <a:t>pubescence.</a:t>
            </a:r>
          </a:p>
          <a:p>
            <a:r>
              <a:rPr lang="en-US" dirty="0"/>
              <a:t>Growth spurts of up to four or five </a:t>
            </a:r>
            <a:r>
              <a:rPr lang="en-US" dirty="0" smtClean="0"/>
              <a:t>inches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10-12 cm</a:t>
            </a:r>
            <a:r>
              <a:rPr lang="en-US" dirty="0"/>
              <a:t>) per year, specific to this stage of children’s development, normally </a:t>
            </a:r>
            <a:r>
              <a:rPr lang="en-US" dirty="0" smtClean="0"/>
              <a:t>occur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disturbances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coordination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Girls tend to improve visual orientation and rhythm </a:t>
            </a:r>
            <a:r>
              <a:rPr lang="en-US" dirty="0"/>
              <a:t>of motions better </a:t>
            </a:r>
            <a:r>
              <a:rPr lang="en-US" dirty="0" smtClean="0"/>
              <a:t>than </a:t>
            </a:r>
            <a:r>
              <a:rPr lang="en-US" dirty="0"/>
              <a:t>boys because of </a:t>
            </a:r>
            <a:r>
              <a:rPr lang="en-US" dirty="0">
                <a:solidFill>
                  <a:srgbClr val="FF0000"/>
                </a:solidFill>
              </a:rPr>
              <a:t>sex differences </a:t>
            </a:r>
            <a:r>
              <a:rPr lang="en-US" dirty="0"/>
              <a:t>and because girls have a more natural talent for </a:t>
            </a:r>
            <a:r>
              <a:rPr lang="en-US" dirty="0" smtClean="0"/>
              <a:t>dance </a:t>
            </a:r>
            <a:r>
              <a:rPr lang="en-US" dirty="0"/>
              <a:t>and artistic </a:t>
            </a:r>
            <a:r>
              <a:rPr lang="en-US" dirty="0" smtClean="0"/>
              <a:t>sports.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Specialization—15 to 18 Years of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dirty="0">
                <a:solidFill>
                  <a:srgbClr val="FF0000"/>
                </a:solidFill>
              </a:rPr>
              <a:t>significant changes </a:t>
            </a:r>
            <a:r>
              <a:rPr lang="en-US" dirty="0" smtClean="0"/>
              <a:t>in </a:t>
            </a:r>
            <a:r>
              <a:rPr lang="en-US" dirty="0"/>
              <a:t>training take place during this </a:t>
            </a:r>
            <a:r>
              <a:rPr lang="en-US" dirty="0" smtClean="0"/>
              <a:t>stage</a:t>
            </a:r>
          </a:p>
          <a:p>
            <a:r>
              <a:rPr lang="en-US" dirty="0"/>
              <a:t>now start performing </a:t>
            </a:r>
            <a:r>
              <a:rPr lang="en-US" dirty="0" smtClean="0"/>
              <a:t>more </a:t>
            </a:r>
            <a:r>
              <a:rPr lang="en-US" dirty="0"/>
              <a:t>exercises and drills aimed </a:t>
            </a:r>
            <a:r>
              <a:rPr lang="en-US" dirty="0">
                <a:solidFill>
                  <a:srgbClr val="FF0000"/>
                </a:solidFill>
              </a:rPr>
              <a:t>specifically</a:t>
            </a:r>
            <a:r>
              <a:rPr lang="en-US" dirty="0"/>
              <a:t> at </a:t>
            </a:r>
            <a:r>
              <a:rPr lang="en-US" dirty="0">
                <a:solidFill>
                  <a:srgbClr val="FF0000"/>
                </a:solidFill>
              </a:rPr>
              <a:t>high performance development in one </a:t>
            </a:r>
            <a:r>
              <a:rPr lang="en-US" dirty="0" smtClean="0">
                <a:solidFill>
                  <a:srgbClr val="FF0000"/>
                </a:solidFill>
              </a:rPr>
              <a:t>sport</a:t>
            </a:r>
            <a:r>
              <a:rPr lang="en-US" dirty="0" smtClean="0"/>
              <a:t>.</a:t>
            </a:r>
          </a:p>
          <a:p>
            <a:r>
              <a:rPr lang="en-US" dirty="0"/>
              <a:t> Closely </a:t>
            </a:r>
            <a:r>
              <a:rPr lang="en-US" dirty="0">
                <a:solidFill>
                  <a:srgbClr val="FF0000"/>
                </a:solidFill>
              </a:rPr>
              <a:t>monitor the volume and intensity </a:t>
            </a:r>
            <a:r>
              <a:rPr lang="en-US" dirty="0"/>
              <a:t>of training to ensure that athletes improve dramatically with little risk of </a:t>
            </a:r>
            <a:r>
              <a:rPr lang="en-US" dirty="0" smtClean="0"/>
              <a:t>injury.</a:t>
            </a:r>
          </a:p>
          <a:p>
            <a:r>
              <a:rPr lang="en-US" dirty="0"/>
              <a:t>stage the athletes should have no major technical problems. Thus, the coach can move </a:t>
            </a:r>
            <a:r>
              <a:rPr lang="en-US" dirty="0" smtClean="0"/>
              <a:t>from </a:t>
            </a:r>
            <a:r>
              <a:rPr lang="en-US" dirty="0"/>
              <a:t>a teaching role to a coaching and training role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6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Closely </a:t>
            </a:r>
            <a:r>
              <a:rPr lang="en-US" dirty="0">
                <a:solidFill>
                  <a:srgbClr val="FF0000"/>
                </a:solidFill>
              </a:rPr>
              <a:t>monitor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development</a:t>
            </a:r>
            <a:r>
              <a:rPr lang="en-US" dirty="0"/>
              <a:t> of athletes during this </a:t>
            </a:r>
            <a:r>
              <a:rPr lang="en-US" dirty="0" smtClean="0"/>
              <a:t>stage</a:t>
            </a:r>
          </a:p>
          <a:p>
            <a:r>
              <a:rPr lang="en-US" dirty="0"/>
              <a:t>A coach who feels that an </a:t>
            </a:r>
            <a:r>
              <a:rPr lang="en-US" dirty="0">
                <a:solidFill>
                  <a:srgbClr val="FF0000"/>
                </a:solidFill>
              </a:rPr>
              <a:t>athlete needs </a:t>
            </a:r>
            <a:r>
              <a:rPr lang="en-US" dirty="0"/>
              <a:t>more practice in a particular skill or dominant </a:t>
            </a:r>
            <a:r>
              <a:rPr lang="en-US" dirty="0">
                <a:solidFill>
                  <a:srgbClr val="FF0000"/>
                </a:solidFill>
              </a:rPr>
              <a:t>motor ability</a:t>
            </a:r>
            <a:r>
              <a:rPr lang="en-US" dirty="0"/>
              <a:t> can suggest that the athlete practice a </a:t>
            </a:r>
            <a:r>
              <a:rPr lang="en-US" dirty="0">
                <a:solidFill>
                  <a:srgbClr val="FF0000"/>
                </a:solidFill>
              </a:rPr>
              <a:t>couple of extra hours </a:t>
            </a:r>
            <a:r>
              <a:rPr lang="en-US" dirty="0" smtClean="0">
                <a:solidFill>
                  <a:srgbClr val="FF0000"/>
                </a:solidFill>
              </a:rPr>
              <a:t>per </a:t>
            </a:r>
            <a:r>
              <a:rPr lang="en-US" dirty="0">
                <a:solidFill>
                  <a:srgbClr val="FF0000"/>
                </a:solidFill>
              </a:rPr>
              <a:t>week</a:t>
            </a:r>
            <a:r>
              <a:rPr lang="en-US" dirty="0" smtClean="0"/>
              <a:t>.</a:t>
            </a:r>
          </a:p>
          <a:p>
            <a:r>
              <a:rPr lang="en-US" dirty="0"/>
              <a:t>Check for progressive improvements in the </a:t>
            </a:r>
            <a:r>
              <a:rPr lang="en-US" dirty="0">
                <a:solidFill>
                  <a:srgbClr val="FF0000"/>
                </a:solidFill>
              </a:rPr>
              <a:t>dominant</a:t>
            </a:r>
            <a:r>
              <a:rPr lang="en-US" dirty="0"/>
              <a:t> motor abilities for the sport, </a:t>
            </a:r>
            <a:r>
              <a:rPr lang="en-US" dirty="0" smtClean="0"/>
              <a:t>such </a:t>
            </a:r>
            <a:r>
              <a:rPr lang="en-US" dirty="0"/>
              <a:t>as power, anaerobic capacity, specific coordination, and dynamic </a:t>
            </a:r>
            <a:r>
              <a:rPr lang="en-US" dirty="0" smtClean="0"/>
              <a:t>flexibility.</a:t>
            </a:r>
          </a:p>
          <a:p>
            <a:r>
              <a:rPr lang="en-US" dirty="0"/>
              <a:t>Increase the training volume for specific exercises and drills to facilitate improvement in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the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essential that athletes take the time to rebuild the foundation of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>
                <a:solidFill>
                  <a:srgbClr val="FF0000"/>
                </a:solidFill>
              </a:rPr>
              <a:t>, power, endurance, speed, agility</a:t>
            </a:r>
            <a:r>
              <a:rPr lang="en-US" dirty="0"/>
              <a:t>, and all the motor abilities that are important </a:t>
            </a:r>
            <a:r>
              <a:rPr lang="en-US" dirty="0" smtClean="0"/>
              <a:t>to </a:t>
            </a:r>
            <a:r>
              <a:rPr lang="en-US" dirty="0"/>
              <a:t>their </a:t>
            </a:r>
            <a:r>
              <a:rPr lang="en-US" dirty="0" smtClean="0"/>
              <a:t>sport.</a:t>
            </a:r>
          </a:p>
          <a:p>
            <a:r>
              <a:rPr lang="en-US" dirty="0"/>
              <a:t>Skills such </a:t>
            </a:r>
            <a:r>
              <a:rPr lang="en-US" dirty="0">
                <a:solidFill>
                  <a:srgbClr val="FF0000"/>
                </a:solidFill>
              </a:rPr>
              <a:t>as running, jumping, skipping</a:t>
            </a:r>
            <a:r>
              <a:rPr lang="en-US" dirty="0"/>
              <a:t>, and performing push-ups or chin-ups </a:t>
            </a:r>
            <a:r>
              <a:rPr lang="en-US" dirty="0" smtClean="0"/>
              <a:t>were </a:t>
            </a:r>
            <a:r>
              <a:rPr lang="en-US" dirty="0"/>
              <a:t>not taught in multimillion-dollar </a:t>
            </a:r>
            <a:r>
              <a:rPr lang="en-US" dirty="0">
                <a:solidFill>
                  <a:srgbClr val="FF0000"/>
                </a:solidFill>
              </a:rPr>
              <a:t>gyms</a:t>
            </a:r>
            <a:r>
              <a:rPr lang="en-US" dirty="0"/>
              <a:t> or athlete development centers but </a:t>
            </a:r>
            <a:r>
              <a:rPr lang="en-US" dirty="0" smtClean="0"/>
              <a:t>rather on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street</a:t>
            </a:r>
            <a:r>
              <a:rPr lang="en-US" dirty="0"/>
              <a:t> corner, local </a:t>
            </a:r>
            <a:r>
              <a:rPr lang="en-US" dirty="0">
                <a:solidFill>
                  <a:srgbClr val="FF0000"/>
                </a:solidFill>
              </a:rPr>
              <a:t>park</a:t>
            </a:r>
            <a:r>
              <a:rPr lang="en-US" dirty="0"/>
              <a:t>, or backyard</a:t>
            </a:r>
            <a:r>
              <a:rPr lang="en-US" dirty="0" smtClean="0"/>
              <a:t>.</a:t>
            </a:r>
          </a:p>
          <a:p>
            <a:r>
              <a:rPr lang="en-US" dirty="0"/>
              <a:t>Kids were once just </a:t>
            </a:r>
            <a:r>
              <a:rPr lang="en-US" dirty="0">
                <a:solidFill>
                  <a:srgbClr val="FF0000"/>
                </a:solidFill>
              </a:rPr>
              <a:t>kids</a:t>
            </a:r>
            <a:r>
              <a:rPr lang="en-US" dirty="0"/>
              <a:t> and not aspiring </a:t>
            </a:r>
            <a:r>
              <a:rPr lang="en-US" dirty="0" smtClean="0">
                <a:solidFill>
                  <a:srgbClr val="FF0000"/>
                </a:solidFill>
              </a:rPr>
              <a:t>professional </a:t>
            </a:r>
            <a:r>
              <a:rPr lang="en-US" dirty="0">
                <a:solidFill>
                  <a:srgbClr val="FF0000"/>
                </a:solidFill>
              </a:rPr>
              <a:t>athletes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7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Then, increase training </a:t>
            </a:r>
            <a:r>
              <a:rPr lang="en-US" dirty="0">
                <a:solidFill>
                  <a:srgbClr val="FF0000"/>
                </a:solidFill>
              </a:rPr>
              <a:t>intensity</a:t>
            </a:r>
            <a:r>
              <a:rPr lang="en-US" dirty="0"/>
              <a:t> more rapidly than volume, although volume must </a:t>
            </a:r>
            <a:r>
              <a:rPr lang="en-US" dirty="0" smtClean="0"/>
              <a:t>still </a:t>
            </a:r>
            <a:r>
              <a:rPr lang="en-US" dirty="0"/>
              <a:t>increase progressively</a:t>
            </a:r>
            <a:r>
              <a:rPr lang="en-US" dirty="0" smtClean="0"/>
              <a:t>.</a:t>
            </a:r>
          </a:p>
          <a:p>
            <a:r>
              <a:rPr lang="en-US" dirty="0"/>
              <a:t>Involve athletes in the </a:t>
            </a:r>
            <a:r>
              <a:rPr lang="en-US" dirty="0">
                <a:solidFill>
                  <a:srgbClr val="FF0000"/>
                </a:solidFill>
              </a:rPr>
              <a:t>decision-making process </a:t>
            </a:r>
            <a:r>
              <a:rPr lang="en-US" dirty="0"/>
              <a:t>whenever </a:t>
            </a:r>
            <a:r>
              <a:rPr lang="en-US" dirty="0" smtClean="0"/>
              <a:t>possible</a:t>
            </a:r>
          </a:p>
          <a:p>
            <a:r>
              <a:rPr lang="en-US" dirty="0"/>
              <a:t>Continue to </a:t>
            </a:r>
            <a:r>
              <a:rPr lang="en-US" dirty="0">
                <a:solidFill>
                  <a:srgbClr val="FF0000"/>
                </a:solidFill>
              </a:rPr>
              <a:t>emphasize multilateral training</a:t>
            </a:r>
            <a:r>
              <a:rPr lang="en-US" dirty="0"/>
              <a:t>, particularly during the </a:t>
            </a:r>
            <a:r>
              <a:rPr lang="en-US" dirty="0" smtClean="0">
                <a:solidFill>
                  <a:srgbClr val="FF0000"/>
                </a:solidFill>
              </a:rPr>
              <a:t>preseason</a:t>
            </a:r>
          </a:p>
          <a:p>
            <a:r>
              <a:rPr lang="en-US" dirty="0"/>
              <a:t>Encourage athletes to become </a:t>
            </a:r>
            <a:r>
              <a:rPr lang="en-US" dirty="0">
                <a:solidFill>
                  <a:srgbClr val="FF0000"/>
                </a:solidFill>
              </a:rPr>
              <a:t>familiar</a:t>
            </a:r>
            <a:r>
              <a:rPr lang="en-US" dirty="0"/>
              <a:t> with the </a:t>
            </a:r>
            <a:r>
              <a:rPr lang="en-US" dirty="0">
                <a:solidFill>
                  <a:srgbClr val="FF0000"/>
                </a:solidFill>
              </a:rPr>
              <a:t>theoretical</a:t>
            </a:r>
            <a:r>
              <a:rPr lang="en-US" dirty="0"/>
              <a:t> aspects of </a:t>
            </a:r>
            <a:r>
              <a:rPr lang="en-US" dirty="0" smtClean="0"/>
              <a:t>training</a:t>
            </a:r>
          </a:p>
          <a:p>
            <a:r>
              <a:rPr lang="en-US" dirty="0"/>
              <a:t>Emphasize exercising </a:t>
            </a:r>
            <a:r>
              <a:rPr lang="en-US" dirty="0">
                <a:solidFill>
                  <a:srgbClr val="FF0000"/>
                </a:solidFill>
              </a:rPr>
              <a:t>the muscles that athletes primarily </a:t>
            </a:r>
            <a:r>
              <a:rPr lang="en-US" dirty="0"/>
              <a:t>use when performing </a:t>
            </a:r>
            <a:r>
              <a:rPr lang="en-US" dirty="0" smtClean="0"/>
              <a:t>technical skills</a:t>
            </a:r>
          </a:p>
          <a:p>
            <a:pPr marL="0" indent="0">
              <a:buNone/>
            </a:pPr>
            <a:r>
              <a:rPr lang="en-US" dirty="0" smtClean="0"/>
              <a:t>Avoid </a:t>
            </a:r>
            <a:r>
              <a:rPr lang="en-US" dirty="0" smtClean="0">
                <a:solidFill>
                  <a:srgbClr val="FF0000"/>
                </a:solidFill>
              </a:rPr>
              <a:t>maximum strength 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, in which athletes perform fewer than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repetitions of an exercise, particularly for those who are still growing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23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developing </a:t>
            </a:r>
            <a:r>
              <a:rPr lang="en-US" dirty="0">
                <a:solidFill>
                  <a:srgbClr val="FF0000"/>
                </a:solidFill>
              </a:rPr>
              <a:t>aerobic</a:t>
            </a:r>
            <a:r>
              <a:rPr lang="en-US" dirty="0"/>
              <a:t> capacity a high priority for all athletes, particularly those </a:t>
            </a:r>
            <a:r>
              <a:rPr lang="en-US" dirty="0" smtClean="0"/>
              <a:t>who </a:t>
            </a:r>
            <a:r>
              <a:rPr lang="en-US" dirty="0"/>
              <a:t>participate in endurance or endurance-related </a:t>
            </a:r>
            <a:r>
              <a:rPr lang="en-US" dirty="0" smtClean="0"/>
              <a:t>sports</a:t>
            </a:r>
          </a:p>
          <a:p>
            <a:r>
              <a:rPr lang="en-US" dirty="0"/>
              <a:t>Progressively increase the </a:t>
            </a:r>
            <a:r>
              <a:rPr lang="en-US" dirty="0">
                <a:solidFill>
                  <a:srgbClr val="FF0000"/>
                </a:solidFill>
              </a:rPr>
              <a:t>volume and intensity of anaerobic </a:t>
            </a:r>
            <a:r>
              <a:rPr lang="en-US" dirty="0" smtClean="0"/>
              <a:t>training</a:t>
            </a:r>
          </a:p>
          <a:p>
            <a:r>
              <a:rPr lang="en-US" dirty="0"/>
              <a:t>Improve and perfect the </a:t>
            </a:r>
            <a:r>
              <a:rPr lang="en-US" dirty="0">
                <a:solidFill>
                  <a:srgbClr val="FF0000"/>
                </a:solidFill>
              </a:rPr>
              <a:t>techniques</a:t>
            </a:r>
            <a:r>
              <a:rPr lang="en-US" dirty="0"/>
              <a:t> of the </a:t>
            </a:r>
            <a:r>
              <a:rPr lang="en-US" dirty="0" smtClean="0"/>
              <a:t>sport</a:t>
            </a:r>
          </a:p>
          <a:p>
            <a:r>
              <a:rPr lang="en-US" dirty="0"/>
              <a:t>Improve individual and team </a:t>
            </a:r>
            <a:r>
              <a:rPr lang="en-US" dirty="0" smtClean="0">
                <a:solidFill>
                  <a:srgbClr val="FF0000"/>
                </a:solidFill>
              </a:rPr>
              <a:t>tactics</a:t>
            </a:r>
          </a:p>
          <a:p>
            <a:r>
              <a:rPr lang="en-US" dirty="0"/>
              <a:t>Increase the number of </a:t>
            </a:r>
            <a:r>
              <a:rPr lang="en-US" dirty="0">
                <a:solidFill>
                  <a:srgbClr val="FF0000"/>
                </a:solidFill>
              </a:rPr>
              <a:t>competitions</a:t>
            </a:r>
            <a:r>
              <a:rPr lang="en-US" dirty="0"/>
              <a:t> progressively so that by the end of this stage </a:t>
            </a:r>
            <a:r>
              <a:rPr lang="en-US" dirty="0" smtClean="0"/>
              <a:t>the </a:t>
            </a:r>
            <a:r>
              <a:rPr lang="en-US" dirty="0"/>
              <a:t>athletes are competing as frequently as senior-level </a:t>
            </a:r>
            <a:r>
              <a:rPr lang="en-US" dirty="0" smtClean="0"/>
              <a:t>competitors</a:t>
            </a:r>
          </a:p>
          <a:p>
            <a:r>
              <a:rPr lang="en-US" dirty="0"/>
              <a:t>Athletes should </a:t>
            </a:r>
            <a:r>
              <a:rPr lang="en-US" dirty="0">
                <a:solidFill>
                  <a:srgbClr val="FF0000"/>
                </a:solidFill>
              </a:rPr>
              <a:t>practice mental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52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82" y="0"/>
            <a:ext cx="10202839" cy="1325563"/>
          </a:xfrm>
        </p:spPr>
        <p:txBody>
          <a:bodyPr/>
          <a:lstStyle/>
          <a:p>
            <a:r>
              <a:rPr lang="en-US" b="1" dirty="0"/>
              <a:t>Periodization Model for Motor Skills Training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71" y="1325563"/>
            <a:ext cx="5456074" cy="46931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19" y="1325563"/>
            <a:ext cx="5831113" cy="48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03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82" y="0"/>
            <a:ext cx="10202839" cy="1325563"/>
          </a:xfrm>
        </p:spPr>
        <p:txBody>
          <a:bodyPr/>
          <a:lstStyle/>
          <a:p>
            <a:r>
              <a:rPr lang="en-US" b="1" dirty="0"/>
              <a:t>Periodization Model for Motor Skills Training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71" y="1325563"/>
            <a:ext cx="5456074" cy="46931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444" y="1473246"/>
            <a:ext cx="5831012" cy="47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7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Periodization Model for Motor Skills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63" y="1690688"/>
            <a:ext cx="5305425" cy="41504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819" y="1690688"/>
            <a:ext cx="5876662" cy="41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Periodization Model for Motor Skills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1861083"/>
            <a:ext cx="5267325" cy="44952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10" y="1394882"/>
            <a:ext cx="5196457" cy="52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Workout for Prepuberty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706" y="1991163"/>
            <a:ext cx="8975043" cy="40547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61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coordination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age groups should do </a:t>
            </a:r>
            <a:r>
              <a:rPr lang="en-US" dirty="0">
                <a:solidFill>
                  <a:srgbClr val="FF0000"/>
                </a:solidFill>
              </a:rPr>
              <a:t>10 to 15 minutes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coordination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agility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balance</a:t>
            </a:r>
            <a:r>
              <a:rPr lang="en-US" dirty="0"/>
              <a:t> work at </a:t>
            </a:r>
            <a:r>
              <a:rPr lang="en-US" dirty="0" smtClean="0"/>
              <a:t>every </a:t>
            </a:r>
            <a:r>
              <a:rPr lang="en-US" dirty="0"/>
              <a:t>workout</a:t>
            </a:r>
            <a:r>
              <a:rPr lang="en-US" dirty="0" smtClean="0"/>
              <a:t>.</a:t>
            </a:r>
          </a:p>
          <a:p>
            <a:r>
              <a:rPr lang="en-US" dirty="0"/>
              <a:t>It should be done in the </a:t>
            </a:r>
            <a:r>
              <a:rPr lang="en-US" dirty="0">
                <a:solidFill>
                  <a:srgbClr val="FF0000"/>
                </a:solidFill>
              </a:rPr>
              <a:t>early part of a training session</a:t>
            </a:r>
            <a:r>
              <a:rPr lang="en-US" dirty="0"/>
              <a:t>, such as immediately </a:t>
            </a:r>
            <a:r>
              <a:rPr lang="en-US" dirty="0" smtClean="0"/>
              <a:t>after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warm-up</a:t>
            </a:r>
            <a:r>
              <a:rPr lang="en-US" dirty="0"/>
              <a:t>, because children learn best when they are </a:t>
            </a:r>
            <a:r>
              <a:rPr lang="en-US" dirty="0">
                <a:solidFill>
                  <a:srgbClr val="FF0000"/>
                </a:solidFill>
              </a:rPr>
              <a:t>fresh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6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Assessing </a:t>
            </a:r>
            <a:br>
              <a:rPr lang="en-US" b="1" dirty="0"/>
            </a:br>
            <a:r>
              <a:rPr lang="en-US" b="1" dirty="0"/>
              <a:t>the Young Athlete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19917" y="367519"/>
            <a:ext cx="4253552" cy="1079144"/>
          </a:xfrm>
        </p:spPr>
        <p:txBody>
          <a:bodyPr>
            <a:normAutofit/>
          </a:bodyPr>
          <a:lstStyle/>
          <a:p>
            <a:r>
              <a:rPr lang="en-US" sz="4800" dirty="0"/>
              <a:t>Chapter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4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 Chart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Heart rate is useful for </a:t>
            </a:r>
            <a:r>
              <a:rPr lang="en-US" dirty="0">
                <a:solidFill>
                  <a:srgbClr val="FF0000"/>
                </a:solidFill>
              </a:rPr>
              <a:t>monitoring</a:t>
            </a:r>
            <a:r>
              <a:rPr lang="en-US" dirty="0"/>
              <a:t> the athlete’s </a:t>
            </a:r>
            <a:r>
              <a:rPr lang="en-US" dirty="0">
                <a:solidFill>
                  <a:srgbClr val="FF0000"/>
                </a:solidFill>
              </a:rPr>
              <a:t>reaction</a:t>
            </a:r>
            <a:r>
              <a:rPr lang="en-US" dirty="0"/>
              <a:t> to the </a:t>
            </a:r>
            <a:r>
              <a:rPr lang="en-US" dirty="0">
                <a:solidFill>
                  <a:srgbClr val="FF0000"/>
                </a:solidFill>
              </a:rPr>
              <a:t>previous</a:t>
            </a:r>
            <a:r>
              <a:rPr lang="en-US" dirty="0"/>
              <a:t> day’s training </a:t>
            </a:r>
            <a:r>
              <a:rPr lang="en-US" dirty="0" smtClean="0"/>
              <a:t>program.</a:t>
            </a:r>
          </a:p>
          <a:p>
            <a:r>
              <a:rPr lang="en-US" dirty="0"/>
              <a:t>base heart </a:t>
            </a:r>
            <a:r>
              <a:rPr lang="en-US" dirty="0" smtClean="0"/>
              <a:t>rate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BHR</a:t>
            </a:r>
            <a:r>
              <a:rPr lang="en-US" dirty="0"/>
              <a:t>), which is the heart rate taken in the </a:t>
            </a:r>
            <a:r>
              <a:rPr lang="en-US" dirty="0">
                <a:solidFill>
                  <a:srgbClr val="FF0000"/>
                </a:solidFill>
              </a:rPr>
              <a:t>morning</a:t>
            </a:r>
            <a:r>
              <a:rPr lang="en-US" dirty="0"/>
              <a:t> before stepping out of </a:t>
            </a:r>
            <a:r>
              <a:rPr lang="en-US" dirty="0" smtClean="0"/>
              <a:t>bed.</a:t>
            </a:r>
          </a:p>
          <a:p>
            <a:r>
              <a:rPr lang="en-US" dirty="0"/>
              <a:t> pulse beats for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seconds, then </a:t>
            </a:r>
            <a:r>
              <a:rPr lang="en-US" dirty="0">
                <a:solidFill>
                  <a:srgbClr val="FF0000"/>
                </a:solidFill>
              </a:rPr>
              <a:t>multiply</a:t>
            </a:r>
            <a:r>
              <a:rPr lang="en-US" dirty="0"/>
              <a:t> this </a:t>
            </a:r>
            <a:r>
              <a:rPr lang="en-US" dirty="0" smtClean="0"/>
              <a:t>number </a:t>
            </a:r>
            <a:r>
              <a:rPr lang="en-US" dirty="0"/>
              <a:t>by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.</a:t>
            </a:r>
          </a:p>
          <a:p>
            <a:r>
              <a:rPr lang="en-US" dirty="0"/>
              <a:t>On the </a:t>
            </a: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day of each month, take a blank heart rate chart </a:t>
            </a:r>
            <a:endParaRPr lang="en-US" dirty="0" smtClean="0"/>
          </a:p>
          <a:p>
            <a:r>
              <a:rPr lang="en-US" dirty="0"/>
              <a:t>The BHR also reacts to the </a:t>
            </a:r>
            <a:r>
              <a:rPr lang="en-US" dirty="0">
                <a:solidFill>
                  <a:srgbClr val="FF0000"/>
                </a:solidFill>
              </a:rPr>
              <a:t>intensity</a:t>
            </a:r>
            <a:r>
              <a:rPr lang="en-US" dirty="0"/>
              <a:t> of the previous day’s </a:t>
            </a:r>
            <a:r>
              <a:rPr lang="en-US" dirty="0" smtClean="0"/>
              <a:t>training</a:t>
            </a:r>
          </a:p>
          <a:p>
            <a:r>
              <a:rPr lang="en-US" dirty="0"/>
              <a:t>When the </a:t>
            </a:r>
            <a:r>
              <a:rPr lang="en-US" dirty="0">
                <a:solidFill>
                  <a:srgbClr val="FF0000"/>
                </a:solidFill>
              </a:rPr>
              <a:t>BHR</a:t>
            </a:r>
            <a:r>
              <a:rPr lang="en-US" dirty="0"/>
              <a:t> </a:t>
            </a:r>
            <a:r>
              <a:rPr lang="en-US" dirty="0" smtClean="0"/>
              <a:t>increases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six to eight </a:t>
            </a:r>
            <a:r>
              <a:rPr lang="en-US" dirty="0"/>
              <a:t>beats per minute over the standard curve in one day, it could </a:t>
            </a:r>
            <a:r>
              <a:rPr lang="en-US" dirty="0" smtClean="0"/>
              <a:t>mean </a:t>
            </a:r>
            <a:r>
              <a:rPr lang="en-US" dirty="0"/>
              <a:t>that the </a:t>
            </a:r>
            <a:r>
              <a:rPr lang="en-US" dirty="0">
                <a:solidFill>
                  <a:srgbClr val="FF0000"/>
                </a:solidFill>
              </a:rPr>
              <a:t>previous day’s training </a:t>
            </a:r>
            <a:r>
              <a:rPr lang="en-US" dirty="0"/>
              <a:t>program was not well tolerated or that the athlete </a:t>
            </a:r>
            <a:r>
              <a:rPr lang="en-US" dirty="0" smtClean="0"/>
              <a:t>did </a:t>
            </a:r>
            <a:r>
              <a:rPr lang="en-US" dirty="0"/>
              <a:t>not observe a normal athletic lifestyle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benefits of organized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promotes healthy living with an </a:t>
            </a:r>
            <a:r>
              <a:rPr lang="en-US" dirty="0">
                <a:solidFill>
                  <a:srgbClr val="FF0000"/>
                </a:solidFill>
              </a:rPr>
              <a:t>emphasis on building skills</a:t>
            </a:r>
            <a:r>
              <a:rPr lang="en-US" dirty="0"/>
              <a:t>, strength, and </a:t>
            </a:r>
            <a:r>
              <a:rPr lang="en-US" dirty="0" smtClean="0"/>
              <a:t>endurance</a:t>
            </a:r>
          </a:p>
          <a:p>
            <a:r>
              <a:rPr lang="en-US" dirty="0"/>
              <a:t>It improves </a:t>
            </a:r>
            <a:r>
              <a:rPr lang="en-US" dirty="0">
                <a:solidFill>
                  <a:srgbClr val="FF0000"/>
                </a:solidFill>
              </a:rPr>
              <a:t>mental health </a:t>
            </a:r>
            <a:r>
              <a:rPr lang="en-US" dirty="0"/>
              <a:t>and </a:t>
            </a:r>
            <a:r>
              <a:rPr lang="en-US" dirty="0" smtClean="0"/>
              <a:t>focus</a:t>
            </a:r>
          </a:p>
          <a:p>
            <a:r>
              <a:rPr lang="en-US" dirty="0"/>
              <a:t>It teaches important </a:t>
            </a:r>
            <a:r>
              <a:rPr lang="en-US" dirty="0">
                <a:solidFill>
                  <a:srgbClr val="FF0000"/>
                </a:solidFill>
              </a:rPr>
              <a:t>life skills</a:t>
            </a:r>
            <a:r>
              <a:rPr lang="en-US" dirty="0"/>
              <a:t>, including </a:t>
            </a:r>
            <a:r>
              <a:rPr lang="en-US" dirty="0">
                <a:solidFill>
                  <a:srgbClr val="FF0000"/>
                </a:solidFill>
              </a:rPr>
              <a:t>self-respect</a:t>
            </a:r>
            <a:r>
              <a:rPr lang="en-US" dirty="0"/>
              <a:t> and respect for others, in a safe </a:t>
            </a:r>
            <a:r>
              <a:rPr lang="en-US" dirty="0" smtClean="0"/>
              <a:t>environment</a:t>
            </a:r>
            <a:r>
              <a:rPr lang="en-US" dirty="0"/>
              <a:t>. As the saying goes, there is </a:t>
            </a:r>
            <a:r>
              <a:rPr lang="en-US" dirty="0" smtClean="0">
                <a:solidFill>
                  <a:srgbClr val="FF0000"/>
                </a:solidFill>
              </a:rPr>
              <a:t>no I in team</a:t>
            </a:r>
          </a:p>
          <a:p>
            <a:r>
              <a:rPr lang="en-US" dirty="0"/>
              <a:t>It teaches important life lessons about winning, losing, and striving to give one’s </a:t>
            </a:r>
            <a:r>
              <a:rPr lang="en-US" dirty="0" smtClean="0"/>
              <a:t>best effort</a:t>
            </a:r>
          </a:p>
          <a:p>
            <a:r>
              <a:rPr lang="en-US" dirty="0"/>
              <a:t>It emphasizes fitness and fun because each player gets equal playing </a:t>
            </a: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9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</a:t>
            </a:r>
            <a:r>
              <a:rPr lang="en-US" dirty="0">
                <a:solidFill>
                  <a:srgbClr val="FF0000"/>
                </a:solidFill>
              </a:rPr>
              <a:t>BHR decreases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its standard levels</a:t>
            </a:r>
            <a:r>
              <a:rPr lang="en-US" dirty="0"/>
              <a:t>, the normal program can </a:t>
            </a:r>
            <a:r>
              <a:rPr lang="en-US" dirty="0" smtClean="0"/>
              <a:t>resume.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BHR</a:t>
            </a:r>
            <a:r>
              <a:rPr lang="en-US" dirty="0"/>
              <a:t> illustrates the athlete’s </a:t>
            </a:r>
            <a:r>
              <a:rPr lang="en-US" dirty="0">
                <a:solidFill>
                  <a:srgbClr val="FF0000"/>
                </a:solidFill>
              </a:rPr>
              <a:t>physiological state and reaction </a:t>
            </a:r>
            <a:r>
              <a:rPr lang="en-US" dirty="0"/>
              <a:t>to </a:t>
            </a:r>
            <a:r>
              <a:rPr lang="en-US" dirty="0" smtClean="0"/>
              <a:t>training.</a:t>
            </a:r>
          </a:p>
          <a:p>
            <a:r>
              <a:rPr lang="en-US" dirty="0"/>
              <a:t>For example, athletes from </a:t>
            </a:r>
            <a:r>
              <a:rPr lang="en-US" dirty="0">
                <a:solidFill>
                  <a:srgbClr val="FF0000"/>
                </a:solidFill>
              </a:rPr>
              <a:t>endurance-dominant</a:t>
            </a:r>
            <a:r>
              <a:rPr lang="en-US" dirty="0"/>
              <a:t> sports usually have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BHR levels and thus the shape of the curve is lower </a:t>
            </a:r>
            <a:r>
              <a:rPr lang="en-US" dirty="0" smtClean="0">
                <a:solidFill>
                  <a:srgbClr val="FF0000"/>
                </a:solidFill>
              </a:rPr>
              <a:t>than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anaerobic</a:t>
            </a:r>
            <a:r>
              <a:rPr lang="en-US" dirty="0" smtClean="0"/>
              <a:t> </a:t>
            </a:r>
            <a:r>
              <a:rPr lang="en-US" dirty="0"/>
              <a:t>dominant </a:t>
            </a:r>
            <a:r>
              <a:rPr lang="en-US" dirty="0" smtClean="0"/>
              <a:t>sports.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7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 Chart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334" y="1556870"/>
            <a:ext cx="8625385" cy="4799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955"/>
            <a:ext cx="4811973" cy="1325563"/>
          </a:xfrm>
        </p:spPr>
        <p:txBody>
          <a:bodyPr/>
          <a:lstStyle/>
          <a:p>
            <a:r>
              <a:rPr lang="en-US" dirty="0"/>
              <a:t>Psychological Traits and Appetite Chart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943" y="107063"/>
            <a:ext cx="7300415" cy="64968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Tests for the Young Athlete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7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sport-specific testing </a:t>
            </a:r>
            <a:r>
              <a:rPr lang="en-US" dirty="0"/>
              <a:t>is useful in all stages of athletic </a:t>
            </a:r>
            <a:r>
              <a:rPr lang="en-US" dirty="0" smtClean="0"/>
              <a:t>development.</a:t>
            </a:r>
          </a:p>
          <a:p>
            <a:r>
              <a:rPr lang="en-US" dirty="0"/>
              <a:t>Initiation stage (6-10 years of age)</a:t>
            </a:r>
          </a:p>
          <a:p>
            <a:r>
              <a:rPr lang="en-US" dirty="0" smtClean="0"/>
              <a:t>Athletic </a:t>
            </a:r>
            <a:r>
              <a:rPr lang="en-US" dirty="0"/>
              <a:t>formation stage (11-14 years of age)</a:t>
            </a:r>
          </a:p>
          <a:p>
            <a:r>
              <a:rPr lang="en-US" dirty="0" smtClean="0"/>
              <a:t>Specialization </a:t>
            </a:r>
            <a:r>
              <a:rPr lang="en-US" dirty="0"/>
              <a:t>stage (15-18 years of age)</a:t>
            </a:r>
          </a:p>
          <a:p>
            <a:r>
              <a:rPr lang="en-US" dirty="0" smtClean="0"/>
              <a:t>High-performance </a:t>
            </a:r>
            <a:r>
              <a:rPr lang="en-US" dirty="0"/>
              <a:t>stage (19+ years of age</a:t>
            </a:r>
            <a:r>
              <a:rPr lang="en-US" dirty="0" smtClean="0"/>
              <a:t>)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later</a:t>
            </a:r>
            <a:r>
              <a:rPr lang="en-US" dirty="0"/>
              <a:t> stages—in particular, the late </a:t>
            </a:r>
            <a:r>
              <a:rPr lang="en-US" dirty="0">
                <a:solidFill>
                  <a:srgbClr val="FF0000"/>
                </a:solidFill>
              </a:rPr>
              <a:t>athletic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formation</a:t>
            </a:r>
            <a:r>
              <a:rPr lang="en-US" dirty="0"/>
              <a:t> stage and the specialization </a:t>
            </a:r>
            <a:r>
              <a:rPr lang="en-US" dirty="0" smtClean="0">
                <a:solidFill>
                  <a:srgbClr val="FF0000"/>
                </a:solidFill>
              </a:rPr>
              <a:t>stage—fitness testing is especially important</a:t>
            </a:r>
            <a:r>
              <a:rPr lang="en-US" dirty="0" smtClean="0"/>
              <a:t>, both for </a:t>
            </a:r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improvements in overall </a:t>
            </a:r>
            <a:r>
              <a:rPr lang="en-US" dirty="0"/>
              <a:t>strength, power, speed, and endurance and for collecting data that will help the </a:t>
            </a:r>
            <a:r>
              <a:rPr lang="en-US" dirty="0" smtClean="0"/>
              <a:t>coaches </a:t>
            </a:r>
            <a:r>
              <a:rPr lang="en-US" dirty="0"/>
              <a:t>and trainers better devise a </a:t>
            </a:r>
            <a:r>
              <a:rPr lang="en-US" dirty="0">
                <a:solidFill>
                  <a:srgbClr val="FF0000"/>
                </a:solidFill>
              </a:rPr>
              <a:t>detailed training plan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0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Tests for the Young Athlete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Important Points Before </a:t>
            </a:r>
            <a:r>
              <a:rPr lang="en-US" dirty="0" smtClean="0">
                <a:solidFill>
                  <a:srgbClr val="FF0000"/>
                </a:solidFill>
              </a:rPr>
              <a:t>Testing:</a:t>
            </a:r>
          </a:p>
          <a:p>
            <a:r>
              <a:rPr lang="en-US" dirty="0"/>
              <a:t>Administering a battery of tests to a group </a:t>
            </a:r>
            <a:r>
              <a:rPr lang="en-US" dirty="0">
                <a:solidFill>
                  <a:srgbClr val="FF0000"/>
                </a:solidFill>
              </a:rPr>
              <a:t>of 20 to 25 </a:t>
            </a:r>
            <a:r>
              <a:rPr lang="en-US" dirty="0"/>
              <a:t>athletes can be </a:t>
            </a:r>
            <a:r>
              <a:rPr lang="en-US" dirty="0" smtClean="0"/>
              <a:t> time </a:t>
            </a:r>
            <a:r>
              <a:rPr lang="en-US" dirty="0"/>
              <a:t>consuming and seem </a:t>
            </a:r>
            <a:r>
              <a:rPr lang="en-US" dirty="0" smtClean="0">
                <a:solidFill>
                  <a:srgbClr val="FF0000"/>
                </a:solidFill>
              </a:rPr>
              <a:t>unproductive</a:t>
            </a:r>
            <a:r>
              <a:rPr lang="en-US" dirty="0" smtClean="0"/>
              <a:t>.</a:t>
            </a:r>
          </a:p>
          <a:p>
            <a:r>
              <a:rPr lang="en-US" dirty="0"/>
              <a:t>Begin by recording the athlete’s body weight and </a:t>
            </a:r>
            <a:r>
              <a:rPr lang="en-US" dirty="0" smtClean="0"/>
              <a:t>height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1: Push-Up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upper-body </a:t>
            </a:r>
            <a:r>
              <a:rPr lang="en-US" dirty="0">
                <a:solidFill>
                  <a:srgbClr val="FF0000"/>
                </a:solidFill>
              </a:rPr>
              <a:t>strength and endurance</a:t>
            </a:r>
            <a:r>
              <a:rPr lang="en-US" dirty="0"/>
              <a:t>.</a:t>
            </a:r>
          </a:p>
          <a:p>
            <a:r>
              <a:rPr lang="en-US" dirty="0" smtClean="0"/>
              <a:t>Record </a:t>
            </a:r>
            <a:r>
              <a:rPr lang="en-US" dirty="0"/>
              <a:t>the total </a:t>
            </a:r>
            <a:r>
              <a:rPr lang="en-US" dirty="0">
                <a:solidFill>
                  <a:srgbClr val="FF0000"/>
                </a:solidFill>
              </a:rPr>
              <a:t>number</a:t>
            </a:r>
            <a:r>
              <a:rPr lang="en-US" dirty="0"/>
              <a:t> of </a:t>
            </a:r>
            <a:r>
              <a:rPr lang="en-US" dirty="0" smtClean="0"/>
              <a:t>repetitions.</a:t>
            </a:r>
          </a:p>
          <a:p>
            <a:r>
              <a:rPr lang="en-US" dirty="0"/>
              <a:t>Stage</a:t>
            </a:r>
          </a:p>
          <a:p>
            <a:r>
              <a:rPr lang="en-US" dirty="0"/>
              <a:t>Appropriate for </a:t>
            </a:r>
            <a:r>
              <a:rPr lang="en-US" dirty="0">
                <a:solidFill>
                  <a:srgbClr val="FF0000"/>
                </a:solidFill>
              </a:rPr>
              <a:t>late initiation stage </a:t>
            </a:r>
            <a:r>
              <a:rPr lang="en-US" dirty="0"/>
              <a:t>(10-year-olds can attempt the push-up technique) and all other stages of </a:t>
            </a:r>
            <a:r>
              <a:rPr lang="en-US" dirty="0" smtClean="0"/>
              <a:t>development.</a:t>
            </a:r>
          </a:p>
          <a:p>
            <a:r>
              <a:rPr lang="en-US" dirty="0"/>
              <a:t>bend the </a:t>
            </a:r>
            <a:r>
              <a:rPr lang="en-US" dirty="0" smtClean="0"/>
              <a:t>elbows </a:t>
            </a:r>
            <a:r>
              <a:rPr lang="en-US" dirty="0"/>
              <a:t>until the arms are at a 90-degree angle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05" y="4681537"/>
            <a:ext cx="83248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2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an athlete’s technique, a teammate can place his </a:t>
            </a:r>
            <a:r>
              <a:rPr lang="en-US" dirty="0">
                <a:solidFill>
                  <a:srgbClr val="FF0000"/>
                </a:solidFill>
              </a:rPr>
              <a:t>fist</a:t>
            </a:r>
            <a:r>
              <a:rPr lang="en-US" dirty="0"/>
              <a:t> on the </a:t>
            </a:r>
            <a:r>
              <a:rPr lang="en-US" dirty="0" smtClean="0"/>
              <a:t>floor </a:t>
            </a:r>
            <a:r>
              <a:rPr lang="en-US" dirty="0"/>
              <a:t>directly </a:t>
            </a:r>
            <a:r>
              <a:rPr lang="en-US" dirty="0">
                <a:solidFill>
                  <a:srgbClr val="FF0000"/>
                </a:solidFill>
              </a:rPr>
              <a:t>below</a:t>
            </a:r>
            <a:r>
              <a:rPr lang="en-US" dirty="0"/>
              <a:t> the athlete’s </a:t>
            </a:r>
            <a:r>
              <a:rPr lang="en-US" dirty="0" smtClean="0">
                <a:solidFill>
                  <a:srgbClr val="FF0000"/>
                </a:solidFill>
              </a:rPr>
              <a:t>chest</a:t>
            </a:r>
          </a:p>
          <a:p>
            <a:r>
              <a:rPr lang="en-US" dirty="0"/>
              <a:t>To better challenge athletes, coaches can administer a weighted push-up </a:t>
            </a:r>
            <a:r>
              <a:rPr lang="en-US" dirty="0" smtClean="0"/>
              <a:t>test.</a:t>
            </a:r>
          </a:p>
          <a:p>
            <a:r>
              <a:rPr lang="en-US" dirty="0"/>
              <a:t>(Another athlete can hold the plate in place, if needed.) Test and </a:t>
            </a:r>
            <a:r>
              <a:rPr lang="en-US" dirty="0" smtClean="0">
                <a:solidFill>
                  <a:srgbClr val="FF0000"/>
                </a:solidFill>
              </a:rPr>
              <a:t>retest</a:t>
            </a:r>
            <a:r>
              <a:rPr lang="en-US" dirty="0" smtClean="0"/>
              <a:t> </a:t>
            </a:r>
            <a:r>
              <a:rPr lang="en-US" dirty="0"/>
              <a:t>with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weight each </a:t>
            </a:r>
            <a:r>
              <a:rPr lang="en-US" dirty="0" smtClean="0"/>
              <a:t>time.</a:t>
            </a:r>
          </a:p>
          <a:p>
            <a:r>
              <a:rPr lang="en-US" dirty="0">
                <a:solidFill>
                  <a:srgbClr val="FF0000"/>
                </a:solidFill>
              </a:rPr>
              <a:t>Incline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push-ups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decline</a:t>
            </a:r>
            <a:r>
              <a:rPr lang="en-US" dirty="0"/>
              <a:t> push-ups, and </a:t>
            </a:r>
            <a:r>
              <a:rPr lang="en-US" dirty="0" smtClean="0">
                <a:solidFill>
                  <a:srgbClr val="FF0000"/>
                </a:solidFill>
              </a:rPr>
              <a:t>wide-grip</a:t>
            </a:r>
            <a:r>
              <a:rPr lang="en-US" dirty="0" smtClean="0"/>
              <a:t> </a:t>
            </a:r>
            <a:r>
              <a:rPr lang="en-US" dirty="0"/>
              <a:t>push-ups are all great variations for challenging the athlete and improving upper-body and core </a:t>
            </a:r>
            <a:r>
              <a:rPr lang="en-US" dirty="0" smtClean="0"/>
              <a:t>strength.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0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2: Pull-Up and Bent-Arm Hang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upper-body </a:t>
            </a:r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and endurance.</a:t>
            </a:r>
          </a:p>
          <a:p>
            <a:r>
              <a:rPr lang="en-US" dirty="0" smtClean="0"/>
              <a:t>Record </a:t>
            </a:r>
            <a:r>
              <a:rPr lang="en-US" dirty="0"/>
              <a:t>the total </a:t>
            </a:r>
            <a:r>
              <a:rPr lang="en-US" dirty="0">
                <a:solidFill>
                  <a:srgbClr val="FF0000"/>
                </a:solidFill>
              </a:rPr>
              <a:t>number</a:t>
            </a:r>
            <a:r>
              <a:rPr lang="en-US" dirty="0"/>
              <a:t> of repetitions for pull-ups and the total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for the </a:t>
            </a:r>
            <a:r>
              <a:rPr lang="en-US" dirty="0" smtClean="0"/>
              <a:t>bent-arm hang</a:t>
            </a:r>
          </a:p>
          <a:p>
            <a:r>
              <a:rPr lang="en-US" dirty="0"/>
              <a:t>Stage</a:t>
            </a:r>
          </a:p>
          <a:p>
            <a:r>
              <a:rPr lang="en-US" dirty="0" smtClean="0"/>
              <a:t>Athletes </a:t>
            </a:r>
            <a:r>
              <a:rPr lang="en-US" dirty="0"/>
              <a:t>in the early </a:t>
            </a:r>
            <a:r>
              <a:rPr lang="en-US" dirty="0">
                <a:solidFill>
                  <a:srgbClr val="FF0000"/>
                </a:solidFill>
              </a:rPr>
              <a:t>athletic formation </a:t>
            </a:r>
            <a:r>
              <a:rPr lang="en-US" dirty="0"/>
              <a:t>stage can attempt the bent-arm </a:t>
            </a:r>
            <a:r>
              <a:rPr lang="en-US" dirty="0">
                <a:solidFill>
                  <a:srgbClr val="FF0000"/>
                </a:solidFill>
              </a:rPr>
              <a:t>hang</a:t>
            </a:r>
            <a:r>
              <a:rPr lang="en-US" dirty="0"/>
              <a:t> test.</a:t>
            </a:r>
          </a:p>
          <a:p>
            <a:r>
              <a:rPr lang="en-US" dirty="0" smtClean="0"/>
              <a:t>Athletes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late athletic formation</a:t>
            </a:r>
            <a:r>
              <a:rPr lang="en-US" dirty="0"/>
              <a:t>, specialization, and high-performance </a:t>
            </a:r>
            <a:r>
              <a:rPr lang="en-US" dirty="0" smtClean="0"/>
              <a:t>stages </a:t>
            </a:r>
            <a:r>
              <a:rPr lang="en-US" dirty="0"/>
              <a:t>can complete the pull-up </a:t>
            </a:r>
            <a:r>
              <a:rPr lang="en-US" dirty="0" smtClean="0"/>
              <a:t>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4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for the Pull-Up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an overhead bar with an </a:t>
            </a:r>
            <a:r>
              <a:rPr lang="en-US" dirty="0">
                <a:solidFill>
                  <a:srgbClr val="FF0000"/>
                </a:solidFill>
              </a:rPr>
              <a:t>underhand</a:t>
            </a:r>
            <a:r>
              <a:rPr lang="en-US" dirty="0"/>
              <a:t> grip </a:t>
            </a:r>
            <a:endParaRPr lang="en-US" dirty="0" smtClean="0"/>
          </a:p>
          <a:p>
            <a:r>
              <a:rPr lang="en-US" dirty="0"/>
              <a:t>Extend the arms and place the hands approximately </a:t>
            </a:r>
            <a:r>
              <a:rPr lang="en-US" dirty="0">
                <a:solidFill>
                  <a:srgbClr val="FF0000"/>
                </a:solidFill>
              </a:rPr>
              <a:t>shoulder-width</a:t>
            </a:r>
            <a:r>
              <a:rPr lang="en-US" dirty="0"/>
              <a:t> </a:t>
            </a:r>
            <a:r>
              <a:rPr lang="en-US" dirty="0" smtClean="0"/>
              <a:t>apart</a:t>
            </a:r>
          </a:p>
          <a:p>
            <a:r>
              <a:rPr lang="en-US" dirty="0"/>
              <a:t>Pull the body </a:t>
            </a:r>
            <a:r>
              <a:rPr lang="en-US" dirty="0">
                <a:solidFill>
                  <a:srgbClr val="FF0000"/>
                </a:solidFill>
              </a:rPr>
              <a:t>up until the chin clears </a:t>
            </a:r>
            <a:r>
              <a:rPr lang="en-US" dirty="0"/>
              <a:t>the </a:t>
            </a:r>
            <a:r>
              <a:rPr lang="en-US" dirty="0" smtClean="0"/>
              <a:t>bar</a:t>
            </a:r>
          </a:p>
          <a:p>
            <a:r>
              <a:rPr lang="en-US" dirty="0"/>
              <a:t>The test is stopped when the athlete </a:t>
            </a:r>
            <a:r>
              <a:rPr lang="en-US" dirty="0">
                <a:solidFill>
                  <a:srgbClr val="FF0000"/>
                </a:solidFill>
              </a:rPr>
              <a:t>can no longer perform </a:t>
            </a:r>
            <a:r>
              <a:rPr lang="en-US" dirty="0"/>
              <a:t>the test with </a:t>
            </a:r>
            <a:r>
              <a:rPr lang="en-US" dirty="0" smtClean="0"/>
              <a:t>proper technique.</a:t>
            </a:r>
          </a:p>
          <a:p>
            <a:r>
              <a:rPr lang="en-US" dirty="0"/>
              <a:t>The movement should be smooth and </a:t>
            </a:r>
            <a:r>
              <a:rPr lang="en-US" dirty="0">
                <a:solidFill>
                  <a:srgbClr val="FF0000"/>
                </a:solidFill>
              </a:rPr>
              <a:t>controlled—no</a:t>
            </a:r>
            <a:r>
              <a:rPr lang="en-US" dirty="0"/>
              <a:t> jerking or swinging is </a:t>
            </a:r>
            <a:r>
              <a:rPr lang="en-US" dirty="0" smtClean="0"/>
              <a:t>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7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for the Pull-Up Test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58" y="1507794"/>
            <a:ext cx="7342496" cy="50369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Long-Term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 long time, some coaches suggested that </a:t>
            </a:r>
            <a:r>
              <a:rPr lang="en-US" dirty="0">
                <a:solidFill>
                  <a:srgbClr val="FF0000"/>
                </a:solidFill>
              </a:rPr>
              <a:t>performing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sport-specific exercises </a:t>
            </a:r>
            <a:r>
              <a:rPr lang="en-US" dirty="0" smtClean="0">
                <a:solidFill>
                  <a:srgbClr val="FF0000"/>
                </a:solidFill>
              </a:rPr>
              <a:t>from an </a:t>
            </a:r>
            <a:r>
              <a:rPr lang="en-US" dirty="0">
                <a:solidFill>
                  <a:srgbClr val="FF0000"/>
                </a:solidFill>
              </a:rPr>
              <a:t>early age </a:t>
            </a:r>
            <a:r>
              <a:rPr lang="en-US" dirty="0"/>
              <a:t>was the optimal way to train for a </a:t>
            </a:r>
            <a:r>
              <a:rPr lang="en-US" dirty="0" smtClean="0"/>
              <a:t>sport:</a:t>
            </a:r>
          </a:p>
          <a:p>
            <a:r>
              <a:rPr lang="en-US" dirty="0"/>
              <a:t>Stress the </a:t>
            </a:r>
            <a:r>
              <a:rPr lang="en-US" dirty="0">
                <a:solidFill>
                  <a:srgbClr val="FF0000"/>
                </a:solidFill>
              </a:rPr>
              <a:t>energy system </a:t>
            </a:r>
            <a:r>
              <a:rPr lang="en-US" dirty="0"/>
              <a:t>that is dominant in a given </a:t>
            </a:r>
            <a:r>
              <a:rPr lang="en-US" dirty="0" smtClean="0"/>
              <a:t>sport</a:t>
            </a:r>
          </a:p>
          <a:p>
            <a:r>
              <a:rPr lang="en-US" dirty="0"/>
              <a:t>Follow motor skill specificity, meaning that athletes must select exercises that </a:t>
            </a:r>
            <a:r>
              <a:rPr lang="en-US" dirty="0">
                <a:solidFill>
                  <a:srgbClr val="FF0000"/>
                </a:solidFill>
              </a:rPr>
              <a:t>mimic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skill patterns </a:t>
            </a:r>
            <a:r>
              <a:rPr lang="en-US" dirty="0"/>
              <a:t>used in the sport </a:t>
            </a:r>
            <a:endParaRPr lang="en-US" dirty="0" smtClean="0"/>
          </a:p>
          <a:p>
            <a:r>
              <a:rPr lang="en-US" dirty="0"/>
              <a:t>laboratory research demonstrates that </a:t>
            </a:r>
            <a:r>
              <a:rPr lang="en-US" dirty="0">
                <a:solidFill>
                  <a:srgbClr val="FF0000"/>
                </a:solidFill>
              </a:rPr>
              <a:t>specificity training </a:t>
            </a:r>
            <a:r>
              <a:rPr lang="en-US" dirty="0"/>
              <a:t>results in </a:t>
            </a:r>
            <a:r>
              <a:rPr lang="en-US" dirty="0">
                <a:solidFill>
                  <a:srgbClr val="FF0000"/>
                </a:solidFill>
              </a:rPr>
              <a:t>faster adaptation </a:t>
            </a:r>
            <a:r>
              <a:rPr lang="en-US" dirty="0"/>
              <a:t>and leads to faster increments in </a:t>
            </a:r>
            <a:r>
              <a:rPr lang="en-US" dirty="0" smtClean="0"/>
              <a:t>performance</a:t>
            </a:r>
          </a:p>
          <a:p>
            <a:r>
              <a:rPr lang="en-US" dirty="0"/>
              <a:t>This is like trying to </a:t>
            </a:r>
            <a:r>
              <a:rPr lang="en-US" dirty="0" smtClean="0">
                <a:solidFill>
                  <a:srgbClr val="FF0000"/>
                </a:solidFill>
              </a:rPr>
              <a:t>erect a high-rise building on </a:t>
            </a:r>
            <a:r>
              <a:rPr lang="en-US" dirty="0">
                <a:solidFill>
                  <a:srgbClr val="FF0000"/>
                </a:solidFill>
              </a:rPr>
              <a:t>a poor </a:t>
            </a:r>
            <a:r>
              <a:rPr lang="en-US" dirty="0" smtClean="0">
                <a:solidFill>
                  <a:srgbClr val="FF0000"/>
                </a:solidFill>
              </a:rPr>
              <a:t>foundation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3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for the Bent-Arm Hang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</a:t>
            </a:r>
            <a:r>
              <a:rPr lang="en-US" dirty="0"/>
              <a:t>of the standard pull-up test, </a:t>
            </a:r>
            <a:r>
              <a:rPr lang="en-US" dirty="0">
                <a:solidFill>
                  <a:srgbClr val="FF0000"/>
                </a:solidFill>
              </a:rPr>
              <a:t>female</a:t>
            </a:r>
            <a:r>
              <a:rPr lang="en-US" dirty="0"/>
              <a:t> athletes can perform the </a:t>
            </a:r>
            <a:r>
              <a:rPr lang="en-US" dirty="0" smtClean="0"/>
              <a:t>bent arm </a:t>
            </a:r>
            <a:r>
              <a:rPr lang="en-US" dirty="0"/>
              <a:t>hang test (see figure b).</a:t>
            </a:r>
          </a:p>
          <a:p>
            <a:r>
              <a:rPr lang="en-US" dirty="0" smtClean="0"/>
              <a:t>Pull </a:t>
            </a:r>
            <a:r>
              <a:rPr lang="en-US" dirty="0"/>
              <a:t>up, jump up, or step up to the pull-up bar until the </a:t>
            </a:r>
            <a:r>
              <a:rPr lang="en-US" dirty="0">
                <a:solidFill>
                  <a:srgbClr val="FF0000"/>
                </a:solidFill>
              </a:rPr>
              <a:t>chin</a:t>
            </a:r>
            <a:r>
              <a:rPr lang="en-US" dirty="0"/>
              <a:t> is at the level of </a:t>
            </a:r>
            <a:r>
              <a:rPr lang="en-US" dirty="0" smtClean="0"/>
              <a:t>the </a:t>
            </a:r>
            <a:r>
              <a:rPr lang="en-US" dirty="0"/>
              <a:t>bar. Use a reverse or </a:t>
            </a:r>
            <a:r>
              <a:rPr lang="en-US" dirty="0">
                <a:solidFill>
                  <a:srgbClr val="FF0000"/>
                </a:solidFill>
              </a:rPr>
              <a:t>forward</a:t>
            </a:r>
            <a:r>
              <a:rPr lang="en-US" dirty="0"/>
              <a:t> grip. Make sure to use same grip for retest.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Hang </a:t>
            </a:r>
            <a:r>
              <a:rPr lang="en-US" dirty="0">
                <a:solidFill>
                  <a:srgbClr val="FF0000"/>
                </a:solidFill>
              </a:rPr>
              <a:t>and maintain this position for as long as possible</a:t>
            </a:r>
            <a:r>
              <a:rPr lang="en-US" dirty="0"/>
              <a:t>. Stop the test when </a:t>
            </a:r>
            <a:r>
              <a:rPr lang="en-US" dirty="0" smtClean="0"/>
              <a:t>athlete </a:t>
            </a:r>
            <a:r>
              <a:rPr lang="en-US" dirty="0"/>
              <a:t>can no longer maintain the chin at the level of the bar.</a:t>
            </a:r>
          </a:p>
          <a:p>
            <a:r>
              <a:rPr lang="en-US" dirty="0" smtClean="0"/>
              <a:t>Male </a:t>
            </a:r>
            <a:r>
              <a:rPr lang="en-US" dirty="0"/>
              <a:t>athletes can also perform this test to complement the pull-up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24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coaches use the </a:t>
            </a:r>
            <a:r>
              <a:rPr lang="en-US" dirty="0">
                <a:solidFill>
                  <a:srgbClr val="FF0000"/>
                </a:solidFill>
              </a:rPr>
              <a:t>horizontal</a:t>
            </a:r>
            <a:r>
              <a:rPr lang="en-US" dirty="0"/>
              <a:t> bar of an in-ground goalpost to conduct </a:t>
            </a:r>
            <a:r>
              <a:rPr lang="en-US" dirty="0" smtClean="0"/>
              <a:t>the </a:t>
            </a:r>
            <a:r>
              <a:rPr lang="en-US" dirty="0"/>
              <a:t>pull-up </a:t>
            </a:r>
            <a:r>
              <a:rPr lang="en-US" dirty="0" smtClean="0"/>
              <a:t>test.</a:t>
            </a:r>
          </a:p>
          <a:p>
            <a:r>
              <a:rPr lang="en-US" dirty="0"/>
              <a:t>Coaches can also purchase a </a:t>
            </a:r>
            <a:r>
              <a:rPr lang="en-US" dirty="0">
                <a:solidFill>
                  <a:srgbClr val="FF0000"/>
                </a:solidFill>
              </a:rPr>
              <a:t>portable</a:t>
            </a:r>
            <a:r>
              <a:rPr lang="en-US" dirty="0"/>
              <a:t> pull-up or chin-up bar that can be </a:t>
            </a:r>
            <a:r>
              <a:rPr lang="en-US" dirty="0" smtClean="0"/>
              <a:t>attached </a:t>
            </a:r>
            <a:r>
              <a:rPr lang="en-US" dirty="0"/>
              <a:t>to a door </a:t>
            </a:r>
            <a:r>
              <a:rPr lang="en-US" dirty="0" smtClean="0"/>
              <a:t>frame.</a:t>
            </a:r>
          </a:p>
          <a:p>
            <a:r>
              <a:rPr lang="en-US" dirty="0"/>
              <a:t>Use various grips (e.g., wide grip, short grip, reverse grip) for training variety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33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3: Standing Long Jump and Three-Step Jump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Tests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performance.</a:t>
            </a:r>
          </a:p>
          <a:p>
            <a:r>
              <a:rPr lang="en-US" dirty="0" smtClean="0"/>
              <a:t>Measure </a:t>
            </a:r>
            <a:r>
              <a:rPr lang="en-US" dirty="0"/>
              <a:t>the length of the jump using a measuring tape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Stage</a:t>
            </a:r>
          </a:p>
          <a:p>
            <a:r>
              <a:rPr lang="en-US" dirty="0"/>
              <a:t>Great for all stages of athletic formation, including the initiation stage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Position:</a:t>
            </a:r>
          </a:p>
          <a:p>
            <a:r>
              <a:rPr lang="en-US" dirty="0"/>
              <a:t>Stand with the feet shoulder-width apart </a:t>
            </a:r>
            <a:endParaRPr lang="en-US" dirty="0" smtClean="0"/>
          </a:p>
          <a:p>
            <a:r>
              <a:rPr lang="en-US" dirty="0"/>
              <a:t>Perform a countermovement jump </a:t>
            </a:r>
            <a:endParaRPr lang="en-US" dirty="0" smtClean="0"/>
          </a:p>
          <a:p>
            <a:r>
              <a:rPr lang="en-US" dirty="0"/>
              <a:t>Propel the body forward as far as </a:t>
            </a:r>
            <a:r>
              <a:rPr lang="en-US" dirty="0" smtClean="0"/>
              <a:t>possible</a:t>
            </a:r>
          </a:p>
          <a:p>
            <a:r>
              <a:rPr lang="en-US" dirty="0"/>
              <a:t>Measure the distance from the start line to the </a:t>
            </a:r>
            <a:r>
              <a:rPr lang="en-US" dirty="0" smtClean="0"/>
              <a:t>heel</a:t>
            </a:r>
          </a:p>
          <a:p>
            <a:r>
              <a:rPr lang="en-US" dirty="0"/>
              <a:t>Repeat the movement three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62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3: Standing Long Jump and Three-Step Jump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three-step jump </a:t>
            </a:r>
            <a:r>
              <a:rPr lang="en-US" dirty="0"/>
              <a:t>(figure c), the athlete’s position is the same as that </a:t>
            </a:r>
            <a:r>
              <a:rPr lang="en-US" dirty="0" smtClean="0"/>
              <a:t>for </a:t>
            </a:r>
            <a:r>
              <a:rPr lang="en-US" dirty="0"/>
              <a:t>the standing long jump. This time, instead of stopping after the first </a:t>
            </a:r>
            <a:r>
              <a:rPr lang="en-US" dirty="0" smtClean="0"/>
              <a:t>jump</a:t>
            </a:r>
            <a:r>
              <a:rPr lang="en-US" dirty="0"/>
              <a:t>, the athlete quickly jumps again two more times for a total of three </a:t>
            </a:r>
            <a:r>
              <a:rPr lang="en-US" dirty="0" smtClean="0"/>
              <a:t>consecutive jumps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69" y="3890181"/>
            <a:ext cx="8420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40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4: 30-Meter and 60-Meter Sprints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speed and power.</a:t>
            </a:r>
          </a:p>
          <a:p>
            <a:r>
              <a:rPr lang="en-US" dirty="0" smtClean="0"/>
              <a:t>Use </a:t>
            </a:r>
            <a:r>
              <a:rPr lang="en-US" dirty="0"/>
              <a:t>a stopwatch to record the fastest </a:t>
            </a:r>
            <a:r>
              <a:rPr lang="en-US" dirty="0" smtClean="0"/>
              <a:t>time</a:t>
            </a:r>
          </a:p>
          <a:p>
            <a:r>
              <a:rPr lang="en-US" dirty="0"/>
              <a:t>Stage</a:t>
            </a:r>
          </a:p>
          <a:p>
            <a:r>
              <a:rPr lang="en-US" dirty="0"/>
              <a:t>Use short distances, such </a:t>
            </a:r>
            <a:r>
              <a:rPr lang="en-US" dirty="0">
                <a:solidFill>
                  <a:srgbClr val="FF0000"/>
                </a:solidFill>
              </a:rPr>
              <a:t>as 15 to 20 meters</a:t>
            </a:r>
            <a:r>
              <a:rPr lang="en-US" dirty="0"/>
              <a:t>, for athletes in the </a:t>
            </a:r>
            <a:r>
              <a:rPr lang="en-US" dirty="0">
                <a:solidFill>
                  <a:srgbClr val="FF0000"/>
                </a:solidFill>
              </a:rPr>
              <a:t>initiation</a:t>
            </a:r>
            <a:r>
              <a:rPr lang="en-US" dirty="0"/>
              <a:t> stage and </a:t>
            </a:r>
          </a:p>
          <a:p>
            <a:r>
              <a:rPr lang="en-US" dirty="0"/>
              <a:t>increase to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 meters for athletes in the </a:t>
            </a:r>
            <a:r>
              <a:rPr lang="en-US" dirty="0">
                <a:solidFill>
                  <a:srgbClr val="FF0000"/>
                </a:solidFill>
              </a:rPr>
              <a:t>in late initiation stage</a:t>
            </a:r>
            <a:r>
              <a:rPr lang="en-US" dirty="0"/>
              <a:t>. Use the </a:t>
            </a:r>
            <a:r>
              <a:rPr lang="en-US" dirty="0">
                <a:solidFill>
                  <a:srgbClr val="FF0000"/>
                </a:solidFill>
              </a:rPr>
              <a:t>30- and </a:t>
            </a:r>
            <a:r>
              <a:rPr lang="en-US" dirty="0" smtClean="0">
                <a:solidFill>
                  <a:srgbClr val="FF0000"/>
                </a:solidFill>
              </a:rPr>
              <a:t>60-meter </a:t>
            </a:r>
            <a:r>
              <a:rPr lang="en-US" dirty="0">
                <a:solidFill>
                  <a:srgbClr val="FF0000"/>
                </a:solidFill>
              </a:rPr>
              <a:t>sprints for athletes </a:t>
            </a:r>
            <a:r>
              <a:rPr lang="en-US" dirty="0"/>
              <a:t>in other stages.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1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4: 30-Meter and 60-Meter Sprints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for proper recovery between sets, and </a:t>
            </a:r>
          </a:p>
          <a:p>
            <a:r>
              <a:rPr lang="en-US" dirty="0"/>
              <a:t>perform two or three sets of each sprint. </a:t>
            </a:r>
          </a:p>
          <a:p>
            <a:r>
              <a:rPr lang="en-US" dirty="0"/>
              <a:t>Take the best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99" y="2023991"/>
            <a:ext cx="3370713" cy="41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020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5: Vertical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Tests lower-body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.</a:t>
            </a:r>
          </a:p>
          <a:p>
            <a:r>
              <a:rPr lang="en-US" dirty="0" smtClean="0"/>
              <a:t>Use </a:t>
            </a:r>
            <a:r>
              <a:rPr lang="en-US" dirty="0">
                <a:solidFill>
                  <a:srgbClr val="FF0000"/>
                </a:solidFill>
              </a:rPr>
              <a:t>chalk or sticky tape and a measuring tape </a:t>
            </a:r>
            <a:r>
              <a:rPr lang="en-US" dirty="0"/>
              <a:t>to measure</a:t>
            </a:r>
            <a:r>
              <a:rPr lang="en-US" dirty="0" smtClean="0"/>
              <a:t>.</a:t>
            </a:r>
          </a:p>
          <a:p>
            <a:r>
              <a:rPr lang="en-US" dirty="0"/>
              <a:t>This test is great </a:t>
            </a:r>
            <a:r>
              <a:rPr lang="en-US" dirty="0">
                <a:solidFill>
                  <a:srgbClr val="FF0000"/>
                </a:solidFill>
              </a:rPr>
              <a:t>for all stages of development</a:t>
            </a:r>
            <a:r>
              <a:rPr lang="en-US" dirty="0"/>
              <a:t>, regardless of sport. It is especially </a:t>
            </a:r>
            <a:r>
              <a:rPr lang="en-US" dirty="0" smtClean="0"/>
              <a:t>beneficial </a:t>
            </a:r>
            <a:r>
              <a:rPr lang="en-US" dirty="0"/>
              <a:t>for athletes in the initiation and athletic formation stages because the </a:t>
            </a:r>
            <a:r>
              <a:rPr lang="en-US" dirty="0" smtClean="0"/>
              <a:t>vertical </a:t>
            </a:r>
            <a:r>
              <a:rPr lang="en-US" dirty="0"/>
              <a:t>jump is an important indicator of leg strength and power; it can provide </a:t>
            </a:r>
            <a:r>
              <a:rPr lang="en-US" dirty="0" smtClean="0"/>
              <a:t>insight </a:t>
            </a:r>
            <a:r>
              <a:rPr lang="en-US" dirty="0"/>
              <a:t>into possible weaknesses and help customize an athlete’s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80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5: Vertical Jump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2055" y="1714996"/>
            <a:ext cx="2340290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2723" y="2325891"/>
            <a:ext cx="7215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Measure the difference (in centimeters) </a:t>
            </a:r>
          </a:p>
          <a:p>
            <a:r>
              <a:rPr lang="en-US" sz="3200" dirty="0"/>
              <a:t>between the starting position and the jump </a:t>
            </a:r>
            <a:r>
              <a:rPr lang="en-US" sz="3200" dirty="0" smtClean="0"/>
              <a:t>height </a:t>
            </a:r>
            <a:r>
              <a:rPr lang="en-US" sz="3200" dirty="0"/>
              <a:t>tapes.</a:t>
            </a:r>
          </a:p>
        </p:txBody>
      </p:sp>
    </p:spTree>
    <p:extLst>
      <p:ext uri="{BB962C8B-B14F-4D97-AF65-F5344CB8AC3E}">
        <p14:creationId xmlns:p14="http://schemas.microsoft.com/office/powerpoint/2010/main" val="2201606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6: Plank and Modified Plank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</a:t>
            </a:r>
            <a:r>
              <a:rPr lang="en-US" dirty="0">
                <a:solidFill>
                  <a:srgbClr val="FF0000"/>
                </a:solidFill>
              </a:rPr>
              <a:t>core</a:t>
            </a:r>
            <a:r>
              <a:rPr lang="en-US" dirty="0"/>
              <a:t> strength (abdominals and lower back) and upper-body endurance.</a:t>
            </a:r>
          </a:p>
          <a:p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stopwatch</a:t>
            </a:r>
            <a:r>
              <a:rPr lang="en-US" dirty="0"/>
              <a:t> to record the total length of </a:t>
            </a:r>
            <a:r>
              <a:rPr lang="en-US" dirty="0" smtClean="0"/>
              <a:t>time.</a:t>
            </a:r>
          </a:p>
          <a:p>
            <a:r>
              <a:rPr lang="en-US" dirty="0"/>
              <a:t>Athletes in the </a:t>
            </a:r>
            <a:r>
              <a:rPr lang="en-US" dirty="0">
                <a:solidFill>
                  <a:srgbClr val="FF0000"/>
                </a:solidFill>
              </a:rPr>
              <a:t>initiation</a:t>
            </a:r>
            <a:r>
              <a:rPr lang="en-US" dirty="0"/>
              <a:t> stage can practice the </a:t>
            </a:r>
            <a:r>
              <a:rPr lang="en-US" dirty="0">
                <a:solidFill>
                  <a:srgbClr val="FF0000"/>
                </a:solidFill>
              </a:rPr>
              <a:t>modified</a:t>
            </a:r>
            <a:r>
              <a:rPr lang="en-US" dirty="0"/>
              <a:t> plank test as a way to improve balance and </a:t>
            </a:r>
            <a:r>
              <a:rPr lang="en-US" dirty="0" smtClean="0"/>
              <a:t>coordination.</a:t>
            </a:r>
          </a:p>
          <a:p>
            <a:r>
              <a:rPr lang="en-US" dirty="0"/>
              <a:t>Athletes in the </a:t>
            </a:r>
            <a:r>
              <a:rPr lang="en-US" dirty="0">
                <a:solidFill>
                  <a:srgbClr val="FF0000"/>
                </a:solidFill>
              </a:rPr>
              <a:t>early athletic formation stage</a:t>
            </a:r>
            <a:r>
              <a:rPr lang="en-US" dirty="0"/>
              <a:t> can </a:t>
            </a:r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modified</a:t>
            </a:r>
            <a:r>
              <a:rPr lang="en-US" dirty="0"/>
              <a:t> plank test. Athletes in </a:t>
            </a:r>
            <a:r>
              <a:rPr lang="en-US" dirty="0">
                <a:solidFill>
                  <a:srgbClr val="FF0000"/>
                </a:solidFill>
              </a:rPr>
              <a:t>the late athletic formation and other </a:t>
            </a:r>
            <a:r>
              <a:rPr lang="en-US" dirty="0"/>
              <a:t>stages </a:t>
            </a:r>
            <a:r>
              <a:rPr lang="en-US" dirty="0" smtClean="0"/>
              <a:t>of </a:t>
            </a:r>
            <a:r>
              <a:rPr lang="en-US" dirty="0"/>
              <a:t>development can use the </a:t>
            </a:r>
            <a:r>
              <a:rPr lang="en-US" dirty="0">
                <a:solidFill>
                  <a:srgbClr val="FF0000"/>
                </a:solidFill>
              </a:rPr>
              <a:t>standard</a:t>
            </a:r>
            <a:r>
              <a:rPr lang="en-US" dirty="0"/>
              <a:t> plank test of core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2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6: Plank and Modified Plank Tests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032" y="3616657"/>
            <a:ext cx="10178768" cy="22632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8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dirty="0">
                <a:solidFill>
                  <a:srgbClr val="FF0000"/>
                </a:solidFill>
              </a:rPr>
              <a:t>performing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sport-specific exercises from an early 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can lead to </a:t>
            </a:r>
            <a:r>
              <a:rPr lang="en-US" dirty="0">
                <a:solidFill>
                  <a:srgbClr val="FF0000"/>
                </a:solidFill>
              </a:rPr>
              <a:t>unilateral</a:t>
            </a:r>
            <a:r>
              <a:rPr lang="en-US" dirty="0"/>
              <a:t>, narrow development of the muscles and organ </a:t>
            </a:r>
            <a:r>
              <a:rPr lang="en-US" dirty="0" smtClean="0"/>
              <a:t>functions</a:t>
            </a:r>
          </a:p>
          <a:p>
            <a:r>
              <a:rPr lang="en-US" dirty="0"/>
              <a:t>It can </a:t>
            </a:r>
            <a:r>
              <a:rPr lang="en-US" dirty="0" smtClean="0">
                <a:solidFill>
                  <a:srgbClr val="FF0000"/>
                </a:solidFill>
              </a:rPr>
              <a:t>disturb harmonious </a:t>
            </a:r>
            <a:r>
              <a:rPr lang="en-US" dirty="0"/>
              <a:t>physical development and biological equilibrium, </a:t>
            </a:r>
            <a:r>
              <a:rPr lang="en-US" dirty="0" smtClean="0"/>
              <a:t>which are </a:t>
            </a:r>
            <a:r>
              <a:rPr lang="en-US" dirty="0"/>
              <a:t>prerequisites of physical efficiency, athletic </a:t>
            </a:r>
            <a:r>
              <a:rPr lang="en-US" dirty="0" smtClean="0"/>
              <a:t>performance</a:t>
            </a:r>
          </a:p>
          <a:p>
            <a:r>
              <a:rPr lang="en-US" dirty="0"/>
              <a:t>it can result in overuse, </a:t>
            </a:r>
            <a:r>
              <a:rPr lang="en-US" dirty="0">
                <a:solidFill>
                  <a:srgbClr val="FF0000"/>
                </a:solidFill>
              </a:rPr>
              <a:t>overtraining</a:t>
            </a:r>
            <a:r>
              <a:rPr lang="en-US" dirty="0"/>
              <a:t>, and even </a:t>
            </a:r>
            <a:r>
              <a:rPr lang="en-US" dirty="0" smtClean="0"/>
              <a:t>injuries</a:t>
            </a:r>
          </a:p>
          <a:p>
            <a:r>
              <a:rPr lang="en-US" dirty="0"/>
              <a:t>negative effect on the </a:t>
            </a:r>
            <a:r>
              <a:rPr lang="en-US" dirty="0">
                <a:solidFill>
                  <a:srgbClr val="FF0000"/>
                </a:solidFill>
              </a:rPr>
              <a:t>mental</a:t>
            </a:r>
            <a:r>
              <a:rPr lang="en-US" dirty="0"/>
              <a:t> health of the </a:t>
            </a:r>
            <a:r>
              <a:rPr lang="en-US" dirty="0" smtClean="0"/>
              <a:t>children</a:t>
            </a:r>
          </a:p>
          <a:p>
            <a:r>
              <a:rPr lang="en-US" dirty="0"/>
              <a:t>It can interfere with children developing </a:t>
            </a:r>
            <a:r>
              <a:rPr lang="en-US" dirty="0">
                <a:solidFill>
                  <a:srgbClr val="FF0000"/>
                </a:solidFill>
              </a:rPr>
              <a:t>social</a:t>
            </a:r>
            <a:r>
              <a:rPr lang="en-US" dirty="0"/>
              <a:t> relationships because of the many </a:t>
            </a:r>
            <a:r>
              <a:rPr lang="en-US" dirty="0" smtClean="0"/>
              <a:t>hours </a:t>
            </a:r>
            <a:r>
              <a:rPr lang="en-US" dirty="0"/>
              <a:t>associated with intensive </a:t>
            </a:r>
            <a:r>
              <a:rPr lang="en-US" dirty="0" smtClean="0"/>
              <a:t>training</a:t>
            </a:r>
          </a:p>
          <a:p>
            <a:r>
              <a:rPr lang="en-US" dirty="0"/>
              <a:t>It can affect the </a:t>
            </a:r>
            <a:r>
              <a:rPr lang="en-US" dirty="0">
                <a:solidFill>
                  <a:srgbClr val="FF0000"/>
                </a:solidFill>
              </a:rPr>
              <a:t>motivation</a:t>
            </a:r>
            <a:r>
              <a:rPr lang="en-US" dirty="0"/>
              <a:t> of children because the program can be too stressful, </a:t>
            </a:r>
            <a:r>
              <a:rPr lang="en-US" dirty="0" smtClean="0">
                <a:solidFill>
                  <a:srgbClr val="FF0000"/>
                </a:solidFill>
              </a:rPr>
              <a:t>boring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lacking in fun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1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7: One-Mile (1500m) Aerobic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cardiovascular fitness.</a:t>
            </a:r>
          </a:p>
          <a:p>
            <a:r>
              <a:rPr lang="en-US" dirty="0" smtClean="0"/>
              <a:t>Use </a:t>
            </a:r>
            <a:r>
              <a:rPr lang="en-US" dirty="0"/>
              <a:t>a stopwatch to measure time to </a:t>
            </a:r>
            <a:r>
              <a:rPr lang="en-US" dirty="0" smtClean="0"/>
              <a:t>completion</a:t>
            </a:r>
          </a:p>
          <a:p>
            <a:r>
              <a:rPr lang="en-US" dirty="0">
                <a:solidFill>
                  <a:srgbClr val="FF0000"/>
                </a:solidFill>
              </a:rPr>
              <a:t>One mile is too great </a:t>
            </a:r>
            <a:r>
              <a:rPr lang="en-US" dirty="0"/>
              <a:t>a distance for athletes in the initiation stage of development; </a:t>
            </a:r>
          </a:p>
          <a:p>
            <a:r>
              <a:rPr lang="en-US" dirty="0">
                <a:solidFill>
                  <a:srgbClr val="FF0000"/>
                </a:solidFill>
              </a:rPr>
              <a:t>one-quarter or one-third </a:t>
            </a:r>
            <a:r>
              <a:rPr lang="en-US" dirty="0"/>
              <a:t>of a mile are more appropriate distances for this age </a:t>
            </a:r>
            <a:r>
              <a:rPr lang="en-US" dirty="0" smtClean="0"/>
              <a:t>group</a:t>
            </a:r>
            <a:r>
              <a:rPr lang="en-US" dirty="0"/>
              <a:t>. For athletes in other stages, the one-mile test is </a:t>
            </a:r>
            <a:r>
              <a:rPr lang="en-US" dirty="0" smtClean="0"/>
              <a:t>appropriate</a:t>
            </a:r>
          </a:p>
          <a:p>
            <a:r>
              <a:rPr lang="en-US" dirty="0"/>
              <a:t>Walk and run one mile. Time how long it takes to complete the distance.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8: Four-Cone Agility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Tests starting speed and speed in changing directions.</a:t>
            </a:r>
          </a:p>
          <a:p>
            <a:r>
              <a:rPr lang="en-US" dirty="0" smtClean="0"/>
              <a:t>Use </a:t>
            </a:r>
            <a:r>
              <a:rPr lang="en-US" dirty="0"/>
              <a:t>five cones, a measuring tape, and a </a:t>
            </a:r>
            <a:r>
              <a:rPr lang="en-US" dirty="0" smtClean="0"/>
              <a:t>stopwatch</a:t>
            </a:r>
          </a:p>
          <a:p>
            <a:r>
              <a:rPr lang="en-US" dirty="0"/>
              <a:t>This is a fun agility test for athletes in all stages of </a:t>
            </a:r>
            <a:r>
              <a:rPr lang="en-US" dirty="0" smtClean="0"/>
              <a:t>development</a:t>
            </a:r>
          </a:p>
          <a:p>
            <a:r>
              <a:rPr lang="en-US" dirty="0"/>
              <a:t>Athletes in the athletic formation, specialization, and high-performance stages can use agility tests of greater </a:t>
            </a:r>
            <a:r>
              <a:rPr lang="en-US" dirty="0" smtClean="0"/>
              <a:t>difficulty</a:t>
            </a:r>
          </a:p>
          <a:p>
            <a:r>
              <a:rPr lang="en-US" dirty="0"/>
              <a:t>The coach puts four cones </a:t>
            </a:r>
          </a:p>
          <a:p>
            <a:r>
              <a:rPr lang="en-US" dirty="0"/>
              <a:t>in a straight line, placing </a:t>
            </a:r>
          </a:p>
          <a:p>
            <a:r>
              <a:rPr lang="en-US" dirty="0"/>
              <a:t>cone 1 (C1) and cone 4 (C4) </a:t>
            </a:r>
          </a:p>
          <a:p>
            <a:r>
              <a:rPr lang="en-US" dirty="0">
                <a:solidFill>
                  <a:srgbClr val="FF0000"/>
                </a:solidFill>
              </a:rPr>
              <a:t>20 meters apart</a:t>
            </a:r>
            <a:r>
              <a:rPr lang="en-US" dirty="0"/>
              <a:t>. The coach </a:t>
            </a:r>
          </a:p>
          <a:p>
            <a:r>
              <a:rPr lang="en-US" dirty="0"/>
              <a:t>then places cone 5 (C5) </a:t>
            </a:r>
            <a:r>
              <a:rPr lang="en-US" dirty="0">
                <a:solidFill>
                  <a:srgbClr val="FF0000"/>
                </a:solidFill>
              </a:rPr>
              <a:t>10 </a:t>
            </a:r>
          </a:p>
          <a:p>
            <a:r>
              <a:rPr lang="en-US" dirty="0"/>
              <a:t>meters from the line and </a:t>
            </a:r>
          </a:p>
          <a:p>
            <a:r>
              <a:rPr lang="en-US" dirty="0"/>
              <a:t>between cone 2 (C2) and </a:t>
            </a:r>
          </a:p>
          <a:p>
            <a:r>
              <a:rPr lang="en-US" dirty="0"/>
              <a:t>cone 3 (C3). C5 is the starting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469" y="3342898"/>
            <a:ext cx="4988612" cy="31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Speed Training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257131"/>
            <a:ext cx="9144000" cy="1655762"/>
          </a:xfrm>
        </p:spPr>
        <p:txBody>
          <a:bodyPr/>
          <a:lstStyle/>
          <a:p>
            <a:r>
              <a:rPr lang="en-US" dirty="0" smtClean="0"/>
              <a:t>Avandi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26088" y="471009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53289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is one of the most important qualities necessary to excel in sports such as </a:t>
            </a:r>
            <a:r>
              <a:rPr lang="en-US" dirty="0">
                <a:solidFill>
                  <a:srgbClr val="FF0000"/>
                </a:solidFill>
              </a:rPr>
              <a:t>track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field </a:t>
            </a:r>
            <a:r>
              <a:rPr lang="en-US" dirty="0"/>
              <a:t>and team sports performed on large fields (e.g., </a:t>
            </a:r>
            <a:r>
              <a:rPr lang="en-US" dirty="0">
                <a:solidFill>
                  <a:srgbClr val="FF0000"/>
                </a:solidFill>
              </a:rPr>
              <a:t>football, rugby, baseball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 a </a:t>
            </a:r>
            <a:r>
              <a:rPr lang="en-US" dirty="0"/>
              <a:t>few other team sports, such as basketball, handball, and lacrosse, </a:t>
            </a:r>
            <a:r>
              <a:rPr lang="en-US" dirty="0">
                <a:solidFill>
                  <a:srgbClr val="FF0000"/>
                </a:solidFill>
              </a:rPr>
              <a:t>athletes must run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, react, or </a:t>
            </a:r>
            <a:r>
              <a:rPr lang="en-US" dirty="0">
                <a:solidFill>
                  <a:srgbClr val="FF0000"/>
                </a:solidFill>
              </a:rPr>
              <a:t>change direction </a:t>
            </a:r>
            <a:r>
              <a:rPr lang="en-US" dirty="0"/>
              <a:t>quickly</a:t>
            </a:r>
            <a:r>
              <a:rPr lang="en-US" dirty="0" smtClean="0"/>
              <a:t>.</a:t>
            </a:r>
          </a:p>
          <a:p>
            <a:r>
              <a:rPr lang="en-US" dirty="0"/>
              <a:t>To have speed and agility, one needs to develop </a:t>
            </a:r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power—an</a:t>
            </a:r>
            <a:r>
              <a:rPr lang="en-US" dirty="0" smtClean="0"/>
              <a:t> </a:t>
            </a:r>
            <a:r>
              <a:rPr lang="en-US" dirty="0"/>
              <a:t>athlete can’t be fast or agile if she is not strong and powerful.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831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7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term </a:t>
            </a:r>
            <a:r>
              <a:rPr lang="en-US" dirty="0" smtClean="0"/>
              <a:t>speed incorporates </a:t>
            </a:r>
            <a:r>
              <a:rPr lang="en-US" dirty="0"/>
              <a:t>three elements: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reaction </a:t>
            </a:r>
            <a:r>
              <a:rPr lang="en-US" dirty="0">
                <a:solidFill>
                  <a:srgbClr val="FF0000"/>
                </a:solidFill>
              </a:rPr>
              <a:t>time </a:t>
            </a:r>
            <a:r>
              <a:rPr lang="en-US" dirty="0"/>
              <a:t>(the motor reaction to a signal),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movement time </a:t>
            </a:r>
            <a:r>
              <a:rPr lang="en-US" dirty="0"/>
              <a:t>(the ability to move a limb quickly, as in martial arts, batting, or passing a ball), and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speed </a:t>
            </a:r>
            <a:r>
              <a:rPr lang="en-US" dirty="0">
                <a:solidFill>
                  <a:srgbClr val="FF0000"/>
                </a:solidFill>
              </a:rPr>
              <a:t>of running </a:t>
            </a:r>
            <a:r>
              <a:rPr lang="en-US" dirty="0" smtClean="0"/>
              <a:t>(</a:t>
            </a:r>
            <a:r>
              <a:rPr lang="en-US" dirty="0"/>
              <a:t>including the frequency of arm and leg movement</a:t>
            </a:r>
            <a:r>
              <a:rPr lang="en-US" dirty="0" smtClean="0"/>
              <a:t>).</a:t>
            </a:r>
          </a:p>
          <a:p>
            <a:r>
              <a:rPr lang="en-US" dirty="0"/>
              <a:t>In team sports an athlete </a:t>
            </a:r>
            <a:r>
              <a:rPr lang="en-US" dirty="0">
                <a:solidFill>
                  <a:srgbClr val="FF0000"/>
                </a:solidFill>
              </a:rPr>
              <a:t>rarely</a:t>
            </a:r>
            <a:r>
              <a:rPr lang="en-US" dirty="0"/>
              <a:t> performs action in a </a:t>
            </a:r>
            <a:r>
              <a:rPr lang="en-US" dirty="0">
                <a:solidFill>
                  <a:srgbClr val="FF0000"/>
                </a:solidFill>
              </a:rPr>
              <a:t>straight line</a:t>
            </a:r>
            <a:r>
              <a:rPr lang="en-US" dirty="0"/>
              <a:t>, such as </a:t>
            </a:r>
            <a:r>
              <a:rPr lang="en-US" dirty="0">
                <a:solidFill>
                  <a:srgbClr val="FF0000"/>
                </a:solidFill>
              </a:rPr>
              <a:t>sprinting</a:t>
            </a:r>
            <a:r>
              <a:rPr lang="en-US" dirty="0"/>
              <a:t> in </a:t>
            </a:r>
            <a:r>
              <a:rPr lang="en-US" dirty="0" smtClean="0"/>
              <a:t>track </a:t>
            </a:r>
            <a:r>
              <a:rPr lang="en-US" dirty="0"/>
              <a:t>and field</a:t>
            </a:r>
            <a:r>
              <a:rPr lang="en-US" dirty="0" smtClean="0"/>
              <a:t>.</a:t>
            </a:r>
          </a:p>
          <a:p>
            <a:r>
              <a:rPr lang="en-US" dirty="0"/>
              <a:t>Players who can quickly </a:t>
            </a:r>
            <a:r>
              <a:rPr lang="en-US" dirty="0">
                <a:solidFill>
                  <a:srgbClr val="FF0000"/>
                </a:solidFill>
              </a:rPr>
              <a:t>change directions </a:t>
            </a:r>
            <a:r>
              <a:rPr lang="en-US" dirty="0"/>
              <a:t>to receive a </a:t>
            </a:r>
            <a:r>
              <a:rPr lang="en-US" dirty="0">
                <a:solidFill>
                  <a:srgbClr val="FF0000"/>
                </a:solidFill>
              </a:rPr>
              <a:t>pass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deceive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 </a:t>
            </a:r>
            <a:r>
              <a:rPr lang="en-US" dirty="0"/>
              <a:t>opponent are highly regarded</a:t>
            </a:r>
            <a:r>
              <a:rPr lang="en-US" dirty="0" smtClean="0"/>
              <a:t>.</a:t>
            </a:r>
          </a:p>
          <a:p>
            <a:r>
              <a:rPr lang="en-US" dirty="0"/>
              <a:t>In this case, elements of speed—</a:t>
            </a:r>
            <a:r>
              <a:rPr lang="en-US" dirty="0">
                <a:solidFill>
                  <a:srgbClr val="FF0000"/>
                </a:solidFill>
              </a:rPr>
              <a:t>reaction time and </a:t>
            </a:r>
            <a:r>
              <a:rPr lang="en-US" dirty="0" smtClean="0">
                <a:solidFill>
                  <a:srgbClr val="FF0000"/>
                </a:solidFill>
              </a:rPr>
              <a:t>speed </a:t>
            </a:r>
            <a:r>
              <a:rPr lang="en-US" dirty="0">
                <a:solidFill>
                  <a:srgbClr val="FF0000"/>
                </a:solidFill>
              </a:rPr>
              <a:t>of running in </a:t>
            </a:r>
            <a:r>
              <a:rPr lang="en-US" dirty="0"/>
              <a:t>different directions—are combined.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456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sport specialists believe that sprinters are </a:t>
            </a:r>
            <a:r>
              <a:rPr lang="en-US" dirty="0">
                <a:solidFill>
                  <a:srgbClr val="FF0000"/>
                </a:solidFill>
              </a:rPr>
              <a:t>born</a:t>
            </a:r>
            <a:r>
              <a:rPr lang="en-US" dirty="0"/>
              <a:t>, not made, because speed depends on the athlete’s </a:t>
            </a:r>
            <a:r>
              <a:rPr lang="en-US" dirty="0">
                <a:solidFill>
                  <a:srgbClr val="FF0000"/>
                </a:solidFill>
              </a:rPr>
              <a:t>muscle-type composition</a:t>
            </a:r>
            <a:r>
              <a:rPr lang="en-US" dirty="0" smtClean="0"/>
              <a:t>.</a:t>
            </a:r>
          </a:p>
          <a:p>
            <a:r>
              <a:rPr lang="en-US" dirty="0"/>
              <a:t>Speed depends on the following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Genetics</a:t>
            </a:r>
            <a:r>
              <a:rPr lang="en-US" dirty="0" smtClean="0"/>
              <a:t>. The </a:t>
            </a:r>
            <a:r>
              <a:rPr lang="en-US" dirty="0"/>
              <a:t>higher the proportion of fast-twitch to slow-twitch muscle fibers, </a:t>
            </a:r>
            <a:r>
              <a:rPr lang="en-US" dirty="0" smtClean="0"/>
              <a:t>the </a:t>
            </a:r>
            <a:r>
              <a:rPr lang="en-US" dirty="0"/>
              <a:t>faster the reaction and more powerful the muscle contraction.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Strength </a:t>
            </a:r>
            <a:r>
              <a:rPr lang="en-US" dirty="0">
                <a:solidFill>
                  <a:srgbClr val="FF0000"/>
                </a:solidFill>
              </a:rPr>
              <a:t>and power level of the athlete</a:t>
            </a:r>
            <a:r>
              <a:rPr lang="en-US" dirty="0" smtClean="0"/>
              <a:t>. Children </a:t>
            </a:r>
            <a:r>
              <a:rPr lang="en-US" dirty="0"/>
              <a:t>cannot be expected to display a </a:t>
            </a:r>
            <a:r>
              <a:rPr lang="en-US" dirty="0" smtClean="0"/>
              <a:t>high </a:t>
            </a:r>
            <a:r>
              <a:rPr lang="en-US" dirty="0"/>
              <a:t>level of speed before getting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82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Regardless of the physiological adaptation </a:t>
            </a:r>
            <a:r>
              <a:rPr lang="en-US" dirty="0"/>
              <a:t>responsible for improving speed during </a:t>
            </a:r>
            <a:r>
              <a:rPr lang="en-US" dirty="0" smtClean="0"/>
              <a:t>prepuberty</a:t>
            </a:r>
            <a:r>
              <a:rPr lang="en-US" dirty="0"/>
              <a:t>, children are encouraged to </a:t>
            </a:r>
            <a:r>
              <a:rPr lang="en-US" dirty="0">
                <a:solidFill>
                  <a:srgbClr val="FF0000"/>
                </a:solidFill>
              </a:rPr>
              <a:t>run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skip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jump</a:t>
            </a:r>
            <a:r>
              <a:rPr lang="en-US" dirty="0"/>
              <a:t> in many directions and at </a:t>
            </a:r>
            <a:r>
              <a:rPr lang="en-US" dirty="0" smtClean="0"/>
              <a:t>various </a:t>
            </a:r>
            <a:r>
              <a:rPr lang="en-US" dirty="0"/>
              <a:t>levels of intensity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scientific literature </a:t>
            </a:r>
            <a:r>
              <a:rPr lang="en-US" dirty="0"/>
              <a:t>shows that children who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/>
              <a:t>participate in activities that challenge the </a:t>
            </a:r>
            <a:r>
              <a:rPr lang="en-US" dirty="0">
                <a:solidFill>
                  <a:srgbClr val="FF0000"/>
                </a:solidFill>
              </a:rPr>
              <a:t>neuromuscular</a:t>
            </a:r>
            <a:r>
              <a:rPr lang="en-US" dirty="0"/>
              <a:t> system and the </a:t>
            </a:r>
            <a:r>
              <a:rPr lang="en-US" dirty="0">
                <a:solidFill>
                  <a:srgbClr val="FF0000"/>
                </a:solidFill>
              </a:rPr>
              <a:t>development of </a:t>
            </a:r>
            <a:r>
              <a:rPr lang="en-US" dirty="0" smtClean="0">
                <a:solidFill>
                  <a:srgbClr val="FF0000"/>
                </a:solidFill>
              </a:rPr>
              <a:t>motor </a:t>
            </a:r>
            <a:r>
              <a:rPr lang="en-US" dirty="0">
                <a:solidFill>
                  <a:srgbClr val="FF0000"/>
                </a:solidFill>
              </a:rPr>
              <a:t>skills early in life </a:t>
            </a:r>
            <a:r>
              <a:rPr lang="en-US" dirty="0"/>
              <a:t>may not be able to approach activities in sport in the later years </a:t>
            </a:r>
            <a:r>
              <a:rPr lang="en-US" dirty="0" smtClean="0"/>
              <a:t>with </a:t>
            </a:r>
            <a:r>
              <a:rPr lang="en-US" dirty="0"/>
              <a:t>vigor, determination, and physiological proficiency (</a:t>
            </a:r>
            <a:r>
              <a:rPr lang="en-US" dirty="0" err="1"/>
              <a:t>Faigenbaum</a:t>
            </a:r>
            <a:r>
              <a:rPr lang="en-US" dirty="0"/>
              <a:t> et al., 2013</a:t>
            </a:r>
            <a:r>
              <a:rPr lang="en-US" dirty="0" smtClean="0"/>
              <a:t>).</a:t>
            </a:r>
          </a:p>
          <a:p>
            <a:r>
              <a:rPr lang="en-US" dirty="0"/>
              <a:t>Even </a:t>
            </a:r>
            <a:r>
              <a:rPr lang="en-US" dirty="0" smtClean="0"/>
              <a:t>in </a:t>
            </a:r>
            <a:r>
              <a:rPr lang="en-US" dirty="0"/>
              <a:t>the absence of traditional strength training, children are encouraged to play hard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give </a:t>
            </a:r>
            <a:r>
              <a:rPr lang="en-US" dirty="0">
                <a:solidFill>
                  <a:srgbClr val="FF0000"/>
                </a:solidFill>
              </a:rPr>
              <a:t>100 percent </a:t>
            </a:r>
            <a:r>
              <a:rPr lang="en-US" dirty="0"/>
              <a:t>effort in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11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ability of prepubescent </a:t>
            </a:r>
            <a:r>
              <a:rPr lang="en-US" dirty="0"/>
              <a:t>children to perform quick motions 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progressively</a:t>
            </a:r>
            <a:r>
              <a:rPr lang="en-US" dirty="0"/>
              <a:t> in </a:t>
            </a:r>
            <a:r>
              <a:rPr lang="en-US" dirty="0" smtClean="0"/>
              <a:t>this </a:t>
            </a:r>
            <a:r>
              <a:rPr lang="en-US" dirty="0"/>
              <a:t>early stage; both boys and girls develop speed in the later stage of athletic formation</a:t>
            </a:r>
            <a:r>
              <a:rPr lang="en-US" dirty="0" smtClean="0"/>
              <a:t>.</a:t>
            </a:r>
          </a:p>
          <a:p>
            <a:r>
              <a:rPr lang="en-US" dirty="0"/>
              <a:t>Some children, especially those who </a:t>
            </a:r>
            <a:r>
              <a:rPr lang="en-US" dirty="0">
                <a:solidFill>
                  <a:srgbClr val="FF0000"/>
                </a:solidFill>
              </a:rPr>
              <a:t>do not experience multilateral </a:t>
            </a:r>
            <a:r>
              <a:rPr lang="en-US" dirty="0"/>
              <a:t>development, may </a:t>
            </a:r>
            <a:r>
              <a:rPr lang="en-US" dirty="0" smtClean="0"/>
              <a:t>have </a:t>
            </a:r>
            <a:r>
              <a:rPr lang="en-US" dirty="0">
                <a:solidFill>
                  <a:srgbClr val="FF0000"/>
                </a:solidFill>
              </a:rPr>
              <a:t>poor arm and leg coordination</a:t>
            </a:r>
            <a:r>
              <a:rPr lang="en-US" dirty="0"/>
              <a:t>. Because arm drive directly influences leg frequency, </a:t>
            </a: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low level of coordinating </a:t>
            </a:r>
            <a:r>
              <a:rPr lang="en-US" dirty="0"/>
              <a:t>arm and shoulder force impedes children’s ability to run fast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74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reason for this is that </a:t>
            </a:r>
            <a:r>
              <a:rPr lang="en-US" dirty="0">
                <a:solidFill>
                  <a:srgbClr val="FF0000"/>
                </a:solidFill>
              </a:rPr>
              <a:t>boys start gaining strength during puberty</a:t>
            </a:r>
            <a:r>
              <a:rPr lang="en-US" dirty="0"/>
              <a:t> due to an </a:t>
            </a:r>
            <a:r>
              <a:rPr lang="en-US" dirty="0" smtClean="0"/>
              <a:t>increase </a:t>
            </a:r>
            <a:r>
              <a:rPr lang="en-US" dirty="0"/>
              <a:t>in hormones such as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, whereas girls have </a:t>
            </a:r>
            <a:r>
              <a:rPr lang="en-US" dirty="0">
                <a:solidFill>
                  <a:srgbClr val="FF0000"/>
                </a:solidFill>
              </a:rPr>
              <a:t>very low, and therefore </a:t>
            </a:r>
            <a:r>
              <a:rPr lang="en-US" dirty="0" smtClean="0">
                <a:solidFill>
                  <a:srgbClr val="FF0000"/>
                </a:solidFill>
              </a:rPr>
              <a:t>modest</a:t>
            </a:r>
            <a:r>
              <a:rPr lang="en-US" dirty="0"/>
              <a:t>, gains</a:t>
            </a:r>
            <a:r>
              <a:rPr lang="en-US" dirty="0" smtClean="0"/>
              <a:t>.</a:t>
            </a:r>
          </a:p>
          <a:p>
            <a:r>
              <a:rPr lang="en-US" dirty="0"/>
              <a:t>The coordination of the arms and legs can be improved by repeating </a:t>
            </a:r>
            <a:r>
              <a:rPr lang="en-US" dirty="0" smtClean="0">
                <a:solidFill>
                  <a:srgbClr val="FF0000"/>
                </a:solidFill>
              </a:rPr>
              <a:t>short </a:t>
            </a:r>
            <a:r>
              <a:rPr lang="en-US" dirty="0">
                <a:solidFill>
                  <a:srgbClr val="FF0000"/>
                </a:solidFill>
              </a:rPr>
              <a:t>distances </a:t>
            </a:r>
            <a:r>
              <a:rPr lang="en-US" dirty="0"/>
              <a:t>(20-30 meters) with medium speed.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such an exercise, </a:t>
            </a:r>
            <a:r>
              <a:rPr lang="en-US" dirty="0">
                <a:solidFill>
                  <a:srgbClr val="FF0000"/>
                </a:solidFill>
              </a:rPr>
              <a:t>learning limb </a:t>
            </a:r>
            <a:r>
              <a:rPr lang="en-US" dirty="0" smtClean="0">
                <a:solidFill>
                  <a:srgbClr val="FF0000"/>
                </a:solidFill>
              </a:rPr>
              <a:t>coordination—not </a:t>
            </a:r>
            <a:r>
              <a:rPr lang="en-US" dirty="0">
                <a:solidFill>
                  <a:srgbClr val="FF0000"/>
                </a:solidFill>
              </a:rPr>
              <a:t>running fast—should </a:t>
            </a:r>
            <a:r>
              <a:rPr lang="en-US" dirty="0"/>
              <a:t>be the objective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Sex differences </a:t>
            </a:r>
            <a:r>
              <a:rPr lang="en-US" dirty="0"/>
              <a:t>in running speed are </a:t>
            </a:r>
            <a:r>
              <a:rPr lang="en-US" dirty="0">
                <a:solidFill>
                  <a:srgbClr val="FF0000"/>
                </a:solidFill>
              </a:rPr>
              <a:t>not visible </a:t>
            </a:r>
            <a:r>
              <a:rPr lang="en-US" dirty="0"/>
              <a:t>during early </a:t>
            </a:r>
            <a:r>
              <a:rPr lang="en-US" dirty="0" err="1">
                <a:solidFill>
                  <a:srgbClr val="FF0000"/>
                </a:solidFill>
              </a:rPr>
              <a:t>prepubescence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96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smtClean="0"/>
              <a:t>differences </a:t>
            </a:r>
            <a:r>
              <a:rPr lang="en-US" dirty="0"/>
              <a:t>start to show as children approach </a:t>
            </a:r>
            <a:r>
              <a:rPr lang="en-US" dirty="0" smtClean="0">
                <a:solidFill>
                  <a:srgbClr val="FF0000"/>
                </a:solidFill>
              </a:rPr>
              <a:t>puberty</a:t>
            </a:r>
          </a:p>
          <a:p>
            <a:r>
              <a:rPr lang="en-US" dirty="0"/>
              <a:t>with marked </a:t>
            </a:r>
            <a:r>
              <a:rPr lang="en-US" dirty="0" smtClean="0"/>
              <a:t>differences </a:t>
            </a:r>
            <a:r>
              <a:rPr lang="en-US" dirty="0"/>
              <a:t>in speed development after the age of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</a:t>
            </a:r>
            <a:r>
              <a:rPr lang="en-US" dirty="0" smtClean="0"/>
              <a:t>years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Multilateral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important for young children to develop a </a:t>
            </a:r>
            <a:r>
              <a:rPr lang="en-US" dirty="0">
                <a:solidFill>
                  <a:srgbClr val="FF0000"/>
                </a:solidFill>
              </a:rPr>
              <a:t>variety</a:t>
            </a:r>
            <a:r>
              <a:rPr lang="en-US" dirty="0"/>
              <a:t> of fundamental </a:t>
            </a:r>
            <a:r>
              <a:rPr lang="en-US" dirty="0" smtClean="0"/>
              <a:t>skills</a:t>
            </a:r>
          </a:p>
          <a:p>
            <a:r>
              <a:rPr lang="en-US" dirty="0">
                <a:solidFill>
                  <a:srgbClr val="FF0000"/>
                </a:solidFill>
              </a:rPr>
              <a:t>before</a:t>
            </a:r>
            <a:r>
              <a:rPr lang="en-US" dirty="0"/>
              <a:t> they start training in a </a:t>
            </a:r>
            <a:r>
              <a:rPr lang="en-US" dirty="0">
                <a:solidFill>
                  <a:srgbClr val="FF0000"/>
                </a:solidFill>
              </a:rPr>
              <a:t>specific</a:t>
            </a:r>
            <a:r>
              <a:rPr lang="en-US" dirty="0"/>
              <a:t> </a:t>
            </a:r>
            <a:r>
              <a:rPr lang="en-US" dirty="0" smtClean="0"/>
              <a:t>sport</a:t>
            </a:r>
          </a:p>
          <a:p>
            <a:r>
              <a:rPr lang="en-US" dirty="0"/>
              <a:t>develop fundamental skills such as </a:t>
            </a:r>
            <a:r>
              <a:rPr lang="en-US" dirty="0">
                <a:solidFill>
                  <a:srgbClr val="FF0000"/>
                </a:solidFill>
              </a:rPr>
              <a:t>running, jumping, throwing, </a:t>
            </a:r>
            <a:r>
              <a:rPr lang="en-US" dirty="0" smtClean="0">
                <a:solidFill>
                  <a:srgbClr val="FF0000"/>
                </a:solidFill>
              </a:rPr>
              <a:t>catching</a:t>
            </a:r>
            <a:r>
              <a:rPr lang="en-US" dirty="0">
                <a:solidFill>
                  <a:srgbClr val="FF0000"/>
                </a:solidFill>
              </a:rPr>
              <a:t>, tumbling, and </a:t>
            </a:r>
            <a:r>
              <a:rPr lang="en-US" dirty="0" smtClean="0">
                <a:solidFill>
                  <a:srgbClr val="FF0000"/>
                </a:solidFill>
              </a:rPr>
              <a:t>balancing</a:t>
            </a:r>
          </a:p>
          <a:p>
            <a:r>
              <a:rPr lang="en-US" dirty="0"/>
              <a:t>Most programs also have a swimming component, as swimming </a:t>
            </a:r>
            <a:r>
              <a:rPr lang="en-US" dirty="0" smtClean="0"/>
              <a:t>helps </a:t>
            </a:r>
            <a:r>
              <a:rPr lang="en-US" dirty="0"/>
              <a:t>children develop aerobic capacities while minimizing the physical stresses placed </a:t>
            </a:r>
            <a:r>
              <a:rPr lang="en-US" dirty="0" smtClean="0"/>
              <a:t>on </a:t>
            </a:r>
            <a:r>
              <a:rPr lang="en-US" dirty="0"/>
              <a:t>their </a:t>
            </a:r>
            <a:r>
              <a:rPr lang="en-US" dirty="0" smtClean="0"/>
              <a:t>joints.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36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Speed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main goal of prepubescent sport activities is to develop </a:t>
            </a:r>
            <a:r>
              <a:rPr lang="en-US" dirty="0">
                <a:solidFill>
                  <a:srgbClr val="FF0000"/>
                </a:solidFill>
              </a:rPr>
              <a:t>play-specific speed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Through exposure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play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games</a:t>
            </a:r>
            <a:r>
              <a:rPr lang="en-US" dirty="0"/>
              <a:t>, and relays, children will learn how to coordinate their </a:t>
            </a:r>
            <a:r>
              <a:rPr lang="en-US" dirty="0" smtClean="0"/>
              <a:t>arms</a:t>
            </a:r>
          </a:p>
          <a:p>
            <a:r>
              <a:rPr lang="en-US" dirty="0"/>
              <a:t>They will learn how </a:t>
            </a:r>
            <a:r>
              <a:rPr lang="en-US" dirty="0">
                <a:solidFill>
                  <a:srgbClr val="FF0000"/>
                </a:solidFill>
              </a:rPr>
              <a:t>quickly to </a:t>
            </a:r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>
                <a:solidFill>
                  <a:srgbClr val="FF0000"/>
                </a:solidFill>
              </a:rPr>
              <a:t>moving parts of the body at a signal</a:t>
            </a:r>
            <a:r>
              <a:rPr lang="en-US" dirty="0"/>
              <a:t> or in a play </a:t>
            </a:r>
            <a:r>
              <a:rPr lang="en-US" dirty="0" smtClean="0"/>
              <a:t>situation.</a:t>
            </a:r>
          </a:p>
          <a:p>
            <a:r>
              <a:rPr lang="en-US" dirty="0"/>
              <a:t>Prepubescent speed development is mainly the result of </a:t>
            </a:r>
            <a:r>
              <a:rPr lang="en-US" dirty="0">
                <a:solidFill>
                  <a:srgbClr val="FF0000"/>
                </a:solidFill>
              </a:rPr>
              <a:t>nervous system adaptation </a:t>
            </a:r>
            <a:r>
              <a:rPr lang="en-US" dirty="0" smtClean="0"/>
              <a:t>that </a:t>
            </a:r>
            <a:r>
              <a:rPr lang="en-US" dirty="0"/>
              <a:t>children achieve through play and games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1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Speed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way to challenge motor coordination and neural patterns </a:t>
            </a:r>
            <a:r>
              <a:rPr lang="en-US" dirty="0" smtClean="0"/>
              <a:t>of </a:t>
            </a:r>
            <a:r>
              <a:rPr lang="en-US" dirty="0"/>
              <a:t>movement is to perform </a:t>
            </a:r>
            <a:r>
              <a:rPr lang="en-US" dirty="0">
                <a:solidFill>
                  <a:srgbClr val="FF0000"/>
                </a:solidFill>
              </a:rPr>
              <a:t>activities on difference surfaces</a:t>
            </a:r>
            <a:r>
              <a:rPr lang="en-US" dirty="0"/>
              <a:t>. Because most school yards </a:t>
            </a:r>
            <a:r>
              <a:rPr lang="en-US" dirty="0" smtClean="0"/>
              <a:t>are </a:t>
            </a:r>
            <a:r>
              <a:rPr lang="en-US" dirty="0"/>
              <a:t>paved in </a:t>
            </a:r>
            <a:r>
              <a:rPr lang="en-US" dirty="0">
                <a:solidFill>
                  <a:srgbClr val="FF0000"/>
                </a:solidFill>
              </a:rPr>
              <a:t>asphalt</a:t>
            </a:r>
            <a:r>
              <a:rPr lang="en-US" dirty="0"/>
              <a:t>, which can be stressful on the joints</a:t>
            </a:r>
            <a:r>
              <a:rPr lang="en-US" dirty="0" smtClean="0"/>
              <a:t>,</a:t>
            </a:r>
          </a:p>
          <a:p>
            <a:r>
              <a:rPr lang="en-US" dirty="0"/>
              <a:t>children are also encouraged </a:t>
            </a:r>
            <a:r>
              <a:rPr lang="en-US" dirty="0" smtClean="0"/>
              <a:t>to </a:t>
            </a:r>
            <a:r>
              <a:rPr lang="en-US" dirty="0"/>
              <a:t>play on </a:t>
            </a:r>
            <a:r>
              <a:rPr lang="en-US" dirty="0">
                <a:solidFill>
                  <a:srgbClr val="FF0000"/>
                </a:solidFill>
              </a:rPr>
              <a:t>softer surfaces such as </a:t>
            </a:r>
            <a:r>
              <a:rPr lang="en-US" dirty="0" smtClean="0">
                <a:solidFill>
                  <a:srgbClr val="FF0000"/>
                </a:solidFill>
              </a:rPr>
              <a:t>grass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Variety</a:t>
            </a:r>
            <a:r>
              <a:rPr lang="en-US" dirty="0"/>
              <a:t> in speed exercises </a:t>
            </a:r>
            <a:r>
              <a:rPr lang="en-US" dirty="0" smtClean="0"/>
              <a:t>is </a:t>
            </a:r>
            <a:r>
              <a:rPr lang="en-US" dirty="0"/>
              <a:t>important because it improves motor </a:t>
            </a:r>
            <a:r>
              <a:rPr lang="en-US" dirty="0" smtClean="0"/>
              <a:t>experience</a:t>
            </a:r>
          </a:p>
          <a:p>
            <a:r>
              <a:rPr lang="en-US" dirty="0"/>
              <a:t>At the same time, children </a:t>
            </a:r>
            <a:r>
              <a:rPr lang="en-US" dirty="0">
                <a:solidFill>
                  <a:srgbClr val="FF0000"/>
                </a:solidFill>
              </a:rPr>
              <a:t>should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neglect the upper body</a:t>
            </a:r>
            <a:r>
              <a:rPr lang="en-US" dirty="0"/>
              <a:t>. Simple throws using </a:t>
            </a:r>
            <a:r>
              <a:rPr lang="en-US" dirty="0">
                <a:solidFill>
                  <a:srgbClr val="FF0000"/>
                </a:solidFill>
              </a:rPr>
              <a:t>baseballs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tennis</a:t>
            </a:r>
            <a:r>
              <a:rPr lang="en-US" dirty="0"/>
              <a:t> balls, or light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 are useful for developing upper-body movement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41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Speed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Unless children participate in </a:t>
            </a:r>
            <a:r>
              <a:rPr lang="en-US" dirty="0">
                <a:solidFill>
                  <a:srgbClr val="FF0000"/>
                </a:solidFill>
              </a:rPr>
              <a:t>sex-specific teams</a:t>
            </a:r>
            <a:r>
              <a:rPr lang="en-US" dirty="0"/>
              <a:t>, most games, plays, and </a:t>
            </a:r>
            <a:r>
              <a:rPr lang="en-US" dirty="0" smtClean="0"/>
              <a:t>relays—especially </a:t>
            </a:r>
            <a:r>
              <a:rPr lang="en-US" dirty="0"/>
              <a:t>in the school curriculum—should be coed because </a:t>
            </a:r>
            <a:r>
              <a:rPr lang="en-US" dirty="0">
                <a:solidFill>
                  <a:srgbClr val="FF0000"/>
                </a:solidFill>
              </a:rPr>
              <a:t>no visible differences </a:t>
            </a:r>
            <a:r>
              <a:rPr lang="en-US" dirty="0" smtClean="0"/>
              <a:t>between </a:t>
            </a:r>
            <a:r>
              <a:rPr lang="en-US" dirty="0"/>
              <a:t>boys and girls exist at this developmental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93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duration of a drill or the distance to run should not be </a:t>
            </a:r>
            <a:r>
              <a:rPr lang="en-US" dirty="0" smtClean="0"/>
              <a:t>long</a:t>
            </a:r>
          </a:p>
          <a:p>
            <a:r>
              <a:rPr lang="en-US" dirty="0"/>
              <a:t>Children should not </a:t>
            </a:r>
            <a:r>
              <a:rPr lang="en-US" dirty="0" smtClean="0"/>
              <a:t>experience </a:t>
            </a:r>
            <a:r>
              <a:rPr lang="en-US" dirty="0">
                <a:solidFill>
                  <a:srgbClr val="FF0000"/>
                </a:solidFill>
              </a:rPr>
              <a:t>discomfort</a:t>
            </a:r>
            <a:r>
              <a:rPr lang="en-US" dirty="0"/>
              <a:t> at this age. They should not </a:t>
            </a:r>
            <a:r>
              <a:rPr lang="en-US" dirty="0">
                <a:solidFill>
                  <a:srgbClr val="FF0000"/>
                </a:solidFill>
              </a:rPr>
              <a:t>run fast and continuously </a:t>
            </a:r>
            <a:r>
              <a:rPr lang="en-US" dirty="0"/>
              <a:t>for longer </a:t>
            </a:r>
            <a:r>
              <a:rPr lang="en-US" dirty="0" smtClean="0"/>
              <a:t>than </a:t>
            </a:r>
            <a:r>
              <a:rPr lang="en-US" dirty="0">
                <a:solidFill>
                  <a:srgbClr val="FF0000"/>
                </a:solidFill>
              </a:rPr>
              <a:t>four to six </a:t>
            </a:r>
            <a:r>
              <a:rPr lang="en-US" dirty="0"/>
              <a:t>seconds because longer distances require specific training</a:t>
            </a:r>
            <a:r>
              <a:rPr lang="en-US" dirty="0" smtClean="0"/>
              <a:t>.</a:t>
            </a:r>
          </a:p>
          <a:p>
            <a:r>
              <a:rPr lang="en-US" dirty="0"/>
              <a:t>If they pause </a:t>
            </a:r>
            <a:r>
              <a:rPr lang="en-US" dirty="0" smtClean="0"/>
              <a:t>for </a:t>
            </a:r>
            <a:r>
              <a:rPr lang="en-US" dirty="0">
                <a:solidFill>
                  <a:srgbClr val="FF0000"/>
                </a:solidFill>
              </a:rPr>
              <a:t>two or three minutes</a:t>
            </a:r>
            <a:r>
              <a:rPr lang="en-US" dirty="0"/>
              <a:t>, then they can repeat the same action with enjoyment. Children </a:t>
            </a:r>
            <a:r>
              <a:rPr lang="en-US" dirty="0" smtClean="0"/>
              <a:t>do </a:t>
            </a:r>
            <a:r>
              <a:rPr lang="en-US" dirty="0"/>
              <a:t>not have fun when they experience discomfort and </a:t>
            </a:r>
            <a:r>
              <a:rPr lang="en-US" dirty="0" smtClean="0"/>
              <a:t>pain</a:t>
            </a:r>
          </a:p>
          <a:p>
            <a:r>
              <a:rPr lang="en-US" dirty="0"/>
              <a:t>Young athletes, especially children who are approaching puberty, should increase </a:t>
            </a:r>
            <a:r>
              <a:rPr lang="en-US" dirty="0" smtClean="0"/>
              <a:t>distance </a:t>
            </a:r>
            <a:r>
              <a:rPr lang="en-US" dirty="0">
                <a:solidFill>
                  <a:srgbClr val="FF0000"/>
                </a:solidFill>
              </a:rPr>
              <a:t>progressively over years, from 20 meters </a:t>
            </a:r>
            <a:r>
              <a:rPr lang="en-US" dirty="0"/>
              <a:t>or yards to </a:t>
            </a:r>
            <a:r>
              <a:rPr lang="en-US" dirty="0">
                <a:solidFill>
                  <a:srgbClr val="FF0000"/>
                </a:solidFill>
              </a:rPr>
              <a:t>40 to 50 meters </a:t>
            </a:r>
            <a:r>
              <a:rPr lang="en-US" dirty="0"/>
              <a:t>or yards.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66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team-sport training </a:t>
            </a:r>
            <a:r>
              <a:rPr lang="en-US" dirty="0"/>
              <a:t>or during games, the instructor can combine </a:t>
            </a:r>
            <a:r>
              <a:rPr lang="en-US" dirty="0">
                <a:solidFill>
                  <a:srgbClr val="FF0000"/>
                </a:solidFill>
              </a:rPr>
              <a:t>speed tasks with </a:t>
            </a:r>
            <a:r>
              <a:rPr lang="en-US" dirty="0" smtClean="0">
                <a:solidFill>
                  <a:srgbClr val="FF0000"/>
                </a:solidFill>
              </a:rPr>
              <a:t>skill </a:t>
            </a:r>
            <a:r>
              <a:rPr lang="en-US" dirty="0">
                <a:solidFill>
                  <a:srgbClr val="FF0000"/>
                </a:solidFill>
              </a:rPr>
              <a:t>performance </a:t>
            </a:r>
            <a:r>
              <a:rPr lang="en-US" dirty="0"/>
              <a:t>(e.g., throwing and kicking a ball</a:t>
            </a:r>
            <a:r>
              <a:rPr lang="en-US" dirty="0" smtClean="0"/>
              <a:t>).</a:t>
            </a:r>
          </a:p>
          <a:p>
            <a:r>
              <a:rPr lang="en-US" dirty="0"/>
              <a:t>For </a:t>
            </a:r>
            <a:r>
              <a:rPr lang="en-US" dirty="0" err="1">
                <a:solidFill>
                  <a:srgbClr val="FF0000"/>
                </a:solidFill>
              </a:rPr>
              <a:t>prepubertal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children, the duration of a game does not have to be longer than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30 minutes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652837"/>
            <a:ext cx="8496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57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3902"/>
            <a:ext cx="10144541" cy="44712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15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Athletic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development increases during </a:t>
            </a:r>
            <a:r>
              <a:rPr lang="en-US" dirty="0" smtClean="0"/>
              <a:t>puberty</a:t>
            </a:r>
          </a:p>
          <a:p>
            <a:r>
              <a:rPr lang="en-US" dirty="0"/>
              <a:t>Such improvement </a:t>
            </a:r>
            <a:r>
              <a:rPr lang="en-US" dirty="0" smtClean="0"/>
              <a:t>may </a:t>
            </a:r>
            <a:r>
              <a:rPr lang="en-US" dirty="0"/>
              <a:t>relate to increases </a:t>
            </a:r>
            <a:r>
              <a:rPr lang="en-US" dirty="0">
                <a:solidFill>
                  <a:srgbClr val="FF0000"/>
                </a:solidFill>
              </a:rPr>
              <a:t>in body and muscle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</a:p>
          <a:p>
            <a:r>
              <a:rPr lang="en-US" dirty="0">
                <a:solidFill>
                  <a:srgbClr val="FF0000"/>
                </a:solidFill>
              </a:rPr>
              <a:t>Strength gains positively influence speed development</a:t>
            </a:r>
            <a:r>
              <a:rPr lang="en-US" dirty="0"/>
              <a:t>. From puberty on, the testosterone level in boys starts to increase dramatically, as does the ability to increase </a:t>
            </a:r>
            <a:r>
              <a:rPr lang="en-US" dirty="0" smtClean="0"/>
              <a:t>strength.</a:t>
            </a:r>
          </a:p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boys show </a:t>
            </a:r>
            <a:r>
              <a:rPr lang="en-US" dirty="0"/>
              <a:t>clear improvements from the later stages of pubescence, </a:t>
            </a:r>
            <a:r>
              <a:rPr lang="en-US" dirty="0">
                <a:solidFill>
                  <a:srgbClr val="FF0000"/>
                </a:solidFill>
              </a:rPr>
              <a:t>girls </a:t>
            </a:r>
            <a:r>
              <a:rPr lang="en-US" dirty="0" smtClean="0">
                <a:solidFill>
                  <a:srgbClr val="FF0000"/>
                </a:solidFill>
              </a:rPr>
              <a:t>seem </a:t>
            </a:r>
            <a:r>
              <a:rPr lang="en-US" dirty="0">
                <a:solidFill>
                  <a:srgbClr val="FF0000"/>
                </a:solidFill>
              </a:rPr>
              <a:t>to plateau in their rate </a:t>
            </a:r>
            <a:r>
              <a:rPr lang="en-US" dirty="0"/>
              <a:t>of speed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0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children approach postpubescence, they can </a:t>
            </a:r>
            <a:r>
              <a:rPr lang="en-US" dirty="0">
                <a:solidFill>
                  <a:srgbClr val="FF0000"/>
                </a:solidFill>
              </a:rPr>
              <a:t>increase the total </a:t>
            </a:r>
            <a:r>
              <a:rPr lang="en-US" dirty="0"/>
              <a:t>amount of speed </a:t>
            </a:r>
            <a:r>
              <a:rPr lang="en-US" dirty="0" smtClean="0"/>
              <a:t>training.</a:t>
            </a:r>
          </a:p>
          <a:p>
            <a:r>
              <a:rPr lang="en-US" dirty="0"/>
              <a:t>distance run with high velocity from 20 to 50 or 60 meters or </a:t>
            </a:r>
            <a:r>
              <a:rPr lang="en-US" dirty="0" smtClean="0"/>
              <a:t>yards</a:t>
            </a:r>
          </a:p>
          <a:p>
            <a:r>
              <a:rPr lang="en-US" dirty="0"/>
              <a:t>Instructors can organize </a:t>
            </a:r>
            <a:r>
              <a:rPr lang="en-US" dirty="0" smtClean="0"/>
              <a:t>relays </a:t>
            </a:r>
            <a:r>
              <a:rPr lang="en-US" dirty="0"/>
              <a:t>in ways that use many exercises, such as </a:t>
            </a:r>
            <a:r>
              <a:rPr lang="en-US" dirty="0">
                <a:solidFill>
                  <a:srgbClr val="FF0000"/>
                </a:solidFill>
              </a:rPr>
              <a:t>sprints</a:t>
            </a:r>
            <a:r>
              <a:rPr lang="en-US" dirty="0"/>
              <a:t>, sprints with turns, runs around </a:t>
            </a:r>
            <a:r>
              <a:rPr lang="en-US" dirty="0" smtClean="0"/>
              <a:t>cones </a:t>
            </a:r>
            <a:r>
              <a:rPr lang="en-US" dirty="0"/>
              <a:t>with direction </a:t>
            </a:r>
            <a:r>
              <a:rPr lang="en-US" dirty="0">
                <a:solidFill>
                  <a:srgbClr val="FF0000"/>
                </a:solidFill>
              </a:rPr>
              <a:t>changes</a:t>
            </a:r>
            <a:r>
              <a:rPr lang="en-US" dirty="0"/>
              <a:t>, carrying or throwing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balls, or jumps over safe </a:t>
            </a:r>
            <a:r>
              <a:rPr lang="en-US" dirty="0" smtClean="0"/>
              <a:t>equipment </a:t>
            </a:r>
            <a:r>
              <a:rPr lang="en-US" dirty="0"/>
              <a:t>at a low </a:t>
            </a:r>
            <a:r>
              <a:rPr lang="en-US" dirty="0" smtClean="0"/>
              <a:t>height</a:t>
            </a:r>
          </a:p>
          <a:p>
            <a:r>
              <a:rPr lang="en-US" dirty="0"/>
              <a:t>Instructors should also organize special exercises that improve reaction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70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with speed and movement time exercises, children should participate in </a:t>
            </a:r>
            <a:r>
              <a:rPr lang="en-US" dirty="0" smtClean="0"/>
              <a:t>simple </a:t>
            </a:r>
            <a:r>
              <a:rPr lang="en-US" dirty="0"/>
              <a:t>exercises for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</a:t>
            </a:r>
            <a:r>
              <a:rPr lang="en-US" dirty="0" smtClean="0"/>
              <a:t>improvement</a:t>
            </a:r>
          </a:p>
          <a:p>
            <a:r>
              <a:rPr lang="en-US" dirty="0"/>
              <a:t>A critical element in speed training is the duration of the </a:t>
            </a:r>
            <a:r>
              <a:rPr lang="en-US" dirty="0">
                <a:solidFill>
                  <a:srgbClr val="FF0000"/>
                </a:solidFill>
              </a:rPr>
              <a:t>rest interval </a:t>
            </a:r>
            <a:r>
              <a:rPr lang="en-US" dirty="0"/>
              <a:t>between repetitions. Because the ability to repeat high-quality exercises depends on the freshness </a:t>
            </a:r>
            <a:r>
              <a:rPr lang="en-US" dirty="0" smtClean="0"/>
              <a:t>of </a:t>
            </a:r>
            <a:r>
              <a:rPr lang="en-US" dirty="0"/>
              <a:t>the neuromuscular system, the rest interval between repetitions must be as long as </a:t>
            </a:r>
            <a:r>
              <a:rPr lang="en-US" dirty="0" smtClean="0"/>
              <a:t>necessary </a:t>
            </a:r>
            <a:r>
              <a:rPr lang="en-US" dirty="0"/>
              <a:t>to almost fully recover and restore the fuel needed to produce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62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66" y="2040282"/>
            <a:ext cx="10070268" cy="33642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Long-Term Training Program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707" y="1975169"/>
            <a:ext cx="9630585" cy="43811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51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 improvement comes with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. As children enter the postpuberty stage, gains in </a:t>
            </a:r>
            <a:r>
              <a:rPr lang="en-US" dirty="0" smtClean="0">
                <a:solidFill>
                  <a:srgbClr val="FF0000"/>
                </a:solidFill>
              </a:rPr>
              <a:t>speed </a:t>
            </a:r>
            <a:r>
              <a:rPr lang="en-US" dirty="0">
                <a:solidFill>
                  <a:srgbClr val="FF0000"/>
                </a:solidFill>
              </a:rPr>
              <a:t>and movement time </a:t>
            </a:r>
            <a:r>
              <a:rPr lang="en-US" dirty="0"/>
              <a:t>are more visible, especially for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. Girls show the highest </a:t>
            </a:r>
            <a:r>
              <a:rPr lang="en-US" dirty="0" smtClean="0"/>
              <a:t>speed </a:t>
            </a:r>
            <a:r>
              <a:rPr lang="en-US" dirty="0"/>
              <a:t>gains during late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and early postpuberty.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maintain </a:t>
            </a:r>
            <a:r>
              <a:rPr lang="en-US" dirty="0">
                <a:solidFill>
                  <a:srgbClr val="FF0000"/>
                </a:solidFill>
              </a:rPr>
              <a:t>speed development throughout postpuberty</a:t>
            </a:r>
            <a:r>
              <a:rPr lang="en-US" dirty="0"/>
              <a:t>. As they become </a:t>
            </a:r>
            <a:r>
              <a:rPr lang="en-US" dirty="0">
                <a:solidFill>
                  <a:srgbClr val="FF0000"/>
                </a:solidFill>
              </a:rPr>
              <a:t>stronger</a:t>
            </a:r>
            <a:r>
              <a:rPr lang="en-US" dirty="0"/>
              <a:t>, </a:t>
            </a:r>
            <a:r>
              <a:rPr lang="en-US" dirty="0" smtClean="0"/>
              <a:t>they </a:t>
            </a:r>
            <a:r>
              <a:rPr lang="en-US" dirty="0"/>
              <a:t>also become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. The biggest difference between boys and girls is probably in </a:t>
            </a:r>
            <a:r>
              <a:rPr lang="en-US" dirty="0" smtClean="0"/>
              <a:t>the </a:t>
            </a:r>
            <a:r>
              <a:rPr lang="en-US" dirty="0"/>
              <a:t>area of </a:t>
            </a:r>
            <a:r>
              <a:rPr lang="en-US" dirty="0">
                <a:solidFill>
                  <a:srgbClr val="FF0000"/>
                </a:solidFill>
              </a:rPr>
              <a:t>upper-body strength </a:t>
            </a:r>
            <a:r>
              <a:rPr lang="en-US" dirty="0"/>
              <a:t>because from puberty on the upper-body strength of </a:t>
            </a:r>
            <a:r>
              <a:rPr lang="en-US" dirty="0" smtClean="0"/>
              <a:t>boys </a:t>
            </a:r>
            <a:r>
              <a:rPr lang="en-US" dirty="0"/>
              <a:t>is constantly increasing.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77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Speed. 60 to 70%, of the total time dedicated to speed 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/>
              <a:t>Movement </a:t>
            </a:r>
            <a:r>
              <a:rPr lang="en-US" dirty="0" smtClean="0"/>
              <a:t>time. </a:t>
            </a:r>
          </a:p>
          <a:p>
            <a:r>
              <a:rPr lang="en-US" dirty="0"/>
              <a:t>Ability to overcome external </a:t>
            </a:r>
            <a:r>
              <a:rPr lang="en-US" dirty="0" smtClean="0"/>
              <a:t>resistance</a:t>
            </a:r>
          </a:p>
          <a:p>
            <a:r>
              <a:rPr lang="en-US" dirty="0"/>
              <a:t>Technique</a:t>
            </a:r>
            <a:r>
              <a:rPr lang="en-US" dirty="0" smtClean="0"/>
              <a:t>.</a:t>
            </a:r>
          </a:p>
          <a:p>
            <a:r>
              <a:rPr lang="en-US" dirty="0"/>
              <a:t>Concentration and </a:t>
            </a:r>
            <a:r>
              <a:rPr lang="en-US" dirty="0" smtClean="0"/>
              <a:t>willpower</a:t>
            </a:r>
          </a:p>
          <a:p>
            <a:r>
              <a:rPr lang="en-US" dirty="0"/>
              <a:t>Muscle </a:t>
            </a:r>
            <a:r>
              <a:rPr lang="en-US" dirty="0" smtClean="0"/>
              <a:t>elasticity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65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42" y="1825625"/>
            <a:ext cx="10212515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69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Relay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609" y="1098043"/>
            <a:ext cx="3560075" cy="54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5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Slalom Relay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957" y="1027906"/>
            <a:ext cx="3613370" cy="5093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129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9" y="1825625"/>
            <a:ext cx="2906721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67" y="1933734"/>
            <a:ext cx="3051175" cy="206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2" y="2114391"/>
            <a:ext cx="2927350" cy="17062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80" y="4244340"/>
            <a:ext cx="1159510" cy="189674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52" y="4082443"/>
            <a:ext cx="2927350" cy="170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47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5349</Words>
  <Application>Microsoft Office PowerPoint</Application>
  <PresentationFormat>Widescreen</PresentationFormat>
  <Paragraphs>490</Paragraphs>
  <Slides>95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Calibri</vt:lpstr>
      <vt:lpstr>Calibri Light</vt:lpstr>
      <vt:lpstr>Office Theme</vt:lpstr>
      <vt:lpstr>Conditioning Young Athletes</vt:lpstr>
      <vt:lpstr>Training Guidelines for Young Athletes</vt:lpstr>
      <vt:lpstr>Reversing the Coin</vt:lpstr>
      <vt:lpstr>Building the Foundation</vt:lpstr>
      <vt:lpstr>Here are some benefits of organized sport</vt:lpstr>
      <vt:lpstr>Developing a Long-Term Training Program</vt:lpstr>
      <vt:lpstr>Problems performing sport-specific exercises from an early age </vt:lpstr>
      <vt:lpstr>Multilateral Development</vt:lpstr>
      <vt:lpstr>Long-Term Training Program</vt:lpstr>
      <vt:lpstr>Multilateral Development</vt:lpstr>
      <vt:lpstr>Early Specialization and Multilateral Development</vt:lpstr>
      <vt:lpstr>vast majority of the best Soviet athletes had a strong multilateral foundation</vt:lpstr>
      <vt:lpstr>vast majority of the best Soviet athletes had a strong multilateral foundation</vt:lpstr>
      <vt:lpstr>early specialization lead to numerous practical and physiological implications</vt:lpstr>
      <vt:lpstr> Ratio between multilateral development and specialized training for different ages</vt:lpstr>
      <vt:lpstr>Guidelines for the Road to Specialization</vt:lpstr>
      <vt:lpstr>Guidelines for the Road to Specialization</vt:lpstr>
      <vt:lpstr>Guidelines for the Road to Specialization</vt:lpstr>
      <vt:lpstr>Stages of Anatomical Age</vt:lpstr>
      <vt:lpstr>Stages of Athletic Development</vt:lpstr>
      <vt:lpstr>children evolve at different rates</vt:lpstr>
      <vt:lpstr>children evolve at different rates</vt:lpstr>
      <vt:lpstr>Multilateral phase</vt:lpstr>
      <vt:lpstr>Ratio between multilateral development and specialized training for different ages</vt:lpstr>
      <vt:lpstr>Setting the Foundation for Motor Skills Training</vt:lpstr>
      <vt:lpstr>Motor Skills Training</vt:lpstr>
      <vt:lpstr>PowerPoint Presentation</vt:lpstr>
      <vt:lpstr>Initiation Stage—6 to 10 Years of Age</vt:lpstr>
      <vt:lpstr>Initiation Stage—6 to 10 Years of Age</vt:lpstr>
      <vt:lpstr>Guidelines</vt:lpstr>
      <vt:lpstr>Guidelines</vt:lpstr>
      <vt:lpstr>Initiation Stage—6 to 10 Years of Age</vt:lpstr>
      <vt:lpstr>Athletic Formation—11 to 14 Years of Age</vt:lpstr>
      <vt:lpstr>Guidelines</vt:lpstr>
      <vt:lpstr>Guidelines</vt:lpstr>
      <vt:lpstr>Guidelines</vt:lpstr>
      <vt:lpstr>Athletic Formation—11 to 14 Years of Age</vt:lpstr>
      <vt:lpstr>Specialization—15 to 18 Years of Age</vt:lpstr>
      <vt:lpstr>Guidelines</vt:lpstr>
      <vt:lpstr>Guidelines</vt:lpstr>
      <vt:lpstr>Guidelines</vt:lpstr>
      <vt:lpstr>Periodization Model for Motor Skills Training</vt:lpstr>
      <vt:lpstr>Periodization Model for Motor Skills Training</vt:lpstr>
      <vt:lpstr>Periodization Model for Motor Skills Training</vt:lpstr>
      <vt:lpstr>Periodization Model for Motor Skills Training</vt:lpstr>
      <vt:lpstr>Sample Workout for Prepuberty</vt:lpstr>
      <vt:lpstr>coordination exercises</vt:lpstr>
      <vt:lpstr>Assessing  the Young Athlete</vt:lpstr>
      <vt:lpstr>Heart Rate Chart</vt:lpstr>
      <vt:lpstr>Heart Rate Chart</vt:lpstr>
      <vt:lpstr>Heart Rate Chart</vt:lpstr>
      <vt:lpstr>Psychological Traits and Appetite Chart</vt:lpstr>
      <vt:lpstr>Assessment Tests for the Young Athlete</vt:lpstr>
      <vt:lpstr>Assessment Tests for the Young Athlete</vt:lpstr>
      <vt:lpstr>Test 1: Push-Up Test</vt:lpstr>
      <vt:lpstr>Tips</vt:lpstr>
      <vt:lpstr>Test 2: Pull-Up and Bent-Arm Hang Tests</vt:lpstr>
      <vt:lpstr>Position for the Pull-Up Test</vt:lpstr>
      <vt:lpstr>Position for the Pull-Up Test</vt:lpstr>
      <vt:lpstr>Position for the Bent-Arm Hang Test</vt:lpstr>
      <vt:lpstr>PowerPoint Presentation</vt:lpstr>
      <vt:lpstr>Test 3: Standing Long Jump and Three-Step Jump Tests</vt:lpstr>
      <vt:lpstr>Test 3: Standing Long Jump and Three-Step Jump Tests</vt:lpstr>
      <vt:lpstr>Test 4: 30-Meter and 60-Meter Sprints</vt:lpstr>
      <vt:lpstr>Test 4: 30-Meter and 60-Meter Sprints</vt:lpstr>
      <vt:lpstr>Test 5: Vertical Jump</vt:lpstr>
      <vt:lpstr>Test 5: Vertical Jump</vt:lpstr>
      <vt:lpstr>Test 6: Plank and Modified Plank Tests</vt:lpstr>
      <vt:lpstr>Test 6: Plank and Modified Plank Tests</vt:lpstr>
      <vt:lpstr>Test 7: One-Mile (1500m) Aerobic Test</vt:lpstr>
      <vt:lpstr>Test 8: Four-Cone Agility Test</vt:lpstr>
      <vt:lpstr>Speed Training</vt:lpstr>
      <vt:lpstr>Speed</vt:lpstr>
      <vt:lpstr>speed</vt:lpstr>
      <vt:lpstr>speed</vt:lpstr>
      <vt:lpstr>physiological adaptation</vt:lpstr>
      <vt:lpstr>Speed-Training Model for Initiation</vt:lpstr>
      <vt:lpstr>Speed-Training Model for Initiation</vt:lpstr>
      <vt:lpstr>Speed-Training Model for Initiation</vt:lpstr>
      <vt:lpstr>Scope of Speed Training</vt:lpstr>
      <vt:lpstr>Scope of Speed Training</vt:lpstr>
      <vt:lpstr>Scope of Speed Training</vt:lpstr>
      <vt:lpstr>Program Design</vt:lpstr>
      <vt:lpstr>Program Design</vt:lpstr>
      <vt:lpstr>Program Design</vt:lpstr>
      <vt:lpstr>Speed-Training Model for Athletic Formation</vt:lpstr>
      <vt:lpstr>Program Design</vt:lpstr>
      <vt:lpstr>Program Design</vt:lpstr>
      <vt:lpstr>Program Design</vt:lpstr>
      <vt:lpstr>Speed-Training Model for Specialization</vt:lpstr>
      <vt:lpstr>Program Design</vt:lpstr>
      <vt:lpstr>Program Design</vt:lpstr>
      <vt:lpstr>Exercises</vt:lpstr>
      <vt:lpstr>Slalom Relay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Conditioning Young Athletes</dc:title>
  <dc:creator>Sport</dc:creator>
  <cp:lastModifiedBy>Sport</cp:lastModifiedBy>
  <cp:revision>154</cp:revision>
  <dcterms:created xsi:type="dcterms:W3CDTF">2016-10-24T22:04:14Z</dcterms:created>
  <dcterms:modified xsi:type="dcterms:W3CDTF">2017-12-04T09:01:39Z</dcterms:modified>
</cp:coreProperties>
</file>