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8"/>
  </p:notesMasterIdLst>
  <p:sldIdLst>
    <p:sldId id="256" r:id="rId2"/>
    <p:sldId id="257" r:id="rId3"/>
    <p:sldId id="292" r:id="rId4"/>
    <p:sldId id="302" r:id="rId5"/>
    <p:sldId id="303" r:id="rId6"/>
    <p:sldId id="304" r:id="rId7"/>
    <p:sldId id="315" r:id="rId8"/>
    <p:sldId id="330" r:id="rId9"/>
    <p:sldId id="347" r:id="rId10"/>
    <p:sldId id="354" r:id="rId11"/>
    <p:sldId id="258" r:id="rId12"/>
    <p:sldId id="259" r:id="rId13"/>
    <p:sldId id="260" r:id="rId14"/>
    <p:sldId id="261" r:id="rId15"/>
    <p:sldId id="264" r:id="rId16"/>
    <p:sldId id="262" r:id="rId17"/>
    <p:sldId id="263" r:id="rId18"/>
    <p:sldId id="265" r:id="rId19"/>
    <p:sldId id="266" r:id="rId20"/>
    <p:sldId id="267"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7" r:id="rId37"/>
    <p:sldId id="288" r:id="rId38"/>
    <p:sldId id="289" r:id="rId39"/>
    <p:sldId id="291" r:id="rId40"/>
    <p:sldId id="293" r:id="rId41"/>
    <p:sldId id="294" r:id="rId42"/>
    <p:sldId id="295" r:id="rId43"/>
    <p:sldId id="296" r:id="rId44"/>
    <p:sldId id="297" r:id="rId45"/>
    <p:sldId id="298" r:id="rId46"/>
    <p:sldId id="299" r:id="rId47"/>
    <p:sldId id="300" r:id="rId48"/>
    <p:sldId id="305" r:id="rId49"/>
    <p:sldId id="306" r:id="rId50"/>
    <p:sldId id="307" r:id="rId51"/>
    <p:sldId id="308" r:id="rId52"/>
    <p:sldId id="309" r:id="rId53"/>
    <p:sldId id="310" r:id="rId54"/>
    <p:sldId id="312" r:id="rId55"/>
    <p:sldId id="313"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1" r:id="rId71"/>
    <p:sldId id="332" r:id="rId72"/>
    <p:sldId id="333" r:id="rId73"/>
    <p:sldId id="334" r:id="rId74"/>
    <p:sldId id="335" r:id="rId75"/>
    <p:sldId id="336" r:id="rId76"/>
    <p:sldId id="337" r:id="rId77"/>
    <p:sldId id="338" r:id="rId78"/>
    <p:sldId id="339" r:id="rId79"/>
    <p:sldId id="340" r:id="rId80"/>
    <p:sldId id="341" r:id="rId81"/>
    <p:sldId id="342" r:id="rId82"/>
    <p:sldId id="343" r:id="rId83"/>
    <p:sldId id="344" r:id="rId84"/>
    <p:sldId id="345" r:id="rId85"/>
    <p:sldId id="346" r:id="rId86"/>
    <p:sldId id="348" r:id="rId87"/>
    <p:sldId id="349" r:id="rId88"/>
    <p:sldId id="350" r:id="rId89"/>
    <p:sldId id="351" r:id="rId90"/>
    <p:sldId id="352" r:id="rId91"/>
    <p:sldId id="353" r:id="rId92"/>
    <p:sldId id="355" r:id="rId93"/>
    <p:sldId id="356" r:id="rId94"/>
    <p:sldId id="359" r:id="rId95"/>
    <p:sldId id="360" r:id="rId96"/>
    <p:sldId id="361"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7" y="49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AE84A8-B54F-4CF8-8BAA-83C59D5EA387}" type="datetimeFigureOut">
              <a:rPr lang="en-US" smtClean="0"/>
              <a:pPr/>
              <a:t>6/1/2018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FE6976-77D0-4B5F-A220-62511A6131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FE6976-77D0-4B5F-A220-62511A61317F}" type="slidenum">
              <a:rPr lang="en-US" smtClean="0"/>
              <a:pPr/>
              <a:t>64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FE6976-77D0-4B5F-A220-62511A61317F}" type="slidenum">
              <a:rPr lang="en-US" smtClean="0"/>
              <a:pPr/>
              <a:t>95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8492C6-3F46-4327-B989-3A02C9DC1B6F}" type="datetime1">
              <a:rPr lang="en-US" smtClean="0"/>
              <a:pPr/>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6EEFAD-6B60-49EC-91DA-854633924E23}" type="datetime1">
              <a:rPr lang="en-US" smtClean="0"/>
              <a:pPr/>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1D0ABA-0FFA-4200-B074-E2FD0455AAC5}" type="datetime1">
              <a:rPr lang="en-US" smtClean="0"/>
              <a:pPr/>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65F27-5B87-4108-81E7-09589DC59409}" type="datetime1">
              <a:rPr lang="en-US" smtClean="0"/>
              <a:pPr/>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D40FF7-0E87-4FC8-BA52-34C21703FB21}" type="datetime1">
              <a:rPr lang="en-US" smtClean="0"/>
              <a:pPr/>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3688FF-3C1D-4222-AECA-20BF29343F42}" type="datetime1">
              <a:rPr lang="en-US" smtClean="0"/>
              <a:pPr/>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C2004F-590C-40EB-B513-8847814C1A21}" type="datetime1">
              <a:rPr lang="en-US" smtClean="0"/>
              <a:pPr/>
              <a:t>6/1/2018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5B72AD-CA75-42A2-BC02-AB6A1B860B00}" type="datetime1">
              <a:rPr lang="en-US" smtClean="0"/>
              <a:pPr/>
              <a:t>6/1/2018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E7F29-5459-4A49-AB8E-8AA7E1961047}" type="datetime1">
              <a:rPr lang="en-US" smtClean="0"/>
              <a:pPr/>
              <a:t>6/1/2018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513130-0769-4625-851D-24A35A180B7F}" type="datetime1">
              <a:rPr lang="en-US" smtClean="0"/>
              <a:pPr/>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6F9DC-487C-4CA2-BA92-5394B9A1D0FD}" type="datetime1">
              <a:rPr lang="en-US" smtClean="0"/>
              <a:pPr/>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690CA-7033-48E8-97CD-DAB64FD216B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D37C2-4CD2-416F-A276-E1AD5CBA0DE0}" type="datetime1">
              <a:rPr lang="en-US" smtClean="0"/>
              <a:pPr/>
              <a:t>6/1/2018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D690CA-7033-48E8-97CD-DAB64FD216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87.xml"/><Relationship Id="rId1" Type="http://schemas.openxmlformats.org/officeDocument/2006/relationships/slideLayout" Target="../slideLayouts/slideLayout2.xml"/><Relationship Id="rId5" Type="http://schemas.openxmlformats.org/officeDocument/2006/relationships/slide" Target="slide94.xml"/><Relationship Id="rId4" Type="http://schemas.openxmlformats.org/officeDocument/2006/relationships/slide" Target="slide9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astrand.xl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brianmac.co.uk/vo2max.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balke.xl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fitness-superstore.co.uk/treadmills/10026_0c.html" TargetMode="External"/><Relationship Id="rId2" Type="http://schemas.openxmlformats.org/officeDocument/2006/relationships/hyperlink" Target="http://www.brianmac.co.uk/vo2max.htm"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slide" Target="slide14.xml"/><Relationship Id="rId7" Type="http://schemas.openxmlformats.org/officeDocument/2006/relationships/slide" Target="slide27.xm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21.xml"/><Relationship Id="rId4" Type="http://schemas.openxmlformats.org/officeDocument/2006/relationships/slide" Target="slide18.xml"/><Relationship Id="rId9" Type="http://schemas.openxmlformats.org/officeDocument/2006/relationships/slide" Target="slide33.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bruce.xl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cooper.xls" TargetMode="Externa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arvard.xls"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queens.xls"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rockport.xl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vo2mile.xls"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brianmac.co.uk/want.ht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rast.xls" TargetMode="Externa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39.xml.rels><?xml version="1.0" encoding="UTF-8" standalone="yes"?>
<Relationships xmlns="http://schemas.openxmlformats.org/package/2006/relationships"><Relationship Id="rId3" Type="http://schemas.openxmlformats.org/officeDocument/2006/relationships/hyperlink" Target="http://www.brianmac.co.uk/agility.htm" TargetMode="External"/><Relationship Id="rId2" Type="http://schemas.openxmlformats.org/officeDocument/2006/relationships/hyperlink" Target="http://www.brianmac.co.uk/speed.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maxload.xl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maxload.xls"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bmi.xls" TargetMode="External"/><Relationship Id="rId2" Type="http://schemas.openxmlformats.org/officeDocument/2006/relationships/hyperlink" Target="idealw.xls" TargetMode="Externa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slide" Target="slide51.xml"/><Relationship Id="rId4" Type="http://schemas.openxmlformats.org/officeDocument/2006/relationships/slide" Target="slide48.xml"/></Relationships>
</file>

<file path=ppt/slides/_rels/slide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69.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 Target="slide56.xml"/><Relationship Id="rId1" Type="http://schemas.openxmlformats.org/officeDocument/2006/relationships/slideLayout" Target="../slideLayouts/slideLayout2.xml"/><Relationship Id="rId6" Type="http://schemas.openxmlformats.org/officeDocument/2006/relationships/slide" Target="slide68.xml"/><Relationship Id="rId5" Type="http://schemas.openxmlformats.org/officeDocument/2006/relationships/slide" Target="slide65.xml"/><Relationship Id="rId4" Type="http://schemas.openxmlformats.org/officeDocument/2006/relationships/slide" Target="slide61.xml"/></Relationships>
</file>

<file path=ppt/slides/_rels/slide8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slide" Target="slide9.xml"/><Relationship Id="rId4" Type="http://schemas.openxmlformats.org/officeDocument/2006/relationships/image" Target="../media/image35.jpeg"/></Relationships>
</file>

<file path=ppt/slides/_rels/slide8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www.brianmac.co.uk/sprints/starts.htm"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10stride.xls" TargetMode="Externa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89.xml.rels><?xml version="1.0" encoding="UTF-8" standalone="yes"?>
<Relationships xmlns="http://schemas.openxmlformats.org/package/2006/relationships"><Relationship Id="rId3" Type="http://schemas.openxmlformats.org/officeDocument/2006/relationships/hyperlink" Target="http://www.brianmac.co.uk/sprints/starts.htm" TargetMode="External"/><Relationship Id="rId2" Type="http://schemas.openxmlformats.org/officeDocument/2006/relationships/hyperlink" Target="http://www.brianmac.co.uk/biomechanics.htm" TargetMode="External"/><Relationship Id="rId1" Type="http://schemas.openxmlformats.org/officeDocument/2006/relationships/slideLayout" Target="../slideLayouts/slideLayout2.xml"/><Relationship Id="rId4" Type="http://schemas.openxmlformats.org/officeDocument/2006/relationships/hyperlink" Target="http://www.brianmac.co.uk/speed.htm"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slide" Target="slide71.xml"/><Relationship Id="rId1" Type="http://schemas.openxmlformats.org/officeDocument/2006/relationships/slideLayout" Target="../slideLayouts/slideLayout2.xml"/><Relationship Id="rId6" Type="http://schemas.openxmlformats.org/officeDocument/2006/relationships/slide" Target="slide84.xml"/><Relationship Id="rId5" Type="http://schemas.openxmlformats.org/officeDocument/2006/relationships/slide" Target="slide81.xml"/><Relationship Id="rId4" Type="http://schemas.openxmlformats.org/officeDocument/2006/relationships/slide" Target="slide78.xml"/></Relationships>
</file>

<file path=ppt/slides/_rels/slide90.xml.rels><?xml version="1.0" encoding="UTF-8" standalone="yes"?>
<Relationships xmlns="http://schemas.openxmlformats.org/package/2006/relationships"><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30accel.xls" TargetMode="External"/><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hyperlink" Target="pred40.xls" TargetMode="External"/><Relationship Id="rId2" Type="http://schemas.openxmlformats.org/officeDocument/2006/relationships/hyperlink" Target="http://www.brianmac.co.uk/warmup.htm" TargetMode="Externa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http://www.brianmac.co.uk/warmup.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hyperlink" Target="wingate.xls"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743200"/>
            <a:ext cx="7772400" cy="1470025"/>
          </a:xfrm>
        </p:spPr>
        <p:txBody>
          <a:bodyPr>
            <a:noAutofit/>
          </a:bodyPr>
          <a:lstStyle/>
          <a:p>
            <a:r>
              <a:rPr lang="en-US" sz="4800" b="1" dirty="0" smtClean="0"/>
              <a:t>101 Performance Evaluation</a:t>
            </a:r>
            <a:r>
              <a:rPr lang="en-US" sz="4800" b="1" dirty="0"/>
              <a:t> </a:t>
            </a:r>
            <a:r>
              <a:rPr lang="en-US" sz="4800" b="1" dirty="0" smtClean="0"/>
              <a:t>Tests</a:t>
            </a:r>
            <a:endParaRPr lang="en-US" sz="4800" b="1" dirty="0"/>
          </a:p>
        </p:txBody>
      </p:sp>
      <p:sp>
        <p:nvSpPr>
          <p:cNvPr id="3" name="Subtitle 2"/>
          <p:cNvSpPr>
            <a:spLocks noGrp="1"/>
          </p:cNvSpPr>
          <p:nvPr>
            <p:ph type="subTitle" idx="1"/>
          </p:nvPr>
        </p:nvSpPr>
        <p:spPr>
          <a:xfrm>
            <a:off x="1295400" y="4648200"/>
            <a:ext cx="6400800" cy="1752600"/>
          </a:xfrm>
        </p:spPr>
        <p:txBody>
          <a:bodyPr/>
          <a:lstStyle/>
          <a:p>
            <a:r>
              <a:rPr lang="en-US" b="1" dirty="0" smtClean="0"/>
              <a:t>Brian Mackenzie</a:t>
            </a:r>
            <a:endParaRPr lang="en-US" b="1" dirty="0"/>
          </a:p>
        </p:txBody>
      </p:sp>
      <p:pic>
        <p:nvPicPr>
          <p:cNvPr id="1026" name="Picture 2" descr="C:\Users\Administrator\Desktop\sclogo.jpg"/>
          <p:cNvPicPr>
            <a:picLocks noChangeAspect="1" noChangeArrowheads="1"/>
          </p:cNvPicPr>
          <p:nvPr/>
        </p:nvPicPr>
        <p:blipFill>
          <a:blip r:embed="rId2" cstate="print"/>
          <a:srcRect/>
          <a:stretch>
            <a:fillRect/>
          </a:stretch>
        </p:blipFill>
        <p:spPr bwMode="auto">
          <a:xfrm>
            <a:off x="381000" y="304800"/>
            <a:ext cx="2667000" cy="197555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Speed and Power</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Ten Stride Test</a:t>
            </a:r>
            <a:endParaRPr lang="en-US" b="1" dirty="0" smtClean="0"/>
          </a:p>
          <a:p>
            <a:r>
              <a:rPr lang="en-US" b="1" dirty="0" smtClean="0">
                <a:hlinkClick r:id="rId3" action="ppaction://hlinksldjump"/>
              </a:rPr>
              <a:t>30 metre Acceleration Test</a:t>
            </a:r>
            <a:endParaRPr lang="en-US" b="1" dirty="0" smtClean="0"/>
          </a:p>
          <a:p>
            <a:r>
              <a:rPr lang="en-US" b="1" dirty="0" smtClean="0">
                <a:hlinkClick r:id="rId4" action="ppaction://hlinksldjump"/>
              </a:rPr>
              <a:t>400m Predictor Test</a:t>
            </a:r>
            <a:endParaRPr lang="en-US" b="1" dirty="0" smtClean="0"/>
          </a:p>
          <a:p>
            <a:r>
              <a:rPr lang="en-US" b="1" dirty="0" smtClean="0">
                <a:hlinkClick r:id="rId5" action="ppaction://hlinksldjump"/>
              </a:rPr>
              <a:t>Wingate ANaerobic cycle Test</a:t>
            </a:r>
            <a:endParaRPr lang="en-US" b="1" dirty="0" smtClean="0"/>
          </a:p>
          <a:p>
            <a:endParaRPr lang="en-US" b="1" dirty="0" smtClean="0"/>
          </a:p>
          <a:p>
            <a:endParaRPr lang="en-US" b="1" dirty="0" smtClean="0"/>
          </a:p>
          <a:p>
            <a:endParaRPr lang="en-US" b="1"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Astrand Treadmill Test</a:t>
            </a:r>
            <a:endParaRPr lang="en-US" b="1" dirty="0"/>
          </a:p>
        </p:txBody>
      </p:sp>
      <p:sp>
        <p:nvSpPr>
          <p:cNvPr id="3" name="Content Placeholder 2"/>
          <p:cNvSpPr>
            <a:spLocks noGrp="1"/>
          </p:cNvSpPr>
          <p:nvPr>
            <p:ph idx="1"/>
          </p:nvPr>
        </p:nvSpPr>
        <p:spPr>
          <a:xfrm>
            <a:off x="304800" y="1371600"/>
            <a:ext cx="4876800" cy="4754563"/>
          </a:xfrm>
        </p:spPr>
        <p:txBody>
          <a:bodyPr>
            <a:normAutofit fontScale="85000" lnSpcReduction="10000"/>
          </a:bodyPr>
          <a:lstStyle/>
          <a:p>
            <a:r>
              <a:rPr lang="en-US" dirty="0" smtClean="0"/>
              <a:t>The objective of this test is to monitor the development of the athlete's general endurance </a:t>
            </a:r>
            <a:r>
              <a:rPr lang="en-US" dirty="0" smtClean="0">
                <a:solidFill>
                  <a:srgbClr val="FF0000"/>
                </a:solidFill>
              </a:rPr>
              <a:t>(VO2max).</a:t>
            </a:r>
          </a:p>
          <a:p>
            <a:r>
              <a:rPr lang="en-US" b="1" dirty="0" smtClean="0"/>
              <a:t>Required resources:</a:t>
            </a:r>
          </a:p>
          <a:p>
            <a:r>
              <a:rPr lang="en-US" dirty="0" smtClean="0">
                <a:solidFill>
                  <a:srgbClr val="FF0000"/>
                </a:solidFill>
              </a:rPr>
              <a:t>Treadmill</a:t>
            </a:r>
            <a:r>
              <a:rPr lang="en-US" dirty="0" smtClean="0"/>
              <a:t> where the speed can be set at 5 mph </a:t>
            </a:r>
            <a:r>
              <a:rPr lang="en-US" dirty="0" smtClean="0">
                <a:solidFill>
                  <a:srgbClr val="FF0000"/>
                </a:solidFill>
              </a:rPr>
              <a:t>(8.05 km/hr) </a:t>
            </a:r>
            <a:r>
              <a:rPr lang="en-US" dirty="0" smtClean="0"/>
              <a:t>and grade of </a:t>
            </a:r>
            <a:r>
              <a:rPr lang="en-US" dirty="0" smtClean="0">
                <a:solidFill>
                  <a:srgbClr val="FF0000"/>
                </a:solidFill>
              </a:rPr>
              <a:t>slope</a:t>
            </a:r>
            <a:r>
              <a:rPr lang="en-US" dirty="0" smtClean="0"/>
              <a:t> can be adjusted</a:t>
            </a:r>
          </a:p>
          <a:p>
            <a:r>
              <a:rPr lang="en-US" dirty="0" smtClean="0">
                <a:solidFill>
                  <a:srgbClr val="FF0000"/>
                </a:solidFill>
              </a:rPr>
              <a:t>Stop watch</a:t>
            </a:r>
          </a:p>
          <a:p>
            <a:r>
              <a:rPr lang="en-US" dirty="0" smtClean="0">
                <a:solidFill>
                  <a:srgbClr val="FF0000"/>
                </a:solidFill>
              </a:rPr>
              <a:t>Assistant</a:t>
            </a:r>
            <a:r>
              <a:rPr lang="en-US" dirty="0" smtClean="0"/>
              <a:t>.</a:t>
            </a:r>
          </a:p>
          <a:p>
            <a:pPr>
              <a:buNone/>
            </a:pPr>
            <a:endParaRPr lang="en-US" dirty="0" smtClean="0">
              <a:solidFill>
                <a:srgbClr val="FF0000"/>
              </a:solidFill>
            </a:endParaRPr>
          </a:p>
          <a:p>
            <a:endParaRPr lang="en-US" dirty="0"/>
          </a:p>
        </p:txBody>
      </p:sp>
      <p:pic>
        <p:nvPicPr>
          <p:cNvPr id="1026" name="Picture 2" descr="C:\Users\Administrator\Desktop\smooth-9-35hr-treadmill.jpg"/>
          <p:cNvPicPr>
            <a:picLocks noChangeAspect="1" noChangeArrowheads="1"/>
          </p:cNvPicPr>
          <p:nvPr/>
        </p:nvPicPr>
        <p:blipFill>
          <a:blip r:embed="rId2" cstate="print"/>
          <a:srcRect/>
          <a:stretch>
            <a:fillRect/>
          </a:stretch>
        </p:blipFill>
        <p:spPr bwMode="auto">
          <a:xfrm>
            <a:off x="5222875" y="1295400"/>
            <a:ext cx="3692525" cy="4161896"/>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b="1" dirty="0"/>
          </a:p>
        </p:txBody>
      </p:sp>
      <p:sp>
        <p:nvSpPr>
          <p:cNvPr id="3" name="Content Placeholder 2"/>
          <p:cNvSpPr>
            <a:spLocks noGrp="1"/>
          </p:cNvSpPr>
          <p:nvPr>
            <p:ph idx="1"/>
          </p:nvPr>
        </p:nvSpPr>
        <p:spPr/>
        <p:txBody>
          <a:bodyPr>
            <a:normAutofit fontScale="92500"/>
          </a:bodyPr>
          <a:lstStyle/>
          <a:p>
            <a:r>
              <a:rPr lang="en-US" dirty="0" smtClean="0"/>
              <a:t>The </a:t>
            </a:r>
            <a:r>
              <a:rPr lang="en-US" dirty="0" smtClean="0">
                <a:solidFill>
                  <a:srgbClr val="FF0000"/>
                </a:solidFill>
              </a:rPr>
              <a:t>treadmill</a:t>
            </a:r>
            <a:r>
              <a:rPr lang="en-US" dirty="0" smtClean="0"/>
              <a:t> is set up at the start with a speed of </a:t>
            </a:r>
            <a:r>
              <a:rPr lang="en-US" dirty="0" smtClean="0">
                <a:solidFill>
                  <a:srgbClr val="FF0000"/>
                </a:solidFill>
              </a:rPr>
              <a:t>8.05km/hr</a:t>
            </a:r>
            <a:r>
              <a:rPr lang="en-US" dirty="0" smtClean="0"/>
              <a:t> (5 mph) and a grade of slope of </a:t>
            </a:r>
            <a:r>
              <a:rPr lang="en-US" dirty="0" smtClean="0">
                <a:solidFill>
                  <a:srgbClr val="FF0000"/>
                </a:solidFill>
              </a:rPr>
              <a:t>0%</a:t>
            </a:r>
          </a:p>
          <a:p>
            <a:r>
              <a:rPr lang="en-US" dirty="0" smtClean="0"/>
              <a:t>The athlete commences the test </a:t>
            </a:r>
          </a:p>
          <a:p>
            <a:r>
              <a:rPr lang="en-US" dirty="0" smtClean="0"/>
              <a:t>After </a:t>
            </a:r>
            <a:r>
              <a:rPr lang="en-US" dirty="0" smtClean="0">
                <a:solidFill>
                  <a:srgbClr val="FF0000"/>
                </a:solidFill>
              </a:rPr>
              <a:t>3</a:t>
            </a:r>
            <a:r>
              <a:rPr lang="en-US" dirty="0" smtClean="0"/>
              <a:t> minutes the grade is set to </a:t>
            </a:r>
            <a:r>
              <a:rPr lang="en-US" dirty="0" smtClean="0">
                <a:solidFill>
                  <a:srgbClr val="FF0000"/>
                </a:solidFill>
              </a:rPr>
              <a:t>2.5%</a:t>
            </a:r>
            <a:r>
              <a:rPr lang="en-US" dirty="0" smtClean="0"/>
              <a:t> and then every </a:t>
            </a:r>
            <a:r>
              <a:rPr lang="en-US" dirty="0" smtClean="0">
                <a:solidFill>
                  <a:srgbClr val="FF0000"/>
                </a:solidFill>
              </a:rPr>
              <a:t>2</a:t>
            </a:r>
            <a:r>
              <a:rPr lang="en-US" dirty="0" smtClean="0"/>
              <a:t> minutes the grade is increased by </a:t>
            </a:r>
            <a:r>
              <a:rPr lang="en-US" dirty="0" smtClean="0">
                <a:solidFill>
                  <a:srgbClr val="FF0000"/>
                </a:solidFill>
              </a:rPr>
              <a:t>2.5%</a:t>
            </a:r>
          </a:p>
          <a:p>
            <a:r>
              <a:rPr lang="en-US" dirty="0" smtClean="0"/>
              <a:t>The assistant </a:t>
            </a:r>
            <a:r>
              <a:rPr lang="en-US" dirty="0" smtClean="0">
                <a:solidFill>
                  <a:srgbClr val="FF0000"/>
                </a:solidFill>
              </a:rPr>
              <a:t>starts</a:t>
            </a:r>
            <a:r>
              <a:rPr lang="en-US" dirty="0" smtClean="0"/>
              <a:t> the stopwatch at the start of the test and stops it </a:t>
            </a:r>
            <a:r>
              <a:rPr lang="en-US" dirty="0" smtClean="0">
                <a:solidFill>
                  <a:srgbClr val="FF0000"/>
                </a:solidFill>
              </a:rPr>
              <a:t>when the athlete is unable </a:t>
            </a:r>
            <a:r>
              <a:rPr lang="en-US" dirty="0" smtClean="0"/>
              <a:t>to continue.</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Analysis</a:t>
            </a:r>
            <a:endParaRPr lang="en-US" b="1" dirty="0"/>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r>
              <a:rPr lang="en-US" dirty="0" smtClean="0"/>
              <a:t>VO2max = </a:t>
            </a:r>
            <a:r>
              <a:rPr lang="en-US" dirty="0" smtClean="0">
                <a:solidFill>
                  <a:srgbClr val="FF0000"/>
                </a:solidFill>
              </a:rPr>
              <a:t>(Time x 1.444) + 14.99</a:t>
            </a:r>
          </a:p>
          <a:p>
            <a:r>
              <a:rPr lang="en-US" dirty="0" smtClean="0"/>
              <a:t>“Time” is the total time of the test expressed in minutes and fractions of a minute.</a:t>
            </a:r>
          </a:p>
          <a:p>
            <a:r>
              <a:rPr lang="en-US" dirty="0" smtClean="0"/>
              <a:t>Example:</a:t>
            </a:r>
          </a:p>
          <a:p>
            <a:r>
              <a:rPr lang="en-US" dirty="0" smtClean="0"/>
              <a:t>The athlete stopped the test after 13 minutes 15 seconds of running </a:t>
            </a:r>
            <a:r>
              <a:rPr lang="en-US" dirty="0" smtClean="0">
                <a:solidFill>
                  <a:srgbClr val="FF0000"/>
                </a:solidFill>
              </a:rPr>
              <a:t>(13.25 minutes)</a:t>
            </a:r>
            <a:r>
              <a:rPr lang="en-US" dirty="0" smtClean="0"/>
              <a:t>. </a:t>
            </a:r>
          </a:p>
          <a:p>
            <a:r>
              <a:rPr lang="en-US" dirty="0" smtClean="0"/>
              <a:t> VO2max = (</a:t>
            </a:r>
            <a:r>
              <a:rPr lang="en-US" dirty="0" smtClean="0">
                <a:solidFill>
                  <a:srgbClr val="FF0000"/>
                </a:solidFill>
              </a:rPr>
              <a:t>13.25</a:t>
            </a:r>
            <a:r>
              <a:rPr lang="en-US" dirty="0" smtClean="0"/>
              <a:t> x 1.444) + 14.99</a:t>
            </a:r>
          </a:p>
          <a:p>
            <a:r>
              <a:rPr lang="en-US" dirty="0" smtClean="0"/>
              <a:t> VO2max = </a:t>
            </a:r>
            <a:r>
              <a:rPr lang="en-US" dirty="0" smtClean="0">
                <a:solidFill>
                  <a:srgbClr val="FF0000"/>
                </a:solidFill>
              </a:rPr>
              <a:t>34.123 mls/kg/min</a:t>
            </a:r>
          </a:p>
          <a:p>
            <a:r>
              <a:rPr lang="en-US" dirty="0" smtClean="0">
                <a:solidFill>
                  <a:srgbClr val="FF0000"/>
                </a:solidFill>
                <a:hlinkClick r:id="rId2" action="ppaction://hlinkfile"/>
              </a:rPr>
              <a:t>Excel calculator link</a:t>
            </a:r>
            <a:r>
              <a:rPr lang="en-US" dirty="0" smtClean="0">
                <a:solidFill>
                  <a:srgbClr val="FF0000"/>
                </a:solidFill>
              </a:rPr>
              <a:t>                                       </a:t>
            </a:r>
            <a:endParaRPr lang="en-US" dirty="0">
              <a:solidFill>
                <a:srgbClr val="FF0000"/>
              </a:solidFill>
            </a:endParaRPr>
          </a:p>
        </p:txBody>
      </p:sp>
      <p:sp>
        <p:nvSpPr>
          <p:cNvPr id="6" name="Up Arrow Callout 5">
            <a:hlinkClick r:id="rId3" action="ppaction://hlinksldjump"/>
          </p:cNvPr>
          <p:cNvSpPr/>
          <p:nvPr/>
        </p:nvSpPr>
        <p:spPr>
          <a:xfrm>
            <a:off x="7772400" y="4800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Balke VO2max Test</a:t>
            </a:r>
            <a:endParaRPr lang="en-US" dirty="0"/>
          </a:p>
        </p:txBody>
      </p:sp>
      <p:sp>
        <p:nvSpPr>
          <p:cNvPr id="3" name="Content Placeholder 2"/>
          <p:cNvSpPr>
            <a:spLocks noGrp="1"/>
          </p:cNvSpPr>
          <p:nvPr>
            <p:ph idx="1"/>
          </p:nvPr>
        </p:nvSpPr>
        <p:spPr/>
        <p:txBody>
          <a:bodyPr/>
          <a:lstStyle/>
          <a:p>
            <a:r>
              <a:rPr lang="en-US" dirty="0" smtClean="0"/>
              <a:t>The objective of the Balke test is to monitor the development of the athlete's </a:t>
            </a:r>
            <a:r>
              <a:rPr lang="en-US" dirty="0" smtClean="0">
                <a:hlinkClick r:id="rId2" action="ppaction://hlinkfile"/>
              </a:rPr>
              <a:t>VO2max</a:t>
            </a:r>
            <a:r>
              <a:rPr lang="en-US" dirty="0" smtClean="0"/>
              <a:t>.</a:t>
            </a:r>
          </a:p>
          <a:p>
            <a:r>
              <a:rPr lang="en-US" dirty="0" smtClean="0"/>
              <a:t> </a:t>
            </a:r>
            <a:r>
              <a:rPr lang="en-US" b="1" dirty="0" smtClean="0"/>
              <a:t>Required Resources:</a:t>
            </a:r>
          </a:p>
          <a:p>
            <a:r>
              <a:rPr lang="en-US" dirty="0" smtClean="0"/>
              <a:t>400m track </a:t>
            </a:r>
          </a:p>
          <a:p>
            <a:r>
              <a:rPr lang="en-US" dirty="0" smtClean="0"/>
              <a:t>Stopwatch </a:t>
            </a:r>
          </a:p>
          <a:p>
            <a:r>
              <a:rPr lang="en-US" dirty="0" smtClean="0"/>
              <a:t>Whistle </a:t>
            </a:r>
          </a:p>
          <a:p>
            <a:r>
              <a:rPr lang="en-US" dirty="0" smtClean="0"/>
              <a:t>Assistant </a:t>
            </a:r>
          </a:p>
          <a:p>
            <a:pPr>
              <a:buNone/>
            </a:pPr>
            <a:endParaRPr lang="en-US" b="1"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test requires the athlete to run as far as possible in </a:t>
            </a:r>
            <a:r>
              <a:rPr lang="en-US" dirty="0" smtClean="0">
                <a:solidFill>
                  <a:srgbClr val="FF0000"/>
                </a:solidFill>
              </a:rPr>
              <a:t>15</a:t>
            </a:r>
            <a:r>
              <a:rPr lang="en-US" dirty="0" smtClean="0"/>
              <a:t> minutes.</a:t>
            </a:r>
          </a:p>
          <a:p>
            <a:r>
              <a:rPr lang="en-US" dirty="0" smtClean="0"/>
              <a:t>The athlete </a:t>
            </a:r>
            <a:r>
              <a:rPr lang="en-US" dirty="0" smtClean="0">
                <a:hlinkClick r:id="rId2" action="ppaction://hlinkfile"/>
              </a:rPr>
              <a:t>warms up</a:t>
            </a:r>
            <a:r>
              <a:rPr lang="en-US" dirty="0" smtClean="0"/>
              <a:t> for 10 minutes </a:t>
            </a:r>
          </a:p>
          <a:p>
            <a:r>
              <a:rPr lang="en-US" dirty="0" smtClean="0"/>
              <a:t>The assistant gives the command "</a:t>
            </a:r>
            <a:r>
              <a:rPr lang="en-US" dirty="0" smtClean="0">
                <a:solidFill>
                  <a:srgbClr val="FF0000"/>
                </a:solidFill>
              </a:rPr>
              <a:t>GO</a:t>
            </a:r>
            <a:r>
              <a:rPr lang="en-US" dirty="0" smtClean="0"/>
              <a:t>", starts the </a:t>
            </a:r>
            <a:r>
              <a:rPr lang="en-US" dirty="0" smtClean="0">
                <a:solidFill>
                  <a:srgbClr val="FF0000"/>
                </a:solidFill>
              </a:rPr>
              <a:t>stopwatch</a:t>
            </a:r>
            <a:r>
              <a:rPr lang="en-US" dirty="0" smtClean="0"/>
              <a:t> and the athlete commences the test </a:t>
            </a:r>
          </a:p>
          <a:p>
            <a:r>
              <a:rPr lang="en-US" dirty="0" smtClean="0"/>
              <a:t>The assistant: </a:t>
            </a:r>
          </a:p>
          <a:p>
            <a:pPr lvl="1"/>
            <a:r>
              <a:rPr lang="en-US" dirty="0" smtClean="0"/>
              <a:t>keeps the athlete informed of the </a:t>
            </a:r>
            <a:r>
              <a:rPr lang="en-US" dirty="0" smtClean="0">
                <a:solidFill>
                  <a:srgbClr val="FF0000"/>
                </a:solidFill>
              </a:rPr>
              <a:t>time</a:t>
            </a:r>
            <a:r>
              <a:rPr lang="en-US" dirty="0" smtClean="0"/>
              <a:t> at the </a:t>
            </a:r>
            <a:r>
              <a:rPr lang="en-US" dirty="0" smtClean="0">
                <a:solidFill>
                  <a:srgbClr val="FF0000"/>
                </a:solidFill>
              </a:rPr>
              <a:t>end</a:t>
            </a:r>
            <a:r>
              <a:rPr lang="en-US" dirty="0" smtClean="0"/>
              <a:t> of each </a:t>
            </a:r>
            <a:r>
              <a:rPr lang="en-US" dirty="0" smtClean="0">
                <a:solidFill>
                  <a:srgbClr val="FF0000"/>
                </a:solidFill>
              </a:rPr>
              <a:t>400m lap </a:t>
            </a:r>
          </a:p>
          <a:p>
            <a:pPr lvl="1"/>
            <a:r>
              <a:rPr lang="en-US" dirty="0" smtClean="0"/>
              <a:t>blows the whistle after </a:t>
            </a:r>
            <a:r>
              <a:rPr lang="en-US" dirty="0" smtClean="0">
                <a:solidFill>
                  <a:srgbClr val="FF0000"/>
                </a:solidFill>
              </a:rPr>
              <a:t>15</a:t>
            </a:r>
            <a:r>
              <a:rPr lang="en-US" dirty="0" smtClean="0"/>
              <a:t> minutes </a:t>
            </a:r>
          </a:p>
          <a:p>
            <a:pPr lvl="1"/>
            <a:r>
              <a:rPr lang="en-US" dirty="0" smtClean="0"/>
              <a:t>records the total </a:t>
            </a:r>
            <a:r>
              <a:rPr lang="en-US" dirty="0" smtClean="0">
                <a:solidFill>
                  <a:srgbClr val="FF0000"/>
                </a:solidFill>
              </a:rPr>
              <a:t>distance</a:t>
            </a:r>
            <a:r>
              <a:rPr lang="en-US" dirty="0" smtClean="0"/>
              <a:t> achieved in </a:t>
            </a:r>
            <a:r>
              <a:rPr lang="en-US" dirty="0" smtClean="0">
                <a:solidFill>
                  <a:srgbClr val="FF0000"/>
                </a:solidFill>
              </a:rPr>
              <a:t>15</a:t>
            </a:r>
            <a:r>
              <a:rPr lang="en-US" dirty="0" smtClean="0"/>
              <a:t> minutes to the nearest </a:t>
            </a:r>
            <a:r>
              <a:rPr lang="en-US" dirty="0" smtClean="0">
                <a:solidFill>
                  <a:srgbClr val="FF0000"/>
                </a:solidFill>
              </a:rPr>
              <a:t>10</a:t>
            </a:r>
            <a:r>
              <a:rPr lang="en-US" dirty="0" smtClean="0"/>
              <a:t> metres</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a:xfrm>
            <a:off x="457200" y="1600200"/>
            <a:ext cx="8458200" cy="4525963"/>
          </a:xfrm>
        </p:spPr>
        <p:txBody>
          <a:bodyPr>
            <a:normAutofit/>
          </a:bodyPr>
          <a:lstStyle/>
          <a:p>
            <a:r>
              <a:rPr lang="en-US" sz="2800" dirty="0" smtClean="0"/>
              <a:t>VO2max = (((Total distance covered / 15) – 133) x 0.172) + 33.3 </a:t>
            </a:r>
          </a:p>
          <a:p>
            <a:r>
              <a:rPr lang="en-US" sz="2800" b="1" dirty="0" smtClean="0">
                <a:solidFill>
                  <a:srgbClr val="FF0000"/>
                </a:solidFill>
              </a:rPr>
              <a:t>Example</a:t>
            </a:r>
            <a:r>
              <a:rPr lang="en-US" sz="2800" dirty="0" smtClean="0"/>
              <a:t>:</a:t>
            </a:r>
          </a:p>
          <a:p>
            <a:r>
              <a:rPr lang="en-US" sz="2800" dirty="0" smtClean="0"/>
              <a:t>An athletes completes 5200 metres in 15 minutes</a:t>
            </a:r>
          </a:p>
          <a:p>
            <a:r>
              <a:rPr lang="en-US" sz="2800" dirty="0" smtClean="0"/>
              <a:t>VO2max = (((5200/15) – 133) x 0.172) + 33.3</a:t>
            </a:r>
          </a:p>
          <a:p>
            <a:r>
              <a:rPr lang="en-US" sz="2800" dirty="0" smtClean="0"/>
              <a:t>VO2max = 70 mls/kg/min.</a:t>
            </a:r>
          </a:p>
          <a:p>
            <a:pPr>
              <a:buNone/>
            </a:pPr>
            <a:endParaRPr lang="en-US" sz="2800" dirty="0" smtClean="0"/>
          </a:p>
          <a:p>
            <a:r>
              <a:rPr lang="en-US" sz="2800" dirty="0" smtClean="0">
                <a:hlinkClick r:id="rId2" action="ppaction://hlinkfile"/>
              </a:rPr>
              <a:t>Balke VO2max Calculator</a:t>
            </a:r>
            <a:endParaRPr lang="en-US" sz="2800" dirty="0" smtClean="0"/>
          </a:p>
          <a:p>
            <a:endParaRPr lang="en-US" sz="2800"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C:\Users\Administrator\Desktop\normative.jpg"/>
          <p:cNvPicPr>
            <a:picLocks noChangeAspect="1" noChangeArrowheads="1"/>
          </p:cNvPicPr>
          <p:nvPr/>
        </p:nvPicPr>
        <p:blipFill>
          <a:blip r:embed="rId2" cstate="print"/>
          <a:srcRect/>
          <a:stretch>
            <a:fillRect/>
          </a:stretch>
        </p:blipFill>
        <p:spPr bwMode="auto">
          <a:xfrm>
            <a:off x="609599" y="304800"/>
            <a:ext cx="7301431" cy="5791200"/>
          </a:xfrm>
          <a:prstGeom prst="rect">
            <a:avLst/>
          </a:prstGeom>
          <a:noFill/>
        </p:spPr>
      </p:pic>
      <p:sp>
        <p:nvSpPr>
          <p:cNvPr id="3" name="Up Arrow Callout 2"/>
          <p:cNvSpPr/>
          <p:nvPr/>
        </p:nvSpPr>
        <p:spPr>
          <a:xfrm>
            <a:off x="8077200" y="49530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3"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Bruce Treadmill Test</a:t>
            </a:r>
            <a:endParaRPr lang="en-US" dirty="0"/>
          </a:p>
        </p:txBody>
      </p:sp>
      <p:sp>
        <p:nvSpPr>
          <p:cNvPr id="3" name="Content Placeholder 2"/>
          <p:cNvSpPr>
            <a:spLocks noGrp="1"/>
          </p:cNvSpPr>
          <p:nvPr>
            <p:ph idx="1"/>
          </p:nvPr>
        </p:nvSpPr>
        <p:spPr>
          <a:xfrm>
            <a:off x="457200" y="1600200"/>
            <a:ext cx="4953000" cy="4525963"/>
          </a:xfrm>
        </p:spPr>
        <p:txBody>
          <a:bodyPr>
            <a:normAutofit lnSpcReduction="10000"/>
          </a:bodyPr>
          <a:lstStyle/>
          <a:p>
            <a:r>
              <a:rPr lang="en-US" dirty="0" smtClean="0"/>
              <a:t>The objective of the Bruce Test is to monitor the development of the athlete's general endurance (</a:t>
            </a:r>
            <a:r>
              <a:rPr lang="en-US" dirty="0" smtClean="0">
                <a:hlinkClick r:id="rId2" action="ppaction://hlinkfile"/>
              </a:rPr>
              <a:t>VO2max</a:t>
            </a:r>
            <a:r>
              <a:rPr lang="en-US" dirty="0" smtClean="0"/>
              <a:t>).</a:t>
            </a:r>
          </a:p>
          <a:p>
            <a:r>
              <a:rPr lang="en-US" b="1" dirty="0" smtClean="0"/>
              <a:t>Required Resources:</a:t>
            </a:r>
          </a:p>
          <a:p>
            <a:r>
              <a:rPr lang="en-US" dirty="0" smtClean="0">
                <a:hlinkClick r:id="rId3"/>
              </a:rPr>
              <a:t>Treadmill</a:t>
            </a:r>
            <a:r>
              <a:rPr lang="en-US" dirty="0" smtClean="0"/>
              <a:t> </a:t>
            </a:r>
          </a:p>
          <a:p>
            <a:r>
              <a:rPr lang="en-US" dirty="0" smtClean="0"/>
              <a:t>Stopwatch </a:t>
            </a:r>
          </a:p>
          <a:p>
            <a:r>
              <a:rPr lang="en-US" dirty="0" smtClean="0"/>
              <a:t>Assistant </a:t>
            </a:r>
          </a:p>
          <a:p>
            <a:pPr>
              <a:buNone/>
            </a:pPr>
            <a:endParaRPr lang="en-US" b="1" dirty="0" smtClean="0"/>
          </a:p>
          <a:p>
            <a:endParaRPr lang="en-US" dirty="0"/>
          </a:p>
        </p:txBody>
      </p:sp>
      <p:pic>
        <p:nvPicPr>
          <p:cNvPr id="4" name="Picture 2" descr="C:\Users\Administrator\Desktop\bruce.jpg"/>
          <p:cNvPicPr>
            <a:picLocks noChangeAspect="1" noChangeArrowheads="1"/>
          </p:cNvPicPr>
          <p:nvPr/>
        </p:nvPicPr>
        <p:blipFill>
          <a:blip r:embed="rId4" cstate="print"/>
          <a:srcRect/>
          <a:stretch>
            <a:fillRect/>
          </a:stretch>
        </p:blipFill>
        <p:spPr bwMode="auto">
          <a:xfrm>
            <a:off x="5334000" y="1371600"/>
            <a:ext cx="3581400" cy="4907844"/>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athlete </a:t>
            </a:r>
            <a:r>
              <a:rPr lang="en-US" dirty="0" smtClean="0">
                <a:hlinkClick r:id="rId2" action="ppaction://hlinkfile"/>
              </a:rPr>
              <a:t>warms up</a:t>
            </a:r>
            <a:r>
              <a:rPr lang="en-US" dirty="0" smtClean="0"/>
              <a:t> for </a:t>
            </a:r>
            <a:r>
              <a:rPr lang="en-US" dirty="0" smtClean="0">
                <a:solidFill>
                  <a:srgbClr val="FF0000"/>
                </a:solidFill>
              </a:rPr>
              <a:t>10</a:t>
            </a:r>
            <a:r>
              <a:rPr lang="en-US" dirty="0" smtClean="0"/>
              <a:t> minutes </a:t>
            </a:r>
          </a:p>
          <a:p>
            <a:r>
              <a:rPr lang="en-US" dirty="0" smtClean="0"/>
              <a:t>The assistant sets the treadmill up with a speed of </a:t>
            </a:r>
            <a:r>
              <a:rPr lang="en-US" dirty="0" smtClean="0">
                <a:solidFill>
                  <a:srgbClr val="FF0000"/>
                </a:solidFill>
              </a:rPr>
              <a:t>2.74</a:t>
            </a:r>
            <a:r>
              <a:rPr lang="en-US" dirty="0" smtClean="0"/>
              <a:t> km/hr. and an incline of </a:t>
            </a:r>
            <a:r>
              <a:rPr lang="en-US" dirty="0" smtClean="0">
                <a:solidFill>
                  <a:srgbClr val="FF0000"/>
                </a:solidFill>
              </a:rPr>
              <a:t>10%</a:t>
            </a:r>
            <a:r>
              <a:rPr lang="en-US" dirty="0" smtClean="0"/>
              <a:t> (Stage 1) </a:t>
            </a:r>
          </a:p>
          <a:p>
            <a:r>
              <a:rPr lang="en-US" dirty="0" smtClean="0"/>
              <a:t>The assistant gives the command “</a:t>
            </a:r>
            <a:r>
              <a:rPr lang="en-US" dirty="0" smtClean="0">
                <a:solidFill>
                  <a:srgbClr val="FF0000"/>
                </a:solidFill>
              </a:rPr>
              <a:t>GO</a:t>
            </a:r>
            <a:r>
              <a:rPr lang="en-US" dirty="0" smtClean="0"/>
              <a:t>”, starts the stopwatch and the athlete commences the test </a:t>
            </a:r>
          </a:p>
          <a:p>
            <a:r>
              <a:rPr lang="en-US" dirty="0" smtClean="0"/>
              <a:t>The assistant, at the appropriate times during the test, adjusts the treadmill's speed and slope as per the table (e.g. after 3 minutes the speed is adjusted to 4.02 km/hr and the slope to 12% and so on) </a:t>
            </a:r>
          </a:p>
          <a:p>
            <a:r>
              <a:rPr lang="en-US" dirty="0" smtClean="0"/>
              <a:t>The assistant </a:t>
            </a:r>
            <a:r>
              <a:rPr lang="en-US" dirty="0" smtClean="0">
                <a:solidFill>
                  <a:srgbClr val="FF0000"/>
                </a:solidFill>
              </a:rPr>
              <a:t>stops</a:t>
            </a:r>
            <a:r>
              <a:rPr lang="en-US" dirty="0" smtClean="0"/>
              <a:t> the stopwatch when the athlete is </a:t>
            </a:r>
            <a:r>
              <a:rPr lang="en-US" dirty="0" smtClean="0">
                <a:solidFill>
                  <a:srgbClr val="FF0000"/>
                </a:solidFill>
              </a:rPr>
              <a:t>unable</a:t>
            </a:r>
            <a:r>
              <a:rPr lang="en-US" dirty="0" smtClean="0"/>
              <a:t> to continue and records the time (T). </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Endurance evaluation tests</a:t>
            </a:r>
            <a:endParaRPr lang="en-US" b="1" dirty="0"/>
          </a:p>
        </p:txBody>
      </p:sp>
      <p:sp>
        <p:nvSpPr>
          <p:cNvPr id="3" name="Content Placeholder 2"/>
          <p:cNvSpPr>
            <a:spLocks noGrp="1"/>
          </p:cNvSpPr>
          <p:nvPr>
            <p:ph idx="1"/>
          </p:nvPr>
        </p:nvSpPr>
        <p:spPr>
          <a:xfrm>
            <a:off x="457200" y="1295400"/>
            <a:ext cx="8229600" cy="5334000"/>
          </a:xfrm>
        </p:spPr>
        <p:txBody>
          <a:bodyPr>
            <a:normAutofit/>
          </a:bodyPr>
          <a:lstStyle/>
          <a:p>
            <a:r>
              <a:rPr lang="en-US" b="1" dirty="0" smtClean="0">
                <a:hlinkClick r:id="rId2" action="ppaction://hlinksldjump"/>
              </a:rPr>
              <a:t>Astrand Treadmill Test</a:t>
            </a:r>
            <a:endParaRPr lang="en-US" b="1" dirty="0" smtClean="0"/>
          </a:p>
          <a:p>
            <a:r>
              <a:rPr lang="en-US" b="1" dirty="0" smtClean="0">
                <a:hlinkClick r:id="rId3" action="ppaction://hlinksldjump"/>
              </a:rPr>
              <a:t>Balke VO2max Test</a:t>
            </a:r>
            <a:endParaRPr lang="en-US" b="1" dirty="0" smtClean="0"/>
          </a:p>
          <a:p>
            <a:r>
              <a:rPr lang="en-US" b="1" dirty="0" smtClean="0">
                <a:hlinkClick r:id="rId4" action="ppaction://hlinksldjump"/>
              </a:rPr>
              <a:t>Bruce Treadmill Test</a:t>
            </a:r>
            <a:endParaRPr lang="en-US" b="1" dirty="0" smtClean="0"/>
          </a:p>
          <a:p>
            <a:r>
              <a:rPr lang="en-US" b="1" dirty="0" smtClean="0">
                <a:hlinkClick r:id="rId5" action="ppaction://hlinksldjump"/>
              </a:rPr>
              <a:t>Cooper VO2max Test</a:t>
            </a:r>
            <a:endParaRPr lang="en-US" b="1" dirty="0" smtClean="0"/>
          </a:p>
          <a:p>
            <a:r>
              <a:rPr lang="en-US" b="1" dirty="0" smtClean="0">
                <a:hlinkClick r:id="rId6" action="ppaction://hlinksldjump"/>
              </a:rPr>
              <a:t>Harvard Step Test</a:t>
            </a:r>
            <a:endParaRPr lang="en-US" b="1" dirty="0" smtClean="0"/>
          </a:p>
          <a:p>
            <a:r>
              <a:rPr lang="en-US" b="1" dirty="0" smtClean="0">
                <a:hlinkClick r:id="rId7" action="ppaction://hlinksldjump"/>
              </a:rPr>
              <a:t>Queen’s College Step Test</a:t>
            </a:r>
            <a:endParaRPr lang="en-US" b="1" dirty="0" smtClean="0"/>
          </a:p>
          <a:p>
            <a:r>
              <a:rPr lang="en-US" b="1" dirty="0" smtClean="0">
                <a:hlinkClick r:id="rId8" action="ppaction://hlinksldjump"/>
              </a:rPr>
              <a:t>Rockport Fitness Walking Test</a:t>
            </a:r>
            <a:endParaRPr lang="en-US" b="1" dirty="0" smtClean="0"/>
          </a:p>
          <a:p>
            <a:r>
              <a:rPr lang="en-US" b="1" dirty="0" smtClean="0">
                <a:hlinkClick r:id="rId9" action="ppaction://hlinksldjump"/>
              </a:rPr>
              <a:t>VO2max from a one mile jog</a:t>
            </a:r>
            <a:endParaRPr lang="en-US" b="1" dirty="0" smtClean="0"/>
          </a:p>
          <a:p>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a:xfrm>
            <a:off x="457200" y="1600200"/>
            <a:ext cx="8382000" cy="4525963"/>
          </a:xfrm>
        </p:spPr>
        <p:txBody>
          <a:bodyPr>
            <a:normAutofit/>
          </a:bodyPr>
          <a:lstStyle/>
          <a:p>
            <a:r>
              <a:rPr lang="en-US" sz="2800" b="1" dirty="0" smtClean="0"/>
              <a:t>Active and sedentary men - Foster et al. 1984</a:t>
            </a:r>
          </a:p>
          <a:p>
            <a:r>
              <a:rPr lang="en-US" sz="2400" dirty="0" smtClean="0"/>
              <a:t>VO2max=14.8 - (1.379 × T) + (0.451 × T²) - (0.012 × T³) </a:t>
            </a:r>
          </a:p>
          <a:p>
            <a:r>
              <a:rPr lang="en-US" sz="2800" b="1" dirty="0" smtClean="0"/>
              <a:t>Active and sedentary women - Pollock et al. 1982</a:t>
            </a:r>
          </a:p>
          <a:p>
            <a:r>
              <a:rPr lang="en-US" sz="2800" dirty="0" smtClean="0"/>
              <a:t>VO2max=4.38 × T - 3.9 </a:t>
            </a:r>
          </a:p>
          <a:p>
            <a:endParaRPr lang="en-US" sz="2800" dirty="0" smtClean="0"/>
          </a:p>
          <a:p>
            <a:r>
              <a:rPr lang="en-US" sz="2800" dirty="0" smtClean="0">
                <a:hlinkClick r:id="rId2" action="ppaction://hlinkfile"/>
              </a:rPr>
              <a:t>Bruce Treadmill VO2max Calculator</a:t>
            </a:r>
            <a:endParaRPr lang="en-US" sz="2800" dirty="0" smtClean="0"/>
          </a:p>
          <a:p>
            <a:endParaRPr lang="en-US" sz="2800" dirty="0"/>
          </a:p>
        </p:txBody>
      </p:sp>
      <p:sp>
        <p:nvSpPr>
          <p:cNvPr id="4" name="Up Arrow Callout 3"/>
          <p:cNvSpPr/>
          <p:nvPr/>
        </p:nvSpPr>
        <p:spPr>
          <a:xfrm>
            <a:off x="7772400" y="4800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3"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Cooper VO2max Test</a:t>
            </a:r>
            <a:endParaRPr lang="en-US" dirty="0"/>
          </a:p>
        </p:txBody>
      </p:sp>
      <p:sp>
        <p:nvSpPr>
          <p:cNvPr id="3" name="Content Placeholder 2"/>
          <p:cNvSpPr>
            <a:spLocks noGrp="1"/>
          </p:cNvSpPr>
          <p:nvPr>
            <p:ph idx="1"/>
          </p:nvPr>
        </p:nvSpPr>
        <p:spPr>
          <a:xfrm>
            <a:off x="457200" y="1600200"/>
            <a:ext cx="8382000" cy="4525963"/>
          </a:xfrm>
        </p:spPr>
        <p:txBody>
          <a:bodyPr>
            <a:normAutofit fontScale="92500"/>
          </a:bodyPr>
          <a:lstStyle/>
          <a:p>
            <a:r>
              <a:rPr lang="en-US" dirty="0" smtClean="0"/>
              <a:t>The Cooper Test is used to monitor the development of the athlete's aerobic endurance and to obtain an estimate of their VO2max.</a:t>
            </a:r>
          </a:p>
          <a:p>
            <a:r>
              <a:rPr lang="en-US" b="1" dirty="0" smtClean="0"/>
              <a:t>Required Resources:</a:t>
            </a:r>
          </a:p>
          <a:p>
            <a:r>
              <a:rPr lang="en-US" dirty="0" smtClean="0"/>
              <a:t>400 metre track </a:t>
            </a:r>
          </a:p>
          <a:p>
            <a:r>
              <a:rPr lang="en-US" dirty="0" smtClean="0"/>
              <a:t>Stopwatch </a:t>
            </a:r>
          </a:p>
          <a:p>
            <a:r>
              <a:rPr lang="en-US" dirty="0" smtClean="0"/>
              <a:t>Whistle </a:t>
            </a:r>
          </a:p>
          <a:p>
            <a:r>
              <a:rPr lang="en-US" dirty="0" smtClean="0"/>
              <a:t>Assistant </a:t>
            </a:r>
          </a:p>
          <a:p>
            <a:pPr>
              <a:buNone/>
            </a:pPr>
            <a:endParaRPr lang="en-US" b="1"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457200" y="1447800"/>
            <a:ext cx="8229600" cy="5105400"/>
          </a:xfrm>
        </p:spPr>
        <p:txBody>
          <a:bodyPr>
            <a:normAutofit fontScale="85000" lnSpcReduction="20000"/>
          </a:bodyPr>
          <a:lstStyle/>
          <a:p>
            <a:r>
              <a:rPr lang="en-US" dirty="0" smtClean="0"/>
              <a:t>This test requires the athlete to run as far as possible in </a:t>
            </a:r>
            <a:r>
              <a:rPr lang="en-US" dirty="0" smtClean="0">
                <a:solidFill>
                  <a:srgbClr val="FF0000"/>
                </a:solidFill>
              </a:rPr>
              <a:t>12</a:t>
            </a:r>
            <a:r>
              <a:rPr lang="en-US" dirty="0" smtClean="0"/>
              <a:t> minutes.</a:t>
            </a:r>
          </a:p>
          <a:p>
            <a:r>
              <a:rPr lang="en-US" dirty="0" smtClean="0"/>
              <a:t>The athlete </a:t>
            </a:r>
            <a:r>
              <a:rPr lang="en-US" dirty="0" smtClean="0">
                <a:hlinkClick r:id="rId2" action="ppaction://hlinkfile"/>
              </a:rPr>
              <a:t>warms up</a:t>
            </a:r>
            <a:r>
              <a:rPr lang="en-US" dirty="0" smtClean="0"/>
              <a:t> for </a:t>
            </a:r>
            <a:r>
              <a:rPr lang="en-US" dirty="0" smtClean="0">
                <a:solidFill>
                  <a:srgbClr val="FF0000"/>
                </a:solidFill>
              </a:rPr>
              <a:t>10</a:t>
            </a:r>
            <a:r>
              <a:rPr lang="en-US" dirty="0" smtClean="0"/>
              <a:t> minutes </a:t>
            </a:r>
          </a:p>
          <a:p>
            <a:r>
              <a:rPr lang="en-US" dirty="0" smtClean="0"/>
              <a:t>The assistant gives the command “</a:t>
            </a:r>
            <a:r>
              <a:rPr lang="en-US" dirty="0" smtClean="0">
                <a:solidFill>
                  <a:srgbClr val="FF0000"/>
                </a:solidFill>
              </a:rPr>
              <a:t>GO</a:t>
            </a:r>
            <a:r>
              <a:rPr lang="en-US" dirty="0" smtClean="0"/>
              <a:t>”, starts the stopwatch and the athlete commences the test </a:t>
            </a:r>
          </a:p>
          <a:p>
            <a:r>
              <a:rPr lang="en-US" dirty="0" smtClean="0"/>
              <a:t>The assistant keeps the athlete informed of the </a:t>
            </a:r>
            <a:r>
              <a:rPr lang="en-US" dirty="0" smtClean="0">
                <a:solidFill>
                  <a:srgbClr val="FF0000"/>
                </a:solidFill>
              </a:rPr>
              <a:t>remaining time </a:t>
            </a:r>
            <a:r>
              <a:rPr lang="en-US" dirty="0" smtClean="0"/>
              <a:t>at the end of each lap (400m) </a:t>
            </a:r>
          </a:p>
          <a:p>
            <a:r>
              <a:rPr lang="en-US" dirty="0" smtClean="0"/>
              <a:t>The assistant blows the whistle when the </a:t>
            </a:r>
            <a:r>
              <a:rPr lang="en-US" dirty="0" smtClean="0">
                <a:solidFill>
                  <a:srgbClr val="FF0000"/>
                </a:solidFill>
              </a:rPr>
              <a:t>12</a:t>
            </a:r>
            <a:r>
              <a:rPr lang="en-US" dirty="0" smtClean="0"/>
              <a:t> minutes has elapsed and records the distance the athlete covered to the nearest 10 metres </a:t>
            </a:r>
          </a:p>
          <a:p>
            <a:pPr>
              <a:buNone/>
            </a:pPr>
            <a:endParaRPr lang="en-US" dirty="0" smtClean="0"/>
          </a:p>
          <a:p>
            <a:r>
              <a:rPr lang="en-US" dirty="0" smtClean="0"/>
              <a:t>(Distance covered in metres - 504.9) ÷ 44.73 </a:t>
            </a:r>
          </a:p>
          <a:p>
            <a:r>
              <a:rPr lang="en-US" dirty="0" smtClean="0">
                <a:hlinkClick r:id="rId3" action="ppaction://hlinkfile"/>
              </a:rPr>
              <a:t>Cooper Test VO2max </a:t>
            </a:r>
            <a:r>
              <a:rPr lang="en-US" dirty="0" smtClean="0">
                <a:hlinkClick r:id="rId3" action="ppaction://hlinkfile"/>
              </a:rPr>
              <a:t>Calculator</a:t>
            </a:r>
            <a:endParaRPr lang="en-US"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C:\Users\Administrator\Desktop\copper.jpg"/>
          <p:cNvPicPr>
            <a:picLocks noChangeAspect="1" noChangeArrowheads="1"/>
          </p:cNvPicPr>
          <p:nvPr/>
        </p:nvPicPr>
        <p:blipFill>
          <a:blip r:embed="rId2" cstate="print"/>
          <a:srcRect/>
          <a:stretch>
            <a:fillRect/>
          </a:stretch>
        </p:blipFill>
        <p:spPr bwMode="auto">
          <a:xfrm>
            <a:off x="762000" y="228600"/>
            <a:ext cx="7315200" cy="5985164"/>
          </a:xfrm>
          <a:prstGeom prst="rect">
            <a:avLst/>
          </a:prstGeom>
          <a:noFill/>
        </p:spPr>
      </p:pic>
      <p:sp>
        <p:nvSpPr>
          <p:cNvPr id="3" name="Up Arrow Callout 2"/>
          <p:cNvSpPr/>
          <p:nvPr/>
        </p:nvSpPr>
        <p:spPr>
          <a:xfrm>
            <a:off x="8153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3" action="ppaction://hlinksldjump"/>
              </a:rPr>
              <a:t>home</a:t>
            </a:r>
            <a:endParaRPr lang="en-US" b="1"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Harvard Step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cardiovascular system.</a:t>
            </a:r>
          </a:p>
          <a:p>
            <a:r>
              <a:rPr lang="en-US" b="1" dirty="0" smtClean="0"/>
              <a:t>Required Resources</a:t>
            </a:r>
            <a:r>
              <a:rPr lang="en-US" dirty="0" smtClean="0"/>
              <a:t>:</a:t>
            </a:r>
          </a:p>
          <a:p>
            <a:r>
              <a:rPr lang="en-US" dirty="0" smtClean="0"/>
              <a:t>Gym bench (45cm high) </a:t>
            </a:r>
          </a:p>
          <a:p>
            <a:r>
              <a:rPr lang="en-US" dirty="0" smtClean="0"/>
              <a:t>Stopwatch </a:t>
            </a:r>
          </a:p>
          <a:p>
            <a:r>
              <a:rPr lang="en-US" dirty="0" smtClean="0"/>
              <a:t>Assistant </a:t>
            </a:r>
          </a:p>
          <a:p>
            <a:pPr>
              <a:buNone/>
            </a:pPr>
            <a:endParaRPr lang="en-US" b="1" dirty="0" smtClean="0"/>
          </a:p>
        </p:txBody>
      </p:sp>
      <p:pic>
        <p:nvPicPr>
          <p:cNvPr id="5122" name="Picture 2" descr="C:\Users\Administrator\Desktop\step-up-1.jpg"/>
          <p:cNvPicPr>
            <a:picLocks noChangeAspect="1" noChangeArrowheads="1"/>
          </p:cNvPicPr>
          <p:nvPr/>
        </p:nvPicPr>
        <p:blipFill>
          <a:blip r:embed="rId2" cstate="print"/>
          <a:srcRect/>
          <a:stretch>
            <a:fillRect/>
          </a:stretch>
        </p:blipFill>
        <p:spPr bwMode="auto">
          <a:xfrm>
            <a:off x="5105400" y="2895600"/>
            <a:ext cx="1371600" cy="2857500"/>
          </a:xfrm>
          <a:prstGeom prst="rect">
            <a:avLst/>
          </a:prstGeom>
          <a:noFill/>
        </p:spPr>
      </p:pic>
      <p:pic>
        <p:nvPicPr>
          <p:cNvPr id="5123" name="Picture 3" descr="C:\Users\Administrator\Desktop\step-up-2.jpg"/>
          <p:cNvPicPr>
            <a:picLocks noChangeAspect="1" noChangeArrowheads="1"/>
          </p:cNvPicPr>
          <p:nvPr/>
        </p:nvPicPr>
        <p:blipFill>
          <a:blip r:embed="rId3" cstate="print"/>
          <a:srcRect/>
          <a:stretch>
            <a:fillRect/>
          </a:stretch>
        </p:blipFill>
        <p:spPr bwMode="auto">
          <a:xfrm>
            <a:off x="6781800" y="2895600"/>
            <a:ext cx="1371600" cy="2819400"/>
          </a:xfrm>
          <a:prstGeom prst="rect">
            <a:avLst/>
          </a:prstGeom>
          <a:noFill/>
        </p:spPr>
      </p:pic>
      <p:sp>
        <p:nvSpPr>
          <p:cNvPr id="6" name="Slide Number Placeholder 5"/>
          <p:cNvSpPr>
            <a:spLocks noGrp="1"/>
          </p:cNvSpPr>
          <p:nvPr>
            <p:ph type="sldNum" sz="quarter" idx="12"/>
          </p:nvPr>
        </p:nvSpPr>
        <p:spPr/>
        <p:txBody>
          <a:bodyPr/>
          <a:lstStyle/>
          <a:p>
            <a:fld id="{88D690CA-7033-48E8-97CD-DAB64FD216B4}"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athlete </a:t>
            </a:r>
            <a:r>
              <a:rPr lang="en-US" dirty="0" smtClean="0">
                <a:hlinkClick r:id="rId2" action="ppaction://hlinkfile"/>
              </a:rPr>
              <a:t>warms up</a:t>
            </a:r>
            <a:r>
              <a:rPr lang="en-US" dirty="0" smtClean="0"/>
              <a:t> for 10 minutes </a:t>
            </a:r>
          </a:p>
          <a:p>
            <a:r>
              <a:rPr lang="en-US" dirty="0" smtClean="0"/>
              <a:t>The assistant gives the command "GO" and starts the stopwatch </a:t>
            </a:r>
          </a:p>
          <a:p>
            <a:r>
              <a:rPr lang="en-US" dirty="0" smtClean="0"/>
              <a:t>The athlete </a:t>
            </a:r>
            <a:r>
              <a:rPr lang="en-US" dirty="0" smtClean="0">
                <a:solidFill>
                  <a:srgbClr val="FF0000"/>
                </a:solidFill>
              </a:rPr>
              <a:t>steps</a:t>
            </a:r>
            <a:r>
              <a:rPr lang="en-US" dirty="0" smtClean="0"/>
              <a:t> </a:t>
            </a:r>
            <a:r>
              <a:rPr lang="en-US" dirty="0" smtClean="0">
                <a:solidFill>
                  <a:srgbClr val="FF0000"/>
                </a:solidFill>
              </a:rPr>
              <a:t>up</a:t>
            </a:r>
            <a:r>
              <a:rPr lang="en-US" dirty="0" smtClean="0"/>
              <a:t> and </a:t>
            </a:r>
            <a:r>
              <a:rPr lang="en-US" dirty="0" smtClean="0">
                <a:solidFill>
                  <a:srgbClr val="FF0000"/>
                </a:solidFill>
              </a:rPr>
              <a:t>down</a:t>
            </a:r>
            <a:r>
              <a:rPr lang="en-US" dirty="0" smtClean="0"/>
              <a:t> onto a standard gym bench once every two seconds for five minutes (150 steps) </a:t>
            </a:r>
          </a:p>
          <a:p>
            <a:r>
              <a:rPr lang="en-US" dirty="0" smtClean="0"/>
              <a:t>The assistant stops the test after </a:t>
            </a:r>
            <a:r>
              <a:rPr lang="en-US" dirty="0" smtClean="0">
                <a:solidFill>
                  <a:srgbClr val="FF0000"/>
                </a:solidFill>
              </a:rPr>
              <a:t>5</a:t>
            </a:r>
            <a:r>
              <a:rPr lang="en-US" dirty="0" smtClean="0"/>
              <a:t> minutes </a:t>
            </a:r>
          </a:p>
          <a:p>
            <a:r>
              <a:rPr lang="en-US" dirty="0" smtClean="0"/>
              <a:t>The assistant measures the athlete's heart rate (bpm) </a:t>
            </a:r>
            <a:r>
              <a:rPr lang="en-US" dirty="0" smtClean="0">
                <a:solidFill>
                  <a:srgbClr val="FF0000"/>
                </a:solidFill>
              </a:rPr>
              <a:t>one</a:t>
            </a:r>
            <a:r>
              <a:rPr lang="en-US" dirty="0" smtClean="0"/>
              <a:t> minute after finishing the test - </a:t>
            </a:r>
            <a:r>
              <a:rPr lang="en-US" dirty="0" smtClean="0">
                <a:solidFill>
                  <a:srgbClr val="FF0000"/>
                </a:solidFill>
              </a:rPr>
              <a:t>Pulse1 </a:t>
            </a:r>
          </a:p>
          <a:p>
            <a:r>
              <a:rPr lang="en-US" dirty="0" smtClean="0"/>
              <a:t>The assistant measures the athlete's heart rate (bpm) </a:t>
            </a:r>
            <a:r>
              <a:rPr lang="en-US" dirty="0" smtClean="0">
                <a:solidFill>
                  <a:srgbClr val="FF0000"/>
                </a:solidFill>
              </a:rPr>
              <a:t>two</a:t>
            </a:r>
            <a:r>
              <a:rPr lang="en-US" dirty="0" smtClean="0"/>
              <a:t> minutes after finishing the test - </a:t>
            </a:r>
            <a:r>
              <a:rPr lang="en-US" dirty="0" smtClean="0">
                <a:solidFill>
                  <a:srgbClr val="FF0000"/>
                </a:solidFill>
              </a:rPr>
              <a:t>Pulse2 </a:t>
            </a:r>
          </a:p>
          <a:p>
            <a:r>
              <a:rPr lang="en-US" dirty="0" smtClean="0"/>
              <a:t>The assistant measures the athlete's heart rate (bpm) </a:t>
            </a:r>
            <a:r>
              <a:rPr lang="en-US" dirty="0" smtClean="0">
                <a:solidFill>
                  <a:srgbClr val="FF0000"/>
                </a:solidFill>
              </a:rPr>
              <a:t>three</a:t>
            </a:r>
            <a:r>
              <a:rPr lang="en-US" dirty="0" smtClean="0"/>
              <a:t> minutes after finishing the test - </a:t>
            </a:r>
            <a:r>
              <a:rPr lang="en-US" dirty="0" smtClean="0">
                <a:solidFill>
                  <a:srgbClr val="FF0000"/>
                </a:solidFill>
              </a:rPr>
              <a:t>Pulse3 </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a:xfrm>
            <a:off x="457200" y="1600201"/>
            <a:ext cx="8229600" cy="4495800"/>
          </a:xfrm>
        </p:spPr>
        <p:txBody>
          <a:bodyPr/>
          <a:lstStyle/>
          <a:p>
            <a:r>
              <a:rPr lang="en-US" dirty="0" smtClean="0"/>
              <a:t>Result = 30000 ÷ (pulse1 + pulse2 + pulse3) </a:t>
            </a:r>
          </a:p>
          <a:p>
            <a:r>
              <a:rPr lang="en-US" dirty="0" smtClean="0"/>
              <a:t>The following table is for 16 year old athletes</a:t>
            </a:r>
          </a:p>
          <a:p>
            <a:endParaRPr lang="en-US" dirty="0" smtClean="0"/>
          </a:p>
          <a:p>
            <a:endParaRPr lang="en-US" dirty="0" smtClean="0"/>
          </a:p>
          <a:p>
            <a:endParaRPr lang="en-US" dirty="0" smtClean="0"/>
          </a:p>
          <a:p>
            <a:endParaRPr lang="en-US" dirty="0" smtClean="0"/>
          </a:p>
          <a:p>
            <a:r>
              <a:rPr lang="en-US" dirty="0" smtClean="0">
                <a:hlinkClick r:id="rId2" action="ppaction://hlinkfile"/>
              </a:rPr>
              <a:t>The Harvard Step Test</a:t>
            </a:r>
            <a:endParaRPr lang="en-US" dirty="0"/>
          </a:p>
        </p:txBody>
      </p:sp>
      <p:pic>
        <p:nvPicPr>
          <p:cNvPr id="6146" name="Picture 2" descr="C:\Users\Administrator\Desktop\step.jpg"/>
          <p:cNvPicPr>
            <a:picLocks noChangeAspect="1" noChangeArrowheads="1"/>
          </p:cNvPicPr>
          <p:nvPr/>
        </p:nvPicPr>
        <p:blipFill>
          <a:blip r:embed="rId3" cstate="print"/>
          <a:srcRect/>
          <a:stretch>
            <a:fillRect/>
          </a:stretch>
        </p:blipFill>
        <p:spPr bwMode="auto">
          <a:xfrm>
            <a:off x="457200" y="2895600"/>
            <a:ext cx="7861300" cy="1779591"/>
          </a:xfrm>
          <a:prstGeom prst="rect">
            <a:avLst/>
          </a:prstGeom>
          <a:noFill/>
        </p:spPr>
      </p:pic>
      <p:sp>
        <p:nvSpPr>
          <p:cNvPr id="5" name="Up Arrow Callout 4"/>
          <p:cNvSpPr/>
          <p:nvPr/>
        </p:nvSpPr>
        <p:spPr>
          <a:xfrm>
            <a:off x="8077200" y="5105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4" action="ppaction://hlinksldjump"/>
              </a:rPr>
              <a:t>home</a:t>
            </a:r>
            <a:endParaRPr lang="en-US" b="1" dirty="0"/>
          </a:p>
        </p:txBody>
      </p:sp>
      <p:sp>
        <p:nvSpPr>
          <p:cNvPr id="6" name="Slide Number Placeholder 5"/>
          <p:cNvSpPr>
            <a:spLocks noGrp="1"/>
          </p:cNvSpPr>
          <p:nvPr>
            <p:ph type="sldNum" sz="quarter" idx="12"/>
          </p:nvPr>
        </p:nvSpPr>
        <p:spPr/>
        <p:txBody>
          <a:bodyPr/>
          <a:lstStyle/>
          <a:p>
            <a:fld id="{88D690CA-7033-48E8-97CD-DAB64FD216B4}"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Queen's College Step Test</a:t>
            </a:r>
            <a:endParaRPr lang="en-US" dirty="0"/>
          </a:p>
        </p:txBody>
      </p:sp>
      <p:sp>
        <p:nvSpPr>
          <p:cNvPr id="3" name="Content Placeholder 2"/>
          <p:cNvSpPr>
            <a:spLocks noGrp="1"/>
          </p:cNvSpPr>
          <p:nvPr>
            <p:ph idx="1"/>
          </p:nvPr>
        </p:nvSpPr>
        <p:spPr>
          <a:xfrm>
            <a:off x="457200" y="1600200"/>
            <a:ext cx="5638800" cy="4525963"/>
          </a:xfrm>
        </p:spPr>
        <p:txBody>
          <a:bodyPr>
            <a:normAutofit fontScale="92500" lnSpcReduction="20000"/>
          </a:bodyPr>
          <a:lstStyle/>
          <a:p>
            <a:r>
              <a:rPr lang="en-US" dirty="0" smtClean="0"/>
              <a:t>The objective of the Queen's College Step Test is to monitor the development of the athlete's cardiovascular system.</a:t>
            </a:r>
          </a:p>
          <a:p>
            <a:r>
              <a:rPr lang="en-US" b="1" dirty="0" smtClean="0"/>
              <a:t>Required Resources:</a:t>
            </a:r>
          </a:p>
          <a:p>
            <a:r>
              <a:rPr lang="en-US" dirty="0" smtClean="0"/>
              <a:t>A step 41.3 cm high </a:t>
            </a:r>
          </a:p>
          <a:p>
            <a:r>
              <a:rPr lang="en-US" dirty="0" smtClean="0"/>
              <a:t>Stopwatch </a:t>
            </a:r>
          </a:p>
          <a:p>
            <a:r>
              <a:rPr lang="en-US" dirty="0" smtClean="0"/>
              <a:t>Metronome or cadence tape </a:t>
            </a:r>
          </a:p>
          <a:p>
            <a:r>
              <a:rPr lang="en-US" dirty="0" smtClean="0"/>
              <a:t>Heart rate monitor (optional) </a:t>
            </a:r>
          </a:p>
          <a:p>
            <a:r>
              <a:rPr lang="en-US" dirty="0" smtClean="0"/>
              <a:t>Assistant </a:t>
            </a:r>
          </a:p>
          <a:p>
            <a:pPr>
              <a:buNone/>
            </a:pPr>
            <a:endParaRPr lang="en-US" b="1" dirty="0" smtClean="0"/>
          </a:p>
          <a:p>
            <a:endParaRPr lang="en-US" dirty="0"/>
          </a:p>
        </p:txBody>
      </p:sp>
      <p:pic>
        <p:nvPicPr>
          <p:cNvPr id="4" name="Picture 2" descr="C:\Users\Administrator\Desktop\step-up-1.jpg"/>
          <p:cNvPicPr>
            <a:picLocks noChangeAspect="1" noChangeArrowheads="1"/>
          </p:cNvPicPr>
          <p:nvPr/>
        </p:nvPicPr>
        <p:blipFill>
          <a:blip r:embed="rId2" cstate="print"/>
          <a:srcRect/>
          <a:stretch>
            <a:fillRect/>
          </a:stretch>
        </p:blipFill>
        <p:spPr bwMode="auto">
          <a:xfrm>
            <a:off x="6096000" y="2895600"/>
            <a:ext cx="1371600" cy="2819400"/>
          </a:xfrm>
          <a:prstGeom prst="rect">
            <a:avLst/>
          </a:prstGeom>
          <a:noFill/>
        </p:spPr>
      </p:pic>
      <p:pic>
        <p:nvPicPr>
          <p:cNvPr id="5" name="Picture 3" descr="C:\Users\Administrator\Desktop\step-up-2.jpg"/>
          <p:cNvPicPr>
            <a:picLocks noChangeAspect="1" noChangeArrowheads="1"/>
          </p:cNvPicPr>
          <p:nvPr/>
        </p:nvPicPr>
        <p:blipFill>
          <a:blip r:embed="rId3" cstate="print"/>
          <a:srcRect/>
          <a:stretch>
            <a:fillRect/>
          </a:stretch>
        </p:blipFill>
        <p:spPr bwMode="auto">
          <a:xfrm>
            <a:off x="7543800" y="2895600"/>
            <a:ext cx="1371600" cy="2819400"/>
          </a:xfrm>
          <a:prstGeom prst="rect">
            <a:avLst/>
          </a:prstGeom>
          <a:noFill/>
        </p:spPr>
      </p:pic>
      <p:sp>
        <p:nvSpPr>
          <p:cNvPr id="6" name="Slide Number Placeholder 5"/>
          <p:cNvSpPr>
            <a:spLocks noGrp="1"/>
          </p:cNvSpPr>
          <p:nvPr>
            <p:ph type="sldNum" sz="quarter" idx="12"/>
          </p:nvPr>
        </p:nvSpPr>
        <p:spPr/>
        <p:txBody>
          <a:bodyPr/>
          <a:lstStyle/>
          <a:p>
            <a:fld id="{88D690CA-7033-48E8-97CD-DAB64FD216B4}"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This requires the athlete to step up and down on the step for 3 minutes at the following rate: male 24 steps/minute and female 22 steps/minute</a:t>
            </a:r>
          </a:p>
          <a:p>
            <a:r>
              <a:rPr lang="en-US" sz="2800" dirty="0" smtClean="0"/>
              <a:t>The athlete </a:t>
            </a:r>
            <a:r>
              <a:rPr lang="en-US" sz="2800" dirty="0" smtClean="0">
                <a:hlinkClick r:id="rId2" action="ppaction://hlinkfile"/>
              </a:rPr>
              <a:t>warms up</a:t>
            </a:r>
            <a:r>
              <a:rPr lang="en-US" sz="2800" dirty="0" smtClean="0"/>
              <a:t> for </a:t>
            </a:r>
            <a:r>
              <a:rPr lang="en-US" sz="2800" dirty="0" smtClean="0">
                <a:solidFill>
                  <a:srgbClr val="FF0000"/>
                </a:solidFill>
              </a:rPr>
              <a:t>10</a:t>
            </a:r>
            <a:r>
              <a:rPr lang="en-US" sz="2800" dirty="0" smtClean="0"/>
              <a:t> minutes </a:t>
            </a:r>
          </a:p>
          <a:p>
            <a:r>
              <a:rPr lang="en-US" sz="2800" dirty="0" smtClean="0"/>
              <a:t>The assistant sets up the metronome to the required steps/minute pace (Male </a:t>
            </a:r>
            <a:r>
              <a:rPr lang="en-US" sz="2800" dirty="0" smtClean="0">
                <a:solidFill>
                  <a:srgbClr val="FF0000"/>
                </a:solidFill>
              </a:rPr>
              <a:t>22</a:t>
            </a:r>
            <a:r>
              <a:rPr lang="en-US" sz="2800" dirty="0" smtClean="0"/>
              <a:t> and Female </a:t>
            </a:r>
            <a:r>
              <a:rPr lang="en-US" sz="2800" dirty="0" smtClean="0">
                <a:solidFill>
                  <a:srgbClr val="FF0000"/>
                </a:solidFill>
              </a:rPr>
              <a:t>24</a:t>
            </a:r>
            <a:r>
              <a:rPr lang="en-US" sz="2800" dirty="0" smtClean="0"/>
              <a:t>) </a:t>
            </a:r>
          </a:p>
          <a:p>
            <a:r>
              <a:rPr lang="en-US" sz="2800" dirty="0" smtClean="0"/>
              <a:t>The assistant gives the command “</a:t>
            </a:r>
            <a:r>
              <a:rPr lang="en-US" sz="2800" dirty="0" smtClean="0">
                <a:solidFill>
                  <a:srgbClr val="FF0000"/>
                </a:solidFill>
              </a:rPr>
              <a:t>GO</a:t>
            </a:r>
            <a:r>
              <a:rPr lang="en-US" sz="2800" dirty="0" smtClean="0"/>
              <a:t>”, starts the stopwatch and the athlete commences the test </a:t>
            </a:r>
          </a:p>
          <a:p>
            <a:r>
              <a:rPr lang="en-US" sz="2800" dirty="0" smtClean="0"/>
              <a:t>The assistant ensures the athlete maintains the required steps/minute pace </a:t>
            </a:r>
          </a:p>
          <a:p>
            <a:r>
              <a:rPr lang="en-US" sz="2800" dirty="0" smtClean="0"/>
              <a:t>The assistant stops the test after 3 minutes and records the athlete’s heart rate for 15 seconds (PR) </a:t>
            </a:r>
          </a:p>
          <a:p>
            <a:endParaRPr lang="en-US" sz="2800"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r>
              <a:rPr lang="en-US" dirty="0" smtClean="0">
                <a:hlinkClick r:id="rId2" action="ppaction://hlinkfile"/>
              </a:rPr>
              <a:t>Queens College Step Test Calculator</a:t>
            </a:r>
            <a:endParaRPr lang="en-US" dirty="0"/>
          </a:p>
        </p:txBody>
      </p:sp>
      <p:pic>
        <p:nvPicPr>
          <p:cNvPr id="7170" name="Picture 2" descr="C:\Users\Administrator\Desktop\test.jpg"/>
          <p:cNvPicPr>
            <a:picLocks noChangeAspect="1" noChangeArrowheads="1"/>
          </p:cNvPicPr>
          <p:nvPr/>
        </p:nvPicPr>
        <p:blipFill>
          <a:blip r:embed="rId3" cstate="print"/>
          <a:srcRect/>
          <a:stretch>
            <a:fillRect/>
          </a:stretch>
        </p:blipFill>
        <p:spPr bwMode="auto">
          <a:xfrm>
            <a:off x="261851" y="1676400"/>
            <a:ext cx="8577349" cy="1812710"/>
          </a:xfrm>
          <a:prstGeom prst="rect">
            <a:avLst/>
          </a:prstGeom>
          <a:noFill/>
        </p:spPr>
      </p:pic>
      <p:sp>
        <p:nvSpPr>
          <p:cNvPr id="4" name="Up Arrow Callout 3"/>
          <p:cNvSpPr/>
          <p:nvPr/>
        </p:nvSpPr>
        <p:spPr>
          <a:xfrm>
            <a:off x="7924800" y="48768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4"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Anaerobic Endurance</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RAST</a:t>
            </a:r>
            <a:endParaRPr lang="en-US" b="1" dirty="0" smtClean="0"/>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Rockport Fitness Walking Test</a:t>
            </a:r>
            <a:endParaRPr lang="en-US" b="1" dirty="0"/>
          </a:p>
        </p:txBody>
      </p:sp>
      <p:sp>
        <p:nvSpPr>
          <p:cNvPr id="3" name="Content Placeholder 2"/>
          <p:cNvSpPr>
            <a:spLocks noGrp="1"/>
          </p:cNvSpPr>
          <p:nvPr>
            <p:ph idx="1"/>
          </p:nvPr>
        </p:nvSpPr>
        <p:spPr/>
        <p:txBody>
          <a:bodyPr/>
          <a:lstStyle/>
          <a:p>
            <a:r>
              <a:rPr lang="en-US" dirty="0" smtClean="0"/>
              <a:t>The objective of this test is to monitor the development of the athlete's VO2max.</a:t>
            </a:r>
          </a:p>
          <a:p>
            <a:r>
              <a:rPr lang="en-US" b="1" dirty="0" smtClean="0"/>
              <a:t>Required Resources</a:t>
            </a:r>
            <a:r>
              <a:rPr lang="en-US" dirty="0" smtClean="0"/>
              <a:t>:</a:t>
            </a:r>
          </a:p>
          <a:p>
            <a:r>
              <a:rPr lang="en-US" dirty="0" smtClean="0"/>
              <a:t>400 metre track</a:t>
            </a:r>
          </a:p>
          <a:p>
            <a:r>
              <a:rPr lang="en-US" dirty="0" smtClean="0"/>
              <a:t>Stopwatch</a:t>
            </a:r>
          </a:p>
          <a:p>
            <a:r>
              <a:rPr lang="en-US" dirty="0" smtClean="0"/>
              <a:t>Weighing scales</a:t>
            </a:r>
          </a:p>
          <a:p>
            <a:r>
              <a:rPr lang="en-US" dirty="0" smtClean="0"/>
              <a:t>Assistant</a:t>
            </a:r>
          </a:p>
          <a:p>
            <a:pPr>
              <a:buNone/>
            </a:pPr>
            <a:endParaRPr lang="en-US" b="1"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test requires the athlete to walk one mile (</a:t>
            </a:r>
            <a:r>
              <a:rPr lang="en-US" dirty="0" smtClean="0">
                <a:solidFill>
                  <a:srgbClr val="FF0000"/>
                </a:solidFill>
              </a:rPr>
              <a:t>1609</a:t>
            </a:r>
            <a:r>
              <a:rPr lang="en-US" dirty="0" smtClean="0"/>
              <a:t> metres) as fast as possible.</a:t>
            </a:r>
          </a:p>
          <a:p>
            <a:r>
              <a:rPr lang="en-US" dirty="0" smtClean="0"/>
              <a:t>The assistant weighs and records the athlete’s weight</a:t>
            </a:r>
          </a:p>
          <a:p>
            <a:r>
              <a:rPr lang="en-US" dirty="0" smtClean="0"/>
              <a:t>The athlete </a:t>
            </a:r>
            <a:r>
              <a:rPr lang="en-US" dirty="0" smtClean="0">
                <a:hlinkClick r:id="rId2" action="ppaction://hlinkfile"/>
              </a:rPr>
              <a:t>warms up</a:t>
            </a:r>
            <a:r>
              <a:rPr lang="en-US" dirty="0" smtClean="0"/>
              <a:t> for </a:t>
            </a:r>
            <a:r>
              <a:rPr lang="en-US" dirty="0" smtClean="0">
                <a:solidFill>
                  <a:srgbClr val="FF0000"/>
                </a:solidFill>
              </a:rPr>
              <a:t>10</a:t>
            </a:r>
            <a:r>
              <a:rPr lang="en-US" dirty="0" smtClean="0"/>
              <a:t> minutes</a:t>
            </a:r>
          </a:p>
          <a:p>
            <a:r>
              <a:rPr lang="en-US" dirty="0" smtClean="0"/>
              <a:t>The assistant gives the command “</a:t>
            </a:r>
            <a:r>
              <a:rPr lang="en-US" b="1" dirty="0" smtClean="0"/>
              <a:t>GO</a:t>
            </a:r>
            <a:r>
              <a:rPr lang="en-US" dirty="0" smtClean="0"/>
              <a:t>”, starts the stopwatch and the athlete commences the test </a:t>
            </a:r>
          </a:p>
          <a:p>
            <a:r>
              <a:rPr lang="en-US" dirty="0" smtClean="0"/>
              <a:t>The assistant records the time taken for the athlete to complete the test and the athlete’s </a:t>
            </a:r>
            <a:r>
              <a:rPr lang="en-US" b="1" dirty="0" smtClean="0"/>
              <a:t>heart rate immediately on finishing</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a:xfrm>
            <a:off x="457200" y="1600201"/>
            <a:ext cx="7543800" cy="4495799"/>
          </a:xfrm>
        </p:spPr>
        <p:txBody>
          <a:bodyPr>
            <a:normAutofit fontScale="77500" lnSpcReduction="20000"/>
          </a:bodyPr>
          <a:lstStyle/>
          <a:p>
            <a:r>
              <a:rPr lang="en-US" dirty="0" smtClean="0"/>
              <a:t>The formula used to calculate VO2max is:</a:t>
            </a:r>
          </a:p>
          <a:p>
            <a:r>
              <a:rPr lang="en-US" dirty="0" smtClean="0"/>
              <a:t>132.853 - (0.0769 × Weight) - (0.3877 × Age) + (6.315 × Gender) - (3.2649 × Time) - (0.1565 × Heart rate) </a:t>
            </a:r>
          </a:p>
          <a:p>
            <a:r>
              <a:rPr lang="en-US" dirty="0" smtClean="0"/>
              <a:t>Where:</a:t>
            </a:r>
          </a:p>
          <a:p>
            <a:r>
              <a:rPr lang="en-US" dirty="0" smtClean="0"/>
              <a:t>Weight is in </a:t>
            </a:r>
            <a:r>
              <a:rPr lang="en-US" dirty="0" smtClean="0">
                <a:solidFill>
                  <a:srgbClr val="FF0000"/>
                </a:solidFill>
              </a:rPr>
              <a:t>pounds</a:t>
            </a:r>
            <a:r>
              <a:rPr lang="en-US" dirty="0" smtClean="0"/>
              <a:t> (lbs)</a:t>
            </a:r>
          </a:p>
          <a:p>
            <a:r>
              <a:rPr lang="en-US" dirty="0" smtClean="0"/>
              <a:t>Gender Male = </a:t>
            </a:r>
            <a:r>
              <a:rPr lang="en-US" dirty="0" smtClean="0">
                <a:solidFill>
                  <a:srgbClr val="FF0000"/>
                </a:solidFill>
              </a:rPr>
              <a:t>1</a:t>
            </a:r>
            <a:r>
              <a:rPr lang="en-US" dirty="0" smtClean="0"/>
              <a:t> and Female = </a:t>
            </a:r>
            <a:r>
              <a:rPr lang="en-US" dirty="0" smtClean="0">
                <a:solidFill>
                  <a:srgbClr val="FF0000"/>
                </a:solidFill>
              </a:rPr>
              <a:t>0</a:t>
            </a:r>
          </a:p>
          <a:p>
            <a:r>
              <a:rPr lang="en-US" dirty="0" smtClean="0"/>
              <a:t>Time is expressed in </a:t>
            </a:r>
            <a:r>
              <a:rPr lang="en-US" dirty="0" smtClean="0">
                <a:solidFill>
                  <a:srgbClr val="FF0000"/>
                </a:solidFill>
              </a:rPr>
              <a:t>minutes</a:t>
            </a:r>
            <a:r>
              <a:rPr lang="en-US" dirty="0" smtClean="0"/>
              <a:t> and 100ths of minutes</a:t>
            </a:r>
          </a:p>
          <a:p>
            <a:r>
              <a:rPr lang="en-US" dirty="0" smtClean="0"/>
              <a:t>Heart rate is in beats/minute</a:t>
            </a:r>
          </a:p>
          <a:p>
            <a:r>
              <a:rPr lang="en-US" dirty="0" smtClean="0"/>
              <a:t>Age is in </a:t>
            </a:r>
            <a:r>
              <a:rPr lang="en-US" dirty="0" smtClean="0">
                <a:solidFill>
                  <a:srgbClr val="FF0000"/>
                </a:solidFill>
              </a:rPr>
              <a:t>years</a:t>
            </a:r>
          </a:p>
          <a:p>
            <a:pPr>
              <a:buNone/>
            </a:pPr>
            <a:r>
              <a:rPr lang="en-US" b="1" dirty="0" smtClean="0">
                <a:hlinkClick r:id="rId2" action="ppaction://hlinkfile"/>
              </a:rPr>
              <a:t>The Rockport Fitness Walking Test VO2max Calculator</a:t>
            </a:r>
            <a:endParaRPr lang="en-US" b="1" dirty="0"/>
          </a:p>
        </p:txBody>
      </p:sp>
      <p:sp>
        <p:nvSpPr>
          <p:cNvPr id="4" name="Up Arrow Callout 3"/>
          <p:cNvSpPr/>
          <p:nvPr/>
        </p:nvSpPr>
        <p:spPr>
          <a:xfrm>
            <a:off x="8153400" y="5105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3"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VO2max from a one mile jog</a:t>
            </a:r>
            <a:endParaRPr lang="en-US" dirty="0"/>
          </a:p>
        </p:txBody>
      </p:sp>
      <p:sp>
        <p:nvSpPr>
          <p:cNvPr id="3" name="Content Placeholder 2"/>
          <p:cNvSpPr>
            <a:spLocks noGrp="1"/>
          </p:cNvSpPr>
          <p:nvPr>
            <p:ph idx="1"/>
          </p:nvPr>
        </p:nvSpPr>
        <p:spPr/>
        <p:txBody>
          <a:bodyPr>
            <a:normAutofit lnSpcReduction="10000"/>
          </a:bodyPr>
          <a:lstStyle/>
          <a:p>
            <a:r>
              <a:rPr lang="en-US" dirty="0" smtClean="0"/>
              <a:t>To monitor the development of the athlete's VO2max.</a:t>
            </a:r>
          </a:p>
          <a:p>
            <a:r>
              <a:rPr lang="en-US" b="1" dirty="0" smtClean="0"/>
              <a:t>Required Resources</a:t>
            </a:r>
            <a:r>
              <a:rPr lang="en-US" dirty="0" smtClean="0"/>
              <a:t>:</a:t>
            </a:r>
          </a:p>
          <a:p>
            <a:r>
              <a:rPr lang="en-US" dirty="0" smtClean="0"/>
              <a:t>400 metre track</a:t>
            </a:r>
          </a:p>
          <a:p>
            <a:r>
              <a:rPr lang="en-US" dirty="0" smtClean="0"/>
              <a:t>Stopwatch</a:t>
            </a:r>
          </a:p>
          <a:p>
            <a:r>
              <a:rPr lang="en-US" dirty="0" smtClean="0"/>
              <a:t>Weighing Scales</a:t>
            </a:r>
          </a:p>
          <a:p>
            <a:r>
              <a:rPr lang="en-US" dirty="0" smtClean="0"/>
              <a:t>Heart Rate Monitor</a:t>
            </a:r>
          </a:p>
          <a:p>
            <a:r>
              <a:rPr lang="en-US" dirty="0" smtClean="0"/>
              <a:t>Assistant</a:t>
            </a:r>
          </a:p>
          <a:p>
            <a:endParaRPr lang="en-US" b="1"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assistant weighs and records the athlete's weight</a:t>
            </a:r>
          </a:p>
          <a:p>
            <a:r>
              <a:rPr lang="en-US" dirty="0" smtClean="0"/>
              <a:t>The athlete </a:t>
            </a:r>
            <a:r>
              <a:rPr lang="en-US" dirty="0" smtClean="0">
                <a:hlinkClick r:id="rId2" action="ppaction://hlinkfile"/>
              </a:rPr>
              <a:t>warms up</a:t>
            </a:r>
            <a:r>
              <a:rPr lang="en-US" dirty="0" smtClean="0"/>
              <a:t> for </a:t>
            </a:r>
            <a:r>
              <a:rPr lang="en-US" b="1" dirty="0" smtClean="0"/>
              <a:t>10</a:t>
            </a:r>
            <a:r>
              <a:rPr lang="en-US" dirty="0" smtClean="0"/>
              <a:t> minutes</a:t>
            </a:r>
          </a:p>
          <a:p>
            <a:r>
              <a:rPr lang="en-US" dirty="0" smtClean="0"/>
              <a:t>The assistant gives the command “</a:t>
            </a:r>
            <a:r>
              <a:rPr lang="en-US" b="1" dirty="0" smtClean="0"/>
              <a:t>GO</a:t>
            </a:r>
            <a:r>
              <a:rPr lang="en-US" dirty="0" smtClean="0"/>
              <a:t>”, starts the stopwatch and the athlete commences the test </a:t>
            </a:r>
          </a:p>
          <a:p>
            <a:r>
              <a:rPr lang="en-US" dirty="0" smtClean="0"/>
              <a:t>The athlete jogs </a:t>
            </a:r>
            <a:r>
              <a:rPr lang="en-US" b="1" dirty="0" smtClean="0"/>
              <a:t>one mile </a:t>
            </a:r>
            <a:r>
              <a:rPr lang="en-US" dirty="0" smtClean="0"/>
              <a:t>at an easy, steady pace, making sure that they take longer than eight minutes (males), or more than nine minutes (females)</a:t>
            </a:r>
          </a:p>
          <a:p>
            <a:r>
              <a:rPr lang="en-US" dirty="0" smtClean="0"/>
              <a:t>The assistant stops the stopwatch when the athlete completes one mile, records the time and immediately records the athlete’s heart rate (bpm)</a:t>
            </a:r>
          </a:p>
        </p:txBody>
      </p:sp>
      <p:sp>
        <p:nvSpPr>
          <p:cNvPr id="4" name="Slide Number Placeholder 3"/>
          <p:cNvSpPr>
            <a:spLocks noGrp="1"/>
          </p:cNvSpPr>
          <p:nvPr>
            <p:ph type="sldNum" sz="quarter" idx="12"/>
          </p:nvPr>
        </p:nvSpPr>
        <p:spPr/>
        <p:txBody>
          <a:bodyPr/>
          <a:lstStyle/>
          <a:p>
            <a:fld id="{88D690CA-7033-48E8-97CD-DAB64FD216B4}"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p:txBody>
          <a:bodyPr>
            <a:normAutofit lnSpcReduction="10000"/>
          </a:bodyPr>
          <a:lstStyle/>
          <a:p>
            <a:r>
              <a:rPr lang="en-US" dirty="0" smtClean="0"/>
              <a:t>The algorithms to calculate VO2max are:</a:t>
            </a:r>
          </a:p>
          <a:p>
            <a:r>
              <a:rPr lang="en-US" dirty="0" smtClean="0"/>
              <a:t>Male Athletes VO2max = 108.844 - 0.1636W - 1.438T - 0.1928H</a:t>
            </a:r>
          </a:p>
          <a:p>
            <a:r>
              <a:rPr lang="en-US" dirty="0" smtClean="0"/>
              <a:t>Female Athletes VO2max = 100.5 - 0.1636W - 1.438T - 0.1928H</a:t>
            </a:r>
          </a:p>
          <a:p>
            <a:r>
              <a:rPr lang="en-US" dirty="0" smtClean="0"/>
              <a:t>Where W = Weight in kg, T = Time for the one mile run and H = Heart Rate at the end of the run</a:t>
            </a:r>
          </a:p>
          <a:p>
            <a:r>
              <a:rPr lang="en-US" b="1" dirty="0" smtClean="0">
                <a:hlinkClick r:id="rId2" action="ppaction://hlinkfile"/>
              </a:rPr>
              <a:t>Vo2max from a one mile jog</a:t>
            </a:r>
            <a:endParaRPr lang="en-US" b="1" dirty="0" smtClean="0"/>
          </a:p>
          <a:p>
            <a:endParaRPr lang="en-US" dirty="0" smtClean="0"/>
          </a:p>
        </p:txBody>
      </p:sp>
      <p:sp>
        <p:nvSpPr>
          <p:cNvPr id="4" name="Up Arrow Callout 3"/>
          <p:cNvSpPr/>
          <p:nvPr/>
        </p:nvSpPr>
        <p:spPr>
          <a:xfrm>
            <a:off x="8077200" y="52578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3"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RAST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Running-based Anaerobic Sprint Test (RAST) was developed at the University of Wolverhampton (United Kingdom) to test an athlete's anaerobic performance. RAST is similar to the </a:t>
            </a:r>
            <a:r>
              <a:rPr lang="en-US" dirty="0" smtClean="0">
                <a:hlinkClick r:id="rId2" action="ppaction://hlinkfile"/>
              </a:rPr>
              <a:t>Wingate ANaerobic 30 cycle Test</a:t>
            </a:r>
            <a:r>
              <a:rPr lang="en-US" dirty="0" smtClean="0"/>
              <a:t> (WANT) in that it provides coaches with measurements of power and fatigue index.</a:t>
            </a:r>
          </a:p>
          <a:p>
            <a:r>
              <a:rPr lang="en-US" b="1" dirty="0" smtClean="0"/>
              <a:t>Required Resources:</a:t>
            </a:r>
          </a:p>
          <a:p>
            <a:r>
              <a:rPr lang="en-US" dirty="0" smtClean="0"/>
              <a:t>400 metre track </a:t>
            </a:r>
          </a:p>
          <a:p>
            <a:r>
              <a:rPr lang="en-US" dirty="0" smtClean="0"/>
              <a:t>Two Cones</a:t>
            </a:r>
          </a:p>
          <a:p>
            <a:r>
              <a:rPr lang="en-US" dirty="0" smtClean="0"/>
              <a:t>Two Stopwatches</a:t>
            </a:r>
          </a:p>
          <a:p>
            <a:r>
              <a:rPr lang="en-US" dirty="0" smtClean="0"/>
              <a:t>Two Assistants</a:t>
            </a:r>
          </a:p>
          <a:p>
            <a:pPr>
              <a:buNone/>
            </a:pPr>
            <a:endParaRPr lang="en-US" b="1"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This test requires the athlete to undertake six 35 metre sprints with 10 seconds recovery between each sprint.</a:t>
            </a:r>
          </a:p>
          <a:p>
            <a:r>
              <a:rPr lang="en-US" b="1" dirty="0" smtClean="0"/>
              <a:t>The 1st assistant </a:t>
            </a:r>
            <a:r>
              <a:rPr lang="en-US" dirty="0" smtClean="0"/>
              <a:t>weighs and records the athlete’s weight</a:t>
            </a:r>
          </a:p>
          <a:p>
            <a:r>
              <a:rPr lang="en-US" dirty="0" smtClean="0"/>
              <a:t>The athlete </a:t>
            </a:r>
            <a:r>
              <a:rPr lang="en-US" dirty="0" smtClean="0">
                <a:hlinkClick r:id="rId2" action="ppaction://hlinkfile"/>
              </a:rPr>
              <a:t>warms up</a:t>
            </a:r>
            <a:r>
              <a:rPr lang="en-US" dirty="0" smtClean="0"/>
              <a:t> for </a:t>
            </a:r>
            <a:r>
              <a:rPr lang="en-US" b="1" dirty="0" smtClean="0"/>
              <a:t>10</a:t>
            </a:r>
            <a:r>
              <a:rPr lang="en-US" dirty="0" smtClean="0"/>
              <a:t> minutes</a:t>
            </a:r>
          </a:p>
          <a:p>
            <a:r>
              <a:rPr lang="en-US" dirty="0" smtClean="0"/>
              <a:t>The assistants mark out a </a:t>
            </a:r>
            <a:r>
              <a:rPr lang="en-US" b="1" dirty="0" smtClean="0"/>
              <a:t>35 metre </a:t>
            </a:r>
            <a:r>
              <a:rPr lang="en-US" dirty="0" smtClean="0"/>
              <a:t>straight on the track with the cones</a:t>
            </a:r>
          </a:p>
          <a:p>
            <a:r>
              <a:rPr lang="en-US" dirty="0" smtClean="0"/>
              <a:t>The assistants each have a </a:t>
            </a:r>
            <a:r>
              <a:rPr lang="en-US" b="1" dirty="0" smtClean="0"/>
              <a:t>stopwatch</a:t>
            </a:r>
          </a:p>
          <a:p>
            <a:r>
              <a:rPr lang="en-US" dirty="0" smtClean="0"/>
              <a:t>The athlete completes </a:t>
            </a:r>
            <a:r>
              <a:rPr lang="en-US" b="1" dirty="0" smtClean="0"/>
              <a:t>six 35 metre runs </a:t>
            </a:r>
            <a:r>
              <a:rPr lang="en-US" dirty="0" smtClean="0"/>
              <a:t>at maximum pace with </a:t>
            </a:r>
            <a:r>
              <a:rPr lang="en-US" b="1" dirty="0" smtClean="0"/>
              <a:t>10</a:t>
            </a:r>
            <a:r>
              <a:rPr lang="en-US" dirty="0" smtClean="0"/>
              <a:t> seconds allowed </a:t>
            </a:r>
            <a:r>
              <a:rPr lang="en-US" b="1" dirty="0" smtClean="0"/>
              <a:t>between</a:t>
            </a:r>
            <a:r>
              <a:rPr lang="en-US" dirty="0" smtClean="0"/>
              <a:t> each sprint for turnaround as follows:</a:t>
            </a:r>
          </a:p>
          <a:p>
            <a:r>
              <a:rPr lang="en-US" dirty="0" smtClean="0"/>
              <a:t>The athlete, </a:t>
            </a:r>
            <a:r>
              <a:rPr lang="en-US" b="1" dirty="0" smtClean="0"/>
              <a:t>using a standing </a:t>
            </a:r>
            <a:r>
              <a:rPr lang="en-US" dirty="0" smtClean="0"/>
              <a:t>start, gets ready to sprint</a:t>
            </a:r>
          </a:p>
          <a:p>
            <a:r>
              <a:rPr lang="en-US" dirty="0" smtClean="0"/>
              <a:t>The 2nd assistant gives the command </a:t>
            </a:r>
            <a:r>
              <a:rPr lang="en-US" b="1" dirty="0" smtClean="0"/>
              <a:t>GO</a:t>
            </a:r>
            <a:r>
              <a:rPr lang="en-US" dirty="0" smtClean="0"/>
              <a:t> for the athlete to start and the </a:t>
            </a:r>
            <a:r>
              <a:rPr lang="en-US" b="1" dirty="0" smtClean="0"/>
              <a:t>1st</a:t>
            </a:r>
            <a:r>
              <a:rPr lang="en-US" dirty="0" smtClean="0"/>
              <a:t> </a:t>
            </a:r>
            <a:r>
              <a:rPr lang="en-US" b="1" dirty="0" smtClean="0"/>
              <a:t>assistant starts his/her stopwatch</a:t>
            </a:r>
          </a:p>
          <a:p>
            <a:r>
              <a:rPr lang="en-US" dirty="0" smtClean="0"/>
              <a:t>When the athlete completes the </a:t>
            </a:r>
            <a:r>
              <a:rPr lang="en-US" b="1" dirty="0" smtClean="0"/>
              <a:t>35 metres </a:t>
            </a:r>
          </a:p>
          <a:p>
            <a:pPr lvl="1"/>
            <a:r>
              <a:rPr lang="en-US" dirty="0" smtClean="0"/>
              <a:t>the </a:t>
            </a:r>
            <a:r>
              <a:rPr lang="en-US" b="1" dirty="0" smtClean="0"/>
              <a:t>1st assistant stops his/her stopwatch, records the time and resets the stopwatch</a:t>
            </a:r>
          </a:p>
          <a:p>
            <a:pPr lvl="1"/>
            <a:r>
              <a:rPr lang="en-US" dirty="0" smtClean="0"/>
              <a:t>the </a:t>
            </a:r>
            <a:r>
              <a:rPr lang="en-US" b="1" dirty="0" smtClean="0"/>
              <a:t>2nd assistant starts his/her stopwatch to time the 10 second turnaround </a:t>
            </a:r>
          </a:p>
          <a:p>
            <a:r>
              <a:rPr lang="en-US" dirty="0" smtClean="0"/>
              <a:t>When 10 seconds has </a:t>
            </a:r>
            <a:r>
              <a:rPr lang="en-US" b="1" dirty="0" smtClean="0"/>
              <a:t>elapsed</a:t>
            </a:r>
            <a:r>
              <a:rPr lang="en-US" dirty="0" smtClean="0"/>
              <a:t> the 2nd assistant gives the command </a:t>
            </a:r>
            <a:r>
              <a:rPr lang="en-US" b="1" dirty="0" smtClean="0"/>
              <a:t>GO</a:t>
            </a:r>
            <a:r>
              <a:rPr lang="en-US" dirty="0" smtClean="0"/>
              <a:t> for the athlete to start, rests the stopwatch and </a:t>
            </a:r>
            <a:r>
              <a:rPr lang="en-US" b="1" dirty="0" smtClean="0"/>
              <a:t>the 1st assistant starts his/her stopwatch</a:t>
            </a:r>
          </a:p>
          <a:p>
            <a:r>
              <a:rPr lang="en-US" dirty="0" smtClean="0"/>
              <a:t>3 and 4 are repeated six times</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Velocity = Distance ÷ Time</a:t>
            </a:r>
          </a:p>
          <a:p>
            <a:r>
              <a:rPr lang="en-US" dirty="0" smtClean="0"/>
              <a:t>Acceleration = Velocity ÷ Time</a:t>
            </a:r>
          </a:p>
          <a:p>
            <a:r>
              <a:rPr lang="en-US" dirty="0" smtClean="0"/>
              <a:t>Force = Weight × Acceleration</a:t>
            </a:r>
          </a:p>
          <a:p>
            <a:r>
              <a:rPr lang="en-US" dirty="0" smtClean="0"/>
              <a:t>Power = Force × Velocity</a:t>
            </a:r>
          </a:p>
          <a:p>
            <a:r>
              <a:rPr lang="en-US" dirty="0" smtClean="0"/>
              <a:t>OR</a:t>
            </a:r>
          </a:p>
          <a:p>
            <a:r>
              <a:rPr lang="en-US" dirty="0" smtClean="0"/>
              <a:t>Power = Weight × Distance ² ÷ Time ³</a:t>
            </a:r>
          </a:p>
          <a:p>
            <a:pPr>
              <a:buNone/>
            </a:pPr>
            <a:r>
              <a:rPr lang="en-US" dirty="0" smtClean="0"/>
              <a:t>      </a:t>
            </a:r>
            <a:r>
              <a:rPr lang="en-US" b="1" dirty="0" smtClean="0"/>
              <a:t>From the six times calculate the power for each run and then determine :</a:t>
            </a:r>
          </a:p>
          <a:p>
            <a:r>
              <a:rPr lang="en-US" dirty="0" smtClean="0"/>
              <a:t>Maximum power - the highest value</a:t>
            </a:r>
          </a:p>
          <a:p>
            <a:r>
              <a:rPr lang="en-US" dirty="0" smtClean="0"/>
              <a:t>Minimum power - the lowest value</a:t>
            </a:r>
          </a:p>
          <a:p>
            <a:r>
              <a:rPr lang="en-US" dirty="0" smtClean="0"/>
              <a:t>Average power - sum of all six values ÷ 6</a:t>
            </a:r>
          </a:p>
          <a:p>
            <a:r>
              <a:rPr lang="en-US" dirty="0" smtClean="0"/>
              <a:t>Fatigue Index - (Maximum power - Minimum power) ÷ Total time for the 6 sprints</a:t>
            </a:r>
          </a:p>
          <a:p>
            <a:pPr>
              <a:buNone/>
            </a:pPr>
            <a:endParaRPr lang="en-US" dirty="0" smtClean="0"/>
          </a:p>
          <a:p>
            <a:r>
              <a:rPr lang="en-US" dirty="0" smtClean="0">
                <a:hlinkClick r:id="rId2" action="ppaction://hlinkfile"/>
              </a:rPr>
              <a:t>RAST Calculator</a:t>
            </a:r>
            <a:endParaRPr lang="en-US" dirty="0" smtClean="0"/>
          </a:p>
          <a:p>
            <a:endParaRPr lang="en-US" dirty="0"/>
          </a:p>
        </p:txBody>
      </p:sp>
      <p:sp>
        <p:nvSpPr>
          <p:cNvPr id="4" name="Up Arrow Callout 3">
            <a:hlinkClick r:id="rId3" action="ppaction://hlinksldjump"/>
          </p:cNvPr>
          <p:cNvSpPr/>
          <p:nvPr/>
        </p:nvSpPr>
        <p:spPr>
          <a:xfrm>
            <a:off x="7772400" y="52578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4" action="ppaction://hlinksldjump"/>
              </a:rPr>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505 Agility Test</a:t>
            </a:r>
            <a:endParaRPr lang="en-US" dirty="0"/>
          </a:p>
        </p:txBody>
      </p:sp>
      <p:sp>
        <p:nvSpPr>
          <p:cNvPr id="3" name="Content Placeholder 2"/>
          <p:cNvSpPr>
            <a:spLocks noGrp="1"/>
          </p:cNvSpPr>
          <p:nvPr>
            <p:ph idx="1"/>
          </p:nvPr>
        </p:nvSpPr>
        <p:spPr/>
        <p:txBody>
          <a:bodyPr>
            <a:normAutofit fontScale="92500"/>
          </a:bodyPr>
          <a:lstStyle/>
          <a:p>
            <a:r>
              <a:rPr lang="en-US" dirty="0" smtClean="0"/>
              <a:t>The objective of this test is to monitor the development of the athlete's </a:t>
            </a:r>
            <a:r>
              <a:rPr lang="en-US" dirty="0" smtClean="0">
                <a:hlinkClick r:id="rId2" action="ppaction://hlinkfile"/>
              </a:rPr>
              <a:t>speed</a:t>
            </a:r>
            <a:r>
              <a:rPr lang="en-US" dirty="0" smtClean="0"/>
              <a:t> and </a:t>
            </a:r>
            <a:r>
              <a:rPr lang="en-US" dirty="0" smtClean="0">
                <a:hlinkClick r:id="rId3" action="ppaction://hlinkfile"/>
              </a:rPr>
              <a:t>agility</a:t>
            </a:r>
            <a:r>
              <a:rPr lang="en-US" dirty="0" smtClean="0"/>
              <a:t>.</a:t>
            </a:r>
          </a:p>
          <a:p>
            <a:r>
              <a:rPr lang="en-US" b="1" dirty="0" smtClean="0"/>
              <a:t>Required Resources</a:t>
            </a:r>
            <a:r>
              <a:rPr lang="en-US" dirty="0" smtClean="0"/>
              <a:t>:</a:t>
            </a:r>
          </a:p>
          <a:p>
            <a:r>
              <a:rPr lang="en-US" dirty="0" smtClean="0"/>
              <a:t>6 cones</a:t>
            </a:r>
          </a:p>
          <a:p>
            <a:r>
              <a:rPr lang="en-US" dirty="0" smtClean="0"/>
              <a:t>Flat non-slip surface</a:t>
            </a:r>
          </a:p>
          <a:p>
            <a:r>
              <a:rPr lang="en-US" dirty="0" smtClean="0"/>
              <a:t>Tape measure</a:t>
            </a:r>
          </a:p>
          <a:p>
            <a:r>
              <a:rPr lang="en-US" dirty="0" smtClean="0"/>
              <a:t>Stopwatch</a:t>
            </a:r>
          </a:p>
          <a:p>
            <a:r>
              <a:rPr lang="en-US" dirty="0" smtClean="0"/>
              <a:t>Assistant</a:t>
            </a:r>
          </a:p>
          <a:p>
            <a:endParaRPr lang="en-US" b="1"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Agility</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505 Agility Test</a:t>
            </a:r>
            <a:endParaRPr lang="en-US" b="1" dirty="0" smtClean="0"/>
          </a:p>
          <a:p>
            <a:r>
              <a:rPr lang="en-US" b="1" dirty="0" smtClean="0">
                <a:hlinkClick r:id="rId3" action="ppaction://hlinksldjump"/>
              </a:rPr>
              <a:t>Illinois Agility Run Test</a:t>
            </a:r>
            <a:endParaRPr lang="en-US" b="1" dirty="0" smtClean="0"/>
          </a:p>
          <a:p>
            <a:pPr>
              <a:buNone/>
            </a:pPr>
            <a:endParaRPr lang="en-US" b="1" dirty="0" smtClean="0"/>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a:xfrm>
            <a:off x="457200" y="1600200"/>
            <a:ext cx="3962400" cy="4525963"/>
          </a:xfrm>
        </p:spPr>
        <p:txBody>
          <a:bodyPr>
            <a:normAutofit fontScale="92500" lnSpcReduction="20000"/>
          </a:bodyPr>
          <a:lstStyle/>
          <a:p>
            <a:r>
              <a:rPr lang="en-US" dirty="0" smtClean="0"/>
              <a:t>This test requires the athlete to run from the “Start” line to the “Turn” line and return to the “Start” line as fast as possible (see the diagram below). The athlete must step past the "Turn" line with both feet before returning.</a:t>
            </a:r>
          </a:p>
          <a:p>
            <a:endParaRPr lang="en-US" dirty="0"/>
          </a:p>
        </p:txBody>
      </p:sp>
      <p:pic>
        <p:nvPicPr>
          <p:cNvPr id="1026" name="Picture 2" descr="C:\Users\Administrator\Desktop\505agility.jpg"/>
          <p:cNvPicPr>
            <a:picLocks noChangeAspect="1" noChangeArrowheads="1"/>
          </p:cNvPicPr>
          <p:nvPr/>
        </p:nvPicPr>
        <p:blipFill>
          <a:blip r:embed="rId2" cstate="print"/>
          <a:srcRect/>
          <a:stretch>
            <a:fillRect/>
          </a:stretch>
        </p:blipFill>
        <p:spPr bwMode="auto">
          <a:xfrm>
            <a:off x="4419600" y="1981200"/>
            <a:ext cx="4524168" cy="3200400"/>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assistant sets up the course as detailed in the diagram</a:t>
            </a:r>
          </a:p>
          <a:p>
            <a:r>
              <a:rPr lang="en-US" dirty="0" smtClean="0"/>
              <a:t>The assistant gives the command "GO"</a:t>
            </a:r>
          </a:p>
          <a:p>
            <a:r>
              <a:rPr lang="en-US" dirty="0" smtClean="0"/>
              <a:t>The athlete commences the test running from Line A to Line C and back as fast as possible</a:t>
            </a:r>
          </a:p>
          <a:p>
            <a:r>
              <a:rPr lang="en-US" dirty="0" smtClean="0"/>
              <a:t>The assistant starts the stopwatch as the athlete passes line B on their way to the "Turn" line (the athlete must step past the "Turn" line with both feet before returning)</a:t>
            </a:r>
          </a:p>
          <a:p>
            <a:r>
              <a:rPr lang="en-US" dirty="0" smtClean="0"/>
              <a:t>The assistant stops the stopwatch when the athlete passes line B on their return to the "Start" line and records the time</a:t>
            </a:r>
          </a:p>
        </p:txBody>
      </p:sp>
      <p:sp>
        <p:nvSpPr>
          <p:cNvPr id="4" name="Up Arrow Callout 3">
            <a:hlinkClick r:id="rId3" action="ppaction://hlinksldjump"/>
          </p:cNvPr>
          <p:cNvSpPr/>
          <p:nvPr/>
        </p:nvSpPr>
        <p:spPr>
          <a:xfrm>
            <a:off x="7543800" y="52578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Illinois Agility Run Test</a:t>
            </a:r>
            <a:endParaRPr lang="en-US" dirty="0"/>
          </a:p>
        </p:txBody>
      </p:sp>
      <p:sp>
        <p:nvSpPr>
          <p:cNvPr id="3" name="Content Placeholder 2"/>
          <p:cNvSpPr>
            <a:spLocks noGrp="1"/>
          </p:cNvSpPr>
          <p:nvPr>
            <p:ph idx="1"/>
          </p:nvPr>
        </p:nvSpPr>
        <p:spPr/>
        <p:txBody>
          <a:bodyPr/>
          <a:lstStyle/>
          <a:p>
            <a:r>
              <a:rPr lang="en-US" dirty="0" smtClean="0"/>
              <a:t>The objective of the Illinois Agility Run Test is to monitor the development of the athlete's agility.</a:t>
            </a:r>
          </a:p>
          <a:p>
            <a:r>
              <a:rPr lang="en-US" b="1" dirty="0" smtClean="0"/>
              <a:t>Required Resources</a:t>
            </a:r>
          </a:p>
          <a:p>
            <a:r>
              <a:rPr lang="en-US" dirty="0" smtClean="0"/>
              <a:t>Flat non-slip surface</a:t>
            </a:r>
          </a:p>
          <a:p>
            <a:r>
              <a:rPr lang="en-US" dirty="0" smtClean="0"/>
              <a:t>8 cones</a:t>
            </a:r>
          </a:p>
          <a:p>
            <a:r>
              <a:rPr lang="en-US" dirty="0" smtClean="0"/>
              <a:t>Stopwatch</a:t>
            </a:r>
          </a:p>
          <a:p>
            <a:r>
              <a:rPr lang="en-US" dirty="0" smtClean="0"/>
              <a:t>Assistant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assistance sets up the course as detailed in the diagram</a:t>
            </a:r>
          </a:p>
          <a:p>
            <a:r>
              <a:rPr lang="en-US" dirty="0" smtClean="0"/>
              <a:t>The athlete lies face down on the floor at the “Start” cone</a:t>
            </a:r>
          </a:p>
          <a:p>
            <a:r>
              <a:rPr lang="en-US" dirty="0" smtClean="0"/>
              <a:t>The assistant gives the command “GO” and starts the stopwatch.</a:t>
            </a:r>
          </a:p>
          <a:p>
            <a:r>
              <a:rPr lang="en-US" dirty="0" smtClean="0"/>
              <a:t>The athlete jumps to his/her feet and negotiates the course around the cones following the red line route shown in the diagram to the finish</a:t>
            </a:r>
          </a:p>
          <a:p>
            <a:r>
              <a:rPr lang="en-US" dirty="0" smtClean="0"/>
              <a:t>The assistant stops the stopwatch and records the time when the athlete passes the “Finish” cone </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505200" cy="1143000"/>
          </a:xfrm>
        </p:spPr>
        <p:txBody>
          <a:bodyPr/>
          <a:lstStyle/>
          <a:p>
            <a:r>
              <a:rPr lang="en-US" b="1" dirty="0" smtClean="0"/>
              <a:t>Assessment</a:t>
            </a:r>
            <a:endParaRPr lang="en-US" dirty="0"/>
          </a:p>
        </p:txBody>
      </p:sp>
      <p:pic>
        <p:nvPicPr>
          <p:cNvPr id="2050" name="Picture 2" descr="C:\Users\Administrator\Desktop\elnois.jpg"/>
          <p:cNvPicPr>
            <a:picLocks noChangeAspect="1" noChangeArrowheads="1"/>
          </p:cNvPicPr>
          <p:nvPr/>
        </p:nvPicPr>
        <p:blipFill>
          <a:blip r:embed="rId2" cstate="print"/>
          <a:srcRect/>
          <a:stretch>
            <a:fillRect/>
          </a:stretch>
        </p:blipFill>
        <p:spPr bwMode="auto">
          <a:xfrm>
            <a:off x="381000" y="4953000"/>
            <a:ext cx="8534400" cy="1219200"/>
          </a:xfrm>
          <a:prstGeom prst="rect">
            <a:avLst/>
          </a:prstGeom>
          <a:noFill/>
        </p:spPr>
      </p:pic>
      <p:pic>
        <p:nvPicPr>
          <p:cNvPr id="2051" name="Picture 3" descr="C:\Users\Administrator\Desktop\illinois.gif"/>
          <p:cNvPicPr>
            <a:picLocks noChangeAspect="1" noChangeArrowheads="1"/>
          </p:cNvPicPr>
          <p:nvPr/>
        </p:nvPicPr>
        <p:blipFill>
          <a:blip r:embed="rId3" cstate="print"/>
          <a:srcRect/>
          <a:stretch>
            <a:fillRect/>
          </a:stretch>
        </p:blipFill>
        <p:spPr bwMode="auto">
          <a:xfrm>
            <a:off x="4038600" y="228600"/>
            <a:ext cx="4825405" cy="4495800"/>
          </a:xfrm>
          <a:prstGeom prst="rect">
            <a:avLst/>
          </a:prstGeom>
          <a:noFill/>
        </p:spPr>
      </p:pic>
      <p:sp>
        <p:nvSpPr>
          <p:cNvPr id="5" name="Up Arrow Callout 4">
            <a:hlinkClick r:id="rId4" action="ppaction://hlinksldjump"/>
          </p:cNvPr>
          <p:cNvSpPr/>
          <p:nvPr/>
        </p:nvSpPr>
        <p:spPr>
          <a:xfrm>
            <a:off x="304800" y="3581400"/>
            <a:ext cx="838200" cy="10668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6" name="Slide Number Placeholder 5"/>
          <p:cNvSpPr>
            <a:spLocks noGrp="1"/>
          </p:cNvSpPr>
          <p:nvPr>
            <p:ph type="sldNum" sz="quarter" idx="12"/>
          </p:nvPr>
        </p:nvSpPr>
        <p:spPr/>
        <p:txBody>
          <a:bodyPr/>
          <a:lstStyle/>
          <a:p>
            <a:fld id="{88D690CA-7033-48E8-97CD-DAB64FD216B4}"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Standing Stork Test</a:t>
            </a:r>
            <a:endParaRPr lang="en-US" dirty="0"/>
          </a:p>
        </p:txBody>
      </p:sp>
      <p:sp>
        <p:nvSpPr>
          <p:cNvPr id="3" name="Content Placeholder 2"/>
          <p:cNvSpPr>
            <a:spLocks noGrp="1"/>
          </p:cNvSpPr>
          <p:nvPr>
            <p:ph idx="1"/>
          </p:nvPr>
        </p:nvSpPr>
        <p:spPr/>
        <p:txBody>
          <a:bodyPr/>
          <a:lstStyle/>
          <a:p>
            <a:r>
              <a:rPr lang="en-US" dirty="0" smtClean="0"/>
              <a:t>To monitor the development of the athlete's ability to maintain a state of equilibrium (balance) in a static position.</a:t>
            </a:r>
          </a:p>
          <a:p>
            <a:r>
              <a:rPr lang="en-US" b="1" dirty="0" smtClean="0"/>
              <a:t>Required Resources</a:t>
            </a:r>
          </a:p>
          <a:p>
            <a:r>
              <a:rPr lang="en-US" dirty="0" smtClean="0"/>
              <a:t>Warm dry location - gym</a:t>
            </a:r>
          </a:p>
          <a:p>
            <a:r>
              <a:rPr lang="en-US" dirty="0" smtClean="0"/>
              <a:t>Stopwatch</a:t>
            </a:r>
          </a:p>
          <a:p>
            <a:r>
              <a:rPr lang="en-US" dirty="0" smtClean="0"/>
              <a:t>Assistant</a:t>
            </a:r>
          </a:p>
          <a:p>
            <a:pPr>
              <a:buNone/>
            </a:pPr>
            <a:endParaRPr lang="en-US" dirty="0"/>
          </a:p>
        </p:txBody>
      </p:sp>
      <p:pic>
        <p:nvPicPr>
          <p:cNvPr id="1026" name="Picture 2" descr="C:\Users\Administrator\Desktop\stork-test.jpg"/>
          <p:cNvPicPr>
            <a:picLocks noChangeAspect="1" noChangeArrowheads="1"/>
          </p:cNvPicPr>
          <p:nvPr/>
        </p:nvPicPr>
        <p:blipFill>
          <a:blip r:embed="rId2" cstate="print"/>
          <a:srcRect/>
          <a:stretch>
            <a:fillRect/>
          </a:stretch>
        </p:blipFill>
        <p:spPr bwMode="auto">
          <a:xfrm>
            <a:off x="6934200" y="2666999"/>
            <a:ext cx="1905000" cy="3783357"/>
          </a:xfrm>
          <a:prstGeom prst="rect">
            <a:avLst/>
          </a:prstGeom>
          <a:noFill/>
        </p:spPr>
      </p:pic>
      <p:pic>
        <p:nvPicPr>
          <p:cNvPr id="1027" name="Picture 3" descr="C:\Users\Administrator\Desktop\balance.jpg"/>
          <p:cNvPicPr>
            <a:picLocks noChangeAspect="1" noChangeArrowheads="1"/>
          </p:cNvPicPr>
          <p:nvPr/>
        </p:nvPicPr>
        <p:blipFill>
          <a:blip r:embed="rId3" cstate="print"/>
          <a:srcRect/>
          <a:stretch>
            <a:fillRect/>
          </a:stretch>
        </p:blipFill>
        <p:spPr bwMode="auto">
          <a:xfrm>
            <a:off x="609600" y="5562600"/>
            <a:ext cx="5987902" cy="990600"/>
          </a:xfrm>
          <a:prstGeom prst="rect">
            <a:avLst/>
          </a:prstGeom>
          <a:noFill/>
        </p:spPr>
      </p:pic>
      <p:sp>
        <p:nvSpPr>
          <p:cNvPr id="6" name="Slide Number Placeholder 5"/>
          <p:cNvSpPr>
            <a:spLocks noGrp="1"/>
          </p:cNvSpPr>
          <p:nvPr>
            <p:ph type="sldNum" sz="quarter" idx="12"/>
          </p:nvPr>
        </p:nvSpPr>
        <p:spPr/>
        <p:txBody>
          <a:bodyPr/>
          <a:lstStyle/>
          <a:p>
            <a:fld id="{88D690CA-7033-48E8-97CD-DAB64FD216B4}"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athlete stands comfortably on both feet with their hands on their hips</a:t>
            </a:r>
          </a:p>
          <a:p>
            <a:r>
              <a:rPr lang="en-US" dirty="0" smtClean="0"/>
              <a:t>The athlete lifts the right leg and places the sole of the right foot against the side of the left kneecap</a:t>
            </a:r>
          </a:p>
          <a:p>
            <a:r>
              <a:rPr lang="en-US" dirty="0" smtClean="0"/>
              <a:t>The assistant gives the command “GO”, starts the stopwatch and the athlete raises the heel of the left foot to stand on their toes</a:t>
            </a:r>
          </a:p>
          <a:p>
            <a:r>
              <a:rPr lang="en-US" dirty="0" smtClean="0"/>
              <a:t>The athlete is to hold this position for as long as possible</a:t>
            </a:r>
          </a:p>
          <a:p>
            <a:r>
              <a:rPr lang="en-US" dirty="0" smtClean="0"/>
              <a:t>The assistant stops the stopwatch when the athlete’s left heel touches the ground or the right foot moves away from the left knee</a:t>
            </a:r>
          </a:p>
          <a:p>
            <a:r>
              <a:rPr lang="en-US" dirty="0" smtClean="0"/>
              <a:t>The assistance records the time</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athlete rests for 3 minutes</a:t>
            </a:r>
          </a:p>
          <a:p>
            <a:r>
              <a:rPr lang="en-US" dirty="0" smtClean="0"/>
              <a:t>The athlete stands comfortably on both feet with their hands on their hips</a:t>
            </a:r>
          </a:p>
          <a:p>
            <a:r>
              <a:rPr lang="en-US" dirty="0" smtClean="0"/>
              <a:t>The athlete lifts the left leg and places the sole of the left foot against the side of the right kneecap</a:t>
            </a:r>
          </a:p>
          <a:p>
            <a:r>
              <a:rPr lang="en-US" dirty="0" smtClean="0"/>
              <a:t>The assistant gives the command “GO”, starts the stopwatch and the athlete raises the heel of the right foot to stand on their toes</a:t>
            </a:r>
          </a:p>
          <a:p>
            <a:r>
              <a:rPr lang="en-US" dirty="0" smtClean="0"/>
              <a:t>The athlete is to hold this position for as long as possible </a:t>
            </a:r>
          </a:p>
          <a:p>
            <a:r>
              <a:rPr lang="en-US" dirty="0" smtClean="0"/>
              <a:t>The assistant stops the stopwatch when the athlete’s right heel touches the ground or the left foot moves away from the right kneecap</a:t>
            </a:r>
          </a:p>
          <a:p>
            <a:r>
              <a:rPr lang="en-US" dirty="0" smtClean="0"/>
              <a:t>The assistance records the time </a:t>
            </a:r>
          </a:p>
          <a:p>
            <a:endParaRPr lang="en-US" dirty="0"/>
          </a:p>
        </p:txBody>
      </p:sp>
      <p:sp>
        <p:nvSpPr>
          <p:cNvPr id="4" name="Up Arrow Callout 3">
            <a:hlinkClick r:id="rId2" action="ppaction://hlinksldjump"/>
          </p:cNvPr>
          <p:cNvSpPr/>
          <p:nvPr/>
        </p:nvSpPr>
        <p:spPr>
          <a:xfrm>
            <a:off x="7543800" y="5486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Muscle Fibre Test</a:t>
            </a:r>
            <a:endParaRPr lang="en-US" dirty="0"/>
          </a:p>
        </p:txBody>
      </p:sp>
      <p:sp>
        <p:nvSpPr>
          <p:cNvPr id="3" name="Content Placeholder 2"/>
          <p:cNvSpPr>
            <a:spLocks noGrp="1"/>
          </p:cNvSpPr>
          <p:nvPr>
            <p:ph idx="1"/>
          </p:nvPr>
        </p:nvSpPr>
        <p:spPr/>
        <p:txBody>
          <a:bodyPr/>
          <a:lstStyle/>
          <a:p>
            <a:r>
              <a:rPr lang="en-US" dirty="0" smtClean="0"/>
              <a:t>The objective of the muscle fibre test is to determine the fibre composition of the muscles used for a particular exercise.</a:t>
            </a:r>
          </a:p>
          <a:p>
            <a:r>
              <a:rPr lang="en-US" b="1" dirty="0" smtClean="0"/>
              <a:t>Required Resources</a:t>
            </a:r>
            <a:r>
              <a:rPr lang="en-US" dirty="0" smtClean="0"/>
              <a:t>:</a:t>
            </a:r>
          </a:p>
          <a:p>
            <a:r>
              <a:rPr lang="en-US" dirty="0" smtClean="0"/>
              <a:t>Weight training facilities</a:t>
            </a:r>
          </a:p>
          <a:p>
            <a:r>
              <a:rPr lang="en-US" dirty="0" smtClean="0"/>
              <a:t>An assistant/spotter</a:t>
            </a:r>
          </a:p>
          <a:p>
            <a:r>
              <a:rPr lang="en-US" dirty="0" smtClean="0"/>
              <a:t>Selection of exercises</a:t>
            </a:r>
          </a:p>
          <a:p>
            <a:pPr>
              <a:buNone/>
            </a:pPr>
            <a:endParaRPr lang="en-US" b="1"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to conduct the Dr F. Hatfield muscle fibre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ction="ppaction://hlinkfile"/>
              </a:rPr>
              <a:t>Determine your one repetition maximum </a:t>
            </a:r>
            <a:r>
              <a:rPr lang="en-US" dirty="0" smtClean="0"/>
              <a:t>(1RM) on an exercise</a:t>
            </a:r>
          </a:p>
          <a:p>
            <a:r>
              <a:rPr lang="en-US" dirty="0" smtClean="0"/>
              <a:t>Rest for 15 minutes</a:t>
            </a:r>
          </a:p>
          <a:p>
            <a:r>
              <a:rPr lang="en-US" dirty="0" smtClean="0"/>
              <a:t>Perform as many repetitions as possible with 80% of your 1RM.</a:t>
            </a:r>
          </a:p>
          <a:p>
            <a:r>
              <a:rPr lang="en-US" b="1" dirty="0" smtClean="0"/>
              <a:t>Analysis:</a:t>
            </a:r>
          </a:p>
          <a:p>
            <a:r>
              <a:rPr lang="en-US" dirty="0" smtClean="0"/>
              <a:t>Less than 7 repetitions - fast twitch (FT) dominant</a:t>
            </a:r>
          </a:p>
          <a:p>
            <a:r>
              <a:rPr lang="en-US" dirty="0" smtClean="0"/>
              <a:t>7 or 8 repetitions - mixed fibre type</a:t>
            </a:r>
          </a:p>
          <a:p>
            <a:r>
              <a:rPr lang="en-US" dirty="0" smtClean="0"/>
              <a:t>more than 8 repetitions - slow twitch (ST) dominant.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 </a:t>
            </a:r>
            <a:endParaRPr lang="en-US" dirty="0"/>
          </a:p>
        </p:txBody>
      </p:sp>
      <p:sp>
        <p:nvSpPr>
          <p:cNvPr id="3" name="Content Placeholder 2"/>
          <p:cNvSpPr>
            <a:spLocks noGrp="1"/>
          </p:cNvSpPr>
          <p:nvPr>
            <p:ph idx="1"/>
          </p:nvPr>
        </p:nvSpPr>
        <p:spPr>
          <a:xfrm>
            <a:off x="457200" y="1600201"/>
            <a:ext cx="8229600" cy="4419600"/>
          </a:xfrm>
        </p:spPr>
        <p:txBody>
          <a:bodyPr/>
          <a:lstStyle/>
          <a:p>
            <a:r>
              <a:rPr lang="en-US" b="1" dirty="0" smtClean="0">
                <a:hlinkClick r:id="rId2" action="ppaction://hlinksldjump"/>
              </a:rPr>
              <a:t>Standing Stork Test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to conduct the Charles Poliquin muscle fibre test</a:t>
            </a:r>
            <a:endParaRPr lang="en-US" dirty="0"/>
          </a:p>
        </p:txBody>
      </p:sp>
      <p:sp>
        <p:nvSpPr>
          <p:cNvPr id="3" name="Content Placeholder 2"/>
          <p:cNvSpPr>
            <a:spLocks noGrp="1"/>
          </p:cNvSpPr>
          <p:nvPr>
            <p:ph idx="1"/>
          </p:nvPr>
        </p:nvSpPr>
        <p:spPr>
          <a:xfrm>
            <a:off x="457200" y="1600201"/>
            <a:ext cx="8229600" cy="4191000"/>
          </a:xfrm>
        </p:spPr>
        <p:txBody>
          <a:bodyPr>
            <a:normAutofit fontScale="85000" lnSpcReduction="10000"/>
          </a:bodyPr>
          <a:lstStyle/>
          <a:p>
            <a:r>
              <a:rPr lang="en-US" dirty="0" smtClean="0">
                <a:hlinkClick r:id="rId2" action="ppaction://hlinkfile"/>
              </a:rPr>
              <a:t>Determine your one repetition maximum (1RM) </a:t>
            </a:r>
            <a:r>
              <a:rPr lang="en-US" dirty="0" smtClean="0"/>
              <a:t>on an exercise</a:t>
            </a:r>
          </a:p>
          <a:p>
            <a:r>
              <a:rPr lang="en-US" dirty="0" smtClean="0"/>
              <a:t>Rest for 15 minutes</a:t>
            </a:r>
          </a:p>
          <a:p>
            <a:r>
              <a:rPr lang="en-US" dirty="0" smtClean="0"/>
              <a:t>Perform as many repetitions as possible with 85% of your 1RM</a:t>
            </a:r>
          </a:p>
          <a:p>
            <a:r>
              <a:rPr lang="en-US" b="1" dirty="0" smtClean="0"/>
              <a:t>Analysis:</a:t>
            </a:r>
          </a:p>
          <a:p>
            <a:r>
              <a:rPr lang="en-US" dirty="0" smtClean="0"/>
              <a:t>Less than 5 repetitions - fast twitch (FT) dominant</a:t>
            </a:r>
          </a:p>
          <a:p>
            <a:r>
              <a:rPr lang="en-US" dirty="0" smtClean="0"/>
              <a:t>5 repetitions - mixed fibre type</a:t>
            </a:r>
          </a:p>
          <a:p>
            <a:r>
              <a:rPr lang="en-US" dirty="0" smtClean="0"/>
              <a:t>more than 5 repetitions - slow twitch (ST) dominant</a:t>
            </a:r>
          </a:p>
          <a:p>
            <a:endParaRPr lang="en-US" dirty="0" smtClean="0"/>
          </a:p>
          <a:p>
            <a:pPr>
              <a:buNone/>
            </a:pPr>
            <a:endParaRPr lang="en-US" dirty="0"/>
          </a:p>
        </p:txBody>
      </p:sp>
      <p:sp>
        <p:nvSpPr>
          <p:cNvPr id="5" name="Up Arrow Callout 4">
            <a:hlinkClick r:id="rId3" action="ppaction://hlinksldjump"/>
          </p:cNvPr>
          <p:cNvSpPr/>
          <p:nvPr/>
        </p:nvSpPr>
        <p:spPr>
          <a:xfrm>
            <a:off x="7467600" y="5486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6" name="Slide Number Placeholder 5"/>
          <p:cNvSpPr>
            <a:spLocks noGrp="1"/>
          </p:cNvSpPr>
          <p:nvPr>
            <p:ph type="sldNum" sz="quarter" idx="12"/>
          </p:nvPr>
        </p:nvSpPr>
        <p:spPr/>
        <p:txBody>
          <a:bodyPr/>
          <a:lstStyle/>
          <a:p>
            <a:fld id="{88D690CA-7033-48E8-97CD-DAB64FD216B4}"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Predicting Body Fat from Girth </a:t>
            </a:r>
            <a:endParaRPr lang="en-US" dirty="0"/>
          </a:p>
        </p:txBody>
      </p:sp>
      <p:sp>
        <p:nvSpPr>
          <p:cNvPr id="3" name="Content Placeholder 2"/>
          <p:cNvSpPr>
            <a:spLocks noGrp="1"/>
          </p:cNvSpPr>
          <p:nvPr>
            <p:ph idx="1"/>
          </p:nvPr>
        </p:nvSpPr>
        <p:spPr>
          <a:xfrm>
            <a:off x="457200" y="1371600"/>
            <a:ext cx="8229600" cy="1600200"/>
          </a:xfrm>
        </p:spPr>
        <p:txBody>
          <a:bodyPr/>
          <a:lstStyle/>
          <a:p>
            <a:r>
              <a:rPr lang="en-US" dirty="0" smtClean="0"/>
              <a:t>Depending on your age and gender three body measurements can be used for determining your percentage body fat.</a:t>
            </a:r>
          </a:p>
          <a:p>
            <a:endParaRPr lang="en-US" dirty="0"/>
          </a:p>
        </p:txBody>
      </p:sp>
      <p:pic>
        <p:nvPicPr>
          <p:cNvPr id="1026" name="Picture 2" descr="C:\Users\Administrator\Desktop\girth.jpg"/>
          <p:cNvPicPr>
            <a:picLocks noChangeAspect="1" noChangeArrowheads="1"/>
          </p:cNvPicPr>
          <p:nvPr/>
        </p:nvPicPr>
        <p:blipFill>
          <a:blip r:embed="rId2" cstate="print"/>
          <a:srcRect/>
          <a:stretch>
            <a:fillRect/>
          </a:stretch>
        </p:blipFill>
        <p:spPr bwMode="auto">
          <a:xfrm>
            <a:off x="838200" y="3124200"/>
            <a:ext cx="7620000" cy="3487835"/>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Waist to Hip Ratio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athlete's waist to hip ratio which has been shown to be related to the risk of coronary heart disease.</a:t>
            </a:r>
          </a:p>
          <a:p>
            <a:r>
              <a:rPr lang="en-US" b="1" dirty="0" smtClean="0"/>
              <a:t>Required Resources:</a:t>
            </a:r>
          </a:p>
          <a:p>
            <a:r>
              <a:rPr lang="en-US" dirty="0" smtClean="0"/>
              <a:t>Tape measure </a:t>
            </a:r>
          </a:p>
          <a:p>
            <a:r>
              <a:rPr lang="en-US" dirty="0" smtClean="0"/>
              <a:t>Assistant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457200" y="1600200"/>
            <a:ext cx="8229600" cy="2743200"/>
          </a:xfrm>
        </p:spPr>
        <p:txBody>
          <a:bodyPr>
            <a:normAutofit fontScale="85000" lnSpcReduction="10000"/>
          </a:bodyPr>
          <a:lstStyle/>
          <a:p>
            <a:r>
              <a:rPr lang="en-US" dirty="0" smtClean="0"/>
              <a:t>The athlete is to stand with good posture and relax</a:t>
            </a:r>
          </a:p>
          <a:p>
            <a:r>
              <a:rPr lang="en-US" dirty="0" smtClean="0"/>
              <a:t>The assistant measures and records the athlete’s hips and waist measurements (inches)</a:t>
            </a:r>
          </a:p>
          <a:p>
            <a:r>
              <a:rPr lang="en-US" dirty="0" smtClean="0"/>
              <a:t>The assistant divides the waist measurement by the hip measurement and records the result (hip to waist ratio)</a:t>
            </a:r>
          </a:p>
          <a:p>
            <a:pPr>
              <a:buNone/>
            </a:pPr>
            <a:endParaRPr lang="en-US" dirty="0"/>
          </a:p>
        </p:txBody>
      </p:sp>
      <p:pic>
        <p:nvPicPr>
          <p:cNvPr id="2050" name="Picture 2" descr="C:\Users\Administrator\Desktop\WHR.jpg"/>
          <p:cNvPicPr>
            <a:picLocks noChangeAspect="1" noChangeArrowheads="1"/>
          </p:cNvPicPr>
          <p:nvPr/>
        </p:nvPicPr>
        <p:blipFill>
          <a:blip r:embed="rId2" cstate="print"/>
          <a:srcRect/>
          <a:stretch>
            <a:fillRect/>
          </a:stretch>
        </p:blipFill>
        <p:spPr bwMode="auto">
          <a:xfrm>
            <a:off x="381000" y="3733800"/>
            <a:ext cx="7335078" cy="2343150"/>
          </a:xfrm>
          <a:prstGeom prst="rect">
            <a:avLst/>
          </a:prstGeom>
          <a:noFill/>
        </p:spPr>
      </p:pic>
      <p:sp>
        <p:nvSpPr>
          <p:cNvPr id="5" name="Up Arrow Callout 4">
            <a:hlinkClick r:id="rId3" action="ppaction://hlinksldjump"/>
          </p:cNvPr>
          <p:cNvSpPr/>
          <p:nvPr/>
        </p:nvSpPr>
        <p:spPr>
          <a:xfrm>
            <a:off x="7924800" y="4800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
        <p:nvSpPr>
          <p:cNvPr id="6" name="Slide Number Placeholder 5"/>
          <p:cNvSpPr>
            <a:spLocks noGrp="1"/>
          </p:cNvSpPr>
          <p:nvPr>
            <p:ph type="sldNum" sz="quarter" idx="12"/>
          </p:nvPr>
        </p:nvSpPr>
        <p:spPr/>
        <p:txBody>
          <a:bodyPr/>
          <a:lstStyle/>
          <a:p>
            <a:fld id="{88D690CA-7033-48E8-97CD-DAB64FD216B4}"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Hand Eye Coordination Test</a:t>
            </a:r>
            <a:endParaRPr lang="en-US" dirty="0"/>
          </a:p>
        </p:txBody>
      </p:sp>
      <p:sp>
        <p:nvSpPr>
          <p:cNvPr id="3" name="Content Placeholder 2"/>
          <p:cNvSpPr>
            <a:spLocks noGrp="1"/>
          </p:cNvSpPr>
          <p:nvPr>
            <p:ph idx="1"/>
          </p:nvPr>
        </p:nvSpPr>
        <p:spPr/>
        <p:txBody>
          <a:bodyPr/>
          <a:lstStyle/>
          <a:p>
            <a:r>
              <a:rPr lang="en-US" dirty="0" smtClean="0"/>
              <a:t>The objective of the test is to monitor the athlete's Hand Eye coordination skill.</a:t>
            </a:r>
          </a:p>
          <a:p>
            <a:r>
              <a:rPr lang="en-US" b="1" dirty="0" smtClean="0"/>
              <a:t>Required Resources</a:t>
            </a:r>
            <a:r>
              <a:rPr lang="en-US" dirty="0" smtClean="0"/>
              <a:t>:</a:t>
            </a:r>
          </a:p>
          <a:p>
            <a:r>
              <a:rPr lang="en-US" dirty="0" smtClean="0"/>
              <a:t>Tennis Ball </a:t>
            </a:r>
          </a:p>
          <a:p>
            <a:r>
              <a:rPr lang="en-US" dirty="0" smtClean="0"/>
              <a:t>Stopwatch </a:t>
            </a:r>
          </a:p>
          <a:p>
            <a:r>
              <a:rPr lang="en-US" dirty="0" smtClean="0"/>
              <a:t>Smooth Wall </a:t>
            </a:r>
          </a:p>
          <a:p>
            <a:r>
              <a:rPr lang="en-US" dirty="0" smtClean="0"/>
              <a:t>Assistant</a:t>
            </a:r>
          </a:p>
          <a:p>
            <a:pPr>
              <a:buNone/>
            </a:pPr>
            <a:endParaRPr lang="en-US" b="1" dirty="0" smtClean="0"/>
          </a:p>
        </p:txBody>
      </p:sp>
      <p:sp>
        <p:nvSpPr>
          <p:cNvPr id="4" name="Slide Number Placeholder 3"/>
          <p:cNvSpPr>
            <a:spLocks noGrp="1"/>
          </p:cNvSpPr>
          <p:nvPr>
            <p:ph type="sldNum" sz="quarter" idx="12"/>
          </p:nvPr>
        </p:nvSpPr>
        <p:spPr/>
        <p:txBody>
          <a:bodyPr/>
          <a:lstStyle/>
          <a:p>
            <a:fld id="{88D690CA-7033-48E8-97CD-DAB64FD216B4}"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457200" y="1219201"/>
            <a:ext cx="8229600" cy="4191000"/>
          </a:xfrm>
        </p:spPr>
        <p:txBody>
          <a:bodyPr>
            <a:normAutofit fontScale="77500" lnSpcReduction="20000"/>
          </a:bodyPr>
          <a:lstStyle/>
          <a:p>
            <a:r>
              <a:rPr lang="en-US" dirty="0" smtClean="0"/>
              <a:t>The athlete </a:t>
            </a:r>
            <a:r>
              <a:rPr lang="en-US" dirty="0" smtClean="0">
                <a:hlinkClick r:id="rId2" action="ppaction://hlinkfile"/>
              </a:rPr>
              <a:t>warms up</a:t>
            </a:r>
            <a:r>
              <a:rPr lang="en-US" dirty="0" smtClean="0"/>
              <a:t> for </a:t>
            </a:r>
            <a:r>
              <a:rPr lang="en-US" b="1" dirty="0" smtClean="0"/>
              <a:t>10</a:t>
            </a:r>
            <a:r>
              <a:rPr lang="en-US" dirty="0" smtClean="0"/>
              <a:t> minutes</a:t>
            </a:r>
          </a:p>
          <a:p>
            <a:r>
              <a:rPr lang="en-US" dirty="0" smtClean="0"/>
              <a:t>The athlete stands </a:t>
            </a:r>
            <a:r>
              <a:rPr lang="en-US" b="1" dirty="0" smtClean="0"/>
              <a:t>two metres </a:t>
            </a:r>
            <a:r>
              <a:rPr lang="en-US" dirty="0" smtClean="0"/>
              <a:t>away from a smooth wall</a:t>
            </a:r>
          </a:p>
          <a:p>
            <a:r>
              <a:rPr lang="en-US" dirty="0" smtClean="0"/>
              <a:t>The assistant gives the command "</a:t>
            </a:r>
            <a:r>
              <a:rPr lang="en-US" b="1" dirty="0" smtClean="0"/>
              <a:t>GO</a:t>
            </a:r>
            <a:r>
              <a:rPr lang="en-US" dirty="0" smtClean="0"/>
              <a:t>" and starts the stopwatch</a:t>
            </a:r>
          </a:p>
          <a:p>
            <a:r>
              <a:rPr lang="en-US" dirty="0" smtClean="0"/>
              <a:t>The </a:t>
            </a:r>
            <a:r>
              <a:rPr lang="en-US" b="1" dirty="0" smtClean="0"/>
              <a:t>athlete throws a tennis </a:t>
            </a:r>
            <a:r>
              <a:rPr lang="en-US" dirty="0" smtClean="0"/>
              <a:t>ball with their </a:t>
            </a:r>
            <a:r>
              <a:rPr lang="en-US" b="1" dirty="0" smtClean="0"/>
              <a:t>right</a:t>
            </a:r>
            <a:r>
              <a:rPr lang="en-US" dirty="0" smtClean="0"/>
              <a:t> hand against the wall and catches it with the </a:t>
            </a:r>
            <a:r>
              <a:rPr lang="en-US" b="1" dirty="0" smtClean="0"/>
              <a:t>left</a:t>
            </a:r>
            <a:r>
              <a:rPr lang="en-US" dirty="0" smtClean="0"/>
              <a:t> hand, throws the ball with the </a:t>
            </a:r>
            <a:r>
              <a:rPr lang="en-US" b="1" dirty="0" smtClean="0"/>
              <a:t>left</a:t>
            </a:r>
            <a:r>
              <a:rPr lang="en-US" dirty="0" smtClean="0"/>
              <a:t> hand and catches it with the </a:t>
            </a:r>
            <a:r>
              <a:rPr lang="en-US" b="1" dirty="0" smtClean="0"/>
              <a:t>right</a:t>
            </a:r>
            <a:r>
              <a:rPr lang="en-US" dirty="0" smtClean="0"/>
              <a:t> hand. This cycle of throwing and catching is repeated for </a:t>
            </a:r>
            <a:r>
              <a:rPr lang="en-US" b="1" dirty="0" smtClean="0"/>
              <a:t>30</a:t>
            </a:r>
            <a:r>
              <a:rPr lang="en-US" dirty="0" smtClean="0"/>
              <a:t> seconds</a:t>
            </a:r>
          </a:p>
          <a:p>
            <a:r>
              <a:rPr lang="en-US" dirty="0" smtClean="0"/>
              <a:t>The assistant </a:t>
            </a:r>
            <a:r>
              <a:rPr lang="en-US" b="1" dirty="0" smtClean="0"/>
              <a:t>counts</a:t>
            </a:r>
            <a:r>
              <a:rPr lang="en-US" dirty="0" smtClean="0"/>
              <a:t> the number of catches and stops the test after </a:t>
            </a:r>
            <a:r>
              <a:rPr lang="en-US" b="1" dirty="0" smtClean="0"/>
              <a:t>30</a:t>
            </a:r>
            <a:r>
              <a:rPr lang="en-US" dirty="0" smtClean="0"/>
              <a:t> seconds</a:t>
            </a:r>
          </a:p>
          <a:p>
            <a:r>
              <a:rPr lang="en-US" dirty="0" smtClean="0"/>
              <a:t>The assistant records the number of catches</a:t>
            </a:r>
          </a:p>
          <a:p>
            <a:pPr>
              <a:buNone/>
            </a:pPr>
            <a:endParaRPr lang="en-US" dirty="0"/>
          </a:p>
        </p:txBody>
      </p:sp>
      <p:pic>
        <p:nvPicPr>
          <p:cNvPr id="1026" name="Picture 2" descr="C:\Users\Administrator\Desktop\coordination.jpg"/>
          <p:cNvPicPr>
            <a:picLocks noChangeAspect="1" noChangeArrowheads="1"/>
          </p:cNvPicPr>
          <p:nvPr/>
        </p:nvPicPr>
        <p:blipFill>
          <a:blip r:embed="rId3" cstate="print"/>
          <a:srcRect/>
          <a:stretch>
            <a:fillRect/>
          </a:stretch>
        </p:blipFill>
        <p:spPr bwMode="auto">
          <a:xfrm>
            <a:off x="685800" y="5410200"/>
            <a:ext cx="6629400" cy="990600"/>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55</a:t>
            </a:fld>
            <a:endParaRPr lang="en-US"/>
          </a:p>
        </p:txBody>
      </p:sp>
      <p:sp>
        <p:nvSpPr>
          <p:cNvPr id="6" name="Up Arrow Callout 5">
            <a:hlinkClick r:id="rId4"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Hip Flexion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hip flexors (the muscles that lift your knees).</a:t>
            </a:r>
          </a:p>
          <a:p>
            <a:r>
              <a:rPr lang="en-US" b="1" dirty="0" smtClean="0"/>
              <a:t>Required Resources</a:t>
            </a:r>
          </a:p>
          <a:p>
            <a:r>
              <a:rPr lang="en-US" dirty="0" smtClean="0"/>
              <a:t>Flat non-slip surface</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228600" y="1600200"/>
            <a:ext cx="8229600" cy="4495799"/>
          </a:xfrm>
        </p:spPr>
        <p:txBody>
          <a:bodyPr>
            <a:normAutofit fontScale="70000" lnSpcReduction="20000"/>
          </a:bodyPr>
          <a:lstStyle/>
          <a:p>
            <a:r>
              <a:rPr lang="en-US" dirty="0" smtClean="0"/>
              <a:t>The athlete </a:t>
            </a:r>
            <a:r>
              <a:rPr lang="en-US" dirty="0" smtClean="0">
                <a:hlinkClick r:id="rId2" action="ppaction://hlinkfile"/>
              </a:rPr>
              <a:t>warms up</a:t>
            </a:r>
            <a:r>
              <a:rPr lang="en-US" dirty="0" smtClean="0"/>
              <a:t> for </a:t>
            </a:r>
            <a:r>
              <a:rPr lang="en-US" b="1" dirty="0" smtClean="0"/>
              <a:t>10</a:t>
            </a:r>
            <a:r>
              <a:rPr lang="en-US" dirty="0" smtClean="0"/>
              <a:t> minutes</a:t>
            </a:r>
          </a:p>
          <a:p>
            <a:r>
              <a:rPr lang="en-US" dirty="0" smtClean="0"/>
              <a:t>The athlete lies on their back with the legs out straight on the ground</a:t>
            </a:r>
          </a:p>
          <a:p>
            <a:r>
              <a:rPr lang="en-US" dirty="0" smtClean="0"/>
              <a:t>The athlete lifts their left knee and using their hands pulls the left knee to their chest</a:t>
            </a:r>
          </a:p>
          <a:p>
            <a:r>
              <a:rPr lang="en-US" dirty="0" smtClean="0"/>
              <a:t>The assistant checks to see if the right leg remains flat on the floor - hip flexors are considered tight if the right leg leaves the floor</a:t>
            </a:r>
          </a:p>
          <a:p>
            <a:r>
              <a:rPr lang="en-US" dirty="0" smtClean="0"/>
              <a:t>The athlete lies on their back with the legs out straight on the ground</a:t>
            </a:r>
          </a:p>
          <a:p>
            <a:r>
              <a:rPr lang="en-US" dirty="0" smtClean="0"/>
              <a:t>The athlete lifts their right knee and using their hands pulls the right knee to their chest</a:t>
            </a:r>
          </a:p>
          <a:p>
            <a:r>
              <a:rPr lang="en-US" dirty="0" smtClean="0"/>
              <a:t>The assistant checks to see if the left leg remains flat on the floor - hip flexors are considered tight if the left leg leaves the floor</a:t>
            </a:r>
          </a:p>
        </p:txBody>
      </p:sp>
      <p:sp>
        <p:nvSpPr>
          <p:cNvPr id="4" name="Slide Number Placeholder 3"/>
          <p:cNvSpPr>
            <a:spLocks noGrp="1"/>
          </p:cNvSpPr>
          <p:nvPr>
            <p:ph type="sldNum" sz="quarter" idx="12"/>
          </p:nvPr>
        </p:nvSpPr>
        <p:spPr/>
        <p:txBody>
          <a:bodyPr/>
          <a:lstStyle/>
          <a:p>
            <a:fld id="{88D690CA-7033-48E8-97CD-DAB64FD216B4}" type="slidenum">
              <a:rPr lang="en-US" smtClean="0"/>
              <a:pPr/>
              <a:t>57</a:t>
            </a:fld>
            <a:endParaRPr lang="en-US"/>
          </a:p>
        </p:txBody>
      </p:sp>
      <p:sp>
        <p:nvSpPr>
          <p:cNvPr id="5" name="Up Arrow Callout 4">
            <a:hlinkClick r:id="rId3" action="ppaction://hlinksldjump"/>
          </p:cNvPr>
          <p:cNvSpPr/>
          <p:nvPr/>
        </p:nvSpPr>
        <p:spPr>
          <a:xfrm>
            <a:off x="8077200" y="5181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Modified Sit &amp; Reach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hip and trunk flexibility.</a:t>
            </a:r>
          </a:p>
          <a:p>
            <a:r>
              <a:rPr lang="en-US" b="1" dirty="0" smtClean="0"/>
              <a:t>Required Resources</a:t>
            </a:r>
          </a:p>
          <a:p>
            <a:r>
              <a:rPr lang="en-US" dirty="0" smtClean="0"/>
              <a:t>Box</a:t>
            </a:r>
          </a:p>
          <a:p>
            <a:r>
              <a:rPr lang="en-US" dirty="0" smtClean="0"/>
              <a:t>Metre Ruler</a:t>
            </a:r>
          </a:p>
          <a:p>
            <a:r>
              <a:rPr lang="en-US" dirty="0" smtClean="0"/>
              <a:t>Tape</a:t>
            </a:r>
          </a:p>
          <a:p>
            <a:r>
              <a:rPr lang="en-US" dirty="0" smtClean="0"/>
              <a:t>Assistant</a:t>
            </a:r>
          </a:p>
          <a:p>
            <a:endParaRPr lang="en-US" dirty="0"/>
          </a:p>
        </p:txBody>
      </p:sp>
      <p:pic>
        <p:nvPicPr>
          <p:cNvPr id="5" name="Picture 2" descr="C:\Users\Administrator\Desktop\sit-and-reach-2.jpg"/>
          <p:cNvPicPr>
            <a:picLocks noChangeAspect="1" noChangeArrowheads="1"/>
          </p:cNvPicPr>
          <p:nvPr/>
        </p:nvPicPr>
        <p:blipFill>
          <a:blip r:embed="rId2" cstate="print"/>
          <a:srcRect/>
          <a:stretch>
            <a:fillRect/>
          </a:stretch>
        </p:blipFill>
        <p:spPr bwMode="auto">
          <a:xfrm>
            <a:off x="5791200" y="2895600"/>
            <a:ext cx="2222499" cy="1600199"/>
          </a:xfrm>
          <a:prstGeom prst="rect">
            <a:avLst/>
          </a:prstGeom>
          <a:noFill/>
        </p:spPr>
      </p:pic>
      <p:pic>
        <p:nvPicPr>
          <p:cNvPr id="3074" name="Picture 2" descr="C:\Users\Administrator\Desktop\sit-and-reach-1.jpg"/>
          <p:cNvPicPr>
            <a:picLocks noChangeAspect="1" noChangeArrowheads="1"/>
          </p:cNvPicPr>
          <p:nvPr/>
        </p:nvPicPr>
        <p:blipFill>
          <a:blip r:embed="rId3" cstate="print"/>
          <a:srcRect/>
          <a:stretch>
            <a:fillRect/>
          </a:stretch>
        </p:blipFill>
        <p:spPr bwMode="auto">
          <a:xfrm>
            <a:off x="5804243" y="4724400"/>
            <a:ext cx="2196757" cy="1447800"/>
          </a:xfrm>
          <a:prstGeom prst="rect">
            <a:avLst/>
          </a:prstGeom>
          <a:noFill/>
        </p:spPr>
      </p:pic>
      <p:sp>
        <p:nvSpPr>
          <p:cNvPr id="7" name="Slide Number Placeholder 6"/>
          <p:cNvSpPr>
            <a:spLocks noGrp="1"/>
          </p:cNvSpPr>
          <p:nvPr>
            <p:ph type="sldNum" sz="quarter" idx="12"/>
          </p:nvPr>
        </p:nvSpPr>
        <p:spPr/>
        <p:txBody>
          <a:bodyPr/>
          <a:lstStyle/>
          <a:p>
            <a:fld id="{88D690CA-7033-48E8-97CD-DAB64FD216B4}"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athlete </a:t>
            </a:r>
            <a:r>
              <a:rPr lang="en-US" dirty="0" smtClean="0">
                <a:hlinkClick r:id="rId2" action="ppaction://hlinkfile"/>
              </a:rPr>
              <a:t>warms up</a:t>
            </a:r>
            <a:r>
              <a:rPr lang="en-US" dirty="0" smtClean="0"/>
              <a:t> for 10 minutes and then removes their shoes</a:t>
            </a:r>
          </a:p>
          <a:p>
            <a:r>
              <a:rPr lang="en-US" dirty="0" smtClean="0"/>
              <a:t>The athlete sits on the floor with their back and head against a wall, legs fully extended with the bottom of their bare feet against the box</a:t>
            </a:r>
          </a:p>
          <a:p>
            <a:r>
              <a:rPr lang="en-US" dirty="0" smtClean="0"/>
              <a:t>The athlete places one hand on top of the other, reaches forward to the ruler whilst keeping their back and head against the wall</a:t>
            </a:r>
          </a:p>
          <a:p>
            <a:r>
              <a:rPr lang="en-US" dirty="0" smtClean="0"/>
              <a:t>The assistant adjusts the ruler so that the tip of the athlete’s fingers just touch the edge of the ruler and secures the ruler with tape</a:t>
            </a:r>
          </a:p>
          <a:p>
            <a:pPr>
              <a:buNone/>
            </a:pPr>
            <a:endParaRPr lang="en-US" dirty="0"/>
          </a:p>
        </p:txBody>
      </p:sp>
      <p:sp>
        <p:nvSpPr>
          <p:cNvPr id="5" name="Slide Number Placeholder 4"/>
          <p:cNvSpPr>
            <a:spLocks noGrp="1"/>
          </p:cNvSpPr>
          <p:nvPr>
            <p:ph type="sldNum" sz="quarter" idx="12"/>
          </p:nvPr>
        </p:nvSpPr>
        <p:spPr/>
        <p:txBody>
          <a:bodyPr/>
          <a:lstStyle/>
          <a:p>
            <a:fld id="{88D690CA-7033-48E8-97CD-DAB64FD216B4}"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Body Composition</a:t>
            </a:r>
            <a:endParaRPr lang="en-US" dirty="0"/>
          </a:p>
        </p:txBody>
      </p:sp>
      <p:sp>
        <p:nvSpPr>
          <p:cNvPr id="3" name="Content Placeholder 2"/>
          <p:cNvSpPr>
            <a:spLocks noGrp="1"/>
          </p:cNvSpPr>
          <p:nvPr>
            <p:ph idx="1"/>
          </p:nvPr>
        </p:nvSpPr>
        <p:spPr/>
        <p:txBody>
          <a:bodyPr/>
          <a:lstStyle/>
          <a:p>
            <a:r>
              <a:rPr lang="en-US" b="1" dirty="0" smtClean="0">
                <a:hlinkClick r:id="rId2" action="ppaction://hlinkfile"/>
              </a:rPr>
              <a:t>Your Ideal Weight</a:t>
            </a:r>
          </a:p>
          <a:p>
            <a:r>
              <a:rPr lang="en-US" b="1" dirty="0" smtClean="0">
                <a:hlinkClick r:id="rId3" action="ppaction://hlinkfile"/>
              </a:rPr>
              <a:t>Body Mass Index </a:t>
            </a:r>
            <a:endParaRPr lang="en-US" b="1" dirty="0" smtClean="0"/>
          </a:p>
          <a:p>
            <a:r>
              <a:rPr lang="en-US" b="1" dirty="0" smtClean="0">
                <a:hlinkClick r:id="rId4" action="ppaction://hlinksldjump"/>
              </a:rPr>
              <a:t>Muscle Fibre Test</a:t>
            </a:r>
            <a:endParaRPr lang="en-US" b="1" dirty="0" smtClean="0"/>
          </a:p>
          <a:p>
            <a:r>
              <a:rPr lang="en-US" b="1" dirty="0" smtClean="0">
                <a:hlinkClick r:id="rId5" action="ppaction://hlinksldjump"/>
              </a:rPr>
              <a:t>Predicting Body Fat from Girth</a:t>
            </a:r>
            <a:endParaRPr lang="en-US" b="1" dirty="0" smtClean="0"/>
          </a:p>
          <a:p>
            <a:r>
              <a:rPr lang="en-US" b="1" dirty="0" smtClean="0">
                <a:hlinkClick r:id="rId6" action="ppaction://hlinksldjump"/>
              </a:rPr>
              <a:t>Waist to Hip Ratio Test</a:t>
            </a:r>
            <a:endParaRPr lang="en-US" b="1" dirty="0" smtClean="0"/>
          </a:p>
          <a:p>
            <a:pPr>
              <a:buNone/>
            </a:pPr>
            <a:endParaRPr lang="en-US" b="1"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p:txBody>
          <a:bodyPr/>
          <a:lstStyle/>
          <a:p>
            <a:r>
              <a:rPr lang="en-US" dirty="0" smtClean="0"/>
              <a:t>The athlete slowly bends forward and reaches along the top of the ruler as far as possible</a:t>
            </a:r>
          </a:p>
          <a:p>
            <a:r>
              <a:rPr lang="en-US" dirty="0" smtClean="0"/>
              <a:t>The assistant records the distance reached</a:t>
            </a:r>
          </a:p>
          <a:p>
            <a:endParaRPr lang="en-US" dirty="0"/>
          </a:p>
        </p:txBody>
      </p:sp>
      <p:pic>
        <p:nvPicPr>
          <p:cNvPr id="4098" name="Picture 2" descr="C:\Users\Administrator\Desktop\Untitled.jpg"/>
          <p:cNvPicPr>
            <a:picLocks noChangeAspect="1" noChangeArrowheads="1"/>
          </p:cNvPicPr>
          <p:nvPr/>
        </p:nvPicPr>
        <p:blipFill>
          <a:blip r:embed="rId2" cstate="print"/>
          <a:srcRect/>
          <a:stretch>
            <a:fillRect/>
          </a:stretch>
        </p:blipFill>
        <p:spPr bwMode="auto">
          <a:xfrm>
            <a:off x="304800" y="3276600"/>
            <a:ext cx="7587155" cy="3200400"/>
          </a:xfrm>
          <a:prstGeom prst="rect">
            <a:avLst/>
          </a:prstGeom>
          <a:noFill/>
        </p:spPr>
      </p:pic>
      <p:sp>
        <p:nvSpPr>
          <p:cNvPr id="5" name="Slide Number Placeholder 4"/>
          <p:cNvSpPr>
            <a:spLocks noGrp="1"/>
          </p:cNvSpPr>
          <p:nvPr>
            <p:ph type="sldNum" sz="quarter" idx="12"/>
          </p:nvPr>
        </p:nvSpPr>
        <p:spPr/>
        <p:txBody>
          <a:bodyPr/>
          <a:lstStyle/>
          <a:p>
            <a:fld id="{88D690CA-7033-48E8-97CD-DAB64FD216B4}" type="slidenum">
              <a:rPr lang="en-US" smtClean="0"/>
              <a:pPr/>
              <a:t>60</a:t>
            </a:fld>
            <a:endParaRPr lang="en-US"/>
          </a:p>
        </p:txBody>
      </p:sp>
      <p:sp>
        <p:nvSpPr>
          <p:cNvPr id="6" name="Up Arrow Callout 5">
            <a:hlinkClick r:id="rId3" action="ppaction://hlinksldjump"/>
          </p:cNvPr>
          <p:cNvSpPr/>
          <p:nvPr/>
        </p:nvSpPr>
        <p:spPr>
          <a:xfrm>
            <a:off x="8153400" y="49530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Static Flexibility Test - Ankle</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Ankle flexibility.</a:t>
            </a:r>
          </a:p>
          <a:p>
            <a:r>
              <a:rPr lang="en-US" b="1" dirty="0" smtClean="0"/>
              <a:t>Required Resources</a:t>
            </a:r>
          </a:p>
          <a:p>
            <a:r>
              <a:rPr lang="en-US" dirty="0" smtClean="0"/>
              <a:t>Flat non-slip surface</a:t>
            </a:r>
          </a:p>
          <a:p>
            <a:r>
              <a:rPr lang="en-US" dirty="0" smtClean="0"/>
              <a:t>Wall</a:t>
            </a:r>
          </a:p>
          <a:p>
            <a:r>
              <a:rPr lang="en-US" dirty="0" smtClean="0"/>
              <a:t>Ruler</a:t>
            </a:r>
          </a:p>
          <a:p>
            <a:r>
              <a:rPr lang="en-US" dirty="0" smtClean="0"/>
              <a:t>Assistant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61</a:t>
            </a:fld>
            <a:endParaRPr lang="en-US"/>
          </a:p>
        </p:txBody>
      </p:sp>
      <p:pic>
        <p:nvPicPr>
          <p:cNvPr id="5122" name="Picture 2" descr="C:\Users\Administrator\Desktop\ankle-flexibility.jpg"/>
          <p:cNvPicPr>
            <a:picLocks noChangeAspect="1" noChangeArrowheads="1"/>
          </p:cNvPicPr>
          <p:nvPr/>
        </p:nvPicPr>
        <p:blipFill>
          <a:blip r:embed="rId2" cstate="print"/>
          <a:srcRect/>
          <a:stretch>
            <a:fillRect/>
          </a:stretch>
        </p:blipFill>
        <p:spPr bwMode="auto">
          <a:xfrm>
            <a:off x="5562600" y="2743200"/>
            <a:ext cx="2057400" cy="3881887"/>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a:bodyPr>
          <a:lstStyle/>
          <a:p>
            <a:r>
              <a:rPr lang="en-US" dirty="0" smtClean="0"/>
              <a:t>The athlete </a:t>
            </a:r>
            <a:r>
              <a:rPr lang="en-US" dirty="0" smtClean="0">
                <a:hlinkClick r:id="rId2" action="ppaction://hlinkfile"/>
              </a:rPr>
              <a:t>warms up</a:t>
            </a:r>
            <a:r>
              <a:rPr lang="en-US" dirty="0" smtClean="0"/>
              <a:t> for 10 minutes</a:t>
            </a:r>
          </a:p>
          <a:p>
            <a:r>
              <a:rPr lang="en-US" dirty="0" smtClean="0"/>
              <a:t>The athlete removes their shoes</a:t>
            </a:r>
          </a:p>
          <a:p>
            <a:r>
              <a:rPr lang="en-US" dirty="0" smtClean="0"/>
              <a:t>The athlete </a:t>
            </a:r>
            <a:r>
              <a:rPr lang="en-US" b="1" dirty="0" smtClean="0"/>
              <a:t>stands facing the wall</a:t>
            </a:r>
            <a:r>
              <a:rPr lang="en-US" dirty="0" smtClean="0"/>
              <a:t>, feet together </a:t>
            </a:r>
            <a:r>
              <a:rPr lang="en-US" b="1" dirty="0" smtClean="0"/>
              <a:t>close</a:t>
            </a:r>
            <a:r>
              <a:rPr lang="en-US" dirty="0" smtClean="0"/>
              <a:t> to the base of the wall, </a:t>
            </a:r>
            <a:r>
              <a:rPr lang="en-US" b="1" dirty="0" smtClean="0"/>
              <a:t>arms</a:t>
            </a:r>
            <a:r>
              <a:rPr lang="en-US" dirty="0" smtClean="0"/>
              <a:t> outstretched </a:t>
            </a:r>
            <a:r>
              <a:rPr lang="en-US" b="1" dirty="0" smtClean="0"/>
              <a:t>above the head </a:t>
            </a:r>
            <a:r>
              <a:rPr lang="en-US" dirty="0" smtClean="0"/>
              <a:t>on the wall and chest against the wall</a:t>
            </a:r>
          </a:p>
          <a:p>
            <a:r>
              <a:rPr lang="en-US" dirty="0" smtClean="0"/>
              <a:t>The </a:t>
            </a:r>
            <a:r>
              <a:rPr lang="en-US" b="1" dirty="0" smtClean="0"/>
              <a:t>athlete slowly moves both feet </a:t>
            </a:r>
            <a:r>
              <a:rPr lang="en-US" dirty="0" smtClean="0"/>
              <a:t>away from the wall as far as possible</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a:bodyPr>
          <a:lstStyle/>
          <a:p>
            <a:r>
              <a:rPr lang="en-US" dirty="0" smtClean="0"/>
              <a:t>The assistant checks to </a:t>
            </a:r>
            <a:r>
              <a:rPr lang="en-US" b="1" dirty="0" smtClean="0"/>
              <a:t>ensure</a:t>
            </a:r>
            <a:r>
              <a:rPr lang="en-US" dirty="0" smtClean="0"/>
              <a:t> that the athlete’s </a:t>
            </a:r>
            <a:r>
              <a:rPr lang="en-US" b="1" dirty="0" smtClean="0"/>
              <a:t>feet</a:t>
            </a:r>
            <a:r>
              <a:rPr lang="en-US" dirty="0" smtClean="0"/>
              <a:t> are together, </a:t>
            </a:r>
            <a:r>
              <a:rPr lang="en-US" b="1" dirty="0" smtClean="0"/>
              <a:t>heels</a:t>
            </a:r>
            <a:r>
              <a:rPr lang="en-US" dirty="0" smtClean="0"/>
              <a:t> on the ground, chest </a:t>
            </a:r>
            <a:r>
              <a:rPr lang="en-US" b="1" dirty="0" smtClean="0"/>
              <a:t>against</a:t>
            </a:r>
            <a:r>
              <a:rPr lang="en-US" dirty="0" smtClean="0"/>
              <a:t> the wall and arms outstretched above the head on the wall – the athlete is to adjust their position so these conditions are met</a:t>
            </a:r>
          </a:p>
          <a:p>
            <a:r>
              <a:rPr lang="en-US" dirty="0" smtClean="0"/>
              <a:t>The assistant measures and records the distance along the ground from the wall to the </a:t>
            </a:r>
            <a:r>
              <a:rPr lang="en-US" b="1" dirty="0" smtClean="0"/>
              <a:t>big toes</a:t>
            </a:r>
          </a:p>
          <a:p>
            <a:r>
              <a:rPr lang="en-US" dirty="0" smtClean="0"/>
              <a:t>The test is </a:t>
            </a:r>
            <a:r>
              <a:rPr lang="en-US" b="1" dirty="0" smtClean="0"/>
              <a:t>repeated three times </a:t>
            </a:r>
            <a:r>
              <a:rPr lang="en-US" dirty="0" smtClean="0"/>
              <a:t>and the longest distance used to assess the athlete’s performance</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64</a:t>
            </a:fld>
            <a:endParaRPr lang="en-US"/>
          </a:p>
        </p:txBody>
      </p:sp>
      <p:pic>
        <p:nvPicPr>
          <p:cNvPr id="6146" name="Picture 2" descr="C:\Users\Administrator\Desktop\qqqqq.jpg"/>
          <p:cNvPicPr>
            <a:picLocks noChangeAspect="1" noChangeArrowheads="1"/>
          </p:cNvPicPr>
          <p:nvPr/>
        </p:nvPicPr>
        <p:blipFill>
          <a:blip r:embed="rId3" cstate="print"/>
          <a:srcRect/>
          <a:stretch>
            <a:fillRect/>
          </a:stretch>
        </p:blipFill>
        <p:spPr bwMode="auto">
          <a:xfrm>
            <a:off x="207292" y="1981200"/>
            <a:ext cx="8722328" cy="3048000"/>
          </a:xfrm>
          <a:prstGeom prst="rect">
            <a:avLst/>
          </a:prstGeom>
          <a:noFill/>
        </p:spPr>
      </p:pic>
      <p:sp>
        <p:nvSpPr>
          <p:cNvPr id="5" name="Up Arrow Callout 4">
            <a:hlinkClick r:id="rId4"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Static Flexibility Test - Hip and Trunk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objective of this test is to monitor the development of the athlete's hip and trunk flexibility.</a:t>
            </a:r>
          </a:p>
          <a:p>
            <a:r>
              <a:rPr lang="en-US" b="1" dirty="0" smtClean="0"/>
              <a:t>Required Resources</a:t>
            </a:r>
          </a:p>
          <a:p>
            <a:r>
              <a:rPr lang="en-US" dirty="0" smtClean="0"/>
              <a:t>Wall</a:t>
            </a:r>
          </a:p>
          <a:p>
            <a:r>
              <a:rPr lang="en-US" dirty="0" smtClean="0"/>
              <a:t>Box</a:t>
            </a:r>
          </a:p>
          <a:p>
            <a:r>
              <a:rPr lang="en-US" dirty="0" smtClean="0"/>
              <a:t>Tape</a:t>
            </a:r>
          </a:p>
          <a:p>
            <a:r>
              <a:rPr lang="en-US" dirty="0" smtClean="0"/>
              <a:t>Metre Ruler</a:t>
            </a:r>
          </a:p>
          <a:p>
            <a:r>
              <a:rPr lang="en-US" dirty="0" smtClean="0"/>
              <a:t>Assistant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65</a:t>
            </a:fld>
            <a:endParaRPr lang="en-US"/>
          </a:p>
        </p:txBody>
      </p:sp>
      <p:pic>
        <p:nvPicPr>
          <p:cNvPr id="1026" name="Picture 2" descr="C:\Users\Administrator\Desktop\sit-and-reach-1.jpg"/>
          <p:cNvPicPr>
            <a:picLocks noChangeAspect="1" noChangeArrowheads="1"/>
          </p:cNvPicPr>
          <p:nvPr/>
        </p:nvPicPr>
        <p:blipFill>
          <a:blip r:embed="rId2" cstate="print"/>
          <a:srcRect/>
          <a:stretch>
            <a:fillRect/>
          </a:stretch>
        </p:blipFill>
        <p:spPr bwMode="auto">
          <a:xfrm>
            <a:off x="4495800" y="2819400"/>
            <a:ext cx="3970338" cy="2802396"/>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athlete </a:t>
            </a:r>
            <a:r>
              <a:rPr lang="en-US" dirty="0" smtClean="0">
                <a:hlinkClick r:id="rId2" action="ppaction://hlinkfile"/>
              </a:rPr>
              <a:t>warms up</a:t>
            </a:r>
            <a:r>
              <a:rPr lang="en-US" dirty="0" smtClean="0"/>
              <a:t> for 10 minutes and then removes their shoes</a:t>
            </a:r>
          </a:p>
          <a:p>
            <a:r>
              <a:rPr lang="en-US" dirty="0" smtClean="0"/>
              <a:t>The assistant secures the ruler to the box top with the tape so that the front edge of the box lines up with the zero mark on the ruler and the zero end of the ruler points towards the athlete</a:t>
            </a:r>
          </a:p>
          <a:p>
            <a:r>
              <a:rPr lang="en-US" dirty="0" smtClean="0"/>
              <a:t>The athlete sits on the floor with their legs fully extended with the bottom of their bare feet against the box</a:t>
            </a:r>
          </a:p>
          <a:p>
            <a:r>
              <a:rPr lang="en-US" dirty="0" smtClean="0"/>
              <a:t>The athlete places one hand on top of the other, slowly bends forward and reaches along the top of the ruler as far as possible holding the stretch for two seconds</a:t>
            </a:r>
          </a:p>
          <a:p>
            <a:r>
              <a:rPr lang="en-US" dirty="0" smtClean="0"/>
              <a:t>The assistant records the distance reached by the athlete’s finger tips</a:t>
            </a:r>
          </a:p>
          <a:p>
            <a:r>
              <a:rPr lang="en-US" dirty="0" smtClean="0"/>
              <a:t>The athlete performs the test three times</a:t>
            </a:r>
          </a:p>
          <a:p>
            <a:r>
              <a:rPr lang="en-US" dirty="0" smtClean="0"/>
              <a:t>The assistant calculates and records the average of the three distances and uses this value to assess the athlete’s performance</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66</a:t>
            </a:fld>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Normative data for the Hip and Trunk flexibility test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67</a:t>
            </a:fld>
            <a:endParaRPr lang="en-US"/>
          </a:p>
        </p:txBody>
      </p:sp>
      <p:pic>
        <p:nvPicPr>
          <p:cNvPr id="5" name="Picture 2" descr="C:\Users\Administrator\Desktop\flexibility trunk.jpg"/>
          <p:cNvPicPr>
            <a:picLocks noChangeAspect="1" noChangeArrowheads="1"/>
          </p:cNvPicPr>
          <p:nvPr/>
        </p:nvPicPr>
        <p:blipFill>
          <a:blip r:embed="rId2" cstate="print"/>
          <a:srcRect/>
          <a:stretch>
            <a:fillRect/>
          </a:stretch>
        </p:blipFill>
        <p:spPr bwMode="auto">
          <a:xfrm>
            <a:off x="685800" y="1600200"/>
            <a:ext cx="6934200" cy="4601318"/>
          </a:xfrm>
          <a:prstGeom prst="rect">
            <a:avLst/>
          </a:prstGeom>
          <a:noFill/>
        </p:spPr>
      </p:pic>
      <p:sp>
        <p:nvSpPr>
          <p:cNvPr id="6" name="Up Arrow Callout 5">
            <a:hlinkClick r:id="rId3"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Static Flexibility Test - Shoulder</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shoulder flexibility.</a:t>
            </a:r>
          </a:p>
          <a:p>
            <a:r>
              <a:rPr lang="en-US" b="1" dirty="0" smtClean="0"/>
              <a:t>Required Resources</a:t>
            </a:r>
          </a:p>
          <a:p>
            <a:r>
              <a:rPr lang="en-US" dirty="0" smtClean="0"/>
              <a:t>Piece of rope approx. 1 metre in length</a:t>
            </a:r>
          </a:p>
          <a:p>
            <a:r>
              <a:rPr lang="en-US" dirty="0" smtClean="0"/>
              <a:t>Tape measure</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68</a:t>
            </a:fld>
            <a:endParaRPr lang="en-US"/>
          </a:p>
        </p:txBody>
      </p:sp>
      <p:pic>
        <p:nvPicPr>
          <p:cNvPr id="4098" name="Picture 2" descr="C:\Users\Administrator\Desktop\shoulder-flexibility-1.jpg"/>
          <p:cNvPicPr>
            <a:picLocks noChangeAspect="1" noChangeArrowheads="1"/>
          </p:cNvPicPr>
          <p:nvPr/>
        </p:nvPicPr>
        <p:blipFill>
          <a:blip r:embed="rId2" cstate="print"/>
          <a:srcRect/>
          <a:stretch>
            <a:fillRect/>
          </a:stretch>
        </p:blipFill>
        <p:spPr bwMode="auto">
          <a:xfrm>
            <a:off x="3276600" y="4343400"/>
            <a:ext cx="1295400" cy="2209800"/>
          </a:xfrm>
          <a:prstGeom prst="rect">
            <a:avLst/>
          </a:prstGeom>
          <a:noFill/>
        </p:spPr>
      </p:pic>
      <p:pic>
        <p:nvPicPr>
          <p:cNvPr id="4099" name="Picture 3" descr="C:\Users\Administrator\Desktop\shoulder-flexibility-2.jpg"/>
          <p:cNvPicPr>
            <a:picLocks noChangeAspect="1" noChangeArrowheads="1"/>
          </p:cNvPicPr>
          <p:nvPr/>
        </p:nvPicPr>
        <p:blipFill>
          <a:blip r:embed="rId3" cstate="print"/>
          <a:srcRect/>
          <a:stretch>
            <a:fillRect/>
          </a:stretch>
        </p:blipFill>
        <p:spPr bwMode="auto">
          <a:xfrm>
            <a:off x="4800600" y="4343400"/>
            <a:ext cx="1376362" cy="2232026"/>
          </a:xfrm>
          <a:prstGeom prst="rect">
            <a:avLst/>
          </a:prstGeom>
          <a:noFill/>
        </p:spPr>
      </p:pic>
      <p:pic>
        <p:nvPicPr>
          <p:cNvPr id="4100" name="Picture 4" descr="C:\Users\Administrator\Desktop\shoulder-flexibility-3.jpg"/>
          <p:cNvPicPr>
            <a:picLocks noChangeAspect="1" noChangeArrowheads="1"/>
          </p:cNvPicPr>
          <p:nvPr/>
        </p:nvPicPr>
        <p:blipFill>
          <a:blip r:embed="rId4" cstate="print"/>
          <a:srcRect/>
          <a:stretch>
            <a:fillRect/>
          </a:stretch>
        </p:blipFill>
        <p:spPr bwMode="auto">
          <a:xfrm>
            <a:off x="6400801" y="4343400"/>
            <a:ext cx="1447800" cy="22098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381000" y="1600200"/>
            <a:ext cx="8305800" cy="4800600"/>
          </a:xfrm>
        </p:spPr>
        <p:txBody>
          <a:bodyPr>
            <a:normAutofit fontScale="700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athlete holds the rope in front of them with both hands shoulder width apart</a:t>
            </a:r>
          </a:p>
          <a:p>
            <a:r>
              <a:rPr lang="en-US" dirty="0" smtClean="0"/>
              <a:t>The athlete extends the arms over their head and down behind them (allowing the hands to slide along the rope as they do so) until the rope touches their lower back</a:t>
            </a:r>
          </a:p>
          <a:p>
            <a:r>
              <a:rPr lang="en-US" dirty="0" smtClean="0"/>
              <a:t>The athlete holds this final position whist measurements are recorded</a:t>
            </a:r>
          </a:p>
          <a:p>
            <a:r>
              <a:rPr lang="en-US" dirty="0" smtClean="0"/>
              <a:t>The assistant measures and records the distance between the tips of the athlete's thumbs</a:t>
            </a:r>
          </a:p>
          <a:p>
            <a:r>
              <a:rPr lang="en-US" dirty="0" smtClean="0"/>
              <a:t>The assistant measures and records the shoulder width</a:t>
            </a:r>
          </a:p>
          <a:p>
            <a:r>
              <a:rPr lang="en-US" dirty="0" smtClean="0"/>
              <a:t>The assistant subtracts the shoulder measurement from thumb measurement and records the result</a:t>
            </a:r>
          </a:p>
          <a:p>
            <a:r>
              <a:rPr lang="en-US" dirty="0" smtClean="0"/>
              <a:t>The test is repeated three times and the longest distance, following subtraction, is used to assess the athlete’s performance</a:t>
            </a:r>
          </a:p>
        </p:txBody>
      </p:sp>
      <p:sp>
        <p:nvSpPr>
          <p:cNvPr id="4" name="Slide Number Placeholder 3"/>
          <p:cNvSpPr>
            <a:spLocks noGrp="1"/>
          </p:cNvSpPr>
          <p:nvPr>
            <p:ph type="sldNum" sz="quarter" idx="12"/>
          </p:nvPr>
        </p:nvSpPr>
        <p:spPr/>
        <p:txBody>
          <a:bodyPr/>
          <a:lstStyle/>
          <a:p>
            <a:fld id="{88D690CA-7033-48E8-97CD-DAB64FD216B4}" type="slidenum">
              <a:rPr lang="en-US" smtClean="0"/>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Coordination</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Hand Eye Coordination Test</a:t>
            </a:r>
            <a:endParaRPr lang="en-US" b="1" dirty="0" smtClean="0"/>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a:t>
            </a:fld>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70</a:t>
            </a:fld>
            <a:endParaRPr lang="en-US"/>
          </a:p>
        </p:txBody>
      </p:sp>
      <p:pic>
        <p:nvPicPr>
          <p:cNvPr id="3074" name="Picture 2" descr="C:\Users\Administrator\Desktop\shoulder.jpg"/>
          <p:cNvPicPr>
            <a:picLocks noChangeAspect="1" noChangeArrowheads="1"/>
          </p:cNvPicPr>
          <p:nvPr/>
        </p:nvPicPr>
        <p:blipFill>
          <a:blip r:embed="rId2" cstate="print"/>
          <a:srcRect/>
          <a:stretch>
            <a:fillRect/>
          </a:stretch>
        </p:blipFill>
        <p:spPr bwMode="auto">
          <a:xfrm>
            <a:off x="990600" y="1905000"/>
            <a:ext cx="5964382" cy="3429000"/>
          </a:xfrm>
          <a:prstGeom prst="rect">
            <a:avLst/>
          </a:prstGeom>
          <a:noFill/>
        </p:spPr>
      </p:pic>
      <p:sp>
        <p:nvSpPr>
          <p:cNvPr id="6" name="Up Arrow Callout 5">
            <a:hlinkClick r:id="rId3"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Core Muscle Strength &amp; Stability Test</a:t>
            </a:r>
            <a:endParaRPr lang="en-US" dirty="0"/>
          </a:p>
        </p:txBody>
      </p:sp>
      <p:sp>
        <p:nvSpPr>
          <p:cNvPr id="3" name="Content Placeholder 2"/>
          <p:cNvSpPr>
            <a:spLocks noGrp="1"/>
          </p:cNvSpPr>
          <p:nvPr>
            <p:ph idx="1"/>
          </p:nvPr>
        </p:nvSpPr>
        <p:spPr/>
        <p:txBody>
          <a:bodyPr>
            <a:normAutofit fontScale="92500"/>
          </a:bodyPr>
          <a:lstStyle/>
          <a:p>
            <a:r>
              <a:rPr lang="en-US" dirty="0" smtClean="0"/>
              <a:t>The objective of the Core Muscle Strength &amp; Stability Test is to monitor the development of the athlete's abdominal and lower back muscles. </a:t>
            </a:r>
          </a:p>
          <a:p>
            <a:r>
              <a:rPr lang="en-US" b="1" dirty="0" smtClean="0"/>
              <a:t>Required Resources</a:t>
            </a:r>
          </a:p>
          <a:p>
            <a:r>
              <a:rPr lang="en-US" dirty="0" smtClean="0"/>
              <a:t>Flat non-slip surface</a:t>
            </a:r>
          </a:p>
          <a:p>
            <a:r>
              <a:rPr lang="en-US" dirty="0" smtClean="0"/>
              <a:t>Mat</a:t>
            </a:r>
          </a:p>
          <a:p>
            <a:r>
              <a:rPr lang="en-US" dirty="0" smtClean="0"/>
              <a:t>Stopwatch</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71</a:t>
            </a:fld>
            <a:endParaRPr lang="en-US"/>
          </a:p>
        </p:txBody>
      </p:sp>
      <p:pic>
        <p:nvPicPr>
          <p:cNvPr id="5122" name="Picture 2" descr="C:\Users\Administrator\Desktop\plank-joe.jpg"/>
          <p:cNvPicPr>
            <a:picLocks noChangeAspect="1" noChangeArrowheads="1"/>
          </p:cNvPicPr>
          <p:nvPr/>
        </p:nvPicPr>
        <p:blipFill>
          <a:blip r:embed="rId2" cstate="print"/>
          <a:srcRect/>
          <a:stretch>
            <a:fillRect/>
          </a:stretch>
        </p:blipFill>
        <p:spPr bwMode="auto">
          <a:xfrm>
            <a:off x="4038600" y="4343400"/>
            <a:ext cx="4006103" cy="1362075"/>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Stage 1</a:t>
            </a:r>
          </a:p>
          <a:p>
            <a:r>
              <a:rPr lang="en-US" dirty="0" smtClean="0"/>
              <a:t>The athlete </a:t>
            </a:r>
            <a:r>
              <a:rPr lang="en-US" dirty="0" smtClean="0">
                <a:hlinkClick r:id="rId2" action="ppaction://hlinkfile"/>
              </a:rPr>
              <a:t>warms up</a:t>
            </a:r>
            <a:r>
              <a:rPr lang="en-US" dirty="0" smtClean="0"/>
              <a:t> for 10 minutes</a:t>
            </a:r>
          </a:p>
          <a:p>
            <a:r>
              <a:rPr lang="en-US" dirty="0" smtClean="0"/>
              <a:t>The athlete, using the mat to support their elbows and arms, assumes the </a:t>
            </a:r>
            <a:r>
              <a:rPr lang="en-US" b="1" dirty="0" smtClean="0"/>
              <a:t>Start Position</a:t>
            </a:r>
            <a:r>
              <a:rPr lang="en-US" dirty="0" smtClean="0"/>
              <a:t> as in Figure 1 above</a:t>
            </a:r>
          </a:p>
          <a:p>
            <a:r>
              <a:rPr lang="en-US" dirty="0" smtClean="0"/>
              <a:t>Once the athlete is in the correct position the assistant starts the stopwatch</a:t>
            </a:r>
          </a:p>
          <a:p>
            <a:r>
              <a:rPr lang="en-US" dirty="0" smtClean="0"/>
              <a:t>The athlete is to hold this position for 60 seconds </a:t>
            </a:r>
          </a:p>
          <a:p>
            <a:r>
              <a:rPr lang="en-US" dirty="0" smtClean="0"/>
              <a:t>Stage 2</a:t>
            </a:r>
          </a:p>
          <a:p>
            <a:r>
              <a:rPr lang="en-US" dirty="0" smtClean="0"/>
              <a:t>The athlete lifts their right arm off the ground and extends it out in front of them parallel with the ground</a:t>
            </a:r>
          </a:p>
          <a:p>
            <a:r>
              <a:rPr lang="en-US" dirty="0" smtClean="0"/>
              <a:t>The athlete is to hold this position for 15 seconds </a:t>
            </a:r>
          </a:p>
          <a:p>
            <a:r>
              <a:rPr lang="en-US" dirty="0" smtClean="0"/>
              <a:t>Stage 3</a:t>
            </a:r>
          </a:p>
          <a:p>
            <a:r>
              <a:rPr lang="en-US" dirty="0" smtClean="0"/>
              <a:t>The athlete returns to the </a:t>
            </a:r>
            <a:r>
              <a:rPr lang="en-US" b="1" dirty="0" smtClean="0"/>
              <a:t>Start Position</a:t>
            </a:r>
            <a:r>
              <a:rPr lang="en-US" dirty="0" smtClean="0"/>
              <a:t>, lifts the left arm off the ground and extends it out in front of them parallel with the ground</a:t>
            </a:r>
          </a:p>
          <a:p>
            <a:r>
              <a:rPr lang="en-US" dirty="0" smtClean="0"/>
              <a:t>The athlete is to hold this position for 15 seconds</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457200" y="1600200"/>
            <a:ext cx="8229600" cy="4419600"/>
          </a:xfrm>
        </p:spPr>
        <p:txBody>
          <a:bodyPr>
            <a:normAutofit fontScale="70000" lnSpcReduction="20000"/>
          </a:bodyPr>
          <a:lstStyle/>
          <a:p>
            <a:r>
              <a:rPr lang="en-US" dirty="0" smtClean="0"/>
              <a:t>Stage 4 </a:t>
            </a:r>
          </a:p>
          <a:p>
            <a:r>
              <a:rPr lang="en-US" dirty="0" smtClean="0"/>
              <a:t>The athlete returns to the </a:t>
            </a:r>
            <a:r>
              <a:rPr lang="en-US" b="1" dirty="0" smtClean="0"/>
              <a:t>Start Position</a:t>
            </a:r>
            <a:r>
              <a:rPr lang="en-US" dirty="0" smtClean="0"/>
              <a:t>, lifts the right leg off the ground and extends it out behind them parallel with the ground</a:t>
            </a:r>
          </a:p>
          <a:p>
            <a:r>
              <a:rPr lang="en-US" dirty="0" smtClean="0"/>
              <a:t>The athlete is to hold this position for 15 seconds</a:t>
            </a:r>
          </a:p>
          <a:p>
            <a:r>
              <a:rPr lang="en-US" dirty="0" smtClean="0"/>
              <a:t>Stage 5</a:t>
            </a:r>
          </a:p>
          <a:p>
            <a:r>
              <a:rPr lang="en-US" dirty="0" smtClean="0"/>
              <a:t>The athlete returns to the </a:t>
            </a:r>
            <a:r>
              <a:rPr lang="en-US" b="1" dirty="0" smtClean="0"/>
              <a:t>Start Position</a:t>
            </a:r>
            <a:r>
              <a:rPr lang="en-US" dirty="0" smtClean="0"/>
              <a:t>, lifts the left leg off the ground and extends it out behind them parallel with the ground</a:t>
            </a:r>
          </a:p>
          <a:p>
            <a:r>
              <a:rPr lang="en-US" dirty="0" smtClean="0"/>
              <a:t>The athlete is to hold this position for 15 seconds</a:t>
            </a:r>
          </a:p>
          <a:p>
            <a:r>
              <a:rPr lang="en-US" dirty="0" smtClean="0"/>
              <a:t>Stage 6</a:t>
            </a:r>
          </a:p>
          <a:p>
            <a:r>
              <a:rPr lang="en-US" dirty="0" smtClean="0"/>
              <a:t>The athlete returns to the </a:t>
            </a:r>
            <a:r>
              <a:rPr lang="en-US" b="1" dirty="0" smtClean="0"/>
              <a:t>Start Position</a:t>
            </a:r>
            <a:r>
              <a:rPr lang="en-US" dirty="0" smtClean="0"/>
              <a:t>, lifts the left leg and right arm off the ground and extends them out parallel with the ground</a:t>
            </a:r>
          </a:p>
          <a:p>
            <a:r>
              <a:rPr lang="en-US" dirty="0" smtClean="0"/>
              <a:t>The athlete is to hold this position for 15 seconds</a:t>
            </a:r>
          </a:p>
        </p:txBody>
      </p:sp>
      <p:sp>
        <p:nvSpPr>
          <p:cNvPr id="4" name="Slide Number Placeholder 3"/>
          <p:cNvSpPr>
            <a:spLocks noGrp="1"/>
          </p:cNvSpPr>
          <p:nvPr>
            <p:ph type="sldNum" sz="quarter" idx="12"/>
          </p:nvPr>
        </p:nvSpPr>
        <p:spPr/>
        <p:txBody>
          <a:bodyPr/>
          <a:lstStyle/>
          <a:p>
            <a:fld id="{88D690CA-7033-48E8-97CD-DAB64FD216B4}" type="slidenum">
              <a:rPr lang="en-US" smtClean="0"/>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Stage 7</a:t>
            </a:r>
          </a:p>
          <a:p>
            <a:r>
              <a:rPr lang="en-US" dirty="0" smtClean="0"/>
              <a:t>The athlete returns to the </a:t>
            </a:r>
            <a:r>
              <a:rPr lang="en-US" b="1" dirty="0" smtClean="0"/>
              <a:t>Start Position</a:t>
            </a:r>
            <a:r>
              <a:rPr lang="en-US" dirty="0" smtClean="0"/>
              <a:t>, lifts the right leg and left arm off the ground and extends them out parallel with the ground</a:t>
            </a:r>
          </a:p>
          <a:p>
            <a:r>
              <a:rPr lang="en-US" dirty="0" smtClean="0"/>
              <a:t>The athlete is to hold this position for 15 seconds</a:t>
            </a:r>
          </a:p>
          <a:p>
            <a:r>
              <a:rPr lang="en-US" dirty="0" smtClean="0"/>
              <a:t>Stage 8</a:t>
            </a:r>
          </a:p>
          <a:p>
            <a:r>
              <a:rPr lang="en-US" dirty="0" smtClean="0"/>
              <a:t>The athlete returns to the </a:t>
            </a:r>
            <a:r>
              <a:rPr lang="en-US" b="1" dirty="0" smtClean="0"/>
              <a:t>Start Position</a:t>
            </a:r>
            <a:endParaRPr lang="en-US" dirty="0" smtClean="0"/>
          </a:p>
          <a:p>
            <a:r>
              <a:rPr lang="en-US" dirty="0" smtClean="0"/>
              <a:t>The athlete is to hold this position for 30 seconds</a:t>
            </a:r>
          </a:p>
          <a:p>
            <a:r>
              <a:rPr lang="en-US" dirty="0" smtClean="0"/>
              <a:t>Stage 9</a:t>
            </a:r>
          </a:p>
          <a:p>
            <a:r>
              <a:rPr lang="en-US" dirty="0" smtClean="0"/>
              <a:t>End of test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74</a:t>
            </a:fld>
            <a:endParaRPr lang="en-US"/>
          </a:p>
        </p:txBody>
      </p:sp>
      <p:sp>
        <p:nvSpPr>
          <p:cNvPr id="6" name="Up Arrow Callout 5">
            <a:hlinkClick r:id="rId2" action="ppaction://hlinksldjump"/>
          </p:cNvPr>
          <p:cNvSpPr/>
          <p:nvPr/>
        </p:nvSpPr>
        <p:spPr>
          <a:xfrm>
            <a:off x="7543800" y="5181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Leg Strength Test</a:t>
            </a:r>
            <a:endParaRPr lang="en-US" dirty="0"/>
          </a:p>
        </p:txBody>
      </p:sp>
      <p:sp>
        <p:nvSpPr>
          <p:cNvPr id="3" name="Content Placeholder 2"/>
          <p:cNvSpPr>
            <a:spLocks noGrp="1"/>
          </p:cNvSpPr>
          <p:nvPr>
            <p:ph idx="1"/>
          </p:nvPr>
        </p:nvSpPr>
        <p:spPr/>
        <p:txBody>
          <a:bodyPr/>
          <a:lstStyle/>
          <a:p>
            <a:r>
              <a:rPr lang="en-US" dirty="0" smtClean="0"/>
              <a:t>To monitor the development of the athlete's elastic leg strength.</a:t>
            </a:r>
          </a:p>
          <a:p>
            <a:r>
              <a:rPr lang="en-US" b="1" dirty="0" smtClean="0"/>
              <a:t>Required Resources</a:t>
            </a:r>
          </a:p>
          <a:p>
            <a:r>
              <a:rPr lang="en-US" dirty="0" smtClean="0"/>
              <a:t>Flat non-slip surface</a:t>
            </a:r>
          </a:p>
          <a:p>
            <a:r>
              <a:rPr lang="en-US" dirty="0" smtClean="0"/>
              <a:t>Cones</a:t>
            </a:r>
          </a:p>
          <a:p>
            <a:r>
              <a:rPr lang="en-US" dirty="0" smtClean="0"/>
              <a:t>Stopwatch</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test requires the athlete to hop 25 metres as fast as possible</a:t>
            </a:r>
          </a:p>
          <a:p>
            <a:r>
              <a:rPr lang="en-US" dirty="0" smtClean="0"/>
              <a:t>The athlete </a:t>
            </a:r>
            <a:r>
              <a:rPr lang="en-US" dirty="0" smtClean="0">
                <a:hlinkClick r:id="rId2" action="ppaction://hlinkfile"/>
              </a:rPr>
              <a:t>warms up</a:t>
            </a:r>
            <a:r>
              <a:rPr lang="en-US" dirty="0" smtClean="0"/>
              <a:t> for 10 minutes</a:t>
            </a:r>
          </a:p>
          <a:p>
            <a:r>
              <a:rPr lang="en-US" dirty="0" smtClean="0"/>
              <a:t>The assistant, using cones, marks out a 25 metre section</a:t>
            </a:r>
          </a:p>
          <a:p>
            <a:r>
              <a:rPr lang="en-US" dirty="0" smtClean="0"/>
              <a:t>The athlete starts 10 to 15 metres behind the starting line cone </a:t>
            </a:r>
          </a:p>
          <a:p>
            <a:r>
              <a:rPr lang="en-US" dirty="0" smtClean="0"/>
              <a:t>The athlete uses a jog run up to the start line cone and then hops the 25 metre section on the right leg as fast as possible.</a:t>
            </a:r>
          </a:p>
          <a:p>
            <a:r>
              <a:rPr lang="en-US" dirty="0" smtClean="0"/>
              <a:t>The assistant starts the stopwatch when the athlete reaches the start line cone and stops the stopwatch when the athlete completes the 25 metre section</a:t>
            </a:r>
          </a:p>
          <a:p>
            <a:r>
              <a:rPr lang="en-US" dirty="0" smtClean="0"/>
              <a:t>The assistant records the time</a:t>
            </a:r>
          </a:p>
          <a:p>
            <a:r>
              <a:rPr lang="en-US" dirty="0" smtClean="0"/>
              <a:t>The athlete repeats the test hopping on the left leg</a:t>
            </a:r>
          </a:p>
          <a:p>
            <a:r>
              <a:rPr lang="en-US" dirty="0" smtClean="0"/>
              <a:t>The assistant calculates and records the average of the two recorded times and uses this value to assess the athlete’s performance</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76</a:t>
            </a:fld>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77</a:t>
            </a:fld>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1371600" y="1371600"/>
            <a:ext cx="5638800" cy="4772599"/>
          </a:xfrm>
          <a:prstGeom prst="rect">
            <a:avLst/>
          </a:prstGeom>
          <a:noFill/>
          <a:ln w="9525">
            <a:noFill/>
            <a:miter lim="800000"/>
            <a:headEnd/>
            <a:tailEnd/>
          </a:ln>
        </p:spPr>
      </p:pic>
      <p:sp>
        <p:nvSpPr>
          <p:cNvPr id="6" name="Up Arrow Callout 5">
            <a:hlinkClick r:id="rId3"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Burpee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agility and balance.</a:t>
            </a:r>
          </a:p>
          <a:p>
            <a:r>
              <a:rPr lang="en-US" b="1" dirty="0" smtClean="0"/>
              <a:t>Required Resources</a:t>
            </a:r>
          </a:p>
          <a:p>
            <a:r>
              <a:rPr lang="en-US" dirty="0" smtClean="0"/>
              <a:t>Flat non-slip surface</a:t>
            </a:r>
          </a:p>
          <a:p>
            <a:r>
              <a:rPr lang="en-US" dirty="0" smtClean="0"/>
              <a:t>Stopwatch</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79</a:t>
            </a:fld>
            <a:endParaRPr lang="en-US"/>
          </a:p>
        </p:txBody>
      </p:sp>
      <p:pic>
        <p:nvPicPr>
          <p:cNvPr id="5" name="Picture 2" descr="Start Position"/>
          <p:cNvPicPr>
            <a:picLocks noChangeAspect="1" noChangeArrowheads="1"/>
          </p:cNvPicPr>
          <p:nvPr/>
        </p:nvPicPr>
        <p:blipFill>
          <a:blip r:embed="rId2" cstate="print"/>
          <a:srcRect/>
          <a:stretch>
            <a:fillRect/>
          </a:stretch>
        </p:blipFill>
        <p:spPr bwMode="auto">
          <a:xfrm>
            <a:off x="609600" y="3048000"/>
            <a:ext cx="1828800" cy="3396344"/>
          </a:xfrm>
          <a:prstGeom prst="rect">
            <a:avLst/>
          </a:prstGeom>
          <a:noFill/>
        </p:spPr>
      </p:pic>
      <p:pic>
        <p:nvPicPr>
          <p:cNvPr id="15362" name="Picture 2" descr="Mid Position"/>
          <p:cNvPicPr>
            <a:picLocks noChangeAspect="1" noChangeArrowheads="1"/>
          </p:cNvPicPr>
          <p:nvPr/>
        </p:nvPicPr>
        <p:blipFill>
          <a:blip r:embed="rId3" cstate="print"/>
          <a:srcRect/>
          <a:stretch>
            <a:fillRect/>
          </a:stretch>
        </p:blipFill>
        <p:spPr bwMode="auto">
          <a:xfrm>
            <a:off x="2743200" y="3048000"/>
            <a:ext cx="2385645" cy="3352800"/>
          </a:xfrm>
          <a:prstGeom prst="rect">
            <a:avLst/>
          </a:prstGeom>
          <a:noFill/>
        </p:spPr>
      </p:pic>
      <p:pic>
        <p:nvPicPr>
          <p:cNvPr id="15364" name="Picture 4" descr="End Position"/>
          <p:cNvPicPr>
            <a:picLocks noChangeAspect="1" noChangeArrowheads="1"/>
          </p:cNvPicPr>
          <p:nvPr/>
        </p:nvPicPr>
        <p:blipFill>
          <a:blip r:embed="rId4" cstate="print"/>
          <a:srcRect/>
          <a:stretch>
            <a:fillRect/>
          </a:stretch>
        </p:blipFill>
        <p:spPr bwMode="auto">
          <a:xfrm>
            <a:off x="5410200" y="3733800"/>
            <a:ext cx="3242551" cy="2438400"/>
          </a:xfrm>
          <a:prstGeom prst="rect">
            <a:avLst/>
          </a:prstGeom>
          <a:noFill/>
        </p:spPr>
      </p:pic>
      <p:sp>
        <p:nvSpPr>
          <p:cNvPr id="8" name="Rectangle 7"/>
          <p:cNvSpPr/>
          <p:nvPr/>
        </p:nvSpPr>
        <p:spPr>
          <a:xfrm>
            <a:off x="381000" y="1219200"/>
            <a:ext cx="8610600" cy="1631216"/>
          </a:xfrm>
          <a:prstGeom prst="rect">
            <a:avLst/>
          </a:prstGeom>
        </p:spPr>
        <p:txBody>
          <a:bodyPr wrap="square">
            <a:spAutoFit/>
          </a:bodyPr>
          <a:lstStyle/>
          <a:p>
            <a:r>
              <a:rPr lang="en-US" sz="2000" dirty="0" smtClean="0"/>
              <a:t>The correct technique for one Burpee is: stand erect with the arms by the side – bend the knees and place the hands on the floor in front of the feet (squat position) - thrust the legs back to assume a push up position with a straight line from the shoulders to the heels - return to the squat position - return to the standing position.</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Flexibility</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Hip Flexion Test</a:t>
            </a:r>
            <a:endParaRPr lang="en-US" b="1" dirty="0" smtClean="0"/>
          </a:p>
          <a:p>
            <a:r>
              <a:rPr lang="en-US" b="1" dirty="0" smtClean="0">
                <a:hlinkClick r:id="rId3" action="ppaction://hlinksldjump"/>
              </a:rPr>
              <a:t>Modified Sit &amp; Reach Test</a:t>
            </a:r>
            <a:endParaRPr lang="en-US" b="1" dirty="0" smtClean="0"/>
          </a:p>
          <a:p>
            <a:r>
              <a:rPr lang="en-US" b="1" dirty="0" smtClean="0">
                <a:hlinkClick r:id="rId4" action="ppaction://hlinksldjump"/>
              </a:rPr>
              <a:t>Static Flexibility Test – Ankle</a:t>
            </a:r>
            <a:endParaRPr lang="en-US" b="1" dirty="0" smtClean="0"/>
          </a:p>
          <a:p>
            <a:r>
              <a:rPr lang="en-US" b="1" dirty="0" smtClean="0">
                <a:hlinkClick r:id="rId5" action="ppaction://hlinksldjump"/>
              </a:rPr>
              <a:t>Static Flexibility Test - Hip and Trunk</a:t>
            </a:r>
            <a:endParaRPr lang="en-US" b="1" dirty="0" smtClean="0"/>
          </a:p>
          <a:p>
            <a:r>
              <a:rPr lang="en-US" b="1" dirty="0" smtClean="0">
                <a:hlinkClick r:id="rId6" action="ppaction://hlinksldjump"/>
              </a:rPr>
              <a:t>Static Flexibility Test - Shoulder</a:t>
            </a:r>
            <a:endParaRPr lang="en-US" b="1" dirty="0" smtClean="0"/>
          </a:p>
          <a:p>
            <a:pPr>
              <a:buNone/>
            </a:pPr>
            <a:endParaRPr lang="en-US" b="1" dirty="0" smtClean="0"/>
          </a:p>
          <a:p>
            <a:endParaRPr lang="en-US" b="1"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assistant gives the command “GO”, starts the stopwatch and the athlete commences the test </a:t>
            </a:r>
          </a:p>
          <a:p>
            <a:r>
              <a:rPr lang="en-US" dirty="0" smtClean="0"/>
              <a:t>The assistant counts the number of correctly performed Burpees</a:t>
            </a:r>
          </a:p>
          <a:p>
            <a:r>
              <a:rPr lang="en-US" dirty="0" smtClean="0"/>
              <a:t>The assistant keeps the athlete informed of the remaining time</a:t>
            </a:r>
          </a:p>
          <a:p>
            <a:r>
              <a:rPr lang="en-US" dirty="0" smtClean="0"/>
              <a:t>The assistant stops the test after 30 seconds and records the number of correctly performed Burpees</a:t>
            </a:r>
          </a:p>
          <a:p>
            <a:r>
              <a:rPr lang="en-US" dirty="0" smtClean="0"/>
              <a:t>A good result for this test is &gt;16 Burpees for men and &gt;12 for women.</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80</a:t>
            </a:fld>
            <a:endParaRPr lang="en-US"/>
          </a:p>
        </p:txBody>
      </p:sp>
      <p:sp>
        <p:nvSpPr>
          <p:cNvPr id="5" name="Up Arrow Callout 4">
            <a:hlinkClick r:id="rId3" action="ppaction://hlinksldjump"/>
          </p:cNvPr>
          <p:cNvSpPr/>
          <p:nvPr/>
        </p:nvSpPr>
        <p:spPr>
          <a:xfrm>
            <a:off x="8077200" y="5181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hlinkClick r:id="rId4" action="ppaction://hlinksldjump"/>
              </a:rPr>
              <a:t>home</a:t>
            </a:r>
            <a:endParaRPr lang="en-US" b="1"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Chin Up Test</a:t>
            </a:r>
            <a:endParaRPr lang="en-US" dirty="0"/>
          </a:p>
        </p:txBody>
      </p:sp>
      <p:sp>
        <p:nvSpPr>
          <p:cNvPr id="3" name="Content Placeholder 2"/>
          <p:cNvSpPr>
            <a:spLocks noGrp="1"/>
          </p:cNvSpPr>
          <p:nvPr>
            <p:ph idx="1"/>
          </p:nvPr>
        </p:nvSpPr>
        <p:spPr/>
        <p:txBody>
          <a:bodyPr/>
          <a:lstStyle/>
          <a:p>
            <a:r>
              <a:rPr lang="en-US" dirty="0" smtClean="0"/>
              <a:t>The objective of the Chins Test is to monitor the development of the athlete's arm and shoulder muscular endurance.</a:t>
            </a:r>
          </a:p>
          <a:p>
            <a:r>
              <a:rPr lang="en-US" b="1" dirty="0" smtClean="0"/>
              <a:t>Required Resources</a:t>
            </a:r>
          </a:p>
          <a:p>
            <a:r>
              <a:rPr lang="en-US" dirty="0" smtClean="0"/>
              <a:t>Chinning bar</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athlete hangs from the bar with the palms of their hands facing them and arms straight (start position)</a:t>
            </a:r>
          </a:p>
          <a:p>
            <a:r>
              <a:rPr lang="en-US" dirty="0" smtClean="0"/>
              <a:t>The athlete, using the arms, pulls the body up until the chin is above the bar and then lowers the body to the start position</a:t>
            </a:r>
          </a:p>
          <a:p>
            <a:r>
              <a:rPr lang="en-US" dirty="0" smtClean="0"/>
              <a:t>The athlete continues with the pull ups until they are unable to continue or let go of the bar</a:t>
            </a:r>
          </a:p>
          <a:p>
            <a:r>
              <a:rPr lang="en-US" dirty="0" smtClean="0"/>
              <a:t>The assistant counts and records the number of successfully completed pull ups</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83</a:t>
            </a:fld>
            <a:endParaRPr lang="en-US"/>
          </a:p>
        </p:txBody>
      </p:sp>
      <p:pic>
        <p:nvPicPr>
          <p:cNvPr id="11265" name="Picture 1"/>
          <p:cNvPicPr>
            <a:picLocks noGrp="1" noChangeAspect="1" noChangeArrowheads="1"/>
          </p:cNvPicPr>
          <p:nvPr>
            <p:ph idx="1"/>
          </p:nvPr>
        </p:nvPicPr>
        <p:blipFill>
          <a:blip r:embed="rId2" cstate="print"/>
          <a:srcRect/>
          <a:stretch>
            <a:fillRect/>
          </a:stretch>
        </p:blipFill>
        <p:spPr bwMode="auto">
          <a:xfrm>
            <a:off x="1066800" y="4953000"/>
            <a:ext cx="6667518" cy="1324769"/>
          </a:xfrm>
          <a:prstGeom prst="rect">
            <a:avLst/>
          </a:prstGeom>
          <a:noFill/>
          <a:ln w="9525">
            <a:noFill/>
            <a:miter lim="800000"/>
            <a:headEnd/>
            <a:tailEnd/>
          </a:ln>
        </p:spPr>
      </p:pic>
      <p:pic>
        <p:nvPicPr>
          <p:cNvPr id="11267" name="Picture 3" descr="Chin Up test"/>
          <p:cNvPicPr>
            <a:picLocks noChangeAspect="1" noChangeArrowheads="1"/>
          </p:cNvPicPr>
          <p:nvPr/>
        </p:nvPicPr>
        <p:blipFill>
          <a:blip r:embed="rId3" cstate="print"/>
          <a:srcRect/>
          <a:stretch>
            <a:fillRect/>
          </a:stretch>
        </p:blipFill>
        <p:spPr bwMode="auto">
          <a:xfrm>
            <a:off x="1524000" y="1219200"/>
            <a:ext cx="1905000" cy="3560747"/>
          </a:xfrm>
          <a:prstGeom prst="rect">
            <a:avLst/>
          </a:prstGeom>
          <a:noFill/>
        </p:spPr>
      </p:pic>
      <p:pic>
        <p:nvPicPr>
          <p:cNvPr id="11269" name="Picture 5" descr="Chin Up Test"/>
          <p:cNvPicPr>
            <a:picLocks noChangeAspect="1" noChangeArrowheads="1"/>
          </p:cNvPicPr>
          <p:nvPr/>
        </p:nvPicPr>
        <p:blipFill>
          <a:blip r:embed="rId4" cstate="print"/>
          <a:srcRect/>
          <a:stretch>
            <a:fillRect/>
          </a:stretch>
        </p:blipFill>
        <p:spPr bwMode="auto">
          <a:xfrm>
            <a:off x="5257800" y="1143000"/>
            <a:ext cx="1828800" cy="3585882"/>
          </a:xfrm>
          <a:prstGeom prst="rect">
            <a:avLst/>
          </a:prstGeom>
          <a:noFill/>
        </p:spPr>
      </p:pic>
      <p:sp>
        <p:nvSpPr>
          <p:cNvPr id="7" name="Up Arrow Callout 6">
            <a:hlinkClick r:id="rId5" action="ppaction://hlinksldjump"/>
          </p:cNvPr>
          <p:cNvSpPr/>
          <p:nvPr/>
        </p:nvSpPr>
        <p:spPr>
          <a:xfrm>
            <a:off x="8077200" y="48768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Squats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development of the athlete's leg strength.</a:t>
            </a:r>
          </a:p>
          <a:p>
            <a:r>
              <a:rPr lang="en-US" b="1" dirty="0" smtClean="0"/>
              <a:t>Required Resources</a:t>
            </a:r>
          </a:p>
          <a:p>
            <a:r>
              <a:rPr lang="en-US" dirty="0" smtClean="0"/>
              <a:t>A chair or box that makes the athlete's knees bend at right angles when they are sitting</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84</a:t>
            </a:fld>
            <a:endParaRPr lang="en-US"/>
          </a:p>
        </p:txBody>
      </p:sp>
      <p:pic>
        <p:nvPicPr>
          <p:cNvPr id="10242" name="Picture 2" descr="Squats"/>
          <p:cNvPicPr>
            <a:picLocks noChangeAspect="1" noChangeArrowheads="1"/>
          </p:cNvPicPr>
          <p:nvPr/>
        </p:nvPicPr>
        <p:blipFill>
          <a:blip r:embed="rId2" cstate="print"/>
          <a:srcRect/>
          <a:stretch>
            <a:fillRect/>
          </a:stretch>
        </p:blipFill>
        <p:spPr bwMode="auto">
          <a:xfrm>
            <a:off x="5410200" y="4343400"/>
            <a:ext cx="1828800" cy="2248525"/>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925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athlete stands in front of a chair, facing away from it, with their feet shoulder width apart</a:t>
            </a:r>
          </a:p>
          <a:p>
            <a:r>
              <a:rPr lang="en-US" dirty="0" smtClean="0"/>
              <a:t>The athlete squats down lightly touching the chair with their backside before standing back up and repeats this sequence of movements until they are unable to continue</a:t>
            </a:r>
          </a:p>
          <a:p>
            <a:r>
              <a:rPr lang="en-US" dirty="0" smtClean="0"/>
              <a:t>The assistant counts and records the number of successfully completed squats</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86</a:t>
            </a:fld>
            <a:endParaRPr lang="en-US"/>
          </a:p>
        </p:txBody>
      </p:sp>
      <p:pic>
        <p:nvPicPr>
          <p:cNvPr id="101378" name="Picture 2"/>
          <p:cNvPicPr>
            <a:picLocks noGrp="1" noChangeAspect="1" noChangeArrowheads="1"/>
          </p:cNvPicPr>
          <p:nvPr>
            <p:ph idx="1"/>
          </p:nvPr>
        </p:nvPicPr>
        <p:blipFill>
          <a:blip r:embed="rId2" cstate="print"/>
          <a:srcRect/>
          <a:stretch>
            <a:fillRect/>
          </a:stretch>
        </p:blipFill>
        <p:spPr bwMode="auto">
          <a:xfrm>
            <a:off x="1066800" y="1219200"/>
            <a:ext cx="6312666" cy="5401548"/>
          </a:xfrm>
          <a:prstGeom prst="rect">
            <a:avLst/>
          </a:prstGeom>
          <a:noFill/>
          <a:ln w="9525">
            <a:noFill/>
            <a:miter lim="800000"/>
            <a:headEnd/>
            <a:tailEnd/>
          </a:ln>
        </p:spPr>
      </p:pic>
      <p:sp>
        <p:nvSpPr>
          <p:cNvPr id="5" name="Up Arrow Callout 4">
            <a:hlinkClick r:id="rId3" action="ppaction://hlinksldjump"/>
          </p:cNvPr>
          <p:cNvSpPr/>
          <p:nvPr/>
        </p:nvSpPr>
        <p:spPr>
          <a:xfrm>
            <a:off x="7848600" y="5105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Ten Stride Test</a:t>
            </a:r>
            <a:endParaRPr lang="en-US" dirty="0"/>
          </a:p>
        </p:txBody>
      </p:sp>
      <p:sp>
        <p:nvSpPr>
          <p:cNvPr id="3" name="Content Placeholder 2"/>
          <p:cNvSpPr>
            <a:spLocks noGrp="1"/>
          </p:cNvSpPr>
          <p:nvPr>
            <p:ph idx="1"/>
          </p:nvPr>
        </p:nvSpPr>
        <p:spPr/>
        <p:txBody>
          <a:bodyPr/>
          <a:lstStyle/>
          <a:p>
            <a:r>
              <a:rPr lang="en-US" dirty="0" smtClean="0"/>
              <a:t>The objective of this test is to monitor the athlete's ability to efficiently accelerate from a </a:t>
            </a:r>
            <a:r>
              <a:rPr lang="en-US" dirty="0" smtClean="0">
                <a:hlinkClick r:id="rId2" action="ppaction://hlinkfile"/>
              </a:rPr>
              <a:t>standing start</a:t>
            </a:r>
            <a:r>
              <a:rPr lang="en-US" dirty="0" smtClean="0"/>
              <a:t>.</a:t>
            </a:r>
          </a:p>
          <a:p>
            <a:r>
              <a:rPr lang="en-US" b="1" dirty="0" smtClean="0"/>
              <a:t>Required Resources</a:t>
            </a:r>
          </a:p>
          <a:p>
            <a:r>
              <a:rPr lang="en-US" dirty="0" smtClean="0"/>
              <a:t>Flat non-slip surface</a:t>
            </a:r>
          </a:p>
          <a:p>
            <a:r>
              <a:rPr lang="en-US" dirty="0" smtClean="0"/>
              <a:t>30 metre tape measure</a:t>
            </a:r>
          </a:p>
          <a:p>
            <a:r>
              <a:rPr lang="en-US" dirty="0" smtClean="0"/>
              <a:t>Stopwatch</a:t>
            </a:r>
          </a:p>
          <a:p>
            <a:r>
              <a:rPr lang="en-US" dirty="0" smtClean="0"/>
              <a:t>Two assistants</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87</a:t>
            </a:fld>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a:xfrm>
            <a:off x="457200" y="1371600"/>
            <a:ext cx="8229600" cy="4953000"/>
          </a:xfrm>
        </p:spPr>
        <p:txBody>
          <a:bodyPr>
            <a:normAutofit fontScale="775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assistants mark out a 20 metre straight section with cones</a:t>
            </a:r>
          </a:p>
          <a:p>
            <a:r>
              <a:rPr lang="en-US" dirty="0" smtClean="0"/>
              <a:t>The athlete starts in their own time and sprints as fast as possible over the 20 metres</a:t>
            </a:r>
          </a:p>
          <a:p>
            <a:r>
              <a:rPr lang="en-US" dirty="0" smtClean="0"/>
              <a:t>The 1st assistant records the time for the athlete to complete 10 strides starting the stopwatch on the athlete's 1st foot strike after starting and stopping the stopwatch on the landing of the 10th stride</a:t>
            </a:r>
          </a:p>
          <a:p>
            <a:r>
              <a:rPr lang="en-US" dirty="0" smtClean="0"/>
              <a:t>The 2nd assistant marks where the 10th stride lands, measures and records the distance to the start line </a:t>
            </a:r>
          </a:p>
          <a:p>
            <a:r>
              <a:rPr lang="en-US" dirty="0" smtClean="0"/>
              <a:t>The test is conducted 3 times</a:t>
            </a:r>
          </a:p>
          <a:p>
            <a:pPr>
              <a:buNone/>
            </a:pPr>
            <a:endParaRPr lang="en-US" dirty="0" smtClean="0"/>
          </a:p>
          <a:p>
            <a:r>
              <a:rPr lang="en-US" dirty="0" smtClean="0">
                <a:hlinkClick r:id="rId3" action="ppaction://hlinkfile"/>
              </a:rPr>
              <a:t>10 Stride Calculator</a:t>
            </a:r>
            <a:endParaRPr lang="en-US"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88</a:t>
            </a:fld>
            <a:endParaRPr lang="en-US"/>
          </a:p>
        </p:txBody>
      </p:sp>
      <p:sp>
        <p:nvSpPr>
          <p:cNvPr id="5" name="Up Arrow Callout 4">
            <a:hlinkClick r:id="rId4" action="ppaction://hlinksldjump"/>
          </p:cNvPr>
          <p:cNvSpPr/>
          <p:nvPr/>
        </p:nvSpPr>
        <p:spPr>
          <a:xfrm>
            <a:off x="77724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30 metre Acceleration Test</a:t>
            </a:r>
            <a:endParaRPr lang="en-US" dirty="0"/>
          </a:p>
        </p:txBody>
      </p:sp>
      <p:sp>
        <p:nvSpPr>
          <p:cNvPr id="3" name="Content Placeholder 2"/>
          <p:cNvSpPr>
            <a:spLocks noGrp="1"/>
          </p:cNvSpPr>
          <p:nvPr>
            <p:ph idx="1"/>
          </p:nvPr>
        </p:nvSpPr>
        <p:spPr/>
        <p:txBody>
          <a:bodyPr>
            <a:normAutofit lnSpcReduction="10000"/>
          </a:bodyPr>
          <a:lstStyle/>
          <a:p>
            <a:r>
              <a:rPr lang="en-US" dirty="0" smtClean="0"/>
              <a:t>The objective of this test is to monitor the development of the athlete's ability to effectively and efficiently build up </a:t>
            </a:r>
            <a:r>
              <a:rPr lang="en-US" dirty="0" smtClean="0">
                <a:hlinkClick r:id="rId2" action="ppaction://hlinkfile"/>
              </a:rPr>
              <a:t>acceleration</a:t>
            </a:r>
            <a:r>
              <a:rPr lang="en-US" dirty="0" smtClean="0"/>
              <a:t>, from a </a:t>
            </a:r>
            <a:r>
              <a:rPr lang="en-US" dirty="0" smtClean="0">
                <a:hlinkClick r:id="rId3" action="ppaction://hlinkfile"/>
              </a:rPr>
              <a:t>standing start or from starting blocks</a:t>
            </a:r>
            <a:r>
              <a:rPr lang="en-US" dirty="0" smtClean="0"/>
              <a:t>, to maximum </a:t>
            </a:r>
            <a:r>
              <a:rPr lang="en-US" dirty="0" smtClean="0">
                <a:hlinkClick r:id="rId4" action="ppaction://hlinkfile"/>
              </a:rPr>
              <a:t>speed</a:t>
            </a:r>
            <a:r>
              <a:rPr lang="en-US" dirty="0" smtClean="0"/>
              <a:t>.</a:t>
            </a:r>
          </a:p>
          <a:p>
            <a:r>
              <a:rPr lang="en-US" b="1" dirty="0" smtClean="0"/>
              <a:t>Required Resources</a:t>
            </a:r>
          </a:p>
          <a:p>
            <a:r>
              <a:rPr lang="en-US" dirty="0" smtClean="0"/>
              <a:t>Flat non-slip surface</a:t>
            </a:r>
          </a:p>
          <a:p>
            <a:r>
              <a:rPr lang="en-US" dirty="0" smtClean="0"/>
              <a:t>Stopwatch</a:t>
            </a:r>
          </a:p>
          <a:p>
            <a:r>
              <a:rPr lang="en-US" dirty="0" smtClean="0"/>
              <a:t>An 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Strength – Core &amp; Elastic</a:t>
            </a:r>
            <a:endParaRPr lang="en-US" dirty="0"/>
          </a:p>
        </p:txBody>
      </p:sp>
      <p:sp>
        <p:nvSpPr>
          <p:cNvPr id="3" name="Content Placeholder 2"/>
          <p:cNvSpPr>
            <a:spLocks noGrp="1"/>
          </p:cNvSpPr>
          <p:nvPr>
            <p:ph idx="1"/>
          </p:nvPr>
        </p:nvSpPr>
        <p:spPr/>
        <p:txBody>
          <a:bodyPr/>
          <a:lstStyle/>
          <a:p>
            <a:r>
              <a:rPr lang="en-US" b="1" dirty="0" smtClean="0">
                <a:hlinkClick r:id="rId2" action="ppaction://hlinksldjump"/>
              </a:rPr>
              <a:t>Core Muscle Strength &amp; Stability Test</a:t>
            </a:r>
            <a:endParaRPr lang="en-US" b="1" dirty="0" smtClean="0"/>
          </a:p>
          <a:p>
            <a:r>
              <a:rPr lang="en-US" b="1" dirty="0" smtClean="0">
                <a:hlinkClick r:id="rId3" action="ppaction://hlinksldjump"/>
              </a:rPr>
              <a:t>Leg Strength Test</a:t>
            </a:r>
            <a:endParaRPr lang="en-US" b="1" dirty="0" smtClean="0"/>
          </a:p>
          <a:p>
            <a:r>
              <a:rPr lang="en-US" b="1" dirty="0" smtClean="0">
                <a:hlinkClick r:id="rId4" action="ppaction://hlinksldjump"/>
              </a:rPr>
              <a:t>Burpee Test</a:t>
            </a:r>
            <a:endParaRPr lang="en-US" b="1" dirty="0" smtClean="0"/>
          </a:p>
          <a:p>
            <a:r>
              <a:rPr lang="en-US" b="1" dirty="0" smtClean="0">
                <a:hlinkClick r:id="rId5" action="ppaction://hlinksldjump"/>
              </a:rPr>
              <a:t>Chin Up Test</a:t>
            </a:r>
            <a:endParaRPr lang="en-US" b="1" dirty="0" smtClean="0"/>
          </a:p>
          <a:p>
            <a:r>
              <a:rPr lang="en-US" b="1" dirty="0" smtClean="0">
                <a:hlinkClick r:id="rId6" action="ppaction://hlinksldjump"/>
              </a:rPr>
              <a:t>Squats Test</a:t>
            </a:r>
            <a:endParaRPr lang="en-US" b="1" dirty="0" smtClean="0"/>
          </a:p>
          <a:p>
            <a:endParaRPr lang="en-US" b="1" dirty="0" smtClean="0"/>
          </a:p>
          <a:p>
            <a:endParaRPr lang="en-US" b="1" dirty="0" smtClean="0"/>
          </a:p>
          <a:p>
            <a:endParaRPr lang="en-US" b="1" dirty="0" smtClean="0"/>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a:t>
            </a:fld>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athlete </a:t>
            </a:r>
            <a:r>
              <a:rPr lang="en-US" dirty="0" smtClean="0">
                <a:hlinkClick r:id="rId2" action="ppaction://hlinkfile"/>
              </a:rPr>
              <a:t>warms up</a:t>
            </a:r>
            <a:r>
              <a:rPr lang="en-US" dirty="0" smtClean="0"/>
              <a:t> for 10 minutes</a:t>
            </a:r>
          </a:p>
          <a:p>
            <a:r>
              <a:rPr lang="en-US" dirty="0" smtClean="0"/>
              <a:t>The assistant marks out a 30 metre straight section with cones</a:t>
            </a:r>
          </a:p>
          <a:p>
            <a:r>
              <a:rPr lang="en-US" dirty="0" smtClean="0"/>
              <a:t>The athlete starts in their own time and sprints as fast as possible over the 30 metres</a:t>
            </a:r>
          </a:p>
          <a:p>
            <a:r>
              <a:rPr lang="en-US" dirty="0" smtClean="0"/>
              <a:t>The assistant starts the stopwatch on the athlete's 1st foot strike after starting and stopping the stopwatch as the athlete’s torso crosses the finishing line</a:t>
            </a:r>
          </a:p>
          <a:p>
            <a:r>
              <a:rPr lang="en-US" dirty="0" smtClean="0"/>
              <a:t>The test is conducted 3 times</a:t>
            </a:r>
          </a:p>
          <a:p>
            <a:r>
              <a:rPr lang="en-US" dirty="0" smtClean="0"/>
              <a:t>The assistant uses the fastest recorded time to assess the athlete’s performance</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90</a:t>
            </a:fld>
            <a:endParaRPr lang="en-US"/>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91</a:t>
            </a:fld>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914400" y="2133600"/>
            <a:ext cx="6903715" cy="1295399"/>
          </a:xfrm>
          <a:prstGeom prst="rect">
            <a:avLst/>
          </a:prstGeom>
          <a:noFill/>
          <a:ln w="9525">
            <a:noFill/>
            <a:miter lim="800000"/>
            <a:headEnd/>
            <a:tailEnd/>
          </a:ln>
        </p:spPr>
      </p:pic>
      <p:sp>
        <p:nvSpPr>
          <p:cNvPr id="6" name="Rectangle 5"/>
          <p:cNvSpPr/>
          <p:nvPr/>
        </p:nvSpPr>
        <p:spPr>
          <a:xfrm>
            <a:off x="1676400" y="4495800"/>
            <a:ext cx="4953000" cy="523220"/>
          </a:xfrm>
          <a:prstGeom prst="rect">
            <a:avLst/>
          </a:prstGeom>
        </p:spPr>
        <p:txBody>
          <a:bodyPr wrap="square">
            <a:spAutoFit/>
          </a:bodyPr>
          <a:lstStyle/>
          <a:p>
            <a:r>
              <a:rPr lang="en-US" sz="2800" dirty="0" smtClean="0">
                <a:hlinkClick r:id="rId3" action="ppaction://hlinkfile"/>
              </a:rPr>
              <a:t>30 metre Acceleration Calculator</a:t>
            </a:r>
            <a:endParaRPr lang="en-US" sz="2800" dirty="0"/>
          </a:p>
        </p:txBody>
      </p:sp>
      <p:sp>
        <p:nvSpPr>
          <p:cNvPr id="7" name="Up Arrow Callout 6">
            <a:hlinkClick r:id="rId4" action="ppaction://hlinksldjump"/>
          </p:cNvPr>
          <p:cNvSpPr/>
          <p:nvPr/>
        </p:nvSpPr>
        <p:spPr>
          <a:xfrm>
            <a:off x="7772400" y="48006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400m Predictor Test</a:t>
            </a:r>
            <a:endParaRPr lang="en-US" dirty="0"/>
          </a:p>
        </p:txBody>
      </p:sp>
      <p:sp>
        <p:nvSpPr>
          <p:cNvPr id="3" name="Content Placeholder 2"/>
          <p:cNvSpPr>
            <a:spLocks noGrp="1"/>
          </p:cNvSpPr>
          <p:nvPr>
            <p:ph idx="1"/>
          </p:nvPr>
        </p:nvSpPr>
        <p:spPr/>
        <p:txBody>
          <a:bodyPr>
            <a:normAutofit fontScale="92500"/>
          </a:bodyPr>
          <a:lstStyle/>
          <a:p>
            <a:r>
              <a:rPr lang="en-US" dirty="0" smtClean="0"/>
              <a:t>Frank Horwill's 40 yard (36. 6 metres) test is used to predict an athlete's potential 400 metre time.</a:t>
            </a:r>
          </a:p>
          <a:p>
            <a:r>
              <a:rPr lang="en-US" b="1" dirty="0" smtClean="0"/>
              <a:t>Required Resources</a:t>
            </a:r>
            <a:endParaRPr lang="en-US" dirty="0" smtClean="0"/>
          </a:p>
          <a:p>
            <a:r>
              <a:rPr lang="en-US" dirty="0" smtClean="0"/>
              <a:t>Flat non-slip surface</a:t>
            </a:r>
          </a:p>
          <a:p>
            <a:r>
              <a:rPr lang="en-US" dirty="0" smtClean="0"/>
              <a:t>Measuring tape</a:t>
            </a:r>
          </a:p>
          <a:p>
            <a:r>
              <a:rPr lang="en-US" dirty="0" smtClean="0"/>
              <a:t>Stopwatch</a:t>
            </a:r>
          </a:p>
          <a:p>
            <a:r>
              <a:rPr lang="en-US" dirty="0" smtClean="0"/>
              <a:t>Cones</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92</a:t>
            </a:fld>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athlete </a:t>
            </a:r>
            <a:r>
              <a:rPr lang="en-US" dirty="0" smtClean="0">
                <a:hlinkClick r:id="rId2"/>
              </a:rPr>
              <a:t>warms up</a:t>
            </a:r>
            <a:r>
              <a:rPr lang="en-US" dirty="0" smtClean="0"/>
              <a:t> for 10 minutes</a:t>
            </a:r>
          </a:p>
          <a:p>
            <a:r>
              <a:rPr lang="en-US" dirty="0" smtClean="0"/>
              <a:t>The assistant marks a 40 yard straight section with cones</a:t>
            </a:r>
          </a:p>
          <a:p>
            <a:r>
              <a:rPr lang="en-US" dirty="0" smtClean="0"/>
              <a:t>The athlete takes up a sprint start position</a:t>
            </a:r>
          </a:p>
          <a:p>
            <a:r>
              <a:rPr lang="en-US" dirty="0" smtClean="0"/>
              <a:t>The assistant gives the commands “On Your Marks, Set, GO” and starts the stopwatch</a:t>
            </a:r>
          </a:p>
          <a:p>
            <a:r>
              <a:rPr lang="en-US" dirty="0" smtClean="0"/>
              <a:t>The athlete sprints the 40 yards</a:t>
            </a:r>
          </a:p>
          <a:p>
            <a:r>
              <a:rPr lang="en-US" dirty="0" smtClean="0"/>
              <a:t>The assistance stops the stopwatch when the athlete’s torso crosses the finishing line and records the time</a:t>
            </a:r>
          </a:p>
          <a:p>
            <a:r>
              <a:rPr lang="en-US" dirty="0" smtClean="0"/>
              <a:t>The athlete conducts 3 x 40 yard sprints with a 5 minute recovery between each sprint</a:t>
            </a:r>
          </a:p>
          <a:p>
            <a:r>
              <a:rPr lang="en-US" dirty="0" smtClean="0"/>
              <a:t>The assistant uses the fastest time to assess the athlete’s performance.</a:t>
            </a:r>
          </a:p>
          <a:p>
            <a:endParaRPr lang="en-US" dirty="0" smtClean="0"/>
          </a:p>
          <a:p>
            <a:r>
              <a:rPr lang="en-US" dirty="0" smtClean="0">
                <a:hlinkClick r:id="rId3" action="ppaction://hlinkfile"/>
              </a:rPr>
              <a:t>400m prediction calculator</a:t>
            </a:r>
            <a:endParaRPr lang="en-US" dirty="0" smtClean="0"/>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93</a:t>
            </a:fld>
            <a:endParaRPr lang="en-US"/>
          </a:p>
        </p:txBody>
      </p:sp>
      <p:sp>
        <p:nvSpPr>
          <p:cNvPr id="5" name="Up Arrow Callout 4">
            <a:hlinkClick r:id="rId4" action="ppaction://hlinksldjump"/>
          </p:cNvPr>
          <p:cNvSpPr/>
          <p:nvPr/>
        </p:nvSpPr>
        <p:spPr>
          <a:xfrm>
            <a:off x="8001000" y="50292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Wingate ANaerobic cycle Test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Wingate Anaerobic 30 cycle Test (WANT) is used to determine an athlete's peak anaerobic power and anaerobic capacity.</a:t>
            </a:r>
          </a:p>
          <a:p>
            <a:r>
              <a:rPr lang="en-US" b="1" dirty="0" smtClean="0"/>
              <a:t>Required Resources</a:t>
            </a:r>
          </a:p>
          <a:p>
            <a:r>
              <a:rPr lang="en-US" dirty="0" smtClean="0"/>
              <a:t>Bicycle ergometer which continuously records flywheel revolutions in 5 second intervals</a:t>
            </a:r>
          </a:p>
          <a:p>
            <a:r>
              <a:rPr lang="en-US" dirty="0" smtClean="0"/>
              <a:t>Weighing Scales</a:t>
            </a:r>
          </a:p>
          <a:p>
            <a:r>
              <a:rPr lang="en-US" dirty="0" smtClean="0"/>
              <a:t>Stopwatch</a:t>
            </a:r>
          </a:p>
          <a:p>
            <a:r>
              <a:rPr lang="en-US" dirty="0" smtClean="0"/>
              <a:t>Assistant</a:t>
            </a:r>
          </a:p>
          <a:p>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94</a:t>
            </a:fld>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to conduct the test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assistant weighs the athlete (kg)</a:t>
            </a:r>
          </a:p>
          <a:p>
            <a:r>
              <a:rPr lang="en-US" dirty="0" smtClean="0"/>
              <a:t>The athlete </a:t>
            </a:r>
            <a:r>
              <a:rPr lang="en-US" dirty="0" smtClean="0">
                <a:hlinkClick r:id="rId3" action="ppaction://hlinkfile"/>
              </a:rPr>
              <a:t>warms up</a:t>
            </a:r>
            <a:r>
              <a:rPr lang="en-US" dirty="0" smtClean="0"/>
              <a:t> for 10 minutes</a:t>
            </a:r>
          </a:p>
          <a:p>
            <a:r>
              <a:rPr lang="en-US" dirty="0" smtClean="0"/>
              <a:t>The assistant calculates and records the flywheel resistance required as follows:</a:t>
            </a:r>
          </a:p>
          <a:p>
            <a:pPr lvl="1"/>
            <a:r>
              <a:rPr lang="en-US" dirty="0" smtClean="0"/>
              <a:t>Athlete’s weight x 0.08</a:t>
            </a:r>
          </a:p>
          <a:p>
            <a:r>
              <a:rPr lang="en-US" dirty="0" smtClean="0"/>
              <a:t>The assistant gives the command “GO” and starts the stopwatch and the athlete pedals as fast as possible with no flywheel resistance</a:t>
            </a:r>
          </a:p>
          <a:p>
            <a:r>
              <a:rPr lang="en-US" dirty="0" smtClean="0"/>
              <a:t>After 3 seconds the assistant applies the calculated flywheel resistance and the athlete continues to pedal as fast as possible until 30 seconds has elapsed</a:t>
            </a:r>
          </a:p>
          <a:p>
            <a:r>
              <a:rPr lang="en-US" dirty="0" smtClean="0"/>
              <a:t>After 30 seconds the athlete stops pedalling and the assistant records the flywheel revolutions for each 5 second interval of the test</a:t>
            </a:r>
          </a:p>
          <a:p>
            <a:pPr>
              <a:buNone/>
            </a:pP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95</a:t>
            </a:fld>
            <a:endParaRPr lang="en-U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dirty="0"/>
          </a:p>
        </p:txBody>
      </p:sp>
      <p:sp>
        <p:nvSpPr>
          <p:cNvPr id="4" name="Slide Number Placeholder 3"/>
          <p:cNvSpPr>
            <a:spLocks noGrp="1"/>
          </p:cNvSpPr>
          <p:nvPr>
            <p:ph type="sldNum" sz="quarter" idx="12"/>
          </p:nvPr>
        </p:nvSpPr>
        <p:spPr/>
        <p:txBody>
          <a:bodyPr/>
          <a:lstStyle/>
          <a:p>
            <a:fld id="{88D690CA-7033-48E8-97CD-DAB64FD216B4}" type="slidenum">
              <a:rPr lang="en-US" smtClean="0"/>
              <a:pPr/>
              <a:t>96</a:t>
            </a:fld>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685800" y="1828800"/>
            <a:ext cx="2581275" cy="4213116"/>
          </a:xfrm>
          <a:prstGeom prst="rect">
            <a:avLst/>
          </a:prstGeom>
          <a:noFill/>
          <a:ln w="9525">
            <a:noFill/>
            <a:miter lim="800000"/>
            <a:headEnd/>
            <a:tailEnd/>
          </a:ln>
        </p:spPr>
      </p:pic>
      <p:sp>
        <p:nvSpPr>
          <p:cNvPr id="6" name="Rectangle 5"/>
          <p:cNvSpPr/>
          <p:nvPr/>
        </p:nvSpPr>
        <p:spPr>
          <a:xfrm>
            <a:off x="304800" y="1447800"/>
            <a:ext cx="3257558" cy="461665"/>
          </a:xfrm>
          <a:prstGeom prst="rect">
            <a:avLst/>
          </a:prstGeom>
        </p:spPr>
        <p:txBody>
          <a:bodyPr wrap="none">
            <a:spAutoFit/>
          </a:bodyPr>
          <a:lstStyle/>
          <a:p>
            <a:r>
              <a:rPr lang="en-US" sz="2400" b="1" dirty="0" smtClean="0"/>
              <a:t>Peak Power Output (PP)</a:t>
            </a:r>
            <a:endParaRPr lang="en-US" sz="2400" b="1" dirty="0"/>
          </a:p>
        </p:txBody>
      </p:sp>
      <p:pic>
        <p:nvPicPr>
          <p:cNvPr id="2051" name="Picture 3"/>
          <p:cNvPicPr>
            <a:picLocks noChangeAspect="1" noChangeArrowheads="1"/>
          </p:cNvPicPr>
          <p:nvPr/>
        </p:nvPicPr>
        <p:blipFill>
          <a:blip r:embed="rId3" cstate="print"/>
          <a:srcRect/>
          <a:stretch>
            <a:fillRect/>
          </a:stretch>
        </p:blipFill>
        <p:spPr bwMode="auto">
          <a:xfrm>
            <a:off x="4953000" y="2057400"/>
            <a:ext cx="2824162" cy="4095750"/>
          </a:xfrm>
          <a:prstGeom prst="rect">
            <a:avLst/>
          </a:prstGeom>
          <a:noFill/>
          <a:ln w="9525">
            <a:noFill/>
            <a:miter lim="800000"/>
            <a:headEnd/>
            <a:tailEnd/>
          </a:ln>
        </p:spPr>
      </p:pic>
      <p:sp>
        <p:nvSpPr>
          <p:cNvPr id="8" name="Rectangle 7"/>
          <p:cNvSpPr/>
          <p:nvPr/>
        </p:nvSpPr>
        <p:spPr>
          <a:xfrm>
            <a:off x="4343400" y="1524000"/>
            <a:ext cx="4529702" cy="461665"/>
          </a:xfrm>
          <a:prstGeom prst="rect">
            <a:avLst/>
          </a:prstGeom>
        </p:spPr>
        <p:txBody>
          <a:bodyPr wrap="none">
            <a:spAutoFit/>
          </a:bodyPr>
          <a:lstStyle/>
          <a:p>
            <a:r>
              <a:rPr lang="en-US" sz="2400" b="1" dirty="0" smtClean="0"/>
              <a:t>Relative Peak Power Output (RPP)</a:t>
            </a:r>
            <a:endParaRPr lang="en-US" sz="2400" b="1" dirty="0"/>
          </a:p>
        </p:txBody>
      </p:sp>
      <p:sp>
        <p:nvSpPr>
          <p:cNvPr id="9" name="Rectangle 8"/>
          <p:cNvSpPr/>
          <p:nvPr/>
        </p:nvSpPr>
        <p:spPr>
          <a:xfrm>
            <a:off x="2667000" y="6172200"/>
            <a:ext cx="3567387" cy="400110"/>
          </a:xfrm>
          <a:prstGeom prst="rect">
            <a:avLst/>
          </a:prstGeom>
        </p:spPr>
        <p:txBody>
          <a:bodyPr wrap="none">
            <a:spAutoFit/>
          </a:bodyPr>
          <a:lstStyle/>
          <a:p>
            <a:r>
              <a:rPr lang="en-US" sz="2000" dirty="0" smtClean="0">
                <a:hlinkClick r:id="rId4" action="ppaction://hlinkfile"/>
              </a:rPr>
              <a:t>Wingate ANaerobic 30 cycle Test</a:t>
            </a:r>
            <a:endParaRPr lang="en-US" sz="2000" dirty="0"/>
          </a:p>
        </p:txBody>
      </p:sp>
      <p:sp>
        <p:nvSpPr>
          <p:cNvPr id="10" name="Up Arrow Callout 9">
            <a:hlinkClick r:id="rId5" action="ppaction://hlinksldjump"/>
          </p:cNvPr>
          <p:cNvSpPr/>
          <p:nvPr/>
        </p:nvSpPr>
        <p:spPr>
          <a:xfrm>
            <a:off x="8077200" y="5105400"/>
            <a:ext cx="762000" cy="11430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home</a:t>
            </a:r>
            <a:endParaRPr lang="en-US"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1022</TotalTime>
  <Words>5311</Words>
  <Application>Microsoft Office PowerPoint</Application>
  <PresentationFormat>On-screen Show (4:3)</PresentationFormat>
  <Paragraphs>715</Paragraphs>
  <Slides>96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96</vt:i4>
      </vt:variant>
    </vt:vector>
  </HeadingPairs>
  <TitlesOfParts>
    <vt:vector size="99" baseType="lpstr">
      <vt:lpstr>Arial</vt:lpstr>
      <vt:lpstr>Calibri</vt:lpstr>
      <vt:lpstr>Office Theme</vt:lpstr>
      <vt:lpstr>101 Performance Evaluation Tests</vt:lpstr>
      <vt:lpstr>Endurance evaluation tests</vt:lpstr>
      <vt:lpstr>Anaerobic Endurance</vt:lpstr>
      <vt:lpstr>Agility</vt:lpstr>
      <vt:lpstr>Balance </vt:lpstr>
      <vt:lpstr>Body Composition</vt:lpstr>
      <vt:lpstr>Coordination</vt:lpstr>
      <vt:lpstr>Flexibility</vt:lpstr>
      <vt:lpstr>Strength – Core &amp; Elastic</vt:lpstr>
      <vt:lpstr>Speed and Power</vt:lpstr>
      <vt:lpstr>Astrand Treadmill Test</vt:lpstr>
      <vt:lpstr>How to conduct the test</vt:lpstr>
      <vt:lpstr>Analysis</vt:lpstr>
      <vt:lpstr>Balke VO2max Test</vt:lpstr>
      <vt:lpstr>How to conduct the test</vt:lpstr>
      <vt:lpstr>Assessment</vt:lpstr>
      <vt:lpstr>PowerPoint Presentation</vt:lpstr>
      <vt:lpstr>Bruce Treadmill Test</vt:lpstr>
      <vt:lpstr>How to conduct the test</vt:lpstr>
      <vt:lpstr>Assessment</vt:lpstr>
      <vt:lpstr>Cooper VO2max Test</vt:lpstr>
      <vt:lpstr>How to conduct the test</vt:lpstr>
      <vt:lpstr>PowerPoint Presentation</vt:lpstr>
      <vt:lpstr>Harvard Step Test</vt:lpstr>
      <vt:lpstr>How to conduct the test</vt:lpstr>
      <vt:lpstr>Assessment</vt:lpstr>
      <vt:lpstr>Queen's College Step Test</vt:lpstr>
      <vt:lpstr>How to conduct the test</vt:lpstr>
      <vt:lpstr>PowerPoint Presentation</vt:lpstr>
      <vt:lpstr>Rockport Fitness Walking Test</vt:lpstr>
      <vt:lpstr>How to conduct the test</vt:lpstr>
      <vt:lpstr>Assessment</vt:lpstr>
      <vt:lpstr>VO2max from a one mile jog</vt:lpstr>
      <vt:lpstr>How to conduct the test</vt:lpstr>
      <vt:lpstr>Assessment</vt:lpstr>
      <vt:lpstr>RAST</vt:lpstr>
      <vt:lpstr>How to conduct the test</vt:lpstr>
      <vt:lpstr>Assessment</vt:lpstr>
      <vt:lpstr>505 Agility Test</vt:lpstr>
      <vt:lpstr>How to conduct the test</vt:lpstr>
      <vt:lpstr>How to conduct the test</vt:lpstr>
      <vt:lpstr>Illinois Agility Run Test</vt:lpstr>
      <vt:lpstr>How to conduct the test</vt:lpstr>
      <vt:lpstr>Assessment</vt:lpstr>
      <vt:lpstr>Standing Stork Test</vt:lpstr>
      <vt:lpstr>How to conduct the test</vt:lpstr>
      <vt:lpstr>How to conduct the test</vt:lpstr>
      <vt:lpstr>Muscle Fibre Test</vt:lpstr>
      <vt:lpstr>How to conduct the Dr F. Hatfield muscle fibre test</vt:lpstr>
      <vt:lpstr>How to conduct the Charles Poliquin muscle fibre test</vt:lpstr>
      <vt:lpstr>Predicting Body Fat from Girth </vt:lpstr>
      <vt:lpstr>Waist to Hip Ratio Test</vt:lpstr>
      <vt:lpstr>How to conduct the test</vt:lpstr>
      <vt:lpstr>Hand Eye Coordination Test</vt:lpstr>
      <vt:lpstr>How to conduct the test</vt:lpstr>
      <vt:lpstr>Hip Flexion Test</vt:lpstr>
      <vt:lpstr>How to conduct the test</vt:lpstr>
      <vt:lpstr>Modified Sit &amp; Reach Test</vt:lpstr>
      <vt:lpstr>How to conduct the test</vt:lpstr>
      <vt:lpstr>How to conduct the test</vt:lpstr>
      <vt:lpstr>Static Flexibility Test - Ankle</vt:lpstr>
      <vt:lpstr>How to conduct the test</vt:lpstr>
      <vt:lpstr>How to conduct the test</vt:lpstr>
      <vt:lpstr>How to conduct the test</vt:lpstr>
      <vt:lpstr>Static Flexibility Test - Hip and Trunk</vt:lpstr>
      <vt:lpstr>How to conduct the test</vt:lpstr>
      <vt:lpstr>Normative data for the Hip and Trunk flexibility test</vt:lpstr>
      <vt:lpstr>Static Flexibility Test - Shoulder</vt:lpstr>
      <vt:lpstr>How to conduct the test</vt:lpstr>
      <vt:lpstr>Assessment</vt:lpstr>
      <vt:lpstr>Core Muscle Strength &amp; Stability Test</vt:lpstr>
      <vt:lpstr>How to conduct the test</vt:lpstr>
      <vt:lpstr>How to conduct the test</vt:lpstr>
      <vt:lpstr>How to conduct the test</vt:lpstr>
      <vt:lpstr>Leg Strength Test</vt:lpstr>
      <vt:lpstr>How to conduct the test</vt:lpstr>
      <vt:lpstr>Assessment</vt:lpstr>
      <vt:lpstr>Burpee Test</vt:lpstr>
      <vt:lpstr>How to conduct the test</vt:lpstr>
      <vt:lpstr>How to conduct the test</vt:lpstr>
      <vt:lpstr>Chin Up Test</vt:lpstr>
      <vt:lpstr>How to conduct the test</vt:lpstr>
      <vt:lpstr>Assessment</vt:lpstr>
      <vt:lpstr>Squats Test</vt:lpstr>
      <vt:lpstr>How to conduct the test</vt:lpstr>
      <vt:lpstr>Assessment</vt:lpstr>
      <vt:lpstr>Ten Stride Test</vt:lpstr>
      <vt:lpstr>How to conduct the test</vt:lpstr>
      <vt:lpstr>30 metre Acceleration Test</vt:lpstr>
      <vt:lpstr>How to conduct the test</vt:lpstr>
      <vt:lpstr>Assessment</vt:lpstr>
      <vt:lpstr>400m Predictor Test</vt:lpstr>
      <vt:lpstr>How to conduct the test</vt:lpstr>
      <vt:lpstr>Wingate ANaerobic cycle Test</vt:lpstr>
      <vt:lpstr>How to conduct the test</vt:lpstr>
      <vt:lpstr>Assessment</vt:lpstr>
    </vt:vector>
  </TitlesOfParts>
  <Company>PARANDCO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101 Performance Evaluation Tests</dc:title>
  <dc:creator>PARAND</dc:creator>
  <cp:lastModifiedBy>Windows User</cp:lastModifiedBy>
  <cp:revision>174</cp:revision>
  <dcterms:created xsi:type="dcterms:W3CDTF">2011-05-01T04:03:44Z</dcterms:created>
  <dcterms:modified xsi:type="dcterms:W3CDTF">2018-06-01T10:34:44Z</dcterms:modified>
</cp:coreProperties>
</file>