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6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5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5" r:id="rId43"/>
    <p:sldId id="300" r:id="rId44"/>
    <p:sldId id="302" r:id="rId45"/>
    <p:sldId id="303" r:id="rId46"/>
    <p:sldId id="304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87" r:id="rId124"/>
    <p:sldId id="386" r:id="rId125"/>
    <p:sldId id="388" r:id="rId126"/>
    <p:sldId id="389" r:id="rId127"/>
    <p:sldId id="391" r:id="rId128"/>
    <p:sldId id="390" r:id="rId129"/>
    <p:sldId id="392" r:id="rId130"/>
    <p:sldId id="393" r:id="rId131"/>
    <p:sldId id="394" r:id="rId132"/>
    <p:sldId id="395" r:id="rId133"/>
    <p:sldId id="396" r:id="rId134"/>
    <p:sldId id="397" r:id="rId1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955" y="86"/>
      </p:cViewPr>
      <p:guideLst>
        <p:guide orient="horz" pos="18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118B1-0E82-4026-995F-40A75A24C8A8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F0EFE-5EC9-41A8-A202-E1D37F3AD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C030E-8FF3-4A36-B858-490B5A27DCDD}" type="datetime1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2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3364-2BD6-4C38-AD46-49FC9E12930F}" type="datetime1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1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388B-3950-4CD5-89B6-E82077E50EC1}" type="datetime1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3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C1B73-0C43-47C7-9A4E-0346D58C889C}" type="datetime1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6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5232-B6E3-4BDA-8536-DD54A6011FC1}" type="datetime1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0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F62F-0D22-4952-8EAD-658080B55DBE}" type="datetime1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E003-5251-4FB3-964D-D38E1162FAB9}" type="datetime1">
              <a:rPr lang="en-US" smtClean="0"/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D66-D758-4A87-878A-1F30A2F6D443}" type="datetime1">
              <a:rPr lang="en-US" smtClean="0"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9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8A74-ED64-4034-B3A1-1610A77AEA07}" type="datetime1">
              <a:rPr lang="en-US" smtClean="0"/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81CB-A732-46B1-B891-223749E4D196}" type="datetime1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8C2B7-7C7C-4D5E-9052-C3A3071BB7C7}" type="datetime1">
              <a:rPr lang="en-US" smtClean="0"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43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6CF60-F39F-4701-86A5-EC7CDE4CE0B5}" type="datetime1">
              <a:rPr lang="en-US" smtClean="0"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F2F3-641F-410A-8BD0-AFB58DBAD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43055" y="1230899"/>
            <a:ext cx="69457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Minion-Regular"/>
              </a:rPr>
              <a:t>The Warm-Up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5144654" y="338050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Minion-Regular"/>
              </a:rPr>
              <a:t>Ian </a:t>
            </a:r>
            <a:r>
              <a:rPr lang="en-US" sz="2800" b="1" dirty="0" err="1">
                <a:latin typeface="Minion-Regular"/>
              </a:rPr>
              <a:t>Jeffreys</a:t>
            </a:r>
            <a:r>
              <a:rPr lang="en-US" sz="2800" b="1" dirty="0">
                <a:latin typeface="Minion-Regular"/>
              </a:rPr>
              <a:t>, PhD, ASCC, CSCS,*D,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818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5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Warm-Up and Injury Risk Reduction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976" y="3429001"/>
            <a:ext cx="36195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increasing functional range</a:t>
            </a:r>
          </a:p>
          <a:p>
            <a:pPr algn="ctr"/>
            <a:r>
              <a:rPr lang="en-US" sz="2400" b="1" dirty="0"/>
              <a:t>of motion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976" y="1466850"/>
            <a:ext cx="3619499" cy="12763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increase in muscle elasticity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1976" y="5257803"/>
            <a:ext cx="3619499" cy="13049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reduce the likelihood of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muscle tear</a:t>
            </a:r>
          </a:p>
        </p:txBody>
      </p:sp>
      <p:sp>
        <p:nvSpPr>
          <p:cNvPr id="10" name="Oval 9"/>
          <p:cNvSpPr/>
          <p:nvPr/>
        </p:nvSpPr>
        <p:spPr>
          <a:xfrm>
            <a:off x="5075631" y="3286724"/>
            <a:ext cx="1952625" cy="155257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292799" y="2570727"/>
            <a:ext cx="1184077" cy="79852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34301" y="1616870"/>
            <a:ext cx="4010024" cy="8405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increase in the strength and power potential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772275" y="2570727"/>
            <a:ext cx="933450" cy="7159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748587" y="3505801"/>
            <a:ext cx="4010025" cy="11144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reduce the risk of muscle injury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9753600" y="2570727"/>
            <a:ext cx="4004" cy="7159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371725" y="2841231"/>
            <a:ext cx="25313" cy="48973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397038" y="4718537"/>
            <a:ext cx="8945" cy="5251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82" y="166398"/>
            <a:ext cx="8558266" cy="65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2" y="101600"/>
            <a:ext cx="9444492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99" y="186875"/>
            <a:ext cx="7907481" cy="635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12" y="221816"/>
            <a:ext cx="978217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84" y="622878"/>
            <a:ext cx="98488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Lunge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21816"/>
            <a:ext cx="3205913" cy="2594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94" y="221816"/>
            <a:ext cx="2405630" cy="2594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470" y="221816"/>
            <a:ext cx="3101141" cy="25945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6403" y="3000808"/>
            <a:ext cx="2040613" cy="372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418" y="3000808"/>
            <a:ext cx="1757083" cy="3718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973" y="2917035"/>
            <a:ext cx="1957132" cy="3802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17" y="3000808"/>
            <a:ext cx="3499505" cy="354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Lunge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675" y="221816"/>
            <a:ext cx="2466975" cy="4371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49" y="1019463"/>
            <a:ext cx="3942196" cy="3222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04" y="1233638"/>
            <a:ext cx="4406900" cy="30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Lunge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23" y="339003"/>
            <a:ext cx="5390529" cy="3808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18" y="2493385"/>
            <a:ext cx="5746605" cy="419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Lunge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695" y="221816"/>
            <a:ext cx="5958011" cy="3731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279362"/>
            <a:ext cx="5600775" cy="41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Lunge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109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164" y="381145"/>
            <a:ext cx="5405003" cy="3019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1" y="2756201"/>
            <a:ext cx="5941868" cy="36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Psychological Rationale for Warming Up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00026" y="3710967"/>
            <a:ext cx="4781550" cy="1400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positively affect the body’s cardiovascular, respiratory, and metabolic systems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1" y="1099157"/>
            <a:ext cx="10677525" cy="1087808"/>
          </a:xfrm>
        </p:spPr>
        <p:txBody>
          <a:bodyPr>
            <a:noAutofit/>
          </a:bodyPr>
          <a:lstStyle/>
          <a:p>
            <a:r>
              <a:rPr lang="en-US" sz="3200" dirty="0"/>
              <a:t>warm-up, the maximization of each will require </a:t>
            </a:r>
            <a:r>
              <a:rPr lang="en-US" sz="3200" dirty="0" smtClean="0"/>
              <a:t>distinctly different activities.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1" y="2177441"/>
            <a:ext cx="4200524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 general period of aerobic exercise</a:t>
            </a:r>
          </a:p>
        </p:txBody>
      </p:sp>
      <p:sp>
        <p:nvSpPr>
          <p:cNvPr id="6" name="Down Arrow 5"/>
          <p:cNvSpPr/>
          <p:nvPr/>
        </p:nvSpPr>
        <p:spPr>
          <a:xfrm>
            <a:off x="2295526" y="3246132"/>
            <a:ext cx="295275" cy="4095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09901" y="5282594"/>
            <a:ext cx="5191124" cy="1400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allowing 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optimal performance in 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endurance-based activities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48401" y="2024059"/>
            <a:ext cx="4781550" cy="1400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optimize performance in the neural and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muscular systems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248401" y="3678118"/>
            <a:ext cx="4781550" cy="1400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address the skill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nature of activity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981576" y="2662240"/>
            <a:ext cx="904874" cy="3343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9" y="221816"/>
            <a:ext cx="5955867" cy="3806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29" y="477889"/>
            <a:ext cx="4456834" cy="2415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89" y="3025868"/>
            <a:ext cx="4721009" cy="333048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640" y="208252"/>
            <a:ext cx="3292679" cy="4086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61" y="968375"/>
            <a:ext cx="7796093" cy="481358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63" y="341601"/>
            <a:ext cx="5503862" cy="4013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2" y="2467940"/>
            <a:ext cx="6055677" cy="306464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63" y="341601"/>
            <a:ext cx="5503862" cy="4013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32" y="2467940"/>
            <a:ext cx="6055677" cy="306464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346" y="224848"/>
            <a:ext cx="5923684" cy="3304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3221037"/>
            <a:ext cx="5658137" cy="315198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445" y="337631"/>
            <a:ext cx="5791077" cy="298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81" y="3472873"/>
            <a:ext cx="6137852" cy="296080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7631"/>
            <a:ext cx="5723947" cy="2996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03" y="3139498"/>
            <a:ext cx="5585914" cy="321685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55" y="278389"/>
            <a:ext cx="8069983" cy="63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0" y="494578"/>
            <a:ext cx="5556682" cy="2791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27" y="2913206"/>
            <a:ext cx="5054250" cy="36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The Potentiation</a:t>
            </a:r>
            <a:br>
              <a:rPr lang="en-US" b="1" dirty="0"/>
            </a:br>
            <a:r>
              <a:rPr lang="en-US" b="1" dirty="0"/>
              <a:t>Phase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0907" y="891659"/>
            <a:ext cx="2528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CHAPTER </a:t>
            </a:r>
            <a:r>
              <a:rPr lang="en-US" sz="4000" b="1" dirty="0" smtClean="0"/>
              <a:t>2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2914649" y="2620060"/>
            <a:ext cx="7991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A New Way </a:t>
            </a:r>
            <a:r>
              <a:rPr lang="en-US" sz="5400" b="1" dirty="0" smtClean="0"/>
              <a:t>of Thinking About</a:t>
            </a:r>
            <a:r>
              <a:rPr lang="fa-IR" sz="5400" b="1" dirty="0" smtClean="0"/>
              <a:t> </a:t>
            </a:r>
            <a:r>
              <a:rPr lang="en-US" sz="5400" b="1" dirty="0" smtClean="0"/>
              <a:t>the </a:t>
            </a:r>
            <a:r>
              <a:rPr lang="en-US" sz="5400" b="1" dirty="0"/>
              <a:t>Warm-Up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</a:t>
            </a:r>
            <a:r>
              <a:rPr lang="en-US" b="1" dirty="0" smtClean="0"/>
              <a:t>Potentiation</a:t>
            </a:r>
            <a:r>
              <a:rPr lang="fa-IR" b="1" dirty="0" smtClean="0"/>
              <a:t> </a:t>
            </a:r>
            <a:r>
              <a:rPr lang="en-US" b="1" dirty="0" smtClean="0"/>
              <a:t>Phase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77818"/>
            <a:ext cx="10515600" cy="4699145"/>
          </a:xfrm>
        </p:spPr>
        <p:txBody>
          <a:bodyPr>
            <a:normAutofit/>
          </a:bodyPr>
          <a:lstStyle/>
          <a:p>
            <a:r>
              <a:rPr lang="en-US" sz="3200" dirty="0"/>
              <a:t>Essentially, the </a:t>
            </a:r>
            <a:r>
              <a:rPr lang="en-US" sz="3200" dirty="0">
                <a:solidFill>
                  <a:srgbClr val="FF0000"/>
                </a:solidFill>
              </a:rPr>
              <a:t>Potentiation phase </a:t>
            </a:r>
            <a:r>
              <a:rPr lang="en-US" sz="3200" dirty="0"/>
              <a:t>is a </a:t>
            </a:r>
            <a:r>
              <a:rPr lang="en-US" sz="3200" dirty="0" smtClean="0"/>
              <a:t>transition between </a:t>
            </a:r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Activation and Mobilization</a:t>
            </a:r>
            <a:r>
              <a:rPr lang="en-US" sz="3200" dirty="0"/>
              <a:t> phase of the </a:t>
            </a:r>
            <a:r>
              <a:rPr lang="en-US" sz="3200" dirty="0">
                <a:solidFill>
                  <a:srgbClr val="FF0000"/>
                </a:solidFill>
              </a:rPr>
              <a:t>warm-up</a:t>
            </a:r>
            <a:r>
              <a:rPr lang="en-US" sz="3200" dirty="0"/>
              <a:t>, </a:t>
            </a:r>
            <a:r>
              <a:rPr lang="en-US" sz="3200" dirty="0" smtClean="0"/>
              <a:t>where </a:t>
            </a:r>
            <a:r>
              <a:rPr lang="en-US" sz="3200" dirty="0" smtClean="0">
                <a:solidFill>
                  <a:srgbClr val="FF0000"/>
                </a:solidFill>
              </a:rPr>
              <a:t>low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intensity muscular </a:t>
            </a:r>
            <a:r>
              <a:rPr lang="en-US" sz="3200" dirty="0"/>
              <a:t>actions have been performed, and the </a:t>
            </a:r>
            <a:r>
              <a:rPr lang="en-US" sz="3200" dirty="0">
                <a:solidFill>
                  <a:srgbClr val="FF0000"/>
                </a:solidFill>
              </a:rPr>
              <a:t>main</a:t>
            </a:r>
            <a:r>
              <a:rPr lang="en-US" sz="3200" dirty="0"/>
              <a:t> </a:t>
            </a:r>
            <a:r>
              <a:rPr lang="en-US" sz="3200" dirty="0" smtClean="0"/>
              <a:t>training session </a:t>
            </a:r>
            <a:r>
              <a:rPr lang="en-US" sz="3200" dirty="0"/>
              <a:t>itself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It should provide a seamless transition for the </a:t>
            </a:r>
            <a:r>
              <a:rPr lang="en-US" sz="3200" dirty="0" smtClean="0"/>
              <a:t>athlete, focusing </a:t>
            </a:r>
            <a:r>
              <a:rPr lang="en-US" sz="3200" dirty="0"/>
              <a:t>on the </a:t>
            </a:r>
            <a:r>
              <a:rPr lang="en-US" sz="3200" dirty="0">
                <a:solidFill>
                  <a:srgbClr val="FF0000"/>
                </a:solidFill>
              </a:rPr>
              <a:t>skills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movements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and physical capacities </a:t>
            </a:r>
            <a:r>
              <a:rPr lang="en-US" sz="3200" dirty="0"/>
              <a:t>they will </a:t>
            </a:r>
            <a:r>
              <a:rPr lang="en-US" sz="3200" dirty="0" smtClean="0"/>
              <a:t>be required </a:t>
            </a:r>
            <a:r>
              <a:rPr lang="en-US" sz="3200" dirty="0"/>
              <a:t>to perform in the subsequent training session or competition.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Focus of the Phase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77818"/>
            <a:ext cx="10515600" cy="4699145"/>
          </a:xfrm>
        </p:spPr>
        <p:txBody>
          <a:bodyPr>
            <a:normAutofit/>
          </a:bodyPr>
          <a:lstStyle/>
          <a:p>
            <a:r>
              <a:rPr lang="en-US" sz="3600" dirty="0"/>
              <a:t>Again the Potentiation phase can have a </a:t>
            </a:r>
            <a:r>
              <a:rPr lang="en-US" sz="3600" dirty="0">
                <a:solidFill>
                  <a:srgbClr val="FF0000"/>
                </a:solidFill>
              </a:rPr>
              <a:t>movement</a:t>
            </a:r>
            <a:r>
              <a:rPr lang="en-US" sz="3600" dirty="0"/>
              <a:t> focus, a </a:t>
            </a:r>
            <a:r>
              <a:rPr lang="en-US" sz="3600" dirty="0">
                <a:solidFill>
                  <a:srgbClr val="FF0000"/>
                </a:solidFill>
              </a:rPr>
              <a:t>skill</a:t>
            </a:r>
            <a:r>
              <a:rPr lang="en-US" sz="3600" dirty="0"/>
              <a:t> </a:t>
            </a:r>
            <a:r>
              <a:rPr lang="en-US" sz="3600" dirty="0" smtClean="0"/>
              <a:t>focus, or </a:t>
            </a:r>
            <a:r>
              <a:rPr lang="en-US" sz="3600" dirty="0"/>
              <a:t>a </a:t>
            </a:r>
            <a:r>
              <a:rPr lang="en-US" sz="3600" dirty="0">
                <a:solidFill>
                  <a:srgbClr val="FF0000"/>
                </a:solidFill>
              </a:rPr>
              <a:t>combined</a:t>
            </a:r>
            <a:r>
              <a:rPr lang="en-US" sz="3600" dirty="0"/>
              <a:t> focus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Although </a:t>
            </a:r>
            <a:r>
              <a:rPr lang="en-US" sz="3600" dirty="0">
                <a:solidFill>
                  <a:srgbClr val="FF0000"/>
                </a:solidFill>
              </a:rPr>
              <a:t>planning to transition </a:t>
            </a:r>
            <a:r>
              <a:rPr lang="en-US" sz="3600" dirty="0"/>
              <a:t>towards the </a:t>
            </a:r>
            <a:r>
              <a:rPr lang="en-US" sz="3600" dirty="0">
                <a:solidFill>
                  <a:srgbClr val="FF0000"/>
                </a:solidFill>
              </a:rPr>
              <a:t>main</a:t>
            </a:r>
            <a:r>
              <a:rPr lang="en-US" sz="3600" dirty="0"/>
              <a:t> training </a:t>
            </a:r>
            <a:r>
              <a:rPr lang="en-US" sz="3600" dirty="0" smtClean="0">
                <a:solidFill>
                  <a:srgbClr val="FF0000"/>
                </a:solidFill>
              </a:rPr>
              <a:t>session</a:t>
            </a:r>
            <a:r>
              <a:rPr lang="en-US" sz="3600" dirty="0" smtClean="0"/>
              <a:t> is </a:t>
            </a:r>
            <a:r>
              <a:rPr lang="en-US" sz="3600" dirty="0"/>
              <a:t>a clear objective, it </a:t>
            </a:r>
            <a:r>
              <a:rPr lang="en-US" sz="3600" dirty="0">
                <a:solidFill>
                  <a:srgbClr val="FF0000"/>
                </a:solidFill>
              </a:rPr>
              <a:t>must not </a:t>
            </a:r>
            <a:r>
              <a:rPr lang="en-US" sz="3600" dirty="0"/>
              <a:t>be the sole consideration. Again, </a:t>
            </a:r>
            <a:r>
              <a:rPr lang="en-US" sz="3600" dirty="0" smtClean="0"/>
              <a:t>training </a:t>
            </a:r>
            <a:r>
              <a:rPr lang="en-US" sz="3600" dirty="0" smtClean="0">
                <a:solidFill>
                  <a:srgbClr val="FF0000"/>
                </a:solidFill>
              </a:rPr>
              <a:t>effectiveness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FF0000"/>
                </a:solidFill>
              </a:rPr>
              <a:t>efficiency</a:t>
            </a:r>
            <a:r>
              <a:rPr lang="en-US" sz="3600" dirty="0"/>
              <a:t> need to be considered</a:t>
            </a:r>
            <a:r>
              <a:rPr lang="en-US" sz="3600" dirty="0" smtClean="0"/>
              <a:t>.</a:t>
            </a:r>
          </a:p>
          <a:p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Focus of the Phase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77818"/>
            <a:ext cx="10515600" cy="4699145"/>
          </a:xfrm>
        </p:spPr>
        <p:txBody>
          <a:bodyPr>
            <a:normAutofit/>
          </a:bodyPr>
          <a:lstStyle/>
          <a:p>
            <a:r>
              <a:rPr lang="en-US" sz="3600" dirty="0"/>
              <a:t>Here, an athlete can be </a:t>
            </a:r>
            <a:r>
              <a:rPr lang="en-US" sz="3600" dirty="0">
                <a:solidFill>
                  <a:srgbClr val="FF0000"/>
                </a:solidFill>
              </a:rPr>
              <a:t>both prepared </a:t>
            </a:r>
            <a:r>
              <a:rPr lang="en-US" sz="3600" dirty="0"/>
              <a:t>for the </a:t>
            </a:r>
            <a:r>
              <a:rPr lang="en-US" sz="3600" dirty="0" smtClean="0">
                <a:solidFill>
                  <a:srgbClr val="FF0000"/>
                </a:solidFill>
              </a:rPr>
              <a:t>upcoming training </a:t>
            </a:r>
            <a:r>
              <a:rPr lang="en-US" sz="3600" dirty="0">
                <a:solidFill>
                  <a:srgbClr val="FF0000"/>
                </a:solidFill>
              </a:rPr>
              <a:t>session </a:t>
            </a:r>
            <a:r>
              <a:rPr lang="en-US" sz="3600" dirty="0"/>
              <a:t>but also work on key components of </a:t>
            </a:r>
            <a:r>
              <a:rPr lang="en-US" sz="3600" dirty="0">
                <a:solidFill>
                  <a:srgbClr val="FF0000"/>
                </a:solidFill>
              </a:rPr>
              <a:t>performance </a:t>
            </a:r>
            <a:r>
              <a:rPr lang="en-US" sz="3600" dirty="0" smtClean="0">
                <a:solidFill>
                  <a:srgbClr val="FF0000"/>
                </a:solidFill>
              </a:rPr>
              <a:t>that may </a:t>
            </a:r>
            <a:r>
              <a:rPr lang="en-US" sz="3600" dirty="0">
                <a:solidFill>
                  <a:srgbClr val="FF0000"/>
                </a:solidFill>
              </a:rPr>
              <a:t>not be directly </a:t>
            </a:r>
            <a:r>
              <a:rPr lang="en-US" sz="3600" dirty="0"/>
              <a:t>addressed within the main training session, but </a:t>
            </a:r>
            <a:r>
              <a:rPr lang="en-US" sz="3600" dirty="0" smtClean="0"/>
              <a:t>are still </a:t>
            </a:r>
            <a:r>
              <a:rPr lang="en-US" sz="3600" dirty="0"/>
              <a:t>important elements of performance</a:t>
            </a:r>
            <a:r>
              <a:rPr lang="en-US" sz="3600" dirty="0" smtClean="0"/>
              <a:t>.</a:t>
            </a:r>
          </a:p>
          <a:p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Duration of the Phase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77818"/>
            <a:ext cx="10515600" cy="469914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Normally </a:t>
            </a:r>
            <a:r>
              <a:rPr lang="en-US" sz="3200" dirty="0"/>
              <a:t>be 5 to 10 </a:t>
            </a:r>
            <a:r>
              <a:rPr lang="en-US" sz="3200" dirty="0" smtClean="0"/>
              <a:t>minutes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Athletes</a:t>
            </a:r>
            <a:r>
              <a:rPr lang="en-US" sz="3200" dirty="0" smtClean="0"/>
              <a:t> have </a:t>
            </a:r>
            <a:r>
              <a:rPr lang="en-US" sz="3200" dirty="0"/>
              <a:t>always intuitively done this, for example, by performing </a:t>
            </a:r>
            <a:r>
              <a:rPr lang="en-US" sz="3200" dirty="0" smtClean="0">
                <a:solidFill>
                  <a:srgbClr val="FF0000"/>
                </a:solidFill>
              </a:rPr>
              <a:t>progressively faster </a:t>
            </a:r>
            <a:r>
              <a:rPr lang="en-US" sz="3200" dirty="0">
                <a:solidFill>
                  <a:srgbClr val="FF0000"/>
                </a:solidFill>
              </a:rPr>
              <a:t>sprints </a:t>
            </a:r>
            <a:r>
              <a:rPr lang="en-US" sz="3200" dirty="0"/>
              <a:t>or progressively increased lifting loads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Additionally, for court and </a:t>
            </a:r>
            <a:r>
              <a:rPr lang="en-US" sz="3200" dirty="0">
                <a:solidFill>
                  <a:srgbClr val="FF0000"/>
                </a:solidFill>
              </a:rPr>
              <a:t>team sports</a:t>
            </a:r>
            <a:r>
              <a:rPr lang="en-US" sz="3200" dirty="0"/>
              <a:t>, progression </a:t>
            </a:r>
            <a:r>
              <a:rPr lang="en-US" sz="3200" dirty="0" smtClean="0"/>
              <a:t>can be </a:t>
            </a:r>
            <a:r>
              <a:rPr lang="en-US" sz="3200" dirty="0"/>
              <a:t>provided by </a:t>
            </a:r>
            <a:r>
              <a:rPr lang="en-US" sz="3200" dirty="0">
                <a:solidFill>
                  <a:srgbClr val="FF0000"/>
                </a:solidFill>
              </a:rPr>
              <a:t>increasing the cognitive </a:t>
            </a:r>
            <a:r>
              <a:rPr lang="en-US" sz="3200" dirty="0"/>
              <a:t>challenge of the activity </a:t>
            </a:r>
            <a:r>
              <a:rPr lang="en-US" sz="3200" dirty="0" smtClean="0"/>
              <a:t>and by </a:t>
            </a:r>
            <a:r>
              <a:rPr lang="en-US" sz="3200" dirty="0">
                <a:solidFill>
                  <a:srgbClr val="FF0000"/>
                </a:solidFill>
              </a:rPr>
              <a:t>moving from general to specific </a:t>
            </a:r>
            <a:r>
              <a:rPr lang="en-US" sz="3200" dirty="0"/>
              <a:t>scenarios.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862" y="168564"/>
            <a:ext cx="7876339" cy="63703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304" y="549850"/>
            <a:ext cx="7118367" cy="61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754" y="375516"/>
            <a:ext cx="9637319" cy="59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844" y="227734"/>
            <a:ext cx="6163511" cy="3337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0" y="3734379"/>
            <a:ext cx="5638366" cy="29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395" y="218497"/>
            <a:ext cx="5661334" cy="3226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0" y="3158547"/>
            <a:ext cx="5553801" cy="32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129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3317" y="227734"/>
            <a:ext cx="4974068" cy="343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781086"/>
            <a:ext cx="6567198" cy="27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Traditional </a:t>
            </a:r>
            <a:r>
              <a:rPr lang="en-US" b="1" dirty="0" smtClean="0"/>
              <a:t>General and </a:t>
            </a:r>
            <a:r>
              <a:rPr lang="en-US" b="1" dirty="0"/>
              <a:t>Specific Warm-Up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5047900"/>
          </a:xfrm>
        </p:spPr>
        <p:txBody>
          <a:bodyPr>
            <a:noAutofit/>
          </a:bodyPr>
          <a:lstStyle/>
          <a:p>
            <a:r>
              <a:rPr lang="en-US" sz="3200" dirty="0"/>
              <a:t>The most common structure </a:t>
            </a:r>
            <a:r>
              <a:rPr lang="en-US" sz="3200" dirty="0" smtClean="0"/>
              <a:t>to </a:t>
            </a:r>
            <a:r>
              <a:rPr lang="en-US" sz="3200" dirty="0"/>
              <a:t>design a warm-up </a:t>
            </a:r>
            <a:r>
              <a:rPr lang="en-US" sz="3200" dirty="0" smtClean="0"/>
              <a:t>is </a:t>
            </a:r>
            <a:r>
              <a:rPr lang="en-US" sz="3200" dirty="0"/>
              <a:t>divided into two phases</a:t>
            </a:r>
            <a:r>
              <a:rPr lang="en-US" sz="3200" dirty="0" smtClean="0"/>
              <a:t>: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general</a:t>
            </a:r>
            <a:r>
              <a:rPr lang="en-US" sz="3200" dirty="0" smtClean="0"/>
              <a:t> </a:t>
            </a:r>
            <a:r>
              <a:rPr lang="en-US" sz="3200" dirty="0"/>
              <a:t>warm-up followed by a </a:t>
            </a:r>
            <a:endParaRPr lang="en-US" sz="3200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specific</a:t>
            </a:r>
            <a:r>
              <a:rPr lang="en-US" sz="3200" dirty="0" smtClean="0"/>
              <a:t> warm-up.</a:t>
            </a:r>
          </a:p>
          <a:p>
            <a:r>
              <a:rPr lang="en-US" sz="3200" dirty="0"/>
              <a:t>The general warm-up phase is mainly </a:t>
            </a:r>
            <a:r>
              <a:rPr lang="en-US" sz="3200" dirty="0" smtClean="0"/>
              <a:t>aimed: </a:t>
            </a:r>
            <a:r>
              <a:rPr lang="en-US" sz="3200" dirty="0" smtClean="0">
                <a:solidFill>
                  <a:srgbClr val="FF0000"/>
                </a:solidFill>
              </a:rPr>
              <a:t>temperature-related</a:t>
            </a:r>
            <a:r>
              <a:rPr lang="en-US" sz="3200" dirty="0" smtClean="0"/>
              <a:t> </a:t>
            </a:r>
            <a:r>
              <a:rPr lang="en-US" sz="3200" dirty="0"/>
              <a:t>benefits of a warm-up, </a:t>
            </a:r>
            <a:r>
              <a:rPr lang="en-US" sz="3200" dirty="0" smtClean="0"/>
              <a:t>plus </a:t>
            </a:r>
            <a:r>
              <a:rPr lang="en-US" sz="3200" dirty="0"/>
              <a:t>those of </a:t>
            </a:r>
            <a:r>
              <a:rPr lang="en-US" sz="3200" dirty="0" smtClean="0"/>
              <a:t>diverted </a:t>
            </a:r>
            <a:r>
              <a:rPr lang="en-US" sz="3200" dirty="0" smtClean="0">
                <a:solidFill>
                  <a:srgbClr val="FF0000"/>
                </a:solidFill>
              </a:rPr>
              <a:t>blood</a:t>
            </a:r>
            <a:r>
              <a:rPr lang="en-US" sz="3200" dirty="0" smtClean="0"/>
              <a:t> </a:t>
            </a:r>
            <a:r>
              <a:rPr lang="en-US" sz="3200" dirty="0"/>
              <a:t>flow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period of </a:t>
            </a:r>
            <a:r>
              <a:rPr lang="en-US" sz="3200" dirty="0" smtClean="0">
                <a:solidFill>
                  <a:srgbClr val="FF0000"/>
                </a:solidFill>
              </a:rPr>
              <a:t>aerobic</a:t>
            </a:r>
            <a:r>
              <a:rPr lang="en-US" sz="3200" dirty="0" smtClean="0"/>
              <a:t> exercise starting at a low intensity and slowly building to an intensity </a:t>
            </a:r>
            <a:r>
              <a:rPr lang="en-US" sz="3200" dirty="0" smtClean="0">
                <a:solidFill>
                  <a:srgbClr val="FF0000"/>
                </a:solidFill>
              </a:rPr>
              <a:t>60 percent of V˙ O2max</a:t>
            </a:r>
            <a:r>
              <a:rPr lang="en-US" sz="3200" dirty="0"/>
              <a:t>. such as </a:t>
            </a:r>
            <a:r>
              <a:rPr lang="en-US" sz="3200" dirty="0">
                <a:solidFill>
                  <a:srgbClr val="FF0000"/>
                </a:solidFill>
              </a:rPr>
              <a:t>jogging</a:t>
            </a:r>
            <a:r>
              <a:rPr lang="en-US" sz="3200" dirty="0"/>
              <a:t> or riding </a:t>
            </a:r>
            <a:r>
              <a:rPr lang="en-US" sz="3200" dirty="0" smtClean="0"/>
              <a:t>a stationary </a:t>
            </a:r>
            <a:r>
              <a:rPr lang="en-US" sz="3200" dirty="0">
                <a:solidFill>
                  <a:srgbClr val="FF0000"/>
                </a:solidFill>
              </a:rPr>
              <a:t>bike</a:t>
            </a:r>
            <a:r>
              <a:rPr lang="en-US" sz="3200" dirty="0"/>
              <a:t>.</a:t>
            </a:r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130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68" y="421697"/>
            <a:ext cx="9937476" cy="47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131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313" y="717260"/>
            <a:ext cx="9679523" cy="52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132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18" y="467879"/>
            <a:ext cx="9598217" cy="570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9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133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179" y="541770"/>
            <a:ext cx="10018694" cy="574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0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134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801" y="774252"/>
            <a:ext cx="9202435" cy="55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Traditional </a:t>
            </a:r>
            <a:r>
              <a:rPr lang="en-US" b="1" dirty="0" smtClean="0"/>
              <a:t>General and </a:t>
            </a:r>
            <a:r>
              <a:rPr lang="en-US" b="1" dirty="0"/>
              <a:t>Specific Warm-Up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613791"/>
          </a:xfrm>
        </p:spPr>
        <p:txBody>
          <a:bodyPr>
            <a:noAutofit/>
          </a:bodyPr>
          <a:lstStyle/>
          <a:p>
            <a:r>
              <a:rPr lang="en-US" sz="3200" dirty="0"/>
              <a:t>followed by a </a:t>
            </a:r>
            <a:r>
              <a:rPr lang="en-US" sz="3200" dirty="0">
                <a:solidFill>
                  <a:srgbClr val="FF0000"/>
                </a:solidFill>
              </a:rPr>
              <a:t>period of stretching</a:t>
            </a:r>
            <a:r>
              <a:rPr lang="en-US" sz="3200" dirty="0"/>
              <a:t>, </a:t>
            </a:r>
            <a:r>
              <a:rPr lang="en-US" sz="3200" dirty="0" smtClean="0"/>
              <a:t>which has </a:t>
            </a:r>
            <a:r>
              <a:rPr lang="en-US" sz="3200" dirty="0"/>
              <a:t>typically been </a:t>
            </a:r>
            <a:r>
              <a:rPr lang="en-US" sz="3200" dirty="0">
                <a:solidFill>
                  <a:srgbClr val="FF0000"/>
                </a:solidFill>
              </a:rPr>
              <a:t>static</a:t>
            </a:r>
            <a:r>
              <a:rPr lang="en-US" sz="3200" dirty="0"/>
              <a:t> in nature, whereby the major muscle groups </a:t>
            </a:r>
            <a:r>
              <a:rPr lang="en-US" sz="3200" dirty="0" smtClean="0"/>
              <a:t>of the </a:t>
            </a:r>
            <a:r>
              <a:rPr lang="en-US" sz="3200" dirty="0"/>
              <a:t>body are typically targeted with </a:t>
            </a:r>
            <a:r>
              <a:rPr lang="en-US" sz="3200" dirty="0">
                <a:solidFill>
                  <a:srgbClr val="FF0000"/>
                </a:solidFill>
              </a:rPr>
              <a:t>a top-down </a:t>
            </a:r>
            <a:r>
              <a:rPr lang="en-US" sz="3200" dirty="0"/>
              <a:t>(starting at the head </a:t>
            </a:r>
            <a:r>
              <a:rPr lang="en-US" sz="3200" dirty="0" smtClean="0"/>
              <a:t>and moving </a:t>
            </a:r>
            <a:r>
              <a:rPr lang="en-US" sz="3200" dirty="0"/>
              <a:t>to the ground) or </a:t>
            </a:r>
            <a:r>
              <a:rPr lang="en-US" sz="3200" dirty="0">
                <a:solidFill>
                  <a:srgbClr val="FF0000"/>
                </a:solidFill>
              </a:rPr>
              <a:t>a bottom-up </a:t>
            </a:r>
            <a:r>
              <a:rPr lang="en-US" sz="3200" dirty="0"/>
              <a:t>(starting at the feet and </a:t>
            </a:r>
            <a:r>
              <a:rPr lang="en-US" sz="3200" dirty="0" smtClean="0"/>
              <a:t>moving to </a:t>
            </a:r>
            <a:r>
              <a:rPr lang="en-US" sz="3200" dirty="0"/>
              <a:t>the head) approach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A recent trend is to </a:t>
            </a:r>
            <a:r>
              <a:rPr lang="en-US" sz="3200" dirty="0">
                <a:solidFill>
                  <a:srgbClr val="FF0000"/>
                </a:solidFill>
              </a:rPr>
              <a:t>shift from static </a:t>
            </a:r>
            <a:r>
              <a:rPr lang="en-US" sz="3200" dirty="0" smtClean="0">
                <a:solidFill>
                  <a:srgbClr val="FF0000"/>
                </a:solidFill>
              </a:rPr>
              <a:t>stretching to </a:t>
            </a:r>
            <a:r>
              <a:rPr lang="en-US" sz="3200" dirty="0">
                <a:solidFill>
                  <a:srgbClr val="FF0000"/>
                </a:solidFill>
              </a:rPr>
              <a:t>more dynamic stretching</a:t>
            </a:r>
            <a:r>
              <a:rPr lang="en-US" sz="3200" dirty="0"/>
              <a:t> within the general warm-up structure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specific warm-up, </a:t>
            </a:r>
            <a:r>
              <a:rPr lang="en-US" sz="3200" dirty="0" smtClean="0"/>
              <a:t>includes </a:t>
            </a:r>
            <a:r>
              <a:rPr lang="en-US" sz="3200" dirty="0"/>
              <a:t>the </a:t>
            </a:r>
            <a:r>
              <a:rPr lang="en-US" sz="3200" dirty="0" smtClean="0"/>
              <a:t>performance of </a:t>
            </a:r>
            <a:r>
              <a:rPr lang="en-US" sz="3200" dirty="0"/>
              <a:t>activities that resemble the upcoming </a:t>
            </a:r>
            <a:r>
              <a:rPr lang="en-US" sz="3200" dirty="0">
                <a:solidFill>
                  <a:srgbClr val="FF0000"/>
                </a:solidFill>
              </a:rPr>
              <a:t>requirements</a:t>
            </a:r>
            <a:r>
              <a:rPr lang="en-US" sz="3200" dirty="0"/>
              <a:t> of </a:t>
            </a:r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FF0000"/>
                </a:solidFill>
              </a:rPr>
              <a:t>training</a:t>
            </a:r>
            <a:r>
              <a:rPr lang="en-US" sz="3200" dirty="0" smtClean="0"/>
              <a:t> </a:t>
            </a:r>
            <a:r>
              <a:rPr lang="en-US" sz="3200" dirty="0"/>
              <a:t>session or </a:t>
            </a:r>
            <a:r>
              <a:rPr lang="en-US" sz="3200" dirty="0">
                <a:solidFill>
                  <a:srgbClr val="FF0000"/>
                </a:solidFill>
              </a:rPr>
              <a:t>competition</a:t>
            </a:r>
            <a:r>
              <a:rPr lang="en-US" sz="3200" dirty="0"/>
              <a:t>.</a:t>
            </a: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Traditional </a:t>
            </a:r>
            <a:r>
              <a:rPr lang="en-US" b="1" dirty="0" smtClean="0"/>
              <a:t>General and </a:t>
            </a:r>
            <a:r>
              <a:rPr lang="en-US" b="1" dirty="0"/>
              <a:t>Specific Warm-Up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613791"/>
          </a:xfrm>
        </p:spPr>
        <p:txBody>
          <a:bodyPr>
            <a:noAutofit/>
          </a:bodyPr>
          <a:lstStyle/>
          <a:p>
            <a:r>
              <a:rPr lang="en-US" sz="3200" b="1" dirty="0"/>
              <a:t>General </a:t>
            </a:r>
            <a:r>
              <a:rPr lang="en-US" sz="3200" b="1" dirty="0" smtClean="0"/>
              <a:t>Warm-Up </a:t>
            </a:r>
            <a:r>
              <a:rPr lang="en-US" sz="3200" dirty="0" smtClean="0"/>
              <a:t>typically </a:t>
            </a:r>
            <a:r>
              <a:rPr lang="en-US" sz="3200" dirty="0"/>
              <a:t>fail to maximize subsequent athletic </a:t>
            </a:r>
            <a:r>
              <a:rPr lang="en-US" sz="3200" dirty="0" smtClean="0"/>
              <a:t>performance.</a:t>
            </a:r>
          </a:p>
          <a:p>
            <a:r>
              <a:rPr lang="en-US" sz="3200" dirty="0" smtClean="0"/>
              <a:t>Because they </a:t>
            </a:r>
            <a:r>
              <a:rPr lang="en-US" sz="3200" dirty="0" smtClean="0">
                <a:solidFill>
                  <a:srgbClr val="FF0000"/>
                </a:solidFill>
              </a:rPr>
              <a:t>fail</a:t>
            </a:r>
            <a:r>
              <a:rPr lang="en-US" sz="3200" dirty="0" smtClean="0"/>
              <a:t> to address many of the </a:t>
            </a:r>
            <a:r>
              <a:rPr lang="en-US" sz="3200" dirty="0" smtClean="0">
                <a:solidFill>
                  <a:srgbClr val="FF0000"/>
                </a:solidFill>
              </a:rPr>
              <a:t>physiological mechanisms</a:t>
            </a:r>
            <a:r>
              <a:rPr lang="en-US" sz="3200" dirty="0" smtClean="0"/>
              <a:t> </a:t>
            </a:r>
            <a:r>
              <a:rPr lang="en-US" sz="3200" dirty="0"/>
              <a:t>required </a:t>
            </a:r>
            <a:r>
              <a:rPr lang="en-US" sz="3200" dirty="0" smtClean="0"/>
              <a:t>for maximal performance.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Competition Versus Training Warm-Ups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613791"/>
          </a:xfrm>
        </p:spPr>
        <p:txBody>
          <a:bodyPr>
            <a:noAutofit/>
          </a:bodyPr>
          <a:lstStyle/>
          <a:p>
            <a:r>
              <a:rPr lang="en-US" sz="3200" dirty="0"/>
              <a:t>For the </a:t>
            </a:r>
            <a:r>
              <a:rPr lang="en-US" sz="3200" b="1" dirty="0">
                <a:solidFill>
                  <a:srgbClr val="FF0000"/>
                </a:solidFill>
              </a:rPr>
              <a:t>competition warm-up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short-term performance </a:t>
            </a:r>
            <a:r>
              <a:rPr lang="en-US" sz="3200" dirty="0"/>
              <a:t>will </a:t>
            </a:r>
            <a:r>
              <a:rPr lang="en-US" sz="3200" dirty="0" smtClean="0"/>
              <a:t>normally be </a:t>
            </a:r>
            <a:r>
              <a:rPr lang="en-US" sz="3200" dirty="0"/>
              <a:t>the primary goal, especially at higher levels of competition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This needs </a:t>
            </a:r>
            <a:r>
              <a:rPr lang="en-US" sz="3200" dirty="0"/>
              <a:t>a focus on both </a:t>
            </a:r>
            <a:r>
              <a:rPr lang="en-US" sz="3200" dirty="0">
                <a:solidFill>
                  <a:srgbClr val="FF0000"/>
                </a:solidFill>
              </a:rPr>
              <a:t>physical and psychological </a:t>
            </a:r>
            <a:r>
              <a:rPr lang="en-US" sz="3200" dirty="0"/>
              <a:t>preparedness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Here, warm-ups </a:t>
            </a:r>
            <a:r>
              <a:rPr lang="en-US" sz="3200" dirty="0"/>
              <a:t>need to be planned in a way that </a:t>
            </a:r>
            <a:r>
              <a:rPr lang="en-US" sz="3200" dirty="0">
                <a:solidFill>
                  <a:srgbClr val="FF0000"/>
                </a:solidFill>
              </a:rPr>
              <a:t>optimally prepares the </a:t>
            </a:r>
            <a:r>
              <a:rPr lang="en-US" sz="3200" dirty="0" smtClean="0">
                <a:solidFill>
                  <a:srgbClr val="FF0000"/>
                </a:solidFill>
              </a:rPr>
              <a:t>athlete </a:t>
            </a:r>
            <a:r>
              <a:rPr lang="en-US" sz="3200" dirty="0" smtClean="0"/>
              <a:t>for </a:t>
            </a:r>
            <a:r>
              <a:rPr lang="en-US" sz="3200" dirty="0"/>
              <a:t>competition yet does not induce </a:t>
            </a:r>
            <a:r>
              <a:rPr lang="en-US" sz="3200" dirty="0" smtClean="0">
                <a:solidFill>
                  <a:srgbClr val="FF0000"/>
                </a:solidFill>
              </a:rPr>
              <a:t>fatigue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Competition Versus Training Warm-Ups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613791"/>
          </a:xfrm>
        </p:spPr>
        <p:txBody>
          <a:bodyPr>
            <a:noAutofit/>
          </a:bodyPr>
          <a:lstStyle/>
          <a:p>
            <a:r>
              <a:rPr lang="en-US" sz="3200" dirty="0"/>
              <a:t>While </a:t>
            </a:r>
            <a:r>
              <a:rPr lang="en-US" sz="3200" dirty="0">
                <a:solidFill>
                  <a:srgbClr val="FF0000"/>
                </a:solidFill>
              </a:rPr>
              <a:t>physical</a:t>
            </a:r>
            <a:r>
              <a:rPr lang="en-US" sz="3200" dirty="0"/>
              <a:t> preparation </a:t>
            </a:r>
            <a:r>
              <a:rPr lang="en-US" sz="3200" dirty="0" smtClean="0"/>
              <a:t>will be </a:t>
            </a:r>
            <a:r>
              <a:rPr lang="en-US" sz="3200" dirty="0"/>
              <a:t>important, perhaps of </a:t>
            </a:r>
            <a:r>
              <a:rPr lang="en-US" sz="3200" dirty="0">
                <a:solidFill>
                  <a:srgbClr val="FF0000"/>
                </a:solidFill>
              </a:rPr>
              <a:t>equal importance in competition </a:t>
            </a:r>
            <a:r>
              <a:rPr lang="en-US" sz="3200" dirty="0"/>
              <a:t>warm-ups </a:t>
            </a:r>
            <a:r>
              <a:rPr lang="en-US" sz="3200" dirty="0" smtClean="0"/>
              <a:t>is the </a:t>
            </a:r>
            <a:r>
              <a:rPr lang="en-US" sz="3200" dirty="0">
                <a:solidFill>
                  <a:srgbClr val="FF0000"/>
                </a:solidFill>
              </a:rPr>
              <a:t>psychological</a:t>
            </a:r>
            <a:r>
              <a:rPr lang="en-US" sz="3200" dirty="0"/>
              <a:t> preparation and </a:t>
            </a:r>
            <a:r>
              <a:rPr lang="en-US" sz="3200" dirty="0">
                <a:solidFill>
                  <a:srgbClr val="FF0000"/>
                </a:solidFill>
              </a:rPr>
              <a:t>skill-based</a:t>
            </a:r>
            <a:r>
              <a:rPr lang="en-US" sz="3200" dirty="0"/>
              <a:t> preparation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athletes tend to prefer </a:t>
            </a:r>
            <a:r>
              <a:rPr lang="en-US" sz="3200" dirty="0">
                <a:solidFill>
                  <a:srgbClr val="FF0000"/>
                </a:solidFill>
              </a:rPr>
              <a:t>familiarity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consistency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RAMP-based approach is a </a:t>
            </a:r>
            <a:r>
              <a:rPr lang="en-US" sz="3200" dirty="0" smtClean="0">
                <a:solidFill>
                  <a:srgbClr val="FF0000"/>
                </a:solidFill>
              </a:rPr>
              <a:t>highly effective </a:t>
            </a:r>
            <a:r>
              <a:rPr lang="en-US" sz="3200" dirty="0"/>
              <a:t>structure around which to build effective competition </a:t>
            </a:r>
            <a:r>
              <a:rPr lang="en-US" sz="3200" dirty="0" smtClean="0"/>
              <a:t>warmups.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Competition Versus Training Warm-Ups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613791"/>
          </a:xfrm>
        </p:spPr>
        <p:txBody>
          <a:bodyPr>
            <a:noAutofit/>
          </a:bodyPr>
          <a:lstStyle/>
          <a:p>
            <a:r>
              <a:rPr lang="en-US" sz="3200" dirty="0"/>
              <a:t>Training warm-ups should be thought of as a </a:t>
            </a:r>
            <a:r>
              <a:rPr lang="en-US" sz="3200" dirty="0">
                <a:solidFill>
                  <a:srgbClr val="FF0000"/>
                </a:solidFill>
              </a:rPr>
              <a:t>part of the athlete’s </a:t>
            </a:r>
            <a:r>
              <a:rPr lang="en-US" sz="3200" dirty="0" smtClean="0">
                <a:solidFill>
                  <a:srgbClr val="FF0000"/>
                </a:solidFill>
              </a:rPr>
              <a:t>athletic development </a:t>
            </a:r>
            <a:r>
              <a:rPr lang="en-US" sz="3200" dirty="0"/>
              <a:t>program and as an integral part of the athlete’s </a:t>
            </a:r>
            <a:r>
              <a:rPr lang="en-US" sz="3200" dirty="0" smtClean="0"/>
              <a:t>training session.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Ideally</a:t>
            </a:r>
            <a:r>
              <a:rPr lang="en-US" sz="3200" dirty="0"/>
              <a:t>, they should be </a:t>
            </a:r>
            <a:r>
              <a:rPr lang="en-US" sz="3200" dirty="0" smtClean="0">
                <a:solidFill>
                  <a:srgbClr val="FF0000"/>
                </a:solidFill>
              </a:rPr>
              <a:t>intricately linked </a:t>
            </a:r>
            <a:r>
              <a:rPr lang="en-US" sz="3200" dirty="0"/>
              <a:t>with the upcoming </a:t>
            </a:r>
            <a:r>
              <a:rPr lang="en-US" sz="3200" dirty="0">
                <a:solidFill>
                  <a:srgbClr val="FF0000"/>
                </a:solidFill>
              </a:rPr>
              <a:t>session</a:t>
            </a:r>
            <a:r>
              <a:rPr lang="en-US" sz="3200" dirty="0"/>
              <a:t>, so that there is a seamless </a:t>
            </a:r>
            <a:r>
              <a:rPr lang="en-US" sz="3200" dirty="0" smtClean="0"/>
              <a:t>transition between </a:t>
            </a:r>
            <a:r>
              <a:rPr lang="en-US" sz="3200" dirty="0"/>
              <a:t>the warm-up and the main training session itself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If a warm-up </a:t>
            </a:r>
            <a:r>
              <a:rPr lang="en-US" sz="3200" dirty="0" smtClean="0"/>
              <a:t>is </a:t>
            </a:r>
            <a:r>
              <a:rPr lang="en-US" sz="3200" dirty="0" smtClean="0">
                <a:solidFill>
                  <a:srgbClr val="FF0000"/>
                </a:solidFill>
              </a:rPr>
              <a:t>effectively </a:t>
            </a:r>
            <a:r>
              <a:rPr lang="en-US" sz="3200" dirty="0">
                <a:solidFill>
                  <a:srgbClr val="FF0000"/>
                </a:solidFill>
              </a:rPr>
              <a:t>planned</a:t>
            </a:r>
            <a:r>
              <a:rPr lang="en-US" sz="3200" dirty="0"/>
              <a:t>, an </a:t>
            </a:r>
            <a:r>
              <a:rPr lang="en-US" sz="3200" dirty="0">
                <a:solidFill>
                  <a:srgbClr val="FF0000"/>
                </a:solidFill>
              </a:rPr>
              <a:t>athlete</a:t>
            </a:r>
            <a:r>
              <a:rPr lang="en-US" sz="3200" dirty="0"/>
              <a:t> should be </a:t>
            </a:r>
            <a:r>
              <a:rPr lang="en-US" sz="3200" dirty="0">
                <a:solidFill>
                  <a:srgbClr val="FF0000"/>
                </a:solidFill>
              </a:rPr>
              <a:t>unable</a:t>
            </a:r>
            <a:r>
              <a:rPr lang="en-US" sz="3200" dirty="0"/>
              <a:t> to differentiate </a:t>
            </a:r>
            <a:r>
              <a:rPr lang="en-US" sz="3200" dirty="0" smtClean="0"/>
              <a:t>between when </a:t>
            </a:r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warm-up ends </a:t>
            </a:r>
            <a:r>
              <a:rPr lang="en-US" sz="3200" dirty="0"/>
              <a:t>and the </a:t>
            </a:r>
            <a:r>
              <a:rPr lang="en-US" sz="3200" dirty="0">
                <a:solidFill>
                  <a:srgbClr val="FF0000"/>
                </a:solidFill>
              </a:rPr>
              <a:t>main training session starts</a:t>
            </a:r>
            <a:r>
              <a:rPr lang="en-US" sz="3200" dirty="0"/>
              <a:t>.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3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2545" y="2863273"/>
            <a:ext cx="9144000" cy="1764290"/>
          </a:xfrm>
        </p:spPr>
        <p:txBody>
          <a:bodyPr>
            <a:normAutofit/>
          </a:bodyPr>
          <a:lstStyle/>
          <a:p>
            <a:r>
              <a:rPr lang="en-US" b="1" dirty="0"/>
              <a:t>The </a:t>
            </a:r>
            <a:r>
              <a:rPr lang="en-US" b="1" dirty="0" smtClean="0"/>
              <a:t>RAMP System </a:t>
            </a:r>
            <a:r>
              <a:rPr lang="en-US" b="1" dirty="0"/>
              <a:t>of</a:t>
            </a:r>
            <a:br>
              <a:rPr lang="en-US" b="1" dirty="0"/>
            </a:br>
            <a:r>
              <a:rPr lang="en-US" b="1" dirty="0"/>
              <a:t>Warming 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885654" y="907534"/>
            <a:ext cx="2775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6E6F71"/>
                </a:solidFill>
                <a:latin typeface="HelveticaNeueLTStd-LtEx"/>
              </a:rPr>
              <a:t>CHAPTER 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321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0907" y="891659"/>
            <a:ext cx="25283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CHAPTER 1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4650" y="262006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/>
              <a:t>Why We </a:t>
            </a:r>
            <a:r>
              <a:rPr lang="en-US" sz="4800" b="1" dirty="0" smtClean="0"/>
              <a:t>Warm Up</a:t>
            </a:r>
            <a:endParaRPr lang="en-US" sz="4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RAMP protocol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613791"/>
          </a:xfrm>
        </p:spPr>
        <p:txBody>
          <a:bodyPr>
            <a:noAutofit/>
          </a:bodyPr>
          <a:lstStyle/>
          <a:p>
            <a:r>
              <a:rPr lang="en-US" sz="3200" dirty="0"/>
              <a:t>The RAMP protocol itself considers the </a:t>
            </a:r>
            <a:r>
              <a:rPr lang="en-US" sz="3200" dirty="0">
                <a:solidFill>
                  <a:srgbClr val="FF0000"/>
                </a:solidFill>
              </a:rPr>
              <a:t>physiological</a:t>
            </a:r>
            <a:r>
              <a:rPr lang="en-US" sz="3200" dirty="0"/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psychological</a:t>
            </a:r>
            <a:r>
              <a:rPr lang="en-US" sz="3200" dirty="0" smtClean="0"/>
              <a:t>, and </a:t>
            </a:r>
            <a:r>
              <a:rPr lang="en-US" sz="3200" dirty="0">
                <a:solidFill>
                  <a:srgbClr val="FF0000"/>
                </a:solidFill>
              </a:rPr>
              <a:t>skill basis</a:t>
            </a:r>
            <a:r>
              <a:rPr lang="en-US" sz="3200" dirty="0"/>
              <a:t> of the warm-up process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However, unlike </a:t>
            </a:r>
            <a:r>
              <a:rPr lang="en-US" sz="3200" dirty="0" smtClean="0"/>
              <a:t>traditional warm-ups</a:t>
            </a:r>
            <a:r>
              <a:rPr lang="en-US" sz="3200" dirty="0"/>
              <a:t>, it also considers the </a:t>
            </a:r>
            <a:r>
              <a:rPr lang="en-US" sz="3200" dirty="0">
                <a:solidFill>
                  <a:srgbClr val="FF0000"/>
                </a:solidFill>
              </a:rPr>
              <a:t>medium-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longer-term</a:t>
            </a:r>
            <a:r>
              <a:rPr lang="en-US" sz="3200" dirty="0"/>
              <a:t> </a:t>
            </a:r>
            <a:r>
              <a:rPr lang="en-US" sz="3200" dirty="0" smtClean="0"/>
              <a:t>development of </a:t>
            </a:r>
            <a:r>
              <a:rPr lang="en-US" sz="3200" dirty="0"/>
              <a:t>the athlete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Athleticism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5103318"/>
          </a:xfrm>
        </p:spPr>
        <p:txBody>
          <a:bodyPr>
            <a:noAutofit/>
          </a:bodyPr>
          <a:lstStyle/>
          <a:p>
            <a:r>
              <a:rPr lang="en-US" sz="3200" dirty="0"/>
              <a:t>Sport </a:t>
            </a:r>
            <a:r>
              <a:rPr lang="en-US" sz="3200" dirty="0" smtClean="0"/>
              <a:t>performance is </a:t>
            </a:r>
            <a:r>
              <a:rPr lang="en-US" sz="3200" dirty="0"/>
              <a:t>dependent on a balance between four types of capacity: </a:t>
            </a:r>
            <a:r>
              <a:rPr lang="en-US" sz="3200" dirty="0" smtClean="0">
                <a:solidFill>
                  <a:srgbClr val="FF0000"/>
                </a:solidFill>
              </a:rPr>
              <a:t>technical, tactical</a:t>
            </a:r>
            <a:r>
              <a:rPr lang="en-US" sz="3200" dirty="0">
                <a:solidFill>
                  <a:srgbClr val="FF0000"/>
                </a:solidFill>
              </a:rPr>
              <a:t>, physical, and psychological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main </a:t>
            </a:r>
            <a:r>
              <a:rPr lang="en-US" sz="3200" dirty="0">
                <a:solidFill>
                  <a:srgbClr val="FF0000"/>
                </a:solidFill>
              </a:rPr>
              <a:t>focus</a:t>
            </a:r>
            <a:r>
              <a:rPr lang="en-US" sz="3200" dirty="0"/>
              <a:t> is typically on the </a:t>
            </a:r>
            <a:r>
              <a:rPr lang="en-US" sz="3200" dirty="0">
                <a:solidFill>
                  <a:srgbClr val="FF0000"/>
                </a:solidFill>
              </a:rPr>
              <a:t>technical </a:t>
            </a:r>
            <a:r>
              <a:rPr lang="en-US" sz="3200" dirty="0" smtClean="0">
                <a:solidFill>
                  <a:srgbClr val="FF0000"/>
                </a:solidFill>
              </a:rPr>
              <a:t>and physical </a:t>
            </a:r>
            <a:r>
              <a:rPr lang="en-US" sz="3200" dirty="0"/>
              <a:t>realms, because the other two realms require focused </a:t>
            </a:r>
            <a:r>
              <a:rPr lang="en-US" sz="3200" dirty="0" smtClean="0"/>
              <a:t>efforts best </a:t>
            </a:r>
            <a:r>
              <a:rPr lang="en-US" sz="3200" dirty="0"/>
              <a:t>carried out in other parts of the session</a:t>
            </a:r>
            <a:r>
              <a:rPr lang="en-US" sz="3200" dirty="0" smtClean="0"/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Technical</a:t>
            </a:r>
            <a:r>
              <a:rPr lang="en-US" sz="3200" dirty="0"/>
              <a:t> performance </a:t>
            </a:r>
            <a:r>
              <a:rPr lang="en-US" sz="3200" dirty="0" smtClean="0"/>
              <a:t>is dependent </a:t>
            </a:r>
            <a:r>
              <a:rPr lang="en-US" sz="3200" dirty="0"/>
              <a:t>on the development of a </a:t>
            </a:r>
            <a:r>
              <a:rPr lang="en-US" sz="3200" dirty="0">
                <a:solidFill>
                  <a:srgbClr val="FF0000"/>
                </a:solidFill>
              </a:rPr>
              <a:t>number of basic skill capacities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For example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in soccer </a:t>
            </a:r>
            <a:r>
              <a:rPr lang="en-US" sz="3200" dirty="0"/>
              <a:t>(European football) skills such as first-touch control, dribbling, passing, </a:t>
            </a:r>
            <a:r>
              <a:rPr lang="en-US" sz="3200" dirty="0" smtClean="0"/>
              <a:t>and shooting</a:t>
            </a:r>
            <a:r>
              <a:rPr lang="en-US" sz="3200" dirty="0"/>
              <a:t>.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Athleticism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5103318"/>
          </a:xfrm>
        </p:spPr>
        <p:txBody>
          <a:bodyPr>
            <a:noAutofit/>
          </a:bodyPr>
          <a:lstStyle/>
          <a:p>
            <a:r>
              <a:rPr lang="en-US" sz="3200" dirty="0"/>
              <a:t>Given that the amount of deliberate practice appears to </a:t>
            </a:r>
            <a:r>
              <a:rPr lang="en-US" sz="3200" dirty="0" smtClean="0"/>
              <a:t>be the </a:t>
            </a:r>
            <a:r>
              <a:rPr lang="en-US" sz="3200" dirty="0">
                <a:solidFill>
                  <a:srgbClr val="FF0000"/>
                </a:solidFill>
              </a:rPr>
              <a:t>most important factor in the development of skill</a:t>
            </a:r>
            <a:r>
              <a:rPr lang="en-US" sz="3200" dirty="0"/>
              <a:t>, integrating </a:t>
            </a:r>
            <a:r>
              <a:rPr lang="en-US" sz="3200" dirty="0" smtClean="0"/>
              <a:t>skill learning </a:t>
            </a:r>
            <a:r>
              <a:rPr lang="en-US" sz="3200" dirty="0"/>
              <a:t>opportunities into a warm-up is a </a:t>
            </a:r>
            <a:r>
              <a:rPr lang="en-US" sz="3200" dirty="0">
                <a:solidFill>
                  <a:srgbClr val="FF0000"/>
                </a:solidFill>
              </a:rPr>
              <a:t>time-efficient method</a:t>
            </a:r>
            <a:r>
              <a:rPr lang="en-US" sz="3200" dirty="0"/>
              <a:t> </a:t>
            </a:r>
            <a:r>
              <a:rPr lang="en-US" sz="3200" dirty="0" smtClean="0"/>
              <a:t>of increasing </a:t>
            </a:r>
            <a:r>
              <a:rPr lang="en-US" sz="3200" dirty="0"/>
              <a:t>the quantity of skill practice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Athleticism is the ability to </a:t>
            </a:r>
            <a:r>
              <a:rPr lang="en-US" sz="3200" dirty="0">
                <a:solidFill>
                  <a:srgbClr val="FF0000"/>
                </a:solidFill>
              </a:rPr>
              <a:t>perform</a:t>
            </a:r>
            <a:r>
              <a:rPr lang="en-US" sz="3200" dirty="0"/>
              <a:t> sport-related tasks </a:t>
            </a:r>
            <a:r>
              <a:rPr lang="en-US" sz="3200" dirty="0" smtClean="0"/>
              <a:t>with a </a:t>
            </a:r>
            <a:r>
              <a:rPr lang="en-US" sz="3200" dirty="0">
                <a:solidFill>
                  <a:srgbClr val="FF0000"/>
                </a:solidFill>
              </a:rPr>
              <a:t>high degree of efficiency, control, and effectiveness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RAMP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5103318"/>
          </a:xfrm>
        </p:spPr>
        <p:txBody>
          <a:bodyPr>
            <a:noAutofit/>
          </a:bodyPr>
          <a:lstStyle/>
          <a:p>
            <a:r>
              <a:rPr lang="en-US" sz="3200" dirty="0"/>
              <a:t>The term RAMP is based upon </a:t>
            </a:r>
            <a:r>
              <a:rPr lang="en-US" sz="3200" dirty="0">
                <a:solidFill>
                  <a:srgbClr val="FF0000"/>
                </a:solidFill>
              </a:rPr>
              <a:t>three distinct phases </a:t>
            </a:r>
            <a:r>
              <a:rPr lang="en-US" sz="3200" dirty="0"/>
              <a:t>of the </a:t>
            </a:r>
            <a:r>
              <a:rPr lang="en-US" sz="3200" dirty="0" smtClean="0"/>
              <a:t>warm-up, each </a:t>
            </a:r>
            <a:r>
              <a:rPr lang="en-US" sz="3200" dirty="0"/>
              <a:t>with a distinct focus</a:t>
            </a:r>
            <a:r>
              <a:rPr lang="en-US" sz="3200" dirty="0" smtClean="0"/>
              <a:t>:</a:t>
            </a:r>
          </a:p>
          <a:p>
            <a:r>
              <a:rPr lang="en-US" sz="3200" dirty="0"/>
              <a:t>R: </a:t>
            </a:r>
            <a:r>
              <a:rPr lang="en-US" sz="3200" dirty="0">
                <a:solidFill>
                  <a:srgbClr val="FF0000"/>
                </a:solidFill>
              </a:rPr>
              <a:t>Raise</a:t>
            </a:r>
          </a:p>
          <a:p>
            <a:r>
              <a:rPr lang="en-US" sz="3200" dirty="0"/>
              <a:t>AM: </a:t>
            </a:r>
            <a:r>
              <a:rPr lang="en-US" sz="3200" dirty="0">
                <a:solidFill>
                  <a:srgbClr val="FF0000"/>
                </a:solidFill>
              </a:rPr>
              <a:t>Activate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Mobilize</a:t>
            </a:r>
          </a:p>
          <a:p>
            <a:r>
              <a:rPr lang="en-US" sz="3200" dirty="0"/>
              <a:t>P: </a:t>
            </a:r>
            <a:r>
              <a:rPr lang="en-US" sz="3200" dirty="0">
                <a:solidFill>
                  <a:srgbClr val="FF0000"/>
                </a:solidFill>
              </a:rPr>
              <a:t>Potentiate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/>
              <a:t>In this way, throughout a </a:t>
            </a:r>
            <a:r>
              <a:rPr lang="en-US" sz="3200" dirty="0">
                <a:solidFill>
                  <a:srgbClr val="FF0000"/>
                </a:solidFill>
              </a:rPr>
              <a:t>RAMP warm-up</a:t>
            </a:r>
            <a:r>
              <a:rPr lang="en-US" sz="3200" dirty="0"/>
              <a:t>, </a:t>
            </a:r>
            <a:r>
              <a:rPr lang="en-US" sz="3200" dirty="0" smtClean="0"/>
              <a:t>all opportunities </a:t>
            </a:r>
            <a:r>
              <a:rPr lang="en-US" sz="3200" dirty="0"/>
              <a:t>to enhance the </a:t>
            </a:r>
            <a:r>
              <a:rPr lang="en-US" sz="3200" dirty="0">
                <a:solidFill>
                  <a:srgbClr val="FF0000"/>
                </a:solidFill>
              </a:rPr>
              <a:t>quality of movement </a:t>
            </a:r>
            <a:r>
              <a:rPr lang="en-US" sz="3200" dirty="0"/>
              <a:t>capacity and </a:t>
            </a:r>
            <a:r>
              <a:rPr lang="en-US" sz="3200" dirty="0" smtClean="0">
                <a:solidFill>
                  <a:srgbClr val="FF0000"/>
                </a:solidFill>
              </a:rPr>
              <a:t>skill</a:t>
            </a:r>
            <a:r>
              <a:rPr lang="en-US" sz="3200" dirty="0" smtClean="0"/>
              <a:t> capacity </a:t>
            </a:r>
            <a:r>
              <a:rPr lang="en-US" sz="3200" dirty="0"/>
              <a:t>are explored.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Raise Phase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38238"/>
            <a:ext cx="10677525" cy="5288045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first part of a </a:t>
            </a:r>
            <a:r>
              <a:rPr lang="en-US" sz="3200" dirty="0" smtClean="0">
                <a:solidFill>
                  <a:srgbClr val="FF0000"/>
                </a:solidFill>
              </a:rPr>
              <a:t>warm-up </a:t>
            </a:r>
            <a:r>
              <a:rPr lang="en-US" sz="3200" dirty="0" smtClean="0"/>
              <a:t>therefore </a:t>
            </a:r>
            <a:r>
              <a:rPr lang="en-US" sz="3200" dirty="0"/>
              <a:t>needs to </a:t>
            </a:r>
            <a:r>
              <a:rPr lang="en-US" sz="3200" dirty="0">
                <a:solidFill>
                  <a:srgbClr val="FF0000"/>
                </a:solidFill>
              </a:rPr>
              <a:t>focus</a:t>
            </a:r>
            <a:r>
              <a:rPr lang="en-US" sz="3200" dirty="0"/>
              <a:t> on </a:t>
            </a:r>
            <a:r>
              <a:rPr lang="en-US" sz="3200" dirty="0">
                <a:solidFill>
                  <a:srgbClr val="FF0000"/>
                </a:solidFill>
              </a:rPr>
              <a:t>raising these key physiological </a:t>
            </a:r>
            <a:r>
              <a:rPr lang="en-US" sz="3200" dirty="0" smtClean="0">
                <a:solidFill>
                  <a:srgbClr val="FF0000"/>
                </a:solidFill>
              </a:rPr>
              <a:t>parameters</a:t>
            </a:r>
            <a:r>
              <a:rPr lang="en-US" sz="3200" dirty="0" smtClean="0"/>
              <a:t>, namely </a:t>
            </a:r>
            <a:r>
              <a:rPr lang="en-US" sz="3200" dirty="0">
                <a:solidFill>
                  <a:srgbClr val="FF0000"/>
                </a:solidFill>
              </a:rPr>
              <a:t>blood</a:t>
            </a:r>
            <a:r>
              <a:rPr lang="en-US" sz="3200" dirty="0"/>
              <a:t> flow, muscle </a:t>
            </a:r>
            <a:r>
              <a:rPr lang="en-US" sz="3200" dirty="0">
                <a:solidFill>
                  <a:srgbClr val="FF0000"/>
                </a:solidFill>
              </a:rPr>
              <a:t>temperature</a:t>
            </a:r>
            <a:r>
              <a:rPr lang="en-US" sz="3200" dirty="0"/>
              <a:t>, core temperature, </a:t>
            </a:r>
            <a:r>
              <a:rPr lang="en-US" sz="3200" dirty="0" smtClean="0"/>
              <a:t>muscle </a:t>
            </a:r>
            <a:r>
              <a:rPr lang="en-US" sz="3200" dirty="0" smtClean="0">
                <a:solidFill>
                  <a:srgbClr val="FF0000"/>
                </a:solidFill>
              </a:rPr>
              <a:t>elasticity</a:t>
            </a:r>
            <a:r>
              <a:rPr lang="en-US" sz="3200" dirty="0"/>
              <a:t>, and the quality of </a:t>
            </a:r>
            <a:r>
              <a:rPr lang="en-US" sz="3200" dirty="0">
                <a:solidFill>
                  <a:srgbClr val="FF0000"/>
                </a:solidFill>
              </a:rPr>
              <a:t>neural</a:t>
            </a:r>
            <a:r>
              <a:rPr lang="en-US" sz="3200" dirty="0"/>
              <a:t> activation and conduction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This </a:t>
            </a:r>
            <a:r>
              <a:rPr lang="en-US" sz="3200" dirty="0" smtClean="0"/>
              <a:t>is achieved </a:t>
            </a:r>
            <a:r>
              <a:rPr lang="en-US" sz="3200" dirty="0"/>
              <a:t>through the targeted use of </a:t>
            </a:r>
            <a:r>
              <a:rPr lang="en-US" sz="3200" dirty="0">
                <a:solidFill>
                  <a:srgbClr val="FF0000"/>
                </a:solidFill>
              </a:rPr>
              <a:t>low-intensity movements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within the </a:t>
            </a:r>
            <a:r>
              <a:rPr lang="en-US" sz="3200" dirty="0" smtClean="0">
                <a:solidFill>
                  <a:srgbClr val="FF0000"/>
                </a:solidFill>
              </a:rPr>
              <a:t>RAMP system </a:t>
            </a:r>
            <a:r>
              <a:rPr lang="en-US" sz="3200" dirty="0"/>
              <a:t>these activities are carefully targeted and </a:t>
            </a:r>
            <a:r>
              <a:rPr lang="en-US" sz="3200" dirty="0">
                <a:solidFill>
                  <a:srgbClr val="FF0000"/>
                </a:solidFill>
              </a:rPr>
              <a:t>specific to the </a:t>
            </a:r>
            <a:r>
              <a:rPr lang="en-US" sz="3200" dirty="0" smtClean="0">
                <a:solidFill>
                  <a:srgbClr val="FF0000"/>
                </a:solidFill>
              </a:rPr>
              <a:t>training goal </a:t>
            </a:r>
            <a:r>
              <a:rPr lang="en-US" sz="3200" dirty="0"/>
              <a:t>of athletic development.</a:t>
            </a:r>
            <a:endParaRPr lang="en-US" sz="3200" dirty="0" smtClean="0"/>
          </a:p>
          <a:p>
            <a:r>
              <a:rPr lang="en-US" sz="3200" dirty="0"/>
              <a:t>To achieve this, two types of Raise </a:t>
            </a:r>
            <a:r>
              <a:rPr lang="en-US" sz="3200" dirty="0" smtClean="0"/>
              <a:t>protocols are </a:t>
            </a:r>
            <a:r>
              <a:rPr lang="en-US" sz="3200" dirty="0"/>
              <a:t>generally used, namely </a:t>
            </a:r>
            <a:r>
              <a:rPr lang="en-US" sz="3200" dirty="0">
                <a:solidFill>
                  <a:srgbClr val="FF0000"/>
                </a:solidFill>
              </a:rPr>
              <a:t>movement development protocols </a:t>
            </a:r>
            <a:r>
              <a:rPr lang="en-US" sz="3200" dirty="0"/>
              <a:t>and </a:t>
            </a:r>
            <a:r>
              <a:rPr lang="en-US" sz="3200" dirty="0" smtClean="0">
                <a:solidFill>
                  <a:srgbClr val="FF0000"/>
                </a:solidFill>
              </a:rPr>
              <a:t>skill development protocols</a:t>
            </a:r>
            <a:r>
              <a:rPr lang="en-US" sz="3200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3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Movement Protocols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38238"/>
            <a:ext cx="10677525" cy="5288045"/>
          </a:xfrm>
        </p:spPr>
        <p:txBody>
          <a:bodyPr>
            <a:noAutofit/>
          </a:bodyPr>
          <a:lstStyle/>
          <a:p>
            <a:r>
              <a:rPr lang="en-US" dirty="0"/>
              <a:t>In the main, movement-based Raise </a:t>
            </a:r>
            <a:r>
              <a:rPr lang="en-US" dirty="0" smtClean="0"/>
              <a:t>phase, protocols </a:t>
            </a:r>
            <a:r>
              <a:rPr lang="en-US" dirty="0"/>
              <a:t>will focus on </a:t>
            </a:r>
            <a:r>
              <a:rPr lang="en-US" dirty="0">
                <a:solidFill>
                  <a:srgbClr val="FF0000"/>
                </a:solidFill>
              </a:rPr>
              <a:t>key locomotor patterns</a:t>
            </a:r>
            <a:r>
              <a:rPr lang="en-US" dirty="0" smtClean="0"/>
              <a:t>.</a:t>
            </a:r>
          </a:p>
          <a:p>
            <a:r>
              <a:rPr lang="en-US" dirty="0"/>
              <a:t>The </a:t>
            </a:r>
            <a:r>
              <a:rPr lang="en-US" dirty="0" err="1"/>
              <a:t>Gamespeed</a:t>
            </a:r>
            <a:r>
              <a:rPr lang="en-US" dirty="0"/>
              <a:t> </a:t>
            </a:r>
            <a:r>
              <a:rPr lang="en-US" dirty="0" smtClean="0"/>
              <a:t>System, outlines </a:t>
            </a:r>
            <a:r>
              <a:rPr lang="en-US" dirty="0"/>
              <a:t>three major categories </a:t>
            </a:r>
            <a:r>
              <a:rPr lang="en-US" dirty="0" smtClean="0"/>
              <a:t>of movements </a:t>
            </a:r>
            <a:r>
              <a:rPr lang="en-US" dirty="0"/>
              <a:t>based on their </a:t>
            </a:r>
            <a:r>
              <a:rPr lang="en-US" dirty="0" smtClean="0"/>
              <a:t>functions: </a:t>
            </a:r>
            <a:r>
              <a:rPr lang="en-US" dirty="0" smtClean="0">
                <a:solidFill>
                  <a:srgbClr val="FF0000"/>
                </a:solidFill>
              </a:rPr>
              <a:t>initiation</a:t>
            </a:r>
            <a:r>
              <a:rPr lang="en-US" dirty="0" smtClean="0"/>
              <a:t> movements, </a:t>
            </a:r>
            <a:r>
              <a:rPr lang="en-US" dirty="0" smtClean="0">
                <a:solidFill>
                  <a:srgbClr val="FF0000"/>
                </a:solidFill>
              </a:rPr>
              <a:t>actualization</a:t>
            </a:r>
            <a:r>
              <a:rPr lang="en-US" dirty="0" smtClean="0"/>
              <a:t> </a:t>
            </a:r>
            <a:r>
              <a:rPr lang="en-US" dirty="0"/>
              <a:t>movements, and </a:t>
            </a:r>
            <a:r>
              <a:rPr lang="en-US" dirty="0">
                <a:solidFill>
                  <a:srgbClr val="FF0000"/>
                </a:solidFill>
              </a:rPr>
              <a:t>transition</a:t>
            </a:r>
            <a:r>
              <a:rPr lang="en-US" dirty="0"/>
              <a:t> movements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Initiation</a:t>
            </a:r>
            <a:r>
              <a:rPr lang="en-US" dirty="0" smtClean="0"/>
              <a:t> movements </a:t>
            </a:r>
            <a:r>
              <a:rPr lang="en-US" dirty="0"/>
              <a:t>involve </a:t>
            </a:r>
            <a:r>
              <a:rPr lang="en-US" dirty="0">
                <a:solidFill>
                  <a:srgbClr val="FF0000"/>
                </a:solidFill>
              </a:rPr>
              <a:t>starting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changing</a:t>
            </a:r>
            <a:r>
              <a:rPr lang="en-US" dirty="0"/>
              <a:t> the direction of </a:t>
            </a:r>
            <a:r>
              <a:rPr lang="en-US" dirty="0" smtClean="0"/>
              <a:t>movement.</a:t>
            </a:r>
          </a:p>
          <a:p>
            <a:r>
              <a:rPr lang="en-US" dirty="0"/>
              <a:t>actualization movements involve an athlete trying to </a:t>
            </a:r>
            <a:r>
              <a:rPr lang="en-US" dirty="0">
                <a:solidFill>
                  <a:srgbClr val="FF0000"/>
                </a:solidFill>
              </a:rPr>
              <a:t>maximize </a:t>
            </a:r>
            <a:r>
              <a:rPr lang="en-US" dirty="0" smtClean="0">
                <a:solidFill>
                  <a:srgbClr val="FF0000"/>
                </a:solidFill>
              </a:rPr>
              <a:t>movement speed</a:t>
            </a:r>
            <a:r>
              <a:rPr lang="en-US" dirty="0" smtClean="0"/>
              <a:t>,</a:t>
            </a:r>
          </a:p>
          <a:p>
            <a:r>
              <a:rPr lang="en-US" dirty="0" smtClean="0"/>
              <a:t>transition </a:t>
            </a:r>
            <a:r>
              <a:rPr lang="en-US" dirty="0"/>
              <a:t>movements involve an athlete waiting </a:t>
            </a:r>
            <a:r>
              <a:rPr lang="en-US" dirty="0" smtClean="0"/>
              <a:t>to read </a:t>
            </a:r>
            <a:r>
              <a:rPr lang="en-US" dirty="0"/>
              <a:t>and react to the evolving game and either initiate acceleration </a:t>
            </a:r>
            <a:r>
              <a:rPr lang="en-US" dirty="0" smtClean="0"/>
              <a:t>or perform </a:t>
            </a:r>
            <a:r>
              <a:rPr lang="en-US" dirty="0"/>
              <a:t>a sport skill</a:t>
            </a:r>
            <a:r>
              <a:rPr lang="en-US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Movement Protocols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132" y="1012643"/>
            <a:ext cx="8864286" cy="5708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Skill-Based Protocols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533039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Skill-based Raise patterns involve the use of key </a:t>
            </a:r>
            <a:r>
              <a:rPr lang="en-US" sz="3200" dirty="0">
                <a:solidFill>
                  <a:srgbClr val="FF0000"/>
                </a:solidFill>
              </a:rPr>
              <a:t>skills</a:t>
            </a:r>
            <a:r>
              <a:rPr lang="en-US" sz="3200" dirty="0"/>
              <a:t> related to the </a:t>
            </a:r>
            <a:r>
              <a:rPr lang="en-US" sz="3200" dirty="0" smtClean="0"/>
              <a:t>sport to </a:t>
            </a:r>
            <a:r>
              <a:rPr lang="en-US" sz="3200" dirty="0"/>
              <a:t>raise the key physiological parameters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skills chosen should </a:t>
            </a:r>
            <a:r>
              <a:rPr lang="en-US" sz="3200" dirty="0">
                <a:solidFill>
                  <a:srgbClr val="FF0000"/>
                </a:solidFill>
              </a:rPr>
              <a:t>link</a:t>
            </a:r>
            <a:r>
              <a:rPr lang="en-US" sz="3200" dirty="0"/>
              <a:t> </a:t>
            </a:r>
            <a:r>
              <a:rPr lang="en-US" sz="3200" dirty="0" smtClean="0"/>
              <a:t>in with </a:t>
            </a:r>
            <a:r>
              <a:rPr lang="en-US" sz="3200" dirty="0"/>
              <a:t>a </a:t>
            </a:r>
            <a:r>
              <a:rPr lang="en-US" sz="3200" dirty="0">
                <a:solidFill>
                  <a:srgbClr val="FF0000"/>
                </a:solidFill>
              </a:rPr>
              <a:t>major aim of the session</a:t>
            </a:r>
            <a:r>
              <a:rPr lang="en-US" sz="3200" dirty="0"/>
              <a:t>. For example, a </a:t>
            </a:r>
            <a:r>
              <a:rPr lang="en-US" sz="3200" dirty="0">
                <a:solidFill>
                  <a:srgbClr val="FF0000"/>
                </a:solidFill>
              </a:rPr>
              <a:t>soccer</a:t>
            </a:r>
            <a:r>
              <a:rPr lang="en-US" sz="3200" dirty="0"/>
              <a:t> session that </a:t>
            </a:r>
            <a:r>
              <a:rPr lang="en-US" sz="3200" dirty="0" smtClean="0"/>
              <a:t>works on </a:t>
            </a:r>
            <a:r>
              <a:rPr lang="en-US" sz="3200" dirty="0">
                <a:solidFill>
                  <a:srgbClr val="FF0000"/>
                </a:solidFill>
              </a:rPr>
              <a:t>maintaining possession </a:t>
            </a:r>
            <a:r>
              <a:rPr lang="en-US" sz="3200" dirty="0"/>
              <a:t>can start with skills requiring the </a:t>
            </a:r>
            <a:r>
              <a:rPr lang="en-US" sz="3200" dirty="0" smtClean="0"/>
              <a:t>development of </a:t>
            </a:r>
            <a:r>
              <a:rPr lang="en-US" sz="3200" dirty="0">
                <a:solidFill>
                  <a:srgbClr val="FF0000"/>
                </a:solidFill>
              </a:rPr>
              <a:t>dribbling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passing</a:t>
            </a:r>
            <a:r>
              <a:rPr lang="en-US" sz="3200" dirty="0"/>
              <a:t>, and first touch control capacities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In contexts </a:t>
            </a:r>
            <a:r>
              <a:rPr lang="en-US" sz="3200" dirty="0" smtClean="0"/>
              <a:t>where </a:t>
            </a:r>
            <a:r>
              <a:rPr lang="en-US" sz="3200" dirty="0" smtClean="0">
                <a:solidFill>
                  <a:srgbClr val="FF0000"/>
                </a:solidFill>
              </a:rPr>
              <a:t>multiple </a:t>
            </a:r>
            <a:r>
              <a:rPr lang="en-US" sz="3200" dirty="0">
                <a:solidFill>
                  <a:srgbClr val="FF0000"/>
                </a:solidFill>
              </a:rPr>
              <a:t>sports </a:t>
            </a:r>
            <a:r>
              <a:rPr lang="en-US" sz="3200" dirty="0"/>
              <a:t>are practiced, or in general areas such as </a:t>
            </a:r>
            <a:r>
              <a:rPr lang="en-US" sz="3200" dirty="0">
                <a:solidFill>
                  <a:srgbClr val="FF0000"/>
                </a:solidFill>
              </a:rPr>
              <a:t>physical education classes </a:t>
            </a:r>
            <a:r>
              <a:rPr lang="en-US" sz="3200" dirty="0"/>
              <a:t>more general skills. Here </a:t>
            </a:r>
            <a:r>
              <a:rPr lang="en-US" sz="3200" dirty="0">
                <a:solidFill>
                  <a:srgbClr val="FF0000"/>
                </a:solidFill>
              </a:rPr>
              <a:t>catching-, hitting-, kicking-, and throwing-based </a:t>
            </a:r>
            <a:r>
              <a:rPr lang="en-US" sz="3200" dirty="0" smtClean="0"/>
              <a:t>activities can </a:t>
            </a:r>
            <a:r>
              <a:rPr lang="en-US" sz="3200" dirty="0"/>
              <a:t>be included which provide for multiple skill practice.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Activation and Mobilization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5330392"/>
          </a:xfrm>
        </p:spPr>
        <p:txBody>
          <a:bodyPr>
            <a:normAutofit/>
          </a:bodyPr>
          <a:lstStyle/>
          <a:p>
            <a:r>
              <a:rPr lang="en-US" sz="3200" dirty="0"/>
              <a:t>Many research papers have been published on </a:t>
            </a:r>
            <a:r>
              <a:rPr lang="en-US" sz="3200" dirty="0" smtClean="0"/>
              <a:t>the acute </a:t>
            </a:r>
            <a:r>
              <a:rPr lang="en-US" sz="3200" dirty="0"/>
              <a:t>effects of </a:t>
            </a:r>
            <a:r>
              <a:rPr lang="en-US" sz="3200" dirty="0">
                <a:solidFill>
                  <a:srgbClr val="FF0000"/>
                </a:solidFill>
              </a:rPr>
              <a:t>static stretching </a:t>
            </a:r>
            <a:r>
              <a:rPr lang="en-US" sz="3200" dirty="0"/>
              <a:t>on performance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Largely, the results </a:t>
            </a:r>
            <a:r>
              <a:rPr lang="en-US" sz="3200" dirty="0" smtClean="0"/>
              <a:t>are </a:t>
            </a:r>
            <a:r>
              <a:rPr lang="en-US" sz="3200" dirty="0" smtClean="0">
                <a:solidFill>
                  <a:srgbClr val="FF0000"/>
                </a:solidFill>
              </a:rPr>
              <a:t>equivocal</a:t>
            </a:r>
            <a:r>
              <a:rPr lang="en-US" sz="3200" dirty="0"/>
              <a:t>, with some studies showing a </a:t>
            </a:r>
            <a:r>
              <a:rPr lang="en-US" sz="3200" dirty="0">
                <a:solidFill>
                  <a:srgbClr val="FF0000"/>
                </a:solidFill>
              </a:rPr>
              <a:t>reduction</a:t>
            </a:r>
            <a:r>
              <a:rPr lang="en-US" sz="3200" dirty="0"/>
              <a:t> in subsequent </a:t>
            </a:r>
            <a:r>
              <a:rPr lang="en-US" sz="3200" dirty="0" smtClean="0"/>
              <a:t>performance on </a:t>
            </a:r>
            <a:r>
              <a:rPr lang="en-US" sz="3200" dirty="0">
                <a:solidFill>
                  <a:srgbClr val="FF0000"/>
                </a:solidFill>
              </a:rPr>
              <a:t>strength power speed and agility </a:t>
            </a:r>
            <a:r>
              <a:rPr lang="en-US" sz="3200" dirty="0"/>
              <a:t>scores, but with </a:t>
            </a:r>
            <a:r>
              <a:rPr lang="en-US" sz="3200" dirty="0" smtClean="0"/>
              <a:t>others showing </a:t>
            </a:r>
            <a:r>
              <a:rPr lang="en-US" sz="3200" dirty="0"/>
              <a:t>no reduction, unless the stretch is held for over </a:t>
            </a:r>
            <a:r>
              <a:rPr lang="en-US" sz="3200" dirty="0">
                <a:solidFill>
                  <a:srgbClr val="FF0000"/>
                </a:solidFill>
              </a:rPr>
              <a:t>30</a:t>
            </a:r>
            <a:r>
              <a:rPr lang="en-US" sz="3200" dirty="0"/>
              <a:t> seconds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One </a:t>
            </a:r>
            <a:r>
              <a:rPr lang="en-US" sz="3200" dirty="0" smtClean="0">
                <a:solidFill>
                  <a:srgbClr val="FF0000"/>
                </a:solidFill>
              </a:rPr>
              <a:t>challenge</a:t>
            </a:r>
            <a:r>
              <a:rPr lang="en-US" sz="3200" dirty="0" smtClean="0"/>
              <a:t> </a:t>
            </a:r>
            <a:r>
              <a:rPr lang="en-US" sz="3200" dirty="0"/>
              <a:t>of </a:t>
            </a:r>
            <a:r>
              <a:rPr lang="en-US" sz="3200" dirty="0">
                <a:solidFill>
                  <a:srgbClr val="FF0000"/>
                </a:solidFill>
              </a:rPr>
              <a:t>static stretching </a:t>
            </a:r>
            <a:r>
              <a:rPr lang="en-US" sz="3200" dirty="0"/>
              <a:t>is that it is, by its very nature, static, </a:t>
            </a:r>
            <a:r>
              <a:rPr lang="en-US" sz="3200" dirty="0" smtClean="0"/>
              <a:t>and so </a:t>
            </a:r>
            <a:r>
              <a:rPr lang="en-US" sz="3200" dirty="0"/>
              <a:t>many of the </a:t>
            </a:r>
            <a:r>
              <a:rPr lang="en-US" sz="3200" dirty="0">
                <a:solidFill>
                  <a:srgbClr val="FF0000"/>
                </a:solidFill>
              </a:rPr>
              <a:t>benefits</a:t>
            </a:r>
            <a:r>
              <a:rPr lang="en-US" sz="3200" dirty="0"/>
              <a:t> of the </a:t>
            </a:r>
            <a:r>
              <a:rPr lang="en-US" sz="3200" dirty="0">
                <a:solidFill>
                  <a:srgbClr val="FF0000"/>
                </a:solidFill>
              </a:rPr>
              <a:t>Raise phase </a:t>
            </a:r>
            <a:r>
              <a:rPr lang="en-US" sz="3200" dirty="0"/>
              <a:t>of the warm-up are </a:t>
            </a:r>
            <a:r>
              <a:rPr lang="en-US" sz="3200" dirty="0">
                <a:solidFill>
                  <a:srgbClr val="FF0000"/>
                </a:solidFill>
              </a:rPr>
              <a:t>lost</a:t>
            </a:r>
            <a:r>
              <a:rPr lang="en-US" sz="3200" dirty="0"/>
              <a:t> as </a:t>
            </a:r>
            <a:r>
              <a:rPr lang="en-US" sz="3200" dirty="0" smtClean="0"/>
              <a:t>an athlete </a:t>
            </a:r>
            <a:r>
              <a:rPr lang="en-US" sz="3200" dirty="0"/>
              <a:t>undertakes this static stretching routine.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The Activation and Mobilization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5330392"/>
          </a:xfrm>
        </p:spPr>
        <p:txBody>
          <a:bodyPr>
            <a:normAutofit/>
          </a:bodyPr>
          <a:lstStyle/>
          <a:p>
            <a:r>
              <a:rPr lang="en-US" sz="3600" dirty="0"/>
              <a:t>Again, it is crucial to remember that one of the </a:t>
            </a:r>
            <a:r>
              <a:rPr lang="en-US" sz="3600" dirty="0">
                <a:solidFill>
                  <a:srgbClr val="FF0000"/>
                </a:solidFill>
              </a:rPr>
              <a:t>aims</a:t>
            </a:r>
            <a:r>
              <a:rPr lang="en-US" sz="3600" dirty="0"/>
              <a:t> of </a:t>
            </a:r>
            <a:r>
              <a:rPr lang="en-US" sz="3600" dirty="0" smtClean="0"/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warm-up</a:t>
            </a:r>
            <a:r>
              <a:rPr lang="en-US" sz="3600" dirty="0" smtClean="0"/>
              <a:t> </a:t>
            </a:r>
            <a:r>
              <a:rPr lang="en-US" sz="3600" dirty="0"/>
              <a:t>in the short term is </a:t>
            </a:r>
            <a:r>
              <a:rPr lang="en-US" sz="3600" dirty="0">
                <a:solidFill>
                  <a:srgbClr val="FF0000"/>
                </a:solidFill>
              </a:rPr>
              <a:t>preparation for performance </a:t>
            </a:r>
            <a:r>
              <a:rPr lang="en-US" sz="3600" dirty="0"/>
              <a:t>in an </a:t>
            </a:r>
            <a:r>
              <a:rPr lang="en-US" sz="3600" dirty="0" smtClean="0"/>
              <a:t>efficient and </a:t>
            </a:r>
            <a:r>
              <a:rPr lang="en-US" sz="3600" dirty="0"/>
              <a:t>effective manner and </a:t>
            </a:r>
            <a:r>
              <a:rPr lang="en-US" sz="3600" dirty="0">
                <a:solidFill>
                  <a:srgbClr val="FF0000"/>
                </a:solidFill>
              </a:rPr>
              <a:t>not</a:t>
            </a:r>
            <a:r>
              <a:rPr lang="en-US" sz="3600" dirty="0"/>
              <a:t> as a means of </a:t>
            </a:r>
            <a:r>
              <a:rPr lang="en-US" sz="3600" dirty="0">
                <a:solidFill>
                  <a:srgbClr val="FF0000"/>
                </a:solidFill>
              </a:rPr>
              <a:t>increasing flexibility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This </a:t>
            </a:r>
            <a:r>
              <a:rPr lang="en-US" sz="3600" dirty="0">
                <a:solidFill>
                  <a:srgbClr val="FF0000"/>
                </a:solidFill>
              </a:rPr>
              <a:t>is not to say </a:t>
            </a:r>
            <a:r>
              <a:rPr lang="en-US" sz="3600" dirty="0"/>
              <a:t>that </a:t>
            </a:r>
            <a:r>
              <a:rPr lang="en-US" sz="3600" dirty="0">
                <a:solidFill>
                  <a:srgbClr val="FF0000"/>
                </a:solidFill>
              </a:rPr>
              <a:t>static </a:t>
            </a:r>
            <a:r>
              <a:rPr lang="en-US" sz="3600" dirty="0" smtClean="0">
                <a:solidFill>
                  <a:srgbClr val="FF0000"/>
                </a:solidFill>
              </a:rPr>
              <a:t>stretching </a:t>
            </a:r>
            <a:r>
              <a:rPr lang="en-US" sz="3600" dirty="0" smtClean="0"/>
              <a:t>is </a:t>
            </a:r>
            <a:r>
              <a:rPr lang="en-US" sz="3600" dirty="0"/>
              <a:t>not a useful modality for </a:t>
            </a:r>
            <a:r>
              <a:rPr lang="en-US" sz="3600" dirty="0">
                <a:solidFill>
                  <a:srgbClr val="FF0000"/>
                </a:solidFill>
              </a:rPr>
              <a:t>increasing flexibility</a:t>
            </a:r>
            <a:r>
              <a:rPr lang="en-US" sz="3600" dirty="0"/>
              <a:t>; it will always be </a:t>
            </a:r>
            <a:r>
              <a:rPr lang="en-US" sz="3600" dirty="0" smtClean="0"/>
              <a:t>an important </a:t>
            </a:r>
            <a:r>
              <a:rPr lang="en-US" sz="3600" dirty="0"/>
              <a:t>tool, but is best carried out as a separate session and </a:t>
            </a:r>
            <a:r>
              <a:rPr lang="en-US" sz="3600" dirty="0">
                <a:solidFill>
                  <a:srgbClr val="FF0000"/>
                </a:solidFill>
              </a:rPr>
              <a:t>not </a:t>
            </a:r>
            <a:r>
              <a:rPr lang="en-US" sz="3600" dirty="0" smtClean="0">
                <a:solidFill>
                  <a:srgbClr val="FF0000"/>
                </a:solidFill>
              </a:rPr>
              <a:t>as part </a:t>
            </a:r>
            <a:r>
              <a:rPr lang="en-US" sz="3600" dirty="0">
                <a:solidFill>
                  <a:srgbClr val="FF0000"/>
                </a:solidFill>
              </a:rPr>
              <a:t>of a warm-up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4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Reasons for Warming 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26791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To maximize subsequent </a:t>
            </a:r>
            <a:r>
              <a:rPr lang="en-US" sz="3200" dirty="0" smtClean="0"/>
              <a:t>performance</a:t>
            </a:r>
          </a:p>
          <a:p>
            <a:r>
              <a:rPr lang="en-US" sz="3200" dirty="0"/>
              <a:t>To reduce the risk of injury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35927" y="2382982"/>
            <a:ext cx="5902036" cy="1182254"/>
          </a:xfrm>
        </p:spPr>
        <p:txBody>
          <a:bodyPr/>
          <a:lstStyle/>
          <a:p>
            <a:r>
              <a:rPr lang="en-US" b="1" dirty="0" smtClean="0"/>
              <a:t>The </a:t>
            </a:r>
            <a:r>
              <a:rPr lang="en-US" b="1" dirty="0"/>
              <a:t>Raise Phase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0071" y="919091"/>
            <a:ext cx="3722255" cy="406544"/>
          </a:xfrm>
        </p:spPr>
        <p:txBody>
          <a:bodyPr>
            <a:noAutofit/>
          </a:bodyPr>
          <a:lstStyle/>
          <a:p>
            <a:r>
              <a:rPr lang="en-US" sz="2800" b="1" dirty="0"/>
              <a:t>CHAPTER 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 smtClean="0"/>
              <a:t>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452937"/>
          </a:xfrm>
        </p:spPr>
        <p:txBody>
          <a:bodyPr>
            <a:normAutofit/>
          </a:bodyPr>
          <a:lstStyle/>
          <a:p>
            <a:r>
              <a:rPr lang="en-US" sz="3600" dirty="0"/>
              <a:t>As outlined previously, the first phase of a warm-up should </a:t>
            </a:r>
            <a:r>
              <a:rPr lang="en-US" sz="3600" dirty="0" smtClean="0"/>
              <a:t>starts </a:t>
            </a:r>
            <a:r>
              <a:rPr lang="en-US" sz="3600" dirty="0"/>
              <a:t>at a low intensity and gradually builds to a </a:t>
            </a:r>
            <a:r>
              <a:rPr lang="en-US" sz="3600" dirty="0" smtClean="0"/>
              <a:t>moderate intensity </a:t>
            </a:r>
            <a:r>
              <a:rPr lang="en-US" sz="3600" dirty="0"/>
              <a:t>as it progresses. </a:t>
            </a:r>
            <a:endParaRPr lang="en-US" sz="3600" dirty="0" smtClean="0"/>
          </a:p>
          <a:p>
            <a:r>
              <a:rPr lang="en-US" sz="3600" dirty="0" smtClean="0"/>
              <a:t>The </a:t>
            </a:r>
            <a:r>
              <a:rPr lang="en-US" sz="3600" dirty="0"/>
              <a:t>net effect is to induce the </a:t>
            </a:r>
            <a:r>
              <a:rPr lang="en-US" sz="3600" dirty="0" smtClean="0">
                <a:solidFill>
                  <a:srgbClr val="FF0000"/>
                </a:solidFill>
              </a:rPr>
              <a:t>temperature</a:t>
            </a:r>
            <a:r>
              <a:rPr lang="en-US" sz="3600" dirty="0" smtClean="0"/>
              <a:t> and non-temperature-related </a:t>
            </a:r>
            <a:r>
              <a:rPr lang="en-US" sz="3600" dirty="0">
                <a:solidFill>
                  <a:srgbClr val="FF0000"/>
                </a:solidFill>
              </a:rPr>
              <a:t>benefits</a:t>
            </a:r>
            <a:r>
              <a:rPr lang="en-US" sz="3600" dirty="0"/>
              <a:t> of the </a:t>
            </a:r>
            <a:r>
              <a:rPr lang="en-US" sz="3600" dirty="0">
                <a:solidFill>
                  <a:srgbClr val="FF0000"/>
                </a:solidFill>
              </a:rPr>
              <a:t>warm-up</a:t>
            </a:r>
            <a:r>
              <a:rPr lang="en-US" sz="3600" dirty="0"/>
              <a:t> such as </a:t>
            </a:r>
            <a:r>
              <a:rPr lang="en-US" sz="3600" dirty="0" smtClean="0"/>
              <a:t>increased and </a:t>
            </a:r>
            <a:r>
              <a:rPr lang="en-US" sz="3600" dirty="0"/>
              <a:t>diverted </a:t>
            </a:r>
            <a:r>
              <a:rPr lang="en-US" sz="3600" dirty="0">
                <a:solidFill>
                  <a:srgbClr val="FF0000"/>
                </a:solidFill>
              </a:rPr>
              <a:t>blood flow</a:t>
            </a:r>
            <a:r>
              <a:rPr lang="en-US" sz="3600" dirty="0"/>
              <a:t>, increased </a:t>
            </a:r>
            <a:r>
              <a:rPr lang="en-US" sz="3600" dirty="0">
                <a:solidFill>
                  <a:srgbClr val="FF0000"/>
                </a:solidFill>
              </a:rPr>
              <a:t>muscle temperature</a:t>
            </a:r>
            <a:r>
              <a:rPr lang="en-US" sz="3600" dirty="0"/>
              <a:t>, increased </a:t>
            </a:r>
            <a:r>
              <a:rPr lang="en-US" sz="3600" dirty="0" smtClean="0">
                <a:solidFill>
                  <a:srgbClr val="FF0000"/>
                </a:solidFill>
              </a:rPr>
              <a:t>core temperature</a:t>
            </a:r>
            <a:r>
              <a:rPr lang="en-US" sz="3600" dirty="0"/>
              <a:t>, increased </a:t>
            </a:r>
            <a:r>
              <a:rPr lang="en-US" sz="3600" dirty="0">
                <a:solidFill>
                  <a:srgbClr val="FF0000"/>
                </a:solidFill>
              </a:rPr>
              <a:t>oxygen delivery</a:t>
            </a:r>
            <a:r>
              <a:rPr lang="en-US" sz="3600" dirty="0"/>
              <a:t>, and </a:t>
            </a:r>
            <a:r>
              <a:rPr lang="en-US" sz="3600" dirty="0">
                <a:solidFill>
                  <a:srgbClr val="FF0000"/>
                </a:solidFill>
              </a:rPr>
              <a:t>faster muscle contraction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1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 smtClean="0"/>
              <a:t>Introduction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452937"/>
          </a:xfrm>
        </p:spPr>
        <p:txBody>
          <a:bodyPr>
            <a:normAutofit/>
          </a:bodyPr>
          <a:lstStyle/>
          <a:p>
            <a:r>
              <a:rPr lang="en-US" sz="3600" dirty="0"/>
              <a:t>This also helps </a:t>
            </a:r>
            <a:r>
              <a:rPr lang="en-US" sz="3600" dirty="0">
                <a:solidFill>
                  <a:srgbClr val="FF0000"/>
                </a:solidFill>
              </a:rPr>
              <a:t>activate the aerobic system </a:t>
            </a:r>
            <a:r>
              <a:rPr lang="en-US" sz="3600" dirty="0"/>
              <a:t>while not overly </a:t>
            </a:r>
            <a:r>
              <a:rPr lang="en-US" sz="3600" dirty="0" smtClean="0"/>
              <a:t>inducing </a:t>
            </a:r>
            <a:r>
              <a:rPr lang="en-US" sz="3600" dirty="0">
                <a:solidFill>
                  <a:srgbClr val="FF0000"/>
                </a:solidFill>
              </a:rPr>
              <a:t>fatigue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in the initial anaerobic </a:t>
            </a:r>
            <a:r>
              <a:rPr lang="en-US" sz="3600" dirty="0"/>
              <a:t>systems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In this way we </a:t>
            </a:r>
            <a:r>
              <a:rPr lang="en-US" sz="3600" dirty="0" smtClean="0"/>
              <a:t>now lose </a:t>
            </a:r>
            <a:r>
              <a:rPr lang="en-US" sz="3600" dirty="0"/>
              <a:t>the term </a:t>
            </a:r>
            <a:r>
              <a:rPr lang="en-US" sz="3600" dirty="0">
                <a:solidFill>
                  <a:srgbClr val="FF0000"/>
                </a:solidFill>
              </a:rPr>
              <a:t>general</a:t>
            </a:r>
            <a:r>
              <a:rPr lang="en-US" sz="3600" dirty="0"/>
              <a:t> and replace it with </a:t>
            </a:r>
            <a:r>
              <a:rPr lang="en-US" sz="3600" dirty="0">
                <a:solidFill>
                  <a:srgbClr val="FF0000"/>
                </a:solidFill>
              </a:rPr>
              <a:t>raise</a:t>
            </a:r>
            <a:r>
              <a:rPr lang="en-US" sz="3600" dirty="0"/>
              <a:t>.</a:t>
            </a: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370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452937"/>
          </a:xfrm>
        </p:spPr>
        <p:txBody>
          <a:bodyPr>
            <a:normAutofit/>
          </a:bodyPr>
          <a:lstStyle/>
          <a:p>
            <a:r>
              <a:rPr lang="en-US" sz="3600" dirty="0"/>
              <a:t>During the </a:t>
            </a:r>
            <a:r>
              <a:rPr lang="en-US" sz="3600" dirty="0">
                <a:solidFill>
                  <a:srgbClr val="FF0000"/>
                </a:solidFill>
              </a:rPr>
              <a:t>Raise phase </a:t>
            </a:r>
            <a:r>
              <a:rPr lang="en-US" sz="3600" dirty="0"/>
              <a:t>of the warm-up there will be progression in three ways</a:t>
            </a:r>
            <a:r>
              <a:rPr lang="en-US" sz="3600" dirty="0" smtClean="0"/>
              <a:t>:</a:t>
            </a:r>
          </a:p>
          <a:p>
            <a:pPr marL="0" indent="0">
              <a:buNone/>
            </a:pPr>
            <a:r>
              <a:rPr lang="en-US" sz="3600" dirty="0"/>
              <a:t>1. </a:t>
            </a:r>
            <a:r>
              <a:rPr lang="en-US" sz="3600" dirty="0">
                <a:solidFill>
                  <a:srgbClr val="FF0000"/>
                </a:solidFill>
              </a:rPr>
              <a:t>Low</a:t>
            </a:r>
            <a:r>
              <a:rPr lang="en-US" sz="3600" dirty="0"/>
              <a:t> intensity to </a:t>
            </a:r>
            <a:r>
              <a:rPr lang="en-US" sz="3600" dirty="0">
                <a:solidFill>
                  <a:srgbClr val="FF0000"/>
                </a:solidFill>
              </a:rPr>
              <a:t>moderate</a:t>
            </a:r>
            <a:r>
              <a:rPr lang="en-US" sz="3600" dirty="0"/>
              <a:t> intensity</a:t>
            </a:r>
          </a:p>
          <a:p>
            <a:pPr marL="0" indent="0">
              <a:buNone/>
            </a:pPr>
            <a:r>
              <a:rPr lang="en-US" sz="3600" dirty="0"/>
              <a:t>2. </a:t>
            </a:r>
            <a:r>
              <a:rPr lang="en-US" sz="3600" dirty="0">
                <a:solidFill>
                  <a:srgbClr val="FF0000"/>
                </a:solidFill>
              </a:rPr>
              <a:t>Simple</a:t>
            </a:r>
            <a:r>
              <a:rPr lang="en-US" sz="3600" dirty="0"/>
              <a:t> movements to </a:t>
            </a:r>
            <a:r>
              <a:rPr lang="en-US" sz="3600" dirty="0">
                <a:solidFill>
                  <a:srgbClr val="FF0000"/>
                </a:solidFill>
              </a:rPr>
              <a:t>complex</a:t>
            </a:r>
            <a:r>
              <a:rPr lang="en-US" sz="3600" dirty="0"/>
              <a:t> movements</a:t>
            </a:r>
          </a:p>
          <a:p>
            <a:pPr marL="0" indent="0">
              <a:buNone/>
            </a:pPr>
            <a:r>
              <a:rPr lang="en-US" sz="3600" dirty="0"/>
              <a:t>3. </a:t>
            </a:r>
            <a:r>
              <a:rPr lang="en-US" sz="3600" dirty="0">
                <a:solidFill>
                  <a:srgbClr val="FF0000"/>
                </a:solidFill>
              </a:rPr>
              <a:t>Low cognitive </a:t>
            </a:r>
            <a:r>
              <a:rPr lang="en-US" sz="3600" dirty="0"/>
              <a:t>challenge to </a:t>
            </a:r>
            <a:r>
              <a:rPr lang="en-US" sz="3600" dirty="0">
                <a:solidFill>
                  <a:srgbClr val="FF0000"/>
                </a:solidFill>
              </a:rPr>
              <a:t>high cognitive </a:t>
            </a:r>
            <a:r>
              <a:rPr lang="en-US" sz="3600" dirty="0" smtClean="0"/>
              <a:t>challenge</a:t>
            </a:r>
          </a:p>
          <a:p>
            <a:r>
              <a:rPr lang="en-US" sz="3600" dirty="0"/>
              <a:t>While the </a:t>
            </a:r>
            <a:r>
              <a:rPr lang="en-US" sz="3600" dirty="0">
                <a:solidFill>
                  <a:srgbClr val="FF0000"/>
                </a:solidFill>
              </a:rPr>
              <a:t>intensity</a:t>
            </a:r>
            <a:r>
              <a:rPr lang="en-US" sz="3600" dirty="0"/>
              <a:t> is a relatively </a:t>
            </a:r>
            <a:r>
              <a:rPr lang="en-US" sz="3600" dirty="0">
                <a:solidFill>
                  <a:srgbClr val="FF0000"/>
                </a:solidFill>
              </a:rPr>
              <a:t>easy</a:t>
            </a:r>
            <a:r>
              <a:rPr lang="en-US" sz="3600" dirty="0"/>
              <a:t> element to </a:t>
            </a:r>
            <a:r>
              <a:rPr lang="en-US" sz="3600" dirty="0" smtClean="0"/>
              <a:t>control.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12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452937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Movement complexity </a:t>
            </a:r>
            <a:r>
              <a:rPr lang="en-US" sz="3600" dirty="0"/>
              <a:t>is generally increased by moving from </a:t>
            </a:r>
            <a:r>
              <a:rPr lang="en-US" sz="3600" dirty="0" smtClean="0">
                <a:solidFill>
                  <a:srgbClr val="FF0000"/>
                </a:solidFill>
              </a:rPr>
              <a:t>single</a:t>
            </a:r>
            <a:r>
              <a:rPr lang="fa-IR" sz="3600" dirty="0" smtClean="0"/>
              <a:t> </a:t>
            </a:r>
            <a:r>
              <a:rPr lang="en-US" sz="3600" dirty="0" smtClean="0"/>
              <a:t>movements </a:t>
            </a:r>
            <a:r>
              <a:rPr lang="en-US" sz="3600" dirty="0"/>
              <a:t>to </a:t>
            </a:r>
            <a:r>
              <a:rPr lang="en-US" sz="3600" dirty="0">
                <a:solidFill>
                  <a:srgbClr val="FF0000"/>
                </a:solidFill>
              </a:rPr>
              <a:t>combined</a:t>
            </a:r>
            <a:r>
              <a:rPr lang="en-US" sz="3600" dirty="0"/>
              <a:t> movements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So, for example, at the </a:t>
            </a:r>
            <a:r>
              <a:rPr lang="en-US" sz="3600" dirty="0">
                <a:solidFill>
                  <a:srgbClr val="FF0000"/>
                </a:solidFill>
              </a:rPr>
              <a:t>start</a:t>
            </a:r>
            <a:r>
              <a:rPr lang="en-US" sz="3600" dirty="0"/>
              <a:t> of </a:t>
            </a:r>
            <a:r>
              <a:rPr lang="en-US" sz="3600" dirty="0" smtClean="0"/>
              <a:t>the warm-up</a:t>
            </a:r>
            <a:r>
              <a:rPr lang="en-US" sz="3600" dirty="0"/>
              <a:t>, movements such as </a:t>
            </a:r>
            <a:r>
              <a:rPr lang="en-US" sz="3600" dirty="0">
                <a:solidFill>
                  <a:srgbClr val="FF0000"/>
                </a:solidFill>
              </a:rPr>
              <a:t>side shuffling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0000"/>
                </a:solidFill>
              </a:rPr>
              <a:t>backpedaling</a:t>
            </a:r>
            <a:r>
              <a:rPr lang="en-US" sz="3600" dirty="0"/>
              <a:t>, and </a:t>
            </a:r>
            <a:r>
              <a:rPr lang="en-US" sz="3600" dirty="0" smtClean="0">
                <a:solidFill>
                  <a:srgbClr val="FF0000"/>
                </a:solidFill>
              </a:rPr>
              <a:t>linear running </a:t>
            </a:r>
            <a:r>
              <a:rPr lang="en-US" sz="3600" dirty="0"/>
              <a:t>can be separated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However, as the </a:t>
            </a:r>
            <a:r>
              <a:rPr lang="en-US" sz="3600" dirty="0">
                <a:solidFill>
                  <a:srgbClr val="FF0000"/>
                </a:solidFill>
              </a:rPr>
              <a:t>warm-up progresses</a:t>
            </a:r>
            <a:r>
              <a:rPr lang="en-US" sz="3600" dirty="0"/>
              <a:t>, these </a:t>
            </a:r>
            <a:r>
              <a:rPr lang="en-US" sz="3600" dirty="0" smtClean="0"/>
              <a:t>can be </a:t>
            </a:r>
            <a:r>
              <a:rPr lang="en-US" sz="3600" dirty="0"/>
              <a:t>combined, such as a move from </a:t>
            </a:r>
            <a:r>
              <a:rPr lang="en-US" sz="3600" dirty="0">
                <a:solidFill>
                  <a:srgbClr val="FF0000"/>
                </a:solidFill>
              </a:rPr>
              <a:t>side shuffling into backpedaling</a:t>
            </a:r>
            <a:r>
              <a:rPr lang="en-US" sz="3600" dirty="0"/>
              <a:t>, </a:t>
            </a:r>
            <a:r>
              <a:rPr lang="en-US" sz="3600" dirty="0" smtClean="0"/>
              <a:t>or </a:t>
            </a:r>
            <a:r>
              <a:rPr lang="en-US" sz="3600" dirty="0" smtClean="0">
                <a:solidFill>
                  <a:srgbClr val="FF0000"/>
                </a:solidFill>
              </a:rPr>
              <a:t>side </a:t>
            </a:r>
            <a:r>
              <a:rPr lang="en-US" sz="3600" dirty="0">
                <a:solidFill>
                  <a:srgbClr val="FF0000"/>
                </a:solidFill>
              </a:rPr>
              <a:t>shuffling into linear </a:t>
            </a:r>
            <a:r>
              <a:rPr lang="en-US" sz="3600" dirty="0"/>
              <a:t>running.</a:t>
            </a:r>
          </a:p>
        </p:txBody>
      </p:sp>
    </p:spTree>
    <p:extLst>
      <p:ext uri="{BB962C8B-B14F-4D97-AF65-F5344CB8AC3E}">
        <p14:creationId xmlns:p14="http://schemas.microsoft.com/office/powerpoint/2010/main" val="153883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4529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Cognitive</a:t>
            </a:r>
            <a:r>
              <a:rPr lang="en-US" sz="3600" dirty="0"/>
              <a:t> challenge can be </a:t>
            </a:r>
            <a:r>
              <a:rPr lang="en-US" sz="3600" dirty="0" smtClean="0"/>
              <a:t>increased by </a:t>
            </a:r>
            <a:r>
              <a:rPr lang="en-US" sz="3600" dirty="0"/>
              <a:t>the way in which practices by </a:t>
            </a:r>
            <a:r>
              <a:rPr lang="en-US" sz="3600" dirty="0">
                <a:solidFill>
                  <a:srgbClr val="FF0000"/>
                </a:solidFill>
              </a:rPr>
              <a:t>increasing the number of decisions </a:t>
            </a:r>
            <a:r>
              <a:rPr lang="en-US" sz="3600" dirty="0"/>
              <a:t>an </a:t>
            </a:r>
            <a:r>
              <a:rPr lang="en-US" sz="3600" dirty="0" smtClean="0"/>
              <a:t>athlete needs </a:t>
            </a:r>
            <a:r>
              <a:rPr lang="en-US" sz="3600" dirty="0"/>
              <a:t>to make during the performance of the movements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practices are </a:t>
            </a:r>
            <a:r>
              <a:rPr lang="en-US" sz="3600" dirty="0">
                <a:solidFill>
                  <a:srgbClr val="FF0000"/>
                </a:solidFill>
              </a:rPr>
              <a:t>varied</a:t>
            </a:r>
            <a:r>
              <a:rPr lang="en-US" sz="3600" dirty="0"/>
              <a:t>, and where their allocation </a:t>
            </a:r>
            <a:r>
              <a:rPr lang="en-US" sz="3600" dirty="0" smtClean="0"/>
              <a:t>is </a:t>
            </a:r>
            <a:r>
              <a:rPr lang="en-US" sz="3600" dirty="0" smtClean="0">
                <a:solidFill>
                  <a:srgbClr val="FF0000"/>
                </a:solidFill>
              </a:rPr>
              <a:t>random</a:t>
            </a:r>
            <a:r>
              <a:rPr lang="en-US" sz="3600" dirty="0"/>
              <a:t>, there is an increase in cognitive challenge and an </a:t>
            </a:r>
            <a:r>
              <a:rPr lang="en-US" sz="3600" dirty="0" smtClean="0"/>
              <a:t>associated increase </a:t>
            </a:r>
            <a:r>
              <a:rPr lang="en-US" sz="3600" dirty="0"/>
              <a:t>in skill development.</a:t>
            </a:r>
          </a:p>
        </p:txBody>
      </p:sp>
    </p:spTree>
    <p:extLst>
      <p:ext uri="{BB962C8B-B14F-4D97-AF65-F5344CB8AC3E}">
        <p14:creationId xmlns:p14="http://schemas.microsoft.com/office/powerpoint/2010/main" val="35605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452937"/>
          </a:xfrm>
        </p:spPr>
        <p:txBody>
          <a:bodyPr>
            <a:normAutofit/>
          </a:bodyPr>
          <a:lstStyle/>
          <a:p>
            <a:r>
              <a:rPr lang="en-US" sz="3600" dirty="0"/>
              <a:t>So, for example, with the </a:t>
            </a:r>
            <a:r>
              <a:rPr lang="en-US" sz="3600" dirty="0" smtClean="0">
                <a:solidFill>
                  <a:srgbClr val="FF0000"/>
                </a:solidFill>
              </a:rPr>
              <a:t>backpedaling</a:t>
            </a:r>
            <a:r>
              <a:rPr lang="en-US" sz="3600" dirty="0" smtClean="0"/>
              <a:t>, </a:t>
            </a:r>
            <a:r>
              <a:rPr lang="en-US" sz="3600" dirty="0" smtClean="0">
                <a:solidFill>
                  <a:srgbClr val="FF0000"/>
                </a:solidFill>
              </a:rPr>
              <a:t>side </a:t>
            </a:r>
            <a:r>
              <a:rPr lang="en-US" sz="3600" dirty="0">
                <a:solidFill>
                  <a:srgbClr val="FF0000"/>
                </a:solidFill>
              </a:rPr>
              <a:t>shuffling</a:t>
            </a:r>
            <a:r>
              <a:rPr lang="en-US" sz="3600" dirty="0"/>
              <a:t>, and </a:t>
            </a:r>
            <a:r>
              <a:rPr lang="en-US" sz="3600" dirty="0" smtClean="0">
                <a:solidFill>
                  <a:srgbClr val="FF0000"/>
                </a:solidFill>
              </a:rPr>
              <a:t>linear movement </a:t>
            </a:r>
            <a:r>
              <a:rPr lang="en-US" sz="3600" dirty="0" smtClean="0"/>
              <a:t>patterns </a:t>
            </a:r>
            <a:r>
              <a:rPr lang="en-US" sz="3600" dirty="0"/>
              <a:t>listed earlier, these </a:t>
            </a:r>
            <a:r>
              <a:rPr lang="en-US" sz="3600" dirty="0" smtClean="0"/>
              <a:t>could be </a:t>
            </a:r>
            <a:r>
              <a:rPr lang="en-US" sz="3600" dirty="0"/>
              <a:t>more </a:t>
            </a:r>
            <a:r>
              <a:rPr lang="en-US" sz="3600" dirty="0" smtClean="0">
                <a:solidFill>
                  <a:srgbClr val="FF0000"/>
                </a:solidFill>
              </a:rPr>
              <a:t>randomly</a:t>
            </a:r>
            <a:r>
              <a:rPr lang="en-US" sz="3600" dirty="0" smtClean="0"/>
              <a:t> </a:t>
            </a:r>
            <a:r>
              <a:rPr lang="en-US" sz="3600" dirty="0"/>
              <a:t>allocated within the </a:t>
            </a:r>
            <a:r>
              <a:rPr lang="en-US" sz="3600" dirty="0" smtClean="0"/>
              <a:t>warm-up.</a:t>
            </a:r>
          </a:p>
          <a:p>
            <a:r>
              <a:rPr lang="en-US" sz="3600" dirty="0"/>
              <a:t>Additionally, they can be varied in terms of their </a:t>
            </a:r>
            <a:r>
              <a:rPr lang="en-US" sz="3600" dirty="0">
                <a:solidFill>
                  <a:srgbClr val="FF0000"/>
                </a:solidFill>
              </a:rPr>
              <a:t>speed</a:t>
            </a:r>
            <a:r>
              <a:rPr lang="en-US" sz="3600" dirty="0"/>
              <a:t>, </a:t>
            </a:r>
            <a:r>
              <a:rPr lang="en-US" sz="3600" dirty="0" smtClean="0">
                <a:solidFill>
                  <a:srgbClr val="FF0000"/>
                </a:solidFill>
              </a:rPr>
              <a:t>their distance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0000"/>
                </a:solidFill>
              </a:rPr>
              <a:t>their direction</a:t>
            </a:r>
            <a:r>
              <a:rPr lang="en-US" sz="3600" dirty="0"/>
              <a:t>, and so on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00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79468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Another key way of </a:t>
            </a:r>
            <a:r>
              <a:rPr lang="en-US" sz="3600" dirty="0">
                <a:solidFill>
                  <a:srgbClr val="FF0000"/>
                </a:solidFill>
              </a:rPr>
              <a:t>increasing</a:t>
            </a:r>
            <a:r>
              <a:rPr lang="en-US" sz="3600" dirty="0"/>
              <a:t> the </a:t>
            </a:r>
            <a:r>
              <a:rPr lang="en-US" sz="3600" dirty="0">
                <a:solidFill>
                  <a:srgbClr val="FF0000"/>
                </a:solidFill>
              </a:rPr>
              <a:t>cognitive</a:t>
            </a:r>
            <a:r>
              <a:rPr lang="en-US" sz="3600" dirty="0"/>
              <a:t> challenge is by </a:t>
            </a:r>
            <a:r>
              <a:rPr lang="en-US" sz="3600" dirty="0" smtClean="0">
                <a:solidFill>
                  <a:srgbClr val="FF0000"/>
                </a:solidFill>
              </a:rPr>
              <a:t>increasing the </a:t>
            </a:r>
            <a:r>
              <a:rPr lang="en-US" sz="3600" dirty="0">
                <a:solidFill>
                  <a:srgbClr val="FF0000"/>
                </a:solidFill>
              </a:rPr>
              <a:t>degrees of freedom </a:t>
            </a:r>
            <a:r>
              <a:rPr lang="en-US" sz="3600" dirty="0"/>
              <a:t>within a given exercise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So, for example, a situation in which an athlete runs </a:t>
            </a:r>
            <a:r>
              <a:rPr lang="en-US" sz="3600" dirty="0" smtClean="0"/>
              <a:t>forward </a:t>
            </a:r>
            <a:r>
              <a:rPr lang="en-US" sz="3600" dirty="0" smtClean="0">
                <a:solidFill>
                  <a:srgbClr val="FF0000"/>
                </a:solidFill>
              </a:rPr>
              <a:t>from </a:t>
            </a:r>
            <a:r>
              <a:rPr lang="en-US" sz="3600" dirty="0">
                <a:solidFill>
                  <a:srgbClr val="FF0000"/>
                </a:solidFill>
              </a:rPr>
              <a:t>cone A to cone B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FF0000"/>
                </a:solidFill>
              </a:rPr>
              <a:t>before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backpedaling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to cone A, and then </a:t>
            </a:r>
            <a:r>
              <a:rPr lang="en-US" sz="3600" dirty="0" smtClean="0">
                <a:solidFill>
                  <a:srgbClr val="FF0000"/>
                </a:solidFill>
              </a:rPr>
              <a:t>running forward </a:t>
            </a:r>
            <a:r>
              <a:rPr lang="en-US" sz="3600" dirty="0"/>
              <a:t>again to cone B, is a relatively closed </a:t>
            </a:r>
            <a:r>
              <a:rPr lang="en-US" sz="3600" dirty="0" smtClean="0"/>
              <a:t>skill.</a:t>
            </a:r>
          </a:p>
          <a:p>
            <a:r>
              <a:rPr lang="en-US" sz="3600" dirty="0"/>
              <a:t>If </a:t>
            </a:r>
            <a:r>
              <a:rPr lang="en-US" sz="3600" dirty="0" smtClean="0"/>
              <a:t>the athlete </a:t>
            </a:r>
            <a:r>
              <a:rPr lang="en-US" sz="3600" dirty="0"/>
              <a:t>is then asked to start the backpedal at a random point, a </a:t>
            </a:r>
            <a:r>
              <a:rPr lang="en-US" sz="3600" dirty="0">
                <a:solidFill>
                  <a:srgbClr val="FF0000"/>
                </a:solidFill>
              </a:rPr>
              <a:t>temporal or timing </a:t>
            </a:r>
            <a:r>
              <a:rPr lang="en-US" sz="3600" dirty="0"/>
              <a:t>degree of freedom is </a:t>
            </a:r>
            <a:r>
              <a:rPr lang="en-US" sz="3600" dirty="0" smtClean="0"/>
              <a:t>added.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68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794683"/>
          </a:xfrm>
        </p:spPr>
        <p:txBody>
          <a:bodyPr>
            <a:normAutofit/>
          </a:bodyPr>
          <a:lstStyle/>
          <a:p>
            <a:r>
              <a:rPr lang="en-US" sz="3600" dirty="0"/>
              <a:t>In addition, if during the </a:t>
            </a:r>
            <a:r>
              <a:rPr lang="en-US" sz="3600" dirty="0">
                <a:solidFill>
                  <a:srgbClr val="FF0000"/>
                </a:solidFill>
              </a:rPr>
              <a:t>backpedal</a:t>
            </a:r>
            <a:r>
              <a:rPr lang="en-US" sz="3600" dirty="0"/>
              <a:t> the athlete is then asked </a:t>
            </a:r>
            <a:r>
              <a:rPr lang="en-US" sz="3600" dirty="0" smtClean="0"/>
              <a:t>to </a:t>
            </a:r>
            <a:r>
              <a:rPr lang="en-US" sz="3600" dirty="0" smtClean="0">
                <a:solidFill>
                  <a:srgbClr val="FF0000"/>
                </a:solidFill>
              </a:rPr>
              <a:t>accelerate</a:t>
            </a:r>
            <a:r>
              <a:rPr lang="en-US" sz="3600" dirty="0" smtClean="0"/>
              <a:t> </a:t>
            </a:r>
            <a:r>
              <a:rPr lang="en-US" sz="3600" dirty="0"/>
              <a:t>forward in a </a:t>
            </a:r>
            <a:r>
              <a:rPr lang="en-US" sz="3600" dirty="0">
                <a:solidFill>
                  <a:srgbClr val="FF0000"/>
                </a:solidFill>
              </a:rPr>
              <a:t>direction dictated </a:t>
            </a:r>
            <a:r>
              <a:rPr lang="en-US" sz="3600" dirty="0"/>
              <a:t>by a </a:t>
            </a:r>
            <a:r>
              <a:rPr lang="en-US" sz="3600" dirty="0">
                <a:solidFill>
                  <a:srgbClr val="FF0000"/>
                </a:solidFill>
              </a:rPr>
              <a:t>coach’s signal</a:t>
            </a:r>
            <a:r>
              <a:rPr lang="en-US" sz="3600" dirty="0"/>
              <a:t>, this </a:t>
            </a:r>
            <a:r>
              <a:rPr lang="en-US" sz="3600" dirty="0" smtClean="0"/>
              <a:t>also adds </a:t>
            </a:r>
            <a:r>
              <a:rPr lang="en-US" sz="3600" dirty="0"/>
              <a:t>a spatial degree of </a:t>
            </a:r>
            <a:r>
              <a:rPr lang="en-US" sz="3600" dirty="0" smtClean="0"/>
              <a:t>freedom.</a:t>
            </a:r>
          </a:p>
          <a:p>
            <a:r>
              <a:rPr lang="en-US" sz="3600" dirty="0"/>
              <a:t>It </a:t>
            </a:r>
            <a:r>
              <a:rPr lang="en-US" sz="3600" dirty="0" smtClean="0"/>
              <a:t>is also </a:t>
            </a:r>
            <a:r>
              <a:rPr lang="en-US" sz="3600" dirty="0"/>
              <a:t>possible to </a:t>
            </a:r>
            <a:r>
              <a:rPr lang="en-US" sz="3600" dirty="0">
                <a:solidFill>
                  <a:srgbClr val="FF0000"/>
                </a:solidFill>
              </a:rPr>
              <a:t>incorporate game-type activities </a:t>
            </a:r>
            <a:r>
              <a:rPr lang="en-US" sz="3600" dirty="0"/>
              <a:t>into the Raise phase.</a:t>
            </a:r>
          </a:p>
        </p:txBody>
      </p:sp>
    </p:spTree>
    <p:extLst>
      <p:ext uri="{BB962C8B-B14F-4D97-AF65-F5344CB8AC3E}">
        <p14:creationId xmlns:p14="http://schemas.microsoft.com/office/powerpoint/2010/main" val="29853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Activity Progression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39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794683"/>
          </a:xfrm>
        </p:spPr>
        <p:txBody>
          <a:bodyPr>
            <a:normAutofit/>
          </a:bodyPr>
          <a:lstStyle/>
          <a:p>
            <a:r>
              <a:rPr lang="en-US" sz="3600" dirty="0"/>
              <a:t>Within these </a:t>
            </a:r>
            <a:r>
              <a:rPr lang="en-US" sz="3600" dirty="0">
                <a:solidFill>
                  <a:srgbClr val="FF0000"/>
                </a:solidFill>
              </a:rPr>
              <a:t>variations</a:t>
            </a:r>
            <a:r>
              <a:rPr lang="en-US" sz="3600" dirty="0"/>
              <a:t>, a </a:t>
            </a:r>
            <a:r>
              <a:rPr lang="en-US" sz="3600" dirty="0">
                <a:solidFill>
                  <a:srgbClr val="FF0000"/>
                </a:solidFill>
              </a:rPr>
              <a:t>wide variety </a:t>
            </a:r>
            <a:r>
              <a:rPr lang="en-US" sz="3600" dirty="0"/>
              <a:t>of warm-up applications </a:t>
            </a:r>
            <a:r>
              <a:rPr lang="en-US" sz="3600" dirty="0" smtClean="0"/>
              <a:t>can be </a:t>
            </a:r>
            <a:r>
              <a:rPr lang="en-US" sz="3600" dirty="0"/>
              <a:t>developed; they can start with </a:t>
            </a:r>
            <a:r>
              <a:rPr lang="en-US" sz="3600" dirty="0">
                <a:solidFill>
                  <a:srgbClr val="FF0000"/>
                </a:solidFill>
              </a:rPr>
              <a:t>developing fundamental </a:t>
            </a:r>
            <a:r>
              <a:rPr lang="en-US" sz="3600" dirty="0" smtClean="0">
                <a:solidFill>
                  <a:srgbClr val="FF0000"/>
                </a:solidFill>
              </a:rPr>
              <a:t>movement </a:t>
            </a:r>
            <a:r>
              <a:rPr lang="en-US" sz="3600" dirty="0" smtClean="0"/>
              <a:t>patterns </a:t>
            </a:r>
            <a:r>
              <a:rPr lang="en-US" sz="3600" dirty="0"/>
              <a:t>and progressively developing them into </a:t>
            </a:r>
            <a:r>
              <a:rPr lang="en-US" sz="3600" dirty="0">
                <a:solidFill>
                  <a:srgbClr val="FF0000"/>
                </a:solidFill>
              </a:rPr>
              <a:t>key movement </a:t>
            </a:r>
            <a:r>
              <a:rPr lang="en-US" sz="3600" dirty="0" smtClean="0">
                <a:solidFill>
                  <a:srgbClr val="FF0000"/>
                </a:solidFill>
              </a:rPr>
              <a:t>combinations, sports </a:t>
            </a:r>
            <a:r>
              <a:rPr lang="en-US" sz="3600" dirty="0">
                <a:solidFill>
                  <a:srgbClr val="FF0000"/>
                </a:solidFill>
              </a:rPr>
              <a:t>generic </a:t>
            </a:r>
            <a:r>
              <a:rPr lang="en-US" sz="3600" dirty="0"/>
              <a:t>movement patterns, and eventually </a:t>
            </a:r>
            <a:r>
              <a:rPr lang="en-US" sz="3600" dirty="0" smtClean="0">
                <a:solidFill>
                  <a:srgbClr val="FF0000"/>
                </a:solidFill>
              </a:rPr>
              <a:t>sport-specific movement </a:t>
            </a:r>
            <a:r>
              <a:rPr lang="en-US" sz="3600" dirty="0"/>
              <a:t>patterns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The relative emphasis on basic or advanced </a:t>
            </a:r>
            <a:r>
              <a:rPr lang="en-US" sz="3600" dirty="0" smtClean="0"/>
              <a:t>skills will </a:t>
            </a:r>
            <a:r>
              <a:rPr lang="en-US" sz="3600" dirty="0">
                <a:solidFill>
                  <a:srgbClr val="FF0000"/>
                </a:solidFill>
              </a:rPr>
              <a:t>depend on the athlete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8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The Physiology of Warming 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351338"/>
          </a:xfrm>
        </p:spPr>
        <p:txBody>
          <a:bodyPr>
            <a:noAutofit/>
          </a:bodyPr>
          <a:lstStyle/>
          <a:p>
            <a:r>
              <a:rPr lang="en-US" sz="3200" dirty="0"/>
              <a:t>When the body is at </a:t>
            </a:r>
            <a:r>
              <a:rPr lang="en-US" sz="3200" dirty="0" smtClean="0">
                <a:solidFill>
                  <a:srgbClr val="FF0000"/>
                </a:solidFill>
              </a:rPr>
              <a:t>rest</a:t>
            </a:r>
            <a:r>
              <a:rPr lang="en-US" sz="3200" dirty="0" smtClean="0"/>
              <a:t>, a </a:t>
            </a:r>
            <a:r>
              <a:rPr lang="en-US" sz="3200" dirty="0"/>
              <a:t>range of </a:t>
            </a:r>
            <a:r>
              <a:rPr lang="en-US" sz="3200" dirty="0">
                <a:solidFill>
                  <a:srgbClr val="FF0000"/>
                </a:solidFill>
              </a:rPr>
              <a:t>physiological</a:t>
            </a:r>
            <a:r>
              <a:rPr lang="en-US" sz="3200" dirty="0"/>
              <a:t> mechanisms remain at </a:t>
            </a:r>
            <a:r>
              <a:rPr lang="en-US" sz="3200" dirty="0">
                <a:solidFill>
                  <a:srgbClr val="FF0000"/>
                </a:solidFill>
              </a:rPr>
              <a:t>a level well below </a:t>
            </a:r>
            <a:r>
              <a:rPr lang="en-US" sz="3200" dirty="0" smtClean="0">
                <a:solidFill>
                  <a:srgbClr val="FF0000"/>
                </a:solidFill>
              </a:rPr>
              <a:t>their optimal </a:t>
            </a:r>
            <a:r>
              <a:rPr lang="en-US" sz="3200" dirty="0"/>
              <a:t>functioning </a:t>
            </a:r>
            <a:r>
              <a:rPr lang="en-US" sz="3200" dirty="0" smtClean="0"/>
              <a:t>level To </a:t>
            </a:r>
            <a:r>
              <a:rPr lang="en-US" sz="3200" dirty="0"/>
              <a:t>reduce the risk of </a:t>
            </a:r>
            <a:r>
              <a:rPr lang="en-US" sz="3200" dirty="0" smtClean="0"/>
              <a:t>injury.</a:t>
            </a:r>
          </a:p>
          <a:p>
            <a:r>
              <a:rPr lang="en-US" sz="3200" dirty="0"/>
              <a:t>A </a:t>
            </a:r>
            <a:r>
              <a:rPr lang="en-US" sz="3200" dirty="0">
                <a:solidFill>
                  <a:srgbClr val="FF0000"/>
                </a:solidFill>
              </a:rPr>
              <a:t>body at rest </a:t>
            </a:r>
            <a:r>
              <a:rPr lang="en-US" sz="3200" dirty="0"/>
              <a:t>is unprepared for activity </a:t>
            </a:r>
            <a:r>
              <a:rPr lang="en-US" sz="3200" dirty="0" smtClean="0"/>
              <a:t>and as </a:t>
            </a:r>
            <a:r>
              <a:rPr lang="en-US" sz="3200" dirty="0"/>
              <a:t>we warm up, we are, in essence, preparing the body for a </a:t>
            </a:r>
            <a:r>
              <a:rPr lang="en-US" sz="3200" dirty="0" smtClean="0"/>
              <a:t>specific activity.</a:t>
            </a:r>
          </a:p>
          <a:p>
            <a:r>
              <a:rPr lang="en-US" sz="3200" dirty="0"/>
              <a:t>As </a:t>
            </a:r>
            <a:r>
              <a:rPr lang="en-US" sz="3200" dirty="0">
                <a:solidFill>
                  <a:srgbClr val="FF0000"/>
                </a:solidFill>
              </a:rPr>
              <a:t>activity increases</a:t>
            </a:r>
            <a:r>
              <a:rPr lang="en-US" sz="3200" dirty="0"/>
              <a:t>, there will be a net increase </a:t>
            </a:r>
            <a:r>
              <a:rPr lang="en-US" sz="3200" dirty="0" smtClean="0"/>
              <a:t>in </a:t>
            </a:r>
            <a:r>
              <a:rPr lang="en-US" sz="3200" dirty="0" smtClean="0">
                <a:solidFill>
                  <a:srgbClr val="FF0000"/>
                </a:solidFill>
              </a:rPr>
              <a:t>muscle </a:t>
            </a:r>
            <a:r>
              <a:rPr lang="en-US" sz="3200" dirty="0">
                <a:solidFill>
                  <a:srgbClr val="FF0000"/>
                </a:solidFill>
              </a:rPr>
              <a:t>temperature</a:t>
            </a:r>
            <a:r>
              <a:rPr lang="en-US" sz="3200" dirty="0"/>
              <a:t>, and, eventually, the athlete’s </a:t>
            </a:r>
            <a:r>
              <a:rPr lang="en-US" sz="3200" dirty="0">
                <a:solidFill>
                  <a:srgbClr val="FF0000"/>
                </a:solidFill>
              </a:rPr>
              <a:t>core </a:t>
            </a:r>
            <a:r>
              <a:rPr lang="en-US" sz="3200" dirty="0" smtClean="0">
                <a:solidFill>
                  <a:srgbClr val="FF0000"/>
                </a:solidFill>
              </a:rPr>
              <a:t>temperature</a:t>
            </a:r>
            <a:r>
              <a:rPr lang="en-US" sz="3200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Types of Raise Phases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794683"/>
          </a:xfrm>
        </p:spPr>
        <p:txBody>
          <a:bodyPr>
            <a:normAutofit/>
          </a:bodyPr>
          <a:lstStyle/>
          <a:p>
            <a:r>
              <a:rPr lang="en-US" sz="3600" dirty="0"/>
              <a:t>the Raise phase of </a:t>
            </a:r>
            <a:r>
              <a:rPr lang="en-US" sz="3600" dirty="0" smtClean="0"/>
              <a:t>the warm-up </a:t>
            </a:r>
            <a:r>
              <a:rPr lang="en-US" sz="3600" dirty="0"/>
              <a:t>can be divided into two types: </a:t>
            </a:r>
            <a:endParaRPr lang="en-US" sz="3600" dirty="0" smtClean="0"/>
          </a:p>
          <a:p>
            <a:r>
              <a:rPr lang="en-US" sz="3600" dirty="0" smtClean="0"/>
              <a:t>movement-based </a:t>
            </a:r>
            <a:r>
              <a:rPr lang="en-US" sz="3600" dirty="0"/>
              <a:t>warm-ups</a:t>
            </a:r>
          </a:p>
          <a:p>
            <a:r>
              <a:rPr lang="en-US" sz="3600" dirty="0"/>
              <a:t>and skill-based warm-ups.</a:t>
            </a:r>
          </a:p>
        </p:txBody>
      </p:sp>
    </p:spTree>
    <p:extLst>
      <p:ext uri="{BB962C8B-B14F-4D97-AF65-F5344CB8AC3E}">
        <p14:creationId xmlns:p14="http://schemas.microsoft.com/office/powerpoint/2010/main" val="424028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Movement-Based Raise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41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794683"/>
          </a:xfrm>
        </p:spPr>
        <p:txBody>
          <a:bodyPr>
            <a:normAutofit/>
          </a:bodyPr>
          <a:lstStyle/>
          <a:p>
            <a:r>
              <a:rPr lang="en-US" sz="3600" dirty="0"/>
              <a:t>Movement-based warm-ups typically focus on developing the </a:t>
            </a:r>
            <a:r>
              <a:rPr lang="en-US" sz="3600" dirty="0" smtClean="0">
                <a:solidFill>
                  <a:srgbClr val="FF0000"/>
                </a:solidFill>
              </a:rPr>
              <a:t>locomotor</a:t>
            </a:r>
            <a:r>
              <a:rPr lang="en-US" sz="3600" dirty="0" smtClean="0"/>
              <a:t> patterns </a:t>
            </a:r>
            <a:r>
              <a:rPr lang="en-US" sz="3600" dirty="0"/>
              <a:t>that underpin sport performance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Raise phase </a:t>
            </a:r>
            <a:r>
              <a:rPr lang="en-US" sz="3600" dirty="0"/>
              <a:t>is subsequently designed to develop and reinforce all of the </a:t>
            </a:r>
            <a:r>
              <a:rPr lang="en-US" sz="3600" dirty="0" smtClean="0">
                <a:solidFill>
                  <a:srgbClr val="FF0000"/>
                </a:solidFill>
              </a:rPr>
              <a:t>key movement </a:t>
            </a:r>
            <a:r>
              <a:rPr lang="en-US" sz="3600" dirty="0">
                <a:solidFill>
                  <a:srgbClr val="FF0000"/>
                </a:solidFill>
              </a:rPr>
              <a:t>patterns </a:t>
            </a:r>
            <a:r>
              <a:rPr lang="en-US" sz="3600" dirty="0"/>
              <a:t>that have been identified and provide athletes </a:t>
            </a:r>
            <a:r>
              <a:rPr lang="en-US" sz="3600" dirty="0" smtClean="0"/>
              <a:t>with the </a:t>
            </a:r>
            <a:r>
              <a:rPr lang="en-US" sz="3600" dirty="0">
                <a:solidFill>
                  <a:srgbClr val="FF0000"/>
                </a:solidFill>
              </a:rPr>
              <a:t>movement vocabulary </a:t>
            </a:r>
            <a:r>
              <a:rPr lang="en-US" sz="3600" dirty="0"/>
              <a:t>to perform in practically all </a:t>
            </a:r>
            <a:r>
              <a:rPr lang="en-US" sz="3600" dirty="0">
                <a:solidFill>
                  <a:srgbClr val="FF0000"/>
                </a:solidFill>
              </a:rPr>
              <a:t>team and </a:t>
            </a:r>
            <a:r>
              <a:rPr lang="en-US" sz="3600" dirty="0" smtClean="0">
                <a:solidFill>
                  <a:srgbClr val="FF0000"/>
                </a:solidFill>
              </a:rPr>
              <a:t>court sports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54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Movement-Based Raise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0418" y="1172008"/>
            <a:ext cx="10515600" cy="4794683"/>
          </a:xfrm>
        </p:spPr>
        <p:txBody>
          <a:bodyPr>
            <a:normAutofit/>
          </a:bodyPr>
          <a:lstStyle/>
          <a:p>
            <a:r>
              <a:rPr lang="en-US" sz="3600" dirty="0"/>
              <a:t>Within this syllabus, emphasis essentially focuses on </a:t>
            </a:r>
            <a:r>
              <a:rPr lang="en-US" sz="3600" dirty="0" smtClean="0"/>
              <a:t>movement in </a:t>
            </a:r>
            <a:r>
              <a:rPr lang="en-US" sz="3600" dirty="0">
                <a:solidFill>
                  <a:srgbClr val="FF0000"/>
                </a:solidFill>
              </a:rPr>
              <a:t>three main dimensions</a:t>
            </a:r>
            <a:r>
              <a:rPr lang="en-US" sz="3600" dirty="0"/>
              <a:t>: </a:t>
            </a:r>
            <a:r>
              <a:rPr lang="en-US" sz="3600" dirty="0">
                <a:solidFill>
                  <a:srgbClr val="FF0000"/>
                </a:solidFill>
              </a:rPr>
              <a:t>forward and back, side to side, and up </a:t>
            </a:r>
            <a:r>
              <a:rPr lang="en-US" sz="3600" dirty="0" smtClean="0">
                <a:solidFill>
                  <a:srgbClr val="FF0000"/>
                </a:solidFill>
              </a:rPr>
              <a:t>and down</a:t>
            </a:r>
            <a:r>
              <a:rPr lang="en-US" sz="3600" dirty="0"/>
              <a:t>, with combinations of these (such as diagonal work) also </a:t>
            </a:r>
            <a:r>
              <a:rPr lang="en-US" sz="3600" dirty="0" smtClean="0"/>
              <a:t>being addressed.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81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Key Movement-Based Raise </a:t>
            </a:r>
            <a:r>
              <a:rPr lang="en-US" b="1" dirty="0" smtClean="0"/>
              <a:t>Phase Setups </a:t>
            </a:r>
            <a:r>
              <a:rPr lang="en-US" b="1" dirty="0"/>
              <a:t>and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6600" y="1744229"/>
            <a:ext cx="10515600" cy="479468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key setups and patterns commonly used for movement-based </a:t>
            </a:r>
            <a:r>
              <a:rPr lang="en-US" sz="3600" dirty="0" smtClean="0"/>
              <a:t>Raise phases </a:t>
            </a:r>
            <a:r>
              <a:rPr lang="en-US" sz="3600" dirty="0"/>
              <a:t>include the following:</a:t>
            </a:r>
          </a:p>
          <a:p>
            <a:pPr marL="0" indent="0">
              <a:buNone/>
            </a:pPr>
            <a:r>
              <a:rPr lang="en-US" sz="3600" dirty="0"/>
              <a:t>• Lines</a:t>
            </a:r>
          </a:p>
          <a:p>
            <a:pPr marL="0" indent="0">
              <a:buNone/>
            </a:pPr>
            <a:r>
              <a:rPr lang="en-US" sz="3600" dirty="0"/>
              <a:t>• Staggered lines</a:t>
            </a:r>
          </a:p>
          <a:p>
            <a:pPr marL="0" indent="0">
              <a:buNone/>
            </a:pPr>
            <a:r>
              <a:rPr lang="en-US" sz="3600" dirty="0"/>
              <a:t>• Bags</a:t>
            </a:r>
          </a:p>
          <a:p>
            <a:pPr marL="0" indent="0">
              <a:buNone/>
            </a:pPr>
            <a:r>
              <a:rPr lang="en-US" sz="3600" dirty="0"/>
              <a:t>• Boxes</a:t>
            </a:r>
          </a:p>
          <a:p>
            <a:pPr marL="0" indent="0">
              <a:buNone/>
            </a:pPr>
            <a:r>
              <a:rPr lang="en-US" sz="3600" dirty="0"/>
              <a:t>• Pitchforks</a:t>
            </a:r>
          </a:p>
          <a:p>
            <a:pPr marL="0" indent="0">
              <a:buNone/>
            </a:pPr>
            <a:r>
              <a:rPr lang="en-US" sz="3600" dirty="0"/>
              <a:t>• Trellis</a:t>
            </a:r>
          </a:p>
        </p:txBody>
      </p:sp>
    </p:spTree>
    <p:extLst>
      <p:ext uri="{BB962C8B-B14F-4D97-AF65-F5344CB8AC3E}">
        <p14:creationId xmlns:p14="http://schemas.microsoft.com/office/powerpoint/2010/main" val="5516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36" y="231126"/>
            <a:ext cx="10515600" cy="964911"/>
          </a:xfrm>
        </p:spPr>
        <p:txBody>
          <a:bodyPr>
            <a:normAutofit/>
          </a:bodyPr>
          <a:lstStyle/>
          <a:p>
            <a:r>
              <a:rPr lang="en-US" b="1" dirty="0"/>
              <a:t>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25509" y="192285"/>
            <a:ext cx="3213717" cy="652919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5654" y="1143252"/>
            <a:ext cx="7165109" cy="5414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Set up </a:t>
            </a:r>
            <a:r>
              <a:rPr lang="en-US" dirty="0">
                <a:solidFill>
                  <a:srgbClr val="FF0000"/>
                </a:solidFill>
              </a:rPr>
              <a:t>two sets of three </a:t>
            </a:r>
            <a:r>
              <a:rPr lang="en-US" dirty="0" smtClean="0">
                <a:solidFill>
                  <a:srgbClr val="FF0000"/>
                </a:solidFill>
              </a:rPr>
              <a:t>cones 5 </a:t>
            </a:r>
            <a:r>
              <a:rPr lang="en-US" dirty="0"/>
              <a:t>yards (or 5 meters) apart </a:t>
            </a:r>
            <a:r>
              <a:rPr lang="en-US" dirty="0" smtClean="0"/>
              <a:t>to create </a:t>
            </a:r>
            <a:r>
              <a:rPr lang="en-US" dirty="0"/>
              <a:t>a channel 10 yards (</a:t>
            </a:r>
            <a:r>
              <a:rPr lang="en-US" dirty="0" smtClean="0"/>
              <a:t>or 10 </a:t>
            </a:r>
            <a:r>
              <a:rPr lang="en-US" dirty="0"/>
              <a:t>meters) in length (</a:t>
            </a:r>
            <a:r>
              <a:rPr lang="en-US" dirty="0" smtClean="0"/>
              <a:t>figure 4.1).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working lane </a:t>
            </a:r>
            <a:r>
              <a:rPr lang="en-US" dirty="0"/>
              <a:t>will </a:t>
            </a:r>
            <a:r>
              <a:rPr lang="en-US" dirty="0" smtClean="0"/>
              <a:t>be the </a:t>
            </a:r>
            <a:r>
              <a:rPr lang="en-US" dirty="0">
                <a:solidFill>
                  <a:srgbClr val="FF0000"/>
                </a:solidFill>
              </a:rPr>
              <a:t>area between the cones</a:t>
            </a:r>
            <a:r>
              <a:rPr lang="en-US" dirty="0" smtClean="0"/>
              <a:t>.</a:t>
            </a:r>
          </a:p>
          <a:p>
            <a:r>
              <a:rPr lang="en-US" dirty="0"/>
              <a:t>Athletes will line up in </a:t>
            </a:r>
            <a:r>
              <a:rPr lang="en-US" dirty="0" smtClean="0">
                <a:solidFill>
                  <a:srgbClr val="FF0000"/>
                </a:solidFill>
              </a:rPr>
              <a:t>two lines</a:t>
            </a:r>
            <a:r>
              <a:rPr lang="en-US" dirty="0"/>
              <a:t>, one behind the other.</a:t>
            </a:r>
          </a:p>
          <a:p>
            <a:r>
              <a:rPr lang="en-US" dirty="0">
                <a:solidFill>
                  <a:srgbClr val="FF0000"/>
                </a:solidFill>
              </a:rPr>
              <a:t>Movement pattern </a:t>
            </a:r>
            <a:r>
              <a:rPr lang="en-US" dirty="0"/>
              <a:t>work will </a:t>
            </a:r>
            <a:r>
              <a:rPr lang="en-US" dirty="0" smtClean="0"/>
              <a:t>be carried </a:t>
            </a:r>
            <a:r>
              <a:rPr lang="en-US" dirty="0"/>
              <a:t>out within the </a:t>
            </a:r>
            <a:r>
              <a:rPr lang="en-US" dirty="0" smtClean="0"/>
              <a:t>working lane</a:t>
            </a:r>
            <a:r>
              <a:rPr lang="en-US" dirty="0"/>
              <a:t>, moving from cone </a:t>
            </a:r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smtClean="0">
                <a:solidFill>
                  <a:srgbClr val="FF0000"/>
                </a:solidFill>
              </a:rPr>
              <a:t>to cone C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Recovery </a:t>
            </a:r>
            <a:r>
              <a:rPr lang="en-US" dirty="0">
                <a:solidFill>
                  <a:srgbClr val="FF0000"/>
                </a:solidFill>
              </a:rPr>
              <a:t>jogging </a:t>
            </a:r>
            <a:r>
              <a:rPr lang="en-US" dirty="0" smtClean="0"/>
              <a:t>or walking </a:t>
            </a:r>
            <a:r>
              <a:rPr lang="en-US" dirty="0"/>
              <a:t>will take place </a:t>
            </a:r>
            <a:r>
              <a:rPr lang="en-US" dirty="0" smtClean="0"/>
              <a:t>from cone </a:t>
            </a:r>
            <a:r>
              <a:rPr lang="en-US" dirty="0">
                <a:solidFill>
                  <a:srgbClr val="FF0000"/>
                </a:solidFill>
              </a:rPr>
              <a:t>C back to cone A </a:t>
            </a:r>
            <a:r>
              <a:rPr lang="en-US" dirty="0" smtClean="0">
                <a:solidFill>
                  <a:srgbClr val="FF0000"/>
                </a:solidFill>
              </a:rPr>
              <a:t>outside </a:t>
            </a:r>
            <a:r>
              <a:rPr lang="en-US" dirty="0" smtClean="0"/>
              <a:t>the </a:t>
            </a:r>
            <a:r>
              <a:rPr lang="en-US" dirty="0"/>
              <a:t>working lane.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Basic Pattern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Run</a:t>
            </a:r>
            <a:r>
              <a:rPr lang="en-US" dirty="0"/>
              <a:t> from </a:t>
            </a:r>
            <a:r>
              <a:rPr lang="en-US" dirty="0">
                <a:solidFill>
                  <a:srgbClr val="FF0000"/>
                </a:solidFill>
              </a:rPr>
              <a:t>cone A to cone C </a:t>
            </a:r>
            <a:r>
              <a:rPr lang="en-US" dirty="0"/>
              <a:t>using an acceleration, </a:t>
            </a:r>
            <a:r>
              <a:rPr lang="en-US" dirty="0" smtClean="0"/>
              <a:t>form-running technique</a:t>
            </a:r>
            <a:r>
              <a:rPr lang="en-US" dirty="0"/>
              <a:t>.</a:t>
            </a:r>
          </a:p>
          <a:p>
            <a:r>
              <a:rPr lang="en-US" dirty="0"/>
              <a:t>2. Run from cone </a:t>
            </a:r>
            <a:r>
              <a:rPr lang="en-US" dirty="0">
                <a:solidFill>
                  <a:srgbClr val="FF0000"/>
                </a:solidFill>
              </a:rPr>
              <a:t>A to cone C </a:t>
            </a:r>
            <a:r>
              <a:rPr lang="en-US" dirty="0"/>
              <a:t>using an acceleration, </a:t>
            </a:r>
            <a:r>
              <a:rPr lang="en-US" dirty="0" smtClean="0"/>
              <a:t>form-running technique</a:t>
            </a:r>
            <a:r>
              <a:rPr lang="en-US" dirty="0"/>
              <a:t>; then </a:t>
            </a:r>
            <a:r>
              <a:rPr lang="en-US" dirty="0">
                <a:solidFill>
                  <a:srgbClr val="FF0000"/>
                </a:solidFill>
              </a:rPr>
              <a:t>decelerate</a:t>
            </a:r>
            <a:r>
              <a:rPr lang="en-US" dirty="0"/>
              <a:t> to a square stance at cone C.</a:t>
            </a:r>
          </a:p>
          <a:p>
            <a:r>
              <a:rPr lang="en-US" dirty="0"/>
              <a:t>3. Start at cone </a:t>
            </a:r>
            <a:r>
              <a:rPr lang="en-US" dirty="0">
                <a:solidFill>
                  <a:srgbClr val="FF0000"/>
                </a:solidFill>
              </a:rPr>
              <a:t>A facing into the lane</a:t>
            </a:r>
            <a:r>
              <a:rPr lang="en-US" dirty="0"/>
              <a:t>. Hip turn and run from </a:t>
            </a:r>
            <a:r>
              <a:rPr lang="en-US" dirty="0" smtClean="0"/>
              <a:t>cone A </a:t>
            </a:r>
            <a:r>
              <a:rPr lang="en-US" dirty="0"/>
              <a:t>to cone C using an acceleration, form-running technique; </a:t>
            </a:r>
            <a:r>
              <a:rPr lang="en-US" dirty="0" smtClean="0"/>
              <a:t>then decelerate </a:t>
            </a:r>
            <a:r>
              <a:rPr lang="en-US" dirty="0"/>
              <a:t>to a left-leading staggered stance at cone C.</a:t>
            </a:r>
          </a:p>
          <a:p>
            <a:r>
              <a:rPr lang="en-US" dirty="0"/>
              <a:t>4. Start at cone </a:t>
            </a:r>
            <a:r>
              <a:rPr lang="en-US" dirty="0">
                <a:solidFill>
                  <a:srgbClr val="FF0000"/>
                </a:solidFill>
              </a:rPr>
              <a:t>A facing away from the lane</a:t>
            </a:r>
            <a:r>
              <a:rPr lang="en-US" dirty="0"/>
              <a:t>. Hip turn and run </a:t>
            </a:r>
            <a:r>
              <a:rPr lang="en-US" dirty="0" smtClean="0"/>
              <a:t>from cone </a:t>
            </a:r>
            <a:r>
              <a:rPr lang="en-US" dirty="0"/>
              <a:t>A to cone C using an acceleration, form-running </a:t>
            </a:r>
            <a:r>
              <a:rPr lang="en-US" dirty="0" smtClean="0"/>
              <a:t>technique; then </a:t>
            </a:r>
            <a:r>
              <a:rPr lang="en-US" dirty="0"/>
              <a:t>decelerate to a right-leading staggered stance at cone 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Basic Pattern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515600" cy="4773037"/>
          </a:xfrm>
        </p:spPr>
        <p:txBody>
          <a:bodyPr>
            <a:normAutofit/>
          </a:bodyPr>
          <a:lstStyle/>
          <a:p>
            <a:r>
              <a:rPr lang="en-US" dirty="0" smtClean="0"/>
              <a:t>5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Backpedal from cone A to cone C</a:t>
            </a:r>
            <a:r>
              <a:rPr lang="en-US" dirty="0"/>
              <a:t>.</a:t>
            </a:r>
          </a:p>
          <a:p>
            <a:r>
              <a:rPr lang="en-US" dirty="0"/>
              <a:t>6. </a:t>
            </a:r>
            <a:r>
              <a:rPr lang="en-US" dirty="0">
                <a:solidFill>
                  <a:srgbClr val="FF0000"/>
                </a:solidFill>
              </a:rPr>
              <a:t>Side shuffle </a:t>
            </a:r>
            <a:r>
              <a:rPr lang="en-US" dirty="0"/>
              <a:t>from cone A to cone C (facing into the middle of the lane).</a:t>
            </a:r>
          </a:p>
          <a:p>
            <a:r>
              <a:rPr lang="en-US" dirty="0"/>
              <a:t>7. </a:t>
            </a:r>
            <a:r>
              <a:rPr lang="en-US" dirty="0">
                <a:solidFill>
                  <a:srgbClr val="FF0000"/>
                </a:solidFill>
              </a:rPr>
              <a:t>Side shuffle from cone A to cone C </a:t>
            </a:r>
            <a:r>
              <a:rPr lang="en-US" dirty="0"/>
              <a:t>(facing out of the lane).</a:t>
            </a:r>
          </a:p>
          <a:p>
            <a:r>
              <a:rPr lang="en-US" dirty="0"/>
              <a:t>8. </a:t>
            </a:r>
            <a:r>
              <a:rPr lang="en-US" dirty="0">
                <a:solidFill>
                  <a:srgbClr val="FF0000"/>
                </a:solidFill>
              </a:rPr>
              <a:t>Backtrack</a:t>
            </a:r>
            <a:r>
              <a:rPr lang="en-US" dirty="0"/>
              <a:t> from cone A to cone C.</a:t>
            </a:r>
          </a:p>
          <a:p>
            <a:r>
              <a:rPr lang="en-US" dirty="0"/>
              <a:t>9. </a:t>
            </a:r>
            <a:r>
              <a:rPr lang="en-US" dirty="0">
                <a:solidFill>
                  <a:srgbClr val="FF0000"/>
                </a:solidFill>
              </a:rPr>
              <a:t>Cross-step run </a:t>
            </a:r>
            <a:r>
              <a:rPr lang="en-US" dirty="0"/>
              <a:t>from cone A to cone C (facing into the middle of the</a:t>
            </a:r>
          </a:p>
          <a:p>
            <a:r>
              <a:rPr lang="en-US" dirty="0"/>
              <a:t>lane).</a:t>
            </a:r>
          </a:p>
          <a:p>
            <a:r>
              <a:rPr lang="en-US" dirty="0"/>
              <a:t>10. Cross-step run from cone A to cone C (facing out of the lane).</a:t>
            </a:r>
          </a:p>
        </p:txBody>
      </p:sp>
    </p:spTree>
    <p:extLst>
      <p:ext uri="{BB962C8B-B14F-4D97-AF65-F5344CB8AC3E}">
        <p14:creationId xmlns:p14="http://schemas.microsoft.com/office/powerpoint/2010/main" val="12423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Combined Pattern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515600" cy="4952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Run from cone </a:t>
            </a:r>
            <a:r>
              <a:rPr lang="en-US" dirty="0">
                <a:solidFill>
                  <a:srgbClr val="FF0000"/>
                </a:solidFill>
              </a:rPr>
              <a:t>A to cone B</a:t>
            </a:r>
            <a:r>
              <a:rPr lang="en-US" dirty="0"/>
              <a:t>, and break into a faster run when </a:t>
            </a:r>
            <a:r>
              <a:rPr lang="en-US" dirty="0" smtClean="0"/>
              <a:t>running from </a:t>
            </a:r>
            <a:r>
              <a:rPr lang="en-US" dirty="0"/>
              <a:t>cone </a:t>
            </a:r>
            <a:r>
              <a:rPr lang="en-US" dirty="0">
                <a:solidFill>
                  <a:srgbClr val="FF0000"/>
                </a:solidFill>
              </a:rPr>
              <a:t>B to cone C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2. Run from cone A to cone B, break into a faster run at cone B, </a:t>
            </a:r>
            <a:r>
              <a:rPr lang="en-US" dirty="0" smtClean="0"/>
              <a:t>and decelerate </a:t>
            </a:r>
            <a:r>
              <a:rPr lang="en-US" dirty="0"/>
              <a:t>to a square stance at cone C.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>
                <a:solidFill>
                  <a:srgbClr val="FF0000"/>
                </a:solidFill>
              </a:rPr>
              <a:t>Side shuffle</a:t>
            </a:r>
            <a:r>
              <a:rPr lang="en-US" dirty="0"/>
              <a:t>, facing into the lane, from cone A to cone B; at cone </a:t>
            </a:r>
            <a:r>
              <a:rPr lang="en-US" dirty="0" smtClean="0"/>
              <a:t>B hip </a:t>
            </a:r>
            <a:r>
              <a:rPr lang="en-US" dirty="0"/>
              <a:t>turn and break </a:t>
            </a:r>
            <a:r>
              <a:rPr lang="en-US" dirty="0">
                <a:solidFill>
                  <a:srgbClr val="FF0000"/>
                </a:solidFill>
              </a:rPr>
              <a:t>into a run to cone C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4. Side shuffle, facing away from the lane, from cone A to cone B; </a:t>
            </a:r>
            <a:r>
              <a:rPr lang="en-US" dirty="0" smtClean="0"/>
              <a:t>at cone </a:t>
            </a:r>
            <a:r>
              <a:rPr lang="en-US" dirty="0"/>
              <a:t>B hip turn and break into a run to cone C.</a:t>
            </a:r>
          </a:p>
          <a:p>
            <a:pPr marL="0" indent="0">
              <a:buNone/>
            </a:pPr>
            <a:r>
              <a:rPr lang="en-US" dirty="0"/>
              <a:t>5. Cross-step run, facing into the lane, from cone A to cone B; at </a:t>
            </a:r>
            <a:r>
              <a:rPr lang="en-US" dirty="0" smtClean="0"/>
              <a:t>cone B </a:t>
            </a:r>
            <a:r>
              <a:rPr lang="en-US" dirty="0"/>
              <a:t>hip turn and break into a run to cone C.</a:t>
            </a:r>
          </a:p>
        </p:txBody>
      </p:sp>
    </p:spTree>
    <p:extLst>
      <p:ext uri="{BB962C8B-B14F-4D97-AF65-F5344CB8AC3E}">
        <p14:creationId xmlns:p14="http://schemas.microsoft.com/office/powerpoint/2010/main" val="18572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Staggered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7437583" cy="5126184"/>
          </a:xfrm>
        </p:spPr>
        <p:txBody>
          <a:bodyPr>
            <a:normAutofit/>
          </a:bodyPr>
          <a:lstStyle/>
          <a:p>
            <a:r>
              <a:rPr lang="en-US" dirty="0"/>
              <a:t>1. Place five cones 3 meters (or </a:t>
            </a:r>
            <a:r>
              <a:rPr lang="en-US" dirty="0" smtClean="0"/>
              <a:t>3 yards</a:t>
            </a:r>
            <a:r>
              <a:rPr lang="en-US" dirty="0"/>
              <a:t>) apart.</a:t>
            </a:r>
          </a:p>
          <a:p>
            <a:r>
              <a:rPr lang="en-US" dirty="0"/>
              <a:t>2. Athlete 1 starts at cone </a:t>
            </a:r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smtClean="0">
                <a:solidFill>
                  <a:srgbClr val="FF0000"/>
                </a:solidFill>
              </a:rPr>
              <a:t>and runs </a:t>
            </a:r>
            <a:r>
              <a:rPr lang="en-US" dirty="0">
                <a:solidFill>
                  <a:srgbClr val="FF0000"/>
                </a:solidFill>
              </a:rPr>
              <a:t>forward from cone A </a:t>
            </a:r>
            <a:r>
              <a:rPr lang="en-US" dirty="0" smtClean="0">
                <a:solidFill>
                  <a:srgbClr val="FF0000"/>
                </a:solidFill>
              </a:rPr>
              <a:t>to cone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/>
              <a:t>, decelerates at cone </a:t>
            </a:r>
            <a:r>
              <a:rPr lang="en-US" dirty="0" smtClean="0"/>
              <a:t>B with </a:t>
            </a:r>
            <a:r>
              <a:rPr lang="en-US" dirty="0"/>
              <a:t>a plant step, </a:t>
            </a:r>
            <a:r>
              <a:rPr lang="en-US" dirty="0" smtClean="0">
                <a:solidFill>
                  <a:srgbClr val="FF0000"/>
                </a:solidFill>
              </a:rPr>
              <a:t>backpedals to </a:t>
            </a:r>
            <a:r>
              <a:rPr lang="en-US" dirty="0">
                <a:solidFill>
                  <a:srgbClr val="FF0000"/>
                </a:solidFill>
              </a:rPr>
              <a:t>cone A</a:t>
            </a:r>
            <a:r>
              <a:rPr lang="en-US" dirty="0"/>
              <a:t>, and then </a:t>
            </a:r>
            <a:r>
              <a:rPr lang="en-US" dirty="0" smtClean="0">
                <a:solidFill>
                  <a:srgbClr val="FF0000"/>
                </a:solidFill>
              </a:rPr>
              <a:t>repeats the </a:t>
            </a:r>
            <a:r>
              <a:rPr lang="en-US" dirty="0">
                <a:solidFill>
                  <a:srgbClr val="FF0000"/>
                </a:solidFill>
              </a:rPr>
              <a:t>sequence to cones C, </a:t>
            </a:r>
            <a:r>
              <a:rPr lang="en-US" dirty="0" smtClean="0">
                <a:solidFill>
                  <a:srgbClr val="FF0000"/>
                </a:solidFill>
              </a:rPr>
              <a:t>D, and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, </a:t>
            </a:r>
            <a:r>
              <a:rPr lang="en-US" dirty="0" smtClean="0"/>
              <a:t>back </a:t>
            </a:r>
            <a:r>
              <a:rPr lang="en-US" dirty="0" err="1" smtClean="0"/>
              <a:t>pedalling</a:t>
            </a:r>
            <a:r>
              <a:rPr lang="en-US" dirty="0" smtClean="0"/>
              <a:t> back to </a:t>
            </a:r>
            <a:r>
              <a:rPr lang="en-US" dirty="0"/>
              <a:t>cone A each time. </a:t>
            </a:r>
            <a:r>
              <a:rPr lang="en-US" dirty="0" smtClean="0"/>
              <a:t>When finished</a:t>
            </a:r>
            <a:r>
              <a:rPr lang="en-US" dirty="0"/>
              <a:t>, athlete 1 rests </a:t>
            </a:r>
            <a:r>
              <a:rPr lang="en-US" dirty="0" smtClean="0"/>
              <a:t>while athlete </a:t>
            </a:r>
            <a:r>
              <a:rPr lang="en-US" dirty="0"/>
              <a:t>2 takes a turn. </a:t>
            </a:r>
            <a:r>
              <a:rPr lang="en-US" dirty="0" smtClean="0"/>
              <a:t>Repeat three </a:t>
            </a:r>
            <a:r>
              <a:rPr lang="en-US" dirty="0"/>
              <a:t>times.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64" y="285749"/>
            <a:ext cx="3004455" cy="62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Staggered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49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7252855" cy="5126184"/>
          </a:xfrm>
        </p:spPr>
        <p:txBody>
          <a:bodyPr>
            <a:normAutofit/>
          </a:bodyPr>
          <a:lstStyle/>
          <a:p>
            <a:r>
              <a:rPr lang="en-US" dirty="0" smtClean="0"/>
              <a:t>4. </a:t>
            </a:r>
            <a:r>
              <a:rPr lang="en-US" dirty="0" smtClean="0">
                <a:solidFill>
                  <a:srgbClr val="FF0000"/>
                </a:solidFill>
              </a:rPr>
              <a:t>Remove </a:t>
            </a:r>
            <a:r>
              <a:rPr lang="en-US" dirty="0">
                <a:solidFill>
                  <a:srgbClr val="FF0000"/>
                </a:solidFill>
              </a:rPr>
              <a:t>cones B, C, and D</a:t>
            </a:r>
            <a:r>
              <a:rPr lang="en-US" dirty="0"/>
              <a:t>. Repeat the </a:t>
            </a:r>
            <a:r>
              <a:rPr lang="en-US" dirty="0">
                <a:solidFill>
                  <a:srgbClr val="FF0000"/>
                </a:solidFill>
              </a:rPr>
              <a:t>forward backpedal </a:t>
            </a:r>
            <a:r>
              <a:rPr lang="en-US" dirty="0" smtClean="0">
                <a:solidFill>
                  <a:srgbClr val="FF0000"/>
                </a:solidFill>
              </a:rPr>
              <a:t>pattern</a:t>
            </a:r>
            <a:r>
              <a:rPr lang="en-US" dirty="0" smtClean="0"/>
              <a:t>, but </a:t>
            </a:r>
            <a:r>
              <a:rPr lang="en-US" dirty="0"/>
              <a:t>this time the change of motion </a:t>
            </a:r>
            <a:r>
              <a:rPr lang="en-US" dirty="0" smtClean="0"/>
              <a:t>will </a:t>
            </a:r>
            <a:r>
              <a:rPr lang="en-US" dirty="0"/>
              <a:t>occur on a coach’s </a:t>
            </a:r>
            <a:r>
              <a:rPr lang="en-US" dirty="0" smtClean="0">
                <a:solidFill>
                  <a:srgbClr val="FF0000"/>
                </a:solidFill>
              </a:rPr>
              <a:t>signal</a:t>
            </a:r>
            <a:r>
              <a:rPr lang="en-US" dirty="0" smtClean="0"/>
              <a:t>. Repeat </a:t>
            </a:r>
            <a:r>
              <a:rPr lang="en-US" dirty="0"/>
              <a:t>four times.</a:t>
            </a:r>
          </a:p>
          <a:p>
            <a:r>
              <a:rPr lang="en-US" dirty="0"/>
              <a:t>5. </a:t>
            </a:r>
            <a:r>
              <a:rPr lang="en-US" dirty="0">
                <a:solidFill>
                  <a:srgbClr val="FF0000"/>
                </a:solidFill>
              </a:rPr>
              <a:t>Repeat the forward side shuffle pattern</a:t>
            </a:r>
            <a:r>
              <a:rPr lang="en-US" dirty="0"/>
              <a:t>, but this time the </a:t>
            </a:r>
            <a:r>
              <a:rPr lang="en-US" dirty="0" smtClean="0"/>
              <a:t>change of </a:t>
            </a:r>
            <a:r>
              <a:rPr lang="en-US" dirty="0"/>
              <a:t>motion will occur on a </a:t>
            </a:r>
            <a:r>
              <a:rPr lang="en-US" dirty="0">
                <a:solidFill>
                  <a:srgbClr val="FF0000"/>
                </a:solidFill>
              </a:rPr>
              <a:t>coach’s signal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6. Run </a:t>
            </a:r>
            <a:r>
              <a:rPr lang="en-US" dirty="0"/>
              <a:t>forward from </a:t>
            </a:r>
            <a:r>
              <a:rPr lang="en-US" dirty="0">
                <a:solidFill>
                  <a:srgbClr val="FF0000"/>
                </a:solidFill>
              </a:rPr>
              <a:t>cone A to </a:t>
            </a:r>
            <a:r>
              <a:rPr lang="en-US" dirty="0" smtClean="0">
                <a:solidFill>
                  <a:srgbClr val="FF0000"/>
                </a:solidFill>
              </a:rPr>
              <a:t>cone E</a:t>
            </a:r>
            <a:r>
              <a:rPr lang="en-US" dirty="0"/>
              <a:t>. At cone E perform a </a:t>
            </a:r>
            <a:r>
              <a:rPr lang="en-US" dirty="0">
                <a:solidFill>
                  <a:srgbClr val="FF0000"/>
                </a:solidFill>
              </a:rPr>
              <a:t>cut in </a:t>
            </a:r>
            <a:r>
              <a:rPr lang="en-US" dirty="0" smtClean="0">
                <a:solidFill>
                  <a:srgbClr val="FF0000"/>
                </a:solidFill>
              </a:rPr>
              <a:t>the direction </a:t>
            </a:r>
            <a:r>
              <a:rPr lang="en-US" dirty="0"/>
              <a:t>of the coach’s signal.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64" y="285749"/>
            <a:ext cx="3004455" cy="62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The Physiology of Warming Up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976" y="3429001"/>
            <a:ext cx="36195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increase the </a:t>
            </a:r>
            <a:r>
              <a:rPr lang="en-US" sz="2400" b="1" dirty="0">
                <a:solidFill>
                  <a:srgbClr val="FF0000"/>
                </a:solidFill>
              </a:rPr>
              <a:t>elasticity</a:t>
            </a:r>
            <a:r>
              <a:rPr lang="en-US" sz="2400" b="1" dirty="0"/>
              <a:t> of </a:t>
            </a:r>
            <a:r>
              <a:rPr lang="en-US" sz="2400" b="1" dirty="0" smtClean="0"/>
              <a:t>muscle, allowing </a:t>
            </a:r>
            <a:r>
              <a:rPr lang="en-US" sz="2400" b="1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greater range of motion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61976" y="1676399"/>
            <a:ext cx="3619499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increase in </a:t>
            </a:r>
            <a:r>
              <a:rPr lang="en-US" sz="2800" b="1" dirty="0">
                <a:solidFill>
                  <a:srgbClr val="FF0000"/>
                </a:solidFill>
              </a:rPr>
              <a:t>muscle temperature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61976" y="5257803"/>
            <a:ext cx="3619499" cy="13049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Causing them </a:t>
            </a:r>
            <a:r>
              <a:rPr lang="en-US" sz="2400" b="1" dirty="0"/>
              <a:t>to move more freely, efficiently, and effectively.</a:t>
            </a:r>
          </a:p>
        </p:txBody>
      </p:sp>
      <p:sp>
        <p:nvSpPr>
          <p:cNvPr id="8" name="Down Arrow 7"/>
          <p:cNvSpPr/>
          <p:nvPr/>
        </p:nvSpPr>
        <p:spPr>
          <a:xfrm>
            <a:off x="2552700" y="2828925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505074" y="4733927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91098" y="1288258"/>
            <a:ext cx="1952625" cy="155257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198145" y="2364584"/>
            <a:ext cx="728660" cy="285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34301" y="1616870"/>
            <a:ext cx="4010024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quality of the </a:t>
            </a:r>
            <a:r>
              <a:rPr lang="en-US" sz="2800" b="1" dirty="0">
                <a:solidFill>
                  <a:srgbClr val="FF0000"/>
                </a:solidFill>
              </a:rPr>
              <a:t>neural activation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4300" y="3281362"/>
            <a:ext cx="4010025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faster</a:t>
            </a:r>
            <a:r>
              <a:rPr lang="en-US" sz="2800" b="1" dirty="0"/>
              <a:t> muscle </a:t>
            </a:r>
            <a:r>
              <a:rPr lang="en-US" sz="2800" b="1" dirty="0" smtClean="0"/>
              <a:t>contraction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9739312" y="2767012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988970" y="2383632"/>
            <a:ext cx="745330" cy="95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734300" y="4967289"/>
            <a:ext cx="4010025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increase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in the </a:t>
            </a:r>
            <a:r>
              <a:rPr lang="en-US" sz="2800" b="1" dirty="0" smtClean="0">
                <a:solidFill>
                  <a:srgbClr val="FF0000"/>
                </a:solidFill>
              </a:rPr>
              <a:t>force</a:t>
            </a:r>
            <a:r>
              <a:rPr lang="en-US" sz="2800" b="1" dirty="0" smtClean="0">
                <a:solidFill>
                  <a:schemeClr val="tx1"/>
                </a:solidFill>
              </a:rPr>
              <a:t> and power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9739311" y="4400549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37495" y="5472118"/>
            <a:ext cx="2705099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Treppe</a:t>
            </a:r>
            <a:r>
              <a:rPr lang="en-US" sz="2800" b="1" dirty="0">
                <a:solidFill>
                  <a:schemeClr val="tx1"/>
                </a:solidFill>
              </a:rPr>
              <a:t> or </a:t>
            </a:r>
            <a:r>
              <a:rPr lang="en-US" sz="2800" b="1" dirty="0">
                <a:solidFill>
                  <a:srgbClr val="FF0000"/>
                </a:solidFill>
              </a:rPr>
              <a:t>staircase</a:t>
            </a:r>
            <a:r>
              <a:rPr lang="en-US" sz="2800" b="1" dirty="0">
                <a:solidFill>
                  <a:schemeClr val="tx1"/>
                </a:solidFill>
              </a:rPr>
              <a:t> effect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010275" y="4905373"/>
            <a:ext cx="266699" cy="52387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03513" y="3295650"/>
            <a:ext cx="3327793" cy="14489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increased availability of </a:t>
            </a:r>
            <a:r>
              <a:rPr lang="en-US" sz="2400" b="1" dirty="0">
                <a:solidFill>
                  <a:srgbClr val="FF0000"/>
                </a:solidFill>
              </a:rPr>
              <a:t>calcium</a:t>
            </a:r>
            <a:r>
              <a:rPr lang="en-US" sz="2400" b="1" dirty="0">
                <a:solidFill>
                  <a:schemeClr val="tx1"/>
                </a:solidFill>
              </a:rPr>
              <a:t> in </a:t>
            </a:r>
            <a:r>
              <a:rPr lang="en-US" sz="2400" b="1" dirty="0" smtClean="0">
                <a:solidFill>
                  <a:schemeClr val="tx1"/>
                </a:solidFill>
              </a:rPr>
              <a:t>the muscle </a:t>
            </a:r>
            <a:r>
              <a:rPr lang="en-US" sz="2400" b="1" dirty="0">
                <a:solidFill>
                  <a:srgbClr val="FF0000"/>
                </a:solidFill>
              </a:rPr>
              <a:t>sarcoplasmic</a:t>
            </a:r>
            <a:r>
              <a:rPr lang="en-US" sz="2400" b="1" dirty="0">
                <a:solidFill>
                  <a:schemeClr val="tx1"/>
                </a:solidFill>
              </a:rPr>
              <a:t> reticulum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26345" y="2934297"/>
            <a:ext cx="9525" cy="3315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Bags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7252855" cy="512618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Larger bags </a:t>
            </a:r>
            <a:r>
              <a:rPr lang="en-US" dirty="0"/>
              <a:t>allow for the focus to be </a:t>
            </a:r>
            <a:r>
              <a:rPr lang="en-US" dirty="0" smtClean="0"/>
              <a:t>placed on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individual movement </a:t>
            </a:r>
            <a:r>
              <a:rPr lang="en-US" dirty="0" smtClean="0">
                <a:solidFill>
                  <a:srgbClr val="FF0000"/>
                </a:solidFill>
              </a:rPr>
              <a:t>patterns</a:t>
            </a:r>
            <a:r>
              <a:rPr lang="en-US" dirty="0" smtClean="0"/>
              <a:t>, and </a:t>
            </a:r>
            <a:r>
              <a:rPr lang="en-US" dirty="0">
                <a:solidFill>
                  <a:srgbClr val="FF0000"/>
                </a:solidFill>
              </a:rPr>
              <a:t>smaller</a:t>
            </a:r>
            <a:r>
              <a:rPr lang="en-US" dirty="0"/>
              <a:t> bags place a larger focus </a:t>
            </a:r>
            <a:r>
              <a:rPr lang="en-US" dirty="0" smtClean="0"/>
              <a:t>on the </a:t>
            </a:r>
            <a:r>
              <a:rPr lang="en-US" dirty="0">
                <a:solidFill>
                  <a:srgbClr val="FF0000"/>
                </a:solidFill>
              </a:rPr>
              <a:t>ability to move </a:t>
            </a:r>
            <a:r>
              <a:rPr lang="en-US" dirty="0"/>
              <a:t>effectively </a:t>
            </a:r>
            <a:r>
              <a:rPr lang="en-US" dirty="0" smtClean="0">
                <a:solidFill>
                  <a:srgbClr val="FF0000"/>
                </a:solidFill>
              </a:rPr>
              <a:t>between the </a:t>
            </a:r>
            <a:r>
              <a:rPr lang="en-US" dirty="0">
                <a:solidFill>
                  <a:srgbClr val="FF0000"/>
                </a:solidFill>
              </a:rPr>
              <a:t>patterns </a:t>
            </a:r>
            <a:r>
              <a:rPr lang="en-US" dirty="0"/>
              <a:t>being targeted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27" y="285748"/>
            <a:ext cx="4434552" cy="60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Bags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51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074" y="101602"/>
            <a:ext cx="9412142" cy="661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Bags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6643255" cy="5126184"/>
          </a:xfrm>
        </p:spPr>
        <p:txBody>
          <a:bodyPr>
            <a:normAutofit fontScale="92500"/>
          </a:bodyPr>
          <a:lstStyle/>
          <a:p>
            <a:r>
              <a:rPr lang="en-US" dirty="0"/>
              <a:t>Start at point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, facing point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Side shuffle to point B</a:t>
            </a:r>
            <a:r>
              <a:rPr lang="en-US" dirty="0"/>
              <a:t>. Use a cut step to decelerate; </a:t>
            </a:r>
            <a:r>
              <a:rPr lang="en-US" dirty="0">
                <a:solidFill>
                  <a:srgbClr val="FF0000"/>
                </a:solidFill>
              </a:rPr>
              <a:t>then run </a:t>
            </a:r>
            <a:r>
              <a:rPr lang="en-US" dirty="0" smtClean="0">
                <a:solidFill>
                  <a:srgbClr val="FF0000"/>
                </a:solidFill>
              </a:rPr>
              <a:t>forward to </a:t>
            </a:r>
            <a:r>
              <a:rPr lang="en-US" dirty="0">
                <a:solidFill>
                  <a:srgbClr val="FF0000"/>
                </a:solidFill>
              </a:rPr>
              <a:t>point C.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Side shuffle to point D</a:t>
            </a:r>
            <a:r>
              <a:rPr lang="en-US" dirty="0"/>
              <a:t>. Run forward to point E and side shuffle to point F. Use a cut step </a:t>
            </a:r>
            <a:r>
              <a:rPr lang="en-US" dirty="0" smtClean="0"/>
              <a:t>to stop </a:t>
            </a:r>
            <a:r>
              <a:rPr lang="en-US" dirty="0"/>
              <a:t>lateral movement and run forward to point G. Decelerate to an athletic position, side shuffle </a:t>
            </a:r>
            <a:r>
              <a:rPr lang="en-US" dirty="0" smtClean="0"/>
              <a:t>to point </a:t>
            </a:r>
            <a:r>
              <a:rPr lang="en-US" dirty="0"/>
              <a:t>H, use a cut step to decelerate, run forward to point I, and then side shuffle to point J. At </a:t>
            </a:r>
            <a:r>
              <a:rPr lang="en-US" dirty="0" smtClean="0"/>
              <a:t>point J</a:t>
            </a:r>
            <a:r>
              <a:rPr lang="en-US" dirty="0"/>
              <a:t>, use a cut step to stop lateral movement and run forward to point K, and then side shuffle to point </a:t>
            </a:r>
            <a:r>
              <a:rPr lang="en-US" dirty="0" smtClean="0"/>
              <a:t>L. At </a:t>
            </a:r>
            <a:r>
              <a:rPr lang="en-US" dirty="0"/>
              <a:t>point L, use a cut step to decelerate and run forward 2 yards to cone 1.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508" y="1297420"/>
            <a:ext cx="4859223" cy="41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Boxes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6735619" cy="5126184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size of the box </a:t>
            </a:r>
            <a:r>
              <a:rPr lang="en-US" dirty="0" smtClean="0"/>
              <a:t>can be </a:t>
            </a:r>
            <a:r>
              <a:rPr lang="en-US" dirty="0">
                <a:solidFill>
                  <a:srgbClr val="FF0000"/>
                </a:solidFill>
              </a:rPr>
              <a:t>varied</a:t>
            </a:r>
            <a:r>
              <a:rPr lang="en-US" dirty="0"/>
              <a:t> to change the </a:t>
            </a:r>
            <a:r>
              <a:rPr lang="en-US" dirty="0" smtClean="0">
                <a:solidFill>
                  <a:srgbClr val="FF0000"/>
                </a:solidFill>
              </a:rPr>
              <a:t>emphasis and </a:t>
            </a:r>
            <a:r>
              <a:rPr lang="en-US" dirty="0">
                <a:solidFill>
                  <a:srgbClr val="FF0000"/>
                </a:solidFill>
              </a:rPr>
              <a:t>the challenge </a:t>
            </a:r>
            <a:r>
              <a:rPr lang="en-US" dirty="0"/>
              <a:t>of the exercise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Larger</a:t>
            </a:r>
            <a:r>
              <a:rPr lang="en-US" dirty="0"/>
              <a:t> boxes allow for the </a:t>
            </a:r>
            <a:r>
              <a:rPr lang="en-US" dirty="0" smtClean="0"/>
              <a:t>focus to </a:t>
            </a:r>
            <a:r>
              <a:rPr lang="en-US" dirty="0"/>
              <a:t>be placed on the </a:t>
            </a:r>
            <a:r>
              <a:rPr lang="en-US" dirty="0" smtClean="0">
                <a:solidFill>
                  <a:srgbClr val="FF0000"/>
                </a:solidFill>
              </a:rPr>
              <a:t>individual movement </a:t>
            </a:r>
            <a:r>
              <a:rPr lang="en-US" dirty="0">
                <a:solidFill>
                  <a:srgbClr val="FF0000"/>
                </a:solidFill>
              </a:rPr>
              <a:t>patterns</a:t>
            </a:r>
            <a:r>
              <a:rPr lang="en-US" dirty="0"/>
              <a:t>, and </a:t>
            </a:r>
            <a:r>
              <a:rPr lang="en-US" dirty="0" smtClean="0">
                <a:solidFill>
                  <a:srgbClr val="FF0000"/>
                </a:solidFill>
              </a:rPr>
              <a:t>smaller boxes </a:t>
            </a:r>
            <a:r>
              <a:rPr lang="en-US" dirty="0"/>
              <a:t>focus on the </a:t>
            </a:r>
            <a:r>
              <a:rPr lang="en-US" dirty="0">
                <a:solidFill>
                  <a:srgbClr val="FF0000"/>
                </a:solidFill>
              </a:rPr>
              <a:t>ability to </a:t>
            </a:r>
            <a:r>
              <a:rPr lang="en-US" dirty="0" smtClean="0">
                <a:solidFill>
                  <a:srgbClr val="FF0000"/>
                </a:solidFill>
              </a:rPr>
              <a:t>combine the </a:t>
            </a:r>
            <a:r>
              <a:rPr lang="en-US" dirty="0">
                <a:solidFill>
                  <a:srgbClr val="FF0000"/>
                </a:solidFill>
              </a:rPr>
              <a:t>patterns </a:t>
            </a:r>
            <a:r>
              <a:rPr lang="en-US" dirty="0"/>
              <a:t>being </a:t>
            </a:r>
            <a:r>
              <a:rPr lang="en-US" dirty="0" smtClean="0"/>
              <a:t>targeted and </a:t>
            </a:r>
            <a:r>
              <a:rPr lang="en-US" dirty="0"/>
              <a:t>switch between </a:t>
            </a:r>
            <a:r>
              <a:rPr lang="en-US" dirty="0" smtClean="0"/>
              <a:t>movement patterns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608" y="869661"/>
            <a:ext cx="4720533" cy="47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Boxes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6735619" cy="512618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09" y="0"/>
            <a:ext cx="8938491" cy="67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Boxes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6381" y="1413161"/>
            <a:ext cx="6735619" cy="512618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73" y="119654"/>
            <a:ext cx="8574086" cy="660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Skill-Based Raise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515600" cy="495242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difference is </a:t>
            </a:r>
            <a:r>
              <a:rPr lang="en-US" dirty="0"/>
              <a:t>that the </a:t>
            </a:r>
            <a:r>
              <a:rPr lang="en-US" dirty="0">
                <a:solidFill>
                  <a:srgbClr val="FF0000"/>
                </a:solidFill>
              </a:rPr>
              <a:t>emphasis is placed on the performance </a:t>
            </a:r>
            <a:r>
              <a:rPr lang="en-US" dirty="0"/>
              <a:t>of </a:t>
            </a:r>
            <a:r>
              <a:rPr lang="en-US" dirty="0" smtClean="0">
                <a:solidFill>
                  <a:srgbClr val="FF0000"/>
                </a:solidFill>
              </a:rPr>
              <a:t>sport-related skills</a:t>
            </a:r>
            <a:r>
              <a:rPr lang="en-US" dirty="0" smtClean="0"/>
              <a:t> </a:t>
            </a:r>
            <a:r>
              <a:rPr lang="en-US" dirty="0"/>
              <a:t>as opposed to the development of movement</a:t>
            </a:r>
            <a:r>
              <a:rPr lang="en-US" dirty="0" smtClean="0"/>
              <a:t>.</a:t>
            </a:r>
          </a:p>
          <a:p>
            <a:r>
              <a:rPr lang="en-US" dirty="0"/>
              <a:t>The aim is to </a:t>
            </a:r>
            <a:r>
              <a:rPr lang="en-US" dirty="0" smtClean="0"/>
              <a:t>provide the </a:t>
            </a:r>
            <a:r>
              <a:rPr lang="en-US" dirty="0"/>
              <a:t>athletes as many </a:t>
            </a:r>
            <a:r>
              <a:rPr lang="en-US" dirty="0">
                <a:solidFill>
                  <a:srgbClr val="FF0000"/>
                </a:solidFill>
              </a:rPr>
              <a:t>opportunities</a:t>
            </a:r>
            <a:r>
              <a:rPr lang="en-US" dirty="0"/>
              <a:t> to perform </a:t>
            </a:r>
            <a:r>
              <a:rPr lang="en-US" dirty="0">
                <a:solidFill>
                  <a:srgbClr val="FF0000"/>
                </a:solidFill>
              </a:rPr>
              <a:t>key skills as possible</a:t>
            </a:r>
            <a:r>
              <a:rPr lang="en-US" dirty="0" smtClean="0"/>
              <a:t>.</a:t>
            </a:r>
          </a:p>
          <a:p>
            <a:r>
              <a:rPr lang="en-US" dirty="0"/>
              <a:t>start at a </a:t>
            </a:r>
            <a:r>
              <a:rPr lang="en-US" dirty="0">
                <a:solidFill>
                  <a:srgbClr val="FF0000"/>
                </a:solidFill>
              </a:rPr>
              <a:t>low intensity </a:t>
            </a:r>
            <a:r>
              <a:rPr lang="en-US" dirty="0"/>
              <a:t>and provide for the appropriate </a:t>
            </a:r>
            <a:r>
              <a:rPr lang="en-US" dirty="0" smtClean="0"/>
              <a:t>movement</a:t>
            </a:r>
          </a:p>
          <a:p>
            <a:r>
              <a:rPr lang="en-US" dirty="0"/>
              <a:t>Activities </a:t>
            </a:r>
            <a:r>
              <a:rPr lang="en-US" dirty="0" smtClean="0"/>
              <a:t>such as </a:t>
            </a:r>
            <a:r>
              <a:rPr lang="en-US" dirty="0">
                <a:solidFill>
                  <a:srgbClr val="FF0000"/>
                </a:solidFill>
              </a:rPr>
              <a:t>basketball dribbling, soccer dribbling, and rugby</a:t>
            </a:r>
            <a:r>
              <a:rPr lang="en-US" dirty="0"/>
              <a:t> passing </a:t>
            </a:r>
            <a:r>
              <a:rPr lang="en-US" dirty="0" smtClean="0"/>
              <a:t>provide ideal </a:t>
            </a:r>
            <a:r>
              <a:rPr lang="en-US" dirty="0"/>
              <a:t>activities for this phase of the warm-up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Subsequent </a:t>
            </a:r>
            <a:r>
              <a:rPr lang="en-US" dirty="0" smtClean="0">
                <a:solidFill>
                  <a:srgbClr val="FF0000"/>
                </a:solidFill>
              </a:rPr>
              <a:t>activities </a:t>
            </a:r>
            <a:r>
              <a:rPr lang="en-US" dirty="0" smtClean="0"/>
              <a:t>can </a:t>
            </a:r>
            <a:r>
              <a:rPr lang="en-US" dirty="0"/>
              <a:t>look to increase the </a:t>
            </a:r>
            <a:r>
              <a:rPr lang="en-US" dirty="0">
                <a:solidFill>
                  <a:srgbClr val="FF0000"/>
                </a:solidFill>
              </a:rPr>
              <a:t>complexity</a:t>
            </a:r>
            <a:r>
              <a:rPr lang="en-US" dirty="0"/>
              <a:t> of the skills, the </a:t>
            </a:r>
            <a:r>
              <a:rPr lang="en-US" dirty="0">
                <a:solidFill>
                  <a:srgbClr val="FF0000"/>
                </a:solidFill>
              </a:rPr>
              <a:t>intensity</a:t>
            </a:r>
            <a:r>
              <a:rPr lang="en-US" dirty="0"/>
              <a:t> of </a:t>
            </a:r>
            <a:r>
              <a:rPr lang="en-US" dirty="0" smtClean="0"/>
              <a:t>the movement</a:t>
            </a:r>
            <a:r>
              <a:rPr lang="en-US" dirty="0"/>
              <a:t>, or both.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Skill-Based Raise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515600" cy="4952423"/>
          </a:xfrm>
        </p:spPr>
        <p:txBody>
          <a:bodyPr>
            <a:normAutofit/>
          </a:bodyPr>
          <a:lstStyle/>
          <a:p>
            <a:r>
              <a:rPr lang="en-US" sz="3200" dirty="0"/>
              <a:t>An </a:t>
            </a:r>
            <a:r>
              <a:rPr lang="en-US" sz="3200" dirty="0">
                <a:solidFill>
                  <a:srgbClr val="FF0000"/>
                </a:solidFill>
              </a:rPr>
              <a:t>increase in skill complexity </a:t>
            </a:r>
            <a:r>
              <a:rPr lang="en-US" sz="3200" dirty="0"/>
              <a:t>can be achieved </a:t>
            </a:r>
            <a:r>
              <a:rPr lang="en-US" sz="3200" dirty="0" smtClean="0"/>
              <a:t>in a </a:t>
            </a:r>
            <a:r>
              <a:rPr lang="en-US" sz="3200" dirty="0">
                <a:solidFill>
                  <a:srgbClr val="FF0000"/>
                </a:solidFill>
              </a:rPr>
              <a:t>number of ways</a:t>
            </a:r>
            <a:r>
              <a:rPr lang="en-US" sz="3200" dirty="0"/>
              <a:t>, such as requiring various </a:t>
            </a:r>
            <a:r>
              <a:rPr lang="en-US" sz="3200" dirty="0">
                <a:solidFill>
                  <a:srgbClr val="FF0000"/>
                </a:solidFill>
              </a:rPr>
              <a:t>variations on the </a:t>
            </a:r>
            <a:r>
              <a:rPr lang="en-US" sz="3200" dirty="0" smtClean="0">
                <a:solidFill>
                  <a:srgbClr val="FF0000"/>
                </a:solidFill>
              </a:rPr>
              <a:t>dribbles </a:t>
            </a:r>
            <a:r>
              <a:rPr lang="en-US" sz="3200" dirty="0" smtClean="0"/>
              <a:t>and </a:t>
            </a:r>
            <a:r>
              <a:rPr lang="en-US" sz="3200" dirty="0"/>
              <a:t>on the passes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Similarly, </a:t>
            </a:r>
            <a:r>
              <a:rPr lang="en-US" sz="3200" dirty="0">
                <a:solidFill>
                  <a:srgbClr val="FF0000"/>
                </a:solidFill>
              </a:rPr>
              <a:t>cognitive challenges </a:t>
            </a:r>
            <a:r>
              <a:rPr lang="en-US" sz="3200" dirty="0"/>
              <a:t>can be enhanced </a:t>
            </a:r>
            <a:r>
              <a:rPr lang="en-US" sz="3200" dirty="0" smtClean="0"/>
              <a:t>by adding </a:t>
            </a:r>
            <a:r>
              <a:rPr lang="en-US" sz="3200" dirty="0"/>
              <a:t>variations in the </a:t>
            </a:r>
            <a:r>
              <a:rPr lang="en-US" sz="3200" dirty="0" smtClean="0"/>
              <a:t>application.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Key Skill-Based </a:t>
            </a:r>
            <a:r>
              <a:rPr lang="en-US" b="1" dirty="0" smtClean="0"/>
              <a:t>Raise Phase </a:t>
            </a:r>
            <a:r>
              <a:rPr lang="en-US" b="1" dirty="0"/>
              <a:t>Setups </a:t>
            </a:r>
            <a:r>
              <a:rPr lang="en-US" b="1" dirty="0" smtClean="0"/>
              <a:t>and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515600" cy="4952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• There-and-back lines</a:t>
            </a:r>
          </a:p>
          <a:p>
            <a:pPr marL="0" indent="0">
              <a:buNone/>
            </a:pPr>
            <a:r>
              <a:rPr lang="en-US" sz="3200" dirty="0"/>
              <a:t>• Opposite lines</a:t>
            </a:r>
          </a:p>
          <a:p>
            <a:pPr marL="0" indent="0">
              <a:buNone/>
            </a:pPr>
            <a:r>
              <a:rPr lang="en-US" sz="3200" dirty="0"/>
              <a:t>• Grids</a:t>
            </a:r>
          </a:p>
          <a:p>
            <a:pPr marL="0" indent="0">
              <a:buNone/>
            </a:pPr>
            <a:r>
              <a:rPr lang="en-US" sz="3200" dirty="0"/>
              <a:t>• Crosses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10515600" cy="1118177"/>
          </a:xfrm>
        </p:spPr>
        <p:txBody>
          <a:bodyPr>
            <a:normAutofit/>
          </a:bodyPr>
          <a:lstStyle/>
          <a:p>
            <a:r>
              <a:rPr lang="en-US" b="1" dirty="0"/>
              <a:t>There-and-Back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59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2509" y="1403926"/>
            <a:ext cx="7850909" cy="49524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is the </a:t>
            </a:r>
            <a:r>
              <a:rPr lang="en-US" dirty="0">
                <a:solidFill>
                  <a:srgbClr val="FF0000"/>
                </a:solidFill>
              </a:rPr>
              <a:t>simplest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skill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patterns</a:t>
            </a:r>
            <a:r>
              <a:rPr lang="en-US" dirty="0"/>
              <a:t> and it is often used at</a:t>
            </a:r>
          </a:p>
          <a:p>
            <a:pPr marL="0" indent="0">
              <a:buNone/>
            </a:pPr>
            <a:r>
              <a:rPr lang="en-US" dirty="0"/>
              <a:t>the outset of skill development</a:t>
            </a:r>
          </a:p>
          <a:p>
            <a:pPr marL="0" indent="0">
              <a:buNone/>
            </a:pPr>
            <a:r>
              <a:rPr lang="en-US" dirty="0"/>
              <a:t>to introduce skills such as dribbling</a:t>
            </a:r>
          </a:p>
          <a:p>
            <a:pPr marL="0" indent="0">
              <a:buNone/>
            </a:pPr>
            <a:r>
              <a:rPr lang="en-US" dirty="0"/>
              <a:t>(figure 4.17</a:t>
            </a:r>
            <a:r>
              <a:rPr lang="en-US" dirty="0" smtClean="0"/>
              <a:t>).</a:t>
            </a:r>
          </a:p>
          <a:p>
            <a:r>
              <a:rPr lang="en-US" dirty="0" smtClean="0"/>
              <a:t>Number of </a:t>
            </a:r>
            <a:r>
              <a:rPr lang="en-US" dirty="0"/>
              <a:t>athletes in a group to </a:t>
            </a:r>
            <a:r>
              <a:rPr lang="en-US" dirty="0" smtClean="0"/>
              <a:t>three or four</a:t>
            </a:r>
          </a:p>
          <a:p>
            <a:r>
              <a:rPr lang="en-US" dirty="0"/>
              <a:t>Where </a:t>
            </a:r>
            <a:r>
              <a:rPr lang="en-US" dirty="0">
                <a:solidFill>
                  <a:srgbClr val="FF0000"/>
                </a:solidFill>
              </a:rPr>
              <a:t>large </a:t>
            </a:r>
            <a:r>
              <a:rPr lang="en-US" dirty="0" smtClean="0">
                <a:solidFill>
                  <a:srgbClr val="FF0000"/>
                </a:solidFill>
              </a:rPr>
              <a:t>groups </a:t>
            </a:r>
            <a:r>
              <a:rPr lang="en-US" dirty="0" smtClean="0"/>
              <a:t>are </a:t>
            </a:r>
            <a:r>
              <a:rPr lang="en-US" dirty="0"/>
              <a:t>involved, </a:t>
            </a:r>
            <a:r>
              <a:rPr lang="en-US" dirty="0">
                <a:solidFill>
                  <a:srgbClr val="FF0000"/>
                </a:solidFill>
              </a:rPr>
              <a:t>multiple</a:t>
            </a:r>
            <a:r>
              <a:rPr lang="en-US" dirty="0"/>
              <a:t> </a:t>
            </a:r>
            <a:r>
              <a:rPr lang="en-US" dirty="0" smtClean="0"/>
              <a:t>lanes need </a:t>
            </a:r>
            <a:r>
              <a:rPr lang="en-US" dirty="0"/>
              <a:t>to be set up. </a:t>
            </a:r>
            <a:r>
              <a:rPr lang="en-US" dirty="0" smtClean="0">
                <a:solidFill>
                  <a:srgbClr val="FF0000"/>
                </a:solidFill>
              </a:rPr>
              <a:t>Distances</a:t>
            </a:r>
            <a:r>
              <a:rPr lang="en-US" dirty="0" smtClean="0"/>
              <a:t> can </a:t>
            </a:r>
            <a:r>
              <a:rPr lang="en-US" dirty="0"/>
              <a:t>be varied </a:t>
            </a:r>
            <a:r>
              <a:rPr lang="en-US" dirty="0">
                <a:solidFill>
                  <a:srgbClr val="FF0000"/>
                </a:solidFill>
              </a:rPr>
              <a:t>depending </a:t>
            </a:r>
            <a:r>
              <a:rPr lang="en-US" dirty="0" smtClean="0">
                <a:solidFill>
                  <a:srgbClr val="FF0000"/>
                </a:solidFill>
              </a:rPr>
              <a:t>on the </a:t>
            </a:r>
            <a:r>
              <a:rPr lang="en-US" dirty="0">
                <a:solidFill>
                  <a:srgbClr val="FF0000"/>
                </a:solidFill>
              </a:rPr>
              <a:t>skill </a:t>
            </a:r>
            <a:r>
              <a:rPr lang="en-US" dirty="0"/>
              <a:t>or level of </a:t>
            </a:r>
            <a:r>
              <a:rPr lang="en-US" dirty="0" smtClean="0"/>
              <a:t>ability, but </a:t>
            </a:r>
            <a:r>
              <a:rPr lang="en-US" dirty="0">
                <a:solidFill>
                  <a:srgbClr val="FF0000"/>
                </a:solidFill>
              </a:rPr>
              <a:t>approximately 10 </a:t>
            </a:r>
            <a:r>
              <a:rPr lang="en-US" dirty="0" smtClean="0">
                <a:solidFill>
                  <a:srgbClr val="FF0000"/>
                </a:solidFill>
              </a:rPr>
              <a:t>yards </a:t>
            </a:r>
            <a:r>
              <a:rPr lang="en-US" dirty="0" smtClean="0"/>
              <a:t>(or </a:t>
            </a:r>
            <a:r>
              <a:rPr lang="en-US" dirty="0"/>
              <a:t>10 meters) is generally </a:t>
            </a:r>
            <a:r>
              <a:rPr lang="en-US" dirty="0" smtClean="0"/>
              <a:t>an appropriate </a:t>
            </a:r>
            <a:r>
              <a:rPr lang="en-US" dirty="0"/>
              <a:t>distance.</a:t>
            </a:r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854" y="100444"/>
            <a:ext cx="3590402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The Physiology of Warming Up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976" y="3429001"/>
            <a:ext cx="36195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Increase in </a:t>
            </a:r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breathing</a:t>
            </a:r>
            <a:r>
              <a:rPr lang="en-US" sz="2400" b="1" dirty="0"/>
              <a:t> rate and breathing </a:t>
            </a:r>
            <a:r>
              <a:rPr lang="en-US" sz="2400" b="1" dirty="0">
                <a:solidFill>
                  <a:srgbClr val="FF0000"/>
                </a:solidFill>
              </a:rPr>
              <a:t>depth</a:t>
            </a:r>
          </a:p>
        </p:txBody>
      </p:sp>
      <p:sp>
        <p:nvSpPr>
          <p:cNvPr id="5" name="Rectangle 4"/>
          <p:cNvSpPr/>
          <p:nvPr/>
        </p:nvSpPr>
        <p:spPr>
          <a:xfrm>
            <a:off x="561976" y="1466850"/>
            <a:ext cx="3619499" cy="12763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production of </a:t>
            </a:r>
            <a:r>
              <a:rPr lang="en-US" sz="2800" b="1" dirty="0">
                <a:solidFill>
                  <a:srgbClr val="FF0000"/>
                </a:solidFill>
              </a:rPr>
              <a:t>carbon dioxide</a:t>
            </a:r>
            <a:r>
              <a:rPr lang="en-US" sz="2800" b="1" dirty="0"/>
              <a:t> at the working muscles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1976" y="5257803"/>
            <a:ext cx="3619499" cy="13049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Aerobic energy</a:t>
            </a:r>
            <a:r>
              <a:rPr lang="en-US" sz="2400" b="1" dirty="0" smtClean="0"/>
              <a:t> </a:t>
            </a:r>
            <a:r>
              <a:rPr lang="en-US" sz="2400" b="1" dirty="0"/>
              <a:t>system will be progressively </a:t>
            </a:r>
            <a:r>
              <a:rPr lang="en-US" sz="2400" b="1" dirty="0">
                <a:solidFill>
                  <a:srgbClr val="FF0000"/>
                </a:solidFill>
              </a:rPr>
              <a:t>activated</a:t>
            </a:r>
          </a:p>
        </p:txBody>
      </p:sp>
      <p:sp>
        <p:nvSpPr>
          <p:cNvPr id="8" name="Down Arrow 7"/>
          <p:cNvSpPr/>
          <p:nvPr/>
        </p:nvSpPr>
        <p:spPr>
          <a:xfrm>
            <a:off x="2219321" y="2823866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185982" y="4696126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91098" y="1288258"/>
            <a:ext cx="1952625" cy="155257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200520" y="2107406"/>
            <a:ext cx="728660" cy="285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34301" y="1616870"/>
            <a:ext cx="4010024" cy="8405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increase in </a:t>
            </a:r>
            <a:r>
              <a:rPr lang="en-US" sz="2800" b="1" dirty="0">
                <a:solidFill>
                  <a:srgbClr val="FF0000"/>
                </a:solidFill>
              </a:rPr>
              <a:t>blood</a:t>
            </a:r>
            <a:r>
              <a:rPr lang="en-US" sz="2800" b="1" dirty="0"/>
              <a:t> flow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34300" y="3100091"/>
            <a:ext cx="4010025" cy="7268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oxygen delivery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9623819" y="2564312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08016" y="2135980"/>
            <a:ext cx="745330" cy="95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22412" y="4636297"/>
            <a:ext cx="4010025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enhanced </a:t>
            </a:r>
            <a:r>
              <a:rPr lang="en-US" sz="2800" b="1" dirty="0">
                <a:solidFill>
                  <a:srgbClr val="FF0000"/>
                </a:solidFill>
              </a:rPr>
              <a:t>metabolic</a:t>
            </a:r>
            <a:r>
              <a:rPr lang="en-US" sz="2800" b="1" dirty="0">
                <a:solidFill>
                  <a:schemeClr val="tx1"/>
                </a:solidFill>
              </a:rPr>
              <a:t> reactions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9708350" y="3938001"/>
            <a:ext cx="219075" cy="466725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81500" y="4867275"/>
            <a:ext cx="3249805" cy="16716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facilitate oxygen </a:t>
            </a:r>
            <a:r>
              <a:rPr lang="en-US" sz="2800" b="1" dirty="0">
                <a:solidFill>
                  <a:srgbClr val="FF0000"/>
                </a:solidFill>
              </a:rPr>
              <a:t>release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from </a:t>
            </a:r>
            <a:r>
              <a:rPr lang="en-US" sz="2800" b="1" dirty="0" smtClean="0">
                <a:solidFill>
                  <a:srgbClr val="FF0000"/>
                </a:solidFill>
              </a:rPr>
              <a:t>hemoglobin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and myoglobin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5892995" y="4255295"/>
            <a:ext cx="266699" cy="52387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03513" y="3295650"/>
            <a:ext cx="3327793" cy="7905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higher </a:t>
            </a:r>
            <a:r>
              <a:rPr lang="en-US" sz="2400" b="1" dirty="0" smtClean="0">
                <a:solidFill>
                  <a:schemeClr val="tx1"/>
                </a:solidFill>
              </a:rPr>
              <a:t>muscle temperatures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026345" y="2934297"/>
            <a:ext cx="9525" cy="3315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6292272" cy="1118177"/>
          </a:xfrm>
        </p:spPr>
        <p:txBody>
          <a:bodyPr>
            <a:normAutofit/>
          </a:bodyPr>
          <a:lstStyle/>
          <a:p>
            <a:r>
              <a:rPr lang="en-US" b="1" dirty="0"/>
              <a:t>Opposite 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403926"/>
            <a:ext cx="6292273" cy="4952423"/>
          </a:xfrm>
        </p:spPr>
        <p:txBody>
          <a:bodyPr>
            <a:normAutofit/>
          </a:bodyPr>
          <a:lstStyle/>
          <a:p>
            <a:r>
              <a:rPr lang="en-US" sz="3200" dirty="0"/>
              <a:t>This setup has an </a:t>
            </a:r>
            <a:r>
              <a:rPr lang="en-US" sz="3200" dirty="0" smtClean="0"/>
              <a:t>advantage over </a:t>
            </a:r>
            <a:r>
              <a:rPr lang="en-US" sz="3200" dirty="0"/>
              <a:t>the </a:t>
            </a:r>
            <a:r>
              <a:rPr lang="en-US" sz="3200" dirty="0" smtClean="0"/>
              <a:t>there-and-back pattern </a:t>
            </a:r>
            <a:r>
              <a:rPr lang="en-US" sz="3200" dirty="0"/>
              <a:t>in that it </a:t>
            </a:r>
            <a:r>
              <a:rPr lang="en-US" sz="3200" dirty="0" smtClean="0"/>
              <a:t>greatly </a:t>
            </a:r>
            <a:r>
              <a:rPr lang="en-US" sz="3200" dirty="0" smtClean="0">
                <a:solidFill>
                  <a:srgbClr val="FF0000"/>
                </a:solidFill>
              </a:rPr>
              <a:t>increases </a:t>
            </a:r>
            <a:r>
              <a:rPr lang="en-US" sz="3200" dirty="0">
                <a:solidFill>
                  <a:srgbClr val="FF0000"/>
                </a:solidFill>
              </a:rPr>
              <a:t>the amount </a:t>
            </a:r>
            <a:r>
              <a:rPr lang="en-US" sz="3200" dirty="0" smtClean="0">
                <a:solidFill>
                  <a:srgbClr val="FF0000"/>
                </a:solidFill>
              </a:rPr>
              <a:t>of work </a:t>
            </a:r>
            <a:r>
              <a:rPr lang="en-US" sz="3200" dirty="0"/>
              <a:t>carried out in </a:t>
            </a:r>
            <a:r>
              <a:rPr lang="en-US" sz="3200" dirty="0">
                <a:solidFill>
                  <a:srgbClr val="FF0000"/>
                </a:solidFill>
              </a:rPr>
              <a:t>a </a:t>
            </a:r>
            <a:r>
              <a:rPr lang="en-US" sz="3200" dirty="0" smtClean="0">
                <a:solidFill>
                  <a:srgbClr val="FF0000"/>
                </a:solidFill>
              </a:rPr>
              <a:t>time period</a:t>
            </a:r>
            <a:r>
              <a:rPr lang="en-US" sz="3200" dirty="0" smtClean="0"/>
              <a:t> </a:t>
            </a:r>
            <a:r>
              <a:rPr lang="en-US" sz="3200" dirty="0"/>
              <a:t>and also adds </a:t>
            </a:r>
            <a:r>
              <a:rPr lang="en-US" sz="3200" dirty="0" smtClean="0"/>
              <a:t>the need </a:t>
            </a:r>
            <a:r>
              <a:rPr lang="en-US" sz="3200" dirty="0"/>
              <a:t>for greater </a:t>
            </a:r>
            <a:r>
              <a:rPr lang="en-US" sz="3200" dirty="0" smtClean="0">
                <a:solidFill>
                  <a:srgbClr val="FF0000"/>
                </a:solidFill>
              </a:rPr>
              <a:t>communication</a:t>
            </a:r>
            <a:r>
              <a:rPr lang="en-US" sz="3200" dirty="0" smtClean="0"/>
              <a:t> between </a:t>
            </a:r>
            <a:r>
              <a:rPr lang="en-US" sz="3200" dirty="0"/>
              <a:t>athletes</a:t>
            </a:r>
            <a:r>
              <a:rPr lang="en-US" sz="3200" dirty="0" smtClean="0"/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Distances</a:t>
            </a:r>
            <a:r>
              <a:rPr lang="en-US" sz="3200" dirty="0"/>
              <a:t> can be </a:t>
            </a:r>
            <a:r>
              <a:rPr lang="en-US" sz="3200" dirty="0" smtClean="0"/>
              <a:t>varied depending </a:t>
            </a:r>
            <a:r>
              <a:rPr lang="en-US" sz="3200" dirty="0"/>
              <a:t>upon the skill </a:t>
            </a:r>
            <a:r>
              <a:rPr lang="en-US" sz="3200" dirty="0" smtClean="0"/>
              <a:t>or level </a:t>
            </a:r>
            <a:r>
              <a:rPr lang="en-US" sz="3200" dirty="0"/>
              <a:t>of ability, but </a:t>
            </a:r>
            <a:r>
              <a:rPr lang="en-US" sz="3200" dirty="0">
                <a:solidFill>
                  <a:srgbClr val="FF0000"/>
                </a:solidFill>
              </a:rPr>
              <a:t>10 </a:t>
            </a:r>
            <a:r>
              <a:rPr lang="en-US" sz="3200" dirty="0" smtClean="0">
                <a:solidFill>
                  <a:srgbClr val="FF0000"/>
                </a:solidFill>
              </a:rPr>
              <a:t>yards (or </a:t>
            </a:r>
            <a:r>
              <a:rPr lang="en-US" sz="3200" dirty="0">
                <a:solidFill>
                  <a:srgbClr val="FF0000"/>
                </a:solidFill>
              </a:rPr>
              <a:t>10 meters) </a:t>
            </a:r>
            <a:r>
              <a:rPr lang="en-US" sz="3200" dirty="0"/>
              <a:t>is </a:t>
            </a:r>
            <a:r>
              <a:rPr lang="en-US" sz="3200" dirty="0" smtClean="0"/>
              <a:t>normally appropriate</a:t>
            </a:r>
            <a:r>
              <a:rPr lang="en-US" sz="3200" dirty="0"/>
              <a:t>.</a:t>
            </a:r>
            <a:endParaRPr lang="en-US" sz="3200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471" y="135617"/>
            <a:ext cx="3713019" cy="666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6292272" cy="1118177"/>
          </a:xfrm>
        </p:spPr>
        <p:txBody>
          <a:bodyPr>
            <a:normAutofit/>
          </a:bodyPr>
          <a:lstStyle/>
          <a:p>
            <a:r>
              <a:rPr lang="en-US" b="1" dirty="0"/>
              <a:t>Grids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403926"/>
            <a:ext cx="6292273" cy="495242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 very simple yet </a:t>
            </a:r>
            <a:r>
              <a:rPr lang="en-US" sz="3200" dirty="0" smtClean="0">
                <a:solidFill>
                  <a:srgbClr val="FF0000"/>
                </a:solidFill>
              </a:rPr>
              <a:t>effective</a:t>
            </a:r>
            <a:r>
              <a:rPr lang="en-US" sz="3200" dirty="0" smtClean="0"/>
              <a:t> pattern </a:t>
            </a:r>
            <a:r>
              <a:rPr lang="en-US" sz="3200" dirty="0"/>
              <a:t>for </a:t>
            </a:r>
            <a:r>
              <a:rPr lang="en-US" sz="3200" dirty="0">
                <a:solidFill>
                  <a:srgbClr val="FF0000"/>
                </a:solidFill>
              </a:rPr>
              <a:t>dribbling or </a:t>
            </a:r>
            <a:r>
              <a:rPr lang="en-US" sz="3200" dirty="0" smtClean="0">
                <a:solidFill>
                  <a:srgbClr val="FF0000"/>
                </a:solidFill>
              </a:rPr>
              <a:t>control-based </a:t>
            </a:r>
            <a:r>
              <a:rPr lang="en-US" sz="3200" dirty="0"/>
              <a:t>skills is a grid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confined area, </a:t>
            </a:r>
            <a:r>
              <a:rPr lang="en-US" sz="3200" dirty="0" smtClean="0">
                <a:solidFill>
                  <a:srgbClr val="FF0000"/>
                </a:solidFill>
              </a:rPr>
              <a:t>combined with </a:t>
            </a:r>
            <a:r>
              <a:rPr lang="en-US" sz="3200" dirty="0">
                <a:solidFill>
                  <a:srgbClr val="FF0000"/>
                </a:solidFill>
              </a:rPr>
              <a:t>other athletes</a:t>
            </a:r>
            <a:r>
              <a:rPr lang="en-US" sz="3200" dirty="0"/>
              <a:t> moving within this area, provides a </a:t>
            </a:r>
            <a:r>
              <a:rPr lang="en-US" sz="3200" dirty="0" smtClean="0"/>
              <a:t>challenge when </a:t>
            </a:r>
            <a:r>
              <a:rPr lang="en-US" sz="3200" dirty="0"/>
              <a:t>performing even the most basic skills. </a:t>
            </a:r>
            <a:r>
              <a:rPr lang="en-US" sz="3200" dirty="0">
                <a:solidFill>
                  <a:srgbClr val="FF0000"/>
                </a:solidFill>
              </a:rPr>
              <a:t>Add variety and challenge </a:t>
            </a:r>
            <a:r>
              <a:rPr lang="en-US" sz="3200" dirty="0" smtClean="0">
                <a:solidFill>
                  <a:srgbClr val="FF0000"/>
                </a:solidFill>
              </a:rPr>
              <a:t>by increasing </a:t>
            </a:r>
            <a:r>
              <a:rPr lang="en-US" sz="3200" dirty="0">
                <a:solidFill>
                  <a:srgbClr val="FF0000"/>
                </a:solidFill>
              </a:rPr>
              <a:t>the number of athletes </a:t>
            </a:r>
            <a:r>
              <a:rPr lang="en-US" sz="3200" dirty="0"/>
              <a:t>in each square; the greater the </a:t>
            </a:r>
            <a:r>
              <a:rPr lang="en-US" sz="3200" dirty="0" smtClean="0"/>
              <a:t>number, the </a:t>
            </a:r>
            <a:r>
              <a:rPr lang="en-US" sz="3200" dirty="0"/>
              <a:t>greater the interference effect.</a:t>
            </a:r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10" y="285749"/>
            <a:ext cx="4543462" cy="58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6292272" cy="1118177"/>
          </a:xfrm>
        </p:spPr>
        <p:txBody>
          <a:bodyPr>
            <a:normAutofit/>
          </a:bodyPr>
          <a:lstStyle/>
          <a:p>
            <a:r>
              <a:rPr lang="en-US" b="1" dirty="0"/>
              <a:t>Grids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403926"/>
            <a:ext cx="6292273" cy="495242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 very simple yet </a:t>
            </a:r>
            <a:r>
              <a:rPr lang="en-US" sz="3200" dirty="0" smtClean="0">
                <a:solidFill>
                  <a:srgbClr val="FF0000"/>
                </a:solidFill>
              </a:rPr>
              <a:t>effective</a:t>
            </a:r>
            <a:r>
              <a:rPr lang="en-US" sz="3200" dirty="0" smtClean="0"/>
              <a:t> pattern </a:t>
            </a:r>
            <a:r>
              <a:rPr lang="en-US" sz="3200" dirty="0"/>
              <a:t>for </a:t>
            </a:r>
            <a:r>
              <a:rPr lang="en-US" sz="3200" dirty="0">
                <a:solidFill>
                  <a:srgbClr val="FF0000"/>
                </a:solidFill>
              </a:rPr>
              <a:t>dribbling or </a:t>
            </a:r>
            <a:r>
              <a:rPr lang="en-US" sz="3200" dirty="0" smtClean="0">
                <a:solidFill>
                  <a:srgbClr val="FF0000"/>
                </a:solidFill>
              </a:rPr>
              <a:t>control-based </a:t>
            </a:r>
            <a:r>
              <a:rPr lang="en-US" sz="3200" dirty="0"/>
              <a:t>skills is a grid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confined area, </a:t>
            </a:r>
            <a:r>
              <a:rPr lang="en-US" sz="3200" dirty="0" smtClean="0">
                <a:solidFill>
                  <a:srgbClr val="FF0000"/>
                </a:solidFill>
              </a:rPr>
              <a:t>combined with </a:t>
            </a:r>
            <a:r>
              <a:rPr lang="en-US" sz="3200" dirty="0">
                <a:solidFill>
                  <a:srgbClr val="FF0000"/>
                </a:solidFill>
              </a:rPr>
              <a:t>other athletes</a:t>
            </a:r>
            <a:r>
              <a:rPr lang="en-US" sz="3200" dirty="0"/>
              <a:t> moving within this area, provides a </a:t>
            </a:r>
            <a:r>
              <a:rPr lang="en-US" sz="3200" dirty="0" smtClean="0"/>
              <a:t>challenge when </a:t>
            </a:r>
            <a:r>
              <a:rPr lang="en-US" sz="3200" dirty="0"/>
              <a:t>performing even the most basic skills. </a:t>
            </a:r>
            <a:r>
              <a:rPr lang="en-US" sz="3200" dirty="0">
                <a:solidFill>
                  <a:srgbClr val="FF0000"/>
                </a:solidFill>
              </a:rPr>
              <a:t>Add variety and challenge </a:t>
            </a:r>
            <a:r>
              <a:rPr lang="en-US" sz="3200" dirty="0" smtClean="0">
                <a:solidFill>
                  <a:srgbClr val="FF0000"/>
                </a:solidFill>
              </a:rPr>
              <a:t>by increasing </a:t>
            </a:r>
            <a:r>
              <a:rPr lang="en-US" sz="3200" dirty="0">
                <a:solidFill>
                  <a:srgbClr val="FF0000"/>
                </a:solidFill>
              </a:rPr>
              <a:t>the number of athletes </a:t>
            </a:r>
            <a:r>
              <a:rPr lang="en-US" sz="3200" dirty="0"/>
              <a:t>in each square; the greater the </a:t>
            </a:r>
            <a:r>
              <a:rPr lang="en-US" sz="3200" dirty="0" smtClean="0"/>
              <a:t>number, the </a:t>
            </a:r>
            <a:r>
              <a:rPr lang="en-US" sz="3200" dirty="0"/>
              <a:t>greater the interference effect.</a:t>
            </a:r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10" y="285749"/>
            <a:ext cx="4543462" cy="58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6292272" cy="1118177"/>
          </a:xfrm>
        </p:spPr>
        <p:txBody>
          <a:bodyPr>
            <a:normAutofit/>
          </a:bodyPr>
          <a:lstStyle/>
          <a:p>
            <a:r>
              <a:rPr lang="en-US" b="1" dirty="0"/>
              <a:t>Crosses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5636492" cy="4952423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Athletes </a:t>
            </a:r>
            <a:r>
              <a:rPr lang="en-US" sz="3200" dirty="0"/>
              <a:t>performing the skill as they </a:t>
            </a:r>
            <a:r>
              <a:rPr lang="en-US" sz="3200" dirty="0">
                <a:solidFill>
                  <a:srgbClr val="FF0000"/>
                </a:solidFill>
              </a:rPr>
              <a:t>move between cones</a:t>
            </a:r>
            <a:r>
              <a:rPr lang="en-US" sz="3200" dirty="0"/>
              <a:t>. The </a:t>
            </a:r>
            <a:r>
              <a:rPr lang="en-US" sz="3200" dirty="0" smtClean="0"/>
              <a:t>simplest setup </a:t>
            </a:r>
            <a:r>
              <a:rPr lang="en-US" sz="3200" dirty="0"/>
              <a:t>is with a ball moving in each diagonal direction (e.g., at cone </a:t>
            </a:r>
            <a:r>
              <a:rPr lang="en-US" sz="3200" dirty="0" smtClean="0"/>
              <a:t>A and </a:t>
            </a:r>
            <a:r>
              <a:rPr lang="en-US" sz="3200" dirty="0"/>
              <a:t>cone D). The full setup places a ball at all cones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For example, linear running and deceleration in a soccer practice can </a:t>
            </a:r>
            <a:r>
              <a:rPr lang="en-US" sz="3200" dirty="0" smtClean="0"/>
              <a:t>be combined </a:t>
            </a:r>
            <a:r>
              <a:rPr lang="en-US" sz="3200" dirty="0"/>
              <a:t>with </a:t>
            </a:r>
            <a:r>
              <a:rPr lang="en-US" sz="3200" dirty="0">
                <a:solidFill>
                  <a:srgbClr val="FF0000"/>
                </a:solidFill>
              </a:rPr>
              <a:t>passing, first touch </a:t>
            </a:r>
            <a:r>
              <a:rPr lang="en-US" sz="3200" dirty="0"/>
              <a:t>drills, or both.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455" y="1054101"/>
            <a:ext cx="5289775" cy="4755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8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6292272" cy="1118177"/>
          </a:xfrm>
        </p:spPr>
        <p:txBody>
          <a:bodyPr>
            <a:normAutofit/>
          </a:bodyPr>
          <a:lstStyle/>
          <a:p>
            <a:r>
              <a:rPr lang="en-US" b="1" dirty="0"/>
              <a:t>Organizing a Raise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4952423"/>
          </a:xfrm>
        </p:spPr>
        <p:txBody>
          <a:bodyPr>
            <a:normAutofit/>
          </a:bodyPr>
          <a:lstStyle/>
          <a:p>
            <a:r>
              <a:rPr lang="en-US" sz="3200" dirty="0"/>
              <a:t>For </a:t>
            </a:r>
            <a:r>
              <a:rPr lang="en-US" sz="3200" dirty="0">
                <a:solidFill>
                  <a:srgbClr val="FF0000"/>
                </a:solidFill>
              </a:rPr>
              <a:t>maximum effectiveness</a:t>
            </a:r>
            <a:r>
              <a:rPr lang="en-US" sz="3200" dirty="0"/>
              <a:t>, the activities in the Raise phase </a:t>
            </a:r>
            <a:r>
              <a:rPr lang="en-US" sz="3200" dirty="0">
                <a:solidFill>
                  <a:srgbClr val="FF0000"/>
                </a:solidFill>
              </a:rPr>
              <a:t>should </a:t>
            </a:r>
            <a:r>
              <a:rPr lang="en-US" sz="3200" dirty="0" smtClean="0">
                <a:solidFill>
                  <a:srgbClr val="FF0000"/>
                </a:solidFill>
              </a:rPr>
              <a:t>be integrated </a:t>
            </a:r>
            <a:r>
              <a:rPr lang="en-US" sz="3200" dirty="0">
                <a:solidFill>
                  <a:srgbClr val="FF0000"/>
                </a:solidFill>
              </a:rPr>
              <a:t>with either the main training session </a:t>
            </a:r>
            <a:r>
              <a:rPr lang="en-US" sz="3200" dirty="0"/>
              <a:t>aims or the </a:t>
            </a:r>
            <a:r>
              <a:rPr lang="en-US" sz="3200" dirty="0" smtClean="0">
                <a:solidFill>
                  <a:srgbClr val="FF0000"/>
                </a:solidFill>
              </a:rPr>
              <a:t>development program </a:t>
            </a:r>
            <a:r>
              <a:rPr lang="en-US" sz="3200" dirty="0"/>
              <a:t>of the athlete</a:t>
            </a:r>
            <a:r>
              <a:rPr lang="en-US" sz="3200" dirty="0" smtClean="0"/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Planning of the warm-up </a:t>
            </a:r>
            <a:r>
              <a:rPr lang="en-US" sz="3200" dirty="0"/>
              <a:t>should </a:t>
            </a:r>
            <a:r>
              <a:rPr lang="en-US" sz="3200" dirty="0" smtClean="0"/>
              <a:t>always consider </a:t>
            </a:r>
            <a:r>
              <a:rPr lang="en-US" sz="3200" dirty="0"/>
              <a:t>the main aims of the session itself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For example, if the </a:t>
            </a:r>
            <a:r>
              <a:rPr lang="en-US" sz="3200" dirty="0">
                <a:solidFill>
                  <a:srgbClr val="FF0000"/>
                </a:solidFill>
              </a:rPr>
              <a:t>main </a:t>
            </a:r>
            <a:r>
              <a:rPr lang="en-US" sz="3200" dirty="0" smtClean="0">
                <a:solidFill>
                  <a:srgbClr val="FF0000"/>
                </a:solidFill>
              </a:rPr>
              <a:t>aim of </a:t>
            </a:r>
            <a:r>
              <a:rPr lang="en-US" sz="3200" dirty="0">
                <a:solidFill>
                  <a:srgbClr val="FF0000"/>
                </a:solidFill>
              </a:rPr>
              <a:t>the session is defensive </a:t>
            </a:r>
            <a:r>
              <a:rPr lang="en-US" sz="3200" dirty="0"/>
              <a:t>movement, then movements included in </a:t>
            </a:r>
            <a:r>
              <a:rPr lang="en-US" sz="3200" dirty="0" smtClean="0"/>
              <a:t>the Raise </a:t>
            </a:r>
            <a:r>
              <a:rPr lang="en-US" sz="3200" dirty="0"/>
              <a:t>phase should contribute to </a:t>
            </a:r>
            <a:r>
              <a:rPr lang="en-US" sz="3200" dirty="0">
                <a:solidFill>
                  <a:srgbClr val="FF0000"/>
                </a:solidFill>
              </a:rPr>
              <a:t>effective defensive movement</a:t>
            </a:r>
            <a:r>
              <a:rPr lang="en-US" sz="3200" dirty="0"/>
              <a:t>, </a:t>
            </a:r>
            <a:r>
              <a:rPr lang="en-US" sz="3200" dirty="0" smtClean="0"/>
              <a:t>such as </a:t>
            </a:r>
            <a:r>
              <a:rPr lang="en-US" sz="3200" dirty="0">
                <a:solidFill>
                  <a:srgbClr val="FF0000"/>
                </a:solidFill>
              </a:rPr>
              <a:t>jockeying and backtracking</a:t>
            </a:r>
            <a:r>
              <a:rPr lang="en-US" sz="3200" dirty="0"/>
              <a:t>.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682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49"/>
            <a:ext cx="6292272" cy="1118177"/>
          </a:xfrm>
        </p:spPr>
        <p:txBody>
          <a:bodyPr>
            <a:normAutofit/>
          </a:bodyPr>
          <a:lstStyle/>
          <a:p>
            <a:r>
              <a:rPr lang="en-US" b="1" dirty="0"/>
              <a:t>Organizing a Raise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495242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However, this should not be the </a:t>
            </a:r>
            <a:r>
              <a:rPr lang="en-US" sz="3200" dirty="0" smtClean="0">
                <a:solidFill>
                  <a:srgbClr val="FF0000"/>
                </a:solidFill>
              </a:rPr>
              <a:t>only consideration</a:t>
            </a:r>
            <a:r>
              <a:rPr lang="en-US" sz="3200" dirty="0"/>
              <a:t>; we must always remember that the Raise phase </a:t>
            </a:r>
            <a:r>
              <a:rPr lang="en-US" sz="3200" dirty="0" smtClean="0"/>
              <a:t>provides opportunities </a:t>
            </a:r>
            <a:r>
              <a:rPr lang="en-US" sz="3200" dirty="0"/>
              <a:t>to reinforce technical capacity in a wide range of </a:t>
            </a:r>
            <a:r>
              <a:rPr lang="en-US" sz="3200" dirty="0" smtClean="0">
                <a:solidFill>
                  <a:srgbClr val="FF0000"/>
                </a:solidFill>
              </a:rPr>
              <a:t>skills and </a:t>
            </a:r>
            <a:r>
              <a:rPr lang="en-US" sz="3200" dirty="0">
                <a:solidFill>
                  <a:srgbClr val="FF0000"/>
                </a:solidFill>
              </a:rPr>
              <a:t>movement patterns</a:t>
            </a:r>
            <a:r>
              <a:rPr lang="en-US" sz="3200" dirty="0"/>
              <a:t>, which may or may </a:t>
            </a:r>
            <a:r>
              <a:rPr lang="en-US" sz="3200" dirty="0">
                <a:solidFill>
                  <a:srgbClr val="FF0000"/>
                </a:solidFill>
              </a:rPr>
              <a:t>not</a:t>
            </a:r>
            <a:r>
              <a:rPr lang="en-US" sz="3200" dirty="0"/>
              <a:t> be directly </a:t>
            </a:r>
            <a:r>
              <a:rPr lang="en-US" sz="3200" dirty="0">
                <a:solidFill>
                  <a:srgbClr val="FF0000"/>
                </a:solidFill>
              </a:rPr>
              <a:t>involved </a:t>
            </a:r>
            <a:r>
              <a:rPr lang="en-US" sz="3200" dirty="0" smtClean="0">
                <a:solidFill>
                  <a:srgbClr val="FF0000"/>
                </a:solidFill>
              </a:rPr>
              <a:t>in the </a:t>
            </a:r>
            <a:r>
              <a:rPr lang="en-US" sz="3200" dirty="0">
                <a:solidFill>
                  <a:srgbClr val="FF0000"/>
                </a:solidFill>
              </a:rPr>
              <a:t>upcoming session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Raise phase, which typically </a:t>
            </a:r>
            <a:r>
              <a:rPr lang="en-US" sz="3200" dirty="0" smtClean="0"/>
              <a:t>lasts 5 </a:t>
            </a:r>
            <a:r>
              <a:rPr lang="en-US" sz="3200" dirty="0"/>
              <a:t>to 10 minutes.</a:t>
            </a:r>
          </a:p>
        </p:txBody>
      </p:sp>
    </p:spTree>
    <p:extLst>
      <p:ext uri="{BB962C8B-B14F-4D97-AF65-F5344CB8AC3E}">
        <p14:creationId xmlns:p14="http://schemas.microsoft.com/office/powerpoint/2010/main" val="29025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Appropriate Challenge and Intensity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495242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Activities </a:t>
            </a:r>
            <a:r>
              <a:rPr lang="en-US" sz="3200" dirty="0"/>
              <a:t>selected need to have an initially </a:t>
            </a:r>
            <a:r>
              <a:rPr lang="en-US" sz="3200" dirty="0">
                <a:solidFill>
                  <a:srgbClr val="FF0000"/>
                </a:solidFill>
              </a:rPr>
              <a:t>low </a:t>
            </a:r>
            <a:r>
              <a:rPr lang="en-US" sz="3200" dirty="0" smtClean="0">
                <a:solidFill>
                  <a:srgbClr val="FF0000"/>
                </a:solidFill>
              </a:rPr>
              <a:t>intensity </a:t>
            </a:r>
            <a:r>
              <a:rPr lang="en-US" sz="3200" dirty="0" smtClean="0"/>
              <a:t>to </a:t>
            </a:r>
            <a:r>
              <a:rPr lang="en-US" sz="3200" dirty="0"/>
              <a:t>ensure that there is a gradual acclimation to the exercise load</a:t>
            </a:r>
            <a:r>
              <a:rPr lang="en-US" sz="3200" dirty="0" smtClean="0"/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An </a:t>
            </a:r>
            <a:r>
              <a:rPr lang="en-US" sz="3200" dirty="0" smtClean="0">
                <a:solidFill>
                  <a:srgbClr val="FF0000"/>
                </a:solidFill>
              </a:rPr>
              <a:t>important consideration </a:t>
            </a:r>
            <a:r>
              <a:rPr lang="en-US" sz="3200" dirty="0"/>
              <a:t>is that the </a:t>
            </a:r>
            <a:r>
              <a:rPr lang="en-US" sz="3200" dirty="0">
                <a:solidFill>
                  <a:srgbClr val="FF0000"/>
                </a:solidFill>
              </a:rPr>
              <a:t>inclusion of a skill </a:t>
            </a:r>
            <a:r>
              <a:rPr lang="en-US" sz="3200" dirty="0"/>
              <a:t>into a movement </a:t>
            </a:r>
            <a:r>
              <a:rPr lang="en-US" sz="3200" dirty="0" smtClean="0"/>
              <a:t>pattern normally </a:t>
            </a:r>
            <a:r>
              <a:rPr lang="en-US" sz="3200" dirty="0">
                <a:solidFill>
                  <a:srgbClr val="FF0000"/>
                </a:solidFill>
              </a:rPr>
              <a:t>increases</a:t>
            </a:r>
            <a:r>
              <a:rPr lang="en-US" sz="3200" dirty="0"/>
              <a:t> the </a:t>
            </a:r>
            <a:r>
              <a:rPr lang="en-US" sz="3200" dirty="0">
                <a:solidFill>
                  <a:srgbClr val="FF0000"/>
                </a:solidFill>
              </a:rPr>
              <a:t>energy</a:t>
            </a:r>
            <a:r>
              <a:rPr lang="en-US" sz="3200" dirty="0"/>
              <a:t> cost of that activity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As the phase </a:t>
            </a:r>
            <a:r>
              <a:rPr lang="en-US" sz="3200" dirty="0" smtClean="0"/>
              <a:t>continues, </a:t>
            </a:r>
            <a:r>
              <a:rPr lang="en-US" sz="3200" dirty="0" smtClean="0">
                <a:solidFill>
                  <a:srgbClr val="FF0000"/>
                </a:solidFill>
              </a:rPr>
              <a:t>intensity </a:t>
            </a:r>
            <a:r>
              <a:rPr lang="en-US" sz="3200" dirty="0">
                <a:solidFill>
                  <a:srgbClr val="FF0000"/>
                </a:solidFill>
              </a:rPr>
              <a:t>can be increased</a:t>
            </a:r>
            <a:r>
              <a:rPr lang="en-US" sz="3200" dirty="0"/>
              <a:t>; but remember that the </a:t>
            </a:r>
            <a:r>
              <a:rPr lang="en-US" sz="3200" dirty="0" smtClean="0">
                <a:solidFill>
                  <a:srgbClr val="FF0000"/>
                </a:solidFill>
              </a:rPr>
              <a:t>high-intensity activities </a:t>
            </a:r>
            <a:r>
              <a:rPr lang="en-US" sz="3200" dirty="0"/>
              <a:t>will come in the </a:t>
            </a:r>
            <a:r>
              <a:rPr lang="en-US" sz="3200" dirty="0">
                <a:solidFill>
                  <a:srgbClr val="FF0000"/>
                </a:solidFill>
              </a:rPr>
              <a:t>Potentiation</a:t>
            </a:r>
            <a:r>
              <a:rPr lang="en-US" sz="3200" dirty="0"/>
              <a:t> phase, so there is no need </a:t>
            </a:r>
            <a:r>
              <a:rPr lang="en-US" sz="3200" dirty="0" smtClean="0"/>
              <a:t>to reach </a:t>
            </a:r>
            <a:r>
              <a:rPr lang="en-US" sz="3200" dirty="0"/>
              <a:t>high intensities at this stage.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39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Sequential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4952423"/>
          </a:xfrm>
        </p:spPr>
        <p:txBody>
          <a:bodyPr>
            <a:normAutofit/>
          </a:bodyPr>
          <a:lstStyle/>
          <a:p>
            <a:r>
              <a:rPr lang="en-US" sz="3200" dirty="0"/>
              <a:t>Once the activities have been chosen, then their structural </a:t>
            </a:r>
            <a:r>
              <a:rPr lang="en-US" sz="3200" dirty="0" smtClean="0">
                <a:solidFill>
                  <a:srgbClr val="FF0000"/>
                </a:solidFill>
              </a:rPr>
              <a:t>integration</a:t>
            </a:r>
            <a:r>
              <a:rPr lang="en-US" sz="3200" dirty="0" smtClean="0"/>
              <a:t> into </a:t>
            </a:r>
            <a:r>
              <a:rPr lang="en-US" sz="3200" dirty="0"/>
              <a:t>the session should be considered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Initial activities should be of a </a:t>
            </a:r>
            <a:r>
              <a:rPr lang="en-US" sz="3200" dirty="0">
                <a:solidFill>
                  <a:srgbClr val="FF0000"/>
                </a:solidFill>
              </a:rPr>
              <a:t>low intensity</a:t>
            </a:r>
            <a:r>
              <a:rPr lang="en-US" sz="3200" dirty="0"/>
              <a:t>, but the </a:t>
            </a:r>
            <a:r>
              <a:rPr lang="en-US" sz="3200" dirty="0" smtClean="0"/>
              <a:t>coach or </a:t>
            </a:r>
            <a:r>
              <a:rPr lang="en-US" sz="3200" dirty="0"/>
              <a:t>athlete should make </a:t>
            </a:r>
            <a:r>
              <a:rPr lang="en-US" sz="3200" dirty="0" smtClean="0"/>
              <a:t>progressions.</a:t>
            </a:r>
          </a:p>
          <a:p>
            <a:r>
              <a:rPr lang="en-US" sz="3200" dirty="0"/>
              <a:t>Importantly, the activities should be </a:t>
            </a:r>
            <a:r>
              <a:rPr lang="en-US" sz="3200" dirty="0">
                <a:solidFill>
                  <a:srgbClr val="FF0000"/>
                </a:solidFill>
              </a:rPr>
              <a:t>linked</a:t>
            </a:r>
            <a:r>
              <a:rPr lang="en-US" sz="3200" dirty="0"/>
              <a:t> to the </a:t>
            </a:r>
            <a:r>
              <a:rPr lang="en-US" sz="3200" dirty="0" smtClean="0"/>
              <a:t>activities of </a:t>
            </a:r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Potentiation phase </a:t>
            </a:r>
            <a:r>
              <a:rPr lang="en-US" sz="3200" dirty="0"/>
              <a:t>to follow.</a:t>
            </a:r>
          </a:p>
        </p:txBody>
      </p:sp>
    </p:spTree>
    <p:extLst>
      <p:ext uri="{BB962C8B-B14F-4D97-AF65-F5344CB8AC3E}">
        <p14:creationId xmlns:p14="http://schemas.microsoft.com/office/powerpoint/2010/main" val="25928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Appropriate Duration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4952423"/>
          </a:xfrm>
        </p:spPr>
        <p:txBody>
          <a:bodyPr>
            <a:normAutofit/>
          </a:bodyPr>
          <a:lstStyle/>
          <a:p>
            <a:r>
              <a:rPr lang="en-US" sz="3200" dirty="0"/>
              <a:t>The warm-up is always a balance between performance </a:t>
            </a:r>
            <a:r>
              <a:rPr lang="en-US" sz="3200" dirty="0" smtClean="0"/>
              <a:t>enhancement and </a:t>
            </a:r>
            <a:r>
              <a:rPr lang="en-US" sz="3200" dirty="0"/>
              <a:t>fatigue</a:t>
            </a:r>
            <a:r>
              <a:rPr lang="en-US" sz="3200" dirty="0" smtClean="0"/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Typically, this phase will take 5 to 10 minutes</a:t>
            </a:r>
            <a:r>
              <a:rPr lang="en-US" sz="3200" dirty="0"/>
              <a:t>, with the </a:t>
            </a:r>
            <a:r>
              <a:rPr lang="en-US" sz="3200" dirty="0" smtClean="0"/>
              <a:t>duration depending </a:t>
            </a:r>
            <a:r>
              <a:rPr lang="en-US" sz="3200" dirty="0"/>
              <a:t>on the </a:t>
            </a:r>
            <a:r>
              <a:rPr lang="en-US" sz="3200" dirty="0">
                <a:solidFill>
                  <a:srgbClr val="FF0000"/>
                </a:solidFill>
              </a:rPr>
              <a:t>type of activity undertaken</a:t>
            </a:r>
            <a:r>
              <a:rPr lang="en-US" sz="3200" dirty="0"/>
              <a:t>, the </a:t>
            </a:r>
            <a:r>
              <a:rPr lang="en-US" sz="3200" dirty="0">
                <a:solidFill>
                  <a:srgbClr val="FF0000"/>
                </a:solidFill>
              </a:rPr>
              <a:t>athlete’s </a:t>
            </a:r>
            <a:r>
              <a:rPr lang="en-US" sz="3200" dirty="0" smtClean="0">
                <a:solidFill>
                  <a:srgbClr val="FF0000"/>
                </a:solidFill>
              </a:rPr>
              <a:t>condition, and </a:t>
            </a:r>
            <a:r>
              <a:rPr lang="en-US" sz="3200" dirty="0">
                <a:solidFill>
                  <a:srgbClr val="FF0000"/>
                </a:solidFill>
              </a:rPr>
              <a:t>the environment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0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0182" y="215683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The Activation</a:t>
            </a:r>
            <a:br>
              <a:rPr lang="en-US" b="1" dirty="0"/>
            </a:br>
            <a:r>
              <a:rPr lang="en-US" b="1" dirty="0"/>
              <a:t>and Mobilization</a:t>
            </a:r>
            <a:br>
              <a:rPr lang="en-US" b="1" dirty="0"/>
            </a:br>
            <a:r>
              <a:rPr lang="en-US" b="1" dirty="0"/>
              <a:t>Phase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812801" y="840582"/>
            <a:ext cx="3205018" cy="563562"/>
          </a:xfrm>
        </p:spPr>
        <p:txBody>
          <a:bodyPr>
            <a:normAutofit/>
          </a:bodyPr>
          <a:lstStyle/>
          <a:p>
            <a:r>
              <a:rPr lang="en-US" sz="3200" b="1" dirty="0"/>
              <a:t>CHAPTER 5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Psychological Rationale for Warming 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554909"/>
          </a:xfrm>
        </p:spPr>
        <p:txBody>
          <a:bodyPr>
            <a:noAutofit/>
          </a:bodyPr>
          <a:lstStyle/>
          <a:p>
            <a:r>
              <a:rPr lang="en-US" sz="3200" dirty="0"/>
              <a:t>However, it could be argued that </a:t>
            </a:r>
            <a:r>
              <a:rPr lang="en-US" sz="3200" dirty="0" smtClean="0"/>
              <a:t>many of </a:t>
            </a:r>
            <a:r>
              <a:rPr lang="en-US" sz="3200" dirty="0"/>
              <a:t>the methods used in </a:t>
            </a:r>
            <a:r>
              <a:rPr lang="en-US" sz="3200" dirty="0">
                <a:solidFill>
                  <a:srgbClr val="FF0000"/>
                </a:solidFill>
              </a:rPr>
              <a:t>traditional warm-ups </a:t>
            </a:r>
            <a:r>
              <a:rPr lang="en-US" sz="3200" dirty="0"/>
              <a:t>such as </a:t>
            </a:r>
            <a:r>
              <a:rPr lang="en-US" sz="3200" dirty="0">
                <a:solidFill>
                  <a:srgbClr val="FF0000"/>
                </a:solidFill>
              </a:rPr>
              <a:t>extended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aerobic</a:t>
            </a:r>
            <a:r>
              <a:rPr lang="en-US" sz="3200" dirty="0" smtClean="0"/>
              <a:t> activity </a:t>
            </a:r>
            <a:r>
              <a:rPr lang="en-US" sz="3200" dirty="0"/>
              <a:t>and extensive </a:t>
            </a:r>
            <a:r>
              <a:rPr lang="en-US" sz="3200" dirty="0">
                <a:solidFill>
                  <a:srgbClr val="FF0000"/>
                </a:solidFill>
              </a:rPr>
              <a:t>static stretching </a:t>
            </a:r>
            <a:r>
              <a:rPr lang="en-US" sz="3200" dirty="0"/>
              <a:t>do nothing to address the </a:t>
            </a:r>
            <a:r>
              <a:rPr lang="en-US" sz="3200" dirty="0" smtClean="0"/>
              <a:t>psychological requirements </a:t>
            </a:r>
            <a:r>
              <a:rPr lang="en-US" sz="3200" dirty="0"/>
              <a:t>of the warm-up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</a:t>
            </a:r>
            <a:r>
              <a:rPr lang="en-US" sz="3200" dirty="0" smtClean="0">
                <a:solidFill>
                  <a:srgbClr val="FF0000"/>
                </a:solidFill>
              </a:rPr>
              <a:t>warm-up needs</a:t>
            </a:r>
            <a:r>
              <a:rPr lang="en-US" sz="3200" dirty="0" smtClean="0"/>
              <a:t> </a:t>
            </a:r>
            <a:r>
              <a:rPr lang="en-US" sz="3200" dirty="0"/>
              <a:t>to adequately address the </a:t>
            </a:r>
            <a:r>
              <a:rPr lang="en-US" sz="3200" dirty="0">
                <a:solidFill>
                  <a:srgbClr val="FF0000"/>
                </a:solidFill>
              </a:rPr>
              <a:t>technical requirements of the sport </a:t>
            </a:r>
            <a:r>
              <a:rPr lang="en-US" sz="3200" dirty="0" smtClean="0"/>
              <a:t>along with </a:t>
            </a:r>
            <a:r>
              <a:rPr lang="en-US" sz="3200" dirty="0"/>
              <a:t>physical prerequisites for the training session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needs to be a </a:t>
            </a:r>
            <a:r>
              <a:rPr lang="en-US" sz="3200" dirty="0">
                <a:solidFill>
                  <a:srgbClr val="FF0000"/>
                </a:solidFill>
              </a:rPr>
              <a:t>skill element to the warm-up</a:t>
            </a:r>
            <a:r>
              <a:rPr lang="en-US" sz="3200" dirty="0"/>
              <a:t>, especially in </a:t>
            </a:r>
            <a:r>
              <a:rPr lang="en-US" sz="3200" dirty="0" err="1" smtClean="0"/>
              <a:t>precompetition</a:t>
            </a:r>
            <a:r>
              <a:rPr lang="en-US" sz="3200" dirty="0" smtClean="0"/>
              <a:t> warm-ups</a:t>
            </a:r>
            <a:r>
              <a:rPr lang="en-US" sz="3200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Long-Term Focus: Mobility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514465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Mobility, or the ability </a:t>
            </a:r>
            <a:r>
              <a:rPr lang="en-US" sz="3200" dirty="0" smtClean="0"/>
              <a:t>to </a:t>
            </a:r>
            <a:r>
              <a:rPr lang="en-US" sz="3200" dirty="0" smtClean="0">
                <a:solidFill>
                  <a:srgbClr val="FF0000"/>
                </a:solidFill>
              </a:rPr>
              <a:t>move </a:t>
            </a:r>
            <a:r>
              <a:rPr lang="en-US" sz="3200" dirty="0">
                <a:solidFill>
                  <a:srgbClr val="FF0000"/>
                </a:solidFill>
              </a:rPr>
              <a:t>effectively </a:t>
            </a:r>
            <a:r>
              <a:rPr lang="en-US" sz="3200" dirty="0"/>
              <a:t>through a given movement pattern with </a:t>
            </a:r>
            <a:r>
              <a:rPr lang="en-US" sz="3200" dirty="0" smtClean="0"/>
              <a:t>effectiveness and </a:t>
            </a:r>
            <a:r>
              <a:rPr lang="en-US" sz="3200" dirty="0"/>
              <a:t>efficiency, relies on </a:t>
            </a:r>
            <a:r>
              <a:rPr lang="en-US" sz="3200" dirty="0">
                <a:solidFill>
                  <a:srgbClr val="FF0000"/>
                </a:solidFill>
              </a:rPr>
              <a:t>much more than flexibility </a:t>
            </a:r>
            <a:r>
              <a:rPr lang="en-US" sz="3200" dirty="0" smtClean="0">
                <a:solidFill>
                  <a:srgbClr val="FF0000"/>
                </a:solidFill>
              </a:rPr>
              <a:t>alone</a:t>
            </a:r>
            <a:r>
              <a:rPr lang="en-US" sz="3200" dirty="0" smtClean="0"/>
              <a:t>. Mobility requires </a:t>
            </a:r>
            <a:r>
              <a:rPr lang="en-US" sz="3200" dirty="0"/>
              <a:t>a </a:t>
            </a:r>
            <a:r>
              <a:rPr lang="en-US" sz="3200" dirty="0">
                <a:solidFill>
                  <a:srgbClr val="FF0000"/>
                </a:solidFill>
              </a:rPr>
              <a:t>balance of flexibility, stability, and motor </a:t>
            </a:r>
            <a:r>
              <a:rPr lang="en-US" sz="3200" dirty="0" smtClean="0"/>
              <a:t>control.</a:t>
            </a:r>
          </a:p>
          <a:p>
            <a:r>
              <a:rPr lang="en-US" sz="3200" b="1" i="1" dirty="0"/>
              <a:t>The Role of Static </a:t>
            </a:r>
            <a:r>
              <a:rPr lang="en-US" sz="3200" b="1" i="1" dirty="0" smtClean="0"/>
              <a:t>Stretching</a:t>
            </a:r>
          </a:p>
          <a:p>
            <a:r>
              <a:rPr lang="en-US" sz="3200" dirty="0"/>
              <a:t>stretching during a warm-up </a:t>
            </a:r>
            <a:r>
              <a:rPr lang="en-US" sz="3200" dirty="0">
                <a:solidFill>
                  <a:srgbClr val="FF0000"/>
                </a:solidFill>
              </a:rPr>
              <a:t>has any effect on the reduction </a:t>
            </a:r>
            <a:r>
              <a:rPr lang="en-US" sz="3200" dirty="0" smtClean="0"/>
              <a:t>of injury risk.</a:t>
            </a:r>
          </a:p>
          <a:p>
            <a:r>
              <a:rPr lang="en-US" sz="3200" dirty="0"/>
              <a:t>whether </a:t>
            </a:r>
            <a:r>
              <a:rPr lang="en-US" sz="3200" dirty="0">
                <a:solidFill>
                  <a:srgbClr val="FF0000"/>
                </a:solidFill>
              </a:rPr>
              <a:t>static </a:t>
            </a:r>
            <a:r>
              <a:rPr lang="en-US" sz="3200" dirty="0" smtClean="0">
                <a:solidFill>
                  <a:srgbClr val="FF0000"/>
                </a:solidFill>
              </a:rPr>
              <a:t>stretching </a:t>
            </a:r>
            <a:r>
              <a:rPr lang="en-US" sz="3200" dirty="0" smtClean="0"/>
              <a:t>has </a:t>
            </a:r>
            <a:r>
              <a:rPr lang="en-US" sz="3200" dirty="0"/>
              <a:t>a </a:t>
            </a:r>
            <a:r>
              <a:rPr lang="en-US" sz="3200" dirty="0">
                <a:solidFill>
                  <a:srgbClr val="FF0000"/>
                </a:solidFill>
              </a:rPr>
              <a:t>negative</a:t>
            </a:r>
            <a:r>
              <a:rPr lang="en-US" sz="3200" dirty="0"/>
              <a:t> effect on strength </a:t>
            </a:r>
            <a:r>
              <a:rPr lang="en-US" sz="3200" dirty="0">
                <a:solidFill>
                  <a:srgbClr val="FF0000"/>
                </a:solidFill>
              </a:rPr>
              <a:t>power and speed </a:t>
            </a:r>
            <a:r>
              <a:rPr lang="en-US" sz="3200" dirty="0" smtClean="0">
                <a:solidFill>
                  <a:srgbClr val="FF0000"/>
                </a:solidFill>
              </a:rPr>
              <a:t>performance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During this, much </a:t>
            </a:r>
            <a:r>
              <a:rPr lang="en-US" sz="3200" dirty="0" smtClean="0"/>
              <a:t>of the </a:t>
            </a:r>
            <a:r>
              <a:rPr lang="en-US" sz="3200" dirty="0">
                <a:solidFill>
                  <a:srgbClr val="FF0000"/>
                </a:solidFill>
              </a:rPr>
              <a:t>raising benefits</a:t>
            </a:r>
            <a:r>
              <a:rPr lang="en-US" sz="3200" dirty="0"/>
              <a:t> of the Raise phase are </a:t>
            </a:r>
            <a:r>
              <a:rPr lang="en-US" sz="3200" dirty="0" smtClean="0">
                <a:solidFill>
                  <a:srgbClr val="FF0000"/>
                </a:solidFill>
              </a:rPr>
              <a:t>lost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84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Focusing on Mobility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514465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mobility exercises </a:t>
            </a:r>
            <a:r>
              <a:rPr lang="en-US" sz="3200" dirty="0"/>
              <a:t>within this phase </a:t>
            </a:r>
            <a:r>
              <a:rPr lang="en-US" sz="3200" dirty="0" smtClean="0"/>
              <a:t>need to </a:t>
            </a:r>
            <a:r>
              <a:rPr lang="en-US" sz="3200" dirty="0"/>
              <a:t>be performed predominantly in a </a:t>
            </a:r>
            <a:r>
              <a:rPr lang="en-US" sz="3200" dirty="0">
                <a:solidFill>
                  <a:srgbClr val="FF0000"/>
                </a:solidFill>
              </a:rPr>
              <a:t>slow and controlled manner</a:t>
            </a:r>
            <a:r>
              <a:rPr lang="en-US" sz="3200" dirty="0"/>
              <a:t>, </a:t>
            </a:r>
            <a:r>
              <a:rPr lang="en-US" sz="3200" dirty="0" smtClean="0"/>
              <a:t>with the </a:t>
            </a:r>
            <a:r>
              <a:rPr lang="en-US" sz="3200" dirty="0"/>
              <a:t>athlete actively moving through the range of motion</a:t>
            </a:r>
            <a:r>
              <a:rPr lang="en-US" sz="3200" dirty="0" smtClean="0"/>
              <a:t>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activation and mobilization happen </a:t>
            </a:r>
            <a:r>
              <a:rPr lang="en-US" sz="3200" dirty="0" smtClean="0">
                <a:solidFill>
                  <a:srgbClr val="FF0000"/>
                </a:solidFill>
              </a:rPr>
              <a:t>together</a:t>
            </a:r>
            <a:r>
              <a:rPr lang="en-US" sz="3200" dirty="0" smtClean="0"/>
              <a:t>, with </a:t>
            </a:r>
            <a:r>
              <a:rPr lang="en-US" sz="3200" dirty="0"/>
              <a:t>the athlete activating the correct movement pattern to </a:t>
            </a:r>
            <a:r>
              <a:rPr lang="en-US" sz="3200" dirty="0" smtClean="0"/>
              <a:t>achieve the </a:t>
            </a:r>
            <a:r>
              <a:rPr lang="en-US" sz="3200" dirty="0"/>
              <a:t>required mobility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90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Focusing on Movement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514465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stretching</a:t>
            </a:r>
            <a:r>
              <a:rPr lang="en-US" sz="3200" dirty="0"/>
              <a:t> element of a warm-up has </a:t>
            </a:r>
            <a:r>
              <a:rPr lang="en-US" sz="3200" dirty="0" smtClean="0"/>
              <a:t>been on </a:t>
            </a:r>
            <a:r>
              <a:rPr lang="en-US" sz="3200" dirty="0"/>
              <a:t>stretching </a:t>
            </a:r>
            <a:r>
              <a:rPr lang="en-US" sz="3200" dirty="0">
                <a:solidFill>
                  <a:srgbClr val="FF0000"/>
                </a:solidFill>
              </a:rPr>
              <a:t>individual muscles </a:t>
            </a:r>
            <a:r>
              <a:rPr lang="en-US" sz="3200" dirty="0"/>
              <a:t>with little attention placed on </a:t>
            </a:r>
            <a:r>
              <a:rPr lang="en-US" sz="3200" dirty="0" smtClean="0"/>
              <a:t>enhancing movement capacity.</a:t>
            </a:r>
          </a:p>
          <a:p>
            <a:r>
              <a:rPr lang="en-US" sz="3200" dirty="0"/>
              <a:t>However, the </a:t>
            </a:r>
            <a:r>
              <a:rPr lang="en-US" sz="3200" dirty="0">
                <a:solidFill>
                  <a:srgbClr val="FF0000"/>
                </a:solidFill>
              </a:rPr>
              <a:t>focus of the Activation and Mobilization </a:t>
            </a:r>
            <a:r>
              <a:rPr lang="en-US" sz="3200" dirty="0"/>
              <a:t>phase </a:t>
            </a:r>
            <a:r>
              <a:rPr lang="en-US" sz="3200" dirty="0" smtClean="0"/>
              <a:t>is on </a:t>
            </a:r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use of movement to enhance mobility </a:t>
            </a:r>
            <a:r>
              <a:rPr lang="en-US" sz="3200" dirty="0"/>
              <a:t>and movement proficiency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A shift to a movement focus involves examining major </a:t>
            </a:r>
            <a:r>
              <a:rPr lang="en-US" sz="3200" dirty="0" smtClean="0">
                <a:solidFill>
                  <a:srgbClr val="FF0000"/>
                </a:solidFill>
              </a:rPr>
              <a:t>movement patterns </a:t>
            </a:r>
            <a:r>
              <a:rPr lang="en-US" sz="3200" dirty="0">
                <a:solidFill>
                  <a:srgbClr val="FF0000"/>
                </a:solidFill>
              </a:rPr>
              <a:t>undertaken </a:t>
            </a:r>
            <a:r>
              <a:rPr lang="en-US" sz="3200" dirty="0"/>
              <a:t>by the human body </a:t>
            </a:r>
            <a:r>
              <a:rPr lang="en-US" sz="3200" dirty="0">
                <a:solidFill>
                  <a:srgbClr val="FF0000"/>
                </a:solidFill>
              </a:rPr>
              <a:t>rather</a:t>
            </a:r>
            <a:r>
              <a:rPr lang="en-US" sz="3200" dirty="0"/>
              <a:t> than focusing on </a:t>
            </a:r>
            <a:r>
              <a:rPr lang="en-US" sz="3200" dirty="0" smtClean="0">
                <a:solidFill>
                  <a:srgbClr val="FF0000"/>
                </a:solidFill>
              </a:rPr>
              <a:t>individual muscle </a:t>
            </a:r>
            <a:r>
              <a:rPr lang="en-US" sz="3200" dirty="0">
                <a:solidFill>
                  <a:srgbClr val="FF0000"/>
                </a:solidFill>
              </a:rPr>
              <a:t>actions</a:t>
            </a:r>
            <a:r>
              <a:rPr lang="en-US" sz="3200" dirty="0"/>
              <a:t>.</a:t>
            </a:r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75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1118177"/>
          </a:xfrm>
        </p:spPr>
        <p:txBody>
          <a:bodyPr>
            <a:normAutofit/>
          </a:bodyPr>
          <a:lstStyle/>
          <a:p>
            <a:r>
              <a:rPr lang="en-US" b="1" dirty="0"/>
              <a:t>Focusing on Movement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3926"/>
            <a:ext cx="10448636" cy="5144656"/>
          </a:xfrm>
        </p:spPr>
        <p:txBody>
          <a:bodyPr>
            <a:normAutofit/>
          </a:bodyPr>
          <a:lstStyle/>
          <a:p>
            <a:r>
              <a:rPr lang="en-US" sz="3200" dirty="0"/>
              <a:t>eight major categories</a:t>
            </a:r>
            <a:r>
              <a:rPr lang="en-US" sz="3200" dirty="0" smtClean="0"/>
              <a:t>:</a:t>
            </a:r>
          </a:p>
          <a:p>
            <a:pPr marL="0" indent="0">
              <a:buNone/>
            </a:pPr>
            <a:r>
              <a:rPr lang="en-US" sz="3200" dirty="0"/>
              <a:t>• Jump or triple extension</a:t>
            </a:r>
          </a:p>
          <a:p>
            <a:pPr marL="0" indent="0">
              <a:buNone/>
            </a:pPr>
            <a:r>
              <a:rPr lang="en-US" sz="3200" dirty="0"/>
              <a:t>• Squat</a:t>
            </a:r>
          </a:p>
          <a:p>
            <a:pPr marL="0" indent="0">
              <a:buNone/>
            </a:pPr>
            <a:r>
              <a:rPr lang="en-US" sz="3200" dirty="0"/>
              <a:t>• Lunge or step</a:t>
            </a:r>
          </a:p>
          <a:p>
            <a:pPr marL="0" indent="0">
              <a:buNone/>
            </a:pPr>
            <a:r>
              <a:rPr lang="en-US" sz="3200" dirty="0"/>
              <a:t>• Bend</a:t>
            </a:r>
          </a:p>
          <a:p>
            <a:pPr marL="0" indent="0">
              <a:buNone/>
            </a:pPr>
            <a:r>
              <a:rPr lang="en-US" sz="3200" dirty="0"/>
              <a:t>• Brace</a:t>
            </a:r>
          </a:p>
          <a:p>
            <a:pPr marL="0" indent="0">
              <a:buNone/>
            </a:pPr>
            <a:r>
              <a:rPr lang="en-US" sz="3200" dirty="0"/>
              <a:t>• Rotate</a:t>
            </a:r>
          </a:p>
          <a:p>
            <a:pPr marL="0" indent="0">
              <a:buNone/>
            </a:pPr>
            <a:r>
              <a:rPr lang="en-US" sz="3200" dirty="0"/>
              <a:t>• Push</a:t>
            </a:r>
          </a:p>
          <a:p>
            <a:pPr marL="0" indent="0">
              <a:buNone/>
            </a:pPr>
            <a:r>
              <a:rPr lang="en-US" sz="3200" dirty="0"/>
              <a:t>• Pull</a:t>
            </a:r>
          </a:p>
        </p:txBody>
      </p:sp>
    </p:spTree>
    <p:extLst>
      <p:ext uri="{BB962C8B-B14F-4D97-AF65-F5344CB8AC3E}">
        <p14:creationId xmlns:p14="http://schemas.microsoft.com/office/powerpoint/2010/main" val="337298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Key Joints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791" y="1050670"/>
            <a:ext cx="7119306" cy="56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Mobilization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9394" y="101600"/>
            <a:ext cx="6252936" cy="4156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26" y="2796064"/>
            <a:ext cx="5531992" cy="39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Initiating and Progressing the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selecting a </a:t>
            </a:r>
            <a:r>
              <a:rPr lang="en-US" dirty="0">
                <a:solidFill>
                  <a:srgbClr val="FF0000"/>
                </a:solidFill>
              </a:rPr>
              <a:t>movement from each fundamental movement </a:t>
            </a:r>
            <a:r>
              <a:rPr lang="en-US" dirty="0"/>
              <a:t>pattern, </a:t>
            </a:r>
            <a:r>
              <a:rPr lang="en-US" dirty="0" smtClean="0"/>
              <a:t>an athlete’s </a:t>
            </a:r>
            <a:r>
              <a:rPr lang="en-US" dirty="0">
                <a:solidFill>
                  <a:srgbClr val="FF0000"/>
                </a:solidFill>
              </a:rPr>
              <a:t>mobility</a:t>
            </a:r>
            <a:r>
              <a:rPr lang="en-US" dirty="0"/>
              <a:t> capacities can be systematically progressed, while </a:t>
            </a:r>
            <a:r>
              <a:rPr lang="en-US" dirty="0" smtClean="0"/>
              <a:t>ensuring that </a:t>
            </a:r>
            <a:r>
              <a:rPr lang="en-US" dirty="0"/>
              <a:t>all of the </a:t>
            </a:r>
            <a:r>
              <a:rPr lang="en-US" dirty="0">
                <a:solidFill>
                  <a:srgbClr val="FF0000"/>
                </a:solidFill>
              </a:rPr>
              <a:t>major joints </a:t>
            </a:r>
            <a:r>
              <a:rPr lang="en-US" dirty="0"/>
              <a:t>are appropriately mobilized</a:t>
            </a:r>
            <a:r>
              <a:rPr lang="en-US" dirty="0" smtClean="0"/>
              <a:t>.</a:t>
            </a:r>
          </a:p>
          <a:p>
            <a:r>
              <a:rPr lang="en-US" dirty="0"/>
              <a:t>These </a:t>
            </a:r>
            <a:r>
              <a:rPr lang="en-US" dirty="0" smtClean="0">
                <a:solidFill>
                  <a:srgbClr val="FF0000"/>
                </a:solidFill>
              </a:rPr>
              <a:t>movement patterns </a:t>
            </a:r>
            <a:r>
              <a:rPr lang="en-US" dirty="0"/>
              <a:t>will initially be </a:t>
            </a:r>
            <a:r>
              <a:rPr lang="en-US" dirty="0">
                <a:solidFill>
                  <a:srgbClr val="FF0000"/>
                </a:solidFill>
              </a:rPr>
              <a:t>isolated</a:t>
            </a:r>
            <a:r>
              <a:rPr lang="en-US" dirty="0"/>
              <a:t>, allowing for focus to be placed on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appropriate </a:t>
            </a:r>
            <a:r>
              <a:rPr lang="en-US" dirty="0">
                <a:solidFill>
                  <a:srgbClr val="FF0000"/>
                </a:solidFill>
              </a:rPr>
              <a:t>technique </a:t>
            </a:r>
            <a:r>
              <a:rPr lang="en-US" dirty="0"/>
              <a:t>for that movement pattern</a:t>
            </a:r>
            <a:r>
              <a:rPr lang="en-US" dirty="0" smtClean="0"/>
              <a:t>.</a:t>
            </a:r>
          </a:p>
          <a:p>
            <a:r>
              <a:rPr lang="en-US" dirty="0"/>
              <a:t>movements can </a:t>
            </a:r>
            <a:r>
              <a:rPr lang="en-US" dirty="0" smtClean="0"/>
              <a:t>also be </a:t>
            </a:r>
            <a:r>
              <a:rPr lang="en-US" dirty="0">
                <a:solidFill>
                  <a:srgbClr val="FF0000"/>
                </a:solidFill>
              </a:rPr>
              <a:t>effectively combined </a:t>
            </a:r>
            <a:r>
              <a:rPr lang="en-US" dirty="0"/>
              <a:t>to provide movement </a:t>
            </a:r>
            <a:r>
              <a:rPr lang="en-US" dirty="0">
                <a:solidFill>
                  <a:srgbClr val="FF0000"/>
                </a:solidFill>
              </a:rPr>
              <a:t>challenges</a:t>
            </a:r>
            <a:r>
              <a:rPr lang="en-US" dirty="0"/>
              <a:t> to the athletes </a:t>
            </a:r>
            <a:r>
              <a:rPr lang="en-US" dirty="0" smtClean="0"/>
              <a:t>that reflect </a:t>
            </a:r>
            <a:r>
              <a:rPr lang="en-US" dirty="0"/>
              <a:t>the challenges they will face in the sport</a:t>
            </a:r>
            <a:r>
              <a:rPr lang="en-US" dirty="0" smtClean="0"/>
              <a:t>.</a:t>
            </a:r>
          </a:p>
          <a:p>
            <a:r>
              <a:rPr lang="en-US" dirty="0"/>
              <a:t>For example, a </a:t>
            </a:r>
            <a:r>
              <a:rPr lang="en-US" dirty="0">
                <a:solidFill>
                  <a:srgbClr val="FF0000"/>
                </a:solidFill>
              </a:rPr>
              <a:t>lunge</a:t>
            </a:r>
            <a:r>
              <a:rPr lang="en-US" dirty="0"/>
              <a:t> </a:t>
            </a:r>
            <a:r>
              <a:rPr lang="en-US" dirty="0" smtClean="0"/>
              <a:t>pattern can </a:t>
            </a:r>
            <a:r>
              <a:rPr lang="en-US" dirty="0"/>
              <a:t>be joined with a </a:t>
            </a:r>
            <a:r>
              <a:rPr lang="en-US" dirty="0">
                <a:solidFill>
                  <a:srgbClr val="FF0000"/>
                </a:solidFill>
              </a:rPr>
              <a:t>frontal plane </a:t>
            </a:r>
            <a:r>
              <a:rPr lang="en-US" dirty="0"/>
              <a:t>rotation pattern.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Activation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Common challenges athletes may face include </a:t>
            </a:r>
            <a:r>
              <a:rPr lang="en-US" sz="3200" dirty="0">
                <a:solidFill>
                  <a:srgbClr val="FF0000"/>
                </a:solidFill>
              </a:rPr>
              <a:t>glute</a:t>
            </a:r>
            <a:r>
              <a:rPr lang="en-US" sz="3200" dirty="0"/>
              <a:t> </a:t>
            </a:r>
            <a:r>
              <a:rPr lang="en-US" sz="3200" dirty="0" smtClean="0"/>
              <a:t>activation patterns </a:t>
            </a:r>
            <a:r>
              <a:rPr lang="en-US" sz="3200" dirty="0"/>
              <a:t>(key to the optimal functioning of the hip), </a:t>
            </a:r>
            <a:r>
              <a:rPr lang="en-US" sz="3200" dirty="0">
                <a:solidFill>
                  <a:srgbClr val="FF0000"/>
                </a:solidFill>
              </a:rPr>
              <a:t>core</a:t>
            </a:r>
            <a:r>
              <a:rPr lang="en-US" sz="3200" dirty="0"/>
              <a:t> activation </a:t>
            </a:r>
            <a:r>
              <a:rPr lang="en-US" sz="3200" dirty="0" smtClean="0"/>
              <a:t>patterns (essential </a:t>
            </a:r>
            <a:r>
              <a:rPr lang="en-US" sz="3200" dirty="0"/>
              <a:t>for spinal stabilization and torso control), </a:t>
            </a:r>
            <a:r>
              <a:rPr lang="en-US" sz="3200" dirty="0">
                <a:solidFill>
                  <a:srgbClr val="FF0000"/>
                </a:solidFill>
              </a:rPr>
              <a:t>foot</a:t>
            </a:r>
            <a:r>
              <a:rPr lang="en-US" sz="3200" dirty="0"/>
              <a:t> </a:t>
            </a:r>
            <a:r>
              <a:rPr lang="en-US" sz="3200" dirty="0" smtClean="0"/>
              <a:t>activation patterns</a:t>
            </a:r>
            <a:r>
              <a:rPr lang="en-US" sz="3200" dirty="0"/>
              <a:t>, and activation patterns at the </a:t>
            </a:r>
            <a:r>
              <a:rPr lang="en-US" sz="3200" dirty="0">
                <a:solidFill>
                  <a:srgbClr val="FF0000"/>
                </a:solidFill>
              </a:rPr>
              <a:t>shoulder</a:t>
            </a:r>
            <a:r>
              <a:rPr lang="en-US" sz="3200" dirty="0"/>
              <a:t> joint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ball and </a:t>
            </a:r>
            <a:r>
              <a:rPr lang="en-US" sz="3200" dirty="0" smtClean="0">
                <a:solidFill>
                  <a:srgbClr val="FF0000"/>
                </a:solidFill>
              </a:rPr>
              <a:t>socket </a:t>
            </a:r>
            <a:r>
              <a:rPr lang="en-US" sz="3200" dirty="0" smtClean="0"/>
              <a:t>joint </a:t>
            </a:r>
            <a:r>
              <a:rPr lang="en-US" sz="3200" dirty="0"/>
              <a:t>of the hip and shoulder allows for movement in </a:t>
            </a:r>
            <a:r>
              <a:rPr lang="en-US" sz="3200" dirty="0">
                <a:solidFill>
                  <a:srgbClr val="FF0000"/>
                </a:solidFill>
              </a:rPr>
              <a:t>multiple </a:t>
            </a:r>
            <a:r>
              <a:rPr lang="en-US" sz="3200" dirty="0" smtClean="0">
                <a:solidFill>
                  <a:srgbClr val="FF0000"/>
                </a:solidFill>
              </a:rPr>
              <a:t>planes</a:t>
            </a:r>
            <a:r>
              <a:rPr lang="en-US" sz="3200" dirty="0" smtClean="0"/>
              <a:t>, a </a:t>
            </a:r>
            <a:r>
              <a:rPr lang="en-US" sz="3200" dirty="0"/>
              <a:t>design that is </a:t>
            </a:r>
            <a:r>
              <a:rPr lang="en-US" sz="3200" dirty="0">
                <a:solidFill>
                  <a:srgbClr val="FF0000"/>
                </a:solidFill>
              </a:rPr>
              <a:t>both its strength and its weakness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Activation and Mobilization </a:t>
            </a:r>
            <a:r>
              <a:rPr lang="en-US" sz="3200" dirty="0" smtClean="0"/>
              <a:t>phase can </a:t>
            </a:r>
            <a:r>
              <a:rPr lang="en-US" sz="3200" dirty="0"/>
              <a:t>be targeted at specific functional deficiencies, </a:t>
            </a:r>
            <a:r>
              <a:rPr lang="en-US" sz="3200" dirty="0">
                <a:solidFill>
                  <a:srgbClr val="FF0000"/>
                </a:solidFill>
              </a:rPr>
              <a:t>specific</a:t>
            </a:r>
            <a:r>
              <a:rPr lang="en-US" sz="3200" dirty="0"/>
              <a:t> </a:t>
            </a:r>
            <a:r>
              <a:rPr lang="en-US" sz="3200" dirty="0" smtClean="0"/>
              <a:t>movements, or </a:t>
            </a:r>
            <a:r>
              <a:rPr lang="en-US" sz="3200" dirty="0">
                <a:solidFill>
                  <a:srgbClr val="FF0000"/>
                </a:solidFill>
              </a:rPr>
              <a:t>specific</a:t>
            </a:r>
            <a:r>
              <a:rPr lang="en-US" sz="3200" dirty="0"/>
              <a:t> skills.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Activation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focus on an Activation </a:t>
            </a:r>
            <a:r>
              <a:rPr lang="en-US" sz="3200" dirty="0" smtClean="0">
                <a:solidFill>
                  <a:srgbClr val="FF0000"/>
                </a:solidFill>
              </a:rPr>
              <a:t>and Mobilization </a:t>
            </a:r>
            <a:r>
              <a:rPr lang="en-US" sz="3200" dirty="0"/>
              <a:t>phase of each warm-up is an ideal opportunity to </a:t>
            </a:r>
            <a:r>
              <a:rPr lang="en-US" sz="3200" dirty="0" smtClean="0"/>
              <a:t>address any </a:t>
            </a:r>
            <a:r>
              <a:rPr lang="en-US" sz="3200" dirty="0"/>
              <a:t>movement </a:t>
            </a:r>
            <a:r>
              <a:rPr lang="en-US" sz="3200" dirty="0">
                <a:solidFill>
                  <a:srgbClr val="FF0000"/>
                </a:solidFill>
              </a:rPr>
              <a:t>deficiencies</a:t>
            </a:r>
            <a:r>
              <a:rPr lang="en-US" sz="3200" dirty="0"/>
              <a:t> and to ensure that all athletes have, and </a:t>
            </a:r>
            <a:r>
              <a:rPr lang="en-US" sz="3200" dirty="0" smtClean="0"/>
              <a:t>just as </a:t>
            </a:r>
            <a:r>
              <a:rPr lang="en-US" sz="3200" dirty="0">
                <a:solidFill>
                  <a:srgbClr val="FF0000"/>
                </a:solidFill>
              </a:rPr>
              <a:t>importantly maintain, effective fundamental movement </a:t>
            </a:r>
            <a:r>
              <a:rPr lang="en-US" sz="3200" dirty="0"/>
              <a:t>capabilities</a:t>
            </a:r>
            <a:r>
              <a:rPr lang="en-US" sz="32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Activation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79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636" y="572075"/>
            <a:ext cx="3810691" cy="5498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767" y="572076"/>
            <a:ext cx="3848618" cy="55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/>
          <a:lstStyle/>
          <a:p>
            <a:r>
              <a:rPr lang="en-US" b="1" dirty="0"/>
              <a:t>Psychological Rationale for Warming 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26791"/>
            <a:ext cx="10677525" cy="4554909"/>
          </a:xfrm>
        </p:spPr>
        <p:txBody>
          <a:bodyPr>
            <a:noAutofit/>
          </a:bodyPr>
          <a:lstStyle/>
          <a:p>
            <a:r>
              <a:rPr lang="en-US" sz="3200" dirty="0"/>
              <a:t>In reality, the </a:t>
            </a:r>
            <a:r>
              <a:rPr lang="en-US" sz="3200" dirty="0">
                <a:solidFill>
                  <a:srgbClr val="FF0000"/>
                </a:solidFill>
              </a:rPr>
              <a:t>balance between physiological, </a:t>
            </a:r>
            <a:r>
              <a:rPr lang="en-US" sz="3200" dirty="0" smtClean="0">
                <a:solidFill>
                  <a:srgbClr val="FF0000"/>
                </a:solidFill>
              </a:rPr>
              <a:t>psychological, and </a:t>
            </a:r>
            <a:r>
              <a:rPr lang="en-US" sz="3200" dirty="0">
                <a:solidFill>
                  <a:srgbClr val="FF0000"/>
                </a:solidFill>
              </a:rPr>
              <a:t>skill preparation </a:t>
            </a:r>
            <a:r>
              <a:rPr lang="en-US" sz="3200" dirty="0"/>
              <a:t>will depend on the </a:t>
            </a:r>
            <a:r>
              <a:rPr lang="en-US" sz="3200" dirty="0">
                <a:solidFill>
                  <a:srgbClr val="FF0000"/>
                </a:solidFill>
              </a:rPr>
              <a:t>type of sport</a:t>
            </a:r>
            <a:r>
              <a:rPr lang="en-US" sz="3200" dirty="0"/>
              <a:t>, the </a:t>
            </a:r>
            <a:r>
              <a:rPr lang="en-US" sz="3200" dirty="0" smtClean="0">
                <a:solidFill>
                  <a:srgbClr val="FF0000"/>
                </a:solidFill>
              </a:rPr>
              <a:t>individual needs </a:t>
            </a:r>
            <a:r>
              <a:rPr lang="en-US" sz="3200" dirty="0"/>
              <a:t>of the athlete, and the </a:t>
            </a:r>
            <a:r>
              <a:rPr lang="en-US" sz="3200" dirty="0">
                <a:solidFill>
                  <a:srgbClr val="FF0000"/>
                </a:solidFill>
              </a:rPr>
              <a:t>type of warm-up </a:t>
            </a:r>
            <a:r>
              <a:rPr lang="en-US" sz="3200" dirty="0"/>
              <a:t>being undertaken</a:t>
            </a:r>
            <a:r>
              <a:rPr lang="en-US" sz="3200" dirty="0" smtClean="0"/>
              <a:t>.</a:t>
            </a:r>
          </a:p>
          <a:p>
            <a:r>
              <a:rPr lang="en-US" b="1" dirty="0"/>
              <a:t>flight-or-fight </a:t>
            </a:r>
            <a:r>
              <a:rPr lang="en-US" b="1" dirty="0" smtClean="0"/>
              <a:t>response</a:t>
            </a:r>
          </a:p>
          <a:p>
            <a:r>
              <a:rPr lang="en-US" sz="3200" b="1" dirty="0"/>
              <a:t>Therefore, careful control of the warm-up to optimize the </a:t>
            </a:r>
            <a:r>
              <a:rPr lang="en-US" sz="3200" b="1" dirty="0" smtClean="0"/>
              <a:t>athlete’s psychological </a:t>
            </a:r>
            <a:r>
              <a:rPr lang="en-US" sz="3200" b="1" dirty="0"/>
              <a:t>state is important.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/>
          </a:bodyPr>
          <a:lstStyle/>
          <a:p>
            <a:r>
              <a:rPr lang="en-US" b="1" dirty="0"/>
              <a:t>The Activation and </a:t>
            </a:r>
            <a:r>
              <a:rPr lang="en-US" b="1" dirty="0" smtClean="0"/>
              <a:t>Mobilization Process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/>
          </a:bodyPr>
          <a:lstStyle/>
          <a:p>
            <a:r>
              <a:rPr lang="en-US" sz="3200" dirty="0"/>
              <a:t>1. </a:t>
            </a:r>
            <a:r>
              <a:rPr lang="en-US" sz="3200" dirty="0">
                <a:solidFill>
                  <a:srgbClr val="FF0000"/>
                </a:solidFill>
              </a:rPr>
              <a:t>Identify</a:t>
            </a:r>
            <a:r>
              <a:rPr lang="en-US" sz="3200" dirty="0"/>
              <a:t> an athlete’s </a:t>
            </a:r>
            <a:r>
              <a:rPr lang="en-US" sz="3200" dirty="0">
                <a:solidFill>
                  <a:srgbClr val="FF0000"/>
                </a:solidFill>
              </a:rPr>
              <a:t>movement deficiencies </a:t>
            </a:r>
            <a:r>
              <a:rPr lang="en-US" sz="3200" dirty="0"/>
              <a:t>or muscle </a:t>
            </a:r>
            <a:r>
              <a:rPr lang="en-US" sz="3200" dirty="0" smtClean="0"/>
              <a:t>activation </a:t>
            </a:r>
            <a:r>
              <a:rPr lang="en-US" sz="3200" dirty="0" smtClean="0">
                <a:solidFill>
                  <a:srgbClr val="FF0000"/>
                </a:solidFill>
              </a:rPr>
              <a:t>patterns</a:t>
            </a:r>
            <a:r>
              <a:rPr lang="en-US" sz="3200" dirty="0" smtClean="0"/>
              <a:t> </a:t>
            </a:r>
            <a:r>
              <a:rPr lang="en-US" sz="3200" dirty="0"/>
              <a:t>and select </a:t>
            </a:r>
            <a:r>
              <a:rPr lang="en-US" sz="3200" dirty="0">
                <a:solidFill>
                  <a:srgbClr val="FF0000"/>
                </a:solidFill>
              </a:rPr>
              <a:t>activities</a:t>
            </a:r>
            <a:r>
              <a:rPr lang="en-US" sz="3200" dirty="0"/>
              <a:t> that address the deficiencies </a:t>
            </a:r>
            <a:r>
              <a:rPr lang="en-US" sz="3200" dirty="0" smtClean="0"/>
              <a:t>or challenges</a:t>
            </a:r>
            <a:r>
              <a:rPr lang="en-US" sz="3200" dirty="0"/>
              <a:t>.</a:t>
            </a:r>
          </a:p>
          <a:p>
            <a:r>
              <a:rPr lang="en-US" sz="3200" dirty="0"/>
              <a:t>2. Identify the </a:t>
            </a:r>
            <a:r>
              <a:rPr lang="en-US" sz="3200" dirty="0">
                <a:solidFill>
                  <a:srgbClr val="FF0000"/>
                </a:solidFill>
              </a:rPr>
              <a:t>key movement patterns </a:t>
            </a:r>
            <a:r>
              <a:rPr lang="en-US" sz="3200" dirty="0"/>
              <a:t>the athlete will need to </a:t>
            </a:r>
            <a:r>
              <a:rPr lang="en-US" sz="3200" dirty="0" smtClean="0">
                <a:solidFill>
                  <a:srgbClr val="FF0000"/>
                </a:solidFill>
              </a:rPr>
              <a:t>perform</a:t>
            </a:r>
            <a:r>
              <a:rPr lang="en-US" sz="3200" dirty="0" smtClean="0"/>
              <a:t> (as </a:t>
            </a:r>
            <a:r>
              <a:rPr lang="en-US" sz="3200" dirty="0"/>
              <a:t>well as the </a:t>
            </a:r>
            <a:r>
              <a:rPr lang="en-US" sz="3200" dirty="0">
                <a:solidFill>
                  <a:srgbClr val="FF0000"/>
                </a:solidFill>
              </a:rPr>
              <a:t>range of motion </a:t>
            </a:r>
            <a:r>
              <a:rPr lang="en-US" sz="3200" dirty="0"/>
              <a:t>required) in the upcoming session.</a:t>
            </a:r>
          </a:p>
          <a:p>
            <a:r>
              <a:rPr lang="en-US" sz="3200" dirty="0"/>
              <a:t>3. Identify the key movement patterns the athlete will need for </a:t>
            </a:r>
            <a:r>
              <a:rPr lang="en-US" sz="3200" dirty="0" smtClean="0">
                <a:solidFill>
                  <a:srgbClr val="FF0000"/>
                </a:solidFill>
              </a:rPr>
              <a:t>long term development</a:t>
            </a:r>
            <a:r>
              <a:rPr lang="en-US" sz="32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Movement Deficiencies and Activation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/>
          </a:bodyPr>
          <a:lstStyle/>
          <a:p>
            <a:r>
              <a:rPr lang="en-US" sz="3200" dirty="0"/>
              <a:t>This starts with an </a:t>
            </a:r>
            <a:r>
              <a:rPr lang="en-US" sz="3200" dirty="0">
                <a:solidFill>
                  <a:srgbClr val="FF0000"/>
                </a:solidFill>
              </a:rPr>
              <a:t>identification of any issues </a:t>
            </a:r>
            <a:r>
              <a:rPr lang="en-US" sz="3200" dirty="0"/>
              <a:t>an athlete </a:t>
            </a:r>
            <a:r>
              <a:rPr lang="en-US" sz="3200" dirty="0" smtClean="0"/>
              <a:t>may have </a:t>
            </a:r>
            <a:r>
              <a:rPr lang="en-US" sz="3200" dirty="0"/>
              <a:t>with </a:t>
            </a:r>
            <a:r>
              <a:rPr lang="en-US" sz="3200" dirty="0">
                <a:solidFill>
                  <a:srgbClr val="FF0000"/>
                </a:solidFill>
              </a:rPr>
              <a:t>motor programs, existing injuries</a:t>
            </a:r>
            <a:r>
              <a:rPr lang="en-US" sz="3200" dirty="0"/>
              <a:t>, movement patterns, </a:t>
            </a:r>
            <a:r>
              <a:rPr lang="en-US" sz="3200" dirty="0" smtClean="0"/>
              <a:t>or activation </a:t>
            </a:r>
            <a:r>
              <a:rPr lang="en-US" sz="3200" dirty="0"/>
              <a:t>patterns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This </a:t>
            </a:r>
            <a:r>
              <a:rPr lang="en-US" sz="3200" dirty="0" smtClean="0"/>
              <a:t>analysis may </a:t>
            </a:r>
            <a:r>
              <a:rPr lang="en-US" sz="3200" dirty="0"/>
              <a:t>often need to be carried out in conjunction with an </a:t>
            </a:r>
            <a:r>
              <a:rPr lang="en-US" sz="3200" dirty="0">
                <a:solidFill>
                  <a:srgbClr val="FF0000"/>
                </a:solidFill>
              </a:rPr>
              <a:t>athletic </a:t>
            </a:r>
            <a:r>
              <a:rPr lang="en-US" sz="3200" dirty="0" smtClean="0">
                <a:solidFill>
                  <a:srgbClr val="FF0000"/>
                </a:solidFill>
              </a:rPr>
              <a:t>trainer </a:t>
            </a:r>
            <a:r>
              <a:rPr lang="en-US" sz="3200" dirty="0" smtClean="0"/>
              <a:t>or </a:t>
            </a:r>
            <a:r>
              <a:rPr lang="en-US" sz="3200" dirty="0">
                <a:solidFill>
                  <a:srgbClr val="FF0000"/>
                </a:solidFill>
              </a:rPr>
              <a:t>physiotherapist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Importantly, </a:t>
            </a:r>
            <a:r>
              <a:rPr lang="en-US" sz="3200" dirty="0" smtClean="0"/>
              <a:t>this phase </a:t>
            </a:r>
            <a:r>
              <a:rPr lang="en-US" sz="3200" dirty="0"/>
              <a:t>needs to be relatively short to ensure that the </a:t>
            </a:r>
            <a:r>
              <a:rPr lang="en-US" sz="3200" dirty="0" smtClean="0">
                <a:solidFill>
                  <a:srgbClr val="FF0000"/>
                </a:solidFill>
              </a:rPr>
              <a:t>temperature-related elements </a:t>
            </a:r>
            <a:r>
              <a:rPr lang="en-US" sz="3200" dirty="0"/>
              <a:t>of the previous phase are not lost, and so will consist of </a:t>
            </a:r>
            <a:r>
              <a:rPr lang="en-US" sz="3200" dirty="0" smtClean="0"/>
              <a:t>no more </a:t>
            </a:r>
            <a:r>
              <a:rPr lang="en-US" sz="3200" dirty="0"/>
              <a:t>than three exercises that target specific capacities.</a:t>
            </a:r>
          </a:p>
        </p:txBody>
      </p:sp>
    </p:spTree>
    <p:extLst>
      <p:ext uri="{BB962C8B-B14F-4D97-AF65-F5344CB8AC3E}">
        <p14:creationId xmlns:p14="http://schemas.microsoft.com/office/powerpoint/2010/main" val="29749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Movement Deficiencies and Activation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/>
          </a:bodyPr>
          <a:lstStyle/>
          <a:p>
            <a:r>
              <a:rPr lang="en-US" sz="3600" dirty="0"/>
              <a:t>In many instances, </a:t>
            </a:r>
            <a:r>
              <a:rPr lang="en-US" sz="3600" dirty="0">
                <a:solidFill>
                  <a:srgbClr val="FF0000"/>
                </a:solidFill>
              </a:rPr>
              <a:t>athletes</a:t>
            </a:r>
            <a:r>
              <a:rPr lang="en-US" sz="3600" dirty="0"/>
              <a:t> will </a:t>
            </a:r>
            <a:r>
              <a:rPr lang="en-US" sz="3600" dirty="0">
                <a:solidFill>
                  <a:srgbClr val="FF0000"/>
                </a:solidFill>
              </a:rPr>
              <a:t>not need </a:t>
            </a:r>
            <a:r>
              <a:rPr lang="en-US" sz="3600" dirty="0"/>
              <a:t>this more </a:t>
            </a:r>
            <a:r>
              <a:rPr lang="en-US" sz="3600" dirty="0">
                <a:solidFill>
                  <a:srgbClr val="FF0000"/>
                </a:solidFill>
              </a:rPr>
              <a:t>corrective </a:t>
            </a:r>
            <a:r>
              <a:rPr lang="en-US" sz="3600" dirty="0" smtClean="0">
                <a:solidFill>
                  <a:srgbClr val="FF0000"/>
                </a:solidFill>
              </a:rPr>
              <a:t>form of </a:t>
            </a:r>
            <a:r>
              <a:rPr lang="en-US" sz="3600" dirty="0">
                <a:solidFill>
                  <a:srgbClr val="FF0000"/>
                </a:solidFill>
              </a:rPr>
              <a:t>exercise </a:t>
            </a:r>
            <a:r>
              <a:rPr lang="en-US" sz="3600" dirty="0"/>
              <a:t>analysis and thus the coach can move on to the second </a:t>
            </a:r>
            <a:r>
              <a:rPr lang="en-US" sz="3600" dirty="0" smtClean="0"/>
              <a:t>task, namely </a:t>
            </a:r>
            <a:r>
              <a:rPr lang="en-US" sz="3600" dirty="0"/>
              <a:t>an </a:t>
            </a:r>
            <a:r>
              <a:rPr lang="en-US" sz="3600" dirty="0">
                <a:solidFill>
                  <a:srgbClr val="FF0000"/>
                </a:solidFill>
              </a:rPr>
              <a:t>identification of the key movement patterns </a:t>
            </a:r>
            <a:r>
              <a:rPr lang="en-US" sz="3600" dirty="0"/>
              <a:t>required for </a:t>
            </a:r>
            <a:r>
              <a:rPr lang="en-US" sz="3600" dirty="0" smtClean="0"/>
              <a:t>the upcoming </a:t>
            </a:r>
            <a:r>
              <a:rPr lang="en-US" sz="3600" dirty="0"/>
              <a:t>session.</a:t>
            </a:r>
          </a:p>
        </p:txBody>
      </p:sp>
    </p:spTree>
    <p:extLst>
      <p:ext uri="{BB962C8B-B14F-4D97-AF65-F5344CB8AC3E}">
        <p14:creationId xmlns:p14="http://schemas.microsoft.com/office/powerpoint/2010/main" val="24390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Key Movements to be Performed in the Session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/>
          </a:bodyPr>
          <a:lstStyle/>
          <a:p>
            <a:r>
              <a:rPr lang="en-US" sz="3600" dirty="0"/>
              <a:t>This analysis will look at the </a:t>
            </a:r>
            <a:r>
              <a:rPr lang="en-US" sz="3600" dirty="0">
                <a:solidFill>
                  <a:srgbClr val="FF0000"/>
                </a:solidFill>
              </a:rPr>
              <a:t>movement patterns </a:t>
            </a:r>
            <a:r>
              <a:rPr lang="en-US" sz="3600" dirty="0"/>
              <a:t>to be performed in </a:t>
            </a:r>
            <a:r>
              <a:rPr lang="en-US" sz="3600" dirty="0" smtClean="0"/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upcoming </a:t>
            </a:r>
            <a:r>
              <a:rPr lang="en-US" sz="3600" dirty="0">
                <a:solidFill>
                  <a:srgbClr val="FF0000"/>
                </a:solidFill>
              </a:rPr>
              <a:t>session </a:t>
            </a:r>
            <a:r>
              <a:rPr lang="en-US" sz="3600" dirty="0"/>
              <a:t>and ensure that the athlete is </a:t>
            </a:r>
            <a:r>
              <a:rPr lang="en-US" sz="3600" dirty="0">
                <a:solidFill>
                  <a:srgbClr val="FF0000"/>
                </a:solidFill>
              </a:rPr>
              <a:t>adequately </a:t>
            </a:r>
            <a:r>
              <a:rPr lang="en-US" sz="3600" dirty="0" smtClean="0">
                <a:solidFill>
                  <a:srgbClr val="FF0000"/>
                </a:solidFill>
              </a:rPr>
              <a:t>prepared </a:t>
            </a:r>
            <a:r>
              <a:rPr lang="en-US" sz="3600" dirty="0" smtClean="0"/>
              <a:t>through </a:t>
            </a:r>
            <a:r>
              <a:rPr lang="en-US" sz="3600" dirty="0"/>
              <a:t>the full </a:t>
            </a:r>
            <a:r>
              <a:rPr lang="en-US" sz="3600" dirty="0">
                <a:solidFill>
                  <a:srgbClr val="FF0000"/>
                </a:solidFill>
              </a:rPr>
              <a:t>range of movement </a:t>
            </a:r>
            <a:r>
              <a:rPr lang="en-US" sz="3600" dirty="0"/>
              <a:t>required within these motions</a:t>
            </a:r>
            <a:r>
              <a:rPr lang="en-US" sz="3600" dirty="0" smtClean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multiple joints allows </a:t>
            </a:r>
            <a:r>
              <a:rPr lang="en-US" sz="3600" dirty="0"/>
              <a:t>for a </a:t>
            </a:r>
            <a:r>
              <a:rPr lang="en-US" sz="3600" dirty="0" smtClean="0"/>
              <a:t>time </a:t>
            </a:r>
            <a:r>
              <a:rPr lang="en-US" sz="3600" dirty="0" smtClean="0">
                <a:solidFill>
                  <a:srgbClr val="FF0000"/>
                </a:solidFill>
              </a:rPr>
              <a:t>efficient</a:t>
            </a:r>
            <a:r>
              <a:rPr lang="en-US" sz="3600" dirty="0" smtClean="0"/>
              <a:t> </a:t>
            </a:r>
            <a:r>
              <a:rPr lang="en-US" sz="3600" dirty="0"/>
              <a:t>and </a:t>
            </a:r>
            <a:r>
              <a:rPr lang="en-US" sz="3600" dirty="0">
                <a:solidFill>
                  <a:srgbClr val="FF0000"/>
                </a:solidFill>
              </a:rPr>
              <a:t>effective</a:t>
            </a:r>
            <a:r>
              <a:rPr lang="en-US" sz="3600" dirty="0"/>
              <a:t> Activation and Mobilization phase to be designed</a:t>
            </a:r>
            <a:r>
              <a:rPr lang="en-US" sz="3600" dirty="0" smtClean="0"/>
              <a:t>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17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85749"/>
            <a:ext cx="10208491" cy="8410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Key Movements to be Performed in the Session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09988"/>
            <a:ext cx="10515600" cy="4946361"/>
          </a:xfrm>
        </p:spPr>
        <p:txBody>
          <a:bodyPr>
            <a:normAutofit/>
          </a:bodyPr>
          <a:lstStyle/>
          <a:p>
            <a:r>
              <a:rPr lang="en-US" sz="3600" dirty="0"/>
              <a:t>Here </a:t>
            </a:r>
            <a:r>
              <a:rPr lang="en-US" sz="3600" dirty="0">
                <a:solidFill>
                  <a:srgbClr val="FF0000"/>
                </a:solidFill>
              </a:rPr>
              <a:t>four to five exercises </a:t>
            </a:r>
            <a:r>
              <a:rPr lang="en-US" sz="3600" dirty="0"/>
              <a:t>will normally </a:t>
            </a:r>
            <a:r>
              <a:rPr lang="en-US" sz="3600" dirty="0">
                <a:solidFill>
                  <a:srgbClr val="FF0000"/>
                </a:solidFill>
              </a:rPr>
              <a:t>suffice</a:t>
            </a:r>
            <a:r>
              <a:rPr lang="en-US" sz="3600" dirty="0"/>
              <a:t>, each performed </a:t>
            </a:r>
            <a:r>
              <a:rPr lang="en-US" sz="3600" dirty="0">
                <a:solidFill>
                  <a:srgbClr val="FF0000"/>
                </a:solidFill>
              </a:rPr>
              <a:t>8 to </a:t>
            </a:r>
            <a:r>
              <a:rPr lang="en-US" sz="3600" dirty="0" smtClean="0">
                <a:solidFill>
                  <a:srgbClr val="FF0000"/>
                </a:solidFill>
              </a:rPr>
              <a:t>12 times</a:t>
            </a:r>
            <a:r>
              <a:rPr lang="en-US" sz="3600" dirty="0"/>
              <a:t>. This will normally take approximately </a:t>
            </a:r>
            <a:r>
              <a:rPr lang="en-US" sz="3600" dirty="0">
                <a:solidFill>
                  <a:srgbClr val="FF0000"/>
                </a:solidFill>
              </a:rPr>
              <a:t>3 to 5 minutes </a:t>
            </a:r>
            <a:r>
              <a:rPr lang="en-US" sz="3600" dirty="0"/>
              <a:t>to complete</a:t>
            </a:r>
            <a:r>
              <a:rPr lang="en-US" sz="3600" dirty="0" smtClean="0"/>
              <a:t>.</a:t>
            </a:r>
          </a:p>
          <a:p>
            <a:r>
              <a:rPr lang="en-US" sz="3600" dirty="0"/>
              <a:t>Athletes will </a:t>
            </a:r>
            <a:r>
              <a:rPr lang="en-US" sz="3600" dirty="0" smtClean="0"/>
              <a:t>simply move </a:t>
            </a:r>
            <a:r>
              <a:rPr lang="en-US" sz="3600" dirty="0">
                <a:solidFill>
                  <a:srgbClr val="FF0000"/>
                </a:solidFill>
              </a:rPr>
              <a:t>between two cones</a:t>
            </a:r>
            <a:r>
              <a:rPr lang="en-US" sz="3600" dirty="0"/>
              <a:t>, typically for a distance of </a:t>
            </a:r>
            <a:r>
              <a:rPr lang="en-US" sz="3600" dirty="0">
                <a:solidFill>
                  <a:srgbClr val="FF0000"/>
                </a:solidFill>
              </a:rPr>
              <a:t>10 yards or 10 </a:t>
            </a:r>
            <a:r>
              <a:rPr lang="en-US" sz="3600" dirty="0"/>
              <a:t>meters.</a:t>
            </a: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1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1932"/>
            <a:ext cx="5747328" cy="748724"/>
          </a:xfrm>
        </p:spPr>
        <p:txBody>
          <a:bodyPr>
            <a:normAutofit/>
          </a:bodyPr>
          <a:lstStyle/>
          <a:p>
            <a:r>
              <a:rPr lang="en-US" b="1" dirty="0"/>
              <a:t>Activation Exercises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0" y="495299"/>
            <a:ext cx="7240877" cy="60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1932"/>
            <a:ext cx="5747328" cy="748724"/>
          </a:xfrm>
        </p:spPr>
        <p:txBody>
          <a:bodyPr>
            <a:normAutofit/>
          </a:bodyPr>
          <a:lstStyle/>
          <a:p>
            <a:r>
              <a:rPr lang="en-US" b="1" dirty="0"/>
              <a:t>Activation Exercises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817" y="1465768"/>
            <a:ext cx="11130187" cy="33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1932"/>
            <a:ext cx="5747328" cy="748724"/>
          </a:xfrm>
        </p:spPr>
        <p:txBody>
          <a:bodyPr>
            <a:normAutofit/>
          </a:bodyPr>
          <a:lstStyle/>
          <a:p>
            <a:r>
              <a:rPr lang="en-US" b="1" dirty="0"/>
              <a:t>External Rotation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4319" y="1258733"/>
            <a:ext cx="7148916" cy="52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1932"/>
            <a:ext cx="5747328" cy="748724"/>
          </a:xfrm>
        </p:spPr>
        <p:txBody>
          <a:bodyPr>
            <a:normAutofit/>
          </a:bodyPr>
          <a:lstStyle/>
          <a:p>
            <a:r>
              <a:rPr lang="en-US" b="1" dirty="0"/>
              <a:t>Internal Rotation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264" y="1087861"/>
            <a:ext cx="7409114" cy="54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1932"/>
            <a:ext cx="1988127" cy="610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89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473" y="504825"/>
            <a:ext cx="9951328" cy="55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852488"/>
          </a:xfrm>
        </p:spPr>
        <p:txBody>
          <a:bodyPr>
            <a:normAutofit/>
          </a:bodyPr>
          <a:lstStyle/>
          <a:p>
            <a:r>
              <a:rPr lang="en-US" b="1" dirty="0"/>
              <a:t>Net Potential Effects of Warming Up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976" y="3429001"/>
            <a:ext cx="36195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Endurance performance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976" y="1466850"/>
            <a:ext cx="3619499" cy="12763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Strength and power performance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1976" y="5257803"/>
            <a:ext cx="3619499" cy="13049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Speed and agility performance</a:t>
            </a:r>
          </a:p>
        </p:txBody>
      </p:sp>
      <p:sp>
        <p:nvSpPr>
          <p:cNvPr id="10" name="Oval 9"/>
          <p:cNvSpPr/>
          <p:nvPr/>
        </p:nvSpPr>
        <p:spPr>
          <a:xfrm>
            <a:off x="5075631" y="3286724"/>
            <a:ext cx="1952625" cy="155257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292799" y="2570727"/>
            <a:ext cx="1184077" cy="79852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34301" y="1616870"/>
            <a:ext cx="4010024" cy="8405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Flexibility and mobility performance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11088" y="3445541"/>
            <a:ext cx="4010025" cy="7268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Skill performance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772275" y="2570727"/>
            <a:ext cx="933450" cy="7159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22412" y="4636297"/>
            <a:ext cx="4010025" cy="17359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Psychological readiness for the subsequent activity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785361" y="4981136"/>
            <a:ext cx="987032" cy="55333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7071426" y="4127688"/>
            <a:ext cx="700967" cy="572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224646" y="4172412"/>
            <a:ext cx="807815" cy="336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573777" y="5009272"/>
            <a:ext cx="1113227" cy="6775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090" y="424296"/>
            <a:ext cx="1988127" cy="61017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081" y="1034473"/>
            <a:ext cx="9358838" cy="52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090" y="424296"/>
            <a:ext cx="1988127" cy="6101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945" y="1132897"/>
            <a:ext cx="9478818" cy="53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2004"/>
            <a:ext cx="6354618" cy="3057813"/>
          </a:xfrm>
        </p:spPr>
        <p:txBody>
          <a:bodyPr>
            <a:normAutofit/>
          </a:bodyPr>
          <a:lstStyle/>
          <a:p>
            <a:r>
              <a:rPr lang="en-US" b="1" dirty="0"/>
              <a:t>Eversion, Inversion, Abduction, Adduction,</a:t>
            </a:r>
            <a:br>
              <a:rPr lang="en-US" b="1" dirty="0"/>
            </a:br>
            <a:r>
              <a:rPr lang="en-US" b="1" dirty="0"/>
              <a:t>Plantar Flexion, Dorsiflexion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6218" y="175491"/>
            <a:ext cx="5554248" cy="60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27" y="470477"/>
            <a:ext cx="4331855" cy="1616941"/>
          </a:xfrm>
        </p:spPr>
        <p:txBody>
          <a:bodyPr>
            <a:normAutofit/>
          </a:bodyPr>
          <a:lstStyle/>
          <a:p>
            <a:r>
              <a:rPr lang="en-US" b="1" dirty="0"/>
              <a:t>Prone Leg Raise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27" y="279977"/>
            <a:ext cx="4346143" cy="64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27" y="470477"/>
            <a:ext cx="4331855" cy="1616941"/>
          </a:xfrm>
        </p:spPr>
        <p:txBody>
          <a:bodyPr>
            <a:normAutofit/>
          </a:bodyPr>
          <a:lstStyle/>
          <a:p>
            <a:r>
              <a:rPr lang="en-US" b="1" dirty="0"/>
              <a:t>One-Leg Glute Bridge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165" y="188190"/>
            <a:ext cx="4344698" cy="65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27" y="470477"/>
            <a:ext cx="6908802" cy="2060287"/>
          </a:xfrm>
        </p:spPr>
        <p:txBody>
          <a:bodyPr>
            <a:normAutofit/>
          </a:bodyPr>
          <a:lstStyle/>
          <a:p>
            <a:r>
              <a:rPr lang="en-US" b="1" dirty="0"/>
              <a:t>One-Leg Glute Bridge With </a:t>
            </a:r>
            <a:r>
              <a:rPr lang="en-US" b="1" dirty="0" smtClean="0"/>
              <a:t>Leg</a:t>
            </a:r>
            <a:r>
              <a:rPr lang="fa-IR" b="1" dirty="0" smtClean="0"/>
              <a:t> </a:t>
            </a:r>
            <a:r>
              <a:rPr lang="en-US" b="1" dirty="0" smtClean="0"/>
              <a:t>Flexion </a:t>
            </a:r>
            <a:r>
              <a:rPr lang="en-US" b="1" dirty="0"/>
              <a:t>and Extension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55" y="101311"/>
            <a:ext cx="4526265" cy="67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7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Mini Band March (Lateral)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18" y="1293812"/>
            <a:ext cx="6902882" cy="53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Mini Band March (Forward)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3" y="1118523"/>
            <a:ext cx="7107671" cy="553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35" y="221816"/>
            <a:ext cx="5390717" cy="3251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39" y="3018270"/>
            <a:ext cx="5814214" cy="33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5" y="221816"/>
            <a:ext cx="6908802" cy="1071996"/>
          </a:xfrm>
        </p:spPr>
        <p:txBody>
          <a:bodyPr>
            <a:normAutofit/>
          </a:bodyPr>
          <a:lstStyle/>
          <a:p>
            <a:r>
              <a:rPr lang="en-US" b="1" dirty="0"/>
              <a:t>Plank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F2F3-641F-410A-8BD0-AFB58DBAD16C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21816"/>
            <a:ext cx="5537632" cy="3313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3213534"/>
            <a:ext cx="5651996" cy="34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5238</Words>
  <Application>Microsoft Office PowerPoint</Application>
  <PresentationFormat>Widescreen</PresentationFormat>
  <Paragraphs>512</Paragraphs>
  <Slides>134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1" baseType="lpstr">
      <vt:lpstr>Arial</vt:lpstr>
      <vt:lpstr>Calibri</vt:lpstr>
      <vt:lpstr>Calibri Light</vt:lpstr>
      <vt:lpstr>HelveticaNeueLTStd-LtEx</vt:lpstr>
      <vt:lpstr>Minion-Regular</vt:lpstr>
      <vt:lpstr>Times New Roman</vt:lpstr>
      <vt:lpstr>Office Theme</vt:lpstr>
      <vt:lpstr>PowerPoint Presentation</vt:lpstr>
      <vt:lpstr>PowerPoint Presentation</vt:lpstr>
      <vt:lpstr>Reasons for Warming Up</vt:lpstr>
      <vt:lpstr>The Physiology of Warming Up</vt:lpstr>
      <vt:lpstr>The Physiology of Warming Up</vt:lpstr>
      <vt:lpstr>The Physiology of Warming Up</vt:lpstr>
      <vt:lpstr>Psychological Rationale for Warming Up</vt:lpstr>
      <vt:lpstr>Psychological Rationale for Warming Up</vt:lpstr>
      <vt:lpstr>Net Potential Effects of Warming Up</vt:lpstr>
      <vt:lpstr>The Warm-Up and Injury Risk Reduction</vt:lpstr>
      <vt:lpstr>Psychological Rationale for Warming Up</vt:lpstr>
      <vt:lpstr>PowerPoint Presentation</vt:lpstr>
      <vt:lpstr>The Traditional General and Specific Warm-Up</vt:lpstr>
      <vt:lpstr>The Traditional General and Specific Warm-Up</vt:lpstr>
      <vt:lpstr>The Traditional General and Specific Warm-Up</vt:lpstr>
      <vt:lpstr>Competition Versus Training Warm-Ups</vt:lpstr>
      <vt:lpstr>Competition Versus Training Warm-Ups</vt:lpstr>
      <vt:lpstr>Competition Versus Training Warm-Ups</vt:lpstr>
      <vt:lpstr>The RAMP System of Warming Up</vt:lpstr>
      <vt:lpstr>RAMP protocol </vt:lpstr>
      <vt:lpstr>Athleticism</vt:lpstr>
      <vt:lpstr>Athleticism</vt:lpstr>
      <vt:lpstr>The RAMP System</vt:lpstr>
      <vt:lpstr>The Raise Phase</vt:lpstr>
      <vt:lpstr>Movement Protocols</vt:lpstr>
      <vt:lpstr>Movement Protocols</vt:lpstr>
      <vt:lpstr>Skill-Based Protocols</vt:lpstr>
      <vt:lpstr>The Activation and Mobilization Phase</vt:lpstr>
      <vt:lpstr>The Activation and Mobilization Phase</vt:lpstr>
      <vt:lpstr>The Raise Phase</vt:lpstr>
      <vt:lpstr>Introduction</vt:lpstr>
      <vt:lpstr>Introduction</vt:lpstr>
      <vt:lpstr>Activity Progression</vt:lpstr>
      <vt:lpstr>Activity Progression</vt:lpstr>
      <vt:lpstr>Activity Progression</vt:lpstr>
      <vt:lpstr>Activity Progression</vt:lpstr>
      <vt:lpstr>Activity Progression</vt:lpstr>
      <vt:lpstr>Activity Progression</vt:lpstr>
      <vt:lpstr>Activity Progression</vt:lpstr>
      <vt:lpstr>Types of Raise Phases</vt:lpstr>
      <vt:lpstr>Movement-Based Raise Patterns</vt:lpstr>
      <vt:lpstr>Movement-Based Raise Patterns</vt:lpstr>
      <vt:lpstr>Key Movement-Based Raise Phase Setups and Patterns</vt:lpstr>
      <vt:lpstr>Lines</vt:lpstr>
      <vt:lpstr>Basic Pattern Example</vt:lpstr>
      <vt:lpstr>Basic Pattern Example</vt:lpstr>
      <vt:lpstr>Combined Pattern Example</vt:lpstr>
      <vt:lpstr>Staggered Lines</vt:lpstr>
      <vt:lpstr>Staggered Lines</vt:lpstr>
      <vt:lpstr>Bags</vt:lpstr>
      <vt:lpstr>Bags</vt:lpstr>
      <vt:lpstr>Bags</vt:lpstr>
      <vt:lpstr>Boxes</vt:lpstr>
      <vt:lpstr>Boxes</vt:lpstr>
      <vt:lpstr>Boxes</vt:lpstr>
      <vt:lpstr>Skill-Based Raise Patterns</vt:lpstr>
      <vt:lpstr>Skill-Based Raise Patterns</vt:lpstr>
      <vt:lpstr>Key Skill-Based Raise Phase Setups and Patterns</vt:lpstr>
      <vt:lpstr>There-and-Back Lines</vt:lpstr>
      <vt:lpstr>Opposite Lines</vt:lpstr>
      <vt:lpstr>Grids</vt:lpstr>
      <vt:lpstr>Grids</vt:lpstr>
      <vt:lpstr>Crosses</vt:lpstr>
      <vt:lpstr>Organizing a Raise Phase</vt:lpstr>
      <vt:lpstr>Organizing a Raise Phase</vt:lpstr>
      <vt:lpstr>Appropriate Challenge and Intensity</vt:lpstr>
      <vt:lpstr>Sequential Structure</vt:lpstr>
      <vt:lpstr>Appropriate Duration</vt:lpstr>
      <vt:lpstr> The Activation and Mobilization Phase</vt:lpstr>
      <vt:lpstr>Long-Term Focus: Mobility</vt:lpstr>
      <vt:lpstr>Focusing on Mobility</vt:lpstr>
      <vt:lpstr>Focusing on Movement</vt:lpstr>
      <vt:lpstr>Focusing on Movement</vt:lpstr>
      <vt:lpstr>Key Joints</vt:lpstr>
      <vt:lpstr>Mobilization</vt:lpstr>
      <vt:lpstr>Initiating and Progressing the System</vt:lpstr>
      <vt:lpstr>Activation</vt:lpstr>
      <vt:lpstr>Activation</vt:lpstr>
      <vt:lpstr>Activation</vt:lpstr>
      <vt:lpstr>The Activation and Mobilization Process</vt:lpstr>
      <vt:lpstr>Movement Deficiencies and Activation Patterns</vt:lpstr>
      <vt:lpstr>Movement Deficiencies and Activation Patterns</vt:lpstr>
      <vt:lpstr>Key Movements to be Performed in the Session</vt:lpstr>
      <vt:lpstr>Key Movements to be Performed in the Session</vt:lpstr>
      <vt:lpstr>Activation Exercises</vt:lpstr>
      <vt:lpstr>Activation Exercises</vt:lpstr>
      <vt:lpstr>External Rotation</vt:lpstr>
      <vt:lpstr>Internal Rotation</vt:lpstr>
      <vt:lpstr>Ys</vt:lpstr>
      <vt:lpstr>Ts</vt:lpstr>
      <vt:lpstr>Ls</vt:lpstr>
      <vt:lpstr>Eversion, Inversion, Abduction, Adduction, Plantar Flexion, Dorsiflexion</vt:lpstr>
      <vt:lpstr>Prone Leg Raise</vt:lpstr>
      <vt:lpstr>One-Leg Glute Bridge</vt:lpstr>
      <vt:lpstr>One-Leg Glute Bridge With Leg Flexion and Extension</vt:lpstr>
      <vt:lpstr>Mini Band March (Lateral)</vt:lpstr>
      <vt:lpstr>Mini Band March (Forward)</vt:lpstr>
      <vt:lpstr>Plank</vt:lpstr>
      <vt:lpstr>Plank</vt:lpstr>
      <vt:lpstr>Plank</vt:lpstr>
      <vt:lpstr>Plank</vt:lpstr>
      <vt:lpstr>Plank</vt:lpstr>
      <vt:lpstr>Plank</vt:lpstr>
      <vt:lpstr>Plank</vt:lpstr>
      <vt:lpstr>Lunge</vt:lpstr>
      <vt:lpstr>Lunge</vt:lpstr>
      <vt:lpstr>Lunge</vt:lpstr>
      <vt:lpstr>Lunge</vt:lpstr>
      <vt:lpstr>Lunge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Potentiation Phase</vt:lpstr>
      <vt:lpstr>The Potentiation Phase</vt:lpstr>
      <vt:lpstr>Focus of the Phase</vt:lpstr>
      <vt:lpstr>Focus of the Phase</vt:lpstr>
      <vt:lpstr>Duration of the Phase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338</cp:revision>
  <dcterms:created xsi:type="dcterms:W3CDTF">2020-11-30T13:06:30Z</dcterms:created>
  <dcterms:modified xsi:type="dcterms:W3CDTF">2021-01-05T21:03:39Z</dcterms:modified>
</cp:coreProperties>
</file>