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6"/>
  </p:notesMasterIdLst>
  <p:sldIdLst>
    <p:sldId id="256" r:id="rId2"/>
    <p:sldId id="327" r:id="rId3"/>
    <p:sldId id="328" r:id="rId4"/>
    <p:sldId id="329" r:id="rId5"/>
    <p:sldId id="330" r:id="rId6"/>
    <p:sldId id="331" r:id="rId7"/>
    <p:sldId id="332" r:id="rId8"/>
    <p:sldId id="333" r:id="rId9"/>
    <p:sldId id="334" r:id="rId10"/>
    <p:sldId id="335" r:id="rId11"/>
    <p:sldId id="336" r:id="rId12"/>
    <p:sldId id="337" r:id="rId13"/>
    <p:sldId id="338" r:id="rId14"/>
    <p:sldId id="339" r:id="rId15"/>
    <p:sldId id="340" r:id="rId16"/>
    <p:sldId id="341" r:id="rId17"/>
    <p:sldId id="342" r:id="rId18"/>
    <p:sldId id="343" r:id="rId19"/>
    <p:sldId id="344" r:id="rId20"/>
    <p:sldId id="345" r:id="rId21"/>
    <p:sldId id="346" r:id="rId22"/>
    <p:sldId id="351" r:id="rId23"/>
    <p:sldId id="347" r:id="rId24"/>
    <p:sldId id="352" r:id="rId25"/>
    <p:sldId id="353" r:id="rId26"/>
    <p:sldId id="354" r:id="rId27"/>
    <p:sldId id="355" r:id="rId28"/>
    <p:sldId id="356" r:id="rId29"/>
    <p:sldId id="357" r:id="rId30"/>
    <p:sldId id="358" r:id="rId31"/>
    <p:sldId id="359" r:id="rId32"/>
    <p:sldId id="348" r:id="rId33"/>
    <p:sldId id="349" r:id="rId34"/>
    <p:sldId id="350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1" d="100"/>
        <a:sy n="8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9D761A-A2E6-4352-85DE-C73DB818ACA8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FAA1B-10B6-4248-8513-1AD4A75AAB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40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48774-A3E1-45AE-AC20-C5365CE28EAE}" type="datetime1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98103-3629-4429-963F-125AF386AB6A}" type="datetime1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4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8EAB5-177A-4D7B-A8AB-3D5AEAA1ADBC}" type="datetime1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13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01FF-F817-4EF6-9A61-9AFD78F8F902}" type="datetime1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767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F6D3B-BD5D-4634-BFEC-2F8C54DF243B}" type="datetime1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992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F7E6A-CE5A-401F-98EB-C5638B994D92}" type="datetime1">
              <a:rPr lang="en-US" smtClean="0"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9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A6808-2B1D-4B91-8060-F92F9A8712A7}" type="datetime1">
              <a:rPr lang="en-US" smtClean="0"/>
              <a:t>11/14/2021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96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BA69B-7568-479D-8EFA-063E0132DE66}" type="datetime1">
              <a:rPr lang="en-US" smtClean="0"/>
              <a:t>11/14/2021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747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B4AD6-A603-430E-9677-AFA01B794384}" type="datetime1">
              <a:rPr lang="en-US" smtClean="0"/>
              <a:t>11/14/2021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640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ABB7C-FC23-47B7-8B38-C0D7A136C06E}" type="datetime1">
              <a:rPr lang="en-US" smtClean="0"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938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5DD66-473E-4355-B8AD-C12BC35C718B}" type="datetime1">
              <a:rPr lang="en-US" smtClean="0"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215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2829">
              <a:srgbClr val="BFD8EF"/>
            </a:gs>
            <a:gs pos="36260">
              <a:srgbClr val="D7E6F5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3CB1D-4ABB-4FEB-8612-4A434CD20DE4}" type="datetime1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45432-104E-47C2-A325-803E07BF7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76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5827" y="177421"/>
            <a:ext cx="3976047" cy="50867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7798" y="1122363"/>
            <a:ext cx="7233312" cy="2387600"/>
          </a:xfrm>
        </p:spPr>
        <p:txBody>
          <a:bodyPr/>
          <a:lstStyle/>
          <a:p>
            <a:r>
              <a:rPr lang="en-US" b="1" dirty="0" smtClean="0"/>
              <a:t>Conditioning Young Athletes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66197" y="4557381"/>
            <a:ext cx="3907809" cy="1024553"/>
          </a:xfrm>
        </p:spPr>
        <p:txBody>
          <a:bodyPr/>
          <a:lstStyle/>
          <a:p>
            <a:r>
              <a:rPr lang="en-US" dirty="0" smtClean="0"/>
              <a:t>Mohsen Avandi</a:t>
            </a:r>
          </a:p>
          <a:p>
            <a:r>
              <a:rPr lang="en-US" dirty="0" smtClean="0"/>
              <a:t>Semnan University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 of Speed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One main goal of prepubescent sport activities is to develop </a:t>
            </a:r>
            <a:r>
              <a:rPr lang="en-US" dirty="0">
                <a:solidFill>
                  <a:srgbClr val="FF0000"/>
                </a:solidFill>
              </a:rPr>
              <a:t>play-specific speed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Through exposure </a:t>
            </a:r>
            <a:r>
              <a:rPr lang="en-US" dirty="0"/>
              <a:t>to </a:t>
            </a:r>
            <a:r>
              <a:rPr lang="en-US" dirty="0">
                <a:solidFill>
                  <a:srgbClr val="FF0000"/>
                </a:solidFill>
              </a:rPr>
              <a:t>play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games</a:t>
            </a:r>
            <a:r>
              <a:rPr lang="en-US" dirty="0"/>
              <a:t>, and relays, children will learn how to coordinate their </a:t>
            </a:r>
            <a:r>
              <a:rPr lang="en-US" dirty="0" smtClean="0"/>
              <a:t>arms</a:t>
            </a:r>
          </a:p>
          <a:p>
            <a:r>
              <a:rPr lang="en-US" dirty="0"/>
              <a:t>They will learn how </a:t>
            </a:r>
            <a:r>
              <a:rPr lang="en-US" dirty="0">
                <a:solidFill>
                  <a:srgbClr val="FF0000"/>
                </a:solidFill>
              </a:rPr>
              <a:t>quickly to </a:t>
            </a:r>
            <a:r>
              <a:rPr lang="en-US" dirty="0" smtClean="0">
                <a:solidFill>
                  <a:srgbClr val="FF0000"/>
                </a:solidFill>
              </a:rPr>
              <a:t>start </a:t>
            </a:r>
            <a:r>
              <a:rPr lang="en-US" dirty="0">
                <a:solidFill>
                  <a:srgbClr val="FF0000"/>
                </a:solidFill>
              </a:rPr>
              <a:t>moving parts of the body at a signal</a:t>
            </a:r>
            <a:r>
              <a:rPr lang="en-US" dirty="0"/>
              <a:t> or in a play </a:t>
            </a:r>
            <a:r>
              <a:rPr lang="en-US" dirty="0" smtClean="0"/>
              <a:t>situation.</a:t>
            </a:r>
          </a:p>
          <a:p>
            <a:r>
              <a:rPr lang="en-US" dirty="0"/>
              <a:t>Prepubescent speed development is mainly the result of </a:t>
            </a:r>
            <a:r>
              <a:rPr lang="en-US" dirty="0">
                <a:solidFill>
                  <a:srgbClr val="FF0000"/>
                </a:solidFill>
              </a:rPr>
              <a:t>nervous system adaptation </a:t>
            </a:r>
            <a:r>
              <a:rPr lang="en-US" dirty="0" smtClean="0"/>
              <a:t>that </a:t>
            </a:r>
            <a:r>
              <a:rPr lang="en-US" dirty="0"/>
              <a:t>children achieve through play and games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951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 of Speed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One way to challenge motor coordination and neural patterns </a:t>
            </a:r>
            <a:r>
              <a:rPr lang="en-US" dirty="0" smtClean="0"/>
              <a:t>of </a:t>
            </a:r>
            <a:r>
              <a:rPr lang="en-US" dirty="0"/>
              <a:t>movement is to perform </a:t>
            </a:r>
            <a:r>
              <a:rPr lang="en-US" dirty="0">
                <a:solidFill>
                  <a:srgbClr val="FF0000"/>
                </a:solidFill>
              </a:rPr>
              <a:t>activities on difference surfaces</a:t>
            </a:r>
            <a:r>
              <a:rPr lang="en-US" dirty="0"/>
              <a:t>. Because most school yards </a:t>
            </a:r>
            <a:r>
              <a:rPr lang="en-US" dirty="0" smtClean="0"/>
              <a:t>are </a:t>
            </a:r>
            <a:r>
              <a:rPr lang="en-US" dirty="0"/>
              <a:t>paved in </a:t>
            </a:r>
            <a:r>
              <a:rPr lang="en-US" dirty="0">
                <a:solidFill>
                  <a:srgbClr val="FF0000"/>
                </a:solidFill>
              </a:rPr>
              <a:t>asphalt</a:t>
            </a:r>
            <a:r>
              <a:rPr lang="en-US" dirty="0"/>
              <a:t>, which can be stressful on the joints</a:t>
            </a:r>
            <a:r>
              <a:rPr lang="en-US" dirty="0" smtClean="0"/>
              <a:t>,</a:t>
            </a:r>
          </a:p>
          <a:p>
            <a:r>
              <a:rPr lang="en-US" dirty="0"/>
              <a:t>children are also encouraged </a:t>
            </a:r>
            <a:r>
              <a:rPr lang="en-US" dirty="0" smtClean="0"/>
              <a:t>to </a:t>
            </a:r>
            <a:r>
              <a:rPr lang="en-US" dirty="0"/>
              <a:t>play on </a:t>
            </a:r>
            <a:r>
              <a:rPr lang="en-US" dirty="0">
                <a:solidFill>
                  <a:srgbClr val="FF0000"/>
                </a:solidFill>
              </a:rPr>
              <a:t>softer surfaces such as </a:t>
            </a:r>
            <a:r>
              <a:rPr lang="en-US" dirty="0" smtClean="0">
                <a:solidFill>
                  <a:srgbClr val="FF0000"/>
                </a:solidFill>
              </a:rPr>
              <a:t>grass</a:t>
            </a:r>
          </a:p>
          <a:p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Variety</a:t>
            </a:r>
            <a:r>
              <a:rPr lang="en-US" dirty="0"/>
              <a:t> in speed exercises </a:t>
            </a:r>
            <a:r>
              <a:rPr lang="en-US" dirty="0" smtClean="0"/>
              <a:t>is </a:t>
            </a:r>
            <a:r>
              <a:rPr lang="en-US" dirty="0"/>
              <a:t>important because it improves motor </a:t>
            </a:r>
            <a:r>
              <a:rPr lang="en-US" dirty="0" smtClean="0"/>
              <a:t>experience</a:t>
            </a:r>
          </a:p>
          <a:p>
            <a:r>
              <a:rPr lang="en-US" dirty="0"/>
              <a:t>At the same time, children </a:t>
            </a:r>
            <a:r>
              <a:rPr lang="en-US" dirty="0">
                <a:solidFill>
                  <a:srgbClr val="FF0000"/>
                </a:solidFill>
              </a:rPr>
              <a:t>should </a:t>
            </a:r>
            <a:r>
              <a:rPr lang="en-US" dirty="0" smtClean="0">
                <a:solidFill>
                  <a:srgbClr val="FF0000"/>
                </a:solidFill>
              </a:rPr>
              <a:t>not </a:t>
            </a:r>
            <a:r>
              <a:rPr lang="en-US" dirty="0">
                <a:solidFill>
                  <a:srgbClr val="FF0000"/>
                </a:solidFill>
              </a:rPr>
              <a:t>neglect the upper body</a:t>
            </a:r>
            <a:r>
              <a:rPr lang="en-US" dirty="0"/>
              <a:t>. Simple throws using </a:t>
            </a:r>
            <a:r>
              <a:rPr lang="en-US" dirty="0">
                <a:solidFill>
                  <a:srgbClr val="FF0000"/>
                </a:solidFill>
              </a:rPr>
              <a:t>baseballs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tennis</a:t>
            </a:r>
            <a:r>
              <a:rPr lang="en-US" dirty="0"/>
              <a:t> balls, or light </a:t>
            </a:r>
            <a:r>
              <a:rPr lang="en-US" dirty="0">
                <a:solidFill>
                  <a:srgbClr val="FF0000"/>
                </a:solidFill>
              </a:rPr>
              <a:t>medicine</a:t>
            </a:r>
            <a:r>
              <a:rPr lang="en-US" dirty="0"/>
              <a:t> balls are useful for developing upper-body movement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334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Scope of Speed Training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Unless children participate in </a:t>
            </a:r>
            <a:r>
              <a:rPr lang="en-US" dirty="0">
                <a:solidFill>
                  <a:srgbClr val="FF0000"/>
                </a:solidFill>
              </a:rPr>
              <a:t>sex-specific teams</a:t>
            </a:r>
            <a:r>
              <a:rPr lang="en-US" dirty="0"/>
              <a:t>, most games, plays, and </a:t>
            </a:r>
            <a:r>
              <a:rPr lang="en-US" dirty="0" smtClean="0"/>
              <a:t>relays—especially </a:t>
            </a:r>
            <a:r>
              <a:rPr lang="en-US" dirty="0"/>
              <a:t>in the school curriculum—should be coed because </a:t>
            </a:r>
            <a:r>
              <a:rPr lang="en-US" dirty="0">
                <a:solidFill>
                  <a:srgbClr val="FF0000"/>
                </a:solidFill>
              </a:rPr>
              <a:t>no visible differences </a:t>
            </a:r>
            <a:r>
              <a:rPr lang="en-US" dirty="0" smtClean="0"/>
              <a:t>between </a:t>
            </a:r>
            <a:r>
              <a:rPr lang="en-US" dirty="0"/>
              <a:t>boys and girls exist at this developmental stage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999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duration of a drill or the distance to run should not be </a:t>
            </a:r>
            <a:r>
              <a:rPr lang="en-US" dirty="0" smtClean="0"/>
              <a:t>long</a:t>
            </a:r>
          </a:p>
          <a:p>
            <a:r>
              <a:rPr lang="en-US" dirty="0"/>
              <a:t>Children should not </a:t>
            </a:r>
            <a:r>
              <a:rPr lang="en-US" dirty="0" smtClean="0"/>
              <a:t>experience </a:t>
            </a:r>
            <a:r>
              <a:rPr lang="en-US" dirty="0">
                <a:solidFill>
                  <a:srgbClr val="FF0000"/>
                </a:solidFill>
              </a:rPr>
              <a:t>discomfort</a:t>
            </a:r>
            <a:r>
              <a:rPr lang="en-US" dirty="0"/>
              <a:t> at this age. They should not </a:t>
            </a:r>
            <a:r>
              <a:rPr lang="en-US" dirty="0">
                <a:solidFill>
                  <a:srgbClr val="FF0000"/>
                </a:solidFill>
              </a:rPr>
              <a:t>run fast and continuously </a:t>
            </a:r>
            <a:r>
              <a:rPr lang="en-US" dirty="0"/>
              <a:t>for longer </a:t>
            </a:r>
            <a:r>
              <a:rPr lang="en-US" dirty="0" smtClean="0"/>
              <a:t>than </a:t>
            </a:r>
            <a:r>
              <a:rPr lang="en-US" dirty="0">
                <a:solidFill>
                  <a:srgbClr val="FF0000"/>
                </a:solidFill>
              </a:rPr>
              <a:t>four to six </a:t>
            </a:r>
            <a:r>
              <a:rPr lang="en-US" dirty="0"/>
              <a:t>seconds because longer distances require specific training</a:t>
            </a:r>
            <a:r>
              <a:rPr lang="en-US" dirty="0" smtClean="0"/>
              <a:t>.</a:t>
            </a:r>
          </a:p>
          <a:p>
            <a:r>
              <a:rPr lang="en-US" dirty="0"/>
              <a:t>If they pause </a:t>
            </a:r>
            <a:r>
              <a:rPr lang="en-US" dirty="0" smtClean="0"/>
              <a:t>for </a:t>
            </a:r>
            <a:r>
              <a:rPr lang="en-US" dirty="0">
                <a:solidFill>
                  <a:srgbClr val="FF0000"/>
                </a:solidFill>
              </a:rPr>
              <a:t>two or three minutes</a:t>
            </a:r>
            <a:r>
              <a:rPr lang="en-US" dirty="0"/>
              <a:t>, then they can repeat the same action with enjoyment. Children </a:t>
            </a:r>
            <a:r>
              <a:rPr lang="en-US" dirty="0" smtClean="0"/>
              <a:t>do </a:t>
            </a:r>
            <a:r>
              <a:rPr lang="en-US" dirty="0"/>
              <a:t>not have fun when they experience discomfort and </a:t>
            </a:r>
            <a:r>
              <a:rPr lang="en-US" dirty="0" smtClean="0"/>
              <a:t>pain</a:t>
            </a:r>
          </a:p>
          <a:p>
            <a:r>
              <a:rPr lang="en-US" dirty="0"/>
              <a:t>Young athletes, especially children who are approaching puberty, should increase </a:t>
            </a:r>
            <a:r>
              <a:rPr lang="en-US" dirty="0" smtClean="0"/>
              <a:t>distance </a:t>
            </a:r>
            <a:r>
              <a:rPr lang="en-US" dirty="0">
                <a:solidFill>
                  <a:srgbClr val="FF0000"/>
                </a:solidFill>
              </a:rPr>
              <a:t>progressively over years, from 20 meters </a:t>
            </a:r>
            <a:r>
              <a:rPr lang="en-US" dirty="0"/>
              <a:t>or yards to </a:t>
            </a:r>
            <a:r>
              <a:rPr lang="en-US" dirty="0">
                <a:solidFill>
                  <a:srgbClr val="FF0000"/>
                </a:solidFill>
              </a:rPr>
              <a:t>40 to 50 meters </a:t>
            </a:r>
            <a:r>
              <a:rPr lang="en-US" dirty="0"/>
              <a:t>or yards.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556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</a:t>
            </a:r>
            <a:r>
              <a:rPr lang="en-US" dirty="0">
                <a:solidFill>
                  <a:srgbClr val="FF0000"/>
                </a:solidFill>
              </a:rPr>
              <a:t>team-sport training </a:t>
            </a:r>
            <a:r>
              <a:rPr lang="en-US" dirty="0"/>
              <a:t>or during games, the instructor can combine </a:t>
            </a:r>
            <a:r>
              <a:rPr lang="en-US" dirty="0">
                <a:solidFill>
                  <a:srgbClr val="FF0000"/>
                </a:solidFill>
              </a:rPr>
              <a:t>speed tasks with </a:t>
            </a:r>
            <a:r>
              <a:rPr lang="en-US" dirty="0" smtClean="0">
                <a:solidFill>
                  <a:srgbClr val="FF0000"/>
                </a:solidFill>
              </a:rPr>
              <a:t>skill </a:t>
            </a:r>
            <a:r>
              <a:rPr lang="en-US" dirty="0">
                <a:solidFill>
                  <a:srgbClr val="FF0000"/>
                </a:solidFill>
              </a:rPr>
              <a:t>performance </a:t>
            </a:r>
            <a:r>
              <a:rPr lang="en-US" dirty="0"/>
              <a:t>(e.g., throwing and kicking a ball</a:t>
            </a:r>
            <a:r>
              <a:rPr lang="en-US" dirty="0" smtClean="0"/>
              <a:t>).</a:t>
            </a:r>
          </a:p>
          <a:p>
            <a:r>
              <a:rPr lang="en-US" dirty="0"/>
              <a:t>For </a:t>
            </a:r>
            <a:r>
              <a:rPr lang="en-US" dirty="0" err="1">
                <a:solidFill>
                  <a:srgbClr val="FF0000"/>
                </a:solidFill>
              </a:rPr>
              <a:t>prepubertal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children, the duration of a game does not have to be longer than </a:t>
            </a:r>
            <a:r>
              <a:rPr lang="en-US" dirty="0">
                <a:solidFill>
                  <a:srgbClr val="FF0000"/>
                </a:solidFill>
              </a:rPr>
              <a:t>20 </a:t>
            </a:r>
            <a:r>
              <a:rPr lang="en-US" dirty="0" smtClean="0">
                <a:solidFill>
                  <a:srgbClr val="FF0000"/>
                </a:solidFill>
              </a:rPr>
              <a:t>or </a:t>
            </a:r>
            <a:r>
              <a:rPr lang="en-US" dirty="0">
                <a:solidFill>
                  <a:srgbClr val="FF0000"/>
                </a:solidFill>
              </a:rPr>
              <a:t>30 minutes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3652837"/>
            <a:ext cx="8496300" cy="288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145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Design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83902"/>
            <a:ext cx="10144541" cy="447123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7815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Speed-Training Model for Athletic 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Speed development increases during </a:t>
            </a:r>
            <a:r>
              <a:rPr lang="en-US" dirty="0" smtClean="0"/>
              <a:t>puberty</a:t>
            </a:r>
          </a:p>
          <a:p>
            <a:r>
              <a:rPr lang="en-US" dirty="0"/>
              <a:t>Such improvement </a:t>
            </a:r>
            <a:r>
              <a:rPr lang="en-US" dirty="0" smtClean="0"/>
              <a:t>may </a:t>
            </a:r>
            <a:r>
              <a:rPr lang="en-US" dirty="0"/>
              <a:t>relate to increases </a:t>
            </a:r>
            <a:r>
              <a:rPr lang="en-US" dirty="0">
                <a:solidFill>
                  <a:srgbClr val="FF0000"/>
                </a:solidFill>
              </a:rPr>
              <a:t>in body and muscle </a:t>
            </a:r>
            <a:r>
              <a:rPr lang="en-US" dirty="0" smtClean="0">
                <a:solidFill>
                  <a:srgbClr val="FF0000"/>
                </a:solidFill>
              </a:rPr>
              <a:t>size</a:t>
            </a:r>
          </a:p>
          <a:p>
            <a:r>
              <a:rPr lang="en-US" dirty="0">
                <a:solidFill>
                  <a:srgbClr val="FF0000"/>
                </a:solidFill>
              </a:rPr>
              <a:t>Strength gains positively influence speed development</a:t>
            </a:r>
            <a:r>
              <a:rPr lang="en-US" dirty="0"/>
              <a:t>. From puberty on, the testosterone level in boys starts to increase dramatically, as does the ability to increase </a:t>
            </a:r>
            <a:r>
              <a:rPr lang="en-US" dirty="0" smtClean="0"/>
              <a:t>strength.</a:t>
            </a:r>
          </a:p>
          <a:p>
            <a:r>
              <a:rPr lang="en-US" dirty="0"/>
              <a:t>Although </a:t>
            </a:r>
            <a:r>
              <a:rPr lang="en-US" dirty="0">
                <a:solidFill>
                  <a:srgbClr val="FF0000"/>
                </a:solidFill>
              </a:rPr>
              <a:t>boys show </a:t>
            </a:r>
            <a:r>
              <a:rPr lang="en-US" dirty="0"/>
              <a:t>clear improvements from the later stages of pubescence, </a:t>
            </a:r>
            <a:r>
              <a:rPr lang="en-US" dirty="0">
                <a:solidFill>
                  <a:srgbClr val="FF0000"/>
                </a:solidFill>
              </a:rPr>
              <a:t>girls </a:t>
            </a:r>
            <a:r>
              <a:rPr lang="en-US" dirty="0" smtClean="0">
                <a:solidFill>
                  <a:srgbClr val="FF0000"/>
                </a:solidFill>
              </a:rPr>
              <a:t>seem </a:t>
            </a:r>
            <a:r>
              <a:rPr lang="en-US" dirty="0">
                <a:solidFill>
                  <a:srgbClr val="FF0000"/>
                </a:solidFill>
              </a:rPr>
              <a:t>to plateau in their rate </a:t>
            </a:r>
            <a:r>
              <a:rPr lang="en-US" dirty="0"/>
              <a:t>of speed development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340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As children approach postpubescence, they can </a:t>
            </a:r>
            <a:r>
              <a:rPr lang="en-US" dirty="0">
                <a:solidFill>
                  <a:srgbClr val="FF0000"/>
                </a:solidFill>
              </a:rPr>
              <a:t>increase the total </a:t>
            </a:r>
            <a:r>
              <a:rPr lang="en-US" dirty="0"/>
              <a:t>amount of speed </a:t>
            </a:r>
            <a:r>
              <a:rPr lang="en-US" dirty="0" smtClean="0"/>
              <a:t>training.</a:t>
            </a:r>
          </a:p>
          <a:p>
            <a:r>
              <a:rPr lang="en-US" dirty="0"/>
              <a:t>distance run with high velocity from 20 to 50 or 60 meters or </a:t>
            </a:r>
            <a:r>
              <a:rPr lang="en-US" dirty="0" smtClean="0"/>
              <a:t>yards</a:t>
            </a:r>
          </a:p>
          <a:p>
            <a:r>
              <a:rPr lang="en-US" dirty="0"/>
              <a:t>Instructors can organize </a:t>
            </a:r>
            <a:r>
              <a:rPr lang="en-US" dirty="0" smtClean="0"/>
              <a:t>relays </a:t>
            </a:r>
            <a:r>
              <a:rPr lang="en-US" dirty="0"/>
              <a:t>in ways that use many exercises, such as </a:t>
            </a:r>
            <a:r>
              <a:rPr lang="en-US" dirty="0">
                <a:solidFill>
                  <a:srgbClr val="FF0000"/>
                </a:solidFill>
              </a:rPr>
              <a:t>sprints</a:t>
            </a:r>
            <a:r>
              <a:rPr lang="en-US" dirty="0"/>
              <a:t>, sprints with turns, runs around </a:t>
            </a:r>
            <a:r>
              <a:rPr lang="en-US" dirty="0" smtClean="0"/>
              <a:t>cones </a:t>
            </a:r>
            <a:r>
              <a:rPr lang="en-US" dirty="0"/>
              <a:t>with direction </a:t>
            </a:r>
            <a:r>
              <a:rPr lang="en-US" dirty="0">
                <a:solidFill>
                  <a:srgbClr val="FF0000"/>
                </a:solidFill>
              </a:rPr>
              <a:t>changes</a:t>
            </a:r>
            <a:r>
              <a:rPr lang="en-US" dirty="0"/>
              <a:t>, carrying or throwing </a:t>
            </a:r>
            <a:r>
              <a:rPr lang="en-US" dirty="0">
                <a:solidFill>
                  <a:srgbClr val="FF0000"/>
                </a:solidFill>
              </a:rPr>
              <a:t>medicine</a:t>
            </a:r>
            <a:r>
              <a:rPr lang="en-US" dirty="0"/>
              <a:t> balls, or jumps over safe </a:t>
            </a:r>
            <a:r>
              <a:rPr lang="en-US" dirty="0" smtClean="0"/>
              <a:t>equipment </a:t>
            </a:r>
            <a:r>
              <a:rPr lang="en-US" dirty="0"/>
              <a:t>at a low </a:t>
            </a:r>
            <a:r>
              <a:rPr lang="en-US" dirty="0" smtClean="0"/>
              <a:t>height</a:t>
            </a:r>
          </a:p>
          <a:p>
            <a:r>
              <a:rPr lang="en-US" dirty="0"/>
              <a:t>Instructors should also organize special exercises that improve reaction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6070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Parallel with speed and movement time exercises, children should participate in </a:t>
            </a:r>
            <a:r>
              <a:rPr lang="en-US" dirty="0" smtClean="0"/>
              <a:t>simple </a:t>
            </a:r>
            <a:r>
              <a:rPr lang="en-US" dirty="0"/>
              <a:t>exercises for </a:t>
            </a:r>
            <a:r>
              <a:rPr lang="en-US" dirty="0">
                <a:solidFill>
                  <a:srgbClr val="FF0000"/>
                </a:solidFill>
              </a:rPr>
              <a:t>power</a:t>
            </a:r>
            <a:r>
              <a:rPr lang="en-US" dirty="0"/>
              <a:t> </a:t>
            </a:r>
            <a:r>
              <a:rPr lang="en-US" dirty="0" smtClean="0"/>
              <a:t>improvement</a:t>
            </a:r>
          </a:p>
          <a:p>
            <a:r>
              <a:rPr lang="en-US" dirty="0"/>
              <a:t>A critical element in speed training is the duration of the </a:t>
            </a:r>
            <a:r>
              <a:rPr lang="en-US" dirty="0">
                <a:solidFill>
                  <a:srgbClr val="FF0000"/>
                </a:solidFill>
              </a:rPr>
              <a:t>rest interval </a:t>
            </a:r>
            <a:r>
              <a:rPr lang="en-US" dirty="0"/>
              <a:t>between repetitions. Because the ability to repeat high-quality exercises depends on the freshness </a:t>
            </a:r>
            <a:r>
              <a:rPr lang="en-US" dirty="0" smtClean="0"/>
              <a:t>of </a:t>
            </a:r>
            <a:r>
              <a:rPr lang="en-US" dirty="0"/>
              <a:t>the neuromuscular system, the rest interval between repetitions must be as long as </a:t>
            </a:r>
            <a:r>
              <a:rPr lang="en-US" dirty="0" smtClean="0"/>
              <a:t>necessary </a:t>
            </a:r>
            <a:r>
              <a:rPr lang="en-US" dirty="0"/>
              <a:t>to almost fully recover and restore the fuel needed to produce energy.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0462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Design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9066" y="2040282"/>
            <a:ext cx="10070268" cy="3364232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750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Speed Training</a:t>
            </a: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524000" y="4257131"/>
            <a:ext cx="9144000" cy="1655762"/>
          </a:xfrm>
        </p:spPr>
        <p:txBody>
          <a:bodyPr/>
          <a:lstStyle/>
          <a:p>
            <a:r>
              <a:rPr lang="en-US" dirty="0" smtClean="0"/>
              <a:t>Avandi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326088" y="471009"/>
            <a:ext cx="931665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50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5353289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Speed-Training Model for Specialization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Speed improvement comes with </a:t>
            </a:r>
            <a:r>
              <a:rPr lang="en-US" dirty="0">
                <a:solidFill>
                  <a:srgbClr val="FF0000"/>
                </a:solidFill>
              </a:rPr>
              <a:t>age</a:t>
            </a:r>
            <a:r>
              <a:rPr lang="en-US" dirty="0"/>
              <a:t>. As children enter the postpuberty stage, gains in </a:t>
            </a:r>
            <a:r>
              <a:rPr lang="en-US" dirty="0" smtClean="0">
                <a:solidFill>
                  <a:srgbClr val="FF0000"/>
                </a:solidFill>
              </a:rPr>
              <a:t>speed </a:t>
            </a:r>
            <a:r>
              <a:rPr lang="en-US" dirty="0">
                <a:solidFill>
                  <a:srgbClr val="FF0000"/>
                </a:solidFill>
              </a:rPr>
              <a:t>and movement time </a:t>
            </a:r>
            <a:r>
              <a:rPr lang="en-US" dirty="0"/>
              <a:t>are more visible, especially for </a:t>
            </a:r>
            <a:r>
              <a:rPr lang="en-US" dirty="0">
                <a:solidFill>
                  <a:srgbClr val="FF0000"/>
                </a:solidFill>
              </a:rPr>
              <a:t>boys</a:t>
            </a:r>
            <a:r>
              <a:rPr lang="en-US" dirty="0"/>
              <a:t>. Girls show the highest </a:t>
            </a:r>
            <a:r>
              <a:rPr lang="en-US" dirty="0" smtClean="0"/>
              <a:t>speed </a:t>
            </a:r>
            <a:r>
              <a:rPr lang="en-US" dirty="0"/>
              <a:t>gains during late </a:t>
            </a:r>
            <a:r>
              <a:rPr lang="en-US" dirty="0">
                <a:solidFill>
                  <a:srgbClr val="FF0000"/>
                </a:solidFill>
              </a:rPr>
              <a:t>puberty</a:t>
            </a:r>
            <a:r>
              <a:rPr lang="en-US" dirty="0"/>
              <a:t> and early postpuberty. </a:t>
            </a:r>
            <a:endParaRPr lang="en-US" dirty="0" smtClean="0"/>
          </a:p>
          <a:p>
            <a:r>
              <a:rPr lang="en-US" dirty="0">
                <a:solidFill>
                  <a:srgbClr val="FF0000"/>
                </a:solidFill>
              </a:rPr>
              <a:t>Boys</a:t>
            </a:r>
            <a:r>
              <a:rPr lang="en-US" dirty="0"/>
              <a:t> maintain </a:t>
            </a:r>
            <a:r>
              <a:rPr lang="en-US" dirty="0">
                <a:solidFill>
                  <a:srgbClr val="FF0000"/>
                </a:solidFill>
              </a:rPr>
              <a:t>speed development throughout postpuberty</a:t>
            </a:r>
            <a:r>
              <a:rPr lang="en-US" dirty="0"/>
              <a:t>. As they become </a:t>
            </a:r>
            <a:r>
              <a:rPr lang="en-US" dirty="0">
                <a:solidFill>
                  <a:srgbClr val="FF0000"/>
                </a:solidFill>
              </a:rPr>
              <a:t>stronger</a:t>
            </a:r>
            <a:r>
              <a:rPr lang="en-US" dirty="0"/>
              <a:t>, </a:t>
            </a:r>
            <a:r>
              <a:rPr lang="en-US" dirty="0" smtClean="0"/>
              <a:t>they </a:t>
            </a:r>
            <a:r>
              <a:rPr lang="en-US" dirty="0"/>
              <a:t>also become </a:t>
            </a:r>
            <a:r>
              <a:rPr lang="en-US" dirty="0">
                <a:solidFill>
                  <a:srgbClr val="FF0000"/>
                </a:solidFill>
              </a:rPr>
              <a:t>faster</a:t>
            </a:r>
            <a:r>
              <a:rPr lang="en-US" dirty="0"/>
              <a:t>. The biggest difference between boys and girls is probably in </a:t>
            </a:r>
            <a:r>
              <a:rPr lang="en-US" dirty="0" smtClean="0"/>
              <a:t>the </a:t>
            </a:r>
            <a:r>
              <a:rPr lang="en-US" dirty="0"/>
              <a:t>area of </a:t>
            </a:r>
            <a:r>
              <a:rPr lang="en-US" dirty="0">
                <a:solidFill>
                  <a:srgbClr val="FF0000"/>
                </a:solidFill>
              </a:rPr>
              <a:t>upper-body strength </a:t>
            </a:r>
            <a:r>
              <a:rPr lang="en-US" dirty="0"/>
              <a:t>because from puberty on the upper-body strength of </a:t>
            </a:r>
            <a:r>
              <a:rPr lang="en-US" dirty="0" smtClean="0"/>
              <a:t>boys </a:t>
            </a:r>
            <a:r>
              <a:rPr lang="en-US" dirty="0"/>
              <a:t>is constantly increasing.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727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Postpubescent</a:t>
            </a:r>
            <a:r>
              <a:rPr lang="en-US" dirty="0"/>
              <a:t> speed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Speed. </a:t>
            </a:r>
            <a:r>
              <a:rPr lang="en-US" dirty="0"/>
              <a:t>High-velocity, high-frequency training at the highest intensity should be </a:t>
            </a:r>
            <a:r>
              <a:rPr lang="en-US" dirty="0" smtClean="0"/>
              <a:t>an important </a:t>
            </a:r>
            <a:r>
              <a:rPr lang="en-US" dirty="0"/>
              <a:t>part, approximately 60 to 70%,</a:t>
            </a:r>
            <a:r>
              <a:rPr lang="en-US" dirty="0" smtClean="0"/>
              <a:t>Movement </a:t>
            </a:r>
            <a:r>
              <a:rPr lang="en-US" dirty="0" smtClean="0"/>
              <a:t>time. </a:t>
            </a:r>
          </a:p>
          <a:p>
            <a:r>
              <a:rPr lang="en-US" i="1" dirty="0"/>
              <a:t>Movement </a:t>
            </a:r>
            <a:r>
              <a:rPr lang="en-US" i="1" dirty="0" smtClean="0"/>
              <a:t>time: </a:t>
            </a:r>
            <a:r>
              <a:rPr lang="en-US" dirty="0" smtClean="0"/>
              <a:t>Training </a:t>
            </a:r>
            <a:r>
              <a:rPr lang="en-US" dirty="0"/>
              <a:t>both speed and power </a:t>
            </a:r>
            <a:r>
              <a:rPr lang="en-US" dirty="0" smtClean="0"/>
              <a:t>will greatly </a:t>
            </a:r>
            <a:r>
              <a:rPr lang="en-US" dirty="0"/>
              <a:t>improve the athlete’s ability to move a limb quickly</a:t>
            </a:r>
            <a:r>
              <a:rPr lang="en-US" dirty="0" smtClean="0"/>
              <a:t>.</a:t>
            </a:r>
          </a:p>
          <a:p>
            <a:r>
              <a:rPr lang="en-US" i="1" dirty="0"/>
              <a:t>Ability to overcome external </a:t>
            </a:r>
            <a:r>
              <a:rPr lang="en-US" i="1" dirty="0" smtClean="0"/>
              <a:t>resistance: </a:t>
            </a:r>
            <a:r>
              <a:rPr lang="en-US" dirty="0" smtClean="0"/>
              <a:t>To </a:t>
            </a:r>
            <a:r>
              <a:rPr lang="en-US" dirty="0"/>
              <a:t>defeat such opposing forces, athletes have to </a:t>
            </a:r>
            <a:r>
              <a:rPr lang="en-US" dirty="0" smtClean="0"/>
              <a:t>improve their </a:t>
            </a:r>
            <a:r>
              <a:rPr lang="en-US" dirty="0"/>
              <a:t>power. By increasing the force of muscular contraction, they can increase </a:t>
            </a:r>
            <a:r>
              <a:rPr lang="en-US" dirty="0" smtClean="0"/>
              <a:t>the acceleration </a:t>
            </a:r>
            <a:r>
              <a:rPr lang="en-US" dirty="0"/>
              <a:t>of movements and the speed to complete a skill.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1965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Postpubescent</a:t>
            </a:r>
            <a:r>
              <a:rPr lang="en-US" dirty="0"/>
              <a:t> speed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Technique. The </a:t>
            </a:r>
            <a:r>
              <a:rPr lang="en-US" dirty="0">
                <a:solidFill>
                  <a:srgbClr val="FF0000"/>
                </a:solidFill>
              </a:rPr>
              <a:t>speed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frequency</a:t>
            </a:r>
            <a:r>
              <a:rPr lang="en-US" dirty="0"/>
              <a:t> of a movement and of </a:t>
            </a:r>
            <a:r>
              <a:rPr lang="en-US" dirty="0">
                <a:solidFill>
                  <a:srgbClr val="FF0000"/>
                </a:solidFill>
              </a:rPr>
              <a:t>movement time</a:t>
            </a:r>
            <a:r>
              <a:rPr lang="en-US" dirty="0"/>
              <a:t> </a:t>
            </a:r>
            <a:r>
              <a:rPr lang="en-US" dirty="0" smtClean="0"/>
              <a:t>are often </a:t>
            </a:r>
            <a:r>
              <a:rPr lang="en-US" dirty="0"/>
              <a:t>a function of technique. Acquiring an effective form facilitates </a:t>
            </a:r>
            <a:r>
              <a:rPr lang="en-US" dirty="0" smtClean="0"/>
              <a:t>performing a </a:t>
            </a:r>
            <a:r>
              <a:rPr lang="en-US" dirty="0"/>
              <a:t>skill quickly, correctly, and efficiently</a:t>
            </a:r>
            <a:r>
              <a:rPr lang="en-US" dirty="0" smtClean="0"/>
              <a:t>.</a:t>
            </a:r>
          </a:p>
          <a:p>
            <a:r>
              <a:rPr lang="en-US" i="1" dirty="0"/>
              <a:t>Muscle </a:t>
            </a:r>
            <a:r>
              <a:rPr lang="en-US" i="1" dirty="0" smtClean="0"/>
              <a:t>elasticity: </a:t>
            </a:r>
            <a:r>
              <a:rPr lang="en-US" dirty="0"/>
              <a:t>Muscle </a:t>
            </a:r>
            <a:r>
              <a:rPr lang="en-US" dirty="0">
                <a:solidFill>
                  <a:srgbClr val="FF0000"/>
                </a:solidFill>
              </a:rPr>
              <a:t>elasticity</a:t>
            </a:r>
            <a:r>
              <a:rPr lang="en-US" dirty="0"/>
              <a:t> and the ability to relax the </a:t>
            </a:r>
            <a:r>
              <a:rPr lang="en-US" dirty="0">
                <a:solidFill>
                  <a:srgbClr val="FF0000"/>
                </a:solidFill>
              </a:rPr>
              <a:t>agonistic and </a:t>
            </a:r>
            <a:r>
              <a:rPr lang="en-US" dirty="0" smtClean="0">
                <a:solidFill>
                  <a:srgbClr val="FF0000"/>
                </a:solidFill>
              </a:rPr>
              <a:t>antagonistic </a:t>
            </a:r>
            <a:r>
              <a:rPr lang="en-US" dirty="0" smtClean="0"/>
              <a:t>muscles </a:t>
            </a:r>
            <a:r>
              <a:rPr lang="en-US" dirty="0"/>
              <a:t>alternately are important factors in achieving high frequency </a:t>
            </a:r>
            <a:r>
              <a:rPr lang="en-US" dirty="0" smtClean="0"/>
              <a:t>of movement </a:t>
            </a:r>
            <a:r>
              <a:rPr lang="en-US" dirty="0"/>
              <a:t>and correct technique.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0671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Design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9742" y="1825625"/>
            <a:ext cx="10212515" cy="435133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1669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Postpubescent</a:t>
            </a:r>
            <a:r>
              <a:rPr lang="en-US" dirty="0"/>
              <a:t> speed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High starts </a:t>
            </a:r>
            <a:r>
              <a:rPr lang="en-US" dirty="0"/>
              <a:t>are important for all </a:t>
            </a:r>
            <a:r>
              <a:rPr lang="en-US" dirty="0">
                <a:solidFill>
                  <a:srgbClr val="FF0000"/>
                </a:solidFill>
              </a:rPr>
              <a:t>team sports </a:t>
            </a:r>
            <a:r>
              <a:rPr lang="en-US" dirty="0"/>
              <a:t>in which players are constantly </a:t>
            </a:r>
            <a:r>
              <a:rPr lang="en-US" dirty="0" smtClean="0"/>
              <a:t>performing quick </a:t>
            </a:r>
            <a:r>
              <a:rPr lang="en-US" dirty="0"/>
              <a:t>accelerations: soccer, football, baseball, hockey, lacrosse, and basketball. </a:t>
            </a:r>
            <a:r>
              <a:rPr lang="en-US" dirty="0" smtClean="0"/>
              <a:t>The athlete </a:t>
            </a:r>
            <a:r>
              <a:rPr lang="en-US" dirty="0"/>
              <a:t>performs high starts </a:t>
            </a:r>
            <a:r>
              <a:rPr lang="en-US" dirty="0">
                <a:solidFill>
                  <a:srgbClr val="FF0000"/>
                </a:solidFill>
              </a:rPr>
              <a:t>standing</a:t>
            </a:r>
            <a:r>
              <a:rPr lang="en-US" dirty="0"/>
              <a:t>, feet apart, in a ready position</a:t>
            </a:r>
            <a:r>
              <a:rPr lang="en-US" dirty="0" smtClean="0"/>
              <a:t>.</a:t>
            </a:r>
          </a:p>
          <a:p>
            <a:r>
              <a:rPr lang="en-US" dirty="0"/>
              <a:t>At the signal, </a:t>
            </a:r>
            <a:r>
              <a:rPr lang="en-US" dirty="0" smtClean="0"/>
              <a:t>the athlete </a:t>
            </a:r>
            <a:r>
              <a:rPr lang="en-US" dirty="0"/>
              <a:t>accelerates as quickly as possible for </a:t>
            </a:r>
            <a:r>
              <a:rPr lang="en-US" dirty="0">
                <a:solidFill>
                  <a:srgbClr val="FF0000"/>
                </a:solidFill>
              </a:rPr>
              <a:t>10</a:t>
            </a:r>
            <a:r>
              <a:rPr lang="en-US" dirty="0"/>
              <a:t> to </a:t>
            </a:r>
            <a:r>
              <a:rPr lang="en-US" dirty="0">
                <a:solidFill>
                  <a:srgbClr val="FF0000"/>
                </a:solidFill>
              </a:rPr>
              <a:t>30</a:t>
            </a:r>
            <a:r>
              <a:rPr lang="en-US" dirty="0"/>
              <a:t> meters or yards, repeating the </a:t>
            </a:r>
            <a:r>
              <a:rPr lang="en-US" dirty="0" smtClean="0"/>
              <a:t>same action </a:t>
            </a:r>
            <a:r>
              <a:rPr lang="en-US" dirty="0">
                <a:solidFill>
                  <a:srgbClr val="FF0000"/>
                </a:solidFill>
              </a:rPr>
              <a:t>6 to 10 times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Acceleration</a:t>
            </a:r>
            <a:r>
              <a:rPr lang="en-US" dirty="0"/>
              <a:t> training is a form of training that increases maximum acceleration </a:t>
            </a:r>
            <a:r>
              <a:rPr lang="en-US" dirty="0" smtClean="0"/>
              <a:t>to increase </a:t>
            </a:r>
            <a:r>
              <a:rPr lang="en-US" dirty="0"/>
              <a:t>maximum speed for both sprinting and team sports. Athletes can perform </a:t>
            </a:r>
            <a:r>
              <a:rPr lang="en-US" dirty="0" smtClean="0"/>
              <a:t>acceleration training </a:t>
            </a:r>
            <a:r>
              <a:rPr lang="en-US" dirty="0"/>
              <a:t>over </a:t>
            </a:r>
            <a:r>
              <a:rPr lang="en-US" dirty="0">
                <a:solidFill>
                  <a:srgbClr val="FF0000"/>
                </a:solidFill>
              </a:rPr>
              <a:t>20 to 60 </a:t>
            </a:r>
            <a:r>
              <a:rPr lang="en-US" dirty="0"/>
              <a:t>meters or yards four to </a:t>
            </a:r>
            <a:r>
              <a:rPr lang="en-US" dirty="0">
                <a:solidFill>
                  <a:srgbClr val="FF0000"/>
                </a:solidFill>
              </a:rPr>
              <a:t>eight times</a:t>
            </a:r>
            <a:r>
              <a:rPr lang="en-US" dirty="0"/>
              <a:t>, with a rest </a:t>
            </a:r>
            <a:r>
              <a:rPr lang="en-US" dirty="0" smtClean="0"/>
              <a:t>interval of </a:t>
            </a:r>
            <a:r>
              <a:rPr lang="en-US" dirty="0">
                <a:solidFill>
                  <a:srgbClr val="FF0000"/>
                </a:solidFill>
              </a:rPr>
              <a:t>three</a:t>
            </a:r>
            <a:r>
              <a:rPr lang="en-US" dirty="0"/>
              <a:t> or four </a:t>
            </a:r>
            <a:r>
              <a:rPr lang="en-US" dirty="0" smtClean="0"/>
              <a:t>minutes.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8733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Postpubescent</a:t>
            </a:r>
            <a:r>
              <a:rPr lang="en-US" dirty="0"/>
              <a:t> speed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Speed endurance</a:t>
            </a:r>
            <a:r>
              <a:rPr lang="en-US" dirty="0"/>
              <a:t>, on the other hand, is a form of training </a:t>
            </a:r>
            <a:r>
              <a:rPr lang="en-US" dirty="0" smtClean="0"/>
              <a:t>in which </a:t>
            </a:r>
            <a:r>
              <a:rPr lang="en-US" dirty="0"/>
              <a:t>the scope is to </a:t>
            </a:r>
            <a:r>
              <a:rPr lang="en-US" dirty="0">
                <a:solidFill>
                  <a:srgbClr val="FF0000"/>
                </a:solidFill>
              </a:rPr>
              <a:t>maintain maximum velocity </a:t>
            </a:r>
            <a:r>
              <a:rPr lang="en-US" dirty="0"/>
              <a:t>over a longer distance (</a:t>
            </a:r>
            <a:r>
              <a:rPr lang="en-US" dirty="0">
                <a:solidFill>
                  <a:srgbClr val="FF0000"/>
                </a:solidFill>
              </a:rPr>
              <a:t>60-120 </a:t>
            </a:r>
            <a:r>
              <a:rPr lang="en-US" dirty="0" smtClean="0">
                <a:solidFill>
                  <a:srgbClr val="FF0000"/>
                </a:solidFill>
              </a:rPr>
              <a:t>meters or </a:t>
            </a:r>
            <a:r>
              <a:rPr lang="en-US" dirty="0">
                <a:solidFill>
                  <a:srgbClr val="FF0000"/>
                </a:solidFill>
              </a:rPr>
              <a:t>yards</a:t>
            </a:r>
            <a:r>
              <a:rPr lang="en-US" dirty="0"/>
              <a:t>). Because this type of training is </a:t>
            </a:r>
            <a:r>
              <a:rPr lang="en-US" dirty="0">
                <a:solidFill>
                  <a:srgbClr val="FF0000"/>
                </a:solidFill>
              </a:rPr>
              <a:t>taxing</a:t>
            </a:r>
            <a:r>
              <a:rPr lang="en-US" dirty="0"/>
              <a:t> physically and mentally, it is </a:t>
            </a:r>
            <a:r>
              <a:rPr lang="en-US" dirty="0" smtClean="0"/>
              <a:t>repeated three </a:t>
            </a:r>
            <a:r>
              <a:rPr lang="en-US" dirty="0"/>
              <a:t>to </a:t>
            </a:r>
            <a:r>
              <a:rPr lang="en-US" dirty="0">
                <a:solidFill>
                  <a:srgbClr val="FF0000"/>
                </a:solidFill>
              </a:rPr>
              <a:t>six times </a:t>
            </a:r>
            <a:r>
              <a:rPr lang="en-US" dirty="0"/>
              <a:t>but with a longer rest interval of four or </a:t>
            </a:r>
            <a:r>
              <a:rPr lang="en-US" dirty="0">
                <a:solidFill>
                  <a:srgbClr val="FF0000"/>
                </a:solidFill>
              </a:rPr>
              <a:t>five</a:t>
            </a:r>
            <a:r>
              <a:rPr lang="en-US" dirty="0"/>
              <a:t> minutes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0037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</a:t>
            </a:r>
            <a:r>
              <a:rPr lang="en-US" dirty="0"/>
              <a:t>important training considerations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First, athletes do </a:t>
            </a:r>
            <a:r>
              <a:rPr lang="en-US" dirty="0" smtClean="0">
                <a:solidFill>
                  <a:srgbClr val="FF0000"/>
                </a:solidFill>
              </a:rPr>
              <a:t>not have </a:t>
            </a:r>
            <a:r>
              <a:rPr lang="en-US" dirty="0">
                <a:solidFill>
                  <a:srgbClr val="FF0000"/>
                </a:solidFill>
              </a:rPr>
              <a:t>to perform all forms </a:t>
            </a:r>
            <a:r>
              <a:rPr lang="en-US" dirty="0"/>
              <a:t>of training in the same session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Sprinters in track and </a:t>
            </a:r>
            <a:r>
              <a:rPr lang="en-US" dirty="0" smtClean="0">
                <a:solidFill>
                  <a:srgbClr val="FF0000"/>
                </a:solidFill>
              </a:rPr>
              <a:t>field </a:t>
            </a:r>
            <a:r>
              <a:rPr lang="en-US" dirty="0" smtClean="0"/>
              <a:t>may </a:t>
            </a:r>
            <a:r>
              <a:rPr lang="en-US" dirty="0"/>
              <a:t>perform </a:t>
            </a:r>
            <a:r>
              <a:rPr lang="en-US" dirty="0">
                <a:solidFill>
                  <a:srgbClr val="FF0000"/>
                </a:solidFill>
              </a:rPr>
              <a:t>starts and maximum speed </a:t>
            </a:r>
            <a:r>
              <a:rPr lang="en-US" dirty="0"/>
              <a:t>in the same workout. However, because of </a:t>
            </a:r>
            <a:r>
              <a:rPr lang="en-US" dirty="0" smtClean="0"/>
              <a:t>its difficulty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speed endurance</a:t>
            </a:r>
            <a:r>
              <a:rPr lang="en-US" dirty="0"/>
              <a:t> is trained in its </a:t>
            </a:r>
            <a:r>
              <a:rPr lang="en-US" dirty="0">
                <a:solidFill>
                  <a:srgbClr val="FF0000"/>
                </a:solidFill>
              </a:rPr>
              <a:t>own session</a:t>
            </a:r>
            <a:r>
              <a:rPr lang="en-US" dirty="0"/>
              <a:t>, separate from any other </a:t>
            </a:r>
            <a:r>
              <a:rPr lang="en-US" dirty="0" smtClean="0"/>
              <a:t>type of </a:t>
            </a:r>
            <a:r>
              <a:rPr lang="en-US" dirty="0"/>
              <a:t>training</a:t>
            </a:r>
            <a:r>
              <a:rPr lang="en-US" dirty="0" smtClean="0"/>
              <a:t>.</a:t>
            </a:r>
          </a:p>
          <a:p>
            <a:r>
              <a:rPr lang="en-US" dirty="0"/>
              <a:t>For most other team-sport athletes, the forms of training can be combined in </a:t>
            </a:r>
            <a:r>
              <a:rPr lang="en-US" dirty="0" smtClean="0"/>
              <a:t>the following </a:t>
            </a:r>
            <a:r>
              <a:rPr lang="en-US" dirty="0"/>
              <a:t>way: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One </a:t>
            </a:r>
            <a:r>
              <a:rPr lang="en-US" dirty="0">
                <a:solidFill>
                  <a:srgbClr val="FF0000"/>
                </a:solidFill>
              </a:rPr>
              <a:t>to two days </a:t>
            </a:r>
            <a:r>
              <a:rPr lang="en-US" dirty="0"/>
              <a:t>per week: high start sprints, maximum speed training, and </a:t>
            </a:r>
            <a:r>
              <a:rPr lang="en-US" dirty="0" smtClean="0"/>
              <a:t>acceleration with </a:t>
            </a:r>
            <a:r>
              <a:rPr lang="en-US" dirty="0"/>
              <a:t>changes of direction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Two </a:t>
            </a:r>
            <a:r>
              <a:rPr lang="en-US" dirty="0">
                <a:solidFill>
                  <a:srgbClr val="FF0000"/>
                </a:solidFill>
              </a:rPr>
              <a:t>days per week</a:t>
            </a:r>
            <a:r>
              <a:rPr lang="en-US" dirty="0"/>
              <a:t>: acceleration, deceleration, and stop-and-go sprints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5570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Program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317624"/>
            <a:ext cx="10421752" cy="513211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1354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4979"/>
            <a:ext cx="10515600" cy="844839"/>
          </a:xfrm>
        </p:spPr>
        <p:txBody>
          <a:bodyPr/>
          <a:lstStyle/>
          <a:p>
            <a:r>
              <a:rPr lang="en-US" dirty="0" smtClean="0"/>
              <a:t>Program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28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3382" y="865044"/>
            <a:ext cx="10631017" cy="55402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07367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4979"/>
            <a:ext cx="10515600" cy="844839"/>
          </a:xfrm>
        </p:spPr>
        <p:txBody>
          <a:bodyPr/>
          <a:lstStyle/>
          <a:p>
            <a:r>
              <a:rPr lang="en-US" dirty="0" smtClean="0"/>
              <a:t>Program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29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851789"/>
            <a:ext cx="10611118" cy="56225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47109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Speed is one of the most important qualities necessary to excel in sports such as </a:t>
            </a:r>
            <a:r>
              <a:rPr lang="en-US" dirty="0">
                <a:solidFill>
                  <a:srgbClr val="FF0000"/>
                </a:solidFill>
              </a:rPr>
              <a:t>track </a:t>
            </a:r>
            <a:r>
              <a:rPr lang="en-US" dirty="0" smtClean="0">
                <a:solidFill>
                  <a:srgbClr val="FF0000"/>
                </a:solidFill>
              </a:rPr>
              <a:t>and </a:t>
            </a:r>
            <a:r>
              <a:rPr lang="en-US" dirty="0">
                <a:solidFill>
                  <a:srgbClr val="FF0000"/>
                </a:solidFill>
              </a:rPr>
              <a:t>field </a:t>
            </a:r>
            <a:r>
              <a:rPr lang="en-US" dirty="0"/>
              <a:t>and team sports performed on large fields (e.g., </a:t>
            </a:r>
            <a:r>
              <a:rPr lang="en-US" dirty="0">
                <a:solidFill>
                  <a:srgbClr val="FF0000"/>
                </a:solidFill>
              </a:rPr>
              <a:t>football, rugby, baseball</a:t>
            </a:r>
            <a:r>
              <a:rPr lang="en-US" dirty="0"/>
              <a:t>). </a:t>
            </a:r>
            <a:endParaRPr lang="en-US" dirty="0" smtClean="0"/>
          </a:p>
          <a:p>
            <a:r>
              <a:rPr lang="en-US" dirty="0" smtClean="0"/>
              <a:t>In a </a:t>
            </a:r>
            <a:r>
              <a:rPr lang="en-US" dirty="0"/>
              <a:t>few other team sports, such as basketball, handball, and lacrosse, </a:t>
            </a:r>
            <a:r>
              <a:rPr lang="en-US" dirty="0">
                <a:solidFill>
                  <a:srgbClr val="FF0000"/>
                </a:solidFill>
              </a:rPr>
              <a:t>athletes must run </a:t>
            </a:r>
            <a:r>
              <a:rPr lang="en-US" dirty="0" smtClean="0">
                <a:solidFill>
                  <a:srgbClr val="FF0000"/>
                </a:solidFill>
              </a:rPr>
              <a:t>and </a:t>
            </a:r>
            <a:r>
              <a:rPr lang="en-US" dirty="0">
                <a:solidFill>
                  <a:srgbClr val="FF0000"/>
                </a:solidFill>
              </a:rPr>
              <a:t>move</a:t>
            </a:r>
            <a:r>
              <a:rPr lang="en-US" dirty="0"/>
              <a:t>, react, or </a:t>
            </a:r>
            <a:r>
              <a:rPr lang="en-US" dirty="0">
                <a:solidFill>
                  <a:srgbClr val="FF0000"/>
                </a:solidFill>
              </a:rPr>
              <a:t>change direction </a:t>
            </a:r>
            <a:r>
              <a:rPr lang="en-US" dirty="0"/>
              <a:t>quickly</a:t>
            </a:r>
            <a:r>
              <a:rPr lang="en-US" dirty="0" smtClean="0"/>
              <a:t>.</a:t>
            </a:r>
          </a:p>
          <a:p>
            <a:r>
              <a:rPr lang="en-US" dirty="0"/>
              <a:t>To have speed and agility, one needs to develop </a:t>
            </a:r>
            <a:r>
              <a:rPr lang="en-US" dirty="0">
                <a:solidFill>
                  <a:srgbClr val="FF0000"/>
                </a:solidFill>
              </a:rPr>
              <a:t>strength</a:t>
            </a:r>
            <a:r>
              <a:rPr lang="en-US" dirty="0"/>
              <a:t> </a:t>
            </a:r>
            <a:r>
              <a:rPr lang="en-US" dirty="0" smtClean="0"/>
              <a:t>and </a:t>
            </a:r>
            <a:r>
              <a:rPr lang="en-US" dirty="0" smtClean="0">
                <a:solidFill>
                  <a:srgbClr val="FF0000"/>
                </a:solidFill>
              </a:rPr>
              <a:t>power—an</a:t>
            </a:r>
            <a:r>
              <a:rPr lang="en-US" dirty="0" smtClean="0"/>
              <a:t> </a:t>
            </a:r>
            <a:r>
              <a:rPr lang="en-US" dirty="0"/>
              <a:t>athlete can’t be fast or agile if she is not strong and powerful.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8831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10" y="124979"/>
            <a:ext cx="2133600" cy="844839"/>
          </a:xfrm>
        </p:spPr>
        <p:txBody>
          <a:bodyPr>
            <a:normAutofit/>
          </a:bodyPr>
          <a:lstStyle/>
          <a:p>
            <a:r>
              <a:rPr lang="en-US" dirty="0" smtClean="0"/>
              <a:t>Program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30</a:t>
            </a:fld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5345" y="124980"/>
            <a:ext cx="9337964" cy="65964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3592886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10" y="124979"/>
            <a:ext cx="2133600" cy="844839"/>
          </a:xfrm>
        </p:spPr>
        <p:txBody>
          <a:bodyPr>
            <a:normAutofit/>
          </a:bodyPr>
          <a:lstStyle/>
          <a:p>
            <a:r>
              <a:rPr lang="en-US" dirty="0" smtClean="0"/>
              <a:t>Program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31</a:t>
            </a:fld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556" y="969818"/>
            <a:ext cx="11806677" cy="54100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70754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File Relay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0609" y="1098043"/>
            <a:ext cx="3560075" cy="5440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345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Slalom Relay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4957" y="1027906"/>
            <a:ext cx="3613370" cy="509342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5129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34</a:t>
            </a:fld>
            <a:endParaRPr lang="en-US"/>
          </a:p>
        </p:txBody>
      </p:sp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639" y="1825625"/>
            <a:ext cx="2906721" cy="435133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767" y="1933734"/>
            <a:ext cx="3051175" cy="2067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152" y="2114391"/>
            <a:ext cx="2927350" cy="1706245"/>
          </a:xfrm>
          <a:prstGeom prst="rect">
            <a:avLst/>
          </a:prstGeom>
          <a:ln w="317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680" y="4244340"/>
            <a:ext cx="1159510" cy="1896745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152" y="4082443"/>
            <a:ext cx="2927350" cy="1704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4474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7070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The term </a:t>
            </a:r>
            <a:r>
              <a:rPr lang="en-US" dirty="0" smtClean="0"/>
              <a:t>speed incorporates </a:t>
            </a:r>
            <a:r>
              <a:rPr lang="en-US" dirty="0"/>
              <a:t>three elements: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reaction </a:t>
            </a:r>
            <a:r>
              <a:rPr lang="en-US" dirty="0">
                <a:solidFill>
                  <a:srgbClr val="FF0000"/>
                </a:solidFill>
              </a:rPr>
              <a:t>time </a:t>
            </a:r>
            <a:r>
              <a:rPr lang="en-US" dirty="0"/>
              <a:t>(the motor reaction to a signal),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movement time </a:t>
            </a:r>
            <a:r>
              <a:rPr lang="en-US" dirty="0"/>
              <a:t>(the ability to move a limb quickly, as in martial arts, batting, or passing a ball), and </a:t>
            </a:r>
            <a:endParaRPr lang="en-US" dirty="0" smtClean="0"/>
          </a:p>
          <a:p>
            <a:r>
              <a:rPr lang="en-US" dirty="0" smtClean="0">
                <a:solidFill>
                  <a:srgbClr val="FF0000"/>
                </a:solidFill>
              </a:rPr>
              <a:t>speed </a:t>
            </a:r>
            <a:r>
              <a:rPr lang="en-US" dirty="0">
                <a:solidFill>
                  <a:srgbClr val="FF0000"/>
                </a:solidFill>
              </a:rPr>
              <a:t>of running </a:t>
            </a:r>
            <a:r>
              <a:rPr lang="en-US" dirty="0" smtClean="0"/>
              <a:t>(</a:t>
            </a:r>
            <a:r>
              <a:rPr lang="en-US" dirty="0"/>
              <a:t>including the frequency of arm and leg movement</a:t>
            </a:r>
            <a:r>
              <a:rPr lang="en-US" dirty="0" smtClean="0"/>
              <a:t>).</a:t>
            </a:r>
          </a:p>
          <a:p>
            <a:r>
              <a:rPr lang="en-US" dirty="0"/>
              <a:t>In team sports an athlete </a:t>
            </a:r>
            <a:r>
              <a:rPr lang="en-US" dirty="0">
                <a:solidFill>
                  <a:srgbClr val="FF0000"/>
                </a:solidFill>
              </a:rPr>
              <a:t>rarely</a:t>
            </a:r>
            <a:r>
              <a:rPr lang="en-US" dirty="0"/>
              <a:t> performs action in a </a:t>
            </a:r>
            <a:r>
              <a:rPr lang="en-US" dirty="0">
                <a:solidFill>
                  <a:srgbClr val="FF0000"/>
                </a:solidFill>
              </a:rPr>
              <a:t>straight line</a:t>
            </a:r>
            <a:r>
              <a:rPr lang="en-US" dirty="0"/>
              <a:t>, such as </a:t>
            </a:r>
            <a:r>
              <a:rPr lang="en-US" dirty="0">
                <a:solidFill>
                  <a:srgbClr val="FF0000"/>
                </a:solidFill>
              </a:rPr>
              <a:t>sprinting</a:t>
            </a:r>
            <a:r>
              <a:rPr lang="en-US" dirty="0"/>
              <a:t> in </a:t>
            </a:r>
            <a:r>
              <a:rPr lang="en-US" dirty="0" smtClean="0"/>
              <a:t>track </a:t>
            </a:r>
            <a:r>
              <a:rPr lang="en-US" dirty="0"/>
              <a:t>and field</a:t>
            </a:r>
            <a:r>
              <a:rPr lang="en-US" dirty="0" smtClean="0"/>
              <a:t>.</a:t>
            </a:r>
          </a:p>
          <a:p>
            <a:r>
              <a:rPr lang="en-US" dirty="0"/>
              <a:t>Players who can quickly </a:t>
            </a:r>
            <a:r>
              <a:rPr lang="en-US" dirty="0">
                <a:solidFill>
                  <a:srgbClr val="FF0000"/>
                </a:solidFill>
              </a:rPr>
              <a:t>change directions </a:t>
            </a:r>
            <a:r>
              <a:rPr lang="en-US" dirty="0"/>
              <a:t>to receive a </a:t>
            </a:r>
            <a:r>
              <a:rPr lang="en-US" dirty="0">
                <a:solidFill>
                  <a:srgbClr val="FF0000"/>
                </a:solidFill>
              </a:rPr>
              <a:t>pass</a:t>
            </a:r>
            <a:r>
              <a:rPr lang="en-US" dirty="0"/>
              <a:t> or </a:t>
            </a:r>
            <a:r>
              <a:rPr lang="en-US" dirty="0">
                <a:solidFill>
                  <a:srgbClr val="FF0000"/>
                </a:solidFill>
              </a:rPr>
              <a:t>deceive</a:t>
            </a:r>
            <a:r>
              <a:rPr lang="en-US" dirty="0"/>
              <a:t> 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an </a:t>
            </a:r>
            <a:r>
              <a:rPr lang="en-US" dirty="0"/>
              <a:t>opponent are highly regarded</a:t>
            </a:r>
            <a:r>
              <a:rPr lang="en-US" dirty="0" smtClean="0"/>
              <a:t>.</a:t>
            </a:r>
          </a:p>
          <a:p>
            <a:r>
              <a:rPr lang="en-US" dirty="0"/>
              <a:t>In this case, elements of speed—</a:t>
            </a:r>
            <a:r>
              <a:rPr lang="en-US" dirty="0">
                <a:solidFill>
                  <a:srgbClr val="FF0000"/>
                </a:solidFill>
              </a:rPr>
              <a:t>reaction time and </a:t>
            </a:r>
            <a:r>
              <a:rPr lang="en-US" dirty="0" smtClean="0">
                <a:solidFill>
                  <a:srgbClr val="FF0000"/>
                </a:solidFill>
              </a:rPr>
              <a:t>speed </a:t>
            </a:r>
            <a:r>
              <a:rPr lang="en-US" dirty="0">
                <a:solidFill>
                  <a:srgbClr val="FF0000"/>
                </a:solidFill>
              </a:rPr>
              <a:t>of running in </a:t>
            </a:r>
            <a:r>
              <a:rPr lang="en-US" dirty="0"/>
              <a:t>different directions—are combined.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845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sport specialists believe that sprinters are </a:t>
            </a:r>
            <a:r>
              <a:rPr lang="en-US" dirty="0">
                <a:solidFill>
                  <a:srgbClr val="FF0000"/>
                </a:solidFill>
              </a:rPr>
              <a:t>born</a:t>
            </a:r>
            <a:r>
              <a:rPr lang="en-US" dirty="0"/>
              <a:t>, not made, because speed depends on the athlete’s </a:t>
            </a:r>
            <a:r>
              <a:rPr lang="en-US" dirty="0">
                <a:solidFill>
                  <a:srgbClr val="FF0000"/>
                </a:solidFill>
              </a:rPr>
              <a:t>muscle-type composition</a:t>
            </a:r>
            <a:r>
              <a:rPr lang="en-US" dirty="0" smtClean="0"/>
              <a:t>.</a:t>
            </a:r>
          </a:p>
          <a:p>
            <a:r>
              <a:rPr lang="en-US" dirty="0"/>
              <a:t>Speed depends on the following</a:t>
            </a:r>
            <a:r>
              <a:rPr lang="en-US" dirty="0" smtClean="0"/>
              <a:t>:</a:t>
            </a:r>
          </a:p>
          <a:p>
            <a:r>
              <a:rPr lang="en-US" dirty="0">
                <a:solidFill>
                  <a:srgbClr val="FF0000"/>
                </a:solidFill>
              </a:rPr>
              <a:t>Genetics</a:t>
            </a:r>
            <a:r>
              <a:rPr lang="en-US" dirty="0" smtClean="0"/>
              <a:t>. The </a:t>
            </a:r>
            <a:r>
              <a:rPr lang="en-US" dirty="0"/>
              <a:t>higher the proportion of fast-twitch to slow-twitch muscle fibers, </a:t>
            </a:r>
            <a:r>
              <a:rPr lang="en-US" dirty="0" smtClean="0"/>
              <a:t>the </a:t>
            </a:r>
            <a:r>
              <a:rPr lang="en-US" dirty="0"/>
              <a:t>faster the reaction and more powerful the muscle contraction.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Strength </a:t>
            </a:r>
            <a:r>
              <a:rPr lang="en-US" dirty="0">
                <a:solidFill>
                  <a:srgbClr val="FF0000"/>
                </a:solidFill>
              </a:rPr>
              <a:t>and power level of the athlete</a:t>
            </a:r>
            <a:r>
              <a:rPr lang="en-US" dirty="0" smtClean="0"/>
              <a:t>. Children </a:t>
            </a:r>
            <a:r>
              <a:rPr lang="en-US" dirty="0"/>
              <a:t>cannot be expected to display a </a:t>
            </a:r>
            <a:r>
              <a:rPr lang="en-US" dirty="0" smtClean="0"/>
              <a:t>high </a:t>
            </a:r>
            <a:r>
              <a:rPr lang="en-US" dirty="0"/>
              <a:t>level of speed before getting stronger.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628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physiological adaptation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Regardless of the physiological adaptation </a:t>
            </a:r>
            <a:r>
              <a:rPr lang="en-US" dirty="0"/>
              <a:t>responsible for improving speed during </a:t>
            </a:r>
            <a:r>
              <a:rPr lang="en-US" dirty="0" smtClean="0"/>
              <a:t>prepuberty</a:t>
            </a:r>
            <a:r>
              <a:rPr lang="en-US" dirty="0"/>
              <a:t>, children are encouraged to </a:t>
            </a:r>
            <a:r>
              <a:rPr lang="en-US" dirty="0">
                <a:solidFill>
                  <a:srgbClr val="FF0000"/>
                </a:solidFill>
              </a:rPr>
              <a:t>run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skip</a:t>
            </a:r>
            <a:r>
              <a:rPr lang="en-US" dirty="0"/>
              <a:t>, and </a:t>
            </a:r>
            <a:r>
              <a:rPr lang="en-US" dirty="0">
                <a:solidFill>
                  <a:srgbClr val="FF0000"/>
                </a:solidFill>
              </a:rPr>
              <a:t>jump</a:t>
            </a:r>
            <a:r>
              <a:rPr lang="en-US" dirty="0"/>
              <a:t> in many directions and at </a:t>
            </a:r>
            <a:r>
              <a:rPr lang="en-US" dirty="0" smtClean="0"/>
              <a:t>various </a:t>
            </a:r>
            <a:r>
              <a:rPr lang="en-US" dirty="0"/>
              <a:t>levels of intensity</a:t>
            </a:r>
            <a:r>
              <a:rPr lang="en-US" dirty="0" smtClean="0"/>
              <a:t>.</a:t>
            </a:r>
          </a:p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scientific literature </a:t>
            </a:r>
            <a:r>
              <a:rPr lang="en-US" dirty="0"/>
              <a:t>shows that children who </a:t>
            </a:r>
            <a:r>
              <a:rPr lang="en-US" dirty="0">
                <a:solidFill>
                  <a:srgbClr val="FF0000"/>
                </a:solidFill>
              </a:rPr>
              <a:t>do not </a:t>
            </a:r>
            <a:r>
              <a:rPr lang="en-US" dirty="0"/>
              <a:t>participate in activities that challenge the </a:t>
            </a:r>
            <a:r>
              <a:rPr lang="en-US" dirty="0">
                <a:solidFill>
                  <a:srgbClr val="FF0000"/>
                </a:solidFill>
              </a:rPr>
              <a:t>neuromuscular</a:t>
            </a:r>
            <a:r>
              <a:rPr lang="en-US" dirty="0"/>
              <a:t> system and the </a:t>
            </a:r>
            <a:r>
              <a:rPr lang="en-US" dirty="0">
                <a:solidFill>
                  <a:srgbClr val="FF0000"/>
                </a:solidFill>
              </a:rPr>
              <a:t>development of </a:t>
            </a:r>
            <a:r>
              <a:rPr lang="en-US" dirty="0" smtClean="0">
                <a:solidFill>
                  <a:srgbClr val="FF0000"/>
                </a:solidFill>
              </a:rPr>
              <a:t>motor </a:t>
            </a:r>
            <a:r>
              <a:rPr lang="en-US" dirty="0">
                <a:solidFill>
                  <a:srgbClr val="FF0000"/>
                </a:solidFill>
              </a:rPr>
              <a:t>skills early in life </a:t>
            </a:r>
            <a:r>
              <a:rPr lang="en-US" dirty="0"/>
              <a:t>may not be able to approach activities in sport in the later years </a:t>
            </a:r>
            <a:r>
              <a:rPr lang="en-US" dirty="0" smtClean="0"/>
              <a:t>with </a:t>
            </a:r>
            <a:r>
              <a:rPr lang="en-US" dirty="0"/>
              <a:t>vigor, determination, and physiological proficiency (</a:t>
            </a:r>
            <a:r>
              <a:rPr lang="en-US" dirty="0" err="1"/>
              <a:t>Faigenbaum</a:t>
            </a:r>
            <a:r>
              <a:rPr lang="en-US" dirty="0"/>
              <a:t> et al., 2013</a:t>
            </a:r>
            <a:r>
              <a:rPr lang="en-US" dirty="0" smtClean="0"/>
              <a:t>).</a:t>
            </a:r>
          </a:p>
          <a:p>
            <a:r>
              <a:rPr lang="en-US" dirty="0"/>
              <a:t>Even </a:t>
            </a:r>
            <a:r>
              <a:rPr lang="en-US" dirty="0" smtClean="0"/>
              <a:t>in </a:t>
            </a:r>
            <a:r>
              <a:rPr lang="en-US" dirty="0"/>
              <a:t>the absence of traditional strength training, children are encouraged to play hard </a:t>
            </a:r>
            <a:r>
              <a:rPr lang="en-US" dirty="0">
                <a:solidFill>
                  <a:srgbClr val="FF0000"/>
                </a:solidFill>
              </a:rPr>
              <a:t>and </a:t>
            </a:r>
            <a:r>
              <a:rPr lang="en-US" dirty="0" smtClean="0">
                <a:solidFill>
                  <a:srgbClr val="FF0000"/>
                </a:solidFill>
              </a:rPr>
              <a:t>give </a:t>
            </a:r>
            <a:r>
              <a:rPr lang="en-US" dirty="0">
                <a:solidFill>
                  <a:srgbClr val="FF0000"/>
                </a:solidFill>
              </a:rPr>
              <a:t>100 percent </a:t>
            </a:r>
            <a:r>
              <a:rPr lang="en-US" dirty="0"/>
              <a:t>effort in play.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981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Speed-Training Model for Initiation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>
                <a:solidFill>
                  <a:srgbClr val="FF0000"/>
                </a:solidFill>
              </a:rPr>
              <a:t>ability of prepubescent </a:t>
            </a:r>
            <a:r>
              <a:rPr lang="en-US" dirty="0"/>
              <a:t>children to perform quick motions </a:t>
            </a:r>
            <a:r>
              <a:rPr lang="en-US" dirty="0">
                <a:solidFill>
                  <a:srgbClr val="FF0000"/>
                </a:solidFill>
              </a:rPr>
              <a:t>increases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progressively</a:t>
            </a:r>
            <a:r>
              <a:rPr lang="en-US" dirty="0"/>
              <a:t> in </a:t>
            </a:r>
            <a:r>
              <a:rPr lang="en-US" dirty="0" smtClean="0"/>
              <a:t>this </a:t>
            </a:r>
            <a:r>
              <a:rPr lang="en-US" dirty="0"/>
              <a:t>early stage; both boys and girls develop speed in the later stage of athletic formation</a:t>
            </a:r>
            <a:r>
              <a:rPr lang="en-US" dirty="0" smtClean="0"/>
              <a:t>.</a:t>
            </a:r>
          </a:p>
          <a:p>
            <a:r>
              <a:rPr lang="en-US" dirty="0"/>
              <a:t>Some children, especially those who </a:t>
            </a:r>
            <a:r>
              <a:rPr lang="en-US" dirty="0">
                <a:solidFill>
                  <a:srgbClr val="FF0000"/>
                </a:solidFill>
              </a:rPr>
              <a:t>do not experience multilateral </a:t>
            </a:r>
            <a:r>
              <a:rPr lang="en-US" dirty="0"/>
              <a:t>development, may </a:t>
            </a:r>
            <a:r>
              <a:rPr lang="en-US" dirty="0" smtClean="0"/>
              <a:t>have </a:t>
            </a:r>
            <a:r>
              <a:rPr lang="en-US" dirty="0">
                <a:solidFill>
                  <a:srgbClr val="FF0000"/>
                </a:solidFill>
              </a:rPr>
              <a:t>poor arm and leg coordination</a:t>
            </a:r>
            <a:r>
              <a:rPr lang="en-US" dirty="0"/>
              <a:t>. Because arm drive directly influences leg frequency, </a:t>
            </a:r>
            <a:r>
              <a:rPr lang="en-US" dirty="0" smtClean="0"/>
              <a:t>a </a:t>
            </a:r>
            <a:r>
              <a:rPr lang="en-US" dirty="0">
                <a:solidFill>
                  <a:srgbClr val="FF0000"/>
                </a:solidFill>
              </a:rPr>
              <a:t>low level of coordinating </a:t>
            </a:r>
            <a:r>
              <a:rPr lang="en-US" dirty="0"/>
              <a:t>arm and shoulder force impedes children’s ability to run fast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177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Speed-Training Model for Initiation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main reason for this is that </a:t>
            </a:r>
            <a:r>
              <a:rPr lang="en-US" dirty="0">
                <a:solidFill>
                  <a:srgbClr val="FF0000"/>
                </a:solidFill>
              </a:rPr>
              <a:t>boys start gaining strength during puberty</a:t>
            </a:r>
            <a:r>
              <a:rPr lang="en-US" dirty="0"/>
              <a:t> due to an </a:t>
            </a:r>
            <a:r>
              <a:rPr lang="en-US" dirty="0" smtClean="0"/>
              <a:t>increase </a:t>
            </a:r>
            <a:r>
              <a:rPr lang="en-US" dirty="0"/>
              <a:t>in hormones such as </a:t>
            </a:r>
            <a:r>
              <a:rPr lang="en-US" dirty="0">
                <a:solidFill>
                  <a:srgbClr val="FF0000"/>
                </a:solidFill>
              </a:rPr>
              <a:t>testosterone</a:t>
            </a:r>
            <a:r>
              <a:rPr lang="en-US" dirty="0"/>
              <a:t>, whereas girls have </a:t>
            </a:r>
            <a:r>
              <a:rPr lang="en-US" dirty="0">
                <a:solidFill>
                  <a:srgbClr val="FF0000"/>
                </a:solidFill>
              </a:rPr>
              <a:t>very low, and therefore </a:t>
            </a:r>
            <a:r>
              <a:rPr lang="en-US" dirty="0" smtClean="0">
                <a:solidFill>
                  <a:srgbClr val="FF0000"/>
                </a:solidFill>
              </a:rPr>
              <a:t>modest</a:t>
            </a:r>
            <a:r>
              <a:rPr lang="en-US" dirty="0"/>
              <a:t>, gains</a:t>
            </a:r>
            <a:r>
              <a:rPr lang="en-US" dirty="0" smtClean="0"/>
              <a:t>.</a:t>
            </a:r>
          </a:p>
          <a:p>
            <a:r>
              <a:rPr lang="en-US" dirty="0"/>
              <a:t>The coordination of the arms and legs can be improved by repeating </a:t>
            </a:r>
            <a:r>
              <a:rPr lang="en-US" dirty="0" smtClean="0">
                <a:solidFill>
                  <a:srgbClr val="FF0000"/>
                </a:solidFill>
              </a:rPr>
              <a:t>short </a:t>
            </a:r>
            <a:r>
              <a:rPr lang="en-US" dirty="0">
                <a:solidFill>
                  <a:srgbClr val="FF0000"/>
                </a:solidFill>
              </a:rPr>
              <a:t>distances </a:t>
            </a:r>
            <a:r>
              <a:rPr lang="en-US" dirty="0"/>
              <a:t>(20-30 meters) with medium speed. </a:t>
            </a:r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such an exercise, </a:t>
            </a:r>
            <a:r>
              <a:rPr lang="en-US" dirty="0">
                <a:solidFill>
                  <a:srgbClr val="FF0000"/>
                </a:solidFill>
              </a:rPr>
              <a:t>learning limb </a:t>
            </a:r>
            <a:r>
              <a:rPr lang="en-US" dirty="0" smtClean="0">
                <a:solidFill>
                  <a:srgbClr val="FF0000"/>
                </a:solidFill>
              </a:rPr>
              <a:t>coordination—not </a:t>
            </a:r>
            <a:r>
              <a:rPr lang="en-US" dirty="0">
                <a:solidFill>
                  <a:srgbClr val="FF0000"/>
                </a:solidFill>
              </a:rPr>
              <a:t>running fast—should </a:t>
            </a:r>
            <a:r>
              <a:rPr lang="en-US" dirty="0"/>
              <a:t>be the objective</a:t>
            </a:r>
            <a:r>
              <a:rPr lang="en-US" dirty="0" smtClean="0"/>
              <a:t>.</a:t>
            </a:r>
          </a:p>
          <a:p>
            <a:r>
              <a:rPr lang="en-US" dirty="0">
                <a:solidFill>
                  <a:srgbClr val="FF0000"/>
                </a:solidFill>
              </a:rPr>
              <a:t>Sex differences </a:t>
            </a:r>
            <a:r>
              <a:rPr lang="en-US" dirty="0"/>
              <a:t>in running speed are </a:t>
            </a:r>
            <a:r>
              <a:rPr lang="en-US" dirty="0">
                <a:solidFill>
                  <a:srgbClr val="FF0000"/>
                </a:solidFill>
              </a:rPr>
              <a:t>not visible </a:t>
            </a:r>
            <a:r>
              <a:rPr lang="en-US" dirty="0"/>
              <a:t>during early </a:t>
            </a:r>
            <a:r>
              <a:rPr lang="en-US" dirty="0" err="1">
                <a:solidFill>
                  <a:srgbClr val="FF0000"/>
                </a:solidFill>
              </a:rPr>
              <a:t>prepubescence</a:t>
            </a:r>
            <a:r>
              <a:rPr lang="en-US" dirty="0"/>
              <a:t>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4129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Speed-Training Model for Initiation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</a:t>
            </a:r>
            <a:r>
              <a:rPr lang="en-US" dirty="0" smtClean="0"/>
              <a:t>differences </a:t>
            </a:r>
            <a:r>
              <a:rPr lang="en-US" dirty="0"/>
              <a:t>start to show as children approach </a:t>
            </a:r>
            <a:r>
              <a:rPr lang="en-US" dirty="0" smtClean="0">
                <a:solidFill>
                  <a:srgbClr val="FF0000"/>
                </a:solidFill>
              </a:rPr>
              <a:t>puberty</a:t>
            </a:r>
          </a:p>
          <a:p>
            <a:r>
              <a:rPr lang="en-US" dirty="0"/>
              <a:t>with marked </a:t>
            </a:r>
            <a:r>
              <a:rPr lang="en-US" dirty="0" smtClean="0"/>
              <a:t>differences </a:t>
            </a:r>
            <a:r>
              <a:rPr lang="en-US" dirty="0"/>
              <a:t>in speed development after the age of </a:t>
            </a:r>
            <a:r>
              <a:rPr lang="en-US" dirty="0">
                <a:solidFill>
                  <a:srgbClr val="FF0000"/>
                </a:solidFill>
              </a:rPr>
              <a:t>15</a:t>
            </a:r>
            <a:r>
              <a:rPr lang="en-US" dirty="0"/>
              <a:t> </a:t>
            </a:r>
            <a:r>
              <a:rPr lang="en-US" dirty="0" smtClean="0"/>
              <a:t>years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D45432-104E-47C2-A325-803E07BF7A3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5095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1249</TotalTime>
  <Words>1775</Words>
  <Application>Microsoft Office PowerPoint</Application>
  <PresentationFormat>Widescreen</PresentationFormat>
  <Paragraphs>137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Office Theme</vt:lpstr>
      <vt:lpstr>Conditioning Young Athletes</vt:lpstr>
      <vt:lpstr>Speed Training</vt:lpstr>
      <vt:lpstr>Speed</vt:lpstr>
      <vt:lpstr>speed</vt:lpstr>
      <vt:lpstr>speed</vt:lpstr>
      <vt:lpstr>physiological adaptation</vt:lpstr>
      <vt:lpstr>Speed-Training Model for Initiation</vt:lpstr>
      <vt:lpstr>Speed-Training Model for Initiation</vt:lpstr>
      <vt:lpstr>Speed-Training Model for Initiation</vt:lpstr>
      <vt:lpstr>Scope of Speed Training</vt:lpstr>
      <vt:lpstr>Scope of Speed Training</vt:lpstr>
      <vt:lpstr>Scope of Speed Training</vt:lpstr>
      <vt:lpstr>Program Design</vt:lpstr>
      <vt:lpstr>Program Design</vt:lpstr>
      <vt:lpstr>Program Design</vt:lpstr>
      <vt:lpstr>Speed-Training Model for Athletic Formation</vt:lpstr>
      <vt:lpstr>Program Design</vt:lpstr>
      <vt:lpstr>Program Design</vt:lpstr>
      <vt:lpstr>Program Design</vt:lpstr>
      <vt:lpstr>Speed-Training Model for Specialization</vt:lpstr>
      <vt:lpstr>Postpubescent speed training</vt:lpstr>
      <vt:lpstr>Postpubescent speed training</vt:lpstr>
      <vt:lpstr>Program Design</vt:lpstr>
      <vt:lpstr>Postpubescent speed training</vt:lpstr>
      <vt:lpstr>Postpubescent speed training</vt:lpstr>
      <vt:lpstr>Two important training considerations</vt:lpstr>
      <vt:lpstr>Program </vt:lpstr>
      <vt:lpstr>Program </vt:lpstr>
      <vt:lpstr>Program </vt:lpstr>
      <vt:lpstr>Program </vt:lpstr>
      <vt:lpstr>Program </vt:lpstr>
      <vt:lpstr>Exercises</vt:lpstr>
      <vt:lpstr>Slalom Relay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Conditioning Young Athletes</dc:title>
  <dc:creator>Sport</dc:creator>
  <cp:lastModifiedBy>Mohsen</cp:lastModifiedBy>
  <cp:revision>177</cp:revision>
  <dcterms:created xsi:type="dcterms:W3CDTF">2016-10-24T22:04:14Z</dcterms:created>
  <dcterms:modified xsi:type="dcterms:W3CDTF">2021-11-14T20:52:20Z</dcterms:modified>
</cp:coreProperties>
</file>