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51" r:id="rId23"/>
    <p:sldId id="347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48" r:id="rId33"/>
    <p:sldId id="349" r:id="rId34"/>
    <p:sldId id="35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761A-A2E6-4352-85DE-C73DB818ACA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AA1B-10B6-4248-8513-1AD4A75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774-A3E1-45AE-AC20-C5365CE28EAE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8103-3629-4429-963F-125AF386AB6A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EAB5-177A-4D7B-A8AB-3D5AEAA1ADBC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01FF-F817-4EF6-9A61-9AFD78F8F902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6D3B-BD5D-4634-BFEC-2F8C54DF243B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E6A-CE5A-401F-98EB-C5638B994D92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808-2B1D-4B91-8060-F92F9A8712A7}" type="datetime1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9B-7568-479D-8EFA-063E0132DE66}" type="datetime1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4AD6-A603-430E-9677-AFA01B794384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BB7C-FC23-47B7-8B38-C0D7A136C06E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D66-473E-4355-B8AD-C12BC35C718B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9">
              <a:srgbClr val="BFD8EF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CB1D-4ABB-4FEB-8612-4A434CD20DE4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27" y="177421"/>
            <a:ext cx="3976047" cy="5086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8" y="1122363"/>
            <a:ext cx="7233312" cy="2387600"/>
          </a:xfrm>
        </p:spPr>
        <p:txBody>
          <a:bodyPr/>
          <a:lstStyle/>
          <a:p>
            <a:r>
              <a:rPr lang="en-US" b="1" dirty="0" smtClean="0"/>
              <a:t>Conditioning Young Athletes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197" y="4557381"/>
            <a:ext cx="3907809" cy="1024553"/>
          </a:xfrm>
        </p:spPr>
        <p:txBody>
          <a:bodyPr/>
          <a:lstStyle/>
          <a:p>
            <a:r>
              <a:rPr lang="en-US" dirty="0" smtClean="0"/>
              <a:t>Mohsen Avandi</a:t>
            </a:r>
          </a:p>
          <a:p>
            <a:r>
              <a:rPr lang="en-US" dirty="0" smtClean="0"/>
              <a:t>Semnan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main goal of prepubescent sport activities is to develop </a:t>
            </a:r>
            <a:r>
              <a:rPr lang="en-US" dirty="0">
                <a:solidFill>
                  <a:srgbClr val="FF0000"/>
                </a:solidFill>
              </a:rPr>
              <a:t>play-specific speed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Through exposure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play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games</a:t>
            </a:r>
            <a:r>
              <a:rPr lang="en-US" dirty="0"/>
              <a:t>, and relays, children will learn how to coordinate their </a:t>
            </a:r>
            <a:r>
              <a:rPr lang="en-US" dirty="0" smtClean="0"/>
              <a:t>arms</a:t>
            </a:r>
          </a:p>
          <a:p>
            <a:r>
              <a:rPr lang="en-US" dirty="0"/>
              <a:t>They will learn how </a:t>
            </a:r>
            <a:r>
              <a:rPr lang="en-US" dirty="0">
                <a:solidFill>
                  <a:srgbClr val="FF0000"/>
                </a:solidFill>
              </a:rPr>
              <a:t>quickly to </a:t>
            </a:r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rgbClr val="FF0000"/>
                </a:solidFill>
              </a:rPr>
              <a:t>moving parts of the body at a signal</a:t>
            </a:r>
            <a:r>
              <a:rPr lang="en-US" dirty="0"/>
              <a:t> or in a play </a:t>
            </a:r>
            <a:r>
              <a:rPr lang="en-US" dirty="0" smtClean="0"/>
              <a:t>situation.</a:t>
            </a:r>
          </a:p>
          <a:p>
            <a:r>
              <a:rPr lang="en-US" dirty="0"/>
              <a:t>Prepubescent speed development is mainly the result of </a:t>
            </a:r>
            <a:r>
              <a:rPr lang="en-US" dirty="0">
                <a:solidFill>
                  <a:srgbClr val="FF0000"/>
                </a:solidFill>
              </a:rPr>
              <a:t>nervous system adaptation </a:t>
            </a:r>
            <a:r>
              <a:rPr lang="en-US" dirty="0" smtClean="0"/>
              <a:t>that </a:t>
            </a:r>
            <a:r>
              <a:rPr lang="en-US" dirty="0"/>
              <a:t>children achieve through play and games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to challenge motor coordination and neural patterns </a:t>
            </a:r>
            <a:r>
              <a:rPr lang="en-US" dirty="0" smtClean="0"/>
              <a:t>of </a:t>
            </a:r>
            <a:r>
              <a:rPr lang="en-US" dirty="0"/>
              <a:t>movement is to perform </a:t>
            </a:r>
            <a:r>
              <a:rPr lang="en-US" dirty="0">
                <a:solidFill>
                  <a:srgbClr val="FF0000"/>
                </a:solidFill>
              </a:rPr>
              <a:t>activities on difference surfaces</a:t>
            </a:r>
            <a:r>
              <a:rPr lang="en-US" dirty="0"/>
              <a:t>. Because most school yards </a:t>
            </a:r>
            <a:r>
              <a:rPr lang="en-US" dirty="0" smtClean="0"/>
              <a:t>are </a:t>
            </a:r>
            <a:r>
              <a:rPr lang="en-US" dirty="0"/>
              <a:t>paved in </a:t>
            </a:r>
            <a:r>
              <a:rPr lang="en-US" dirty="0">
                <a:solidFill>
                  <a:srgbClr val="FF0000"/>
                </a:solidFill>
              </a:rPr>
              <a:t>asphalt</a:t>
            </a:r>
            <a:r>
              <a:rPr lang="en-US" dirty="0"/>
              <a:t>, which can be stressful on the joints</a:t>
            </a:r>
            <a:r>
              <a:rPr lang="en-US" dirty="0" smtClean="0"/>
              <a:t>,</a:t>
            </a:r>
          </a:p>
          <a:p>
            <a:r>
              <a:rPr lang="en-US" dirty="0"/>
              <a:t>children are also encouraged </a:t>
            </a:r>
            <a:r>
              <a:rPr lang="en-US" dirty="0" smtClean="0"/>
              <a:t>to </a:t>
            </a:r>
            <a:r>
              <a:rPr lang="en-US" dirty="0"/>
              <a:t>play on </a:t>
            </a:r>
            <a:r>
              <a:rPr lang="en-US" dirty="0">
                <a:solidFill>
                  <a:srgbClr val="FF0000"/>
                </a:solidFill>
              </a:rPr>
              <a:t>softer surfaces such as </a:t>
            </a:r>
            <a:r>
              <a:rPr lang="en-US" dirty="0" smtClean="0">
                <a:solidFill>
                  <a:srgbClr val="FF0000"/>
                </a:solidFill>
              </a:rPr>
              <a:t>grass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in speed exercises </a:t>
            </a:r>
            <a:r>
              <a:rPr lang="en-US" dirty="0" smtClean="0"/>
              <a:t>is </a:t>
            </a:r>
            <a:r>
              <a:rPr lang="en-US" dirty="0"/>
              <a:t>important because it improves motor </a:t>
            </a:r>
            <a:r>
              <a:rPr lang="en-US" dirty="0" smtClean="0"/>
              <a:t>experience</a:t>
            </a:r>
          </a:p>
          <a:p>
            <a:r>
              <a:rPr lang="en-US" dirty="0"/>
              <a:t>At the same time, children </a:t>
            </a:r>
            <a:r>
              <a:rPr lang="en-US" dirty="0">
                <a:solidFill>
                  <a:srgbClr val="FF0000"/>
                </a:solidFill>
              </a:rPr>
              <a:t>should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neglect the upper body</a:t>
            </a:r>
            <a:r>
              <a:rPr lang="en-US" dirty="0"/>
              <a:t>. Simple throws using </a:t>
            </a:r>
            <a:r>
              <a:rPr lang="en-US" dirty="0">
                <a:solidFill>
                  <a:srgbClr val="FF0000"/>
                </a:solidFill>
              </a:rPr>
              <a:t>baseballs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tennis</a:t>
            </a:r>
            <a:r>
              <a:rPr lang="en-US" dirty="0"/>
              <a:t> balls, or light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 are useful for developing upper-body movement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Speed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Unless children participate in </a:t>
            </a:r>
            <a:r>
              <a:rPr lang="en-US" dirty="0">
                <a:solidFill>
                  <a:srgbClr val="FF0000"/>
                </a:solidFill>
              </a:rPr>
              <a:t>sex-specific teams</a:t>
            </a:r>
            <a:r>
              <a:rPr lang="en-US" dirty="0"/>
              <a:t>, most games, plays, and </a:t>
            </a:r>
            <a:r>
              <a:rPr lang="en-US" dirty="0" smtClean="0"/>
              <a:t>relays—especially </a:t>
            </a:r>
            <a:r>
              <a:rPr lang="en-US" dirty="0"/>
              <a:t>in the school curriculum—should be coed because </a:t>
            </a:r>
            <a:r>
              <a:rPr lang="en-US" dirty="0">
                <a:solidFill>
                  <a:srgbClr val="FF0000"/>
                </a:solidFill>
              </a:rPr>
              <a:t>no visible differences </a:t>
            </a:r>
            <a:r>
              <a:rPr lang="en-US" dirty="0" smtClean="0"/>
              <a:t>between </a:t>
            </a:r>
            <a:r>
              <a:rPr lang="en-US" dirty="0"/>
              <a:t>boys and girls exist at this developmental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duration of a drill or the distance to run should not be </a:t>
            </a:r>
            <a:r>
              <a:rPr lang="en-US" dirty="0" smtClean="0"/>
              <a:t>long</a:t>
            </a:r>
          </a:p>
          <a:p>
            <a:r>
              <a:rPr lang="en-US" dirty="0"/>
              <a:t>Children should not </a:t>
            </a:r>
            <a:r>
              <a:rPr lang="en-US" dirty="0" smtClean="0"/>
              <a:t>experience </a:t>
            </a:r>
            <a:r>
              <a:rPr lang="en-US" dirty="0">
                <a:solidFill>
                  <a:srgbClr val="FF0000"/>
                </a:solidFill>
              </a:rPr>
              <a:t>discomfort</a:t>
            </a:r>
            <a:r>
              <a:rPr lang="en-US" dirty="0"/>
              <a:t> at this age. They should not </a:t>
            </a:r>
            <a:r>
              <a:rPr lang="en-US" dirty="0">
                <a:solidFill>
                  <a:srgbClr val="FF0000"/>
                </a:solidFill>
              </a:rPr>
              <a:t>run fast and continuously </a:t>
            </a:r>
            <a:r>
              <a:rPr lang="en-US" dirty="0"/>
              <a:t>for longer </a:t>
            </a:r>
            <a:r>
              <a:rPr lang="en-US" dirty="0" smtClean="0"/>
              <a:t>than </a:t>
            </a:r>
            <a:r>
              <a:rPr lang="en-US" dirty="0">
                <a:solidFill>
                  <a:srgbClr val="FF0000"/>
                </a:solidFill>
              </a:rPr>
              <a:t>four to six </a:t>
            </a:r>
            <a:r>
              <a:rPr lang="en-US" dirty="0"/>
              <a:t>seconds because longer distances require specific training</a:t>
            </a:r>
            <a:r>
              <a:rPr lang="en-US" dirty="0" smtClean="0"/>
              <a:t>.</a:t>
            </a:r>
          </a:p>
          <a:p>
            <a:r>
              <a:rPr lang="en-US" dirty="0"/>
              <a:t>If they pause </a:t>
            </a:r>
            <a:r>
              <a:rPr lang="en-US" dirty="0" smtClean="0"/>
              <a:t>for </a:t>
            </a:r>
            <a:r>
              <a:rPr lang="en-US" dirty="0">
                <a:solidFill>
                  <a:srgbClr val="FF0000"/>
                </a:solidFill>
              </a:rPr>
              <a:t>two or three minutes</a:t>
            </a:r>
            <a:r>
              <a:rPr lang="en-US" dirty="0"/>
              <a:t>, then they can repeat the same action with enjoyment. Children </a:t>
            </a:r>
            <a:r>
              <a:rPr lang="en-US" dirty="0" smtClean="0"/>
              <a:t>do </a:t>
            </a:r>
            <a:r>
              <a:rPr lang="en-US" dirty="0"/>
              <a:t>not have fun when they experience discomfort and </a:t>
            </a:r>
            <a:r>
              <a:rPr lang="en-US" dirty="0" smtClean="0"/>
              <a:t>pain</a:t>
            </a:r>
          </a:p>
          <a:p>
            <a:r>
              <a:rPr lang="en-US" dirty="0"/>
              <a:t>Young athletes, especially children who are approaching puberty, should increase </a:t>
            </a:r>
            <a:r>
              <a:rPr lang="en-US" dirty="0" smtClean="0"/>
              <a:t>distance </a:t>
            </a:r>
            <a:r>
              <a:rPr lang="en-US" dirty="0">
                <a:solidFill>
                  <a:srgbClr val="FF0000"/>
                </a:solidFill>
              </a:rPr>
              <a:t>progressively over years, from 20 meters </a:t>
            </a:r>
            <a:r>
              <a:rPr lang="en-US" dirty="0"/>
              <a:t>or yards to </a:t>
            </a:r>
            <a:r>
              <a:rPr lang="en-US" dirty="0">
                <a:solidFill>
                  <a:srgbClr val="FF0000"/>
                </a:solidFill>
              </a:rPr>
              <a:t>40 to 50 meters </a:t>
            </a:r>
            <a:r>
              <a:rPr lang="en-US" dirty="0"/>
              <a:t>or yards.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team-sport training </a:t>
            </a:r>
            <a:r>
              <a:rPr lang="en-US" dirty="0"/>
              <a:t>or during games, the instructor can combine </a:t>
            </a:r>
            <a:r>
              <a:rPr lang="en-US" dirty="0">
                <a:solidFill>
                  <a:srgbClr val="FF0000"/>
                </a:solidFill>
              </a:rPr>
              <a:t>speed tasks with </a:t>
            </a:r>
            <a:r>
              <a:rPr lang="en-US" dirty="0" smtClean="0">
                <a:solidFill>
                  <a:srgbClr val="FF0000"/>
                </a:solidFill>
              </a:rPr>
              <a:t>skill </a:t>
            </a:r>
            <a:r>
              <a:rPr lang="en-US" dirty="0">
                <a:solidFill>
                  <a:srgbClr val="FF0000"/>
                </a:solidFill>
              </a:rPr>
              <a:t>performance </a:t>
            </a:r>
            <a:r>
              <a:rPr lang="en-US" dirty="0"/>
              <a:t>(e.g., throwing and kicking a ball</a:t>
            </a:r>
            <a:r>
              <a:rPr lang="en-US" dirty="0" smtClean="0"/>
              <a:t>).</a:t>
            </a:r>
          </a:p>
          <a:p>
            <a:r>
              <a:rPr lang="en-US" dirty="0"/>
              <a:t>For </a:t>
            </a:r>
            <a:r>
              <a:rPr lang="en-US" dirty="0" err="1">
                <a:solidFill>
                  <a:srgbClr val="FF0000"/>
                </a:solidFill>
              </a:rPr>
              <a:t>prepubertal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children, the duration of a game does not have to be longer than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30 minutes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652837"/>
            <a:ext cx="8496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3902"/>
            <a:ext cx="10144541" cy="447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Athletic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development increases during </a:t>
            </a:r>
            <a:r>
              <a:rPr lang="en-US" dirty="0" smtClean="0"/>
              <a:t>puberty</a:t>
            </a:r>
          </a:p>
          <a:p>
            <a:r>
              <a:rPr lang="en-US" dirty="0"/>
              <a:t>Such improvement </a:t>
            </a:r>
            <a:r>
              <a:rPr lang="en-US" dirty="0" smtClean="0"/>
              <a:t>may </a:t>
            </a:r>
            <a:r>
              <a:rPr lang="en-US" dirty="0"/>
              <a:t>relate to increases </a:t>
            </a:r>
            <a:r>
              <a:rPr lang="en-US" dirty="0">
                <a:solidFill>
                  <a:srgbClr val="FF0000"/>
                </a:solidFill>
              </a:rPr>
              <a:t>in body and muscle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</a:p>
          <a:p>
            <a:r>
              <a:rPr lang="en-US" dirty="0">
                <a:solidFill>
                  <a:srgbClr val="FF0000"/>
                </a:solidFill>
              </a:rPr>
              <a:t>Strength gains positively influence speed development</a:t>
            </a:r>
            <a:r>
              <a:rPr lang="en-US" dirty="0"/>
              <a:t>. From puberty on, the testosterone level in boys starts to increase dramatically, as does the ability to increase </a:t>
            </a:r>
            <a:r>
              <a:rPr lang="en-US" dirty="0" smtClean="0"/>
              <a:t>strength.</a:t>
            </a:r>
          </a:p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boys show </a:t>
            </a:r>
            <a:r>
              <a:rPr lang="en-US" dirty="0"/>
              <a:t>clear improvements from the later stages of pubescence, </a:t>
            </a:r>
            <a:r>
              <a:rPr lang="en-US" dirty="0">
                <a:solidFill>
                  <a:srgbClr val="FF0000"/>
                </a:solidFill>
              </a:rPr>
              <a:t>girls </a:t>
            </a:r>
            <a:r>
              <a:rPr lang="en-US" dirty="0" smtClean="0">
                <a:solidFill>
                  <a:srgbClr val="FF0000"/>
                </a:solidFill>
              </a:rPr>
              <a:t>seem </a:t>
            </a:r>
            <a:r>
              <a:rPr lang="en-US" dirty="0">
                <a:solidFill>
                  <a:srgbClr val="FF0000"/>
                </a:solidFill>
              </a:rPr>
              <a:t>to plateau in their rate </a:t>
            </a:r>
            <a:r>
              <a:rPr lang="en-US" dirty="0"/>
              <a:t>of speed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children approach postpubescence, they can </a:t>
            </a:r>
            <a:r>
              <a:rPr lang="en-US" dirty="0">
                <a:solidFill>
                  <a:srgbClr val="FF0000"/>
                </a:solidFill>
              </a:rPr>
              <a:t>increase the total </a:t>
            </a:r>
            <a:r>
              <a:rPr lang="en-US" dirty="0"/>
              <a:t>amount of speed </a:t>
            </a:r>
            <a:r>
              <a:rPr lang="en-US" dirty="0" smtClean="0"/>
              <a:t>training.</a:t>
            </a:r>
          </a:p>
          <a:p>
            <a:r>
              <a:rPr lang="en-US" dirty="0"/>
              <a:t>distance run with high velocity from 20 to 50 or 60 meters or </a:t>
            </a:r>
            <a:r>
              <a:rPr lang="en-US" dirty="0" smtClean="0"/>
              <a:t>yards</a:t>
            </a:r>
          </a:p>
          <a:p>
            <a:r>
              <a:rPr lang="en-US" dirty="0"/>
              <a:t>Instructors can organize </a:t>
            </a:r>
            <a:r>
              <a:rPr lang="en-US" dirty="0" smtClean="0"/>
              <a:t>relays </a:t>
            </a:r>
            <a:r>
              <a:rPr lang="en-US" dirty="0"/>
              <a:t>in ways that use many exercises, such as </a:t>
            </a:r>
            <a:r>
              <a:rPr lang="en-US" dirty="0">
                <a:solidFill>
                  <a:srgbClr val="FF0000"/>
                </a:solidFill>
              </a:rPr>
              <a:t>sprints</a:t>
            </a:r>
            <a:r>
              <a:rPr lang="en-US" dirty="0"/>
              <a:t>, sprints with turns, runs around </a:t>
            </a:r>
            <a:r>
              <a:rPr lang="en-US" dirty="0" smtClean="0"/>
              <a:t>cones </a:t>
            </a:r>
            <a:r>
              <a:rPr lang="en-US" dirty="0"/>
              <a:t>with direction </a:t>
            </a:r>
            <a:r>
              <a:rPr lang="en-US" dirty="0">
                <a:solidFill>
                  <a:srgbClr val="FF0000"/>
                </a:solidFill>
              </a:rPr>
              <a:t>changes</a:t>
            </a:r>
            <a:r>
              <a:rPr lang="en-US" dirty="0"/>
              <a:t>, carrying or throwing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or jumps over safe </a:t>
            </a:r>
            <a:r>
              <a:rPr lang="en-US" dirty="0" smtClean="0"/>
              <a:t>equipment </a:t>
            </a:r>
            <a:r>
              <a:rPr lang="en-US" dirty="0"/>
              <a:t>at a low </a:t>
            </a:r>
            <a:r>
              <a:rPr lang="en-US" dirty="0" smtClean="0"/>
              <a:t>height</a:t>
            </a:r>
          </a:p>
          <a:p>
            <a:r>
              <a:rPr lang="en-US" dirty="0"/>
              <a:t>Instructors should also organize special exercises that improve reaction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with speed and movement time exercises, children should participate in </a:t>
            </a:r>
            <a:r>
              <a:rPr lang="en-US" dirty="0" smtClean="0"/>
              <a:t>simple </a:t>
            </a:r>
            <a:r>
              <a:rPr lang="en-US" dirty="0"/>
              <a:t>exercises for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</a:t>
            </a:r>
            <a:r>
              <a:rPr lang="en-US" dirty="0" smtClean="0"/>
              <a:t>improvement</a:t>
            </a:r>
          </a:p>
          <a:p>
            <a:r>
              <a:rPr lang="en-US" dirty="0"/>
              <a:t>A critical element in speed training is the duration of the </a:t>
            </a:r>
            <a:r>
              <a:rPr lang="en-US" dirty="0">
                <a:solidFill>
                  <a:srgbClr val="FF0000"/>
                </a:solidFill>
              </a:rPr>
              <a:t>rest interval </a:t>
            </a:r>
            <a:r>
              <a:rPr lang="en-US" dirty="0"/>
              <a:t>between repetitions. Because the ability to repeat high-quality exercises depends on the freshness </a:t>
            </a:r>
            <a:r>
              <a:rPr lang="en-US" dirty="0" smtClean="0"/>
              <a:t>of </a:t>
            </a:r>
            <a:r>
              <a:rPr lang="en-US" dirty="0"/>
              <a:t>the neuromuscular system, the rest interval between repetitions must be as long as </a:t>
            </a:r>
            <a:r>
              <a:rPr lang="en-US" dirty="0" smtClean="0"/>
              <a:t>necessary </a:t>
            </a:r>
            <a:r>
              <a:rPr lang="en-US" dirty="0"/>
              <a:t>to almost fully recover and restore the fuel needed to produce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66" y="2040282"/>
            <a:ext cx="10070268" cy="3364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Speed Training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257131"/>
            <a:ext cx="9144000" cy="1655762"/>
          </a:xfrm>
        </p:spPr>
        <p:txBody>
          <a:bodyPr/>
          <a:lstStyle/>
          <a:p>
            <a:r>
              <a:rPr lang="en-US" dirty="0" smtClean="0"/>
              <a:t>Avandi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26088" y="471009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532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improvement comes with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. As children enter the postpuberty stage, gains in </a:t>
            </a:r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and movement time </a:t>
            </a:r>
            <a:r>
              <a:rPr lang="en-US" dirty="0"/>
              <a:t>are more visible, especially for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. Girls show the highest </a:t>
            </a:r>
            <a:r>
              <a:rPr lang="en-US" dirty="0" smtClean="0"/>
              <a:t>speed </a:t>
            </a:r>
            <a:r>
              <a:rPr lang="en-US" dirty="0"/>
              <a:t>gains during late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and early postpuberty.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maintain </a:t>
            </a:r>
            <a:r>
              <a:rPr lang="en-US" dirty="0">
                <a:solidFill>
                  <a:srgbClr val="FF0000"/>
                </a:solidFill>
              </a:rPr>
              <a:t>speed development throughout postpuberty</a:t>
            </a:r>
            <a:r>
              <a:rPr lang="en-US" dirty="0"/>
              <a:t>. As they become </a:t>
            </a:r>
            <a:r>
              <a:rPr lang="en-US" dirty="0">
                <a:solidFill>
                  <a:srgbClr val="FF0000"/>
                </a:solidFill>
              </a:rPr>
              <a:t>stronger</a:t>
            </a:r>
            <a:r>
              <a:rPr lang="en-US" dirty="0"/>
              <a:t>, </a:t>
            </a:r>
            <a:r>
              <a:rPr lang="en-US" dirty="0" smtClean="0"/>
              <a:t>they </a:t>
            </a:r>
            <a:r>
              <a:rPr lang="en-US" dirty="0"/>
              <a:t>also become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. The biggest difference between boys and girls is probably in </a:t>
            </a:r>
            <a:r>
              <a:rPr lang="en-US" dirty="0" smtClean="0"/>
              <a:t>the </a:t>
            </a:r>
            <a:r>
              <a:rPr lang="en-US" dirty="0"/>
              <a:t>area of </a:t>
            </a:r>
            <a:r>
              <a:rPr lang="en-US" dirty="0">
                <a:solidFill>
                  <a:srgbClr val="FF0000"/>
                </a:solidFill>
              </a:rPr>
              <a:t>upper-body strength </a:t>
            </a:r>
            <a:r>
              <a:rPr lang="en-US" dirty="0"/>
              <a:t>because from puberty on the upper-body strength of </a:t>
            </a:r>
            <a:r>
              <a:rPr lang="en-US" dirty="0" smtClean="0"/>
              <a:t>boys </a:t>
            </a:r>
            <a:r>
              <a:rPr lang="en-US" dirty="0"/>
              <a:t>is constantly increasing.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Postpubescent</a:t>
            </a:r>
            <a:r>
              <a:rPr lang="en-US" dirty="0"/>
              <a:t>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Speed. </a:t>
            </a:r>
            <a:r>
              <a:rPr lang="en-US" dirty="0"/>
              <a:t>High-velocity, high-frequency training at the highest intensity should be </a:t>
            </a:r>
            <a:r>
              <a:rPr lang="en-US" dirty="0" smtClean="0"/>
              <a:t>an important </a:t>
            </a:r>
            <a:r>
              <a:rPr lang="en-US" dirty="0"/>
              <a:t>part, approximately 60 to 70%,</a:t>
            </a:r>
            <a:r>
              <a:rPr lang="en-US" dirty="0" smtClean="0"/>
              <a:t>Movement </a:t>
            </a:r>
            <a:r>
              <a:rPr lang="en-US" dirty="0" smtClean="0"/>
              <a:t>time. </a:t>
            </a:r>
          </a:p>
          <a:p>
            <a:r>
              <a:rPr lang="en-US" i="1" dirty="0"/>
              <a:t>Movement </a:t>
            </a:r>
            <a:r>
              <a:rPr lang="en-US" i="1" dirty="0" smtClean="0"/>
              <a:t>time: </a:t>
            </a:r>
            <a:r>
              <a:rPr lang="en-US" dirty="0" smtClean="0"/>
              <a:t>Training </a:t>
            </a:r>
            <a:r>
              <a:rPr lang="en-US" dirty="0"/>
              <a:t>both speed and power </a:t>
            </a:r>
            <a:r>
              <a:rPr lang="en-US" dirty="0" smtClean="0"/>
              <a:t>will greatly </a:t>
            </a:r>
            <a:r>
              <a:rPr lang="en-US" dirty="0"/>
              <a:t>improve the athlete’s ability to move a limb quickly</a:t>
            </a:r>
            <a:r>
              <a:rPr lang="en-US" dirty="0" smtClean="0"/>
              <a:t>.</a:t>
            </a:r>
          </a:p>
          <a:p>
            <a:r>
              <a:rPr lang="en-US" i="1" dirty="0"/>
              <a:t>Ability to overcome external </a:t>
            </a:r>
            <a:r>
              <a:rPr lang="en-US" i="1" dirty="0" smtClean="0"/>
              <a:t>resistance: </a:t>
            </a:r>
            <a:r>
              <a:rPr lang="en-US" dirty="0" smtClean="0"/>
              <a:t>To </a:t>
            </a:r>
            <a:r>
              <a:rPr lang="en-US" dirty="0"/>
              <a:t>defeat such opposing forces, athletes have to </a:t>
            </a:r>
            <a:r>
              <a:rPr lang="en-US" dirty="0" smtClean="0"/>
              <a:t>improve their </a:t>
            </a:r>
            <a:r>
              <a:rPr lang="en-US" dirty="0"/>
              <a:t>power. By increasing the force of muscular contraction, they can increase </a:t>
            </a:r>
            <a:r>
              <a:rPr lang="en-US" dirty="0" smtClean="0"/>
              <a:t>the acceleration </a:t>
            </a:r>
            <a:r>
              <a:rPr lang="en-US" dirty="0"/>
              <a:t>of movements and the speed to complete a skill.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Postpubescent</a:t>
            </a:r>
            <a:r>
              <a:rPr lang="en-US" dirty="0"/>
              <a:t>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Technique. The </a:t>
            </a:r>
            <a:r>
              <a:rPr lang="en-US" dirty="0">
                <a:solidFill>
                  <a:srgbClr val="FF0000"/>
                </a:solidFill>
              </a:rPr>
              <a:t>speed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frequency</a:t>
            </a:r>
            <a:r>
              <a:rPr lang="en-US" dirty="0"/>
              <a:t> of a movement and of </a:t>
            </a:r>
            <a:r>
              <a:rPr lang="en-US" dirty="0">
                <a:solidFill>
                  <a:srgbClr val="FF0000"/>
                </a:solidFill>
              </a:rPr>
              <a:t>movement time</a:t>
            </a:r>
            <a:r>
              <a:rPr lang="en-US" dirty="0"/>
              <a:t> </a:t>
            </a:r>
            <a:r>
              <a:rPr lang="en-US" dirty="0" smtClean="0"/>
              <a:t>are often </a:t>
            </a:r>
            <a:r>
              <a:rPr lang="en-US" dirty="0"/>
              <a:t>a function of technique. Acquiring an effective form facilitates </a:t>
            </a:r>
            <a:r>
              <a:rPr lang="en-US" dirty="0" smtClean="0"/>
              <a:t>performing a </a:t>
            </a:r>
            <a:r>
              <a:rPr lang="en-US" dirty="0"/>
              <a:t>skill quickly, correctly, and efficiently</a:t>
            </a:r>
            <a:r>
              <a:rPr lang="en-US" dirty="0" smtClean="0"/>
              <a:t>.</a:t>
            </a:r>
          </a:p>
          <a:p>
            <a:r>
              <a:rPr lang="en-US" i="1" dirty="0"/>
              <a:t>Muscle </a:t>
            </a:r>
            <a:r>
              <a:rPr lang="en-US" i="1" dirty="0" smtClean="0"/>
              <a:t>elasticity: </a:t>
            </a:r>
            <a:r>
              <a:rPr lang="en-US" dirty="0"/>
              <a:t>Muscle </a:t>
            </a:r>
            <a:r>
              <a:rPr lang="en-US" dirty="0">
                <a:solidFill>
                  <a:srgbClr val="FF0000"/>
                </a:solidFill>
              </a:rPr>
              <a:t>elasticity</a:t>
            </a:r>
            <a:r>
              <a:rPr lang="en-US" dirty="0"/>
              <a:t> and the ability to relax the </a:t>
            </a:r>
            <a:r>
              <a:rPr lang="en-US" dirty="0">
                <a:solidFill>
                  <a:srgbClr val="FF0000"/>
                </a:solidFill>
              </a:rPr>
              <a:t>agonistic and </a:t>
            </a:r>
            <a:r>
              <a:rPr lang="en-US" dirty="0" smtClean="0">
                <a:solidFill>
                  <a:srgbClr val="FF0000"/>
                </a:solidFill>
              </a:rPr>
              <a:t>antagonistic </a:t>
            </a:r>
            <a:r>
              <a:rPr lang="en-US" dirty="0" smtClean="0"/>
              <a:t>muscles </a:t>
            </a:r>
            <a:r>
              <a:rPr lang="en-US" dirty="0"/>
              <a:t>alternately are important factors in achieving high frequency </a:t>
            </a:r>
            <a:r>
              <a:rPr lang="en-US" dirty="0" smtClean="0"/>
              <a:t>of movement </a:t>
            </a:r>
            <a:r>
              <a:rPr lang="en-US" dirty="0"/>
              <a:t>and correct technique.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42" y="1825625"/>
            <a:ext cx="1021251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Postpubescent</a:t>
            </a:r>
            <a:r>
              <a:rPr lang="en-US" dirty="0"/>
              <a:t>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starts </a:t>
            </a:r>
            <a:r>
              <a:rPr lang="en-US" dirty="0"/>
              <a:t>are important for all </a:t>
            </a:r>
            <a:r>
              <a:rPr lang="en-US" dirty="0">
                <a:solidFill>
                  <a:srgbClr val="FF0000"/>
                </a:solidFill>
              </a:rPr>
              <a:t>team sports </a:t>
            </a:r>
            <a:r>
              <a:rPr lang="en-US" dirty="0"/>
              <a:t>in which players are constantly </a:t>
            </a:r>
            <a:r>
              <a:rPr lang="en-US" dirty="0" smtClean="0"/>
              <a:t>performing quick </a:t>
            </a:r>
            <a:r>
              <a:rPr lang="en-US" dirty="0"/>
              <a:t>accelerations: soccer, football, baseball, hockey, lacrosse, and basketball. </a:t>
            </a:r>
            <a:r>
              <a:rPr lang="en-US" dirty="0" smtClean="0"/>
              <a:t>The athlete </a:t>
            </a:r>
            <a:r>
              <a:rPr lang="en-US" dirty="0"/>
              <a:t>performs high starts </a:t>
            </a:r>
            <a:r>
              <a:rPr lang="en-US" dirty="0">
                <a:solidFill>
                  <a:srgbClr val="FF0000"/>
                </a:solidFill>
              </a:rPr>
              <a:t>standing</a:t>
            </a:r>
            <a:r>
              <a:rPr lang="en-US" dirty="0"/>
              <a:t>, feet apart, in a ready position</a:t>
            </a:r>
            <a:r>
              <a:rPr lang="en-US" dirty="0" smtClean="0"/>
              <a:t>.</a:t>
            </a:r>
          </a:p>
          <a:p>
            <a:r>
              <a:rPr lang="en-US" dirty="0"/>
              <a:t>At the signal, </a:t>
            </a:r>
            <a:r>
              <a:rPr lang="en-US" dirty="0" smtClean="0"/>
              <a:t>the athlete </a:t>
            </a:r>
            <a:r>
              <a:rPr lang="en-US" dirty="0"/>
              <a:t>accelerates as quickly as possible for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 meters or yards, repeating the </a:t>
            </a:r>
            <a:r>
              <a:rPr lang="en-US" dirty="0" smtClean="0"/>
              <a:t>same action </a:t>
            </a:r>
            <a:r>
              <a:rPr lang="en-US" dirty="0">
                <a:solidFill>
                  <a:srgbClr val="FF0000"/>
                </a:solidFill>
              </a:rPr>
              <a:t>6 to 10 times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Acceleration</a:t>
            </a:r>
            <a:r>
              <a:rPr lang="en-US" dirty="0"/>
              <a:t> training is a form of training that increases maximum acceleration </a:t>
            </a:r>
            <a:r>
              <a:rPr lang="en-US" dirty="0" smtClean="0"/>
              <a:t>to increase </a:t>
            </a:r>
            <a:r>
              <a:rPr lang="en-US" dirty="0"/>
              <a:t>maximum speed for both sprinting and team sports. Athletes can perform </a:t>
            </a:r>
            <a:r>
              <a:rPr lang="en-US" dirty="0" smtClean="0"/>
              <a:t>acceleration training </a:t>
            </a:r>
            <a:r>
              <a:rPr lang="en-US" dirty="0"/>
              <a:t>over </a:t>
            </a:r>
            <a:r>
              <a:rPr lang="en-US" dirty="0">
                <a:solidFill>
                  <a:srgbClr val="FF0000"/>
                </a:solidFill>
              </a:rPr>
              <a:t>20 to 60 </a:t>
            </a:r>
            <a:r>
              <a:rPr lang="en-US" dirty="0"/>
              <a:t>meters or yards four to </a:t>
            </a:r>
            <a:r>
              <a:rPr lang="en-US" dirty="0">
                <a:solidFill>
                  <a:srgbClr val="FF0000"/>
                </a:solidFill>
              </a:rPr>
              <a:t>eight times</a:t>
            </a:r>
            <a:r>
              <a:rPr lang="en-US" dirty="0"/>
              <a:t>, with a rest </a:t>
            </a:r>
            <a:r>
              <a:rPr lang="en-US" dirty="0" smtClean="0"/>
              <a:t>interval of </a:t>
            </a:r>
            <a:r>
              <a:rPr lang="en-US" dirty="0">
                <a:solidFill>
                  <a:srgbClr val="FF0000"/>
                </a:solidFill>
              </a:rPr>
              <a:t>three</a:t>
            </a:r>
            <a:r>
              <a:rPr lang="en-US" dirty="0"/>
              <a:t> or four </a:t>
            </a:r>
            <a:r>
              <a:rPr lang="en-US" dirty="0" smtClean="0"/>
              <a:t>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3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Postpubescent</a:t>
            </a:r>
            <a:r>
              <a:rPr lang="en-US" dirty="0"/>
              <a:t>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 endurance</a:t>
            </a:r>
            <a:r>
              <a:rPr lang="en-US" dirty="0"/>
              <a:t>, on the other hand, is a form of training </a:t>
            </a:r>
            <a:r>
              <a:rPr lang="en-US" dirty="0" smtClean="0"/>
              <a:t>in which </a:t>
            </a:r>
            <a:r>
              <a:rPr lang="en-US" dirty="0"/>
              <a:t>the scope is to </a:t>
            </a:r>
            <a:r>
              <a:rPr lang="en-US" dirty="0">
                <a:solidFill>
                  <a:srgbClr val="FF0000"/>
                </a:solidFill>
              </a:rPr>
              <a:t>maintain maximum velocity </a:t>
            </a:r>
            <a:r>
              <a:rPr lang="en-US" dirty="0"/>
              <a:t>over a longer distance (</a:t>
            </a:r>
            <a:r>
              <a:rPr lang="en-US" dirty="0">
                <a:solidFill>
                  <a:srgbClr val="FF0000"/>
                </a:solidFill>
              </a:rPr>
              <a:t>60-120 </a:t>
            </a:r>
            <a:r>
              <a:rPr lang="en-US" dirty="0" smtClean="0">
                <a:solidFill>
                  <a:srgbClr val="FF0000"/>
                </a:solidFill>
              </a:rPr>
              <a:t>meters or </a:t>
            </a:r>
            <a:r>
              <a:rPr lang="en-US" dirty="0">
                <a:solidFill>
                  <a:srgbClr val="FF0000"/>
                </a:solidFill>
              </a:rPr>
              <a:t>yards</a:t>
            </a:r>
            <a:r>
              <a:rPr lang="en-US" dirty="0"/>
              <a:t>). Because this type of training is </a:t>
            </a:r>
            <a:r>
              <a:rPr lang="en-US" dirty="0">
                <a:solidFill>
                  <a:srgbClr val="FF0000"/>
                </a:solidFill>
              </a:rPr>
              <a:t>taxing</a:t>
            </a:r>
            <a:r>
              <a:rPr lang="en-US" dirty="0"/>
              <a:t> physically and mentally, it is </a:t>
            </a:r>
            <a:r>
              <a:rPr lang="en-US" dirty="0" smtClean="0"/>
              <a:t>repeated three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six times </a:t>
            </a:r>
            <a:r>
              <a:rPr lang="en-US" dirty="0"/>
              <a:t>but with a longer rest interval of four or </a:t>
            </a:r>
            <a:r>
              <a:rPr lang="en-US" dirty="0">
                <a:solidFill>
                  <a:srgbClr val="FF0000"/>
                </a:solidFill>
              </a:rPr>
              <a:t>five</a:t>
            </a:r>
            <a:r>
              <a:rPr lang="en-US" dirty="0"/>
              <a:t> minutes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important training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First, athletes do </a:t>
            </a:r>
            <a:r>
              <a:rPr lang="en-US" dirty="0" smtClean="0">
                <a:solidFill>
                  <a:srgbClr val="FF0000"/>
                </a:solidFill>
              </a:rPr>
              <a:t>not have </a:t>
            </a:r>
            <a:r>
              <a:rPr lang="en-US" dirty="0">
                <a:solidFill>
                  <a:srgbClr val="FF0000"/>
                </a:solidFill>
              </a:rPr>
              <a:t>to perform all forms </a:t>
            </a:r>
            <a:r>
              <a:rPr lang="en-US" dirty="0"/>
              <a:t>of training in the same session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Sprinters in track and </a:t>
            </a:r>
            <a:r>
              <a:rPr lang="en-US" dirty="0" smtClean="0">
                <a:solidFill>
                  <a:srgbClr val="FF0000"/>
                </a:solidFill>
              </a:rPr>
              <a:t>field </a:t>
            </a:r>
            <a:r>
              <a:rPr lang="en-US" dirty="0" smtClean="0"/>
              <a:t>may </a:t>
            </a:r>
            <a:r>
              <a:rPr lang="en-US" dirty="0"/>
              <a:t>perform </a:t>
            </a:r>
            <a:r>
              <a:rPr lang="en-US" dirty="0">
                <a:solidFill>
                  <a:srgbClr val="FF0000"/>
                </a:solidFill>
              </a:rPr>
              <a:t>starts and maximum speed </a:t>
            </a:r>
            <a:r>
              <a:rPr lang="en-US" dirty="0"/>
              <a:t>in the same workout. However, because of </a:t>
            </a:r>
            <a:r>
              <a:rPr lang="en-US" dirty="0" smtClean="0"/>
              <a:t>its difficulty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speed endurance</a:t>
            </a:r>
            <a:r>
              <a:rPr lang="en-US" dirty="0"/>
              <a:t> is trained in its </a:t>
            </a:r>
            <a:r>
              <a:rPr lang="en-US" dirty="0">
                <a:solidFill>
                  <a:srgbClr val="FF0000"/>
                </a:solidFill>
              </a:rPr>
              <a:t>own session</a:t>
            </a:r>
            <a:r>
              <a:rPr lang="en-US" dirty="0"/>
              <a:t>, separate from any other </a:t>
            </a:r>
            <a:r>
              <a:rPr lang="en-US" dirty="0" smtClean="0"/>
              <a:t>type of </a:t>
            </a:r>
            <a:r>
              <a:rPr lang="en-US" dirty="0"/>
              <a:t>training</a:t>
            </a:r>
            <a:r>
              <a:rPr lang="en-US" dirty="0" smtClean="0"/>
              <a:t>.</a:t>
            </a:r>
          </a:p>
          <a:p>
            <a:r>
              <a:rPr lang="en-US" dirty="0"/>
              <a:t>For most other team-sport athletes, the forms of training can be combined in </a:t>
            </a:r>
            <a:r>
              <a:rPr lang="en-US" dirty="0" smtClean="0"/>
              <a:t>the following </a:t>
            </a:r>
            <a:r>
              <a:rPr lang="en-US" dirty="0"/>
              <a:t>way: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to two days </a:t>
            </a:r>
            <a:r>
              <a:rPr lang="en-US" dirty="0"/>
              <a:t>per week: high start sprints, maximum speed training, and </a:t>
            </a:r>
            <a:r>
              <a:rPr lang="en-US" dirty="0" smtClean="0"/>
              <a:t>acceleration with </a:t>
            </a:r>
            <a:r>
              <a:rPr lang="en-US" dirty="0"/>
              <a:t>changes of direction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>
                <a:solidFill>
                  <a:srgbClr val="FF0000"/>
                </a:solidFill>
              </a:rPr>
              <a:t>days per week</a:t>
            </a:r>
            <a:r>
              <a:rPr lang="en-US" dirty="0"/>
              <a:t>: acceleration, deceleration, and stop-and-go sprints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7624"/>
            <a:ext cx="10421752" cy="5132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979"/>
            <a:ext cx="10515600" cy="844839"/>
          </a:xfrm>
        </p:spPr>
        <p:txBody>
          <a:bodyPr/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82" y="865044"/>
            <a:ext cx="10631017" cy="554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73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979"/>
            <a:ext cx="10515600" cy="844839"/>
          </a:xfrm>
        </p:spPr>
        <p:txBody>
          <a:bodyPr/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51789"/>
            <a:ext cx="10611118" cy="562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1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is one of the most important qualities necessary to excel in sports such as </a:t>
            </a:r>
            <a:r>
              <a:rPr lang="en-US" dirty="0">
                <a:solidFill>
                  <a:srgbClr val="FF0000"/>
                </a:solidFill>
              </a:rPr>
              <a:t>track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field </a:t>
            </a:r>
            <a:r>
              <a:rPr lang="en-US" dirty="0"/>
              <a:t>and team sports performed on large fields (e.g., </a:t>
            </a:r>
            <a:r>
              <a:rPr lang="en-US" dirty="0">
                <a:solidFill>
                  <a:srgbClr val="FF0000"/>
                </a:solidFill>
              </a:rPr>
              <a:t>football, rugby, baseball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a </a:t>
            </a:r>
            <a:r>
              <a:rPr lang="en-US" dirty="0"/>
              <a:t>few other team sports, such as basketball, handball, and lacrosse, </a:t>
            </a:r>
            <a:r>
              <a:rPr lang="en-US" dirty="0">
                <a:solidFill>
                  <a:srgbClr val="FF0000"/>
                </a:solidFill>
              </a:rPr>
              <a:t>athletes must run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, react, or </a:t>
            </a:r>
            <a:r>
              <a:rPr lang="en-US" dirty="0">
                <a:solidFill>
                  <a:srgbClr val="FF0000"/>
                </a:solidFill>
              </a:rPr>
              <a:t>change direction </a:t>
            </a:r>
            <a:r>
              <a:rPr lang="en-US" dirty="0"/>
              <a:t>quickly</a:t>
            </a:r>
            <a:r>
              <a:rPr lang="en-US" dirty="0" smtClean="0"/>
              <a:t>.</a:t>
            </a:r>
          </a:p>
          <a:p>
            <a:r>
              <a:rPr lang="en-US" dirty="0"/>
              <a:t>To have speed and agility, one needs to develop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power—an</a:t>
            </a:r>
            <a:r>
              <a:rPr lang="en-US" dirty="0" smtClean="0"/>
              <a:t> </a:t>
            </a:r>
            <a:r>
              <a:rPr lang="en-US" dirty="0"/>
              <a:t>athlete can’t be fast or agile if she is not strong and powerful.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8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0" y="124979"/>
            <a:ext cx="2133600" cy="844839"/>
          </a:xfrm>
        </p:spPr>
        <p:txBody>
          <a:bodyPr>
            <a:normAutofit/>
          </a:bodyPr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45" y="124980"/>
            <a:ext cx="9337964" cy="6596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92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0" y="124979"/>
            <a:ext cx="2133600" cy="844839"/>
          </a:xfrm>
        </p:spPr>
        <p:txBody>
          <a:bodyPr>
            <a:normAutofit/>
          </a:bodyPr>
          <a:lstStyle/>
          <a:p>
            <a:r>
              <a:rPr lang="en-US" dirty="0" smtClean="0"/>
              <a:t>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56" y="969818"/>
            <a:ext cx="11806677" cy="5410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075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Relay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609" y="1098043"/>
            <a:ext cx="3560075" cy="54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Slalom Relay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957" y="1027906"/>
            <a:ext cx="3613370" cy="5093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1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9" y="1825625"/>
            <a:ext cx="290672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67" y="1933734"/>
            <a:ext cx="3051175" cy="206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2" y="2114391"/>
            <a:ext cx="2927350" cy="17062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80" y="4244340"/>
            <a:ext cx="1159510" cy="18967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52" y="4082443"/>
            <a:ext cx="2927350" cy="170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47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term </a:t>
            </a:r>
            <a:r>
              <a:rPr lang="en-US" dirty="0" smtClean="0"/>
              <a:t>speed incorporates </a:t>
            </a:r>
            <a:r>
              <a:rPr lang="en-US" dirty="0"/>
              <a:t>three elements: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reaction </a:t>
            </a:r>
            <a:r>
              <a:rPr lang="en-US" dirty="0">
                <a:solidFill>
                  <a:srgbClr val="FF0000"/>
                </a:solidFill>
              </a:rPr>
              <a:t>time </a:t>
            </a:r>
            <a:r>
              <a:rPr lang="en-US" dirty="0"/>
              <a:t>(the motor reaction to a signal),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movement time </a:t>
            </a:r>
            <a:r>
              <a:rPr lang="en-US" dirty="0"/>
              <a:t>(the ability to move a limb quickly, as in martial arts, batting, or passing a ball), and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of running </a:t>
            </a:r>
            <a:r>
              <a:rPr lang="en-US" dirty="0" smtClean="0"/>
              <a:t>(</a:t>
            </a:r>
            <a:r>
              <a:rPr lang="en-US" dirty="0"/>
              <a:t>including the frequency of arm and leg movement</a:t>
            </a:r>
            <a:r>
              <a:rPr lang="en-US" dirty="0" smtClean="0"/>
              <a:t>).</a:t>
            </a:r>
          </a:p>
          <a:p>
            <a:r>
              <a:rPr lang="en-US" dirty="0"/>
              <a:t>In team sports an athlete </a:t>
            </a:r>
            <a:r>
              <a:rPr lang="en-US" dirty="0">
                <a:solidFill>
                  <a:srgbClr val="FF0000"/>
                </a:solidFill>
              </a:rPr>
              <a:t>rarely</a:t>
            </a:r>
            <a:r>
              <a:rPr lang="en-US" dirty="0"/>
              <a:t> performs action in a </a:t>
            </a:r>
            <a:r>
              <a:rPr lang="en-US" dirty="0">
                <a:solidFill>
                  <a:srgbClr val="FF0000"/>
                </a:solidFill>
              </a:rPr>
              <a:t>straight line</a:t>
            </a:r>
            <a:r>
              <a:rPr lang="en-US" dirty="0"/>
              <a:t>, such as </a:t>
            </a:r>
            <a:r>
              <a:rPr lang="en-US" dirty="0">
                <a:solidFill>
                  <a:srgbClr val="FF0000"/>
                </a:solidFill>
              </a:rPr>
              <a:t>sprinting</a:t>
            </a:r>
            <a:r>
              <a:rPr lang="en-US" dirty="0"/>
              <a:t> in </a:t>
            </a:r>
            <a:r>
              <a:rPr lang="en-US" dirty="0" smtClean="0"/>
              <a:t>track </a:t>
            </a:r>
            <a:r>
              <a:rPr lang="en-US" dirty="0"/>
              <a:t>and field</a:t>
            </a:r>
            <a:r>
              <a:rPr lang="en-US" dirty="0" smtClean="0"/>
              <a:t>.</a:t>
            </a:r>
          </a:p>
          <a:p>
            <a:r>
              <a:rPr lang="en-US" dirty="0"/>
              <a:t>Players who can quickly </a:t>
            </a:r>
            <a:r>
              <a:rPr lang="en-US" dirty="0">
                <a:solidFill>
                  <a:srgbClr val="FF0000"/>
                </a:solidFill>
              </a:rPr>
              <a:t>change directions </a:t>
            </a:r>
            <a:r>
              <a:rPr lang="en-US" dirty="0"/>
              <a:t>to receive a </a:t>
            </a:r>
            <a:r>
              <a:rPr lang="en-US" dirty="0">
                <a:solidFill>
                  <a:srgbClr val="FF0000"/>
                </a:solidFill>
              </a:rPr>
              <a:t>pass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deceive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 </a:t>
            </a:r>
            <a:r>
              <a:rPr lang="en-US" dirty="0"/>
              <a:t>opponent are highly regarded</a:t>
            </a:r>
            <a:r>
              <a:rPr lang="en-US" dirty="0" smtClean="0"/>
              <a:t>.</a:t>
            </a:r>
          </a:p>
          <a:p>
            <a:r>
              <a:rPr lang="en-US" dirty="0"/>
              <a:t>In this case, elements of speed—</a:t>
            </a:r>
            <a:r>
              <a:rPr lang="en-US" dirty="0">
                <a:solidFill>
                  <a:srgbClr val="FF0000"/>
                </a:solidFill>
              </a:rPr>
              <a:t>reaction time and </a:t>
            </a:r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en-US" dirty="0">
                <a:solidFill>
                  <a:srgbClr val="FF0000"/>
                </a:solidFill>
              </a:rPr>
              <a:t>of running in </a:t>
            </a:r>
            <a:r>
              <a:rPr lang="en-US" dirty="0"/>
              <a:t>different directions—are combined.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sport specialists believe that sprinters are </a:t>
            </a:r>
            <a:r>
              <a:rPr lang="en-US" dirty="0">
                <a:solidFill>
                  <a:srgbClr val="FF0000"/>
                </a:solidFill>
              </a:rPr>
              <a:t>born</a:t>
            </a:r>
            <a:r>
              <a:rPr lang="en-US" dirty="0"/>
              <a:t>, not made, because speed depends on the athlete’s </a:t>
            </a:r>
            <a:r>
              <a:rPr lang="en-US" dirty="0">
                <a:solidFill>
                  <a:srgbClr val="FF0000"/>
                </a:solidFill>
              </a:rPr>
              <a:t>muscle-type composition</a:t>
            </a:r>
            <a:r>
              <a:rPr lang="en-US" dirty="0" smtClean="0"/>
              <a:t>.</a:t>
            </a:r>
          </a:p>
          <a:p>
            <a:r>
              <a:rPr lang="en-US" dirty="0"/>
              <a:t>Speed depends on the following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Genetics</a:t>
            </a:r>
            <a:r>
              <a:rPr lang="en-US" dirty="0" smtClean="0"/>
              <a:t>. The </a:t>
            </a:r>
            <a:r>
              <a:rPr lang="en-US" dirty="0"/>
              <a:t>higher the proportion of fast-twitch to slow-twitch muscle fibers, </a:t>
            </a:r>
            <a:r>
              <a:rPr lang="en-US" dirty="0" smtClean="0"/>
              <a:t>the </a:t>
            </a:r>
            <a:r>
              <a:rPr lang="en-US" dirty="0"/>
              <a:t>faster the reaction and more powerful the muscle contraction.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Strength </a:t>
            </a:r>
            <a:r>
              <a:rPr lang="en-US" dirty="0">
                <a:solidFill>
                  <a:srgbClr val="FF0000"/>
                </a:solidFill>
              </a:rPr>
              <a:t>and power level of the athlete</a:t>
            </a:r>
            <a:r>
              <a:rPr lang="en-US" dirty="0" smtClean="0"/>
              <a:t>. Children </a:t>
            </a:r>
            <a:r>
              <a:rPr lang="en-US" dirty="0"/>
              <a:t>cannot be expected to display a </a:t>
            </a:r>
            <a:r>
              <a:rPr lang="en-US" dirty="0" smtClean="0"/>
              <a:t>high </a:t>
            </a:r>
            <a:r>
              <a:rPr lang="en-US" dirty="0"/>
              <a:t>level of speed before getting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Regardless of the physiological adaptation </a:t>
            </a:r>
            <a:r>
              <a:rPr lang="en-US" dirty="0"/>
              <a:t>responsible for improving speed during </a:t>
            </a:r>
            <a:r>
              <a:rPr lang="en-US" dirty="0" smtClean="0"/>
              <a:t>prepuberty</a:t>
            </a:r>
            <a:r>
              <a:rPr lang="en-US" dirty="0"/>
              <a:t>, children are encouraged to </a:t>
            </a:r>
            <a:r>
              <a:rPr lang="en-US" dirty="0">
                <a:solidFill>
                  <a:srgbClr val="FF0000"/>
                </a:solidFill>
              </a:rPr>
              <a:t>run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skip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jump</a:t>
            </a:r>
            <a:r>
              <a:rPr lang="en-US" dirty="0"/>
              <a:t> in many directions and at </a:t>
            </a:r>
            <a:r>
              <a:rPr lang="en-US" dirty="0" smtClean="0"/>
              <a:t>various </a:t>
            </a:r>
            <a:r>
              <a:rPr lang="en-US" dirty="0"/>
              <a:t>levels of intensity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scientific literature </a:t>
            </a:r>
            <a:r>
              <a:rPr lang="en-US" dirty="0"/>
              <a:t>shows that children who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/>
              <a:t>participate in activities that challenge the </a:t>
            </a:r>
            <a:r>
              <a:rPr lang="en-US" dirty="0">
                <a:solidFill>
                  <a:srgbClr val="FF0000"/>
                </a:solidFill>
              </a:rPr>
              <a:t>neuromuscular</a:t>
            </a:r>
            <a:r>
              <a:rPr lang="en-US" dirty="0"/>
              <a:t> system and the </a:t>
            </a:r>
            <a:r>
              <a:rPr lang="en-US" dirty="0">
                <a:solidFill>
                  <a:srgbClr val="FF0000"/>
                </a:solidFill>
              </a:rPr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motor </a:t>
            </a:r>
            <a:r>
              <a:rPr lang="en-US" dirty="0">
                <a:solidFill>
                  <a:srgbClr val="FF0000"/>
                </a:solidFill>
              </a:rPr>
              <a:t>skills early in life </a:t>
            </a:r>
            <a:r>
              <a:rPr lang="en-US" dirty="0"/>
              <a:t>may not be able to approach activities in sport in the later years </a:t>
            </a:r>
            <a:r>
              <a:rPr lang="en-US" dirty="0" smtClean="0"/>
              <a:t>with </a:t>
            </a:r>
            <a:r>
              <a:rPr lang="en-US" dirty="0"/>
              <a:t>vigor, determination, and physiological proficiency (</a:t>
            </a:r>
            <a:r>
              <a:rPr lang="en-US" dirty="0" err="1"/>
              <a:t>Faigenbaum</a:t>
            </a:r>
            <a:r>
              <a:rPr lang="en-US" dirty="0"/>
              <a:t> et al., 2013</a:t>
            </a:r>
            <a:r>
              <a:rPr lang="en-US" dirty="0" smtClean="0"/>
              <a:t>).</a:t>
            </a:r>
          </a:p>
          <a:p>
            <a:r>
              <a:rPr lang="en-US" dirty="0"/>
              <a:t>Even </a:t>
            </a:r>
            <a:r>
              <a:rPr lang="en-US" dirty="0" smtClean="0"/>
              <a:t>in </a:t>
            </a:r>
            <a:r>
              <a:rPr lang="en-US" dirty="0"/>
              <a:t>the absence of traditional strength training, children are encouraged to play hard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give </a:t>
            </a:r>
            <a:r>
              <a:rPr lang="en-US" dirty="0">
                <a:solidFill>
                  <a:srgbClr val="FF0000"/>
                </a:solidFill>
              </a:rPr>
              <a:t>100 percent </a:t>
            </a:r>
            <a:r>
              <a:rPr lang="en-US" dirty="0"/>
              <a:t>effort in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ability of prepubescent </a:t>
            </a:r>
            <a:r>
              <a:rPr lang="en-US" dirty="0"/>
              <a:t>children to perform quick motions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progressively</a:t>
            </a:r>
            <a:r>
              <a:rPr lang="en-US" dirty="0"/>
              <a:t> in </a:t>
            </a:r>
            <a:r>
              <a:rPr lang="en-US" dirty="0" smtClean="0"/>
              <a:t>this </a:t>
            </a:r>
            <a:r>
              <a:rPr lang="en-US" dirty="0"/>
              <a:t>early stage; both boys and girls develop speed in the later stage of athletic formation</a:t>
            </a:r>
            <a:r>
              <a:rPr lang="en-US" dirty="0" smtClean="0"/>
              <a:t>.</a:t>
            </a:r>
          </a:p>
          <a:p>
            <a:r>
              <a:rPr lang="en-US" dirty="0"/>
              <a:t>Some children, especially those who </a:t>
            </a:r>
            <a:r>
              <a:rPr lang="en-US" dirty="0">
                <a:solidFill>
                  <a:srgbClr val="FF0000"/>
                </a:solidFill>
              </a:rPr>
              <a:t>do not experience multilateral </a:t>
            </a:r>
            <a:r>
              <a:rPr lang="en-US" dirty="0"/>
              <a:t>development, may </a:t>
            </a:r>
            <a:r>
              <a:rPr lang="en-US" dirty="0" smtClean="0"/>
              <a:t>have </a:t>
            </a:r>
            <a:r>
              <a:rPr lang="en-US" dirty="0">
                <a:solidFill>
                  <a:srgbClr val="FF0000"/>
                </a:solidFill>
              </a:rPr>
              <a:t>poor arm and leg coordination</a:t>
            </a:r>
            <a:r>
              <a:rPr lang="en-US" dirty="0"/>
              <a:t>. Because arm drive directly influences leg frequency, </a:t>
            </a: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low level of coordinating </a:t>
            </a:r>
            <a:r>
              <a:rPr lang="en-US" dirty="0"/>
              <a:t>arm and shoulder force impedes children’s ability to run fast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reason for this is that </a:t>
            </a:r>
            <a:r>
              <a:rPr lang="en-US" dirty="0">
                <a:solidFill>
                  <a:srgbClr val="FF0000"/>
                </a:solidFill>
              </a:rPr>
              <a:t>boys start gaining strength during puberty</a:t>
            </a:r>
            <a:r>
              <a:rPr lang="en-US" dirty="0"/>
              <a:t> due to an </a:t>
            </a:r>
            <a:r>
              <a:rPr lang="en-US" dirty="0" smtClean="0"/>
              <a:t>increase </a:t>
            </a:r>
            <a:r>
              <a:rPr lang="en-US" dirty="0"/>
              <a:t>in hormones such as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whereas girls have </a:t>
            </a:r>
            <a:r>
              <a:rPr lang="en-US" dirty="0">
                <a:solidFill>
                  <a:srgbClr val="FF0000"/>
                </a:solidFill>
              </a:rPr>
              <a:t>very low, and therefore </a:t>
            </a:r>
            <a:r>
              <a:rPr lang="en-US" dirty="0" smtClean="0">
                <a:solidFill>
                  <a:srgbClr val="FF0000"/>
                </a:solidFill>
              </a:rPr>
              <a:t>modest</a:t>
            </a:r>
            <a:r>
              <a:rPr lang="en-US" dirty="0"/>
              <a:t>, gains</a:t>
            </a:r>
            <a:r>
              <a:rPr lang="en-US" dirty="0" smtClean="0"/>
              <a:t>.</a:t>
            </a:r>
          </a:p>
          <a:p>
            <a:r>
              <a:rPr lang="en-US" dirty="0"/>
              <a:t>The coordination of the arms and legs can be improved by repeating </a:t>
            </a:r>
            <a:r>
              <a:rPr lang="en-US" dirty="0" smtClean="0">
                <a:solidFill>
                  <a:srgbClr val="FF0000"/>
                </a:solidFill>
              </a:rPr>
              <a:t>short </a:t>
            </a:r>
            <a:r>
              <a:rPr lang="en-US" dirty="0">
                <a:solidFill>
                  <a:srgbClr val="FF0000"/>
                </a:solidFill>
              </a:rPr>
              <a:t>distances </a:t>
            </a:r>
            <a:r>
              <a:rPr lang="en-US" dirty="0"/>
              <a:t>(20-30 meters) with medium speed.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such an exercise, </a:t>
            </a:r>
            <a:r>
              <a:rPr lang="en-US" dirty="0">
                <a:solidFill>
                  <a:srgbClr val="FF0000"/>
                </a:solidFill>
              </a:rPr>
              <a:t>learning limb </a:t>
            </a:r>
            <a:r>
              <a:rPr lang="en-US" dirty="0" smtClean="0">
                <a:solidFill>
                  <a:srgbClr val="FF0000"/>
                </a:solidFill>
              </a:rPr>
              <a:t>coordination—not </a:t>
            </a:r>
            <a:r>
              <a:rPr lang="en-US" dirty="0">
                <a:solidFill>
                  <a:srgbClr val="FF0000"/>
                </a:solidFill>
              </a:rPr>
              <a:t>running fast—should </a:t>
            </a:r>
            <a:r>
              <a:rPr lang="en-US" dirty="0"/>
              <a:t>be the objective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Sex differences </a:t>
            </a:r>
            <a:r>
              <a:rPr lang="en-US" dirty="0"/>
              <a:t>in running speed are </a:t>
            </a:r>
            <a:r>
              <a:rPr lang="en-US" dirty="0">
                <a:solidFill>
                  <a:srgbClr val="FF0000"/>
                </a:solidFill>
              </a:rPr>
              <a:t>not visible </a:t>
            </a:r>
            <a:r>
              <a:rPr lang="en-US" dirty="0"/>
              <a:t>during early </a:t>
            </a:r>
            <a:r>
              <a:rPr lang="en-US" dirty="0" err="1">
                <a:solidFill>
                  <a:srgbClr val="FF0000"/>
                </a:solidFill>
              </a:rPr>
              <a:t>prepubescence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Speed-Training Model for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differences </a:t>
            </a:r>
            <a:r>
              <a:rPr lang="en-US" dirty="0"/>
              <a:t>start to show as children approach </a:t>
            </a:r>
            <a:r>
              <a:rPr lang="en-US" dirty="0" smtClean="0">
                <a:solidFill>
                  <a:srgbClr val="FF0000"/>
                </a:solidFill>
              </a:rPr>
              <a:t>puberty</a:t>
            </a:r>
          </a:p>
          <a:p>
            <a:r>
              <a:rPr lang="en-US" dirty="0"/>
              <a:t>with marked </a:t>
            </a:r>
            <a:r>
              <a:rPr lang="en-US" dirty="0" smtClean="0"/>
              <a:t>differences </a:t>
            </a:r>
            <a:r>
              <a:rPr lang="en-US" dirty="0"/>
              <a:t>in speed development after the age of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1775</Words>
  <Application>Microsoft Office PowerPoint</Application>
  <PresentationFormat>Widescreen</PresentationFormat>
  <Paragraphs>137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Conditioning Young Athletes</vt:lpstr>
      <vt:lpstr>Speed Training</vt:lpstr>
      <vt:lpstr>Speed</vt:lpstr>
      <vt:lpstr>speed</vt:lpstr>
      <vt:lpstr>speed</vt:lpstr>
      <vt:lpstr>physiological adaptation</vt:lpstr>
      <vt:lpstr>Speed-Training Model for Initiation</vt:lpstr>
      <vt:lpstr>Speed-Training Model for Initiation</vt:lpstr>
      <vt:lpstr>Speed-Training Model for Initiation</vt:lpstr>
      <vt:lpstr>Scope of Speed Training</vt:lpstr>
      <vt:lpstr>Scope of Speed Training</vt:lpstr>
      <vt:lpstr>Scope of Speed Training</vt:lpstr>
      <vt:lpstr>Program Design</vt:lpstr>
      <vt:lpstr>Program Design</vt:lpstr>
      <vt:lpstr>Program Design</vt:lpstr>
      <vt:lpstr>Speed-Training Model for Athletic Formation</vt:lpstr>
      <vt:lpstr>Program Design</vt:lpstr>
      <vt:lpstr>Program Design</vt:lpstr>
      <vt:lpstr>Program Design</vt:lpstr>
      <vt:lpstr>Speed-Training Model for Specialization</vt:lpstr>
      <vt:lpstr>Postpubescent speed training</vt:lpstr>
      <vt:lpstr>Postpubescent speed training</vt:lpstr>
      <vt:lpstr>Program Design</vt:lpstr>
      <vt:lpstr>Postpubescent speed training</vt:lpstr>
      <vt:lpstr>Postpubescent speed training</vt:lpstr>
      <vt:lpstr>Two important training considerations</vt:lpstr>
      <vt:lpstr>Program </vt:lpstr>
      <vt:lpstr>Program </vt:lpstr>
      <vt:lpstr>Program </vt:lpstr>
      <vt:lpstr>Program </vt:lpstr>
      <vt:lpstr>Program </vt:lpstr>
      <vt:lpstr>Exercises</vt:lpstr>
      <vt:lpstr>Slalom Relay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Young Athletes</dc:title>
  <dc:creator>Sport</dc:creator>
  <cp:lastModifiedBy>Mohsen</cp:lastModifiedBy>
  <cp:revision>177</cp:revision>
  <dcterms:created xsi:type="dcterms:W3CDTF">2016-10-24T22:04:14Z</dcterms:created>
  <dcterms:modified xsi:type="dcterms:W3CDTF">2021-11-14T20:52:20Z</dcterms:modified>
</cp:coreProperties>
</file>