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82" r:id="rId12"/>
    <p:sldId id="279" r:id="rId13"/>
    <p:sldId id="280" r:id="rId14"/>
    <p:sldId id="281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0CD11-2309-484E-9240-37BE792E738F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D4FFE-093B-4BAB-A08E-73BF50A55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0126-3A44-4DB1-8934-58D591EA341A}" type="datetime1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6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F9-508A-4794-9B31-7AD3825C75F8}" type="datetime1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4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9146-532D-4811-A9B1-8B3C290424C7}" type="datetime1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6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3F2D-E5BA-429F-BA53-DD825C7F666C}" type="datetime1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8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7E04-BE2E-4542-A28B-077A9D5AD5C3}" type="datetime1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4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1ABC-F77C-4A72-BE62-927A2634642D}" type="datetime1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2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53CD-B40F-4C7B-92EA-111275DA10F7}" type="datetime1">
              <a:rPr lang="en-US" smtClean="0"/>
              <a:t>11/6/2021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5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B132-C81B-487F-AE05-6FE154BBFD61}" type="datetime1">
              <a:rPr lang="en-US" smtClean="0"/>
              <a:t>11/6/2021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3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1F12-C167-4C72-AA53-90656CF5A190}" type="datetime1">
              <a:rPr lang="en-US" smtClean="0"/>
              <a:t>11/6/2021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39BC-81A1-413B-936A-74E2781594E8}" type="datetime1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1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D899-996E-4117-8E8B-1DA5E39CDF1D}" type="datetime1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2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98CC-767A-4EA8-B45D-F7A773EFF315}" type="datetime1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2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27" y="1122363"/>
            <a:ext cx="6326909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Oxford Textbook of</a:t>
            </a:r>
            <a:br>
              <a:rPr lang="en-US" b="1" dirty="0"/>
            </a:br>
            <a:r>
              <a:rPr lang="en-US" dirty="0"/>
              <a:t>Children’s Sport</a:t>
            </a:r>
            <a:br>
              <a:rPr lang="en-US" dirty="0"/>
            </a:br>
            <a:r>
              <a:rPr lang="en-US" dirty="0"/>
              <a:t>and Exercise</a:t>
            </a:r>
            <a:br>
              <a:rPr lang="en-US" dirty="0"/>
            </a:br>
            <a:r>
              <a:rPr lang="en-US" dirty="0"/>
              <a:t>Medicine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4472" y="4488728"/>
            <a:ext cx="4257964" cy="1655762"/>
          </a:xfrm>
        </p:spPr>
        <p:txBody>
          <a:bodyPr/>
          <a:lstStyle/>
          <a:p>
            <a:r>
              <a:rPr lang="en-US" b="1" dirty="0"/>
              <a:t>Neil </a:t>
            </a:r>
            <a:r>
              <a:rPr lang="en-US" b="1" dirty="0" smtClean="0"/>
              <a:t>Armstrong</a:t>
            </a:r>
          </a:p>
          <a:p>
            <a:r>
              <a:rPr lang="en-US" b="1" dirty="0"/>
              <a:t>Willem van </a:t>
            </a:r>
            <a:r>
              <a:rPr lang="en-US" b="1" dirty="0" err="1"/>
              <a:t>Mechelen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037" y="-1"/>
            <a:ext cx="5781964" cy="683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57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/>
          <a:lstStyle/>
          <a:p>
            <a:r>
              <a:rPr lang="en-US" b="1" dirty="0"/>
              <a:t>Natural development of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MinionPro-Regular"/>
              </a:rPr>
              <a:t>With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maturation</a:t>
            </a:r>
            <a:r>
              <a:rPr lang="en-US" dirty="0">
                <a:latin typeface="MinionPro-Regular"/>
              </a:rPr>
              <a:t>,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sex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differences </a:t>
            </a:r>
            <a:r>
              <a:rPr lang="en-US" dirty="0" smtClean="0">
                <a:latin typeface="MinionPro-Regular"/>
              </a:rPr>
              <a:t>in </a:t>
            </a:r>
            <a:r>
              <a:rPr lang="en-US" dirty="0">
                <a:latin typeface="MinionPro-Regular"/>
              </a:rPr>
              <a:t>speed become more apparent.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From</a:t>
            </a:r>
            <a:r>
              <a:rPr lang="en-US" dirty="0">
                <a:latin typeface="MinionPro-Regular"/>
              </a:rPr>
              <a:t> the age of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12</a:t>
            </a:r>
            <a:r>
              <a:rPr lang="en-US" dirty="0">
                <a:latin typeface="MinionPro-Regular"/>
              </a:rPr>
              <a:t> years </a:t>
            </a:r>
            <a:r>
              <a:rPr lang="en-US" dirty="0" smtClean="0">
                <a:latin typeface="MinionPro-Regular"/>
              </a:rPr>
              <a:t>the rate </a:t>
            </a:r>
            <a:r>
              <a:rPr lang="en-US" dirty="0">
                <a:latin typeface="MinionPro-Regular"/>
              </a:rPr>
              <a:t>of progression of speed development is dramatically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reduced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in females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when compared to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males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  <a:latin typeface="MinionPro-Regular"/>
              </a:rPr>
              <a:t>Natural speed development</a:t>
            </a:r>
            <a:r>
              <a:rPr lang="en-US" dirty="0">
                <a:latin typeface="MinionPro-Regular"/>
              </a:rPr>
              <a:t>, on the other hand, </a:t>
            </a:r>
            <a:r>
              <a:rPr lang="en-US" dirty="0" smtClean="0">
                <a:latin typeface="MinionPro-Regular"/>
              </a:rPr>
              <a:t>continues into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full maturity in males.</a:t>
            </a:r>
            <a:r>
              <a:rPr lang="en-US" sz="800" dirty="0">
                <a:solidFill>
                  <a:srgbClr val="FF0000"/>
                </a:solidFill>
                <a:latin typeface="MinionPro-Regular"/>
              </a:rPr>
              <a:t>29 </a:t>
            </a:r>
            <a:r>
              <a:rPr lang="en-US" dirty="0">
                <a:latin typeface="MinionPro-Regular"/>
              </a:rPr>
              <a:t>This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disparity between the sexes </a:t>
            </a:r>
            <a:r>
              <a:rPr lang="en-US" dirty="0" smtClean="0">
                <a:latin typeface="MinionPro-Regular"/>
              </a:rPr>
              <a:t>is attributed </a:t>
            </a:r>
            <a:r>
              <a:rPr lang="en-US" dirty="0">
                <a:latin typeface="MinionPro-Regular"/>
              </a:rPr>
              <a:t>to maturational changes in circulating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androgens</a:t>
            </a:r>
            <a:r>
              <a:rPr lang="en-US" dirty="0">
                <a:latin typeface="MinionPro-Regular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body dimensions</a:t>
            </a:r>
            <a:r>
              <a:rPr lang="en-US" dirty="0">
                <a:latin typeface="MinionPro-Regular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body composition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  <a:latin typeface="MinionPro-Regular"/>
              </a:rPr>
              <a:t>Girls</a:t>
            </a:r>
            <a:r>
              <a:rPr lang="en-US" dirty="0">
                <a:latin typeface="MinionPro-Regular"/>
              </a:rPr>
              <a:t> demonstrate a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more rapid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rate </a:t>
            </a:r>
            <a:r>
              <a:rPr lang="en-US" dirty="0" smtClean="0">
                <a:latin typeface="MinionPro-Regular"/>
              </a:rPr>
              <a:t>of </a:t>
            </a:r>
            <a:r>
              <a:rPr lang="en-US" dirty="0">
                <a:latin typeface="MinionPro-Regular"/>
              </a:rPr>
              <a:t>speed development up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until the age of 12 </a:t>
            </a:r>
            <a:r>
              <a:rPr lang="en-US" dirty="0">
                <a:latin typeface="MinionPro-Regular"/>
              </a:rPr>
              <a:t>years, whereas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boys</a:t>
            </a:r>
            <a:r>
              <a:rPr lang="en-US" dirty="0" smtClean="0">
                <a:latin typeface="MinionPro-Regular"/>
              </a:rPr>
              <a:t> demonstrate </a:t>
            </a:r>
            <a:r>
              <a:rPr lang="en-US" dirty="0">
                <a:latin typeface="MinionPro-Regular"/>
              </a:rPr>
              <a:t>a more rapid rate of speed development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from the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age of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12 </a:t>
            </a:r>
            <a:r>
              <a:rPr lang="en-US" dirty="0">
                <a:latin typeface="MinionPro-Regular"/>
              </a:rPr>
              <a:t>years onwards.</a:t>
            </a:r>
            <a:endParaRPr lang="en-US" dirty="0" smtClean="0">
              <a:latin typeface="MinionPro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54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811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ronosPro-Lt"/>
              </a:rPr>
              <a:t>Fifty-</a:t>
            </a:r>
            <a:r>
              <a:rPr lang="en-US" sz="2800" dirty="0" err="1">
                <a:latin typeface="CronosPro-Lt"/>
              </a:rPr>
              <a:t>metre</a:t>
            </a:r>
            <a:r>
              <a:rPr lang="en-US" sz="2800" dirty="0">
                <a:latin typeface="CronosPro-Lt"/>
              </a:rPr>
              <a:t> sprint time percentiles in 9- to 15- year- old Australian boys and girls. Boys on the left and girls on the right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882" y="1644073"/>
            <a:ext cx="9587353" cy="4886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27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/>
          <a:lstStyle/>
          <a:p>
            <a:r>
              <a:rPr lang="en-US" b="1" dirty="0"/>
              <a:t>Natural development of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MinionPro-Regular"/>
              </a:rPr>
              <a:t>From cross- </a:t>
            </a:r>
            <a:r>
              <a:rPr lang="en-US" dirty="0" smtClean="0">
                <a:latin typeface="MinionPro-Regular"/>
              </a:rPr>
              <a:t>sectional examination </a:t>
            </a:r>
            <a:r>
              <a:rPr lang="en-US" dirty="0">
                <a:latin typeface="MinionPro-Regular"/>
              </a:rPr>
              <a:t>of a large cohort of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11- to 16- </a:t>
            </a:r>
            <a:r>
              <a:rPr lang="en-US" dirty="0">
                <a:latin typeface="MinionPro-Regular"/>
              </a:rPr>
              <a:t>year- old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boys</a:t>
            </a:r>
            <a:r>
              <a:rPr lang="en-US" dirty="0">
                <a:latin typeface="MinionPro-Regular"/>
              </a:rPr>
              <a:t>, data </a:t>
            </a:r>
            <a:r>
              <a:rPr lang="en-US" dirty="0" smtClean="0">
                <a:latin typeface="MinionPro-Regular"/>
              </a:rPr>
              <a:t>show that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speed</a:t>
            </a:r>
            <a:r>
              <a:rPr lang="en-US" dirty="0">
                <a:latin typeface="MinionPro-Regular"/>
              </a:rPr>
              <a:t> remains relatively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stable</a:t>
            </a:r>
            <a:r>
              <a:rPr lang="en-US" dirty="0">
                <a:latin typeface="MinionPro-Regular"/>
              </a:rPr>
              <a:t> from approximately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3 years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to 1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year prior to PHV</a:t>
            </a:r>
            <a:r>
              <a:rPr lang="en-US" dirty="0">
                <a:latin typeface="MinionPro-Regular"/>
              </a:rPr>
              <a:t>, with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significant gains in speed </a:t>
            </a:r>
            <a:r>
              <a:rPr lang="en-US" dirty="0">
                <a:latin typeface="MinionPro-Regular"/>
              </a:rPr>
              <a:t>observed </a:t>
            </a:r>
            <a:r>
              <a:rPr lang="en-US" dirty="0" smtClean="0">
                <a:latin typeface="MinionPro-Regular"/>
              </a:rPr>
              <a:t>from the </a:t>
            </a:r>
            <a:r>
              <a:rPr lang="en-US" dirty="0">
                <a:latin typeface="MinionPro-Regular"/>
              </a:rPr>
              <a:t>timing of PHV </a:t>
            </a:r>
            <a:r>
              <a:rPr lang="en-US" dirty="0" smtClean="0">
                <a:latin typeface="MinionPro-Regular"/>
              </a:rPr>
              <a:t>onwards.</a:t>
            </a:r>
          </a:p>
          <a:p>
            <a:r>
              <a:rPr lang="en-US" dirty="0">
                <a:latin typeface="MinionPro-Regular"/>
              </a:rPr>
              <a:t>There is a suggested link between the </a:t>
            </a:r>
            <a:r>
              <a:rPr lang="en-US" dirty="0" smtClean="0">
                <a:latin typeface="MinionPro-Regular"/>
              </a:rPr>
              <a:t>observed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preadolescent</a:t>
            </a:r>
            <a:r>
              <a:rPr lang="en-US" dirty="0" smtClean="0">
                <a:latin typeface="MinionPro-Regular"/>
              </a:rPr>
              <a:t>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spurt</a:t>
            </a:r>
            <a:r>
              <a:rPr lang="en-US" dirty="0">
                <a:latin typeface="MinionPro-Regular"/>
              </a:rPr>
              <a:t> in sprint speed and 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development</a:t>
            </a:r>
            <a:r>
              <a:rPr lang="en-US" dirty="0">
                <a:latin typeface="MinionPro-Regular"/>
              </a:rPr>
              <a:t> of </a:t>
            </a:r>
            <a:r>
              <a:rPr lang="en-US" dirty="0" smtClean="0">
                <a:latin typeface="MinionPro-Regular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central</a:t>
            </a:r>
            <a:r>
              <a:rPr lang="en-US" dirty="0" smtClean="0">
                <a:latin typeface="MinionPro-Regular"/>
              </a:rPr>
              <a:t>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nervous system and improved co-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ordination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latin typeface="MinionPro-Regular"/>
              </a:rPr>
              <a:t>This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theory</a:t>
            </a:r>
            <a:r>
              <a:rPr lang="en-US" dirty="0" smtClean="0">
                <a:latin typeface="MinionPro-Regular"/>
              </a:rPr>
              <a:t> is </a:t>
            </a:r>
            <a:r>
              <a:rPr lang="en-US" dirty="0">
                <a:latin typeface="MinionPro-Regular"/>
              </a:rPr>
              <a:t>supported by 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rapid growth of the central </a:t>
            </a:r>
            <a:r>
              <a:rPr lang="en-US" dirty="0">
                <a:latin typeface="MinionPro-Regular"/>
              </a:rPr>
              <a:t>nervous </a:t>
            </a:r>
            <a:r>
              <a:rPr lang="en-US" dirty="0" smtClean="0">
                <a:latin typeface="MinionPro-Regular"/>
              </a:rPr>
              <a:t>system during </a:t>
            </a:r>
            <a:r>
              <a:rPr lang="en-US" dirty="0">
                <a:latin typeface="MinionPro-Regular"/>
              </a:rPr>
              <a:t>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first 7 years of life,</a:t>
            </a:r>
            <a:r>
              <a:rPr lang="en-US" sz="800" dirty="0">
                <a:solidFill>
                  <a:srgbClr val="FF0000"/>
                </a:solidFill>
                <a:latin typeface="MinionPro-Regular"/>
              </a:rPr>
              <a:t>28 </a:t>
            </a:r>
            <a:r>
              <a:rPr lang="en-US" dirty="0">
                <a:latin typeface="MinionPro-Regular"/>
              </a:rPr>
              <a:t>the peak maturation of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brain</a:t>
            </a:r>
            <a:r>
              <a:rPr lang="en-US" dirty="0" smtClean="0">
                <a:latin typeface="MinionPro-Regular"/>
              </a:rPr>
              <a:t> regions </a:t>
            </a:r>
            <a:r>
              <a:rPr lang="en-US" dirty="0">
                <a:latin typeface="MinionPro-Regular"/>
              </a:rPr>
              <a:t>which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control movement </a:t>
            </a:r>
            <a:r>
              <a:rPr lang="en-US" dirty="0">
                <a:latin typeface="MinionPro-Regular"/>
              </a:rPr>
              <a:t>(at </a:t>
            </a:r>
            <a:r>
              <a:rPr lang="en-US" b="1" dirty="0">
                <a:latin typeface="MinionPro-Regular"/>
              </a:rPr>
              <a:t>7.5</a:t>
            </a:r>
            <a:r>
              <a:rPr lang="en-US" dirty="0">
                <a:latin typeface="MinionPro-Regular"/>
              </a:rPr>
              <a:t> years and </a:t>
            </a:r>
            <a:r>
              <a:rPr lang="en-US" b="1" dirty="0">
                <a:latin typeface="MinionPro-Regular"/>
              </a:rPr>
              <a:t>10</a:t>
            </a:r>
            <a:r>
              <a:rPr lang="en-US" dirty="0">
                <a:latin typeface="MinionPro-Regular"/>
              </a:rPr>
              <a:t> years of </a:t>
            </a:r>
            <a:r>
              <a:rPr lang="en-US" dirty="0" smtClean="0">
                <a:latin typeface="MinionPro-Regular"/>
              </a:rPr>
              <a:t>age in </a:t>
            </a:r>
            <a:r>
              <a:rPr lang="en-US" dirty="0">
                <a:latin typeface="MinionPro-Regular"/>
              </a:rPr>
              <a:t>girls and boys, respectively),</a:t>
            </a:r>
            <a:r>
              <a:rPr lang="en-US" sz="800" dirty="0" smtClean="0">
                <a:latin typeface="MinionPro-Regular"/>
              </a:rPr>
              <a:t>37</a:t>
            </a:r>
            <a:endParaRPr lang="en-US" dirty="0" smtClean="0">
              <a:latin typeface="MinionPro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19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/>
          <a:lstStyle/>
          <a:p>
            <a:r>
              <a:rPr lang="en-US" b="1" dirty="0" smtClean="0"/>
              <a:t>Development </a:t>
            </a:r>
            <a:r>
              <a:rPr lang="en-US" b="1" dirty="0"/>
              <a:t>of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Changes in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height</a:t>
            </a:r>
            <a:r>
              <a:rPr lang="en-US" dirty="0">
                <a:latin typeface="MinionPro-Regular"/>
              </a:rPr>
              <a:t>,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leg length</a:t>
            </a:r>
            <a:r>
              <a:rPr lang="en-US" dirty="0">
                <a:latin typeface="MinionPro-Regular"/>
              </a:rPr>
              <a:t>,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and muscle size </a:t>
            </a:r>
            <a:r>
              <a:rPr lang="en-US" dirty="0">
                <a:latin typeface="MinionPro-Regular"/>
              </a:rPr>
              <a:t>during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adolescence</a:t>
            </a:r>
            <a:r>
              <a:rPr lang="en-US" dirty="0" smtClean="0">
                <a:latin typeface="MinionPro-Regular"/>
              </a:rPr>
              <a:t> support </a:t>
            </a:r>
            <a:r>
              <a:rPr lang="en-US" dirty="0">
                <a:latin typeface="MinionPro-Regular"/>
              </a:rPr>
              <a:t>a maturational influence on speed </a:t>
            </a:r>
            <a:r>
              <a:rPr lang="en-US" dirty="0" smtClean="0">
                <a:latin typeface="MinionPro-Regular"/>
              </a:rPr>
              <a:t>development.</a:t>
            </a:r>
          </a:p>
          <a:p>
            <a:r>
              <a:rPr lang="en-US" dirty="0">
                <a:latin typeface="MinionPro-Regular"/>
              </a:rPr>
              <a:t>Metabolic factors can influence </a:t>
            </a:r>
            <a:r>
              <a:rPr lang="en-US" dirty="0" smtClean="0">
                <a:latin typeface="MinionPro-Regular"/>
              </a:rPr>
              <a:t>maximal sprint speed.</a:t>
            </a:r>
          </a:p>
          <a:p>
            <a:r>
              <a:rPr lang="en-US" dirty="0">
                <a:latin typeface="MinionPro-Regular"/>
              </a:rPr>
              <a:t>Maturation of the glycolytic </a:t>
            </a:r>
            <a:r>
              <a:rPr lang="en-US" dirty="0" smtClean="0">
                <a:latin typeface="MinionPro-Regular"/>
              </a:rPr>
              <a:t>system</a:t>
            </a:r>
          </a:p>
          <a:p>
            <a:r>
              <a:rPr lang="en-US" dirty="0">
                <a:latin typeface="MinionPro-Regular"/>
              </a:rPr>
              <a:t>Maturation of muscle- tendon </a:t>
            </a:r>
            <a:r>
              <a:rPr lang="en-US" dirty="0" smtClean="0">
                <a:latin typeface="MinionPro-Regular"/>
              </a:rPr>
              <a:t>architecture</a:t>
            </a:r>
          </a:p>
          <a:p>
            <a:r>
              <a:rPr lang="en-US" dirty="0">
                <a:latin typeface="MinionPro-Regular"/>
              </a:rPr>
              <a:t>Ovalle</a:t>
            </a:r>
            <a:r>
              <a:rPr lang="en-US" sz="800" dirty="0">
                <a:latin typeface="MinionPro-Regular"/>
              </a:rPr>
              <a:t>41 </a:t>
            </a:r>
            <a:r>
              <a:rPr lang="en-US" dirty="0">
                <a:latin typeface="MinionPro-Regular"/>
              </a:rPr>
              <a:t>reported marked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increases in the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surface </a:t>
            </a:r>
            <a:r>
              <a:rPr lang="en-US" dirty="0" smtClean="0">
                <a:latin typeface="MinionPro-Regular"/>
              </a:rPr>
              <a:t>area </a:t>
            </a:r>
            <a:r>
              <a:rPr lang="en-US" dirty="0">
                <a:latin typeface="MinionPro-Regular"/>
              </a:rPr>
              <a:t>of 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muscle- tendon junction </a:t>
            </a:r>
            <a:r>
              <a:rPr lang="en-US" dirty="0">
                <a:latin typeface="MinionPro-Regular"/>
              </a:rPr>
              <a:t>from childhood into </a:t>
            </a:r>
            <a:r>
              <a:rPr lang="en-US" dirty="0" smtClean="0">
                <a:latin typeface="MinionPro-Regular"/>
              </a:rPr>
              <a:t>adulthood; this </a:t>
            </a:r>
            <a:r>
              <a:rPr lang="en-US" dirty="0">
                <a:latin typeface="MinionPro-Regular"/>
              </a:rPr>
              <a:t>change was accompanied by a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reduced number of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Golgi </a:t>
            </a:r>
            <a:r>
              <a:rPr lang="en-US" dirty="0" smtClean="0">
                <a:latin typeface="MinionPro-Regular"/>
              </a:rPr>
              <a:t>organs </a:t>
            </a:r>
            <a:r>
              <a:rPr lang="en-US" dirty="0">
                <a:latin typeface="MinionPro-Regular"/>
              </a:rPr>
              <a:t>in the mature state.</a:t>
            </a:r>
            <a:endParaRPr lang="en-US" dirty="0" smtClean="0">
              <a:latin typeface="MinionPro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25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/>
          <a:lstStyle/>
          <a:p>
            <a:r>
              <a:rPr lang="en-US" b="1" dirty="0" smtClean="0"/>
              <a:t>Development </a:t>
            </a:r>
            <a:r>
              <a:rPr lang="en-US" b="1" dirty="0"/>
              <a:t>of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inionPro-Regular"/>
              </a:rPr>
              <a:t>A tenfold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increase in muscle- tendon stiffness </a:t>
            </a:r>
            <a:r>
              <a:rPr lang="en-US" dirty="0">
                <a:latin typeface="MinionPro-Regular"/>
              </a:rPr>
              <a:t>has been observed </a:t>
            </a:r>
            <a:r>
              <a:rPr lang="en-US" dirty="0" smtClean="0">
                <a:latin typeface="MinionPro-Regular"/>
              </a:rPr>
              <a:t>in the </a:t>
            </a:r>
            <a:r>
              <a:rPr lang="en-US" dirty="0">
                <a:latin typeface="MinionPro-Regular"/>
              </a:rPr>
              <a:t>first two decades of life.</a:t>
            </a:r>
            <a:r>
              <a:rPr lang="en-US" sz="800" dirty="0">
                <a:latin typeface="MinionPro-Regular"/>
              </a:rPr>
              <a:t>42 </a:t>
            </a:r>
            <a:r>
              <a:rPr lang="en-US" dirty="0">
                <a:latin typeface="MinionPro-Regular"/>
              </a:rPr>
              <a:t>Changes in muscle stiffness will </a:t>
            </a:r>
            <a:r>
              <a:rPr lang="en-US" dirty="0" smtClean="0">
                <a:latin typeface="MinionPro-Regular"/>
              </a:rPr>
              <a:t>also be </a:t>
            </a:r>
            <a:r>
              <a:rPr lang="en-US" dirty="0">
                <a:latin typeface="MinionPro-Regular"/>
              </a:rPr>
              <a:t>influenced by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neural factors</a:t>
            </a:r>
            <a:r>
              <a:rPr lang="en-US" dirty="0">
                <a:latin typeface="MinionPro-Regular"/>
              </a:rPr>
              <a:t>, with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firing rates,</a:t>
            </a:r>
            <a:r>
              <a:rPr lang="en-US" sz="800" dirty="0">
                <a:solidFill>
                  <a:srgbClr val="FF0000"/>
                </a:solidFill>
                <a:latin typeface="MinionPro-Regular"/>
              </a:rPr>
              <a:t>31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twitch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times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  <a:latin typeface="MinionPro-Regular"/>
              </a:rPr>
              <a:t>Greater</a:t>
            </a:r>
            <a:r>
              <a:rPr lang="en-US" dirty="0">
                <a:latin typeface="MinionPro-Regular"/>
              </a:rPr>
              <a:t> muscle- tendon and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leg stiffness </a:t>
            </a:r>
            <a:r>
              <a:rPr lang="en-US" dirty="0">
                <a:latin typeface="MinionPro-Regular"/>
              </a:rPr>
              <a:t>will theoretically enhance sprint performance by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enabling 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lower limbs </a:t>
            </a:r>
            <a:r>
              <a:rPr lang="en-US" dirty="0">
                <a:latin typeface="MinionPro-Regular"/>
              </a:rPr>
              <a:t>to resist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large vertical displacement </a:t>
            </a:r>
            <a:r>
              <a:rPr lang="en-US" dirty="0">
                <a:latin typeface="MinionPro-Regular"/>
              </a:rPr>
              <a:t>of the </a:t>
            </a:r>
            <a:r>
              <a:rPr lang="en-US" dirty="0" err="1" smtClean="0">
                <a:latin typeface="MinionPro-Regular"/>
              </a:rPr>
              <a:t>centre</a:t>
            </a:r>
            <a:r>
              <a:rPr lang="en-US" dirty="0" smtClean="0">
                <a:latin typeface="MinionPro-Regular"/>
              </a:rPr>
              <a:t> of </a:t>
            </a:r>
            <a:r>
              <a:rPr lang="en-US" dirty="0">
                <a:latin typeface="MinionPro-Regular"/>
              </a:rPr>
              <a:t>mass as well as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increasing rate of force development </a:t>
            </a:r>
            <a:r>
              <a:rPr lang="en-US" dirty="0" smtClean="0">
                <a:latin typeface="MinionPro-Regular"/>
              </a:rPr>
              <a:t>during ground contact.</a:t>
            </a:r>
          </a:p>
          <a:p>
            <a:r>
              <a:rPr lang="en-US" dirty="0">
                <a:solidFill>
                  <a:srgbClr val="FF0000"/>
                </a:solidFill>
                <a:latin typeface="MinionPro-Regular"/>
              </a:rPr>
              <a:t>Leg stiffness </a:t>
            </a:r>
            <a:r>
              <a:rPr lang="en-US" dirty="0">
                <a:latin typeface="MinionPro-Regular"/>
              </a:rPr>
              <a:t>has been shown to be a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predictor</a:t>
            </a:r>
            <a:r>
              <a:rPr lang="en-US" dirty="0">
                <a:latin typeface="MinionPro-Regular"/>
              </a:rPr>
              <a:t> </a:t>
            </a:r>
            <a:r>
              <a:rPr lang="en-US" dirty="0" smtClean="0">
                <a:latin typeface="MinionPro-Regular"/>
              </a:rPr>
              <a:t>of maximal </a:t>
            </a:r>
            <a:r>
              <a:rPr lang="en-US" dirty="0">
                <a:latin typeface="MinionPro-Regular"/>
              </a:rPr>
              <a:t>sprint speed in adolescent </a:t>
            </a:r>
            <a:r>
              <a:rPr lang="en-US" dirty="0" smtClean="0">
                <a:latin typeface="MinionPro-Regular"/>
              </a:rPr>
              <a:t>boys.</a:t>
            </a:r>
          </a:p>
          <a:p>
            <a:endParaRPr lang="en-US" dirty="0" smtClean="0">
              <a:latin typeface="MinionPro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84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/>
          <a:lstStyle/>
          <a:p>
            <a:r>
              <a:rPr lang="en-US" b="1" dirty="0" smtClean="0"/>
              <a:t>Development </a:t>
            </a:r>
            <a:r>
              <a:rPr lang="en-US" b="1" dirty="0"/>
              <a:t>of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MinionPro-Regular"/>
              </a:rPr>
              <a:t>When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examining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sprint speed </a:t>
            </a:r>
            <a:r>
              <a:rPr lang="en-US" dirty="0">
                <a:latin typeface="MinionPro-Regular"/>
              </a:rPr>
              <a:t>on a non- motorized treadmill, </a:t>
            </a:r>
            <a:r>
              <a:rPr lang="en-US" dirty="0" err="1">
                <a:latin typeface="MinionPro-Regular"/>
              </a:rPr>
              <a:t>Rumpf</a:t>
            </a:r>
            <a:r>
              <a:rPr lang="en-US" dirty="0">
                <a:latin typeface="MinionPro-Regular"/>
              </a:rPr>
              <a:t> </a:t>
            </a:r>
            <a:r>
              <a:rPr lang="en-US" i="1" dirty="0">
                <a:latin typeface="MinionPro-It"/>
              </a:rPr>
              <a:t>et al</a:t>
            </a:r>
            <a:r>
              <a:rPr lang="en-US" dirty="0">
                <a:latin typeface="MinionPro-Regular"/>
              </a:rPr>
              <a:t>.</a:t>
            </a:r>
            <a:r>
              <a:rPr lang="en-US" sz="800" dirty="0">
                <a:latin typeface="MinionPro-Regular"/>
              </a:rPr>
              <a:t>49 </a:t>
            </a:r>
            <a:r>
              <a:rPr lang="en-US" dirty="0">
                <a:latin typeface="MinionPro-Regular"/>
              </a:rPr>
              <a:t>noted </a:t>
            </a:r>
            <a:r>
              <a:rPr lang="en-US" dirty="0" smtClean="0">
                <a:latin typeface="MinionPro-Regular"/>
              </a:rPr>
              <a:t>that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maximal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speed, relative vertical stiffness, and relative leg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stiffness </a:t>
            </a:r>
            <a:r>
              <a:rPr lang="en-US" dirty="0" smtClean="0">
                <a:latin typeface="MinionPro-Regular"/>
              </a:rPr>
              <a:t>all </a:t>
            </a:r>
            <a:r>
              <a:rPr lang="en-US" dirty="0">
                <a:latin typeface="MinionPro-Regular"/>
              </a:rPr>
              <a:t>increased from pre- , to circa- , to post-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PHV in boys</a:t>
            </a:r>
            <a:r>
              <a:rPr lang="en-US" dirty="0" smtClean="0">
                <a:latin typeface="MinionPro-Regular"/>
              </a:rPr>
              <a:t>;. </a:t>
            </a:r>
            <a:r>
              <a:rPr lang="en-US" dirty="0">
                <a:latin typeface="MinionPro-Regular"/>
              </a:rPr>
              <a:t>These findings support a role of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maturation and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stiffness </a:t>
            </a:r>
            <a:r>
              <a:rPr lang="en-US" dirty="0" smtClean="0">
                <a:latin typeface="MinionPro-Regular"/>
              </a:rPr>
              <a:t>in </a:t>
            </a:r>
            <a:r>
              <a:rPr lang="en-US" dirty="0">
                <a:latin typeface="MinionPro-Regular"/>
              </a:rPr>
              <a:t>the development of sprint speed.</a:t>
            </a:r>
            <a:endParaRPr lang="en-US" dirty="0" smtClean="0">
              <a:latin typeface="MinionPro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51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Growth, maturation, and </a:t>
            </a:r>
            <a:r>
              <a:rPr lang="en-US" b="1" dirty="0" err="1"/>
              <a:t>spatio</a:t>
            </a:r>
            <a:r>
              <a:rPr lang="en-US" b="1" dirty="0"/>
              <a:t>- temporal</a:t>
            </a:r>
            <a:br>
              <a:rPr lang="en-US" b="1" dirty="0"/>
            </a:br>
            <a:r>
              <a:rPr lang="en-US" b="1" dirty="0"/>
              <a:t>determinants of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MinionPro-Regular"/>
              </a:rPr>
              <a:t>Running speed is a product of </a:t>
            </a:r>
            <a:r>
              <a:rPr lang="en-US" b="1" dirty="0">
                <a:solidFill>
                  <a:srgbClr val="FF0000"/>
                </a:solidFill>
                <a:latin typeface="MinionPro-Regular"/>
              </a:rPr>
              <a:t>stride frequency and </a:t>
            </a:r>
            <a:r>
              <a:rPr lang="en-US" b="1" dirty="0" smtClean="0">
                <a:solidFill>
                  <a:srgbClr val="FF0000"/>
                </a:solidFill>
                <a:latin typeface="MinionPro-Regular"/>
              </a:rPr>
              <a:t>length.</a:t>
            </a:r>
            <a:r>
              <a:rPr lang="en-US" sz="800" b="1" dirty="0" smtClean="0">
                <a:solidFill>
                  <a:srgbClr val="FF0000"/>
                </a:solidFill>
                <a:latin typeface="MinionPro-Regular"/>
              </a:rPr>
              <a:t>50</a:t>
            </a:r>
          </a:p>
          <a:p>
            <a:r>
              <a:rPr lang="en-US" dirty="0">
                <a:latin typeface="MinionPro-Regular"/>
              </a:rPr>
              <a:t>In an early study </a:t>
            </a:r>
            <a:r>
              <a:rPr lang="en-US" dirty="0" err="1">
                <a:latin typeface="MinionPro-Regular"/>
              </a:rPr>
              <a:t>Schepens</a:t>
            </a:r>
            <a:r>
              <a:rPr lang="en-US" dirty="0">
                <a:latin typeface="MinionPro-Regular"/>
              </a:rPr>
              <a:t> </a:t>
            </a:r>
            <a:r>
              <a:rPr lang="en-US" i="1" dirty="0">
                <a:latin typeface="MinionPro-It"/>
              </a:rPr>
              <a:t>et al</a:t>
            </a:r>
            <a:r>
              <a:rPr lang="en-US" dirty="0">
                <a:latin typeface="MinionPro-Regular"/>
              </a:rPr>
              <a:t>.</a:t>
            </a:r>
            <a:r>
              <a:rPr lang="en-US" sz="800" dirty="0">
                <a:latin typeface="MinionPro-Regular"/>
              </a:rPr>
              <a:t>26 </a:t>
            </a:r>
            <a:r>
              <a:rPr lang="en-US" dirty="0" smtClean="0">
                <a:latin typeface="MinionPro-Regular"/>
              </a:rPr>
              <a:t>examined 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sprint</a:t>
            </a:r>
            <a:r>
              <a:rPr lang="en-US" dirty="0">
                <a:latin typeface="MinionPro-Regular"/>
              </a:rPr>
              <a:t> mechanics of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2- to 16- year- old youths</a:t>
            </a:r>
            <a:r>
              <a:rPr lang="en-US" dirty="0">
                <a:latin typeface="MinionPro-Regular"/>
              </a:rPr>
              <a:t>, </a:t>
            </a:r>
            <a:r>
              <a:rPr lang="en-US" dirty="0" smtClean="0">
                <a:latin typeface="MinionPro-Regular"/>
              </a:rPr>
              <a:t>concluding that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step frequency changes little with age </a:t>
            </a:r>
            <a:r>
              <a:rPr lang="en-US" dirty="0">
                <a:latin typeface="MinionPro-Regular"/>
              </a:rPr>
              <a:t>and that age- </a:t>
            </a:r>
            <a:r>
              <a:rPr lang="en-US" dirty="0" smtClean="0">
                <a:latin typeface="MinionPro-Regular"/>
              </a:rPr>
              <a:t>related changes </a:t>
            </a:r>
            <a:r>
              <a:rPr lang="en-US" dirty="0">
                <a:latin typeface="MinionPro-Regular"/>
              </a:rPr>
              <a:t>in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maximal speed</a:t>
            </a:r>
            <a:r>
              <a:rPr lang="en-US" dirty="0">
                <a:latin typeface="MinionPro-Regular"/>
              </a:rPr>
              <a:t> are almost entirely due to </a:t>
            </a:r>
            <a:r>
              <a:rPr lang="en-US" dirty="0" smtClean="0">
                <a:latin typeface="MinionPro-Regular"/>
              </a:rPr>
              <a:t>proportional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increases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in stride length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latin typeface="MinionPro-Regular"/>
              </a:rPr>
              <a:t>The authors reported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significant decreases in stride frequency </a:t>
            </a:r>
            <a:r>
              <a:rPr lang="en-US" dirty="0" smtClean="0">
                <a:latin typeface="MinionPro-Regular"/>
              </a:rPr>
              <a:t>across boys </a:t>
            </a:r>
            <a:r>
              <a:rPr lang="en-US" dirty="0">
                <a:latin typeface="MinionPro-Regular"/>
              </a:rPr>
              <a:t>classified from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approximately 3- to 1- year prior </a:t>
            </a:r>
            <a:r>
              <a:rPr lang="en-US" dirty="0">
                <a:latin typeface="MinionPro-Regular"/>
              </a:rPr>
              <a:t>to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PHV</a:t>
            </a:r>
            <a:r>
              <a:rPr lang="en-US" dirty="0">
                <a:latin typeface="MinionPro-Regular"/>
              </a:rPr>
              <a:t>; </a:t>
            </a:r>
            <a:r>
              <a:rPr lang="en-US" dirty="0" smtClean="0">
                <a:latin typeface="MinionPro-Regular"/>
              </a:rPr>
              <a:t>during this </a:t>
            </a:r>
            <a:r>
              <a:rPr lang="en-US" dirty="0">
                <a:latin typeface="MinionPro-Regular"/>
              </a:rPr>
              <a:t>time,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stride length significantly increased </a:t>
            </a:r>
            <a:r>
              <a:rPr lang="en-US" dirty="0">
                <a:latin typeface="MinionPro-Regular"/>
              </a:rPr>
              <a:t>and there was </a:t>
            </a:r>
            <a:r>
              <a:rPr lang="en-US" dirty="0" smtClean="0">
                <a:latin typeface="MinionPro-Regular"/>
              </a:rPr>
              <a:t>no net </a:t>
            </a:r>
            <a:r>
              <a:rPr lang="en-US" dirty="0">
                <a:latin typeface="MinionPro-Regular"/>
              </a:rPr>
              <a:t>change in speed. Stride frequency then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stabilized</a:t>
            </a:r>
            <a:r>
              <a:rPr lang="en-US" dirty="0">
                <a:latin typeface="MinionPro-Regular"/>
              </a:rPr>
              <a:t> in boys </a:t>
            </a:r>
            <a:r>
              <a:rPr lang="en-US" dirty="0" smtClean="0">
                <a:latin typeface="MinionPro-Regular"/>
              </a:rPr>
              <a:t>around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PHV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and 1 year post- PHV</a:t>
            </a:r>
            <a:r>
              <a:rPr lang="en-US" dirty="0">
                <a:latin typeface="MinionPro-Regular"/>
              </a:rPr>
              <a:t>, while continued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gains in stride length </a:t>
            </a:r>
            <a:r>
              <a:rPr lang="en-US" dirty="0" smtClean="0">
                <a:latin typeface="MinionPro-Regular"/>
              </a:rPr>
              <a:t>in these </a:t>
            </a:r>
            <a:r>
              <a:rPr lang="en-US" dirty="0">
                <a:latin typeface="MinionPro-Regular"/>
              </a:rPr>
              <a:t>boys resulted in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increased maximal speed</a:t>
            </a:r>
            <a:r>
              <a:rPr lang="en-US" dirty="0">
                <a:latin typeface="MinionPro-Regular"/>
              </a:rPr>
              <a:t>.</a:t>
            </a:r>
            <a:endParaRPr lang="en-US" dirty="0" smtClean="0">
              <a:latin typeface="MinionPro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7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Growth, maturation, and </a:t>
            </a:r>
            <a:r>
              <a:rPr lang="en-US" b="1" dirty="0" err="1"/>
              <a:t>spatio</a:t>
            </a:r>
            <a:r>
              <a:rPr lang="en-US" b="1" dirty="0"/>
              <a:t>- temporal</a:t>
            </a:r>
            <a:br>
              <a:rPr lang="en-US" b="1" dirty="0"/>
            </a:br>
            <a:r>
              <a:rPr lang="en-US" b="1" dirty="0"/>
              <a:t>determinants of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In comparison,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pediatric</a:t>
            </a:r>
            <a:r>
              <a:rPr lang="en-US" dirty="0" smtClean="0">
                <a:latin typeface="MinionPro-Regular"/>
              </a:rPr>
              <a:t> </a:t>
            </a:r>
            <a:r>
              <a:rPr lang="en-US" dirty="0">
                <a:latin typeface="MinionPro-Regular"/>
              </a:rPr>
              <a:t>data suggest that </a:t>
            </a:r>
            <a:r>
              <a:rPr lang="en-US" dirty="0" smtClean="0">
                <a:latin typeface="MinionPro-Regular"/>
              </a:rPr>
              <a:t>through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adolescence</a:t>
            </a:r>
            <a:r>
              <a:rPr lang="en-US" dirty="0" smtClean="0">
                <a:latin typeface="MinionPro-Regular"/>
              </a:rPr>
              <a:t> </a:t>
            </a:r>
            <a:r>
              <a:rPr lang="en-US" dirty="0">
                <a:latin typeface="MinionPro-Regular"/>
              </a:rPr>
              <a:t>children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increase ground- contact times</a:t>
            </a:r>
            <a:r>
              <a:rPr lang="en-US" dirty="0">
                <a:latin typeface="MinionPro-Regular"/>
              </a:rPr>
              <a:t>, which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reduces</a:t>
            </a:r>
            <a:r>
              <a:rPr lang="en-US" dirty="0" smtClean="0">
                <a:latin typeface="MinionPro-Regular"/>
              </a:rPr>
              <a:t> stride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frequency</a:t>
            </a:r>
            <a:r>
              <a:rPr lang="en-US" dirty="0">
                <a:latin typeface="MinionPro-Regular"/>
              </a:rPr>
              <a:t>; however, this is more than compensated for by </a:t>
            </a:r>
            <a:r>
              <a:rPr lang="en-US" dirty="0" smtClean="0">
                <a:latin typeface="MinionPro-Regular"/>
              </a:rPr>
              <a:t>relatively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larger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increases in stride length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  <a:latin typeface="MinionPro-Regular"/>
              </a:rPr>
              <a:t>Physical growth </a:t>
            </a:r>
            <a:r>
              <a:rPr lang="en-US" dirty="0">
                <a:latin typeface="MinionPro-Regular"/>
              </a:rPr>
              <a:t>also influences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speed</a:t>
            </a:r>
            <a:r>
              <a:rPr lang="en-US" dirty="0">
                <a:latin typeface="MinionPro-Regular"/>
              </a:rPr>
              <a:t> development. Data </a:t>
            </a:r>
            <a:r>
              <a:rPr lang="en-US" dirty="0" smtClean="0">
                <a:latin typeface="MinionPro-Regular"/>
              </a:rPr>
              <a:t>suggest that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increasing body mass </a:t>
            </a:r>
            <a:r>
              <a:rPr lang="en-US" dirty="0">
                <a:latin typeface="MinionPro-Regular"/>
              </a:rPr>
              <a:t>as a result of maturation is related </a:t>
            </a:r>
            <a:r>
              <a:rPr lang="en-US" dirty="0" smtClean="0">
                <a:latin typeface="MinionPro-Regular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increased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contact times </a:t>
            </a:r>
            <a:r>
              <a:rPr lang="en-US" dirty="0">
                <a:latin typeface="MinionPro-Regular"/>
              </a:rPr>
              <a:t>that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reduce stride frequency</a:t>
            </a:r>
            <a:r>
              <a:rPr lang="en-US" dirty="0" smtClean="0">
                <a:latin typeface="MinionPro-Regular"/>
              </a:rPr>
              <a:t>. However, both </a:t>
            </a:r>
            <a:r>
              <a:rPr lang="en-US" dirty="0">
                <a:latin typeface="MinionPro-Regular"/>
              </a:rPr>
              <a:t>greater relative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levels of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strength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and increases </a:t>
            </a:r>
            <a:r>
              <a:rPr lang="en-US" dirty="0">
                <a:latin typeface="MinionPro-Regular"/>
              </a:rPr>
              <a:t>in stature </a:t>
            </a:r>
            <a:r>
              <a:rPr lang="en-US" dirty="0" smtClean="0">
                <a:latin typeface="MinionPro-Regular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leg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length may </a:t>
            </a:r>
            <a:r>
              <a:rPr lang="en-US" dirty="0">
                <a:latin typeface="MinionPro-Regular"/>
              </a:rPr>
              <a:t>compensate for </a:t>
            </a:r>
            <a:r>
              <a:rPr lang="en-US" dirty="0" smtClean="0">
                <a:latin typeface="MinionPro-Regular"/>
              </a:rPr>
              <a:t>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1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>
            <a:normAutofit/>
          </a:bodyPr>
          <a:lstStyle/>
          <a:p>
            <a:r>
              <a:rPr lang="en-US" b="1" dirty="0"/>
              <a:t>Speed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There has been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debate</a:t>
            </a:r>
            <a:r>
              <a:rPr lang="en-US" dirty="0">
                <a:latin typeface="MinionPro-Regular"/>
              </a:rPr>
              <a:t> over recent years regarding how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age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and maturation</a:t>
            </a:r>
            <a:r>
              <a:rPr lang="en-US" dirty="0" smtClean="0">
                <a:latin typeface="MinionPro-Regular"/>
              </a:rPr>
              <a:t> </a:t>
            </a:r>
            <a:r>
              <a:rPr lang="en-US" dirty="0">
                <a:latin typeface="MinionPro-Regular"/>
              </a:rPr>
              <a:t>interact with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training</a:t>
            </a:r>
            <a:r>
              <a:rPr lang="en-US" dirty="0">
                <a:latin typeface="MinionPro-Regular"/>
              </a:rPr>
              <a:t> responsiveness in children </a:t>
            </a:r>
            <a:r>
              <a:rPr lang="en-US" dirty="0" smtClean="0">
                <a:latin typeface="MinionPro-Regular"/>
              </a:rPr>
              <a:t>and adults</a:t>
            </a:r>
            <a:r>
              <a:rPr lang="en-US" dirty="0">
                <a:latin typeface="MinionPro-Regular"/>
              </a:rPr>
              <a:t>. The ‘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trigger hypothesis</a:t>
            </a:r>
            <a:r>
              <a:rPr lang="en-US" dirty="0">
                <a:latin typeface="MinionPro-Regular"/>
              </a:rPr>
              <a:t>’</a:t>
            </a:r>
            <a:r>
              <a:rPr lang="en-US" sz="800" dirty="0">
                <a:latin typeface="MinionPro-Regular"/>
              </a:rPr>
              <a:t>56 </a:t>
            </a:r>
            <a:r>
              <a:rPr lang="en-US" dirty="0">
                <a:latin typeface="MinionPro-Regular"/>
              </a:rPr>
              <a:t>suggests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children do not </a:t>
            </a:r>
            <a:r>
              <a:rPr lang="en-US" dirty="0" smtClean="0">
                <a:latin typeface="MinionPro-Regular"/>
              </a:rPr>
              <a:t>respond to </a:t>
            </a:r>
            <a:r>
              <a:rPr lang="en-US" dirty="0">
                <a:latin typeface="MinionPro-Regular"/>
              </a:rPr>
              <a:t>training until after 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onset of puberty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latin typeface="MinionPro-Regular"/>
              </a:rPr>
              <a:t>More </a:t>
            </a:r>
            <a:r>
              <a:rPr lang="en-US" dirty="0" smtClean="0">
                <a:latin typeface="MinionPro-Regular"/>
              </a:rPr>
              <a:t>recently, it </a:t>
            </a:r>
            <a:r>
              <a:rPr lang="en-US" dirty="0">
                <a:latin typeface="MinionPro-Regular"/>
              </a:rPr>
              <a:t>has been suggested that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training- induced gains in sprint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speed </a:t>
            </a:r>
            <a:r>
              <a:rPr lang="en-US" dirty="0" smtClean="0">
                <a:latin typeface="MinionPro-Regular"/>
              </a:rPr>
              <a:t>can </a:t>
            </a:r>
            <a:r>
              <a:rPr lang="en-US" dirty="0">
                <a:latin typeface="MinionPro-Regular"/>
              </a:rPr>
              <a:t>be made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throughout childhood </a:t>
            </a:r>
            <a:r>
              <a:rPr lang="en-US" dirty="0">
                <a:latin typeface="MinionPro-Regular"/>
              </a:rPr>
              <a:t>and adolescence, although </a:t>
            </a:r>
            <a:r>
              <a:rPr lang="en-US" dirty="0" smtClean="0">
                <a:latin typeface="MinionPro-Regular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mechanisms</a:t>
            </a:r>
            <a:r>
              <a:rPr lang="en-US" dirty="0" smtClean="0">
                <a:latin typeface="MinionPro-Regular"/>
              </a:rPr>
              <a:t> </a:t>
            </a:r>
            <a:r>
              <a:rPr lang="en-US" dirty="0">
                <a:latin typeface="MinionPro-Regular"/>
              </a:rPr>
              <a:t>that underpin those gains, as well as 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types of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training </a:t>
            </a:r>
            <a:r>
              <a:rPr lang="en-US" dirty="0" smtClean="0">
                <a:latin typeface="MinionPro-Regular"/>
              </a:rPr>
              <a:t>that </a:t>
            </a:r>
            <a:r>
              <a:rPr lang="en-US" dirty="0">
                <a:latin typeface="MinionPro-Regular"/>
              </a:rPr>
              <a:t>are most effective, might differ with maturation.</a:t>
            </a:r>
            <a:endParaRPr lang="en-US" dirty="0" smtClean="0">
              <a:latin typeface="MinionPro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91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ronosPro-Bold"/>
              </a:rPr>
              <a:t>Short- term speed training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Sprint speed can be improved through a variety of training </a:t>
            </a:r>
            <a:r>
              <a:rPr lang="en-US" dirty="0" smtClean="0">
                <a:latin typeface="MinionPro-Regular"/>
              </a:rPr>
              <a:t>modes, including: </a:t>
            </a:r>
          </a:p>
          <a:p>
            <a:r>
              <a:rPr lang="en-US" dirty="0" smtClean="0">
                <a:latin typeface="MinionPro-Regular"/>
              </a:rPr>
              <a:t>Sprint training, </a:t>
            </a:r>
          </a:p>
          <a:p>
            <a:r>
              <a:rPr lang="en-US" dirty="0" smtClean="0">
                <a:latin typeface="MinionPro-Regular"/>
              </a:rPr>
              <a:t>Technical training</a:t>
            </a:r>
            <a:r>
              <a:rPr lang="en-US" dirty="0">
                <a:latin typeface="MinionPro-Regular"/>
              </a:rPr>
              <a:t>, </a:t>
            </a:r>
            <a:endParaRPr lang="en-US" dirty="0" smtClean="0">
              <a:latin typeface="MinionPro-Regular"/>
            </a:endParaRPr>
          </a:p>
          <a:p>
            <a:r>
              <a:rPr lang="en-US" dirty="0" smtClean="0">
                <a:latin typeface="MinionPro-Regular"/>
              </a:rPr>
              <a:t>Strength training</a:t>
            </a:r>
            <a:r>
              <a:rPr lang="en-US" dirty="0">
                <a:latin typeface="MinionPro-Regular"/>
              </a:rPr>
              <a:t>, and</a:t>
            </a:r>
          </a:p>
          <a:p>
            <a:r>
              <a:rPr lang="en-US" dirty="0" smtClean="0">
                <a:latin typeface="MinionPro-Regular"/>
              </a:rPr>
              <a:t>Plyometric training</a:t>
            </a:r>
            <a:r>
              <a:rPr lang="en-US" dirty="0">
                <a:latin typeface="MinionPro-Regular"/>
              </a:rPr>
              <a:t>.</a:t>
            </a:r>
            <a:endParaRPr lang="en-US" dirty="0" smtClean="0">
              <a:latin typeface="MinionPro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27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8" y="92682"/>
            <a:ext cx="12047803" cy="662879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3200" y="378692"/>
            <a:ext cx="6345382" cy="1616508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Speed and agility training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32872" y="5855277"/>
            <a:ext cx="6520873" cy="683635"/>
          </a:xfrm>
        </p:spPr>
        <p:txBody>
          <a:bodyPr/>
          <a:lstStyle/>
          <a:p>
            <a:r>
              <a:rPr lang="en-US" dirty="0"/>
              <a:t>Jon L Oliver and Rhodri S Lloyd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50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ronosPro-Bold"/>
              </a:rPr>
              <a:t>Short- term speed training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Sprint training involves participants </a:t>
            </a:r>
            <a:r>
              <a:rPr lang="en-US" dirty="0" smtClean="0">
                <a:latin typeface="MinionPro-Regular"/>
              </a:rPr>
              <a:t>completing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maximal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sprint efforts</a:t>
            </a:r>
            <a:r>
              <a:rPr lang="en-US" dirty="0">
                <a:latin typeface="MinionPro-Regular"/>
              </a:rPr>
              <a:t>, which can be modified to include </a:t>
            </a:r>
            <a:r>
              <a:rPr lang="en-US" dirty="0" smtClean="0">
                <a:latin typeface="MinionPro-Regular"/>
              </a:rPr>
              <a:t>various forms </a:t>
            </a:r>
            <a:r>
              <a:rPr lang="en-US" dirty="0">
                <a:latin typeface="MinionPro-Regular"/>
              </a:rPr>
              <a:t>of both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resisted</a:t>
            </a:r>
            <a:r>
              <a:rPr lang="en-US" dirty="0">
                <a:latin typeface="MinionPro-Regular"/>
              </a:rPr>
              <a:t> (e.g. sled towing) and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assisted</a:t>
            </a:r>
            <a:r>
              <a:rPr lang="en-US" dirty="0">
                <a:latin typeface="MinionPro-Regular"/>
              </a:rPr>
              <a:t> (e.g. </a:t>
            </a:r>
            <a:r>
              <a:rPr lang="en-US" dirty="0" smtClean="0">
                <a:latin typeface="MinionPro-Regular"/>
              </a:rPr>
              <a:t>downhill) training.</a:t>
            </a:r>
          </a:p>
          <a:p>
            <a:r>
              <a:rPr lang="en-US" dirty="0">
                <a:latin typeface="MinionPro-Regular"/>
              </a:rPr>
              <a:t>Given that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specificity</a:t>
            </a:r>
            <a:r>
              <a:rPr lang="en-US" dirty="0">
                <a:latin typeface="MinionPro-Regular"/>
              </a:rPr>
              <a:t> is a key principle of training </a:t>
            </a:r>
            <a:r>
              <a:rPr lang="en-US" dirty="0" smtClean="0">
                <a:latin typeface="MinionPro-Regular"/>
              </a:rPr>
              <a:t>it is </a:t>
            </a:r>
            <a:r>
              <a:rPr lang="en-US" dirty="0">
                <a:latin typeface="MinionPro-Regular"/>
              </a:rPr>
              <a:t>surprising that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few</a:t>
            </a:r>
            <a:r>
              <a:rPr lang="en-US" dirty="0">
                <a:latin typeface="MinionPro-Regular"/>
              </a:rPr>
              <a:t> studies have focused on the efficacy of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free, resisted</a:t>
            </a:r>
            <a:r>
              <a:rPr lang="en-US" dirty="0">
                <a:latin typeface="MinionPro-Regular"/>
              </a:rPr>
              <a:t>, or assisted sprint training to improve speed in youths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latin typeface="MinionPro-Regular"/>
              </a:rPr>
              <a:t>Additionally,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training- related gains </a:t>
            </a:r>
            <a:r>
              <a:rPr lang="en-US" dirty="0">
                <a:latin typeface="MinionPro-Regular"/>
              </a:rPr>
              <a:t>in performance are </a:t>
            </a:r>
            <a:r>
              <a:rPr lang="en-US" dirty="0" smtClean="0">
                <a:latin typeface="MinionPro-Regular"/>
              </a:rPr>
              <a:t>generally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greater</a:t>
            </a:r>
            <a:r>
              <a:rPr lang="en-US" dirty="0" smtClean="0">
                <a:latin typeface="MinionPro-Regular"/>
              </a:rPr>
              <a:t> </a:t>
            </a:r>
            <a:r>
              <a:rPr lang="en-US" dirty="0">
                <a:latin typeface="MinionPro-Regular"/>
              </a:rPr>
              <a:t>than those that would be expected from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growth</a:t>
            </a:r>
            <a:r>
              <a:rPr lang="en-US" dirty="0">
                <a:latin typeface="MinionPro-Regular"/>
              </a:rPr>
              <a:t> </a:t>
            </a:r>
            <a:r>
              <a:rPr lang="en-US" dirty="0" smtClean="0">
                <a:latin typeface="MinionPro-Regular"/>
              </a:rPr>
              <a:t>and maturation</a:t>
            </a:r>
            <a:r>
              <a:rPr lang="en-US" dirty="0">
                <a:latin typeface="MinionPro-Regular"/>
              </a:rPr>
              <a:t>.</a:t>
            </a:r>
            <a:endParaRPr lang="en-US" dirty="0" smtClean="0">
              <a:latin typeface="MinionPro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50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73" y="300039"/>
            <a:ext cx="4599709" cy="2304616"/>
          </a:xfrm>
        </p:spPr>
        <p:txBody>
          <a:bodyPr>
            <a:normAutofit/>
          </a:bodyPr>
          <a:lstStyle/>
          <a:p>
            <a:r>
              <a:rPr lang="en-US" b="1" dirty="0">
                <a:latin typeface="CronosPro-Bold"/>
              </a:rPr>
              <a:t>Short- term speed training interventions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4145" y="36944"/>
            <a:ext cx="7684655" cy="6725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55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ronosPro-Bold"/>
              </a:rPr>
              <a:t>Short- term speed training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In a systematic review of training studies, Rump </a:t>
            </a:r>
            <a:r>
              <a:rPr lang="en-US" i="1" dirty="0">
                <a:latin typeface="MinionPro-It"/>
              </a:rPr>
              <a:t>et al</a:t>
            </a:r>
            <a:r>
              <a:rPr lang="en-US" dirty="0">
                <a:latin typeface="MinionPro-Regular"/>
              </a:rPr>
              <a:t>.</a:t>
            </a:r>
            <a:r>
              <a:rPr lang="en-US" sz="800" dirty="0">
                <a:latin typeface="MinionPro-Regular"/>
              </a:rPr>
              <a:t>22 </a:t>
            </a:r>
            <a:r>
              <a:rPr lang="en-US" dirty="0" smtClean="0">
                <a:latin typeface="MinionPro-Regular"/>
              </a:rPr>
              <a:t>concluded that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plyometric training </a:t>
            </a:r>
            <a:r>
              <a:rPr lang="en-US" dirty="0">
                <a:latin typeface="MinionPro-Regular"/>
              </a:rPr>
              <a:t>and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combined training</a:t>
            </a:r>
            <a:r>
              <a:rPr lang="en-US" dirty="0">
                <a:latin typeface="MinionPro-Regular"/>
              </a:rPr>
              <a:t> are the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most effective </a:t>
            </a:r>
            <a:r>
              <a:rPr lang="en-US" dirty="0">
                <a:latin typeface="MinionPro-Regular"/>
              </a:rPr>
              <a:t>methods to improve speed for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pre-</a:t>
            </a:r>
            <a:r>
              <a:rPr lang="en-US" dirty="0">
                <a:latin typeface="MinionPro-Regular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post-</a:t>
            </a:r>
            <a:r>
              <a:rPr lang="en-US" dirty="0">
                <a:latin typeface="MinionPro-Regular"/>
              </a:rPr>
              <a:t> PHV </a:t>
            </a:r>
            <a:r>
              <a:rPr lang="en-US" dirty="0" smtClean="0">
                <a:latin typeface="MinionPro-Regular"/>
              </a:rPr>
              <a:t>boys.</a:t>
            </a:r>
          </a:p>
          <a:p>
            <a:r>
              <a:rPr lang="en-US" dirty="0">
                <a:latin typeface="MinionPro-Regular"/>
              </a:rPr>
              <a:t>boys who would be expected to be in a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pre- PHV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age </a:t>
            </a:r>
            <a:r>
              <a:rPr lang="en-US" dirty="0" smtClean="0">
                <a:latin typeface="MinionPro-Regular"/>
              </a:rPr>
              <a:t>range </a:t>
            </a:r>
            <a:r>
              <a:rPr lang="en-US" dirty="0">
                <a:latin typeface="MinionPro-Regular"/>
              </a:rPr>
              <a:t>(&lt;13 years old) respond to training that includes a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plyometric</a:t>
            </a:r>
            <a:r>
              <a:rPr lang="en-US" dirty="0" smtClean="0">
                <a:latin typeface="MinionPro-Regular"/>
              </a:rPr>
              <a:t> stimulus</a:t>
            </a:r>
            <a:r>
              <a:rPr lang="en-US" dirty="0">
                <a:latin typeface="MinionPro-Regular"/>
              </a:rPr>
              <a:t>, either in isolation or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combined</a:t>
            </a:r>
            <a:r>
              <a:rPr lang="en-US" dirty="0">
                <a:latin typeface="MinionPro-Regular"/>
              </a:rPr>
              <a:t> with other training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latin typeface="MinionPro-Regular"/>
              </a:rPr>
              <a:t>Boys in a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post- PHV </a:t>
            </a:r>
            <a:r>
              <a:rPr lang="en-US" dirty="0">
                <a:latin typeface="MinionPro-Regular"/>
              </a:rPr>
              <a:t>age range respond most to interventions </a:t>
            </a:r>
            <a:r>
              <a:rPr lang="en-US" dirty="0" smtClean="0">
                <a:latin typeface="MinionPro-Regular"/>
              </a:rPr>
              <a:t>that include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 strength stimulus </a:t>
            </a:r>
            <a:r>
              <a:rPr lang="en-US" dirty="0">
                <a:latin typeface="MinionPro-Regular"/>
              </a:rPr>
              <a:t>(either in isolation or combined).</a:t>
            </a:r>
            <a:endParaRPr lang="en-US" dirty="0" smtClean="0">
              <a:latin typeface="MinionPro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47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ronosPro-Bold"/>
              </a:rPr>
              <a:t>Short- term speed training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While </a:t>
            </a:r>
            <a:r>
              <a:rPr lang="en-US" dirty="0" smtClean="0">
                <a:latin typeface="MinionPro-Regular"/>
              </a:rPr>
              <a:t>there are </a:t>
            </a:r>
            <a:r>
              <a:rPr lang="en-US" dirty="0">
                <a:latin typeface="MinionPro-Regular"/>
              </a:rPr>
              <a:t>limited data available on boys who are circa- PHV, the </a:t>
            </a:r>
            <a:r>
              <a:rPr lang="en-US" dirty="0" smtClean="0">
                <a:latin typeface="MinionPro-Regular"/>
              </a:rPr>
              <a:t>evidence from </a:t>
            </a:r>
            <a:r>
              <a:rPr lang="en-US" dirty="0">
                <a:latin typeface="MinionPro-Regular"/>
              </a:rPr>
              <a:t>Table 37.1 suggests that boys around 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age of PHV (~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13.5–14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years old) </a:t>
            </a:r>
            <a:r>
              <a:rPr lang="en-US" dirty="0">
                <a:latin typeface="MinionPro-Regular"/>
              </a:rPr>
              <a:t>can make speed gains via a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variety</a:t>
            </a:r>
            <a:r>
              <a:rPr lang="en-US" dirty="0">
                <a:latin typeface="MinionPro-Regular"/>
              </a:rPr>
              <a:t> of training methods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latin typeface="MinionPro-Regular"/>
              </a:rPr>
              <a:t>all studies </a:t>
            </a:r>
            <a:r>
              <a:rPr lang="en-US" dirty="0" smtClean="0">
                <a:latin typeface="MinionPro-Regular"/>
              </a:rPr>
              <a:t>included a </a:t>
            </a:r>
            <a:r>
              <a:rPr lang="en-US" dirty="0">
                <a:latin typeface="MinionPro-Regular"/>
              </a:rPr>
              <a:t>reasonable and consistent dosage of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two</a:t>
            </a:r>
            <a:r>
              <a:rPr lang="en-US" dirty="0">
                <a:latin typeface="MinionPro-Regular"/>
              </a:rPr>
              <a:t> sessions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per week</a:t>
            </a:r>
            <a:r>
              <a:rPr lang="en-US" dirty="0">
                <a:latin typeface="MinionPro-Regular"/>
              </a:rPr>
              <a:t>, </a:t>
            </a:r>
            <a:r>
              <a:rPr lang="en-US" dirty="0" smtClean="0">
                <a:latin typeface="MinionPro-Regular"/>
              </a:rPr>
              <a:t>for either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12 or 16 </a:t>
            </a:r>
            <a:r>
              <a:rPr lang="en-US" dirty="0">
                <a:latin typeface="MinionPro-Regular"/>
              </a:rPr>
              <a:t>weeks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latin typeface="MinionPro-Regular"/>
              </a:rPr>
              <a:t>Table 37.1 and the work of Lloyd </a:t>
            </a:r>
            <a:r>
              <a:rPr lang="en-US" i="1" dirty="0" smtClean="0">
                <a:latin typeface="MinionPro-It"/>
              </a:rPr>
              <a:t>et al</a:t>
            </a:r>
            <a:r>
              <a:rPr lang="en-US" dirty="0" smtClean="0">
                <a:latin typeface="MinionPro-Regular"/>
              </a:rPr>
              <a:t>.</a:t>
            </a:r>
            <a:r>
              <a:rPr lang="en-US" sz="800" dirty="0" smtClean="0">
                <a:latin typeface="MinionPro-Regular"/>
              </a:rPr>
              <a:t>80 </a:t>
            </a:r>
            <a:r>
              <a:rPr lang="en-US" dirty="0">
                <a:latin typeface="MinionPro-Regular"/>
              </a:rPr>
              <a:t>suggest that combining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strength and plyometric training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is an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effective </a:t>
            </a:r>
            <a:r>
              <a:rPr lang="en-US" dirty="0">
                <a:latin typeface="MinionPro-Regular"/>
              </a:rPr>
              <a:t>way to promote speed development for youth of </a:t>
            </a:r>
            <a:r>
              <a:rPr lang="en-US" dirty="0" smtClean="0">
                <a:latin typeface="MinionPro-Regular"/>
              </a:rPr>
              <a:t>all ages </a:t>
            </a:r>
            <a:r>
              <a:rPr lang="en-US" dirty="0">
                <a:latin typeface="MinionPro-Regular"/>
              </a:rPr>
              <a:t>and maturation.</a:t>
            </a:r>
            <a:endParaRPr lang="en-US" dirty="0" smtClean="0">
              <a:latin typeface="MinionPro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1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MinionPro-Regular"/>
              </a:rPr>
              <a:t>Natural play activities </a:t>
            </a:r>
            <a:r>
              <a:rPr lang="en-US" dirty="0">
                <a:latin typeface="MinionPro-Regular"/>
              </a:rPr>
              <a:t>in children are characterized by </a:t>
            </a:r>
            <a:r>
              <a:rPr lang="en-US" dirty="0" smtClean="0">
                <a:latin typeface="MinionPro-Regular"/>
              </a:rPr>
              <a:t>fundamental movement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skills that include agility and speed</a:t>
            </a:r>
            <a:r>
              <a:rPr lang="en-US" dirty="0">
                <a:latin typeface="MinionPro-Regular"/>
              </a:rPr>
              <a:t>, which are </a:t>
            </a:r>
            <a:r>
              <a:rPr lang="en-US" dirty="0" smtClean="0">
                <a:latin typeface="MinionPro-Regular"/>
              </a:rPr>
              <a:t>also determinants </a:t>
            </a:r>
            <a:r>
              <a:rPr lang="en-US" dirty="0">
                <a:latin typeface="MinionPro-Regular"/>
              </a:rPr>
              <a:t>of success in youth </a:t>
            </a:r>
            <a:r>
              <a:rPr lang="en-US" dirty="0" smtClean="0">
                <a:latin typeface="MinionPro-Regular"/>
              </a:rPr>
              <a:t>sport.</a:t>
            </a:r>
          </a:p>
          <a:p>
            <a:r>
              <a:rPr lang="en-US" dirty="0" smtClean="0">
                <a:latin typeface="MinionPro-Regular"/>
              </a:rPr>
              <a:t>It </a:t>
            </a:r>
            <a:r>
              <a:rPr lang="en-US" dirty="0">
                <a:latin typeface="MinionPro-Regular"/>
              </a:rPr>
              <a:t>has also been </a:t>
            </a:r>
            <a:r>
              <a:rPr lang="en-US" dirty="0" smtClean="0">
                <a:latin typeface="MinionPro-Regular"/>
              </a:rPr>
              <a:t>suggested that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speed and agility </a:t>
            </a:r>
            <a:r>
              <a:rPr lang="en-US" dirty="0">
                <a:latin typeface="MinionPro-Regular"/>
              </a:rPr>
              <a:t>may be important components </a:t>
            </a:r>
            <a:r>
              <a:rPr lang="en-US" dirty="0" smtClean="0">
                <a:latin typeface="MinionPro-Regular"/>
              </a:rPr>
              <a:t>of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health-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related fitness</a:t>
            </a:r>
            <a:r>
              <a:rPr lang="en-US" dirty="0">
                <a:latin typeface="MinionPro-Regular"/>
              </a:rPr>
              <a:t>, with some limited evidence suggesting </a:t>
            </a:r>
            <a:r>
              <a:rPr lang="en-US" dirty="0" smtClean="0">
                <a:latin typeface="MinionPro-Regular"/>
              </a:rPr>
              <a:t>they may </a:t>
            </a:r>
            <a:r>
              <a:rPr lang="en-US" dirty="0">
                <a:latin typeface="MinionPro-Regular"/>
              </a:rPr>
              <a:t>be an important marker of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bone health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  <a:latin typeface="MinionPro-Regular"/>
              </a:rPr>
              <a:t>Sprinting</a:t>
            </a:r>
            <a:r>
              <a:rPr lang="en-US" dirty="0">
                <a:latin typeface="MinionPro-Regular"/>
              </a:rPr>
              <a:t> is a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linear</a:t>
            </a:r>
            <a:r>
              <a:rPr lang="en-US" dirty="0">
                <a:latin typeface="MinionPro-Regular"/>
              </a:rPr>
              <a:t> skill, with an individual propelling </a:t>
            </a:r>
            <a:r>
              <a:rPr lang="en-US" dirty="0" smtClean="0">
                <a:latin typeface="MinionPro-Regular"/>
              </a:rPr>
              <a:t>themselves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forward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as rapidly as possible</a:t>
            </a:r>
            <a:r>
              <a:rPr lang="en-US" dirty="0">
                <a:latin typeface="MinionPro-Regular"/>
              </a:rPr>
              <a:t>.</a:t>
            </a:r>
            <a:endParaRPr lang="en-US" dirty="0" smtClean="0">
              <a:latin typeface="MinionPro-Regular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7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/>
          <a:lstStyle/>
          <a:p>
            <a:r>
              <a:rPr lang="en-US" b="1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A sprint can be divided </a:t>
            </a:r>
            <a:r>
              <a:rPr lang="en-US" dirty="0" smtClean="0">
                <a:latin typeface="MinionPro-Regular"/>
              </a:rPr>
              <a:t>into four </a:t>
            </a:r>
            <a:r>
              <a:rPr lang="en-US" dirty="0">
                <a:latin typeface="MinionPro-Regular"/>
              </a:rPr>
              <a:t>phases; </a:t>
            </a:r>
            <a:endParaRPr lang="en-US" dirty="0" smtClean="0">
              <a:latin typeface="MinionPro-Regular"/>
            </a:endParaRPr>
          </a:p>
          <a:p>
            <a:r>
              <a:rPr lang="en-US" dirty="0" smtClean="0">
                <a:latin typeface="MinionPro-Regular"/>
              </a:rPr>
              <a:t>First step </a:t>
            </a:r>
            <a:r>
              <a:rPr lang="en-US" dirty="0">
                <a:latin typeface="MinionPro-Regular"/>
              </a:rPr>
              <a:t>quickness</a:t>
            </a:r>
            <a:r>
              <a:rPr lang="en-US" dirty="0" smtClean="0">
                <a:latin typeface="MinionPro-Regular"/>
              </a:rPr>
              <a:t>,</a:t>
            </a:r>
          </a:p>
          <a:p>
            <a:r>
              <a:rPr lang="en-US" dirty="0" smtClean="0">
                <a:latin typeface="MinionPro-Regular"/>
              </a:rPr>
              <a:t>Acceleration, </a:t>
            </a:r>
          </a:p>
          <a:p>
            <a:r>
              <a:rPr lang="en-US" dirty="0" smtClean="0">
                <a:latin typeface="MinionPro-Regular"/>
              </a:rPr>
              <a:t>Maximal speed</a:t>
            </a:r>
            <a:r>
              <a:rPr lang="en-US" dirty="0">
                <a:latin typeface="MinionPro-Regular"/>
              </a:rPr>
              <a:t>, and</a:t>
            </a:r>
          </a:p>
          <a:p>
            <a:r>
              <a:rPr lang="en-US" dirty="0" smtClean="0">
                <a:latin typeface="MinionPro-Regular"/>
              </a:rPr>
              <a:t>Deceleration</a:t>
            </a:r>
          </a:p>
          <a:p>
            <a:r>
              <a:rPr lang="en-US" dirty="0">
                <a:latin typeface="MinionPro-Regular"/>
              </a:rPr>
              <a:t>Typically,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measurements in youth </a:t>
            </a:r>
            <a:r>
              <a:rPr lang="en-US" dirty="0">
                <a:latin typeface="MinionPro-Regular"/>
              </a:rPr>
              <a:t>have </a:t>
            </a:r>
            <a:r>
              <a:rPr lang="en-US" dirty="0" smtClean="0">
                <a:latin typeface="MinionPro-Regular"/>
              </a:rPr>
              <a:t>considered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acceleration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and speed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latin typeface="MinionPro-Regular"/>
              </a:rPr>
              <a:t>Time taken to cover 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first 10 m of a sprint</a:t>
            </a:r>
            <a:r>
              <a:rPr lang="en-US" dirty="0">
                <a:latin typeface="MinionPro-Regular"/>
              </a:rPr>
              <a:t> </a:t>
            </a:r>
            <a:r>
              <a:rPr lang="en-US" dirty="0" smtClean="0">
                <a:latin typeface="MinionPro-Regular"/>
              </a:rPr>
              <a:t>is often </a:t>
            </a:r>
            <a:r>
              <a:rPr lang="en-US" dirty="0">
                <a:latin typeface="MinionPro-Regular"/>
              </a:rPr>
              <a:t>used as a measure of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acceleration</a:t>
            </a:r>
            <a:r>
              <a:rPr lang="en-US" dirty="0">
                <a:latin typeface="MinionPro-Regular"/>
              </a:rPr>
              <a:t>, which incorporates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first step </a:t>
            </a:r>
            <a:r>
              <a:rPr lang="en-US" dirty="0">
                <a:latin typeface="MinionPro-Regular"/>
              </a:rPr>
              <a:t>quickness (0– 5 m).</a:t>
            </a:r>
            <a:endParaRPr lang="en-US" dirty="0" smtClean="0">
              <a:latin typeface="MinionPro-Regular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36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/>
          <a:lstStyle/>
          <a:p>
            <a:r>
              <a:rPr lang="en-US" b="1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MinionPro-Regular"/>
              </a:rPr>
              <a:t>Speed</a:t>
            </a:r>
            <a:r>
              <a:rPr lang="en-US" dirty="0">
                <a:latin typeface="MinionPro-Regular"/>
              </a:rPr>
              <a:t> is normally measured over </a:t>
            </a:r>
            <a:r>
              <a:rPr lang="en-US" dirty="0" smtClean="0">
                <a:latin typeface="MinionPro-Regular"/>
              </a:rPr>
              <a:t>longer distances </a:t>
            </a:r>
            <a:r>
              <a:rPr lang="en-US" dirty="0">
                <a:latin typeface="MinionPro-Regular"/>
              </a:rPr>
              <a:t>of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30– 40 </a:t>
            </a:r>
            <a:r>
              <a:rPr lang="en-US" dirty="0" smtClean="0">
                <a:latin typeface="MinionPro-Regular"/>
              </a:rPr>
              <a:t>m.</a:t>
            </a:r>
          </a:p>
          <a:p>
            <a:r>
              <a:rPr lang="en-US" dirty="0">
                <a:latin typeface="MinionPro-Regular"/>
              </a:rPr>
              <a:t>In a large sample </a:t>
            </a:r>
            <a:r>
              <a:rPr lang="en-US" dirty="0" smtClean="0">
                <a:latin typeface="MinionPro-Regular"/>
              </a:rPr>
              <a:t>of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11-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to 16- year- old boys </a:t>
            </a:r>
            <a:r>
              <a:rPr lang="en-US" dirty="0">
                <a:latin typeface="MinionPro-Regular"/>
              </a:rPr>
              <a:t>it has been shown that maximal speed in </a:t>
            </a:r>
            <a:r>
              <a:rPr lang="en-US" dirty="0" smtClean="0">
                <a:latin typeface="MinionPro-Regular"/>
              </a:rPr>
              <a:t>a single </a:t>
            </a:r>
            <a:r>
              <a:rPr lang="en-US" dirty="0">
                <a:latin typeface="MinionPro-Regular"/>
              </a:rPr>
              <a:t>stride occurs between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15 and 30 </a:t>
            </a:r>
            <a:r>
              <a:rPr lang="en-US" dirty="0">
                <a:latin typeface="MinionPro-Regular"/>
              </a:rPr>
              <a:t>m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latin typeface="MinionPro-Regular"/>
              </a:rPr>
              <a:t>More recently the definition </a:t>
            </a:r>
            <a:r>
              <a:rPr lang="en-US" dirty="0" smtClean="0">
                <a:latin typeface="MinionPro-Regular"/>
              </a:rPr>
              <a:t>of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agility</a:t>
            </a:r>
            <a:r>
              <a:rPr lang="en-US" dirty="0" smtClean="0">
                <a:latin typeface="MinionPro-Regular"/>
              </a:rPr>
              <a:t> </a:t>
            </a:r>
            <a:r>
              <a:rPr lang="en-US" dirty="0">
                <a:latin typeface="MinionPro-Regular"/>
              </a:rPr>
              <a:t>has been extended to incorporate that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rapid changes of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direction </a:t>
            </a:r>
            <a:r>
              <a:rPr lang="en-US" dirty="0" smtClean="0">
                <a:latin typeface="MinionPro-Regular"/>
              </a:rPr>
              <a:t>occur </a:t>
            </a:r>
            <a:r>
              <a:rPr lang="en-US" dirty="0">
                <a:latin typeface="MinionPro-Regular"/>
              </a:rPr>
              <a:t>in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response to a stimulus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latin typeface="MinionPro-Regular"/>
              </a:rPr>
              <a:t>Consequently,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agility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has both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 physical perspective </a:t>
            </a:r>
            <a:r>
              <a:rPr lang="en-US" dirty="0">
                <a:latin typeface="MinionPro-Regular"/>
              </a:rPr>
              <a:t>reflecting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change- of- direction-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speed </a:t>
            </a:r>
            <a:r>
              <a:rPr lang="en-US" dirty="0" smtClean="0">
                <a:latin typeface="MinionPro-Regular"/>
              </a:rPr>
              <a:t>and </a:t>
            </a:r>
            <a:r>
              <a:rPr lang="en-US" dirty="0">
                <a:latin typeface="MinionPro-Regular"/>
              </a:rPr>
              <a:t>a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cognitive perspective </a:t>
            </a:r>
            <a:r>
              <a:rPr lang="en-US" dirty="0">
                <a:latin typeface="MinionPro-Regular"/>
              </a:rPr>
              <a:t>reflecting perceptual and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decision making</a:t>
            </a:r>
            <a:r>
              <a:rPr lang="en-US" dirty="0" smtClean="0">
                <a:latin typeface="MinionPro-Regular"/>
              </a:rPr>
              <a:t> skills</a:t>
            </a:r>
            <a:r>
              <a:rPr lang="en-US" dirty="0">
                <a:latin typeface="MinionPro-Regular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/>
          <a:lstStyle/>
          <a:p>
            <a:r>
              <a:rPr lang="en-US" b="1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Given 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difficulty</a:t>
            </a:r>
            <a:r>
              <a:rPr lang="en-US" dirty="0">
                <a:latin typeface="MinionPro-Regular"/>
              </a:rPr>
              <a:t> of measuring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perceptual skills </a:t>
            </a:r>
            <a:r>
              <a:rPr lang="en-US" dirty="0" smtClean="0">
                <a:latin typeface="MinionPro-Regular"/>
              </a:rPr>
              <a:t>in context- </a:t>
            </a:r>
            <a:r>
              <a:rPr lang="en-US" dirty="0">
                <a:latin typeface="MinionPro-Regular"/>
              </a:rPr>
              <a:t>specific scenarios, most (if not all) of the literature </a:t>
            </a:r>
            <a:r>
              <a:rPr lang="en-US" dirty="0" smtClean="0">
                <a:latin typeface="MinionPro-Regular"/>
              </a:rPr>
              <a:t>about research </a:t>
            </a:r>
            <a:r>
              <a:rPr lang="en-US" dirty="0">
                <a:latin typeface="MinionPro-Regular"/>
              </a:rPr>
              <a:t>in this area with regard to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children and adolescents </a:t>
            </a:r>
            <a:r>
              <a:rPr lang="en-US" dirty="0" smtClean="0">
                <a:latin typeface="MinionPro-Regular"/>
              </a:rPr>
              <a:t>has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assessed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change- of- direction- speed </a:t>
            </a:r>
            <a:r>
              <a:rPr lang="en-US" dirty="0">
                <a:latin typeface="MinionPro-Regular"/>
              </a:rPr>
              <a:t>rather than agility, per </a:t>
            </a:r>
            <a:r>
              <a:rPr lang="en-US" dirty="0" smtClean="0">
                <a:latin typeface="MinionPro-Regular"/>
              </a:rPr>
              <a:t>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2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/>
          <a:lstStyle/>
          <a:p>
            <a:r>
              <a:rPr lang="en-US" b="1" dirty="0"/>
              <a:t>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MinionPro-Regular"/>
              </a:rPr>
              <a:t>Sprinting</a:t>
            </a:r>
            <a:r>
              <a:rPr lang="en-US" dirty="0">
                <a:latin typeface="MinionPro-Regular"/>
              </a:rPr>
              <a:t> is considered a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fundamental movement skill </a:t>
            </a:r>
            <a:r>
              <a:rPr lang="en-US" dirty="0">
                <a:latin typeface="MinionPro-Regular"/>
              </a:rPr>
              <a:t>(FMS) </a:t>
            </a:r>
            <a:r>
              <a:rPr lang="en-US" dirty="0" smtClean="0">
                <a:latin typeface="MinionPro-Regular"/>
              </a:rPr>
              <a:t>that is </a:t>
            </a:r>
            <a:r>
              <a:rPr lang="en-US" dirty="0">
                <a:latin typeface="MinionPro-Regular"/>
              </a:rPr>
              <a:t>important for both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free- play </a:t>
            </a:r>
            <a:r>
              <a:rPr lang="en-US" dirty="0">
                <a:latin typeface="MinionPro-Regular"/>
              </a:rPr>
              <a:t>activities and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sport</a:t>
            </a:r>
            <a:r>
              <a:rPr lang="en-US" dirty="0">
                <a:latin typeface="MinionPro-Regular"/>
              </a:rPr>
              <a:t> participation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latin typeface="MinionPro-Regular"/>
              </a:rPr>
              <a:t>Consequently,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talent identification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in youth sports </a:t>
            </a:r>
            <a:r>
              <a:rPr lang="en-US" dirty="0">
                <a:latin typeface="MinionPro-Regular"/>
              </a:rPr>
              <a:t>will often include measures of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speed</a:t>
            </a:r>
            <a:r>
              <a:rPr lang="en-US" dirty="0" smtClean="0">
                <a:latin typeface="MinionPro-Regular"/>
              </a:rPr>
              <a:t> as </a:t>
            </a:r>
            <a:r>
              <a:rPr lang="en-US" dirty="0">
                <a:latin typeface="MinionPro-Regular"/>
              </a:rPr>
              <a:t>key performance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indicators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latin typeface="MinionPro-Regular"/>
              </a:rPr>
              <a:t>This may be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problematic</a:t>
            </a:r>
            <a:r>
              <a:rPr lang="en-US" dirty="0" smtClean="0">
                <a:latin typeface="MinionPro-Regular"/>
              </a:rPr>
              <a:t>; although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speed</a:t>
            </a:r>
            <a:r>
              <a:rPr lang="en-US" dirty="0">
                <a:latin typeface="MinionPro-Regular"/>
              </a:rPr>
              <a:t> is associated with sports performance it is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influenced by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age, maturation</a:t>
            </a:r>
            <a:r>
              <a:rPr lang="en-US" dirty="0">
                <a:latin typeface="MinionPro-Regular"/>
              </a:rPr>
              <a:t>, and growth</a:t>
            </a:r>
            <a:r>
              <a:rPr lang="en-US" dirty="0" smtClean="0">
                <a:latin typeface="MinionPro-Regular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/>
          <a:lstStyle/>
          <a:p>
            <a:r>
              <a:rPr lang="en-US" b="1" dirty="0"/>
              <a:t>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For instance, it has </a:t>
            </a:r>
            <a:r>
              <a:rPr lang="en-US" dirty="0" smtClean="0">
                <a:latin typeface="MinionPro-Regular"/>
              </a:rPr>
              <a:t>been suggested </a:t>
            </a:r>
            <a:r>
              <a:rPr lang="en-US" dirty="0">
                <a:latin typeface="MinionPro-Regular"/>
              </a:rPr>
              <a:t>that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peak rates of improvements in speed </a:t>
            </a:r>
            <a:r>
              <a:rPr lang="en-US" dirty="0">
                <a:latin typeface="MinionPro-Regular"/>
              </a:rPr>
              <a:t>occur </a:t>
            </a:r>
            <a:r>
              <a:rPr lang="en-US" dirty="0" smtClean="0">
                <a:latin typeface="MinionPro-Regular"/>
              </a:rPr>
              <a:t>around the </a:t>
            </a:r>
            <a:r>
              <a:rPr lang="en-US" dirty="0">
                <a:latin typeface="MinionPro-Regular"/>
              </a:rPr>
              <a:t>time of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peak height velocity (PHV),</a:t>
            </a:r>
            <a:r>
              <a:rPr lang="en-US" sz="800" dirty="0">
                <a:latin typeface="MinionPro-Regular"/>
              </a:rPr>
              <a:t>19 </a:t>
            </a:r>
            <a:r>
              <a:rPr lang="en-US" dirty="0">
                <a:latin typeface="MinionPro-Regular"/>
              </a:rPr>
              <a:t>and that these gains </a:t>
            </a:r>
            <a:r>
              <a:rPr lang="en-US" dirty="0" smtClean="0">
                <a:latin typeface="MinionPro-Regular"/>
              </a:rPr>
              <a:t>will be </a:t>
            </a:r>
            <a:r>
              <a:rPr lang="en-US" dirty="0">
                <a:latin typeface="MinionPro-Regular"/>
              </a:rPr>
              <a:t>influenced by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changes in body mass and lower limb length,</a:t>
            </a:r>
            <a:r>
              <a:rPr lang="en-US" sz="800" dirty="0">
                <a:solidFill>
                  <a:srgbClr val="FF0000"/>
                </a:solidFill>
                <a:latin typeface="MinionPro-Regular"/>
              </a:rPr>
              <a:t>20 </a:t>
            </a:r>
            <a:r>
              <a:rPr lang="en-US" dirty="0" smtClean="0">
                <a:latin typeface="MinionPro-Regular"/>
              </a:rPr>
              <a:t>as well </a:t>
            </a:r>
            <a:r>
              <a:rPr lang="en-US" dirty="0">
                <a:latin typeface="MinionPro-Regular"/>
              </a:rPr>
              <a:t>as qualitative changes in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muscle- tendon structure </a:t>
            </a:r>
            <a:r>
              <a:rPr lang="en-US" dirty="0">
                <a:latin typeface="MinionPro-Regular"/>
              </a:rPr>
              <a:t>and </a:t>
            </a:r>
            <a:r>
              <a:rPr lang="en-US" dirty="0" smtClean="0">
                <a:latin typeface="MinionPro-Regular"/>
              </a:rPr>
              <a:t>function that </a:t>
            </a:r>
            <a:r>
              <a:rPr lang="en-US" dirty="0">
                <a:latin typeface="MinionPro-Regular"/>
              </a:rPr>
              <a:t>accompany </a:t>
            </a:r>
            <a:r>
              <a:rPr lang="en-US" dirty="0" smtClean="0">
                <a:latin typeface="MinionPro-Regular"/>
              </a:rPr>
              <a:t>maturation.</a:t>
            </a:r>
          </a:p>
          <a:p>
            <a:r>
              <a:rPr lang="en-US" dirty="0">
                <a:latin typeface="MinionPro-Regular"/>
              </a:rPr>
              <a:t>It has also been suggested </a:t>
            </a:r>
            <a:r>
              <a:rPr lang="en-US" dirty="0" smtClean="0">
                <a:latin typeface="MinionPro-Regular"/>
              </a:rPr>
              <a:t>that these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developmental processes </a:t>
            </a:r>
            <a:r>
              <a:rPr lang="en-US" dirty="0">
                <a:latin typeface="MinionPro-Regular"/>
              </a:rPr>
              <a:t>may influence 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responsiveness</a:t>
            </a:r>
            <a:r>
              <a:rPr lang="en-US" dirty="0">
                <a:latin typeface="MinionPro-Regular"/>
              </a:rPr>
              <a:t> </a:t>
            </a:r>
            <a:r>
              <a:rPr lang="en-US" dirty="0" smtClean="0">
                <a:latin typeface="MinionPro-Regular"/>
              </a:rPr>
              <a:t>to speed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training</a:t>
            </a:r>
            <a:r>
              <a:rPr lang="en-US" dirty="0">
                <a:latin typeface="MinionPro-Regular"/>
              </a:rPr>
              <a:t> throughout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childhood</a:t>
            </a:r>
            <a:r>
              <a:rPr lang="en-US" dirty="0">
                <a:latin typeface="MinionPro-Regular"/>
              </a:rPr>
              <a:t> and </a:t>
            </a:r>
            <a:r>
              <a:rPr lang="en-US" dirty="0" smtClean="0">
                <a:latin typeface="MinionPro-Regular"/>
              </a:rPr>
              <a:t>adolescence.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10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/>
          <a:lstStyle/>
          <a:p>
            <a:r>
              <a:rPr lang="en-US" b="1" dirty="0"/>
              <a:t>Natural development of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it is surprising that </a:t>
            </a:r>
            <a:r>
              <a:rPr lang="en-US" dirty="0" smtClean="0">
                <a:latin typeface="MinionPro-Regular"/>
              </a:rPr>
              <a:t>relatively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few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studies </a:t>
            </a:r>
            <a:r>
              <a:rPr lang="en-US" dirty="0">
                <a:latin typeface="MinionPro-Regular"/>
              </a:rPr>
              <a:t>describe 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natural development of sprint</a:t>
            </a:r>
            <a:r>
              <a:rPr lang="en-US" dirty="0">
                <a:latin typeface="MinionPro-Regular"/>
              </a:rPr>
              <a:t> speed </a:t>
            </a:r>
            <a:r>
              <a:rPr lang="en-US" dirty="0" smtClean="0">
                <a:latin typeface="MinionPro-Regular"/>
              </a:rPr>
              <a:t>during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childhood</a:t>
            </a:r>
            <a:r>
              <a:rPr lang="en-US" dirty="0" smtClean="0">
                <a:latin typeface="MinionPro-Regular"/>
              </a:rPr>
              <a:t> </a:t>
            </a:r>
            <a:r>
              <a:rPr lang="en-US" dirty="0">
                <a:latin typeface="MinionPro-Regular"/>
              </a:rPr>
              <a:t>and adolescence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latin typeface="MinionPro-Regular"/>
              </a:rPr>
              <a:t>It </a:t>
            </a:r>
            <a:r>
              <a:rPr lang="en-US" dirty="0" smtClean="0">
                <a:latin typeface="MinionPro-Regular"/>
              </a:rPr>
              <a:t>has been </a:t>
            </a:r>
            <a:r>
              <a:rPr lang="en-US" dirty="0">
                <a:latin typeface="MinionPro-Regular"/>
              </a:rPr>
              <a:t>suggested that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both boys and girls </a:t>
            </a:r>
            <a:r>
              <a:rPr lang="en-US" dirty="0">
                <a:latin typeface="MinionPro-Regular"/>
              </a:rPr>
              <a:t>exhibit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similar</a:t>
            </a:r>
            <a:r>
              <a:rPr lang="en-US" dirty="0">
                <a:latin typeface="MinionPro-Regular"/>
              </a:rPr>
              <a:t> sprint </a:t>
            </a:r>
            <a:r>
              <a:rPr lang="en-US" dirty="0" smtClean="0">
                <a:latin typeface="MinionPro-Regular"/>
              </a:rPr>
              <a:t>speed in </a:t>
            </a:r>
            <a:r>
              <a:rPr lang="en-US" dirty="0">
                <a:latin typeface="MinionPro-Regular"/>
              </a:rPr>
              <a:t>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first decade of life,</a:t>
            </a:r>
            <a:r>
              <a:rPr lang="en-US" sz="800" dirty="0">
                <a:solidFill>
                  <a:srgbClr val="FF0000"/>
                </a:solidFill>
                <a:latin typeface="MinionPro-Regular"/>
              </a:rPr>
              <a:t>27,28 </a:t>
            </a:r>
            <a:r>
              <a:rPr lang="en-US" dirty="0">
                <a:latin typeface="MinionPro-Regular"/>
              </a:rPr>
              <a:t>with both sexes experiencing </a:t>
            </a:r>
            <a:r>
              <a:rPr lang="en-US" dirty="0" smtClean="0">
                <a:latin typeface="MinionPro-Regular"/>
              </a:rPr>
              <a:t>more rapid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natural gains </a:t>
            </a:r>
            <a:r>
              <a:rPr lang="en-US" dirty="0">
                <a:latin typeface="MinionPro-Regular"/>
              </a:rPr>
              <a:t>in speed between the ages of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5–9 years</a:t>
            </a:r>
            <a:r>
              <a:rPr lang="en-US" dirty="0">
                <a:latin typeface="MinionPro-Regular"/>
              </a:rPr>
              <a:t>; this </a:t>
            </a:r>
            <a:r>
              <a:rPr lang="en-US" dirty="0" smtClean="0">
                <a:latin typeface="MinionPro-Regular"/>
              </a:rPr>
              <a:t>phenomenon has </a:t>
            </a:r>
            <a:r>
              <a:rPr lang="en-US" dirty="0">
                <a:latin typeface="MinionPro-Regular"/>
              </a:rPr>
              <a:t>been termed the ‘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preadolescent spurt</a:t>
            </a:r>
            <a:r>
              <a:rPr lang="en-US" dirty="0">
                <a:latin typeface="MinionPro-Regular"/>
              </a:rPr>
              <a:t>’.</a:t>
            </a:r>
            <a:r>
              <a:rPr lang="en-US" sz="800" dirty="0" smtClean="0">
                <a:latin typeface="MinionPro-Regular"/>
              </a:rPr>
              <a:t>29</a:t>
            </a:r>
          </a:p>
          <a:p>
            <a:r>
              <a:rPr lang="en-US" dirty="0">
                <a:latin typeface="MinionPro-Regular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second</a:t>
            </a:r>
            <a:r>
              <a:rPr lang="en-US" dirty="0" smtClean="0">
                <a:latin typeface="MinionPro-Regular"/>
              </a:rPr>
              <a:t> ‘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adolescent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spurt</a:t>
            </a:r>
            <a:r>
              <a:rPr lang="en-US" dirty="0">
                <a:latin typeface="MinionPro-Regular"/>
              </a:rPr>
              <a:t>’ occurs with maturation, with peak gains </a:t>
            </a:r>
            <a:r>
              <a:rPr lang="en-US" dirty="0" smtClean="0">
                <a:latin typeface="MinionPro-Regular"/>
              </a:rPr>
              <a:t>coinciding with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puberty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and the timing of peak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PHV</a:t>
            </a:r>
            <a:r>
              <a:rPr lang="en-US" dirty="0" smtClean="0">
                <a:latin typeface="MinionPro-Regular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7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</TotalTime>
  <Words>1677</Words>
  <Application>Microsoft Office PowerPoint</Application>
  <PresentationFormat>Widescreen</PresentationFormat>
  <Paragraphs>107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CronosPro-Bold</vt:lpstr>
      <vt:lpstr>CronosPro-Lt</vt:lpstr>
      <vt:lpstr>MinionPro-It</vt:lpstr>
      <vt:lpstr>MinionPro-Regular</vt:lpstr>
      <vt:lpstr>Office Theme</vt:lpstr>
      <vt:lpstr>Oxford Textbook of Children’s Sport and Exercise Medicine</vt:lpstr>
      <vt:lpstr>Speed and agility training</vt:lpstr>
      <vt:lpstr>Introduction</vt:lpstr>
      <vt:lpstr>Introduction</vt:lpstr>
      <vt:lpstr>Introduction</vt:lpstr>
      <vt:lpstr>Introduction</vt:lpstr>
      <vt:lpstr>Speed</vt:lpstr>
      <vt:lpstr>Speed</vt:lpstr>
      <vt:lpstr>Natural development of speed</vt:lpstr>
      <vt:lpstr>Natural development of speed</vt:lpstr>
      <vt:lpstr>Fifty-metre sprint time percentiles in 9- to 15- year- old Australian boys and girls. Boys on the left and girls on the right</vt:lpstr>
      <vt:lpstr>Natural development of speed</vt:lpstr>
      <vt:lpstr>Development of speed</vt:lpstr>
      <vt:lpstr>Development of speed</vt:lpstr>
      <vt:lpstr>Development of speed</vt:lpstr>
      <vt:lpstr>Growth, maturation, and spatio- temporal determinants of speed</vt:lpstr>
      <vt:lpstr>Growth, maturation, and spatio- temporal determinants of speed</vt:lpstr>
      <vt:lpstr>Speed training</vt:lpstr>
      <vt:lpstr>Short- term speed training interventions</vt:lpstr>
      <vt:lpstr>Short- term speed training interventions</vt:lpstr>
      <vt:lpstr>Short- term speed training interventions</vt:lpstr>
      <vt:lpstr>Short- term speed training interventions</vt:lpstr>
      <vt:lpstr>Short- term speed training interventions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Oxford Textbook of Children’s Sport and Exercise Medicine</dc:title>
  <dc:creator>Mohsen</dc:creator>
  <cp:lastModifiedBy>Mohsen</cp:lastModifiedBy>
  <cp:revision>141</cp:revision>
  <dcterms:created xsi:type="dcterms:W3CDTF">2021-09-24T13:57:53Z</dcterms:created>
  <dcterms:modified xsi:type="dcterms:W3CDTF">2021-11-06T17:25:56Z</dcterms:modified>
</cp:coreProperties>
</file>