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5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  <p:sldId id="307" r:id="rId53"/>
    <p:sldId id="308" r:id="rId54"/>
    <p:sldId id="309" r:id="rId55"/>
    <p:sldId id="310" r:id="rId56"/>
    <p:sldId id="311" r:id="rId57"/>
    <p:sldId id="312" r:id="rId5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3" d="100"/>
          <a:sy n="83" d="100"/>
        </p:scale>
        <p:origin x="658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59D761A-A2E6-4352-85DE-C73DB818ACA8}" type="datetimeFigureOut">
              <a:rPr lang="en-US" smtClean="0"/>
              <a:t>12/3/2021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CFFAA1B-10B6-4248-8513-1AD4A75AAB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55403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FFAA1B-10B6-4248-8513-1AD4A75AABB2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895468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FFAA1B-10B6-4248-8513-1AD4A75AABB2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066483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FFAA1B-10B6-4248-8513-1AD4A75AABB2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339356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FFAA1B-10B6-4248-8513-1AD4A75AABB2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424348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FFAA1B-10B6-4248-8513-1AD4A75AABB2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583140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FFAA1B-10B6-4248-8513-1AD4A75AABB2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348367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FFAA1B-10B6-4248-8513-1AD4A75AABB2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224543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FFAA1B-10B6-4248-8513-1AD4A75AABB2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759785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FFAA1B-10B6-4248-8513-1AD4A75AABB2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188811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FFAA1B-10B6-4248-8513-1AD4A75AABB2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077030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FFAA1B-10B6-4248-8513-1AD4A75AABB2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96100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FFAA1B-10B6-4248-8513-1AD4A75AABB2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30327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FFAA1B-10B6-4248-8513-1AD4A75AABB2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182297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FFAA1B-10B6-4248-8513-1AD4A75AABB2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676427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FFAA1B-10B6-4248-8513-1AD4A75AABB2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799563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FFAA1B-10B6-4248-8513-1AD4A75AABB2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026516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FFAA1B-10B6-4248-8513-1AD4A75AABB2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683860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FFAA1B-10B6-4248-8513-1AD4A75AABB2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415023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FFAA1B-10B6-4248-8513-1AD4A75AABB2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9362232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FFAA1B-10B6-4248-8513-1AD4A75AABB2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2883327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FFAA1B-10B6-4248-8513-1AD4A75AABB2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6510698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FFAA1B-10B6-4248-8513-1AD4A75AABB2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76789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FFAA1B-10B6-4248-8513-1AD4A75AABB2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6759773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FFAA1B-10B6-4248-8513-1AD4A75AABB2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375800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FFAA1B-10B6-4248-8513-1AD4A75AABB2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0253726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FFAA1B-10B6-4248-8513-1AD4A75AABB2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6042978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FFAA1B-10B6-4248-8513-1AD4A75AABB2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8314480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FFAA1B-10B6-4248-8513-1AD4A75AABB2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7747628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FFAA1B-10B6-4248-8513-1AD4A75AABB2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7186055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FFAA1B-10B6-4248-8513-1AD4A75AABB2}" type="slidenum">
              <a:rPr lang="en-US" smtClean="0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7494126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FFAA1B-10B6-4248-8513-1AD4A75AABB2}" type="slidenum">
              <a:rPr lang="en-US" smtClean="0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5680251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FFAA1B-10B6-4248-8513-1AD4A75AABB2}" type="slidenum">
              <a:rPr lang="en-US" smtClean="0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3292990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FFAA1B-10B6-4248-8513-1AD4A75AABB2}" type="slidenum">
              <a:rPr lang="en-US" smtClean="0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144776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FFAA1B-10B6-4248-8513-1AD4A75AABB2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5342633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FFAA1B-10B6-4248-8513-1AD4A75AABB2}" type="slidenum">
              <a:rPr lang="en-US" smtClean="0"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9000602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FFAA1B-10B6-4248-8513-1AD4A75AABB2}" type="slidenum">
              <a:rPr lang="en-US" smtClean="0"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227117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FFAA1B-10B6-4248-8513-1AD4A75AABB2}" type="slidenum">
              <a:rPr lang="en-US" smtClean="0"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4260418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FFAA1B-10B6-4248-8513-1AD4A75AABB2}" type="slidenum">
              <a:rPr lang="en-US" smtClean="0"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7797349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FFAA1B-10B6-4248-8513-1AD4A75AABB2}" type="slidenum">
              <a:rPr lang="en-US" smtClean="0"/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4708027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FFAA1B-10B6-4248-8513-1AD4A75AABB2}" type="slidenum">
              <a:rPr lang="en-US" smtClean="0"/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7202908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FFAA1B-10B6-4248-8513-1AD4A75AABB2}" type="slidenum">
              <a:rPr lang="en-US" smtClean="0"/>
              <a:t>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6146797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FFAA1B-10B6-4248-8513-1AD4A75AABB2}" type="slidenum">
              <a:rPr lang="en-US" smtClean="0"/>
              <a:t>49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4695906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FFAA1B-10B6-4248-8513-1AD4A75AABB2}" type="slidenum">
              <a:rPr lang="en-US" smtClean="0"/>
              <a:t>50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0900073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FFAA1B-10B6-4248-8513-1AD4A75AABB2}" type="slidenum">
              <a:rPr lang="en-US" smtClean="0"/>
              <a:t>51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476256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FFAA1B-10B6-4248-8513-1AD4A75AABB2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0187670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FFAA1B-10B6-4248-8513-1AD4A75AABB2}" type="slidenum">
              <a:rPr lang="en-US" smtClean="0"/>
              <a:t>52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4747982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FFAA1B-10B6-4248-8513-1AD4A75AABB2}" type="slidenum">
              <a:rPr lang="en-US" smtClean="0"/>
              <a:t>53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8840196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FFAA1B-10B6-4248-8513-1AD4A75AABB2}" type="slidenum">
              <a:rPr lang="en-US" smtClean="0"/>
              <a:t>54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4794418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FFAA1B-10B6-4248-8513-1AD4A75AABB2}" type="slidenum">
              <a:rPr lang="en-US" smtClean="0"/>
              <a:t>55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8197537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FFAA1B-10B6-4248-8513-1AD4A75AABB2}" type="slidenum">
              <a:rPr lang="en-US" smtClean="0"/>
              <a:t>56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7381707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FFAA1B-10B6-4248-8513-1AD4A75AABB2}" type="slidenum">
              <a:rPr lang="en-US" smtClean="0"/>
              <a:t>57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810185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FFAA1B-10B6-4248-8513-1AD4A75AABB2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948241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FFAA1B-10B6-4248-8513-1AD4A75AABB2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585897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FFAA1B-10B6-4248-8513-1AD4A75AABB2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20087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FFAA1B-10B6-4248-8513-1AD4A75AABB2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39485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A7F464-8484-4ECB-8978-A6916A495F5A}" type="datetime1">
              <a:rPr lang="en-US" smtClean="0"/>
              <a:t>12/3/2021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Semnan University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D45432-104E-47C2-A325-803E07BF7A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7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472200-5C9A-4647-AB99-B8562CAA0187}" type="datetime1">
              <a:rPr lang="en-US" smtClean="0"/>
              <a:t>12/3/2021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Semnan University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D45432-104E-47C2-A325-803E07BF7A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26748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02AACD-A17E-4A00-978D-F5EC4601CCF5}" type="datetime1">
              <a:rPr lang="en-US" smtClean="0"/>
              <a:t>12/3/2021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Semnan University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D45432-104E-47C2-A325-803E07BF7A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9131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E5C269-26E2-44E1-8728-27857F563968}" type="datetime1">
              <a:rPr lang="en-US" smtClean="0"/>
              <a:t>12/3/2021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Semnan University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D45432-104E-47C2-A325-803E07BF7A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97679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963465-33B3-4FCA-AA83-937E95CA64D0}" type="datetime1">
              <a:rPr lang="en-US" smtClean="0"/>
              <a:t>12/3/2021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Semnan University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D45432-104E-47C2-A325-803E07BF7A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89921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F9895A-C5F2-4456-BE70-2A45709AC323}" type="datetime1">
              <a:rPr lang="en-US" smtClean="0"/>
              <a:t>12/3/2021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Semnan University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D45432-104E-47C2-A325-803E07BF7A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00892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EB5F95-CBEC-4AC8-A232-054293D91754}" type="datetime1">
              <a:rPr lang="en-US" smtClean="0"/>
              <a:t>12/3/2021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Semnan University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D45432-104E-47C2-A325-803E07BF7A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5967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99CC84-3DCF-4406-99F7-508EF6AE677E}" type="datetime1">
              <a:rPr lang="en-US" smtClean="0"/>
              <a:t>12/3/2021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Semnan University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D45432-104E-47C2-A325-803E07BF7A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37476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9C6AD8-FED2-4D3B-AE9E-8B49A6BA1E0E}" type="datetime1">
              <a:rPr lang="en-US" smtClean="0"/>
              <a:t>12/3/2021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Semnan University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D45432-104E-47C2-A325-803E07BF7A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66400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580276-805F-4FE0-BFF4-AB07010C5370}" type="datetime1">
              <a:rPr lang="en-US" smtClean="0"/>
              <a:t>12/3/2021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Semnan University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D45432-104E-47C2-A325-803E07BF7A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29381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40866E-B26F-4D8C-B018-479514524413}" type="datetime1">
              <a:rPr lang="en-US" smtClean="0"/>
              <a:t>12/3/2021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Semnan University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D45432-104E-47C2-A325-803E07BF7A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82151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62829">
              <a:srgbClr val="BFD8EF"/>
            </a:gs>
            <a:gs pos="36260">
              <a:srgbClr val="D7E6F5"/>
            </a:gs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10BAD8-4CD9-45F2-9280-6DAFB0BC3C61}" type="datetime1">
              <a:rPr lang="en-US" smtClean="0"/>
              <a:t>12/3/2021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Semnan University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D45432-104E-47C2-A325-803E07BF7A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73765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65827" y="177421"/>
            <a:ext cx="3976047" cy="508672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27798" y="1122363"/>
            <a:ext cx="7233312" cy="2387600"/>
          </a:xfrm>
        </p:spPr>
        <p:txBody>
          <a:bodyPr/>
          <a:lstStyle/>
          <a:p>
            <a:r>
              <a:rPr lang="en-US" b="1" dirty="0" smtClean="0"/>
              <a:t>Conditioning Young Athletes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66197" y="4557381"/>
            <a:ext cx="3907809" cy="1024553"/>
          </a:xfrm>
        </p:spPr>
        <p:txBody>
          <a:bodyPr/>
          <a:lstStyle/>
          <a:p>
            <a:r>
              <a:rPr lang="en-US" dirty="0" smtClean="0"/>
              <a:t>Mohsen Avandi</a:t>
            </a:r>
          </a:p>
          <a:p>
            <a:r>
              <a:rPr lang="en-US" dirty="0" smtClean="0"/>
              <a:t>Semnan University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95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Laws of Strength Training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838200" y="1605280"/>
            <a:ext cx="10515600" cy="4860175"/>
          </a:xfrm>
        </p:spPr>
        <p:txBody>
          <a:bodyPr>
            <a:normAutofit/>
          </a:bodyPr>
          <a:lstStyle/>
          <a:p>
            <a:r>
              <a:rPr lang="en-US" dirty="0"/>
              <a:t>Law Two: Develop Tendon Strength Before Muscle </a:t>
            </a:r>
            <a:r>
              <a:rPr lang="en-US" dirty="0" smtClean="0"/>
              <a:t>Strength:</a:t>
            </a:r>
          </a:p>
          <a:p>
            <a:r>
              <a:rPr lang="en-US" dirty="0"/>
              <a:t>Muscle strength always improves faster than the </a:t>
            </a:r>
            <a:r>
              <a:rPr lang="en-US" dirty="0" smtClean="0"/>
              <a:t>tendons</a:t>
            </a:r>
          </a:p>
          <a:p>
            <a:r>
              <a:rPr lang="en-US" dirty="0"/>
              <a:t>Athletes </a:t>
            </a:r>
            <a:r>
              <a:rPr lang="en-US" dirty="0">
                <a:solidFill>
                  <a:srgbClr val="FF0000"/>
                </a:solidFill>
              </a:rPr>
              <a:t>strengthen tendons and ligaments </a:t>
            </a:r>
            <a:r>
              <a:rPr lang="en-US" dirty="0"/>
              <a:t>through a program designed to </a:t>
            </a:r>
            <a:r>
              <a:rPr lang="en-US" dirty="0" smtClean="0"/>
              <a:t>attain </a:t>
            </a:r>
            <a:r>
              <a:rPr lang="en-US" dirty="0" smtClean="0">
                <a:solidFill>
                  <a:srgbClr val="FF0000"/>
                </a:solidFill>
              </a:rPr>
              <a:t>anatomical adaptation</a:t>
            </a:r>
            <a:r>
              <a:rPr lang="en-US" dirty="0" smtClean="0"/>
              <a:t>.</a:t>
            </a:r>
          </a:p>
          <a:p>
            <a:r>
              <a:rPr lang="en-US" dirty="0"/>
              <a:t>coaches must stress the </a:t>
            </a:r>
            <a:r>
              <a:rPr lang="en-US" dirty="0" smtClean="0"/>
              <a:t>development of </a:t>
            </a:r>
            <a:r>
              <a:rPr lang="en-US" dirty="0">
                <a:solidFill>
                  <a:srgbClr val="FF0000"/>
                </a:solidFill>
              </a:rPr>
              <a:t>full-body strength </a:t>
            </a:r>
            <a:r>
              <a:rPr lang="en-US" dirty="0"/>
              <a:t>using low to </a:t>
            </a:r>
            <a:r>
              <a:rPr lang="en-US" dirty="0">
                <a:solidFill>
                  <a:srgbClr val="FF0000"/>
                </a:solidFill>
              </a:rPr>
              <a:t>moderate loads and numerous </a:t>
            </a:r>
            <a:r>
              <a:rPr lang="en-US" dirty="0" smtClean="0">
                <a:solidFill>
                  <a:srgbClr val="FF0000"/>
                </a:solidFill>
              </a:rPr>
              <a:t>exercises</a:t>
            </a:r>
            <a:r>
              <a:rPr lang="en-US" dirty="0" smtClean="0"/>
              <a:t>.</a:t>
            </a:r>
          </a:p>
          <a:p>
            <a:pPr marL="0" indent="0">
              <a:buNone/>
            </a:pPr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D45432-104E-47C2-A325-803E07BF7A39}" type="slidenum">
              <a:rPr lang="en-US" smtClean="0"/>
              <a:t>10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Semnan University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088958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Laws of Strength Training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838200" y="1605280"/>
            <a:ext cx="10515600" cy="4860175"/>
          </a:xfrm>
        </p:spPr>
        <p:txBody>
          <a:bodyPr>
            <a:normAutofit lnSpcReduction="10000"/>
          </a:bodyPr>
          <a:lstStyle/>
          <a:p>
            <a:r>
              <a:rPr lang="en-US" dirty="0"/>
              <a:t>Law Three: Develop Core Strength Before Limb </a:t>
            </a:r>
            <a:r>
              <a:rPr lang="en-US" dirty="0" smtClean="0"/>
              <a:t>Strength:</a:t>
            </a:r>
          </a:p>
          <a:p>
            <a:r>
              <a:rPr lang="en-US" dirty="0"/>
              <a:t>Training specialists often </a:t>
            </a:r>
            <a:r>
              <a:rPr lang="en-US" dirty="0">
                <a:solidFill>
                  <a:srgbClr val="FF0000"/>
                </a:solidFill>
              </a:rPr>
              <a:t>misunderstand</a:t>
            </a:r>
            <a:r>
              <a:rPr lang="en-US" dirty="0"/>
              <a:t> the principle of specificity and direct most </a:t>
            </a:r>
            <a:r>
              <a:rPr lang="en-US" dirty="0" smtClean="0"/>
              <a:t>of their </a:t>
            </a:r>
            <a:r>
              <a:rPr lang="en-US" dirty="0"/>
              <a:t>attention toward developing strength in the </a:t>
            </a:r>
            <a:r>
              <a:rPr lang="en-US" dirty="0">
                <a:solidFill>
                  <a:srgbClr val="FF0000"/>
                </a:solidFill>
              </a:rPr>
              <a:t>arms and legs</a:t>
            </a:r>
            <a:r>
              <a:rPr lang="en-US" dirty="0" smtClean="0"/>
              <a:t>.</a:t>
            </a:r>
          </a:p>
          <a:p>
            <a:r>
              <a:rPr lang="en-US" dirty="0"/>
              <a:t>Although it is true that the legs and arms perform all athletic skills, the </a:t>
            </a:r>
            <a:r>
              <a:rPr lang="en-US" dirty="0">
                <a:solidFill>
                  <a:srgbClr val="FF0000"/>
                </a:solidFill>
              </a:rPr>
              <a:t>trunk</a:t>
            </a:r>
            <a:r>
              <a:rPr lang="en-US" dirty="0"/>
              <a:t> is the </a:t>
            </a:r>
            <a:r>
              <a:rPr lang="en-US" dirty="0" smtClean="0">
                <a:solidFill>
                  <a:srgbClr val="FF0000"/>
                </a:solidFill>
              </a:rPr>
              <a:t>link between </a:t>
            </a:r>
            <a:r>
              <a:rPr lang="en-US" dirty="0">
                <a:solidFill>
                  <a:srgbClr val="FF0000"/>
                </a:solidFill>
              </a:rPr>
              <a:t>them</a:t>
            </a:r>
            <a:r>
              <a:rPr lang="en-US" dirty="0" smtClean="0"/>
              <a:t>.</a:t>
            </a:r>
          </a:p>
          <a:p>
            <a:r>
              <a:rPr lang="en-US" dirty="0"/>
              <a:t>especially </a:t>
            </a:r>
            <a:r>
              <a:rPr lang="en-US" dirty="0">
                <a:solidFill>
                  <a:srgbClr val="FF0000"/>
                </a:solidFill>
              </a:rPr>
              <a:t>during </a:t>
            </a:r>
            <a:r>
              <a:rPr lang="en-US" dirty="0" smtClean="0">
                <a:solidFill>
                  <a:srgbClr val="FF0000"/>
                </a:solidFill>
              </a:rPr>
              <a:t>prepubescence and </a:t>
            </a:r>
            <a:r>
              <a:rPr lang="en-US" dirty="0">
                <a:solidFill>
                  <a:srgbClr val="FF0000"/>
                </a:solidFill>
              </a:rPr>
              <a:t>pubescence</a:t>
            </a:r>
            <a:r>
              <a:rPr lang="en-US" dirty="0"/>
              <a:t>, exercises should </a:t>
            </a:r>
            <a:r>
              <a:rPr lang="en-US" dirty="0">
                <a:solidFill>
                  <a:srgbClr val="FF0000"/>
                </a:solidFill>
              </a:rPr>
              <a:t>start</a:t>
            </a:r>
            <a:r>
              <a:rPr lang="en-US" dirty="0"/>
              <a:t> from the </a:t>
            </a:r>
            <a:r>
              <a:rPr lang="en-US" dirty="0">
                <a:solidFill>
                  <a:srgbClr val="FF0000"/>
                </a:solidFill>
              </a:rPr>
              <a:t>core</a:t>
            </a:r>
            <a:r>
              <a:rPr lang="en-US" dirty="0"/>
              <a:t> section of the body and work </a:t>
            </a:r>
            <a:r>
              <a:rPr lang="en-US" dirty="0" smtClean="0"/>
              <a:t>toward the </a:t>
            </a:r>
            <a:r>
              <a:rPr lang="en-US" dirty="0"/>
              <a:t>extremities</a:t>
            </a:r>
            <a:r>
              <a:rPr lang="en-US" dirty="0" smtClean="0"/>
              <a:t>.</a:t>
            </a:r>
          </a:p>
          <a:p>
            <a:r>
              <a:rPr lang="en-US" dirty="0"/>
              <a:t>The </a:t>
            </a:r>
            <a:r>
              <a:rPr lang="en-US" dirty="0">
                <a:solidFill>
                  <a:srgbClr val="FF0000"/>
                </a:solidFill>
              </a:rPr>
              <a:t>abdominals</a:t>
            </a:r>
            <a:r>
              <a:rPr lang="en-US" dirty="0"/>
              <a:t> play </a:t>
            </a:r>
            <a:r>
              <a:rPr lang="en-US" dirty="0" smtClean="0"/>
              <a:t>important </a:t>
            </a:r>
            <a:r>
              <a:rPr lang="en-US" dirty="0" smtClean="0">
                <a:solidFill>
                  <a:srgbClr val="FF0000"/>
                </a:solidFill>
              </a:rPr>
              <a:t>roles</a:t>
            </a:r>
            <a:r>
              <a:rPr lang="en-US" dirty="0" smtClean="0"/>
              <a:t> </a:t>
            </a:r>
            <a:r>
              <a:rPr lang="en-US" dirty="0"/>
              <a:t>in many </a:t>
            </a:r>
            <a:r>
              <a:rPr lang="en-US" dirty="0">
                <a:solidFill>
                  <a:srgbClr val="FF0000"/>
                </a:solidFill>
              </a:rPr>
              <a:t>sport skills</a:t>
            </a:r>
            <a:r>
              <a:rPr lang="en-US" dirty="0"/>
              <a:t>; therefore, weak abdominal muscles can restrict athletes’ </a:t>
            </a:r>
            <a:r>
              <a:rPr lang="en-US" dirty="0" smtClean="0"/>
              <a:t>effectiveness in </a:t>
            </a:r>
            <a:r>
              <a:rPr lang="en-US" dirty="0"/>
              <a:t>many activities.</a:t>
            </a:r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D45432-104E-47C2-A325-803E07BF7A39}" type="slidenum">
              <a:rPr lang="en-US" smtClean="0"/>
              <a:t>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Semnan University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129124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Adapting Strength Training for Young Athletes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838200" y="1605280"/>
            <a:ext cx="10515600" cy="4860175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both boys and girls </a:t>
            </a:r>
            <a:r>
              <a:rPr lang="en-US" dirty="0"/>
              <a:t>gain in strength </a:t>
            </a:r>
            <a:r>
              <a:rPr lang="en-US" dirty="0" smtClean="0"/>
              <a:t>after strength training.</a:t>
            </a:r>
          </a:p>
          <a:p>
            <a:r>
              <a:rPr lang="en-US" dirty="0"/>
              <a:t>Comparisons of children in all three stages of growth and development (</a:t>
            </a:r>
            <a:r>
              <a:rPr lang="en-US" dirty="0" smtClean="0"/>
              <a:t>prepubescence, pubescence</a:t>
            </a:r>
            <a:r>
              <a:rPr lang="en-US" dirty="0"/>
              <a:t>, and </a:t>
            </a:r>
            <a:r>
              <a:rPr lang="en-US" dirty="0" smtClean="0"/>
              <a:t>post pubescence</a:t>
            </a:r>
            <a:r>
              <a:rPr lang="en-US" dirty="0"/>
              <a:t>) show that </a:t>
            </a:r>
            <a:r>
              <a:rPr lang="en-US" dirty="0" smtClean="0">
                <a:solidFill>
                  <a:srgbClr val="FF0000"/>
                </a:solidFill>
              </a:rPr>
              <a:t>post pubescent </a:t>
            </a:r>
            <a:r>
              <a:rPr lang="en-US" dirty="0">
                <a:solidFill>
                  <a:srgbClr val="FF0000"/>
                </a:solidFill>
              </a:rPr>
              <a:t>children </a:t>
            </a:r>
            <a:r>
              <a:rPr lang="en-US" dirty="0" smtClean="0"/>
              <a:t>make the </a:t>
            </a:r>
            <a:r>
              <a:rPr lang="en-US" dirty="0">
                <a:solidFill>
                  <a:srgbClr val="FF0000"/>
                </a:solidFill>
              </a:rPr>
              <a:t>greatest </a:t>
            </a:r>
            <a:r>
              <a:rPr lang="en-US" dirty="0" smtClean="0">
                <a:solidFill>
                  <a:srgbClr val="FF0000"/>
                </a:solidFill>
              </a:rPr>
              <a:t>gains</a:t>
            </a:r>
            <a:r>
              <a:rPr lang="en-US" dirty="0" smtClean="0"/>
              <a:t>.</a:t>
            </a:r>
          </a:p>
          <a:p>
            <a:r>
              <a:rPr lang="en-US" dirty="0">
                <a:solidFill>
                  <a:srgbClr val="FF0000"/>
                </a:solidFill>
              </a:rPr>
              <a:t>Most</a:t>
            </a:r>
            <a:r>
              <a:rPr lang="en-US" dirty="0"/>
              <a:t> gains in </a:t>
            </a:r>
            <a:r>
              <a:rPr lang="en-US" dirty="0" smtClean="0">
                <a:solidFill>
                  <a:srgbClr val="FF0000"/>
                </a:solidFill>
              </a:rPr>
              <a:t>post pubescent </a:t>
            </a:r>
            <a:r>
              <a:rPr lang="en-US" dirty="0"/>
              <a:t>children are the result of growth in </a:t>
            </a:r>
            <a:r>
              <a:rPr lang="en-US" dirty="0">
                <a:solidFill>
                  <a:srgbClr val="FF0000"/>
                </a:solidFill>
              </a:rPr>
              <a:t>muscle mass </a:t>
            </a:r>
            <a:r>
              <a:rPr lang="en-US" dirty="0"/>
              <a:t>(</a:t>
            </a:r>
            <a:r>
              <a:rPr lang="en-US" dirty="0" smtClean="0"/>
              <a:t>hypertrophy) and </a:t>
            </a:r>
            <a:r>
              <a:rPr lang="en-US" dirty="0"/>
              <a:t>of </a:t>
            </a:r>
            <a:r>
              <a:rPr lang="en-US" dirty="0" smtClean="0"/>
              <a:t>non muscular </a:t>
            </a:r>
            <a:r>
              <a:rPr lang="en-US" dirty="0"/>
              <a:t>factors such as </a:t>
            </a:r>
            <a:r>
              <a:rPr lang="en-US" dirty="0">
                <a:solidFill>
                  <a:srgbClr val="FF0000"/>
                </a:solidFill>
              </a:rPr>
              <a:t>neuromuscular</a:t>
            </a:r>
            <a:r>
              <a:rPr lang="en-US" dirty="0"/>
              <a:t> adaptation to training</a:t>
            </a:r>
            <a:r>
              <a:rPr lang="en-US" dirty="0" smtClean="0"/>
              <a:t>.</a:t>
            </a:r>
          </a:p>
          <a:p>
            <a:r>
              <a:rPr lang="en-US" dirty="0"/>
              <a:t>Although </a:t>
            </a:r>
            <a:r>
              <a:rPr lang="en-US" dirty="0">
                <a:solidFill>
                  <a:srgbClr val="FF0000"/>
                </a:solidFill>
              </a:rPr>
              <a:t>gains</a:t>
            </a:r>
            <a:r>
              <a:rPr lang="en-US" dirty="0"/>
              <a:t> in strength are </a:t>
            </a:r>
            <a:r>
              <a:rPr lang="en-US" dirty="0">
                <a:solidFill>
                  <a:srgbClr val="FF0000"/>
                </a:solidFill>
              </a:rPr>
              <a:t>visible</a:t>
            </a:r>
            <a:r>
              <a:rPr lang="en-US" dirty="0"/>
              <a:t> in </a:t>
            </a:r>
            <a:r>
              <a:rPr lang="en-US" dirty="0">
                <a:solidFill>
                  <a:srgbClr val="FF0000"/>
                </a:solidFill>
              </a:rPr>
              <a:t>prepubescent</a:t>
            </a:r>
            <a:r>
              <a:rPr lang="en-US" dirty="0"/>
              <a:t> and </a:t>
            </a:r>
            <a:r>
              <a:rPr lang="en-US" dirty="0">
                <a:solidFill>
                  <a:srgbClr val="FF0000"/>
                </a:solidFill>
              </a:rPr>
              <a:t>pubescent</a:t>
            </a:r>
            <a:r>
              <a:rPr lang="en-US" dirty="0"/>
              <a:t> children, gains </a:t>
            </a:r>
            <a:r>
              <a:rPr lang="en-US" dirty="0" smtClean="0"/>
              <a:t>in </a:t>
            </a:r>
            <a:r>
              <a:rPr lang="en-US" dirty="0" smtClean="0">
                <a:solidFill>
                  <a:srgbClr val="FF0000"/>
                </a:solidFill>
              </a:rPr>
              <a:t>muscle </a:t>
            </a:r>
            <a:r>
              <a:rPr lang="en-US" dirty="0">
                <a:solidFill>
                  <a:srgbClr val="FF0000"/>
                </a:solidFill>
              </a:rPr>
              <a:t>mass are not because </a:t>
            </a:r>
            <a:r>
              <a:rPr lang="en-US" dirty="0"/>
              <a:t>these children have an immature </a:t>
            </a:r>
            <a:r>
              <a:rPr lang="en-US" dirty="0">
                <a:solidFill>
                  <a:srgbClr val="FF0000"/>
                </a:solidFill>
              </a:rPr>
              <a:t>hormonal</a:t>
            </a:r>
            <a:r>
              <a:rPr lang="en-US" dirty="0"/>
              <a:t> profile.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D45432-104E-47C2-A325-803E07BF7A39}" type="slidenum">
              <a:rPr lang="en-US" smtClean="0"/>
              <a:t>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Semnan University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170630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Adapting Strength Training for Young Athletes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838200" y="1605280"/>
            <a:ext cx="10515600" cy="4860175"/>
          </a:xfrm>
        </p:spPr>
        <p:txBody>
          <a:bodyPr>
            <a:normAutofit/>
          </a:bodyPr>
          <a:lstStyle/>
          <a:p>
            <a:r>
              <a:rPr lang="en-US" dirty="0"/>
              <a:t>Kids need to be </a:t>
            </a:r>
            <a:r>
              <a:rPr lang="en-US" dirty="0">
                <a:solidFill>
                  <a:srgbClr val="FF0000"/>
                </a:solidFill>
              </a:rPr>
              <a:t>encouraged to play </a:t>
            </a:r>
            <a:r>
              <a:rPr lang="en-US" dirty="0"/>
              <a:t>and, with </a:t>
            </a:r>
            <a:r>
              <a:rPr lang="en-US" dirty="0" smtClean="0"/>
              <a:t>proper </a:t>
            </a:r>
            <a:r>
              <a:rPr lang="en-US" dirty="0" smtClean="0">
                <a:solidFill>
                  <a:srgbClr val="FF0000"/>
                </a:solidFill>
              </a:rPr>
              <a:t>supervision</a:t>
            </a:r>
            <a:r>
              <a:rPr lang="en-US" dirty="0"/>
              <a:t>, to participate in a structured </a:t>
            </a:r>
            <a:r>
              <a:rPr lang="en-US" dirty="0">
                <a:solidFill>
                  <a:srgbClr val="FF0000"/>
                </a:solidFill>
              </a:rPr>
              <a:t>strength-training program</a:t>
            </a:r>
            <a:r>
              <a:rPr lang="en-US" dirty="0" smtClean="0"/>
              <a:t>.</a:t>
            </a:r>
          </a:p>
          <a:p>
            <a:r>
              <a:rPr lang="en-US" dirty="0">
                <a:solidFill>
                  <a:srgbClr val="FF0000"/>
                </a:solidFill>
              </a:rPr>
              <a:t>Strength gains for male </a:t>
            </a:r>
            <a:r>
              <a:rPr lang="en-US" dirty="0"/>
              <a:t>athletes during </a:t>
            </a:r>
            <a:r>
              <a:rPr lang="en-US" dirty="0" smtClean="0">
                <a:solidFill>
                  <a:srgbClr val="FF0000"/>
                </a:solidFill>
              </a:rPr>
              <a:t>post puberty </a:t>
            </a:r>
            <a:r>
              <a:rPr lang="en-US" dirty="0"/>
              <a:t>and maturation are mostly the </a:t>
            </a:r>
            <a:r>
              <a:rPr lang="en-US" dirty="0" smtClean="0"/>
              <a:t>result of </a:t>
            </a:r>
            <a:r>
              <a:rPr lang="en-US" dirty="0">
                <a:solidFill>
                  <a:srgbClr val="FF0000"/>
                </a:solidFill>
              </a:rPr>
              <a:t>muscle enlargement </a:t>
            </a:r>
            <a:r>
              <a:rPr lang="en-US" dirty="0"/>
              <a:t>caused by large increments, from puberty on, of </a:t>
            </a:r>
            <a:r>
              <a:rPr lang="en-US" dirty="0">
                <a:solidFill>
                  <a:srgbClr val="FF0000"/>
                </a:solidFill>
              </a:rPr>
              <a:t>testosterone</a:t>
            </a:r>
            <a:r>
              <a:rPr lang="en-US" dirty="0"/>
              <a:t>, </a:t>
            </a:r>
            <a:r>
              <a:rPr lang="en-US" dirty="0">
                <a:solidFill>
                  <a:srgbClr val="FF0000"/>
                </a:solidFill>
              </a:rPr>
              <a:t>estradiol</a:t>
            </a:r>
            <a:r>
              <a:rPr lang="en-US" dirty="0"/>
              <a:t>, </a:t>
            </a:r>
            <a:r>
              <a:rPr lang="en-US" dirty="0">
                <a:solidFill>
                  <a:srgbClr val="FF0000"/>
                </a:solidFill>
              </a:rPr>
              <a:t>growth</a:t>
            </a:r>
            <a:r>
              <a:rPr lang="en-US" dirty="0"/>
              <a:t> hormone, and </a:t>
            </a:r>
            <a:r>
              <a:rPr lang="en-US" dirty="0">
                <a:solidFill>
                  <a:srgbClr val="FF0000"/>
                </a:solidFill>
              </a:rPr>
              <a:t>insulin-like growth </a:t>
            </a:r>
            <a:r>
              <a:rPr lang="en-US" dirty="0" smtClean="0">
                <a:solidFill>
                  <a:srgbClr val="FF0000"/>
                </a:solidFill>
              </a:rPr>
              <a:t>factor</a:t>
            </a:r>
            <a:r>
              <a:rPr lang="en-US" dirty="0" smtClean="0"/>
              <a:t>.</a:t>
            </a:r>
          </a:p>
          <a:p>
            <a:r>
              <a:rPr lang="en-US" dirty="0">
                <a:solidFill>
                  <a:srgbClr val="FF0000"/>
                </a:solidFill>
              </a:rPr>
              <a:t>Female</a:t>
            </a:r>
            <a:r>
              <a:rPr lang="en-US" dirty="0"/>
              <a:t> </a:t>
            </a:r>
            <a:r>
              <a:rPr lang="en-US" dirty="0" smtClean="0"/>
              <a:t>athletes </a:t>
            </a:r>
            <a:r>
              <a:rPr lang="en-US" dirty="0" smtClean="0">
                <a:solidFill>
                  <a:srgbClr val="FF0000"/>
                </a:solidFill>
              </a:rPr>
              <a:t>cannot </a:t>
            </a:r>
            <a:r>
              <a:rPr lang="en-US" dirty="0">
                <a:solidFill>
                  <a:srgbClr val="FF0000"/>
                </a:solidFill>
              </a:rPr>
              <a:t>report similar gains </a:t>
            </a:r>
            <a:r>
              <a:rPr lang="en-US" dirty="0"/>
              <a:t>during these periods because their </a:t>
            </a:r>
            <a:r>
              <a:rPr lang="en-US" dirty="0">
                <a:solidFill>
                  <a:srgbClr val="FF0000"/>
                </a:solidFill>
              </a:rPr>
              <a:t>testosterone</a:t>
            </a:r>
            <a:r>
              <a:rPr lang="en-US" dirty="0"/>
              <a:t> levels </a:t>
            </a:r>
            <a:r>
              <a:rPr lang="en-US" dirty="0" smtClean="0"/>
              <a:t>are tenfold </a:t>
            </a:r>
            <a:r>
              <a:rPr lang="en-US" dirty="0">
                <a:solidFill>
                  <a:srgbClr val="FF0000"/>
                </a:solidFill>
              </a:rPr>
              <a:t>lower</a:t>
            </a:r>
            <a:r>
              <a:rPr lang="en-US" dirty="0"/>
              <a:t> than those in </a:t>
            </a:r>
            <a:r>
              <a:rPr lang="en-US" dirty="0" smtClean="0"/>
              <a:t>males.</a:t>
            </a:r>
          </a:p>
          <a:p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D45432-104E-47C2-A325-803E07BF7A39}" type="slidenum">
              <a:rPr lang="en-US" smtClean="0"/>
              <a:t>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Semnan University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540632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Considerations for </a:t>
            </a:r>
            <a:r>
              <a:rPr lang="en-US" b="1" dirty="0" smtClean="0"/>
              <a:t>Pre puberty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838200" y="1605280"/>
            <a:ext cx="10515600" cy="4860175"/>
          </a:xfrm>
        </p:spPr>
        <p:txBody>
          <a:bodyPr>
            <a:normAutofit/>
          </a:bodyPr>
          <a:lstStyle/>
          <a:p>
            <a:r>
              <a:rPr lang="en-US" dirty="0"/>
              <a:t>characterized by constant growth that favors developing </a:t>
            </a:r>
            <a:r>
              <a:rPr lang="en-US" dirty="0" smtClean="0">
                <a:solidFill>
                  <a:srgbClr val="FF0000"/>
                </a:solidFill>
              </a:rPr>
              <a:t>fundamental</a:t>
            </a:r>
            <a:r>
              <a:rPr lang="en-US" dirty="0" smtClean="0"/>
              <a:t> movements </a:t>
            </a:r>
            <a:r>
              <a:rPr lang="en-US" dirty="0"/>
              <a:t>and </a:t>
            </a:r>
            <a:r>
              <a:rPr lang="en-US" dirty="0">
                <a:solidFill>
                  <a:srgbClr val="FF0000"/>
                </a:solidFill>
              </a:rPr>
              <a:t>basic skills</a:t>
            </a:r>
            <a:r>
              <a:rPr lang="en-US" dirty="0" smtClean="0"/>
              <a:t>.</a:t>
            </a:r>
          </a:p>
          <a:p>
            <a:r>
              <a:rPr lang="en-US" dirty="0">
                <a:solidFill>
                  <a:srgbClr val="FF0000"/>
                </a:solidFill>
              </a:rPr>
              <a:t>Heredity</a:t>
            </a:r>
            <a:r>
              <a:rPr lang="en-US" dirty="0"/>
              <a:t> </a:t>
            </a:r>
            <a:r>
              <a:rPr lang="en-US" dirty="0" smtClean="0"/>
              <a:t>certainly </a:t>
            </a:r>
            <a:r>
              <a:rPr lang="en-US" dirty="0"/>
              <a:t>plays an </a:t>
            </a:r>
            <a:r>
              <a:rPr lang="en-US" dirty="0">
                <a:solidFill>
                  <a:srgbClr val="FF0000"/>
                </a:solidFill>
              </a:rPr>
              <a:t>important</a:t>
            </a:r>
            <a:r>
              <a:rPr lang="en-US" dirty="0"/>
              <a:t> role in </a:t>
            </a:r>
            <a:r>
              <a:rPr lang="en-US" dirty="0">
                <a:solidFill>
                  <a:srgbClr val="FF0000"/>
                </a:solidFill>
              </a:rPr>
              <a:t>individual performances </a:t>
            </a:r>
            <a:r>
              <a:rPr lang="en-US" dirty="0"/>
              <a:t>and </a:t>
            </a:r>
            <a:r>
              <a:rPr lang="en-US" dirty="0" smtClean="0"/>
              <a:t>their variations</a:t>
            </a:r>
            <a:r>
              <a:rPr lang="en-US" dirty="0"/>
              <a:t>, including strength and aerobic </a:t>
            </a:r>
            <a:r>
              <a:rPr lang="en-US" dirty="0" smtClean="0"/>
              <a:t>endurance.</a:t>
            </a:r>
          </a:p>
          <a:p>
            <a:r>
              <a:rPr lang="en-US" dirty="0">
                <a:solidFill>
                  <a:srgbClr val="FF0000"/>
                </a:solidFill>
              </a:rPr>
              <a:t>Physical achievements </a:t>
            </a:r>
            <a:r>
              <a:rPr lang="en-US" dirty="0"/>
              <a:t>increase markedly and linearly with </a:t>
            </a:r>
            <a:r>
              <a:rPr lang="en-US" dirty="0">
                <a:solidFill>
                  <a:srgbClr val="FF0000"/>
                </a:solidFill>
              </a:rPr>
              <a:t>age</a:t>
            </a:r>
            <a:r>
              <a:rPr lang="en-US" dirty="0"/>
              <a:t>, but </a:t>
            </a:r>
            <a:r>
              <a:rPr lang="en-US" dirty="0">
                <a:solidFill>
                  <a:srgbClr val="FF0000"/>
                </a:solidFill>
              </a:rPr>
              <a:t>sex </a:t>
            </a:r>
            <a:r>
              <a:rPr lang="en-US" dirty="0" smtClean="0">
                <a:solidFill>
                  <a:srgbClr val="FF0000"/>
                </a:solidFill>
              </a:rPr>
              <a:t>differences </a:t>
            </a:r>
            <a:r>
              <a:rPr lang="en-US" dirty="0" smtClean="0"/>
              <a:t>in </a:t>
            </a:r>
            <a:r>
              <a:rPr lang="en-US" dirty="0"/>
              <a:t>average strength (particularly lower-body strength) </a:t>
            </a:r>
            <a:r>
              <a:rPr lang="en-US" dirty="0">
                <a:solidFill>
                  <a:srgbClr val="FF0000"/>
                </a:solidFill>
              </a:rPr>
              <a:t>do not seem </a:t>
            </a:r>
            <a:r>
              <a:rPr lang="en-US" dirty="0"/>
              <a:t>to be </a:t>
            </a:r>
            <a:r>
              <a:rPr lang="en-US" dirty="0" smtClean="0"/>
              <a:t>drastically different</a:t>
            </a:r>
            <a:r>
              <a:rPr lang="en-US" dirty="0"/>
              <a:t>. </a:t>
            </a:r>
            <a:endParaRPr lang="en-US" dirty="0" smtClean="0"/>
          </a:p>
          <a:p>
            <a:r>
              <a:rPr lang="en-US" dirty="0" smtClean="0"/>
              <a:t>Boys </a:t>
            </a:r>
            <a:r>
              <a:rPr lang="en-US" dirty="0"/>
              <a:t>seem to do </a:t>
            </a:r>
            <a:r>
              <a:rPr lang="en-US" dirty="0">
                <a:solidFill>
                  <a:srgbClr val="FF0000"/>
                </a:solidFill>
              </a:rPr>
              <a:t>better in strength-related activities </a:t>
            </a:r>
            <a:r>
              <a:rPr lang="en-US" dirty="0"/>
              <a:t>for the </a:t>
            </a:r>
            <a:r>
              <a:rPr lang="en-US" dirty="0">
                <a:solidFill>
                  <a:srgbClr val="FF0000"/>
                </a:solidFill>
              </a:rPr>
              <a:t>upper</a:t>
            </a:r>
            <a:r>
              <a:rPr lang="en-US" dirty="0"/>
              <a:t> body, </a:t>
            </a:r>
            <a:r>
              <a:rPr lang="en-US" dirty="0" smtClean="0"/>
              <a:t>such as </a:t>
            </a:r>
            <a:r>
              <a:rPr lang="en-US" dirty="0"/>
              <a:t>throws, compared with activities for the lower body, such as sprinting. </a:t>
            </a:r>
            <a:endParaRPr lang="en-US" dirty="0" smtClean="0"/>
          </a:p>
          <a:p>
            <a:r>
              <a:rPr lang="en-US" dirty="0" smtClean="0">
                <a:solidFill>
                  <a:srgbClr val="FF0000"/>
                </a:solidFill>
              </a:rPr>
              <a:t>Girls</a:t>
            </a:r>
            <a:r>
              <a:rPr lang="en-US" dirty="0" smtClean="0"/>
              <a:t> </a:t>
            </a:r>
            <a:r>
              <a:rPr lang="en-US" dirty="0"/>
              <a:t>tend </a:t>
            </a:r>
            <a:r>
              <a:rPr lang="en-US" dirty="0" smtClean="0"/>
              <a:t>to perform </a:t>
            </a:r>
            <a:r>
              <a:rPr lang="en-US" dirty="0"/>
              <a:t>better in </a:t>
            </a:r>
            <a:r>
              <a:rPr lang="en-US" dirty="0">
                <a:solidFill>
                  <a:srgbClr val="FF0000"/>
                </a:solidFill>
              </a:rPr>
              <a:t>balance</a:t>
            </a:r>
            <a:r>
              <a:rPr lang="en-US" dirty="0"/>
              <a:t> and </a:t>
            </a:r>
            <a:r>
              <a:rPr lang="en-US" dirty="0">
                <a:solidFill>
                  <a:srgbClr val="FF0000"/>
                </a:solidFill>
              </a:rPr>
              <a:t>flexibility</a:t>
            </a:r>
            <a:r>
              <a:rPr lang="en-US" dirty="0"/>
              <a:t> activities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D45432-104E-47C2-A325-803E07BF7A39}" type="slidenum">
              <a:rPr lang="en-US" smtClean="0"/>
              <a:t>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Semnan University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921256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Considerations for Puberty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838200" y="1605280"/>
            <a:ext cx="10515600" cy="4860175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Motor performance </a:t>
            </a:r>
            <a:r>
              <a:rPr lang="en-US" dirty="0"/>
              <a:t>improves with age during </a:t>
            </a:r>
            <a:r>
              <a:rPr lang="en-US" dirty="0">
                <a:solidFill>
                  <a:srgbClr val="FF0000"/>
                </a:solidFill>
              </a:rPr>
              <a:t>puberty</a:t>
            </a:r>
            <a:r>
              <a:rPr lang="en-US" dirty="0"/>
              <a:t> (</a:t>
            </a:r>
            <a:r>
              <a:rPr lang="en-US" dirty="0" err="1"/>
              <a:t>Kakebeeke</a:t>
            </a:r>
            <a:r>
              <a:rPr lang="en-US" dirty="0"/>
              <a:t> et al., 2012), but </a:t>
            </a:r>
            <a:r>
              <a:rPr lang="en-US" dirty="0" smtClean="0"/>
              <a:t>the </a:t>
            </a:r>
            <a:r>
              <a:rPr lang="en-US" dirty="0" smtClean="0">
                <a:solidFill>
                  <a:srgbClr val="FF0000"/>
                </a:solidFill>
              </a:rPr>
              <a:t>development </a:t>
            </a:r>
            <a:r>
              <a:rPr lang="en-US" dirty="0">
                <a:solidFill>
                  <a:srgbClr val="FF0000"/>
                </a:solidFill>
              </a:rPr>
              <a:t>pattern is not uniform </a:t>
            </a:r>
            <a:r>
              <a:rPr lang="en-US" dirty="0"/>
              <a:t>based on age, </a:t>
            </a:r>
            <a:r>
              <a:rPr lang="en-US" dirty="0" smtClean="0"/>
              <a:t>sex.</a:t>
            </a:r>
          </a:p>
          <a:p>
            <a:r>
              <a:rPr lang="en-US" dirty="0"/>
              <a:t>For </a:t>
            </a:r>
            <a:r>
              <a:rPr lang="en-US" dirty="0">
                <a:solidFill>
                  <a:srgbClr val="FF0000"/>
                </a:solidFill>
              </a:rPr>
              <a:t>boys</a:t>
            </a:r>
            <a:r>
              <a:rPr lang="en-US" dirty="0"/>
              <a:t>, </a:t>
            </a:r>
            <a:r>
              <a:rPr lang="en-US" dirty="0">
                <a:solidFill>
                  <a:srgbClr val="FF0000"/>
                </a:solidFill>
              </a:rPr>
              <a:t>strength increases </a:t>
            </a:r>
            <a:r>
              <a:rPr lang="en-US" dirty="0"/>
              <a:t>with age at an average rate, </a:t>
            </a:r>
            <a:r>
              <a:rPr lang="en-US" dirty="0" smtClean="0"/>
              <a:t>with marked </a:t>
            </a:r>
            <a:r>
              <a:rPr lang="en-US" dirty="0"/>
              <a:t>acceleration </a:t>
            </a:r>
            <a:r>
              <a:rPr lang="en-US" dirty="0">
                <a:solidFill>
                  <a:srgbClr val="FF0000"/>
                </a:solidFill>
              </a:rPr>
              <a:t>during growth </a:t>
            </a:r>
            <a:r>
              <a:rPr lang="en-US" dirty="0" smtClean="0">
                <a:solidFill>
                  <a:srgbClr val="FF0000"/>
                </a:solidFill>
              </a:rPr>
              <a:t>spurts</a:t>
            </a:r>
            <a:r>
              <a:rPr lang="en-US" dirty="0" smtClean="0"/>
              <a:t>.</a:t>
            </a:r>
          </a:p>
          <a:p>
            <a:r>
              <a:rPr lang="en-US" dirty="0"/>
              <a:t>This </a:t>
            </a:r>
            <a:r>
              <a:rPr lang="en-US" dirty="0">
                <a:solidFill>
                  <a:srgbClr val="FF0000"/>
                </a:solidFill>
              </a:rPr>
              <a:t>probably</a:t>
            </a:r>
            <a:r>
              <a:rPr lang="en-US" dirty="0"/>
              <a:t> reflects gains in </a:t>
            </a:r>
            <a:r>
              <a:rPr lang="en-US" dirty="0">
                <a:solidFill>
                  <a:srgbClr val="FF0000"/>
                </a:solidFill>
              </a:rPr>
              <a:t>testosterone</a:t>
            </a:r>
            <a:r>
              <a:rPr lang="en-US" dirty="0"/>
              <a:t>, growth hormone, and </a:t>
            </a:r>
            <a:r>
              <a:rPr lang="en-US" dirty="0" smtClean="0"/>
              <a:t>insulin-like growth </a:t>
            </a:r>
            <a:r>
              <a:rPr lang="en-US" dirty="0"/>
              <a:t>factor</a:t>
            </a:r>
            <a:r>
              <a:rPr lang="en-US" dirty="0" smtClean="0"/>
              <a:t>.</a:t>
            </a:r>
          </a:p>
          <a:p>
            <a:r>
              <a:rPr lang="en-US" dirty="0"/>
              <a:t>From </a:t>
            </a:r>
            <a:r>
              <a:rPr lang="en-US" dirty="0">
                <a:solidFill>
                  <a:srgbClr val="FF0000"/>
                </a:solidFill>
              </a:rPr>
              <a:t>puberty</a:t>
            </a:r>
            <a:r>
              <a:rPr lang="en-US" dirty="0"/>
              <a:t> on, </a:t>
            </a:r>
            <a:r>
              <a:rPr lang="en-US" dirty="0">
                <a:solidFill>
                  <a:srgbClr val="FF0000"/>
                </a:solidFill>
              </a:rPr>
              <a:t>boys</a:t>
            </a:r>
            <a:r>
              <a:rPr lang="en-US" dirty="0"/>
              <a:t> are </a:t>
            </a:r>
            <a:r>
              <a:rPr lang="en-US" dirty="0">
                <a:solidFill>
                  <a:srgbClr val="FF0000"/>
                </a:solidFill>
              </a:rPr>
              <a:t>significantly</a:t>
            </a:r>
            <a:r>
              <a:rPr lang="en-US" dirty="0"/>
              <a:t> stronger than </a:t>
            </a:r>
            <a:r>
              <a:rPr lang="en-US" dirty="0">
                <a:solidFill>
                  <a:srgbClr val="FF0000"/>
                </a:solidFill>
              </a:rPr>
              <a:t>girls</a:t>
            </a:r>
            <a:r>
              <a:rPr lang="en-US" dirty="0"/>
              <a:t> in the </a:t>
            </a:r>
            <a:r>
              <a:rPr lang="en-US" dirty="0">
                <a:solidFill>
                  <a:srgbClr val="FF0000"/>
                </a:solidFill>
              </a:rPr>
              <a:t>upper body </a:t>
            </a:r>
            <a:r>
              <a:rPr lang="en-US" dirty="0" smtClean="0"/>
              <a:t>and arms</a:t>
            </a:r>
            <a:r>
              <a:rPr lang="en-US" dirty="0"/>
              <a:t>. There appears to be </a:t>
            </a:r>
            <a:r>
              <a:rPr lang="en-US" dirty="0">
                <a:solidFill>
                  <a:srgbClr val="FF0000"/>
                </a:solidFill>
              </a:rPr>
              <a:t>less</a:t>
            </a:r>
            <a:r>
              <a:rPr lang="en-US" dirty="0"/>
              <a:t> of a difference for </a:t>
            </a:r>
            <a:r>
              <a:rPr lang="en-US" dirty="0">
                <a:solidFill>
                  <a:srgbClr val="FF0000"/>
                </a:solidFill>
              </a:rPr>
              <a:t>leg</a:t>
            </a:r>
            <a:r>
              <a:rPr lang="en-US" dirty="0"/>
              <a:t> strength. In general terms, </a:t>
            </a:r>
            <a:r>
              <a:rPr lang="en-US" dirty="0" smtClean="0"/>
              <a:t>strength visibly </a:t>
            </a:r>
            <a:r>
              <a:rPr lang="en-US" dirty="0"/>
              <a:t>relates to body size and fat-free muscle </a:t>
            </a:r>
            <a:r>
              <a:rPr lang="en-US" dirty="0" smtClean="0"/>
              <a:t>mass.</a:t>
            </a:r>
          </a:p>
          <a:p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D45432-104E-47C2-A325-803E07BF7A39}" type="slidenum">
              <a:rPr lang="en-US" smtClean="0"/>
              <a:t>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Semnan University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997155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Considerations for </a:t>
            </a:r>
            <a:r>
              <a:rPr lang="en-US" b="1" dirty="0" smtClean="0"/>
              <a:t>Post puberty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838200" y="1605280"/>
            <a:ext cx="10515600" cy="4860175"/>
          </a:xfrm>
        </p:spPr>
        <p:txBody>
          <a:bodyPr>
            <a:norm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Post puberty </a:t>
            </a:r>
            <a:r>
              <a:rPr lang="en-US" dirty="0">
                <a:solidFill>
                  <a:srgbClr val="FF0000"/>
                </a:solidFill>
              </a:rPr>
              <a:t>signals </a:t>
            </a:r>
            <a:r>
              <a:rPr lang="en-US" dirty="0"/>
              <a:t>a </a:t>
            </a:r>
            <a:r>
              <a:rPr lang="en-US" dirty="0">
                <a:solidFill>
                  <a:srgbClr val="FF0000"/>
                </a:solidFill>
              </a:rPr>
              <a:t>large difference </a:t>
            </a:r>
            <a:r>
              <a:rPr lang="en-US" dirty="0"/>
              <a:t>in motor performance relative to </a:t>
            </a:r>
            <a:r>
              <a:rPr lang="en-US" dirty="0">
                <a:solidFill>
                  <a:srgbClr val="FF0000"/>
                </a:solidFill>
              </a:rPr>
              <a:t>sex</a:t>
            </a:r>
            <a:r>
              <a:rPr lang="en-US" dirty="0" smtClean="0"/>
              <a:t>.</a:t>
            </a:r>
          </a:p>
          <a:p>
            <a:r>
              <a:rPr lang="en-US" dirty="0"/>
              <a:t>These differences reflect </a:t>
            </a:r>
            <a:r>
              <a:rPr lang="en-US" dirty="0">
                <a:solidFill>
                  <a:srgbClr val="FF0000"/>
                </a:solidFill>
              </a:rPr>
              <a:t>sex differences</a:t>
            </a:r>
            <a:r>
              <a:rPr lang="en-US" dirty="0"/>
              <a:t>, especially because boys </a:t>
            </a:r>
            <a:r>
              <a:rPr lang="en-US" dirty="0">
                <a:solidFill>
                  <a:srgbClr val="FF0000"/>
                </a:solidFill>
              </a:rPr>
              <a:t>grow larger in size</a:t>
            </a:r>
            <a:r>
              <a:rPr lang="en-US" dirty="0" smtClean="0"/>
              <a:t>.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Social and </a:t>
            </a:r>
            <a:r>
              <a:rPr lang="en-US" dirty="0">
                <a:solidFill>
                  <a:srgbClr val="FF0000"/>
                </a:solidFill>
              </a:rPr>
              <a:t>motivational </a:t>
            </a:r>
            <a:r>
              <a:rPr lang="en-US" dirty="0"/>
              <a:t>factors are also important considerations in interpreting </a:t>
            </a:r>
            <a:r>
              <a:rPr lang="en-US" dirty="0" smtClean="0"/>
              <a:t>children’s performances.</a:t>
            </a:r>
          </a:p>
          <a:p>
            <a:r>
              <a:rPr lang="en-US" dirty="0"/>
              <a:t>Most </a:t>
            </a:r>
            <a:r>
              <a:rPr lang="en-US" dirty="0">
                <a:solidFill>
                  <a:srgbClr val="FF0000"/>
                </a:solidFill>
              </a:rPr>
              <a:t>strength</a:t>
            </a:r>
            <a:r>
              <a:rPr lang="en-US" dirty="0"/>
              <a:t> and power scores start to improve again after this </a:t>
            </a:r>
            <a:r>
              <a:rPr lang="en-US" dirty="0">
                <a:solidFill>
                  <a:srgbClr val="FF0000"/>
                </a:solidFill>
              </a:rPr>
              <a:t>phase of fast </a:t>
            </a:r>
            <a:r>
              <a:rPr lang="en-US" dirty="0" smtClean="0">
                <a:solidFill>
                  <a:srgbClr val="FF0000"/>
                </a:solidFill>
              </a:rPr>
              <a:t>growth </a:t>
            </a:r>
            <a:r>
              <a:rPr lang="en-US" dirty="0" smtClean="0"/>
              <a:t>in </a:t>
            </a:r>
            <a:r>
              <a:rPr lang="en-US" dirty="0" smtClean="0">
                <a:solidFill>
                  <a:srgbClr val="FF0000"/>
                </a:solidFill>
              </a:rPr>
              <a:t>height</a:t>
            </a:r>
            <a:r>
              <a:rPr lang="en-US" dirty="0" smtClean="0"/>
              <a:t>.</a:t>
            </a:r>
          </a:p>
          <a:p>
            <a:r>
              <a:rPr lang="en-US" dirty="0">
                <a:solidFill>
                  <a:srgbClr val="FF0000"/>
                </a:solidFill>
              </a:rPr>
              <a:t>Parents</a:t>
            </a:r>
            <a:r>
              <a:rPr lang="en-US" dirty="0"/>
              <a:t>, educators, and coaches must explain the </a:t>
            </a:r>
            <a:r>
              <a:rPr lang="en-US" dirty="0">
                <a:solidFill>
                  <a:srgbClr val="FF0000"/>
                </a:solidFill>
              </a:rPr>
              <a:t>dangers</a:t>
            </a:r>
            <a:r>
              <a:rPr lang="en-US" dirty="0"/>
              <a:t> </a:t>
            </a:r>
            <a:r>
              <a:rPr lang="en-US" dirty="0" smtClean="0"/>
              <a:t>of </a:t>
            </a:r>
            <a:r>
              <a:rPr lang="en-US" dirty="0" smtClean="0">
                <a:solidFill>
                  <a:srgbClr val="FF0000"/>
                </a:solidFill>
              </a:rPr>
              <a:t>drugs</a:t>
            </a:r>
            <a:r>
              <a:rPr lang="en-US" dirty="0" smtClean="0"/>
              <a:t> </a:t>
            </a:r>
            <a:r>
              <a:rPr lang="en-US" dirty="0"/>
              <a:t>and demonstrate that better alternatives, such as the periodization of </a:t>
            </a:r>
            <a:r>
              <a:rPr lang="en-US" dirty="0" smtClean="0"/>
              <a:t>strength training</a:t>
            </a:r>
            <a:r>
              <a:rPr lang="en-US" dirty="0"/>
              <a:t>, exist.</a:t>
            </a:r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D45432-104E-47C2-A325-803E07BF7A39}" type="slidenum">
              <a:rPr lang="en-US" smtClean="0"/>
              <a:t>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Semnan University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613852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Considerations for </a:t>
            </a:r>
            <a:r>
              <a:rPr lang="en-US" b="1" dirty="0" smtClean="0"/>
              <a:t>Post puberty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838200" y="1605280"/>
            <a:ext cx="10515600" cy="4860175"/>
          </a:xfrm>
        </p:spPr>
        <p:txBody>
          <a:bodyPr>
            <a:normAutofit/>
          </a:bodyPr>
          <a:lstStyle/>
          <a:p>
            <a:r>
              <a:rPr lang="en-US" dirty="0"/>
              <a:t>Some children grow faster (early maturers) than others of the same age (late maturers</a:t>
            </a:r>
            <a:r>
              <a:rPr lang="en-US" dirty="0" smtClean="0"/>
              <a:t>).</a:t>
            </a:r>
          </a:p>
          <a:p>
            <a:r>
              <a:rPr lang="en-US" dirty="0"/>
              <a:t>Girls who experience </a:t>
            </a:r>
            <a:r>
              <a:rPr lang="en-US" dirty="0">
                <a:solidFill>
                  <a:srgbClr val="FF0000"/>
                </a:solidFill>
              </a:rPr>
              <a:t>menarche</a:t>
            </a:r>
            <a:r>
              <a:rPr lang="en-US" dirty="0"/>
              <a:t> at an </a:t>
            </a:r>
            <a:r>
              <a:rPr lang="en-US" dirty="0">
                <a:solidFill>
                  <a:srgbClr val="FF0000"/>
                </a:solidFill>
              </a:rPr>
              <a:t>early age </a:t>
            </a:r>
            <a:r>
              <a:rPr lang="en-US" dirty="0"/>
              <a:t>(i.e., during puberty) are </a:t>
            </a:r>
            <a:r>
              <a:rPr lang="en-US" dirty="0" smtClean="0"/>
              <a:t>slightly </a:t>
            </a:r>
            <a:r>
              <a:rPr lang="en-US" dirty="0" smtClean="0">
                <a:solidFill>
                  <a:srgbClr val="FF0000"/>
                </a:solidFill>
              </a:rPr>
              <a:t>stronger</a:t>
            </a:r>
            <a:r>
              <a:rPr lang="en-US" dirty="0" smtClean="0"/>
              <a:t> </a:t>
            </a:r>
            <a:r>
              <a:rPr lang="en-US" dirty="0"/>
              <a:t>than those who experience it later</a:t>
            </a:r>
            <a:r>
              <a:rPr lang="en-US" dirty="0" smtClean="0"/>
              <a:t>.</a:t>
            </a:r>
          </a:p>
          <a:p>
            <a:r>
              <a:rPr lang="en-US" dirty="0"/>
              <a:t>By the time </a:t>
            </a:r>
            <a:r>
              <a:rPr lang="en-US" dirty="0">
                <a:solidFill>
                  <a:srgbClr val="FF0000"/>
                </a:solidFill>
              </a:rPr>
              <a:t>girls reach </a:t>
            </a:r>
            <a:r>
              <a:rPr lang="en-US" dirty="0" smtClean="0">
                <a:solidFill>
                  <a:srgbClr val="FF0000"/>
                </a:solidFill>
              </a:rPr>
              <a:t>post puberty</a:t>
            </a:r>
            <a:r>
              <a:rPr lang="en-US" dirty="0"/>
              <a:t>, </a:t>
            </a:r>
            <a:r>
              <a:rPr lang="en-US" dirty="0" smtClean="0">
                <a:solidFill>
                  <a:srgbClr val="FF0000"/>
                </a:solidFill>
              </a:rPr>
              <a:t>early</a:t>
            </a:r>
            <a:r>
              <a:rPr lang="en-US" dirty="0" smtClean="0"/>
              <a:t> maturers </a:t>
            </a:r>
            <a:r>
              <a:rPr lang="en-US" dirty="0"/>
              <a:t>are </a:t>
            </a:r>
            <a:r>
              <a:rPr lang="en-US" dirty="0">
                <a:solidFill>
                  <a:srgbClr val="FF0000"/>
                </a:solidFill>
              </a:rPr>
              <a:t>less strong </a:t>
            </a:r>
            <a:r>
              <a:rPr lang="en-US" dirty="0"/>
              <a:t>than </a:t>
            </a:r>
            <a:r>
              <a:rPr lang="en-US" dirty="0">
                <a:solidFill>
                  <a:srgbClr val="FF0000"/>
                </a:solidFill>
              </a:rPr>
              <a:t>late maturers </a:t>
            </a:r>
            <a:r>
              <a:rPr lang="en-US" dirty="0"/>
              <a:t>because of gains in </a:t>
            </a:r>
            <a:r>
              <a:rPr lang="en-US" dirty="0">
                <a:solidFill>
                  <a:srgbClr val="FF0000"/>
                </a:solidFill>
              </a:rPr>
              <a:t>relative body fat </a:t>
            </a:r>
            <a:r>
              <a:rPr lang="en-US" dirty="0" smtClean="0">
                <a:solidFill>
                  <a:srgbClr val="FF0000"/>
                </a:solidFill>
              </a:rPr>
              <a:t>combined </a:t>
            </a:r>
            <a:r>
              <a:rPr lang="en-US" dirty="0" smtClean="0"/>
              <a:t>with </a:t>
            </a:r>
            <a:r>
              <a:rPr lang="en-US" dirty="0">
                <a:solidFill>
                  <a:srgbClr val="FF0000"/>
                </a:solidFill>
              </a:rPr>
              <a:t>decreased activity </a:t>
            </a:r>
            <a:r>
              <a:rPr lang="en-US" dirty="0"/>
              <a:t>in the upper-body region</a:t>
            </a:r>
            <a:r>
              <a:rPr lang="en-US" dirty="0" smtClean="0"/>
              <a:t>.</a:t>
            </a:r>
          </a:p>
          <a:p>
            <a:r>
              <a:rPr lang="en-US" dirty="0">
                <a:solidFill>
                  <a:srgbClr val="FF0000"/>
                </a:solidFill>
              </a:rPr>
              <a:t>Early</a:t>
            </a:r>
            <a:r>
              <a:rPr lang="en-US" dirty="0"/>
              <a:t> maturers tend to be </a:t>
            </a:r>
            <a:r>
              <a:rPr lang="en-US" dirty="0">
                <a:solidFill>
                  <a:srgbClr val="FF0000"/>
                </a:solidFill>
              </a:rPr>
              <a:t>heavier </a:t>
            </a:r>
            <a:r>
              <a:rPr lang="en-US" dirty="0" smtClean="0">
                <a:solidFill>
                  <a:srgbClr val="FF0000"/>
                </a:solidFill>
              </a:rPr>
              <a:t>and taller </a:t>
            </a:r>
            <a:r>
              <a:rPr lang="en-US" dirty="0"/>
              <a:t>than </a:t>
            </a:r>
            <a:r>
              <a:rPr lang="en-US" dirty="0">
                <a:solidFill>
                  <a:srgbClr val="FF0000"/>
                </a:solidFill>
              </a:rPr>
              <a:t>late</a:t>
            </a:r>
            <a:r>
              <a:rPr lang="en-US" dirty="0"/>
              <a:t> maturers. In early maturers, the </a:t>
            </a:r>
            <a:r>
              <a:rPr lang="en-US" dirty="0">
                <a:solidFill>
                  <a:srgbClr val="FF0000"/>
                </a:solidFill>
              </a:rPr>
              <a:t>upper body and abdominals </a:t>
            </a:r>
            <a:r>
              <a:rPr lang="en-US" dirty="0"/>
              <a:t>are </a:t>
            </a:r>
            <a:r>
              <a:rPr lang="en-US" dirty="0" smtClean="0">
                <a:solidFill>
                  <a:srgbClr val="FF0000"/>
                </a:solidFill>
              </a:rPr>
              <a:t>weaker</a:t>
            </a:r>
            <a:r>
              <a:rPr lang="en-US" dirty="0" smtClean="0"/>
              <a:t> because </a:t>
            </a:r>
            <a:r>
              <a:rPr lang="en-US" dirty="0"/>
              <a:t>they grow more quickly.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D45432-104E-47C2-A325-803E07BF7A39}" type="slidenum">
              <a:rPr lang="en-US" smtClean="0"/>
              <a:t>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Semnan University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103103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Considerations for </a:t>
            </a:r>
            <a:r>
              <a:rPr lang="en-US" b="1" dirty="0" smtClean="0"/>
              <a:t>Post puberty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838200" y="1605280"/>
            <a:ext cx="10515600" cy="4860175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Early-maturing</a:t>
            </a:r>
            <a:r>
              <a:rPr lang="en-US" dirty="0"/>
              <a:t> boys perform </a:t>
            </a:r>
            <a:r>
              <a:rPr lang="en-US" dirty="0">
                <a:solidFill>
                  <a:srgbClr val="FF0000"/>
                </a:solidFill>
              </a:rPr>
              <a:t>better</a:t>
            </a:r>
            <a:r>
              <a:rPr lang="en-US" dirty="0"/>
              <a:t> than average and late maturers. </a:t>
            </a:r>
            <a:r>
              <a:rPr lang="en-US" dirty="0" smtClean="0"/>
              <a:t>Average-maturing boys </a:t>
            </a:r>
            <a:r>
              <a:rPr lang="en-US" dirty="0"/>
              <a:t>increase strength linearly </a:t>
            </a:r>
            <a:r>
              <a:rPr lang="en-US" dirty="0">
                <a:solidFill>
                  <a:srgbClr val="FF0000"/>
                </a:solidFill>
              </a:rPr>
              <a:t>until</a:t>
            </a:r>
            <a:r>
              <a:rPr lang="en-US" dirty="0"/>
              <a:t> late </a:t>
            </a:r>
            <a:r>
              <a:rPr lang="en-US" dirty="0">
                <a:solidFill>
                  <a:srgbClr val="FF0000"/>
                </a:solidFill>
              </a:rPr>
              <a:t>adolescence</a:t>
            </a:r>
            <a:r>
              <a:rPr lang="en-US" dirty="0" smtClean="0"/>
              <a:t>.</a:t>
            </a:r>
          </a:p>
          <a:p>
            <a:r>
              <a:rPr lang="en-US" dirty="0"/>
              <a:t>However, </a:t>
            </a:r>
            <a:r>
              <a:rPr lang="en-US" dirty="0">
                <a:solidFill>
                  <a:srgbClr val="FF0000"/>
                </a:solidFill>
              </a:rPr>
              <a:t>athletes in later phases of athletic development </a:t>
            </a:r>
            <a:r>
              <a:rPr lang="en-US" dirty="0"/>
              <a:t>(high-performance </a:t>
            </a:r>
            <a:r>
              <a:rPr lang="en-US" dirty="0" smtClean="0"/>
              <a:t>stage) may </a:t>
            </a:r>
            <a:r>
              <a:rPr lang="en-US" dirty="0"/>
              <a:t>not retain any </a:t>
            </a:r>
            <a:r>
              <a:rPr lang="en-US" dirty="0">
                <a:solidFill>
                  <a:srgbClr val="FF0000"/>
                </a:solidFill>
              </a:rPr>
              <a:t>advantages or disadvantages </a:t>
            </a:r>
            <a:r>
              <a:rPr lang="en-US" dirty="0"/>
              <a:t>of the </a:t>
            </a:r>
            <a:r>
              <a:rPr lang="en-US" dirty="0">
                <a:solidFill>
                  <a:srgbClr val="FF0000"/>
                </a:solidFill>
              </a:rPr>
              <a:t>early growth </a:t>
            </a:r>
            <a:r>
              <a:rPr lang="en-US" dirty="0"/>
              <a:t>and </a:t>
            </a:r>
            <a:r>
              <a:rPr lang="en-US" dirty="0" smtClean="0"/>
              <a:t>development stages.</a:t>
            </a:r>
          </a:p>
          <a:p>
            <a:r>
              <a:rPr lang="en-US" dirty="0"/>
              <a:t>For </a:t>
            </a:r>
            <a:r>
              <a:rPr lang="en-US" dirty="0">
                <a:solidFill>
                  <a:srgbClr val="FF0000"/>
                </a:solidFill>
              </a:rPr>
              <a:t>girls</a:t>
            </a:r>
            <a:r>
              <a:rPr lang="en-US" dirty="0"/>
              <a:t> to maintain strength proportionately in the upper and lower body </a:t>
            </a:r>
            <a:r>
              <a:rPr lang="en-US" dirty="0" smtClean="0"/>
              <a:t>from puberty </a:t>
            </a:r>
            <a:r>
              <a:rPr lang="en-US" dirty="0"/>
              <a:t>and </a:t>
            </a:r>
            <a:r>
              <a:rPr lang="en-US" dirty="0">
                <a:solidFill>
                  <a:srgbClr val="FF0000"/>
                </a:solidFill>
              </a:rPr>
              <a:t>especially </a:t>
            </a:r>
            <a:r>
              <a:rPr lang="en-US" dirty="0" smtClean="0">
                <a:solidFill>
                  <a:srgbClr val="FF0000"/>
                </a:solidFill>
              </a:rPr>
              <a:t>post puberty </a:t>
            </a:r>
            <a:r>
              <a:rPr lang="en-US" dirty="0">
                <a:solidFill>
                  <a:srgbClr val="FF0000"/>
                </a:solidFill>
              </a:rPr>
              <a:t>on</a:t>
            </a:r>
            <a:r>
              <a:rPr lang="en-US" dirty="0"/>
              <a:t>, programs should emphasize </a:t>
            </a:r>
            <a:r>
              <a:rPr lang="en-US" dirty="0">
                <a:solidFill>
                  <a:srgbClr val="FF0000"/>
                </a:solidFill>
              </a:rPr>
              <a:t>upper-body, </a:t>
            </a:r>
            <a:r>
              <a:rPr lang="en-US" dirty="0" smtClean="0">
                <a:solidFill>
                  <a:srgbClr val="FF0000"/>
                </a:solidFill>
              </a:rPr>
              <a:t>trunk</a:t>
            </a:r>
            <a:r>
              <a:rPr lang="en-US" dirty="0" smtClean="0"/>
              <a:t>, and </a:t>
            </a:r>
            <a:r>
              <a:rPr lang="en-US" dirty="0">
                <a:solidFill>
                  <a:srgbClr val="FF0000"/>
                </a:solidFill>
              </a:rPr>
              <a:t>shoulder-girdle</a:t>
            </a:r>
            <a:r>
              <a:rPr lang="en-US" dirty="0"/>
              <a:t> strength because girls tend to be </a:t>
            </a:r>
            <a:r>
              <a:rPr lang="en-US" dirty="0">
                <a:solidFill>
                  <a:srgbClr val="FF0000"/>
                </a:solidFill>
              </a:rPr>
              <a:t>weaker</a:t>
            </a:r>
            <a:r>
              <a:rPr lang="en-US" dirty="0"/>
              <a:t> in these areas.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D45432-104E-47C2-A325-803E07BF7A39}" type="slidenum">
              <a:rPr lang="en-US" smtClean="0"/>
              <a:t>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Semnan University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732815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Preventing Injuries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838200" y="1605280"/>
            <a:ext cx="10515600" cy="4860175"/>
          </a:xfrm>
        </p:spPr>
        <p:txBody>
          <a:bodyPr>
            <a:normAutofit/>
          </a:bodyPr>
          <a:lstStyle/>
          <a:p>
            <a:r>
              <a:rPr lang="en-US" dirty="0"/>
              <a:t>Children may experience </a:t>
            </a:r>
            <a:r>
              <a:rPr lang="en-US" dirty="0">
                <a:solidFill>
                  <a:srgbClr val="FF0000"/>
                </a:solidFill>
              </a:rPr>
              <a:t>injuries</a:t>
            </a:r>
            <a:r>
              <a:rPr lang="en-US" dirty="0"/>
              <a:t> from </a:t>
            </a:r>
            <a:r>
              <a:rPr lang="en-US" dirty="0">
                <a:solidFill>
                  <a:srgbClr val="FF0000"/>
                </a:solidFill>
              </a:rPr>
              <a:t>lifting heavy </a:t>
            </a:r>
            <a:r>
              <a:rPr lang="en-US" dirty="0"/>
              <a:t>weights during growth, </a:t>
            </a:r>
            <a:r>
              <a:rPr lang="en-US" dirty="0" smtClean="0"/>
              <a:t>especially during pre puberty </a:t>
            </a:r>
            <a:r>
              <a:rPr lang="en-US" dirty="0"/>
              <a:t>and puberty</a:t>
            </a:r>
            <a:r>
              <a:rPr lang="en-US" dirty="0" smtClean="0"/>
              <a:t>.</a:t>
            </a:r>
          </a:p>
          <a:p>
            <a:r>
              <a:rPr lang="en-US" dirty="0">
                <a:solidFill>
                  <a:srgbClr val="FF0000"/>
                </a:solidFill>
              </a:rPr>
              <a:t>Parents</a:t>
            </a:r>
            <a:r>
              <a:rPr lang="en-US" dirty="0"/>
              <a:t> should always be </a:t>
            </a:r>
            <a:r>
              <a:rPr lang="en-US" dirty="0">
                <a:solidFill>
                  <a:srgbClr val="FF0000"/>
                </a:solidFill>
              </a:rPr>
              <a:t>cautious</a:t>
            </a:r>
            <a:r>
              <a:rPr lang="en-US" dirty="0"/>
              <a:t> regarding </a:t>
            </a:r>
            <a:r>
              <a:rPr lang="en-US" dirty="0" smtClean="0">
                <a:solidFill>
                  <a:srgbClr val="FF0000"/>
                </a:solidFill>
              </a:rPr>
              <a:t>instructors or </a:t>
            </a:r>
            <a:r>
              <a:rPr lang="en-US" dirty="0">
                <a:solidFill>
                  <a:srgbClr val="FF0000"/>
                </a:solidFill>
              </a:rPr>
              <a:t>coaches </a:t>
            </a:r>
            <a:r>
              <a:rPr lang="en-US" dirty="0"/>
              <a:t>who expose children to </a:t>
            </a:r>
            <a:r>
              <a:rPr lang="en-US" dirty="0">
                <a:solidFill>
                  <a:srgbClr val="FF0000"/>
                </a:solidFill>
              </a:rPr>
              <a:t>bodybuilding</a:t>
            </a:r>
            <a:r>
              <a:rPr lang="en-US" dirty="0"/>
              <a:t>, </a:t>
            </a:r>
            <a:r>
              <a:rPr lang="en-US" dirty="0">
                <a:solidFill>
                  <a:srgbClr val="FF0000"/>
                </a:solidFill>
              </a:rPr>
              <a:t>Olympic weightlifting</a:t>
            </a:r>
            <a:r>
              <a:rPr lang="en-US" dirty="0"/>
              <a:t>, and </a:t>
            </a:r>
            <a:r>
              <a:rPr lang="en-US" dirty="0" smtClean="0"/>
              <a:t>powerlifting programs.</a:t>
            </a:r>
          </a:p>
          <a:p>
            <a:r>
              <a:rPr lang="en-US" dirty="0"/>
              <a:t>Children, </a:t>
            </a:r>
            <a:r>
              <a:rPr lang="en-US" dirty="0">
                <a:solidFill>
                  <a:srgbClr val="FF0000"/>
                </a:solidFill>
              </a:rPr>
              <a:t>especially </a:t>
            </a:r>
            <a:r>
              <a:rPr lang="en-US" dirty="0" smtClean="0">
                <a:solidFill>
                  <a:srgbClr val="FF0000"/>
                </a:solidFill>
              </a:rPr>
              <a:t>pre </a:t>
            </a:r>
            <a:r>
              <a:rPr lang="en-US" dirty="0" err="1" smtClean="0">
                <a:solidFill>
                  <a:srgbClr val="FF0000"/>
                </a:solidFill>
              </a:rPr>
              <a:t>pubescents</a:t>
            </a:r>
            <a:r>
              <a:rPr lang="en-US" dirty="0"/>
              <a:t>, cannot </a:t>
            </a:r>
            <a:r>
              <a:rPr lang="en-US" dirty="0">
                <a:solidFill>
                  <a:srgbClr val="FF0000"/>
                </a:solidFill>
              </a:rPr>
              <a:t>activate </a:t>
            </a:r>
            <a:r>
              <a:rPr lang="en-US" dirty="0" smtClean="0">
                <a:solidFill>
                  <a:srgbClr val="FF0000"/>
                </a:solidFill>
              </a:rPr>
              <a:t>their muscles </a:t>
            </a:r>
            <a:r>
              <a:rPr lang="en-US" dirty="0"/>
              <a:t>as adults do and are therefore more prone to certain injuries than </a:t>
            </a:r>
            <a:r>
              <a:rPr lang="en-US" dirty="0" smtClean="0"/>
              <a:t>adults.</a:t>
            </a:r>
          </a:p>
          <a:p>
            <a:r>
              <a:rPr lang="en-US" dirty="0">
                <a:solidFill>
                  <a:srgbClr val="FF0000"/>
                </a:solidFill>
              </a:rPr>
              <a:t>Understanding</a:t>
            </a:r>
            <a:r>
              <a:rPr lang="en-US" dirty="0"/>
              <a:t> the aerobic, anaerobic, and neuromuscular </a:t>
            </a:r>
            <a:r>
              <a:rPr lang="en-US" dirty="0">
                <a:solidFill>
                  <a:srgbClr val="FF0000"/>
                </a:solidFill>
              </a:rPr>
              <a:t>limitations</a:t>
            </a:r>
            <a:r>
              <a:rPr lang="en-US" dirty="0"/>
              <a:t> of young athletes </a:t>
            </a:r>
            <a:r>
              <a:rPr lang="en-US" dirty="0" smtClean="0">
                <a:solidFill>
                  <a:srgbClr val="FF0000"/>
                </a:solidFill>
              </a:rPr>
              <a:t>don’t suggest </a:t>
            </a:r>
            <a:r>
              <a:rPr lang="en-US" dirty="0" smtClean="0"/>
              <a:t>explosive-strength </a:t>
            </a:r>
            <a:r>
              <a:rPr lang="en-US" dirty="0"/>
              <a:t>exercises such as the clean and jerk or power </a:t>
            </a:r>
            <a:r>
              <a:rPr lang="en-US" dirty="0" smtClean="0"/>
              <a:t>clean.</a:t>
            </a:r>
          </a:p>
          <a:p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D45432-104E-47C2-A325-803E07BF7A39}" type="slidenum">
              <a:rPr lang="en-US" smtClean="0"/>
              <a:t>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Semnan University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9174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041815" y="2745144"/>
            <a:ext cx="6935932" cy="1179095"/>
          </a:xfrm>
        </p:spPr>
        <p:txBody>
          <a:bodyPr>
            <a:normAutofit/>
          </a:bodyPr>
          <a:lstStyle/>
          <a:p>
            <a:r>
              <a:rPr lang="en-US" sz="5400" b="1" dirty="0" smtClean="0"/>
              <a:t>Resistance </a:t>
            </a:r>
            <a:r>
              <a:rPr lang="en-US" sz="5400" b="1" dirty="0"/>
              <a:t>Training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>
          <a:xfrm>
            <a:off x="831850" y="811548"/>
            <a:ext cx="2248234" cy="656305"/>
          </a:xfrm>
        </p:spPr>
        <p:txBody>
          <a:bodyPr>
            <a:normAutofit/>
          </a:bodyPr>
          <a:lstStyle/>
          <a:p>
            <a:r>
              <a:rPr lang="en-US" sz="3600" b="1" dirty="0" smtClean="0">
                <a:solidFill>
                  <a:schemeClr val="tx1"/>
                </a:solidFill>
              </a:rPr>
              <a:t>Chapter 7</a:t>
            </a:r>
            <a:endParaRPr lang="en-US" sz="3600" b="1" dirty="0">
              <a:solidFill>
                <a:schemeClr val="tx1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D45432-104E-47C2-A325-803E07BF7A39}" type="slidenum">
              <a:rPr lang="en-US" smtClean="0"/>
              <a:t>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Semnan University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7099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Preventing Injuries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838200" y="1605280"/>
            <a:ext cx="10515600" cy="4860175"/>
          </a:xfrm>
        </p:spPr>
        <p:txBody>
          <a:bodyPr>
            <a:normAutofit/>
          </a:bodyPr>
          <a:lstStyle/>
          <a:p>
            <a:r>
              <a:rPr lang="en-US" dirty="0"/>
              <a:t>Young, </a:t>
            </a:r>
            <a:r>
              <a:rPr lang="en-US" dirty="0" smtClean="0"/>
              <a:t>immature bodies </a:t>
            </a:r>
            <a:r>
              <a:rPr lang="en-US" dirty="0">
                <a:solidFill>
                  <a:srgbClr val="FF0000"/>
                </a:solidFill>
              </a:rPr>
              <a:t>cannot</a:t>
            </a:r>
            <a:r>
              <a:rPr lang="en-US" dirty="0"/>
              <a:t> recruit the </a:t>
            </a:r>
            <a:r>
              <a:rPr lang="en-US" dirty="0">
                <a:solidFill>
                  <a:srgbClr val="FF0000"/>
                </a:solidFill>
              </a:rPr>
              <a:t>high-threshold Type II </a:t>
            </a:r>
            <a:r>
              <a:rPr lang="en-US" dirty="0"/>
              <a:t>muscle </a:t>
            </a:r>
            <a:r>
              <a:rPr lang="en-US" dirty="0" smtClean="0"/>
              <a:t>fibers.</a:t>
            </a:r>
          </a:p>
          <a:p>
            <a:r>
              <a:rPr lang="en-US" dirty="0"/>
              <a:t>A </a:t>
            </a:r>
            <a:r>
              <a:rPr lang="en-US" dirty="0">
                <a:solidFill>
                  <a:srgbClr val="FF0000"/>
                </a:solidFill>
              </a:rPr>
              <a:t>lack of knowledge </a:t>
            </a:r>
            <a:r>
              <a:rPr lang="en-US" dirty="0"/>
              <a:t>in </a:t>
            </a:r>
            <a:r>
              <a:rPr lang="en-US" dirty="0" smtClean="0"/>
              <a:t>training and </a:t>
            </a:r>
            <a:r>
              <a:rPr lang="en-US" dirty="0"/>
              <a:t>appropriate load </a:t>
            </a:r>
            <a:r>
              <a:rPr lang="en-US" dirty="0">
                <a:solidFill>
                  <a:srgbClr val="FF0000"/>
                </a:solidFill>
              </a:rPr>
              <a:t>progression</a:t>
            </a:r>
            <a:r>
              <a:rPr lang="en-US" dirty="0"/>
              <a:t>, </a:t>
            </a:r>
            <a:r>
              <a:rPr lang="en-US" dirty="0">
                <a:solidFill>
                  <a:srgbClr val="FF0000"/>
                </a:solidFill>
              </a:rPr>
              <a:t>improper posture during lifting</a:t>
            </a:r>
            <a:r>
              <a:rPr lang="en-US" dirty="0"/>
              <a:t>, and </a:t>
            </a:r>
            <a:r>
              <a:rPr lang="en-US" dirty="0">
                <a:solidFill>
                  <a:srgbClr val="FF0000"/>
                </a:solidFill>
              </a:rPr>
              <a:t>weak </a:t>
            </a:r>
            <a:r>
              <a:rPr lang="en-US" dirty="0" smtClean="0">
                <a:solidFill>
                  <a:srgbClr val="FF0000"/>
                </a:solidFill>
              </a:rPr>
              <a:t>abdominal </a:t>
            </a:r>
            <a:r>
              <a:rPr lang="en-US" dirty="0" smtClean="0"/>
              <a:t>muscles </a:t>
            </a:r>
            <a:r>
              <a:rPr lang="en-US" dirty="0"/>
              <a:t>are in most cases the culprits in children’s injuries. Young athletes </a:t>
            </a:r>
            <a:r>
              <a:rPr lang="en-US" dirty="0" smtClean="0"/>
              <a:t>experience </a:t>
            </a:r>
            <a:r>
              <a:rPr lang="en-US" dirty="0" smtClean="0">
                <a:solidFill>
                  <a:srgbClr val="FF0000"/>
                </a:solidFill>
              </a:rPr>
              <a:t>lower-back </a:t>
            </a:r>
            <a:r>
              <a:rPr lang="en-US" dirty="0">
                <a:solidFill>
                  <a:srgbClr val="FF0000"/>
                </a:solidFill>
              </a:rPr>
              <a:t>problems and knee </a:t>
            </a:r>
            <a:r>
              <a:rPr lang="en-US" dirty="0"/>
              <a:t>injuries</a:t>
            </a:r>
            <a:r>
              <a:rPr lang="en-US" dirty="0" smtClean="0"/>
              <a:t>.</a:t>
            </a:r>
          </a:p>
          <a:p>
            <a:r>
              <a:rPr lang="en-US" dirty="0">
                <a:solidFill>
                  <a:srgbClr val="FF0000"/>
                </a:solidFill>
              </a:rPr>
              <a:t>Growth plate injuries </a:t>
            </a:r>
            <a:r>
              <a:rPr lang="en-US" dirty="0"/>
              <a:t>(compression injuries in the shaft of the bones) are the </a:t>
            </a:r>
            <a:r>
              <a:rPr lang="en-US" dirty="0">
                <a:solidFill>
                  <a:srgbClr val="FF0000"/>
                </a:solidFill>
              </a:rPr>
              <a:t>most </a:t>
            </a:r>
            <a:r>
              <a:rPr lang="en-US" dirty="0" smtClean="0">
                <a:solidFill>
                  <a:srgbClr val="FF0000"/>
                </a:solidFill>
              </a:rPr>
              <a:t>serious injuries</a:t>
            </a:r>
            <a:r>
              <a:rPr lang="en-US" dirty="0" smtClean="0"/>
              <a:t>.</a:t>
            </a:r>
          </a:p>
          <a:p>
            <a:r>
              <a:rPr lang="en-US" dirty="0"/>
              <a:t>A growth plate fracture during childhood may result in </a:t>
            </a:r>
            <a:r>
              <a:rPr lang="en-US" dirty="0">
                <a:solidFill>
                  <a:srgbClr val="FF0000"/>
                </a:solidFill>
              </a:rPr>
              <a:t>shortness</a:t>
            </a:r>
            <a:r>
              <a:rPr lang="en-US" dirty="0"/>
              <a:t> of a limb</a:t>
            </a:r>
            <a:r>
              <a:rPr lang="en-US" dirty="0" smtClean="0"/>
              <a:t>.</a:t>
            </a:r>
          </a:p>
          <a:p>
            <a:r>
              <a:rPr lang="en-US" dirty="0"/>
              <a:t>These injuries occur most often in </a:t>
            </a:r>
            <a:r>
              <a:rPr lang="en-US" dirty="0">
                <a:solidFill>
                  <a:srgbClr val="FF0000"/>
                </a:solidFill>
              </a:rPr>
              <a:t>contact sports</a:t>
            </a:r>
            <a:r>
              <a:rPr lang="en-US" dirty="0"/>
              <a:t>.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D45432-104E-47C2-A325-803E07BF7A39}" type="slidenum">
              <a:rPr lang="en-US" smtClean="0"/>
              <a:t>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Semnan University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566069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Preventing Injuries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838200" y="1605280"/>
            <a:ext cx="10515600" cy="4860175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Strength</a:t>
            </a:r>
            <a:r>
              <a:rPr lang="en-US" dirty="0"/>
              <a:t> training appears to be </a:t>
            </a:r>
            <a:r>
              <a:rPr lang="en-US" dirty="0" smtClean="0">
                <a:solidFill>
                  <a:srgbClr val="FF0000"/>
                </a:solidFill>
              </a:rPr>
              <a:t>safe for </a:t>
            </a:r>
            <a:r>
              <a:rPr lang="en-US" dirty="0">
                <a:solidFill>
                  <a:srgbClr val="FF0000"/>
                </a:solidFill>
              </a:rPr>
              <a:t>the growth plates</a:t>
            </a:r>
            <a:r>
              <a:rPr lang="en-US" dirty="0"/>
              <a:t>; however, </a:t>
            </a:r>
            <a:r>
              <a:rPr lang="en-US" dirty="0">
                <a:solidFill>
                  <a:srgbClr val="FF0000"/>
                </a:solidFill>
              </a:rPr>
              <a:t>bone and muscle injuries </a:t>
            </a:r>
            <a:r>
              <a:rPr lang="en-US" dirty="0"/>
              <a:t>have been </a:t>
            </a:r>
            <a:r>
              <a:rPr lang="en-US" dirty="0" smtClean="0"/>
              <a:t>recorded.</a:t>
            </a:r>
          </a:p>
          <a:p>
            <a:r>
              <a:rPr lang="en-US" dirty="0"/>
              <a:t>Most injuries have been the result of </a:t>
            </a:r>
            <a:r>
              <a:rPr lang="en-US" dirty="0">
                <a:solidFill>
                  <a:srgbClr val="FF0000"/>
                </a:solidFill>
              </a:rPr>
              <a:t>poor instruction </a:t>
            </a:r>
            <a:r>
              <a:rPr lang="en-US" dirty="0"/>
              <a:t>on proper </a:t>
            </a:r>
            <a:r>
              <a:rPr lang="en-US" dirty="0">
                <a:solidFill>
                  <a:srgbClr val="FF0000"/>
                </a:solidFill>
              </a:rPr>
              <a:t>technique</a:t>
            </a:r>
            <a:r>
              <a:rPr lang="en-US" dirty="0"/>
              <a:t>, </a:t>
            </a:r>
            <a:r>
              <a:rPr lang="en-US" dirty="0" smtClean="0"/>
              <a:t>excessive </a:t>
            </a:r>
            <a:r>
              <a:rPr lang="en-US" dirty="0" smtClean="0">
                <a:solidFill>
                  <a:srgbClr val="FF0000"/>
                </a:solidFill>
              </a:rPr>
              <a:t>loading</a:t>
            </a:r>
            <a:r>
              <a:rPr lang="en-US" dirty="0"/>
              <a:t>, rotation, and </a:t>
            </a:r>
            <a:r>
              <a:rPr lang="en-US" dirty="0">
                <a:solidFill>
                  <a:srgbClr val="FF0000"/>
                </a:solidFill>
              </a:rPr>
              <a:t>ballistic</a:t>
            </a:r>
            <a:r>
              <a:rPr lang="en-US" dirty="0"/>
              <a:t> </a:t>
            </a:r>
            <a:r>
              <a:rPr lang="en-US" dirty="0" smtClean="0"/>
              <a:t>movements.</a:t>
            </a:r>
          </a:p>
          <a:p>
            <a:r>
              <a:rPr lang="en-US" dirty="0"/>
              <a:t>Coaches should focus on </a:t>
            </a:r>
            <a:r>
              <a:rPr lang="en-US" dirty="0">
                <a:solidFill>
                  <a:srgbClr val="FF0000"/>
                </a:solidFill>
              </a:rPr>
              <a:t>repetition</a:t>
            </a:r>
            <a:r>
              <a:rPr lang="en-US" dirty="0"/>
              <a:t> and </a:t>
            </a:r>
            <a:r>
              <a:rPr lang="en-US" dirty="0">
                <a:solidFill>
                  <a:srgbClr val="FF0000"/>
                </a:solidFill>
              </a:rPr>
              <a:t>variety</a:t>
            </a:r>
            <a:r>
              <a:rPr lang="en-US" dirty="0"/>
              <a:t> in exercise selection </a:t>
            </a:r>
            <a:r>
              <a:rPr lang="en-US" dirty="0" smtClean="0"/>
              <a:t>and </a:t>
            </a:r>
            <a:r>
              <a:rPr lang="en-US" dirty="0" smtClean="0">
                <a:solidFill>
                  <a:srgbClr val="FF0000"/>
                </a:solidFill>
              </a:rPr>
              <a:t>lessen </a:t>
            </a:r>
            <a:r>
              <a:rPr lang="en-US" dirty="0">
                <a:solidFill>
                  <a:srgbClr val="FF0000"/>
                </a:solidFill>
              </a:rPr>
              <a:t>loading</a:t>
            </a:r>
            <a:r>
              <a:rPr lang="en-US" dirty="0"/>
              <a:t>, which may only contribute to injury and provide little gains in strength</a:t>
            </a:r>
            <a:r>
              <a:rPr lang="en-US" dirty="0" smtClean="0"/>
              <a:t>.</a:t>
            </a:r>
          </a:p>
          <a:p>
            <a:r>
              <a:rPr lang="en-US" dirty="0"/>
              <a:t>Injuries such as </a:t>
            </a:r>
            <a:r>
              <a:rPr lang="en-US" dirty="0">
                <a:solidFill>
                  <a:srgbClr val="FF0000"/>
                </a:solidFill>
              </a:rPr>
              <a:t>strains, sprains, and soft tissue </a:t>
            </a:r>
            <a:r>
              <a:rPr lang="en-US" dirty="0"/>
              <a:t>damage are far more common, and </a:t>
            </a:r>
            <a:r>
              <a:rPr lang="en-US" dirty="0" smtClean="0"/>
              <a:t>yet much </a:t>
            </a:r>
            <a:r>
              <a:rPr lang="en-US" dirty="0"/>
              <a:t>more </a:t>
            </a:r>
            <a:r>
              <a:rPr lang="en-US" dirty="0">
                <a:solidFill>
                  <a:srgbClr val="FF0000"/>
                </a:solidFill>
              </a:rPr>
              <a:t>difficult</a:t>
            </a:r>
            <a:r>
              <a:rPr lang="en-US" dirty="0"/>
              <a:t> to prevent, than growth plate injuries.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D45432-104E-47C2-A325-803E07BF7A39}" type="slidenum">
              <a:rPr lang="en-US" smtClean="0"/>
              <a:t>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Semnan University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858058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Most effective injury-prevention </a:t>
            </a:r>
            <a:r>
              <a:rPr lang="en-US" b="1" dirty="0"/>
              <a:t>techniques are the following:</a:t>
            </a:r>
            <a:endParaRPr lang="en-US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838200" y="1605280"/>
            <a:ext cx="10515600" cy="4860175"/>
          </a:xfrm>
        </p:spPr>
        <p:txBody>
          <a:bodyPr>
            <a:normAutofit/>
          </a:bodyPr>
          <a:lstStyle/>
          <a:p>
            <a:r>
              <a:rPr lang="en-US" b="1" dirty="0"/>
              <a:t>Use strength-training programs that are designed to </a:t>
            </a:r>
            <a:r>
              <a:rPr lang="en-US" b="1" dirty="0">
                <a:solidFill>
                  <a:srgbClr val="FF0000"/>
                </a:solidFill>
              </a:rPr>
              <a:t>prevent</a:t>
            </a:r>
            <a:r>
              <a:rPr lang="en-US" b="1" dirty="0"/>
              <a:t> </a:t>
            </a:r>
            <a:r>
              <a:rPr lang="en-US" b="1" dirty="0" smtClean="0">
                <a:solidFill>
                  <a:srgbClr val="FF0000"/>
                </a:solidFill>
              </a:rPr>
              <a:t>injuries</a:t>
            </a:r>
            <a:r>
              <a:rPr lang="en-US" b="1" dirty="0" smtClean="0"/>
              <a:t>.</a:t>
            </a:r>
          </a:p>
          <a:p>
            <a:r>
              <a:rPr lang="en-US" b="1" dirty="0">
                <a:solidFill>
                  <a:srgbClr val="FF0000"/>
                </a:solidFill>
              </a:rPr>
              <a:t>Poor coaching</a:t>
            </a:r>
            <a:r>
              <a:rPr lang="en-US" b="1" dirty="0"/>
              <a:t>, high </a:t>
            </a:r>
            <a:r>
              <a:rPr lang="en-US" b="1" dirty="0">
                <a:solidFill>
                  <a:srgbClr val="FF0000"/>
                </a:solidFill>
              </a:rPr>
              <a:t>intensity</a:t>
            </a:r>
            <a:r>
              <a:rPr lang="en-US" b="1" dirty="0"/>
              <a:t>, and lack of </a:t>
            </a:r>
            <a:r>
              <a:rPr lang="en-US" b="1" dirty="0">
                <a:solidFill>
                  <a:srgbClr val="FF0000"/>
                </a:solidFill>
              </a:rPr>
              <a:t>progression</a:t>
            </a:r>
            <a:r>
              <a:rPr lang="en-US" b="1" dirty="0"/>
              <a:t> in training </a:t>
            </a:r>
            <a:r>
              <a:rPr lang="en-US" b="1" dirty="0" smtClean="0"/>
              <a:t>volume and </a:t>
            </a:r>
            <a:r>
              <a:rPr lang="en-US" b="1" dirty="0"/>
              <a:t>intensity can result in injuries</a:t>
            </a:r>
            <a:r>
              <a:rPr lang="en-US" b="1" dirty="0" smtClean="0"/>
              <a:t>.</a:t>
            </a:r>
          </a:p>
          <a:p>
            <a:r>
              <a:rPr lang="en-US" b="1" dirty="0"/>
              <a:t>Always start a training program with a </a:t>
            </a:r>
            <a:r>
              <a:rPr lang="en-US" b="1" dirty="0">
                <a:solidFill>
                  <a:srgbClr val="FF0000"/>
                </a:solidFill>
              </a:rPr>
              <a:t>warm-up</a:t>
            </a:r>
            <a:r>
              <a:rPr lang="en-US" b="1" dirty="0"/>
              <a:t> of 10-15 minutes of </a:t>
            </a:r>
            <a:r>
              <a:rPr lang="en-US" b="1" dirty="0" smtClean="0"/>
              <a:t>easy running</a:t>
            </a:r>
            <a:r>
              <a:rPr lang="en-US" b="1" dirty="0"/>
              <a:t>, stretching, and body-weight exercises</a:t>
            </a:r>
            <a:r>
              <a:rPr lang="en-US" b="1" dirty="0" smtClean="0"/>
              <a:t>.</a:t>
            </a:r>
          </a:p>
          <a:p>
            <a:r>
              <a:rPr lang="en-US" b="1" dirty="0"/>
              <a:t>To prevent shoulder pain, design a compensation strength-training </a:t>
            </a:r>
            <a:r>
              <a:rPr lang="en-US" b="1" dirty="0" smtClean="0"/>
              <a:t>program for </a:t>
            </a:r>
            <a:r>
              <a:rPr lang="en-US" b="1" dirty="0">
                <a:solidFill>
                  <a:srgbClr val="FF0000"/>
                </a:solidFill>
              </a:rPr>
              <a:t>all muscles </a:t>
            </a:r>
            <a:r>
              <a:rPr lang="en-US" b="1" dirty="0"/>
              <a:t>(especially for the abdomen) to balance the strength </a:t>
            </a:r>
            <a:r>
              <a:rPr lang="en-US" b="1" dirty="0" smtClean="0"/>
              <a:t>of the </a:t>
            </a:r>
            <a:r>
              <a:rPr lang="en-US" b="1" dirty="0"/>
              <a:t>lower back and the rotator </a:t>
            </a:r>
            <a:r>
              <a:rPr lang="en-US" b="1" dirty="0" smtClean="0"/>
              <a:t>cuffs.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D45432-104E-47C2-A325-803E07BF7A39}" type="slidenum">
              <a:rPr lang="en-US" smtClean="0"/>
              <a:t>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Semnan University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542918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Most effective injury-prevention </a:t>
            </a:r>
            <a:r>
              <a:rPr lang="en-US" b="1" dirty="0"/>
              <a:t>techniques are the following:</a:t>
            </a:r>
            <a:endParaRPr lang="en-US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838200" y="1605280"/>
            <a:ext cx="10515600" cy="4860175"/>
          </a:xfrm>
        </p:spPr>
        <p:txBody>
          <a:bodyPr>
            <a:norm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Do not abuse specificity </a:t>
            </a:r>
            <a:r>
              <a:rPr lang="en-US" b="1" dirty="0"/>
              <a:t>in training programs for children by only </a:t>
            </a:r>
            <a:r>
              <a:rPr lang="en-US" b="1" dirty="0" smtClean="0"/>
              <a:t>using exercises </a:t>
            </a:r>
            <a:r>
              <a:rPr lang="en-US" b="1" dirty="0"/>
              <a:t>specific only to your sport</a:t>
            </a:r>
            <a:r>
              <a:rPr lang="en-US" b="1" dirty="0" smtClean="0"/>
              <a:t>.</a:t>
            </a:r>
          </a:p>
          <a:p>
            <a:r>
              <a:rPr lang="en-US" b="1" dirty="0">
                <a:solidFill>
                  <a:srgbClr val="FF0000"/>
                </a:solidFill>
              </a:rPr>
              <a:t>Do not expose </a:t>
            </a:r>
            <a:r>
              <a:rPr lang="en-US" b="1" dirty="0"/>
              <a:t>athletes to maximum loads </a:t>
            </a:r>
            <a:r>
              <a:rPr lang="en-US" b="1" dirty="0">
                <a:solidFill>
                  <a:srgbClr val="FF0000"/>
                </a:solidFill>
              </a:rPr>
              <a:t>greater</a:t>
            </a:r>
            <a:r>
              <a:rPr lang="en-US" b="1" dirty="0"/>
              <a:t> than </a:t>
            </a:r>
            <a:r>
              <a:rPr lang="en-US" b="1" dirty="0">
                <a:solidFill>
                  <a:srgbClr val="FF0000"/>
                </a:solidFill>
              </a:rPr>
              <a:t>70 percent to </a:t>
            </a:r>
            <a:r>
              <a:rPr lang="en-US" b="1" dirty="0" smtClean="0">
                <a:solidFill>
                  <a:srgbClr val="FF0000"/>
                </a:solidFill>
              </a:rPr>
              <a:t>80 </a:t>
            </a:r>
            <a:r>
              <a:rPr lang="en-US" b="1" dirty="0" smtClean="0"/>
              <a:t>percent </a:t>
            </a:r>
            <a:r>
              <a:rPr lang="en-US" b="1" dirty="0"/>
              <a:t>of 1RM or to explosive lifts with free weights during </a:t>
            </a:r>
            <a:r>
              <a:rPr lang="en-US" b="1" dirty="0" err="1" smtClean="0"/>
              <a:t>prepuberty</a:t>
            </a:r>
            <a:r>
              <a:rPr lang="en-US" b="1" dirty="0" smtClean="0"/>
              <a:t>, puberty</a:t>
            </a:r>
            <a:r>
              <a:rPr lang="en-US" b="1" dirty="0"/>
              <a:t>, and early </a:t>
            </a:r>
            <a:r>
              <a:rPr lang="en-US" b="1" dirty="0" err="1"/>
              <a:t>postpuberty</a:t>
            </a:r>
            <a:r>
              <a:rPr lang="en-US" b="1" dirty="0" smtClean="0"/>
              <a:t>.</a:t>
            </a:r>
          </a:p>
          <a:p>
            <a:r>
              <a:rPr lang="en-US" b="1" dirty="0"/>
              <a:t>Young athletes </a:t>
            </a:r>
            <a:r>
              <a:rPr lang="en-US" b="1" dirty="0">
                <a:solidFill>
                  <a:srgbClr val="FF0000"/>
                </a:solidFill>
              </a:rPr>
              <a:t>should not participate </a:t>
            </a:r>
            <a:r>
              <a:rPr lang="en-US" b="1" dirty="0"/>
              <a:t>in competitions in </a:t>
            </a:r>
            <a:r>
              <a:rPr lang="en-US" b="1" dirty="0" smtClean="0">
                <a:solidFill>
                  <a:srgbClr val="FF0000"/>
                </a:solidFill>
              </a:rPr>
              <a:t>weightlifting</a:t>
            </a:r>
            <a:r>
              <a:rPr lang="en-US" b="1" dirty="0" smtClean="0"/>
              <a:t>, powerlifting,</a:t>
            </a:r>
          </a:p>
          <a:p>
            <a:r>
              <a:rPr lang="en-US" b="1" dirty="0"/>
              <a:t>Thorough </a:t>
            </a:r>
            <a:r>
              <a:rPr lang="en-US" b="1" dirty="0">
                <a:solidFill>
                  <a:srgbClr val="FF0000"/>
                </a:solidFill>
              </a:rPr>
              <a:t>instruction in lifting techniques</a:t>
            </a:r>
            <a:r>
              <a:rPr lang="en-US" b="1" dirty="0"/>
              <a:t>, especially free weights, must </a:t>
            </a:r>
            <a:r>
              <a:rPr lang="en-US" b="1" dirty="0" smtClean="0"/>
              <a:t>be part </a:t>
            </a:r>
            <a:r>
              <a:rPr lang="en-US" b="1" dirty="0"/>
              <a:t>of any strength-training program</a:t>
            </a:r>
            <a:r>
              <a:rPr lang="en-US" b="1" dirty="0" smtClean="0"/>
              <a:t>.</a:t>
            </a:r>
          </a:p>
          <a:p>
            <a:r>
              <a:rPr lang="en-US" b="1" dirty="0">
                <a:solidFill>
                  <a:srgbClr val="FF0000"/>
                </a:solidFill>
              </a:rPr>
              <a:t>Close guidance </a:t>
            </a:r>
            <a:r>
              <a:rPr lang="en-US" b="1" dirty="0"/>
              <a:t>and </a:t>
            </a:r>
            <a:r>
              <a:rPr lang="en-US" b="1" dirty="0">
                <a:solidFill>
                  <a:srgbClr val="FF0000"/>
                </a:solidFill>
              </a:rPr>
              <a:t>supervision</a:t>
            </a:r>
            <a:r>
              <a:rPr lang="en-US" b="1" dirty="0"/>
              <a:t> are necessary at all times for a </a:t>
            </a:r>
            <a:r>
              <a:rPr lang="en-US" b="1" dirty="0" smtClean="0"/>
              <a:t>problem-free gym</a:t>
            </a:r>
            <a:r>
              <a:rPr lang="en-US" b="1" dirty="0"/>
              <a:t>.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D45432-104E-47C2-A325-803E07BF7A39}" type="slidenum">
              <a:rPr lang="en-US" smtClean="0"/>
              <a:t>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Semnan University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134270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320964" y="69562"/>
            <a:ext cx="10515600" cy="780184"/>
          </a:xfrm>
        </p:spPr>
        <p:txBody>
          <a:bodyPr>
            <a:normAutofit/>
          </a:bodyPr>
          <a:lstStyle/>
          <a:p>
            <a:r>
              <a:rPr lang="en-US" b="1" dirty="0"/>
              <a:t>Periodization Models for Strength Training</a:t>
            </a:r>
            <a:endParaRPr lang="en-US" b="1" dirty="0"/>
          </a:p>
        </p:txBody>
      </p:sp>
      <p:pic>
        <p:nvPicPr>
          <p:cNvPr id="3" name="Content Placeholder 2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745837" y="734223"/>
            <a:ext cx="9931400" cy="598725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D45432-104E-47C2-A325-803E07BF7A39}" type="slidenum">
              <a:rPr lang="en-US" smtClean="0"/>
              <a:t>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Semnan University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617062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Strength-Training Model for Initiation</a:t>
            </a:r>
            <a:endParaRPr lang="en-US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838200" y="1605280"/>
            <a:ext cx="10515600" cy="4860175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strength-training </a:t>
            </a:r>
            <a:r>
              <a:rPr lang="en-US" dirty="0"/>
              <a:t>model for </a:t>
            </a:r>
            <a:r>
              <a:rPr lang="en-US" dirty="0" smtClean="0"/>
              <a:t>pre puberty in </a:t>
            </a:r>
            <a:r>
              <a:rPr lang="en-US" dirty="0"/>
              <a:t>an </a:t>
            </a:r>
            <a:r>
              <a:rPr lang="en-US" dirty="0">
                <a:solidFill>
                  <a:srgbClr val="FF0000"/>
                </a:solidFill>
              </a:rPr>
              <a:t>enjoyable</a:t>
            </a:r>
            <a:r>
              <a:rPr lang="en-US" dirty="0"/>
              <a:t>, </a:t>
            </a:r>
            <a:r>
              <a:rPr lang="en-US" dirty="0" smtClean="0"/>
              <a:t>playful environment.</a:t>
            </a:r>
          </a:p>
          <a:p>
            <a:r>
              <a:rPr lang="en-US" dirty="0"/>
              <a:t>At this stage, the </a:t>
            </a:r>
            <a:r>
              <a:rPr lang="en-US" dirty="0">
                <a:solidFill>
                  <a:srgbClr val="FF0000"/>
                </a:solidFill>
              </a:rPr>
              <a:t>body</a:t>
            </a:r>
            <a:r>
              <a:rPr lang="en-US" dirty="0"/>
              <a:t> is susceptible to </a:t>
            </a:r>
            <a:r>
              <a:rPr lang="en-US" dirty="0">
                <a:solidFill>
                  <a:srgbClr val="FF0000"/>
                </a:solidFill>
              </a:rPr>
              <a:t>injury</a:t>
            </a:r>
            <a:r>
              <a:rPr lang="en-US" dirty="0"/>
              <a:t> </a:t>
            </a:r>
            <a:r>
              <a:rPr lang="en-US" dirty="0" smtClean="0"/>
              <a:t>with excessive </a:t>
            </a:r>
            <a:r>
              <a:rPr lang="en-US" dirty="0"/>
              <a:t>stress</a:t>
            </a:r>
            <a:r>
              <a:rPr lang="en-US" dirty="0" smtClean="0"/>
              <a:t>.</a:t>
            </a:r>
          </a:p>
          <a:p>
            <a:r>
              <a:rPr lang="en-US" dirty="0" smtClean="0"/>
              <a:t>Limit it </a:t>
            </a:r>
            <a:r>
              <a:rPr lang="en-US" dirty="0"/>
              <a:t>to </a:t>
            </a:r>
            <a:r>
              <a:rPr lang="en-US" dirty="0">
                <a:solidFill>
                  <a:srgbClr val="FF0000"/>
                </a:solidFill>
              </a:rPr>
              <a:t>body-weight</a:t>
            </a:r>
            <a:r>
              <a:rPr lang="en-US" dirty="0"/>
              <a:t> or </a:t>
            </a:r>
            <a:r>
              <a:rPr lang="en-US" dirty="0">
                <a:solidFill>
                  <a:srgbClr val="FF0000"/>
                </a:solidFill>
              </a:rPr>
              <a:t>medicine</a:t>
            </a:r>
            <a:r>
              <a:rPr lang="en-US" dirty="0"/>
              <a:t> ball exercises</a:t>
            </a:r>
            <a:r>
              <a:rPr lang="en-US" dirty="0" smtClean="0"/>
              <a:t>.</a:t>
            </a:r>
          </a:p>
          <a:p>
            <a:r>
              <a:rPr lang="en-US" dirty="0"/>
              <a:t>Remember that </a:t>
            </a:r>
            <a:r>
              <a:rPr lang="en-US" dirty="0">
                <a:solidFill>
                  <a:srgbClr val="FF0000"/>
                </a:solidFill>
              </a:rPr>
              <a:t>multilateral</a:t>
            </a:r>
            <a:r>
              <a:rPr lang="en-US" dirty="0"/>
              <a:t> development is the major scope of training for </a:t>
            </a:r>
            <a:r>
              <a:rPr lang="en-US" dirty="0" smtClean="0"/>
              <a:t>pre puberty.</a:t>
            </a:r>
          </a:p>
          <a:p>
            <a:r>
              <a:rPr lang="en-US" dirty="0"/>
              <a:t>Although children spend most of the time performing their chosen sport, they </a:t>
            </a:r>
            <a:r>
              <a:rPr lang="en-US" dirty="0" smtClean="0"/>
              <a:t>should dedicate </a:t>
            </a:r>
            <a:r>
              <a:rPr lang="en-US" dirty="0">
                <a:solidFill>
                  <a:srgbClr val="FF0000"/>
                </a:solidFill>
              </a:rPr>
              <a:t>20 percent to 30 percent </a:t>
            </a:r>
            <a:r>
              <a:rPr lang="en-US" dirty="0"/>
              <a:t>of their training time per week to physical </a:t>
            </a:r>
            <a:r>
              <a:rPr lang="en-US" dirty="0" smtClean="0"/>
              <a:t>training, both </a:t>
            </a:r>
            <a:r>
              <a:rPr lang="en-US" dirty="0">
                <a:solidFill>
                  <a:srgbClr val="FF0000"/>
                </a:solidFill>
              </a:rPr>
              <a:t>strength and flexibility</a:t>
            </a:r>
            <a:r>
              <a:rPr lang="en-US" dirty="0" smtClean="0"/>
              <a:t>.</a:t>
            </a:r>
          </a:p>
          <a:p>
            <a:r>
              <a:rPr lang="en-US" dirty="0"/>
              <a:t>The </a:t>
            </a:r>
            <a:r>
              <a:rPr lang="en-US" dirty="0">
                <a:solidFill>
                  <a:srgbClr val="FF0000"/>
                </a:solidFill>
              </a:rPr>
              <a:t>purpose</a:t>
            </a:r>
            <a:r>
              <a:rPr lang="en-US" dirty="0"/>
              <a:t> of the strength-training program for </a:t>
            </a:r>
            <a:r>
              <a:rPr lang="en-US" dirty="0">
                <a:solidFill>
                  <a:srgbClr val="FF0000"/>
                </a:solidFill>
              </a:rPr>
              <a:t>prepubescent</a:t>
            </a:r>
            <a:r>
              <a:rPr lang="en-US" dirty="0"/>
              <a:t> and pubescent </a:t>
            </a:r>
            <a:r>
              <a:rPr lang="en-US" dirty="0" smtClean="0"/>
              <a:t>athletes is </a:t>
            </a:r>
            <a:r>
              <a:rPr lang="en-US" dirty="0"/>
              <a:t>to </a:t>
            </a:r>
            <a:r>
              <a:rPr lang="en-US" dirty="0">
                <a:solidFill>
                  <a:srgbClr val="FF0000"/>
                </a:solidFill>
              </a:rPr>
              <a:t>prepare the muscles, tendons, and joints </a:t>
            </a:r>
            <a:r>
              <a:rPr lang="en-US" dirty="0"/>
              <a:t>for the training stress of high </a:t>
            </a:r>
            <a:r>
              <a:rPr lang="en-US" dirty="0" smtClean="0"/>
              <a:t>performance at </a:t>
            </a:r>
            <a:r>
              <a:rPr lang="en-US" dirty="0"/>
              <a:t>maturation.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D45432-104E-47C2-A325-803E07BF7A39}" type="slidenum">
              <a:rPr lang="en-US" smtClean="0"/>
              <a:t>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Semnan University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291386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Circuit Training</a:t>
            </a:r>
            <a:endParaRPr lang="en-US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838200" y="1605280"/>
            <a:ext cx="10515600" cy="4860175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consisting of six to nine stations, to develop basic strength</a:t>
            </a:r>
            <a:r>
              <a:rPr lang="en-US" dirty="0" smtClean="0"/>
              <a:t>.</a:t>
            </a:r>
          </a:p>
          <a:p>
            <a:r>
              <a:rPr lang="en-US" dirty="0"/>
              <a:t>Training should last between </a:t>
            </a:r>
            <a:r>
              <a:rPr lang="en-US" dirty="0">
                <a:solidFill>
                  <a:srgbClr val="FF0000"/>
                </a:solidFill>
              </a:rPr>
              <a:t>15 and 20 </a:t>
            </a:r>
            <a:r>
              <a:rPr lang="en-US" dirty="0"/>
              <a:t>minutes and can progressively increase </a:t>
            </a:r>
            <a:r>
              <a:rPr lang="en-US" dirty="0" smtClean="0"/>
              <a:t>to </a:t>
            </a:r>
            <a:r>
              <a:rPr lang="en-US" dirty="0" smtClean="0">
                <a:solidFill>
                  <a:srgbClr val="FF0000"/>
                </a:solidFill>
              </a:rPr>
              <a:t>30</a:t>
            </a:r>
            <a:r>
              <a:rPr lang="en-US" dirty="0" smtClean="0"/>
              <a:t> </a:t>
            </a:r>
            <a:r>
              <a:rPr lang="en-US" dirty="0"/>
              <a:t>minutes toward the end of </a:t>
            </a:r>
            <a:r>
              <a:rPr lang="en-US" dirty="0" smtClean="0"/>
              <a:t>pre puberty.</a:t>
            </a:r>
          </a:p>
          <a:p>
            <a:r>
              <a:rPr lang="en-US" dirty="0">
                <a:solidFill>
                  <a:srgbClr val="FF0000"/>
                </a:solidFill>
              </a:rPr>
              <a:t>Arrange</a:t>
            </a:r>
            <a:r>
              <a:rPr lang="en-US" dirty="0"/>
              <a:t> the exercise stations so they alternate limbs, body parts, and muscle </a:t>
            </a:r>
            <a:r>
              <a:rPr lang="en-US" dirty="0" smtClean="0"/>
              <a:t>groups worked</a:t>
            </a:r>
            <a:r>
              <a:rPr lang="en-US" dirty="0"/>
              <a:t>. We suggest the following order: </a:t>
            </a:r>
            <a:r>
              <a:rPr lang="en-US" dirty="0">
                <a:solidFill>
                  <a:srgbClr val="FF0000"/>
                </a:solidFill>
              </a:rPr>
              <a:t>legs, arms, abdomen, and back</a:t>
            </a:r>
            <a:r>
              <a:rPr lang="en-US" dirty="0" smtClean="0"/>
              <a:t>.</a:t>
            </a:r>
          </a:p>
          <a:p>
            <a:r>
              <a:rPr lang="en-US" dirty="0"/>
              <a:t>The program should comprise between </a:t>
            </a:r>
            <a:r>
              <a:rPr lang="en-US" dirty="0">
                <a:solidFill>
                  <a:srgbClr val="FF0000"/>
                </a:solidFill>
              </a:rPr>
              <a:t>six and nine </a:t>
            </a:r>
            <a:r>
              <a:rPr lang="en-US" dirty="0"/>
              <a:t>exercises</a:t>
            </a:r>
            <a:r>
              <a:rPr lang="en-US" dirty="0" smtClean="0"/>
              <a:t>.</a:t>
            </a:r>
          </a:p>
          <a:p>
            <a:r>
              <a:rPr lang="en-US" dirty="0"/>
              <a:t>For new exercises, teach the </a:t>
            </a:r>
            <a:r>
              <a:rPr lang="en-US" dirty="0">
                <a:solidFill>
                  <a:srgbClr val="FF0000"/>
                </a:solidFill>
              </a:rPr>
              <a:t>proper technique</a:t>
            </a:r>
            <a:r>
              <a:rPr lang="en-US" dirty="0" smtClean="0"/>
              <a:t>.</a:t>
            </a:r>
          </a:p>
          <a:p>
            <a:r>
              <a:rPr lang="en-US" dirty="0"/>
              <a:t>Do not demand that the children complete an exercise or circuit as </a:t>
            </a:r>
            <a:r>
              <a:rPr lang="en-US" dirty="0">
                <a:solidFill>
                  <a:srgbClr val="FF0000"/>
                </a:solidFill>
              </a:rPr>
              <a:t>fast as possible</a:t>
            </a:r>
            <a:r>
              <a:rPr lang="en-US" dirty="0" smtClean="0"/>
              <a:t>.</a:t>
            </a:r>
          </a:p>
          <a:p>
            <a:r>
              <a:rPr lang="en-US" dirty="0"/>
              <a:t>Children should be able to perform the movements </a:t>
            </a:r>
            <a:r>
              <a:rPr lang="en-US" dirty="0">
                <a:solidFill>
                  <a:srgbClr val="FF0000"/>
                </a:solidFill>
              </a:rPr>
              <a:t>smoothly</a:t>
            </a:r>
            <a:r>
              <a:rPr lang="en-US" dirty="0"/>
              <a:t> and without </a:t>
            </a:r>
            <a:r>
              <a:rPr lang="en-US" dirty="0" smtClean="0">
                <a:solidFill>
                  <a:srgbClr val="FF0000"/>
                </a:solidFill>
              </a:rPr>
              <a:t>experiencing discomfort</a:t>
            </a:r>
            <a:r>
              <a:rPr lang="en-US" dirty="0"/>
              <a:t>.</a:t>
            </a:r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D45432-104E-47C2-A325-803E07BF7A39}" type="slidenum">
              <a:rPr lang="en-US" smtClean="0"/>
              <a:t>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Semnan University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317313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Circuit Training</a:t>
            </a:r>
            <a:endParaRPr lang="en-US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838200" y="1605280"/>
            <a:ext cx="10515600" cy="4860175"/>
          </a:xfrm>
        </p:spPr>
        <p:txBody>
          <a:bodyPr>
            <a:normAutofit/>
          </a:bodyPr>
          <a:lstStyle/>
          <a:p>
            <a:endParaRPr lang="en-US" dirty="0" smtClean="0"/>
          </a:p>
          <a:p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D45432-104E-47C2-A325-803E07BF7A39}" type="slidenum">
              <a:rPr lang="en-US" smtClean="0"/>
              <a:t>27</a:t>
            </a:fld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0872" y="1415792"/>
            <a:ext cx="11523975" cy="4283043"/>
          </a:xfrm>
          <a:prstGeom prst="rect">
            <a:avLst/>
          </a:prstGeom>
        </p:spPr>
      </p:pic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Semnan University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300794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35000" y="23697"/>
            <a:ext cx="10515600" cy="1325563"/>
          </a:xfrm>
        </p:spPr>
        <p:txBody>
          <a:bodyPr>
            <a:normAutofit/>
          </a:bodyPr>
          <a:lstStyle/>
          <a:p>
            <a:r>
              <a:rPr lang="en-US" b="1" dirty="0"/>
              <a:t>Circuit Training</a:t>
            </a:r>
            <a:endParaRPr lang="en-US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838200" y="1605280"/>
            <a:ext cx="10515600" cy="4860175"/>
          </a:xfrm>
        </p:spPr>
        <p:txBody>
          <a:bodyPr>
            <a:normAutofit/>
          </a:bodyPr>
          <a:lstStyle/>
          <a:p>
            <a:endParaRPr lang="en-US" dirty="0" smtClean="0"/>
          </a:p>
          <a:p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D45432-104E-47C2-A325-803E07BF7A39}" type="slidenum">
              <a:rPr lang="en-US" smtClean="0"/>
              <a:t>28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9786" y="1152731"/>
            <a:ext cx="11386028" cy="520361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Semnan University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012661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Circuit Training</a:t>
            </a:r>
            <a:endParaRPr lang="en-US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838200" y="1605280"/>
            <a:ext cx="10515600" cy="4860175"/>
          </a:xfrm>
        </p:spPr>
        <p:txBody>
          <a:bodyPr>
            <a:normAutofit/>
          </a:bodyPr>
          <a:lstStyle/>
          <a:p>
            <a:r>
              <a:rPr lang="en-US" dirty="0"/>
              <a:t>As much as possible, introduce exercises into the circuit that are </a:t>
            </a:r>
            <a:r>
              <a:rPr lang="en-US" dirty="0">
                <a:solidFill>
                  <a:srgbClr val="FF0000"/>
                </a:solidFill>
              </a:rPr>
              <a:t>enjoyable</a:t>
            </a:r>
            <a:r>
              <a:rPr lang="en-US" dirty="0"/>
              <a:t> and </a:t>
            </a:r>
            <a:r>
              <a:rPr lang="en-US" dirty="0" smtClean="0"/>
              <a:t>that the </a:t>
            </a:r>
            <a:r>
              <a:rPr lang="en-US" dirty="0"/>
              <a:t>children will be interested in performing</a:t>
            </a:r>
            <a:r>
              <a:rPr lang="en-US" dirty="0" smtClean="0"/>
              <a:t>.</a:t>
            </a:r>
            <a:endParaRPr lang="en-US" dirty="0"/>
          </a:p>
          <a:p>
            <a:r>
              <a:rPr lang="en-US" dirty="0"/>
              <a:t>Choose exercises that require equipment that is easy to carry, such as </a:t>
            </a:r>
            <a:r>
              <a:rPr lang="en-US" dirty="0" smtClean="0">
                <a:solidFill>
                  <a:srgbClr val="FF0000"/>
                </a:solidFill>
              </a:rPr>
              <a:t>medicine balls</a:t>
            </a:r>
            <a:r>
              <a:rPr lang="en-US" dirty="0">
                <a:solidFill>
                  <a:srgbClr val="FF0000"/>
                </a:solidFill>
              </a:rPr>
              <a:t>, rubber bands, and dumbbells</a:t>
            </a:r>
            <a:r>
              <a:rPr lang="en-US" dirty="0" smtClean="0"/>
              <a:t>.</a:t>
            </a:r>
          </a:p>
          <a:p>
            <a:r>
              <a:rPr lang="en-US" dirty="0"/>
              <a:t>Provide constant </a:t>
            </a:r>
            <a:r>
              <a:rPr lang="en-US" dirty="0">
                <a:solidFill>
                  <a:srgbClr val="FF0000"/>
                </a:solidFill>
              </a:rPr>
              <a:t>rewards</a:t>
            </a:r>
            <a:r>
              <a:rPr lang="en-US" dirty="0"/>
              <a:t> and </a:t>
            </a:r>
            <a:r>
              <a:rPr lang="en-US" dirty="0">
                <a:solidFill>
                  <a:srgbClr val="FF0000"/>
                </a:solidFill>
              </a:rPr>
              <a:t>encouragement</a:t>
            </a:r>
            <a:r>
              <a:rPr lang="en-US" dirty="0"/>
              <a:t> for good technique and </a:t>
            </a:r>
            <a:r>
              <a:rPr lang="en-US" dirty="0" smtClean="0"/>
              <a:t>individual improvement</a:t>
            </a:r>
            <a:r>
              <a:rPr lang="en-US" dirty="0"/>
              <a:t>.</a:t>
            </a:r>
            <a:endParaRPr lang="en-US" dirty="0" smtClean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D45432-104E-47C2-A325-803E07BF7A39}" type="slidenum">
              <a:rPr lang="en-US" smtClean="0"/>
              <a:t>29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Semnan University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24602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Introduction 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838200" y="1605280"/>
            <a:ext cx="10515600" cy="4860175"/>
          </a:xfrm>
        </p:spPr>
        <p:txBody>
          <a:bodyPr>
            <a:normAutofit lnSpcReduction="10000"/>
          </a:bodyPr>
          <a:lstStyle/>
          <a:p>
            <a:r>
              <a:rPr lang="en-US" dirty="0">
                <a:solidFill>
                  <a:srgbClr val="272525"/>
                </a:solidFill>
                <a:latin typeface="StoneSans"/>
              </a:rPr>
              <a:t>Benefits include improved </a:t>
            </a:r>
            <a:r>
              <a:rPr lang="en-US" dirty="0">
                <a:solidFill>
                  <a:srgbClr val="FF0000"/>
                </a:solidFill>
                <a:latin typeface="StoneSans"/>
              </a:rPr>
              <a:t>bone density</a:t>
            </a:r>
            <a:r>
              <a:rPr lang="en-US" dirty="0">
                <a:solidFill>
                  <a:srgbClr val="272525"/>
                </a:solidFill>
                <a:latin typeface="StoneSans"/>
              </a:rPr>
              <a:t>, </a:t>
            </a:r>
            <a:r>
              <a:rPr lang="en-US" dirty="0">
                <a:solidFill>
                  <a:srgbClr val="FF0000"/>
                </a:solidFill>
                <a:latin typeface="StoneSans"/>
              </a:rPr>
              <a:t>self-esteem</a:t>
            </a:r>
            <a:r>
              <a:rPr lang="en-US" dirty="0">
                <a:solidFill>
                  <a:srgbClr val="272525"/>
                </a:solidFill>
                <a:latin typeface="StoneSans"/>
              </a:rPr>
              <a:t>, </a:t>
            </a:r>
            <a:r>
              <a:rPr lang="en-US" dirty="0">
                <a:solidFill>
                  <a:srgbClr val="FF0000"/>
                </a:solidFill>
                <a:latin typeface="StoneSans"/>
              </a:rPr>
              <a:t>strength</a:t>
            </a:r>
            <a:r>
              <a:rPr lang="en-US" dirty="0">
                <a:solidFill>
                  <a:srgbClr val="272525"/>
                </a:solidFill>
                <a:latin typeface="StoneSans"/>
              </a:rPr>
              <a:t>, </a:t>
            </a:r>
            <a:r>
              <a:rPr lang="en-US" dirty="0">
                <a:solidFill>
                  <a:srgbClr val="FF0000"/>
                </a:solidFill>
                <a:latin typeface="StoneSans"/>
              </a:rPr>
              <a:t>power</a:t>
            </a:r>
            <a:r>
              <a:rPr lang="en-US" dirty="0">
                <a:solidFill>
                  <a:srgbClr val="272525"/>
                </a:solidFill>
                <a:latin typeface="StoneSans"/>
              </a:rPr>
              <a:t>, and </a:t>
            </a:r>
            <a:r>
              <a:rPr lang="en-US" dirty="0">
                <a:solidFill>
                  <a:srgbClr val="FF0000"/>
                </a:solidFill>
                <a:latin typeface="StoneSans"/>
              </a:rPr>
              <a:t>speed</a:t>
            </a:r>
            <a:r>
              <a:rPr lang="en-US" dirty="0">
                <a:solidFill>
                  <a:srgbClr val="272525"/>
                </a:solidFill>
                <a:latin typeface="StoneSans"/>
              </a:rPr>
              <a:t> </a:t>
            </a:r>
            <a:r>
              <a:rPr lang="en-US" dirty="0" smtClean="0">
                <a:solidFill>
                  <a:srgbClr val="272525"/>
                </a:solidFill>
                <a:latin typeface="StoneSans"/>
              </a:rPr>
              <a:t>and increases </a:t>
            </a:r>
            <a:r>
              <a:rPr lang="en-US" dirty="0">
                <a:solidFill>
                  <a:srgbClr val="272525"/>
                </a:solidFill>
                <a:latin typeface="StoneSans"/>
              </a:rPr>
              <a:t>in </a:t>
            </a:r>
            <a:r>
              <a:rPr lang="en-US" dirty="0">
                <a:solidFill>
                  <a:srgbClr val="FF0000"/>
                </a:solidFill>
                <a:latin typeface="StoneSans"/>
              </a:rPr>
              <a:t>fat-free </a:t>
            </a:r>
            <a:r>
              <a:rPr lang="en-US" dirty="0" smtClean="0">
                <a:solidFill>
                  <a:srgbClr val="FF0000"/>
                </a:solidFill>
                <a:latin typeface="StoneSans"/>
              </a:rPr>
              <a:t>mass</a:t>
            </a:r>
            <a:r>
              <a:rPr lang="en-US" dirty="0" smtClean="0">
                <a:solidFill>
                  <a:srgbClr val="272525"/>
                </a:solidFill>
                <a:latin typeface="StoneSans"/>
              </a:rPr>
              <a:t>.</a:t>
            </a:r>
          </a:p>
          <a:p>
            <a:r>
              <a:rPr lang="en-US" dirty="0">
                <a:solidFill>
                  <a:srgbClr val="272525"/>
                </a:solidFill>
                <a:latin typeface="StoneSans"/>
              </a:rPr>
              <a:t>In addition to </a:t>
            </a:r>
            <a:r>
              <a:rPr lang="en-US" dirty="0">
                <a:solidFill>
                  <a:srgbClr val="FF0000"/>
                </a:solidFill>
                <a:latin typeface="StoneSans"/>
              </a:rPr>
              <a:t>improving performance</a:t>
            </a:r>
            <a:r>
              <a:rPr lang="en-US" dirty="0">
                <a:solidFill>
                  <a:srgbClr val="272525"/>
                </a:solidFill>
                <a:latin typeface="StoneSans"/>
              </a:rPr>
              <a:t>, </a:t>
            </a:r>
            <a:r>
              <a:rPr lang="en-US" dirty="0" smtClean="0">
                <a:solidFill>
                  <a:srgbClr val="FF0000"/>
                </a:solidFill>
                <a:latin typeface="StoneSans"/>
              </a:rPr>
              <a:t>strength</a:t>
            </a:r>
            <a:r>
              <a:rPr lang="en-US" dirty="0" smtClean="0">
                <a:solidFill>
                  <a:srgbClr val="272525"/>
                </a:solidFill>
                <a:latin typeface="StoneSans"/>
              </a:rPr>
              <a:t> training </a:t>
            </a:r>
            <a:r>
              <a:rPr lang="en-US" dirty="0">
                <a:solidFill>
                  <a:srgbClr val="FF0000"/>
                </a:solidFill>
                <a:latin typeface="StoneSans"/>
              </a:rPr>
              <a:t>decreases</a:t>
            </a:r>
            <a:r>
              <a:rPr lang="en-US" dirty="0">
                <a:solidFill>
                  <a:srgbClr val="272525"/>
                </a:solidFill>
                <a:latin typeface="StoneSans"/>
              </a:rPr>
              <a:t> the chance of </a:t>
            </a:r>
            <a:r>
              <a:rPr lang="en-US" dirty="0">
                <a:solidFill>
                  <a:srgbClr val="FF0000"/>
                </a:solidFill>
                <a:latin typeface="StoneSans"/>
              </a:rPr>
              <a:t>sport-related injury </a:t>
            </a:r>
            <a:r>
              <a:rPr lang="en-US" dirty="0">
                <a:solidFill>
                  <a:srgbClr val="272525"/>
                </a:solidFill>
                <a:latin typeface="StoneSans"/>
              </a:rPr>
              <a:t>and creates a foundation for </a:t>
            </a:r>
            <a:r>
              <a:rPr lang="en-US" dirty="0" smtClean="0">
                <a:solidFill>
                  <a:srgbClr val="272525"/>
                </a:solidFill>
                <a:latin typeface="StoneSans"/>
              </a:rPr>
              <a:t>maintaining an </a:t>
            </a:r>
            <a:r>
              <a:rPr lang="en-US" dirty="0">
                <a:solidFill>
                  <a:srgbClr val="272525"/>
                </a:solidFill>
                <a:latin typeface="StoneSans"/>
              </a:rPr>
              <a:t>active lifestyle and </a:t>
            </a:r>
            <a:r>
              <a:rPr lang="en-US" dirty="0">
                <a:solidFill>
                  <a:srgbClr val="FF0000"/>
                </a:solidFill>
                <a:latin typeface="StoneSans"/>
              </a:rPr>
              <a:t>protecting</a:t>
            </a:r>
            <a:r>
              <a:rPr lang="en-US" dirty="0">
                <a:solidFill>
                  <a:srgbClr val="272525"/>
                </a:solidFill>
                <a:latin typeface="StoneSans"/>
              </a:rPr>
              <a:t> against the onset of </a:t>
            </a:r>
            <a:r>
              <a:rPr lang="en-US" dirty="0">
                <a:solidFill>
                  <a:srgbClr val="FF0000"/>
                </a:solidFill>
                <a:latin typeface="StoneSans"/>
              </a:rPr>
              <a:t>diseases as children </a:t>
            </a:r>
            <a:r>
              <a:rPr lang="en-US" dirty="0" smtClean="0">
                <a:solidFill>
                  <a:srgbClr val="272525"/>
                </a:solidFill>
                <a:latin typeface="StoneSans"/>
              </a:rPr>
              <a:t>mature.</a:t>
            </a:r>
          </a:p>
          <a:p>
            <a:r>
              <a:rPr lang="en-US" dirty="0">
                <a:solidFill>
                  <a:srgbClr val="272525"/>
                </a:solidFill>
                <a:latin typeface="StoneSans"/>
              </a:rPr>
              <a:t>Children can begin to strength train as early as </a:t>
            </a:r>
            <a:r>
              <a:rPr lang="en-US" dirty="0">
                <a:solidFill>
                  <a:srgbClr val="FF0000"/>
                </a:solidFill>
                <a:latin typeface="StoneSans"/>
              </a:rPr>
              <a:t>7 or 8 years </a:t>
            </a:r>
            <a:r>
              <a:rPr lang="en-US" dirty="0">
                <a:solidFill>
                  <a:srgbClr val="272525"/>
                </a:solidFill>
                <a:latin typeface="StoneSans"/>
              </a:rPr>
              <a:t>of age</a:t>
            </a:r>
            <a:r>
              <a:rPr lang="en-US" dirty="0" smtClean="0">
                <a:solidFill>
                  <a:srgbClr val="272525"/>
                </a:solidFill>
                <a:latin typeface="StoneSans"/>
              </a:rPr>
              <a:t>.</a:t>
            </a:r>
          </a:p>
          <a:p>
            <a:r>
              <a:rPr lang="en-US" dirty="0">
                <a:solidFill>
                  <a:srgbClr val="272525"/>
                </a:solidFill>
                <a:latin typeface="StoneSans"/>
              </a:rPr>
              <a:t>The </a:t>
            </a:r>
            <a:r>
              <a:rPr lang="en-US" dirty="0">
                <a:solidFill>
                  <a:srgbClr val="FF0000"/>
                </a:solidFill>
                <a:latin typeface="StoneSans"/>
              </a:rPr>
              <a:t>intensity</a:t>
            </a:r>
            <a:r>
              <a:rPr lang="en-US" dirty="0">
                <a:solidFill>
                  <a:srgbClr val="272525"/>
                </a:solidFill>
                <a:latin typeface="StoneSans"/>
              </a:rPr>
              <a:t> of </a:t>
            </a:r>
            <a:r>
              <a:rPr lang="en-US" dirty="0" smtClean="0">
                <a:solidFill>
                  <a:srgbClr val="272525"/>
                </a:solidFill>
                <a:latin typeface="StoneSans"/>
              </a:rPr>
              <a:t>the training </a:t>
            </a:r>
            <a:r>
              <a:rPr lang="en-US" dirty="0">
                <a:solidFill>
                  <a:srgbClr val="272525"/>
                </a:solidFill>
                <a:latin typeface="StoneSans"/>
              </a:rPr>
              <a:t>sessions should be </a:t>
            </a:r>
            <a:r>
              <a:rPr lang="en-US" dirty="0">
                <a:solidFill>
                  <a:srgbClr val="FF0000"/>
                </a:solidFill>
                <a:latin typeface="StoneSans"/>
              </a:rPr>
              <a:t>very minimal</a:t>
            </a:r>
            <a:r>
              <a:rPr lang="en-US" dirty="0">
                <a:solidFill>
                  <a:srgbClr val="272525"/>
                </a:solidFill>
                <a:latin typeface="StoneSans"/>
              </a:rPr>
              <a:t>. Sessions should focus on </a:t>
            </a:r>
            <a:r>
              <a:rPr lang="en-US" dirty="0">
                <a:solidFill>
                  <a:srgbClr val="FF0000"/>
                </a:solidFill>
                <a:latin typeface="StoneSans"/>
              </a:rPr>
              <a:t>multilateral</a:t>
            </a:r>
            <a:r>
              <a:rPr lang="en-US" dirty="0">
                <a:solidFill>
                  <a:srgbClr val="272525"/>
                </a:solidFill>
                <a:latin typeface="StoneSans"/>
              </a:rPr>
              <a:t> </a:t>
            </a:r>
            <a:r>
              <a:rPr lang="en-US" dirty="0" smtClean="0">
                <a:solidFill>
                  <a:srgbClr val="FF0000"/>
                </a:solidFill>
                <a:latin typeface="StoneSans"/>
              </a:rPr>
              <a:t>development</a:t>
            </a:r>
            <a:r>
              <a:rPr lang="en-US" dirty="0" smtClean="0">
                <a:solidFill>
                  <a:srgbClr val="272525"/>
                </a:solidFill>
                <a:latin typeface="StoneSans"/>
              </a:rPr>
              <a:t>, and </a:t>
            </a:r>
            <a:r>
              <a:rPr lang="en-US" dirty="0">
                <a:solidFill>
                  <a:srgbClr val="FF0000"/>
                </a:solidFill>
                <a:latin typeface="StoneSans"/>
              </a:rPr>
              <a:t>body-weight exercises </a:t>
            </a:r>
            <a:r>
              <a:rPr lang="en-US" dirty="0">
                <a:solidFill>
                  <a:srgbClr val="272525"/>
                </a:solidFill>
                <a:latin typeface="StoneSans"/>
              </a:rPr>
              <a:t>should be the foundational exercises used in training.</a:t>
            </a:r>
            <a:endParaRPr lang="en-US" dirty="0" smtClean="0">
              <a:solidFill>
                <a:srgbClr val="272525"/>
              </a:solidFill>
              <a:latin typeface="StoneSans"/>
            </a:endParaRPr>
          </a:p>
          <a:p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D45432-104E-47C2-A325-803E07BF7A39}" type="slidenum">
              <a:rPr lang="en-US" smtClean="0"/>
              <a:t>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Semnan University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413059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Strength-Training Model for Athletic Formation</a:t>
            </a:r>
            <a:endParaRPr lang="en-US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838200" y="1605280"/>
            <a:ext cx="10515600" cy="4860175"/>
          </a:xfrm>
        </p:spPr>
        <p:txBody>
          <a:bodyPr>
            <a:normAutofit/>
          </a:bodyPr>
          <a:lstStyle/>
          <a:p>
            <a:r>
              <a:rPr lang="en-US" dirty="0"/>
              <a:t>Although pubescent children grow rapidly during this stage, sometimes 4 to 5 </a:t>
            </a:r>
            <a:r>
              <a:rPr lang="en-US" dirty="0" smtClean="0"/>
              <a:t>inches </a:t>
            </a:r>
            <a:r>
              <a:rPr lang="en-US" dirty="0" smtClean="0">
                <a:solidFill>
                  <a:srgbClr val="FF0000"/>
                </a:solidFill>
              </a:rPr>
              <a:t>(10-12 </a:t>
            </a:r>
            <a:r>
              <a:rPr lang="en-US" dirty="0">
                <a:solidFill>
                  <a:srgbClr val="FF0000"/>
                </a:solidFill>
              </a:rPr>
              <a:t>cm) per year</a:t>
            </a:r>
            <a:r>
              <a:rPr lang="en-US" dirty="0"/>
              <a:t>, adequate strength training is essential for the young athletes</a:t>
            </a:r>
            <a:r>
              <a:rPr lang="en-US" dirty="0" smtClean="0"/>
              <a:t>.</a:t>
            </a:r>
          </a:p>
          <a:p>
            <a:r>
              <a:rPr lang="en-US" dirty="0"/>
              <a:t>Studies in which athletes perform </a:t>
            </a:r>
            <a:r>
              <a:rPr lang="en-US" dirty="0">
                <a:solidFill>
                  <a:srgbClr val="FF0000"/>
                </a:solidFill>
              </a:rPr>
              <a:t>1 to 2 sets of 10 or more </a:t>
            </a:r>
            <a:r>
              <a:rPr lang="en-US" dirty="0"/>
              <a:t>exercises for </a:t>
            </a:r>
            <a:r>
              <a:rPr lang="en-US" dirty="0">
                <a:solidFill>
                  <a:srgbClr val="FF0000"/>
                </a:solidFill>
              </a:rPr>
              <a:t>8 </a:t>
            </a:r>
            <a:r>
              <a:rPr lang="en-US" dirty="0" smtClean="0">
                <a:solidFill>
                  <a:srgbClr val="FF0000"/>
                </a:solidFill>
              </a:rPr>
              <a:t>reps at </a:t>
            </a:r>
            <a:r>
              <a:rPr lang="en-US" dirty="0">
                <a:solidFill>
                  <a:srgbClr val="FF0000"/>
                </a:solidFill>
              </a:rPr>
              <a:t>high intensity </a:t>
            </a:r>
            <a:r>
              <a:rPr lang="en-US" dirty="0"/>
              <a:t>have shown increases in strength without </a:t>
            </a:r>
            <a:r>
              <a:rPr lang="en-US" dirty="0" smtClean="0"/>
              <a:t>injury.</a:t>
            </a:r>
          </a:p>
          <a:p>
            <a:r>
              <a:rPr lang="en-US" dirty="0"/>
              <a:t>We do not </a:t>
            </a:r>
            <a:r>
              <a:rPr lang="en-US" dirty="0" smtClean="0"/>
              <a:t>recommend that </a:t>
            </a:r>
            <a:r>
              <a:rPr lang="en-US" dirty="0"/>
              <a:t>children and adolescents use maximal loads</a:t>
            </a:r>
            <a:r>
              <a:rPr lang="en-US" dirty="0" smtClean="0"/>
              <a:t>.</a:t>
            </a:r>
          </a:p>
          <a:p>
            <a:pPr marL="0" indent="0">
              <a:buNone/>
            </a:pPr>
            <a:endParaRPr lang="en-US" dirty="0" smtClean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D45432-104E-47C2-A325-803E07BF7A39}" type="slidenum">
              <a:rPr lang="en-US" smtClean="0"/>
              <a:t>30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Semnan University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329329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Program Design</a:t>
            </a:r>
            <a:endParaRPr lang="en-US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838200" y="1605280"/>
            <a:ext cx="10515600" cy="4860175"/>
          </a:xfrm>
        </p:spPr>
        <p:txBody>
          <a:bodyPr>
            <a:normAutofit/>
          </a:bodyPr>
          <a:lstStyle/>
          <a:p>
            <a:r>
              <a:rPr lang="en-US" dirty="0"/>
              <a:t>A strength-training program designed for pubescence should continue to apply the </a:t>
            </a:r>
            <a:r>
              <a:rPr lang="en-US" dirty="0" smtClean="0">
                <a:solidFill>
                  <a:srgbClr val="FF0000"/>
                </a:solidFill>
              </a:rPr>
              <a:t>three basic </a:t>
            </a:r>
            <a:r>
              <a:rPr lang="en-US" dirty="0">
                <a:solidFill>
                  <a:srgbClr val="FF0000"/>
                </a:solidFill>
              </a:rPr>
              <a:t>laws of strength </a:t>
            </a:r>
            <a:r>
              <a:rPr lang="en-US" dirty="0"/>
              <a:t>training</a:t>
            </a:r>
            <a:r>
              <a:rPr lang="en-US" dirty="0" smtClean="0"/>
              <a:t>.</a:t>
            </a:r>
          </a:p>
          <a:p>
            <a:r>
              <a:rPr lang="en-US" dirty="0"/>
              <a:t>Developing a </a:t>
            </a:r>
            <a:r>
              <a:rPr lang="en-US" dirty="0">
                <a:solidFill>
                  <a:srgbClr val="FF0000"/>
                </a:solidFill>
              </a:rPr>
              <a:t>good strength base</a:t>
            </a:r>
            <a:r>
              <a:rPr lang="en-US" dirty="0"/>
              <a:t>, with </a:t>
            </a:r>
            <a:r>
              <a:rPr lang="en-US" dirty="0">
                <a:solidFill>
                  <a:srgbClr val="FF0000"/>
                </a:solidFill>
              </a:rPr>
              <a:t>harmonious</a:t>
            </a:r>
            <a:r>
              <a:rPr lang="en-US" dirty="0"/>
              <a:t> muscles, is a major goal of </a:t>
            </a:r>
            <a:r>
              <a:rPr lang="en-US" dirty="0" smtClean="0"/>
              <a:t>strength training </a:t>
            </a:r>
            <a:r>
              <a:rPr lang="en-US" dirty="0"/>
              <a:t>at this stage</a:t>
            </a:r>
            <a:r>
              <a:rPr lang="en-US" dirty="0" smtClean="0"/>
              <a:t>.</a:t>
            </a:r>
          </a:p>
          <a:p>
            <a:r>
              <a:rPr lang="en-US" dirty="0"/>
              <a:t>To develop speed and power, use the athlete’s </a:t>
            </a:r>
            <a:r>
              <a:rPr lang="en-US" dirty="0">
                <a:solidFill>
                  <a:srgbClr val="FF0000"/>
                </a:solidFill>
              </a:rPr>
              <a:t>body weight </a:t>
            </a:r>
            <a:r>
              <a:rPr lang="en-US" dirty="0"/>
              <a:t>and </a:t>
            </a:r>
            <a:r>
              <a:rPr lang="en-US" dirty="0" smtClean="0"/>
              <a:t>continue performing </a:t>
            </a:r>
            <a:r>
              <a:rPr lang="en-US" dirty="0"/>
              <a:t>exercises with </a:t>
            </a:r>
            <a:r>
              <a:rPr lang="en-US" dirty="0">
                <a:solidFill>
                  <a:srgbClr val="FF0000"/>
                </a:solidFill>
              </a:rPr>
              <a:t>medicine balls</a:t>
            </a:r>
            <a:r>
              <a:rPr lang="en-US" dirty="0"/>
              <a:t>, mostly throws and relays</a:t>
            </a:r>
            <a:r>
              <a:rPr lang="en-US" dirty="0" smtClean="0"/>
              <a:t>.</a:t>
            </a:r>
          </a:p>
          <a:p>
            <a:r>
              <a:rPr lang="en-US" dirty="0"/>
              <a:t>Increase the </a:t>
            </a:r>
            <a:r>
              <a:rPr lang="en-US" dirty="0" smtClean="0"/>
              <a:t>weight of </a:t>
            </a:r>
            <a:r>
              <a:rPr lang="en-US" dirty="0"/>
              <a:t>the ball slightly, from five to nine pounds (2-4 kg</a:t>
            </a:r>
            <a:r>
              <a:rPr lang="en-US" dirty="0" smtClean="0"/>
              <a:t>).</a:t>
            </a:r>
          </a:p>
          <a:p>
            <a:r>
              <a:rPr lang="en-US" dirty="0"/>
              <a:t>Use </a:t>
            </a:r>
            <a:r>
              <a:rPr lang="en-US" dirty="0" smtClean="0"/>
              <a:t>exercises that </a:t>
            </a:r>
            <a:r>
              <a:rPr lang="en-US" dirty="0"/>
              <a:t>incorporate </a:t>
            </a:r>
            <a:r>
              <a:rPr lang="en-US" dirty="0">
                <a:solidFill>
                  <a:srgbClr val="FF0000"/>
                </a:solidFill>
              </a:rPr>
              <a:t>dumbbells</a:t>
            </a:r>
            <a:r>
              <a:rPr lang="en-US" dirty="0"/>
              <a:t>, </a:t>
            </a:r>
            <a:r>
              <a:rPr lang="en-US" dirty="0">
                <a:solidFill>
                  <a:srgbClr val="FF0000"/>
                </a:solidFill>
              </a:rPr>
              <a:t>barbells</a:t>
            </a:r>
            <a:r>
              <a:rPr lang="en-US" dirty="0"/>
              <a:t>, heavy </a:t>
            </a:r>
            <a:r>
              <a:rPr lang="en-US" dirty="0">
                <a:solidFill>
                  <a:srgbClr val="FF0000"/>
                </a:solidFill>
              </a:rPr>
              <a:t>bags</a:t>
            </a:r>
            <a:r>
              <a:rPr lang="en-US" dirty="0"/>
              <a:t>, and resistance </a:t>
            </a:r>
            <a:r>
              <a:rPr lang="en-US" dirty="0">
                <a:solidFill>
                  <a:srgbClr val="FF0000"/>
                </a:solidFill>
              </a:rPr>
              <a:t>bands</a:t>
            </a:r>
            <a:r>
              <a:rPr lang="en-US" dirty="0"/>
              <a:t> as well as </a:t>
            </a:r>
            <a:r>
              <a:rPr lang="en-US" dirty="0" smtClean="0"/>
              <a:t>devices such </a:t>
            </a:r>
            <a:r>
              <a:rPr lang="en-US" dirty="0"/>
              <a:t>as the </a:t>
            </a:r>
            <a:r>
              <a:rPr lang="en-US" dirty="0" smtClean="0">
                <a:solidFill>
                  <a:srgbClr val="FF0000"/>
                </a:solidFill>
              </a:rPr>
              <a:t>TRX</a:t>
            </a:r>
            <a:r>
              <a:rPr lang="en-US" dirty="0" smtClean="0"/>
              <a:t>.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D45432-104E-47C2-A325-803E07BF7A39}" type="slidenum">
              <a:rPr lang="en-US" smtClean="0"/>
              <a:t>31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Semnan University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835805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Program Design</a:t>
            </a:r>
            <a:endParaRPr lang="en-US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838200" y="1605280"/>
            <a:ext cx="10515600" cy="4860175"/>
          </a:xfrm>
        </p:spPr>
        <p:txBody>
          <a:bodyPr>
            <a:normAutofit/>
          </a:bodyPr>
          <a:lstStyle/>
          <a:p>
            <a:r>
              <a:rPr lang="en-US" dirty="0"/>
              <a:t>Most gym machines </a:t>
            </a:r>
            <a:r>
              <a:rPr lang="en-US" dirty="0" smtClean="0"/>
              <a:t>are not </a:t>
            </a:r>
            <a:r>
              <a:rPr lang="en-US" dirty="0"/>
              <a:t>designed for the length of children’s limbs</a:t>
            </a:r>
            <a:r>
              <a:rPr lang="en-US" dirty="0" smtClean="0"/>
              <a:t>.</a:t>
            </a:r>
          </a:p>
          <a:p>
            <a:r>
              <a:rPr lang="en-US" dirty="0"/>
              <a:t>Teach the basic </a:t>
            </a:r>
            <a:r>
              <a:rPr lang="en-US" dirty="0" smtClean="0"/>
              <a:t>stance</a:t>
            </a:r>
          </a:p>
          <a:p>
            <a:r>
              <a:rPr lang="en-US" dirty="0"/>
              <a:t>Teach proper technique for all </a:t>
            </a:r>
            <a:r>
              <a:rPr lang="en-US" dirty="0" smtClean="0"/>
              <a:t>movements</a:t>
            </a:r>
          </a:p>
          <a:p>
            <a:r>
              <a:rPr lang="en-US" dirty="0"/>
              <a:t>Learn the correct technique without any </a:t>
            </a:r>
            <a:r>
              <a:rPr lang="en-US" dirty="0" smtClean="0"/>
              <a:t>weight</a:t>
            </a:r>
          </a:p>
          <a:p>
            <a:r>
              <a:rPr lang="en-US" dirty="0"/>
              <a:t>Learn to balance the barbell that will be </a:t>
            </a:r>
            <a:r>
              <a:rPr lang="en-US" dirty="0" smtClean="0"/>
              <a:t>used</a:t>
            </a:r>
          </a:p>
          <a:p>
            <a:r>
              <a:rPr lang="en-US" dirty="0"/>
              <a:t>Use just a barbell with no additional weights </a:t>
            </a:r>
            <a:r>
              <a:rPr lang="en-US" dirty="0" smtClean="0"/>
              <a:t>attached</a:t>
            </a:r>
          </a:p>
          <a:p>
            <a:r>
              <a:rPr lang="en-US" dirty="0"/>
              <a:t>Use slightly increased loads while concentrating on correct technique</a:t>
            </a:r>
            <a:endParaRPr lang="en-US" dirty="0" smtClean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D45432-104E-47C2-A325-803E07BF7A39}" type="slidenum">
              <a:rPr lang="en-US" smtClean="0"/>
              <a:t>32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Semnan University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798667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Program Design</a:t>
            </a:r>
            <a:endParaRPr lang="en-US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838200" y="1605280"/>
            <a:ext cx="10515600" cy="4860175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Increase the duration </a:t>
            </a:r>
            <a:r>
              <a:rPr lang="en-US" dirty="0"/>
              <a:t>of a training session. Assume that the athlete trains twice </a:t>
            </a:r>
            <a:r>
              <a:rPr lang="en-US" dirty="0" smtClean="0"/>
              <a:t>a week </a:t>
            </a:r>
            <a:r>
              <a:rPr lang="en-US" dirty="0"/>
              <a:t>for one </a:t>
            </a:r>
            <a:r>
              <a:rPr lang="en-US" dirty="0" smtClean="0"/>
              <a:t>hour.</a:t>
            </a:r>
          </a:p>
          <a:p>
            <a:r>
              <a:rPr lang="en-US" dirty="0">
                <a:solidFill>
                  <a:srgbClr val="FF0000"/>
                </a:solidFill>
              </a:rPr>
              <a:t>Increase the number of training sessions </a:t>
            </a:r>
            <a:r>
              <a:rPr lang="en-US" dirty="0"/>
              <a:t>per week</a:t>
            </a:r>
            <a:r>
              <a:rPr lang="en-US" dirty="0" smtClean="0"/>
              <a:t>. </a:t>
            </a:r>
            <a:r>
              <a:rPr lang="en-US" dirty="0"/>
              <a:t>number of sessions from two to three per week</a:t>
            </a:r>
            <a:r>
              <a:rPr lang="en-US" dirty="0" smtClean="0"/>
              <a:t>.</a:t>
            </a:r>
          </a:p>
          <a:p>
            <a:r>
              <a:rPr lang="en-US" dirty="0">
                <a:solidFill>
                  <a:srgbClr val="FF0000"/>
                </a:solidFill>
              </a:rPr>
              <a:t>Increase the number of repetitions </a:t>
            </a:r>
            <a:r>
              <a:rPr lang="en-US" dirty="0"/>
              <a:t>per training session for all types of </a:t>
            </a:r>
            <a:r>
              <a:rPr lang="en-US" dirty="0" smtClean="0"/>
              <a:t>activities and </a:t>
            </a:r>
            <a:r>
              <a:rPr lang="en-US" dirty="0"/>
              <a:t>skills, including technical, tactical, and physical</a:t>
            </a:r>
            <a:r>
              <a:rPr lang="en-US" dirty="0" smtClean="0"/>
              <a:t>.</a:t>
            </a:r>
          </a:p>
          <a:p>
            <a:r>
              <a:rPr lang="en-US" dirty="0"/>
              <a:t>When you exhaust the previous three options, higher training demand will </a:t>
            </a:r>
            <a:r>
              <a:rPr lang="en-US" dirty="0" smtClean="0"/>
              <a:t>come from </a:t>
            </a:r>
            <a:r>
              <a:rPr lang="en-US" dirty="0"/>
              <a:t>increasing the number of repetitions of drills or exercises performed per set</a:t>
            </a:r>
            <a:r>
              <a:rPr lang="en-US" dirty="0" smtClean="0"/>
              <a:t>.</a:t>
            </a:r>
          </a:p>
          <a:p>
            <a:r>
              <a:rPr lang="en-US" dirty="0">
                <a:solidFill>
                  <a:srgbClr val="FF0000"/>
                </a:solidFill>
              </a:rPr>
              <a:t>The strength-training increment can be from 20 to 30 and </a:t>
            </a:r>
            <a:r>
              <a:rPr lang="en-US" dirty="0"/>
              <a:t>even 40 minutes per </a:t>
            </a:r>
            <a:r>
              <a:rPr lang="en-US" dirty="0" smtClean="0"/>
              <a:t>session toward </a:t>
            </a:r>
            <a:r>
              <a:rPr lang="en-US" dirty="0"/>
              <a:t>the end of pubescence.</a:t>
            </a:r>
            <a:endParaRPr lang="en-US" dirty="0" smtClean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D45432-104E-47C2-A325-803E07BF7A39}" type="slidenum">
              <a:rPr lang="en-US" smtClean="0"/>
              <a:t>33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Semnan University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602197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Strength-Training Model for Specialization</a:t>
            </a:r>
            <a:endParaRPr lang="en-US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838200" y="1605280"/>
            <a:ext cx="10515600" cy="4860175"/>
          </a:xfrm>
        </p:spPr>
        <p:txBody>
          <a:bodyPr>
            <a:normAutofit/>
          </a:bodyPr>
          <a:lstStyle/>
          <a:p>
            <a:r>
              <a:rPr lang="en-US" dirty="0"/>
              <a:t>From this stage of development </a:t>
            </a:r>
            <a:r>
              <a:rPr lang="en-US" dirty="0" smtClean="0"/>
              <a:t>up</a:t>
            </a:r>
            <a:r>
              <a:rPr lang="fa-IR" dirty="0" smtClean="0"/>
              <a:t> </a:t>
            </a:r>
            <a:r>
              <a:rPr lang="en-US" dirty="0" smtClean="0"/>
              <a:t>to </a:t>
            </a:r>
            <a:r>
              <a:rPr lang="en-US" dirty="0"/>
              <a:t>maturation, boys will increase the proportion of muscles from about </a:t>
            </a:r>
            <a:r>
              <a:rPr lang="en-US" dirty="0">
                <a:solidFill>
                  <a:srgbClr val="FF0000"/>
                </a:solidFill>
              </a:rPr>
              <a:t>27</a:t>
            </a:r>
            <a:r>
              <a:rPr lang="en-US" dirty="0"/>
              <a:t> percent </a:t>
            </a:r>
            <a:r>
              <a:rPr lang="en-US" dirty="0" smtClean="0"/>
              <a:t>of</a:t>
            </a:r>
            <a:r>
              <a:rPr lang="fa-IR" dirty="0" smtClean="0"/>
              <a:t> </a:t>
            </a:r>
            <a:r>
              <a:rPr lang="en-US" dirty="0" smtClean="0"/>
              <a:t>total </a:t>
            </a:r>
            <a:r>
              <a:rPr lang="en-US" dirty="0"/>
              <a:t>body mass to about </a:t>
            </a:r>
            <a:r>
              <a:rPr lang="en-US" dirty="0">
                <a:solidFill>
                  <a:srgbClr val="FF0000"/>
                </a:solidFill>
              </a:rPr>
              <a:t>40</a:t>
            </a:r>
            <a:r>
              <a:rPr lang="en-US" dirty="0"/>
              <a:t> </a:t>
            </a:r>
            <a:r>
              <a:rPr lang="en-US" dirty="0" smtClean="0"/>
              <a:t>percent</a:t>
            </a:r>
            <a:r>
              <a:rPr lang="fa-IR" dirty="0" smtClean="0"/>
              <a:t>.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Post</a:t>
            </a:r>
            <a:r>
              <a:rPr lang="fa-IR" dirty="0" smtClean="0">
                <a:solidFill>
                  <a:srgbClr val="FF0000"/>
                </a:solidFill>
              </a:rPr>
              <a:t> </a:t>
            </a:r>
            <a:r>
              <a:rPr lang="en-US" dirty="0" smtClean="0">
                <a:solidFill>
                  <a:srgbClr val="FF0000"/>
                </a:solidFill>
              </a:rPr>
              <a:t>pubescence </a:t>
            </a:r>
            <a:r>
              <a:rPr lang="en-US" dirty="0"/>
              <a:t>is a development phase that includes young athletes who </a:t>
            </a:r>
            <a:r>
              <a:rPr lang="en-US" dirty="0">
                <a:solidFill>
                  <a:srgbClr val="FF0000"/>
                </a:solidFill>
              </a:rPr>
              <a:t>differ in </a:t>
            </a:r>
            <a:r>
              <a:rPr lang="en-US" dirty="0" smtClean="0">
                <a:solidFill>
                  <a:srgbClr val="FF0000"/>
                </a:solidFill>
              </a:rPr>
              <a:t>chronological</a:t>
            </a:r>
            <a:r>
              <a:rPr lang="fa-IR" dirty="0" smtClean="0">
                <a:solidFill>
                  <a:srgbClr val="FF0000"/>
                </a:solidFill>
              </a:rPr>
              <a:t> </a:t>
            </a:r>
            <a:r>
              <a:rPr lang="en-US" dirty="0" smtClean="0">
                <a:solidFill>
                  <a:srgbClr val="FF0000"/>
                </a:solidFill>
              </a:rPr>
              <a:t>age </a:t>
            </a:r>
            <a:r>
              <a:rPr lang="en-US" dirty="0">
                <a:solidFill>
                  <a:srgbClr val="FF0000"/>
                </a:solidFill>
              </a:rPr>
              <a:t>by two or three years</a:t>
            </a:r>
            <a:r>
              <a:rPr lang="en-US" dirty="0"/>
              <a:t>. Therefore, instructors must carefully and </a:t>
            </a:r>
            <a:r>
              <a:rPr lang="en-US" dirty="0" smtClean="0"/>
              <a:t>progressively</a:t>
            </a:r>
            <a:r>
              <a:rPr lang="fa-IR" dirty="0" smtClean="0"/>
              <a:t> </a:t>
            </a:r>
            <a:r>
              <a:rPr lang="en-US" dirty="0" smtClean="0"/>
              <a:t>monitor </a:t>
            </a:r>
            <a:r>
              <a:rPr lang="en-US" dirty="0"/>
              <a:t>the introduction of training specificity according to the needs of the sport</a:t>
            </a:r>
            <a:r>
              <a:rPr lang="en-US" dirty="0" smtClean="0"/>
              <a:t>.</a:t>
            </a:r>
            <a:endParaRPr lang="fa-IR" dirty="0" smtClean="0"/>
          </a:p>
          <a:p>
            <a:r>
              <a:rPr lang="en-US" dirty="0"/>
              <a:t>Maintain </a:t>
            </a:r>
            <a:r>
              <a:rPr lang="en-US" dirty="0">
                <a:solidFill>
                  <a:srgbClr val="FF0000"/>
                </a:solidFill>
              </a:rPr>
              <a:t>multilateral</a:t>
            </a:r>
            <a:r>
              <a:rPr lang="en-US" dirty="0"/>
              <a:t> training during </a:t>
            </a:r>
            <a:r>
              <a:rPr lang="en-US" dirty="0" smtClean="0"/>
              <a:t>post pubescence</a:t>
            </a:r>
            <a:r>
              <a:rPr lang="en-US" dirty="0"/>
              <a:t>, </a:t>
            </a:r>
            <a:r>
              <a:rPr lang="en-US" dirty="0">
                <a:solidFill>
                  <a:srgbClr val="FF0000"/>
                </a:solidFill>
              </a:rPr>
              <a:t>although</a:t>
            </a:r>
            <a:r>
              <a:rPr lang="en-US" dirty="0"/>
              <a:t> the proportions </a:t>
            </a:r>
            <a:r>
              <a:rPr lang="en-US" dirty="0" smtClean="0"/>
              <a:t>between it </a:t>
            </a:r>
            <a:r>
              <a:rPr lang="en-US" dirty="0"/>
              <a:t>and </a:t>
            </a:r>
            <a:r>
              <a:rPr lang="en-US" dirty="0">
                <a:solidFill>
                  <a:srgbClr val="FF0000"/>
                </a:solidFill>
              </a:rPr>
              <a:t>sport-specific training </a:t>
            </a:r>
            <a:r>
              <a:rPr lang="en-US" dirty="0"/>
              <a:t>will </a:t>
            </a:r>
            <a:r>
              <a:rPr lang="en-US" dirty="0">
                <a:solidFill>
                  <a:srgbClr val="FF0000"/>
                </a:solidFill>
              </a:rPr>
              <a:t>progressively</a:t>
            </a:r>
            <a:r>
              <a:rPr lang="en-US" dirty="0"/>
              <a:t> change in favor of specificity.</a:t>
            </a:r>
            <a:endParaRPr lang="en-US" dirty="0" smtClean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D45432-104E-47C2-A325-803E07BF7A39}" type="slidenum">
              <a:rPr lang="en-US" smtClean="0"/>
              <a:t>34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Semnan University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898042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Strength-Training Model for Specialization</a:t>
            </a:r>
            <a:endParaRPr lang="en-US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838200" y="1605280"/>
            <a:ext cx="10515600" cy="4860175"/>
          </a:xfrm>
        </p:spPr>
        <p:txBody>
          <a:bodyPr>
            <a:normAutofit/>
          </a:bodyPr>
          <a:lstStyle/>
          <a:p>
            <a:r>
              <a:rPr lang="en-US" dirty="0" smtClean="0"/>
              <a:t>Young athletes </a:t>
            </a:r>
            <a:r>
              <a:rPr lang="en-US" dirty="0"/>
              <a:t>benefit most from using free implements such as </a:t>
            </a:r>
            <a:r>
              <a:rPr lang="en-US" dirty="0">
                <a:solidFill>
                  <a:srgbClr val="FF0000"/>
                </a:solidFill>
              </a:rPr>
              <a:t>medicine</a:t>
            </a:r>
            <a:r>
              <a:rPr lang="en-US" dirty="0"/>
              <a:t> balls, </a:t>
            </a:r>
            <a:r>
              <a:rPr lang="en-US" dirty="0" smtClean="0">
                <a:solidFill>
                  <a:srgbClr val="FF0000"/>
                </a:solidFill>
              </a:rPr>
              <a:t>dumbbells</a:t>
            </a:r>
            <a:r>
              <a:rPr lang="en-US" dirty="0" smtClean="0"/>
              <a:t>, resistance </a:t>
            </a:r>
            <a:r>
              <a:rPr lang="en-US" dirty="0">
                <a:solidFill>
                  <a:srgbClr val="FF0000"/>
                </a:solidFill>
              </a:rPr>
              <a:t>bands</a:t>
            </a:r>
            <a:r>
              <a:rPr lang="en-US" dirty="0"/>
              <a:t>, and </a:t>
            </a:r>
            <a:r>
              <a:rPr lang="en-US" dirty="0">
                <a:solidFill>
                  <a:srgbClr val="FF0000"/>
                </a:solidFill>
              </a:rPr>
              <a:t>kettlebells</a:t>
            </a:r>
            <a:r>
              <a:rPr lang="en-US" dirty="0"/>
              <a:t>, which train the neuromuscular system to perform </a:t>
            </a:r>
            <a:r>
              <a:rPr lang="en-US" dirty="0" smtClean="0"/>
              <a:t>and adapt </a:t>
            </a:r>
            <a:r>
              <a:rPr lang="en-US" dirty="0"/>
              <a:t>in an unbalanced </a:t>
            </a:r>
            <a:r>
              <a:rPr lang="en-US" dirty="0" smtClean="0"/>
              <a:t>environment.</a:t>
            </a:r>
          </a:p>
          <a:p>
            <a:r>
              <a:rPr lang="en-US" dirty="0">
                <a:solidFill>
                  <a:srgbClr val="FF0000"/>
                </a:solidFill>
              </a:rPr>
              <a:t>Avoid</a:t>
            </a:r>
            <a:r>
              <a:rPr lang="en-US" dirty="0"/>
              <a:t> using the </a:t>
            </a:r>
            <a:r>
              <a:rPr lang="en-US" dirty="0">
                <a:solidFill>
                  <a:srgbClr val="FF0000"/>
                </a:solidFill>
              </a:rPr>
              <a:t>Smith</a:t>
            </a:r>
            <a:r>
              <a:rPr lang="en-US" dirty="0"/>
              <a:t> machine</a:t>
            </a:r>
            <a:r>
              <a:rPr lang="en-US" dirty="0" smtClean="0"/>
              <a:t>.</a:t>
            </a:r>
          </a:p>
          <a:p>
            <a:r>
              <a:rPr lang="en-US" dirty="0"/>
              <a:t>The </a:t>
            </a:r>
            <a:r>
              <a:rPr lang="en-US" dirty="0">
                <a:solidFill>
                  <a:srgbClr val="FF0000"/>
                </a:solidFill>
              </a:rPr>
              <a:t>athlete must angle and plane </a:t>
            </a:r>
            <a:r>
              <a:rPr lang="en-US" dirty="0"/>
              <a:t>the </a:t>
            </a:r>
            <a:r>
              <a:rPr lang="en-US" dirty="0" smtClean="0"/>
              <a:t>motion so </a:t>
            </a:r>
            <a:r>
              <a:rPr lang="en-US" dirty="0"/>
              <a:t>that it is </a:t>
            </a:r>
            <a:r>
              <a:rPr lang="en-US" dirty="0">
                <a:solidFill>
                  <a:srgbClr val="FF0000"/>
                </a:solidFill>
              </a:rPr>
              <a:t>specific</a:t>
            </a:r>
            <a:r>
              <a:rPr lang="en-US" dirty="0"/>
              <a:t> to the technical skills of the selected </a:t>
            </a:r>
            <a:r>
              <a:rPr lang="en-US" dirty="0">
                <a:solidFill>
                  <a:srgbClr val="FF0000"/>
                </a:solidFill>
              </a:rPr>
              <a:t>sport</a:t>
            </a:r>
            <a:r>
              <a:rPr lang="en-US" dirty="0" smtClean="0"/>
              <a:t>.</a:t>
            </a:r>
          </a:p>
          <a:p>
            <a:pPr marL="0" indent="0">
              <a:buNone/>
            </a:pPr>
            <a:endParaRPr lang="en-US" dirty="0" smtClean="0"/>
          </a:p>
          <a:p>
            <a:endParaRPr lang="en-US" dirty="0" smtClean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D45432-104E-47C2-A325-803E07BF7A39}" type="slidenum">
              <a:rPr lang="en-US" smtClean="0"/>
              <a:t>35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Semnan University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941641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69348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Program Design</a:t>
            </a:r>
            <a:endParaRPr lang="en-US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838200" y="1034474"/>
            <a:ext cx="10515600" cy="4860175"/>
          </a:xfrm>
        </p:spPr>
        <p:txBody>
          <a:bodyPr>
            <a:normAutofit/>
          </a:bodyPr>
          <a:lstStyle/>
          <a:p>
            <a:r>
              <a:rPr lang="en-US" dirty="0"/>
              <a:t>As training becomes more </a:t>
            </a:r>
            <a:r>
              <a:rPr lang="en-US" dirty="0" smtClean="0"/>
              <a:t>complex and </a:t>
            </a:r>
            <a:r>
              <a:rPr lang="en-US" dirty="0"/>
              <a:t>strength plays an important role, </a:t>
            </a:r>
            <a:r>
              <a:rPr lang="en-US" dirty="0">
                <a:solidFill>
                  <a:srgbClr val="FF0000"/>
                </a:solidFill>
              </a:rPr>
              <a:t>monitor the stress in training</a:t>
            </a:r>
            <a:r>
              <a:rPr lang="en-US" dirty="0"/>
              <a:t>. </a:t>
            </a:r>
            <a:endParaRPr lang="en-US" dirty="0" smtClean="0"/>
          </a:p>
          <a:p>
            <a:r>
              <a:rPr lang="en-US" dirty="0" smtClean="0"/>
              <a:t>As athletes add </a:t>
            </a:r>
            <a:r>
              <a:rPr lang="en-US" dirty="0"/>
              <a:t>more power and heavier loads, training intensity takes a toll and they </a:t>
            </a:r>
            <a:r>
              <a:rPr lang="en-US" dirty="0" smtClean="0">
                <a:solidFill>
                  <a:srgbClr val="FF0000"/>
                </a:solidFill>
              </a:rPr>
              <a:t>experience fatigue</a:t>
            </a:r>
            <a:r>
              <a:rPr lang="en-US" dirty="0" smtClean="0"/>
              <a:t>.</a:t>
            </a:r>
          </a:p>
          <a:p>
            <a:r>
              <a:rPr lang="en-US" dirty="0"/>
              <a:t>Decrease the rest interval between sets from 3 minutes to 2.5 </a:t>
            </a:r>
            <a:r>
              <a:rPr lang="en-US" dirty="0" smtClean="0"/>
              <a:t>minutes.</a:t>
            </a:r>
          </a:p>
          <a:p>
            <a:r>
              <a:rPr lang="en-US" dirty="0"/>
              <a:t>Increase the number of sets per training session, especially for the higher </a:t>
            </a:r>
            <a:r>
              <a:rPr lang="en-US" dirty="0" smtClean="0"/>
              <a:t>percentage of </a:t>
            </a:r>
            <a:r>
              <a:rPr lang="en-US" dirty="0"/>
              <a:t>1RM</a:t>
            </a:r>
            <a:r>
              <a:rPr lang="en-US" dirty="0" smtClean="0"/>
              <a:t>.</a:t>
            </a:r>
          </a:p>
          <a:p>
            <a:r>
              <a:rPr lang="en-US" dirty="0"/>
              <a:t>Increase the training load.</a:t>
            </a:r>
            <a:endParaRPr lang="en-US" dirty="0" smtClean="0"/>
          </a:p>
          <a:p>
            <a:endParaRPr lang="en-US" dirty="0" smtClean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D45432-104E-47C2-A325-803E07BF7A39}" type="slidenum">
              <a:rPr lang="en-US" smtClean="0"/>
              <a:t>36</a:t>
            </a:fld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10744" y="4300112"/>
            <a:ext cx="4902001" cy="22388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Semnan University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323005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Program Design</a:t>
            </a:r>
            <a:endParaRPr lang="en-US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838200" y="1605280"/>
            <a:ext cx="10515600" cy="4860175"/>
          </a:xfrm>
        </p:spPr>
        <p:txBody>
          <a:bodyPr>
            <a:normAutofit/>
          </a:bodyPr>
          <a:lstStyle/>
          <a:p>
            <a:r>
              <a:rPr lang="en-US" dirty="0"/>
              <a:t>Explain the main elements of </a:t>
            </a:r>
            <a:r>
              <a:rPr lang="en-US" dirty="0" smtClean="0"/>
              <a:t>lifting</a:t>
            </a:r>
          </a:p>
          <a:p>
            <a:r>
              <a:rPr lang="en-US" dirty="0"/>
              <a:t>Demonstrate the correct </a:t>
            </a:r>
            <a:r>
              <a:rPr lang="en-US" dirty="0" smtClean="0"/>
              <a:t>technique</a:t>
            </a:r>
          </a:p>
          <a:p>
            <a:r>
              <a:rPr lang="en-US" dirty="0"/>
              <a:t>Have the athlete perform the movement with a low load and remark on the </a:t>
            </a:r>
            <a:r>
              <a:rPr lang="en-US" dirty="0" smtClean="0"/>
              <a:t>athlete’s execution.</a:t>
            </a:r>
          </a:p>
          <a:p>
            <a:r>
              <a:rPr lang="en-US" dirty="0"/>
              <a:t>Explain and demonstrate the role of the </a:t>
            </a:r>
            <a:r>
              <a:rPr lang="en-US" dirty="0" smtClean="0"/>
              <a:t>spotter</a:t>
            </a:r>
          </a:p>
          <a:p>
            <a:endParaRPr lang="en-US" dirty="0" smtClean="0"/>
          </a:p>
          <a:p>
            <a:endParaRPr lang="en-US" dirty="0" smtClean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D45432-104E-47C2-A325-803E07BF7A39}" type="slidenum">
              <a:rPr lang="en-US" smtClean="0"/>
              <a:t>37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Semnan University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333968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Training Program for Early </a:t>
            </a:r>
            <a:r>
              <a:rPr lang="en-US" b="1" dirty="0" err="1"/>
              <a:t>Postpuberty</a:t>
            </a:r>
            <a:endParaRPr lang="en-US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838200" y="1605280"/>
            <a:ext cx="10515600" cy="4860175"/>
          </a:xfrm>
        </p:spPr>
        <p:txBody>
          <a:bodyPr>
            <a:normAutofit/>
          </a:bodyPr>
          <a:lstStyle/>
          <a:p>
            <a:r>
              <a:rPr lang="en-US" dirty="0"/>
              <a:t>Because the biological and psychological potentials of children in early </a:t>
            </a:r>
            <a:r>
              <a:rPr lang="en-US" dirty="0" smtClean="0"/>
              <a:t>post puberty (approximately </a:t>
            </a:r>
            <a:r>
              <a:rPr lang="en-US" dirty="0">
                <a:solidFill>
                  <a:srgbClr val="FF0000"/>
                </a:solidFill>
              </a:rPr>
              <a:t>14-15</a:t>
            </a:r>
            <a:r>
              <a:rPr lang="en-US" dirty="0"/>
              <a:t> years of age) are closer to puberty than adulthood, a </a:t>
            </a:r>
            <a:r>
              <a:rPr lang="en-US" dirty="0" smtClean="0"/>
              <a:t>training </a:t>
            </a:r>
            <a:r>
              <a:rPr lang="en-US" dirty="0"/>
              <a:t>program can still use </a:t>
            </a:r>
            <a:r>
              <a:rPr lang="en-US" dirty="0">
                <a:solidFill>
                  <a:srgbClr val="FF0000"/>
                </a:solidFill>
              </a:rPr>
              <a:t>circuit</a:t>
            </a:r>
            <a:r>
              <a:rPr lang="en-US" dirty="0"/>
              <a:t> </a:t>
            </a:r>
            <a:r>
              <a:rPr lang="en-US" dirty="0" smtClean="0"/>
              <a:t>training.</a:t>
            </a:r>
          </a:p>
          <a:p>
            <a:r>
              <a:rPr lang="en-US" dirty="0"/>
              <a:t>great difference between circuit-training programs for puberty and for early </a:t>
            </a:r>
            <a:r>
              <a:rPr lang="en-US" dirty="0" smtClean="0"/>
              <a:t>post puberty lies </a:t>
            </a:r>
            <a:r>
              <a:rPr lang="en-US" dirty="0"/>
              <a:t>in the following:</a:t>
            </a:r>
          </a:p>
          <a:p>
            <a:r>
              <a:rPr lang="en-US" dirty="0" smtClean="0"/>
              <a:t> </a:t>
            </a:r>
            <a:r>
              <a:rPr lang="en-US" dirty="0"/>
              <a:t>Exercises are more </a:t>
            </a:r>
            <a:r>
              <a:rPr lang="en-US" dirty="0">
                <a:solidFill>
                  <a:srgbClr val="FF0000"/>
                </a:solidFill>
              </a:rPr>
              <a:t>difficult</a:t>
            </a:r>
            <a:r>
              <a:rPr lang="en-US" dirty="0"/>
              <a:t>.</a:t>
            </a:r>
          </a:p>
          <a:p>
            <a:r>
              <a:rPr lang="en-US" dirty="0" smtClean="0"/>
              <a:t>The </a:t>
            </a:r>
            <a:r>
              <a:rPr lang="en-US" dirty="0">
                <a:solidFill>
                  <a:srgbClr val="FF0000"/>
                </a:solidFill>
              </a:rPr>
              <a:t>load</a:t>
            </a:r>
            <a:r>
              <a:rPr lang="en-US" dirty="0"/>
              <a:t> for some exercises will be higher.</a:t>
            </a:r>
          </a:p>
          <a:p>
            <a:r>
              <a:rPr lang="en-US" dirty="0" smtClean="0"/>
              <a:t> </a:t>
            </a:r>
            <a:r>
              <a:rPr lang="en-US" dirty="0"/>
              <a:t>The </a:t>
            </a:r>
            <a:r>
              <a:rPr lang="en-US" dirty="0">
                <a:solidFill>
                  <a:srgbClr val="FF0000"/>
                </a:solidFill>
              </a:rPr>
              <a:t>rest interval </a:t>
            </a:r>
            <a:r>
              <a:rPr lang="en-US" dirty="0"/>
              <a:t>between exercises will be lower.</a:t>
            </a:r>
            <a:endParaRPr lang="en-US" dirty="0" smtClean="0"/>
          </a:p>
          <a:p>
            <a:endParaRPr lang="en-US" dirty="0" smtClean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D45432-104E-47C2-A325-803E07BF7A39}" type="slidenum">
              <a:rPr lang="en-US" smtClean="0"/>
              <a:t>38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Semnan University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067015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Training Program for Early </a:t>
            </a:r>
            <a:r>
              <a:rPr lang="en-US" b="1" dirty="0" err="1"/>
              <a:t>Postpuberty</a:t>
            </a:r>
            <a:endParaRPr lang="en-US" b="1" dirty="0"/>
          </a:p>
        </p:txBody>
      </p:sp>
      <p:pic>
        <p:nvPicPr>
          <p:cNvPr id="3" name="Content Placeholder 2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380399" y="1304434"/>
            <a:ext cx="11368256" cy="496742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D45432-104E-47C2-A325-803E07BF7A39}" type="slidenum">
              <a:rPr lang="en-US" smtClean="0"/>
              <a:t>39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Semnan University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61336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Introduction 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838200" y="1605280"/>
            <a:ext cx="10515600" cy="4860175"/>
          </a:xfrm>
        </p:spPr>
        <p:txBody>
          <a:bodyPr>
            <a:normAutofit/>
          </a:bodyPr>
          <a:lstStyle/>
          <a:p>
            <a:r>
              <a:rPr lang="en-US" dirty="0"/>
              <a:t>Although </a:t>
            </a:r>
            <a:r>
              <a:rPr lang="en-US" dirty="0">
                <a:solidFill>
                  <a:srgbClr val="FF0000"/>
                </a:solidFill>
              </a:rPr>
              <a:t>epiphyseal</a:t>
            </a:r>
            <a:r>
              <a:rPr lang="en-US" dirty="0"/>
              <a:t> </a:t>
            </a:r>
            <a:r>
              <a:rPr lang="en-US" dirty="0">
                <a:solidFill>
                  <a:srgbClr val="FF0000"/>
                </a:solidFill>
              </a:rPr>
              <a:t>plate</a:t>
            </a:r>
            <a:r>
              <a:rPr lang="en-US" dirty="0"/>
              <a:t> injuries are common in </a:t>
            </a:r>
            <a:r>
              <a:rPr lang="en-US" dirty="0">
                <a:solidFill>
                  <a:srgbClr val="FF0000"/>
                </a:solidFill>
              </a:rPr>
              <a:t>sports</a:t>
            </a:r>
            <a:r>
              <a:rPr lang="en-US" dirty="0"/>
              <a:t> that involve </a:t>
            </a:r>
            <a:r>
              <a:rPr lang="en-US" dirty="0">
                <a:solidFill>
                  <a:srgbClr val="FF0000"/>
                </a:solidFill>
              </a:rPr>
              <a:t>repetitive </a:t>
            </a:r>
            <a:r>
              <a:rPr lang="en-US" dirty="0" smtClean="0">
                <a:solidFill>
                  <a:srgbClr val="FF0000"/>
                </a:solidFill>
              </a:rPr>
              <a:t>impact such </a:t>
            </a:r>
            <a:r>
              <a:rPr lang="en-US" dirty="0">
                <a:solidFill>
                  <a:srgbClr val="FF0000"/>
                </a:solidFill>
              </a:rPr>
              <a:t>as gymnastics </a:t>
            </a:r>
            <a:r>
              <a:rPr lang="en-US" dirty="0"/>
              <a:t>and </a:t>
            </a:r>
            <a:r>
              <a:rPr lang="en-US" dirty="0" smtClean="0">
                <a:solidFill>
                  <a:srgbClr val="FF0000"/>
                </a:solidFill>
              </a:rPr>
              <a:t>baseball</a:t>
            </a:r>
            <a:r>
              <a:rPr lang="en-US" dirty="0" smtClean="0"/>
              <a:t>.</a:t>
            </a:r>
          </a:p>
          <a:p>
            <a:r>
              <a:rPr lang="en-US" dirty="0">
                <a:solidFill>
                  <a:srgbClr val="FF0000"/>
                </a:solidFill>
              </a:rPr>
              <a:t>most injuries in youth strength </a:t>
            </a:r>
            <a:r>
              <a:rPr lang="en-US" dirty="0" smtClean="0">
                <a:solidFill>
                  <a:srgbClr val="FF0000"/>
                </a:solidFill>
              </a:rPr>
              <a:t>training </a:t>
            </a:r>
            <a:r>
              <a:rPr lang="en-US" dirty="0" smtClean="0"/>
              <a:t>are </a:t>
            </a:r>
            <a:r>
              <a:rPr lang="en-US" dirty="0"/>
              <a:t>not caused by strength training itself but rather by the </a:t>
            </a:r>
            <a:r>
              <a:rPr lang="en-US" dirty="0">
                <a:solidFill>
                  <a:srgbClr val="FF0000"/>
                </a:solidFill>
              </a:rPr>
              <a:t>misuse of equipment</a:t>
            </a:r>
            <a:r>
              <a:rPr lang="en-US" dirty="0"/>
              <a:t>, </a:t>
            </a:r>
            <a:r>
              <a:rPr lang="en-US" dirty="0" smtClean="0">
                <a:solidFill>
                  <a:srgbClr val="FF0000"/>
                </a:solidFill>
              </a:rPr>
              <a:t>lifting</a:t>
            </a:r>
            <a:r>
              <a:rPr lang="en-US" dirty="0" smtClean="0"/>
              <a:t> too </a:t>
            </a:r>
            <a:r>
              <a:rPr lang="en-US" dirty="0"/>
              <a:t>much too fast, </a:t>
            </a:r>
            <a:r>
              <a:rPr lang="en-US" dirty="0">
                <a:solidFill>
                  <a:srgbClr val="FF0000"/>
                </a:solidFill>
              </a:rPr>
              <a:t>inadequate</a:t>
            </a:r>
            <a:r>
              <a:rPr lang="en-US" dirty="0"/>
              <a:t> instruction, and </a:t>
            </a:r>
            <a:r>
              <a:rPr lang="en-US" dirty="0">
                <a:solidFill>
                  <a:srgbClr val="FF0000"/>
                </a:solidFill>
              </a:rPr>
              <a:t>poor</a:t>
            </a:r>
            <a:r>
              <a:rPr lang="en-US" dirty="0"/>
              <a:t> </a:t>
            </a:r>
            <a:r>
              <a:rPr lang="en-US" dirty="0" smtClean="0"/>
              <a:t>technique.</a:t>
            </a:r>
          </a:p>
          <a:p>
            <a:r>
              <a:rPr lang="en-US" dirty="0"/>
              <a:t>Depending on the level of training, young athletes can use </a:t>
            </a:r>
            <a:r>
              <a:rPr lang="en-US" dirty="0">
                <a:solidFill>
                  <a:srgbClr val="FF0000"/>
                </a:solidFill>
              </a:rPr>
              <a:t>free weights, </a:t>
            </a:r>
            <a:r>
              <a:rPr lang="en-US" dirty="0" smtClean="0">
                <a:solidFill>
                  <a:srgbClr val="FF0000"/>
                </a:solidFill>
              </a:rPr>
              <a:t>resistance bands</a:t>
            </a:r>
            <a:r>
              <a:rPr lang="en-US" dirty="0">
                <a:solidFill>
                  <a:srgbClr val="FF0000"/>
                </a:solidFill>
              </a:rPr>
              <a:t>, medicine balls, and weight machines</a:t>
            </a:r>
            <a:r>
              <a:rPr lang="en-US" dirty="0" smtClean="0"/>
              <a:t>.</a:t>
            </a:r>
          </a:p>
          <a:p>
            <a:r>
              <a:rPr lang="en-US" dirty="0">
                <a:solidFill>
                  <a:srgbClr val="FF0000"/>
                </a:solidFill>
              </a:rPr>
              <a:t>All the </a:t>
            </a:r>
            <a:r>
              <a:rPr lang="en-US" dirty="0" smtClean="0">
                <a:solidFill>
                  <a:srgbClr val="FF0000"/>
                </a:solidFill>
              </a:rPr>
              <a:t>skills athletes</a:t>
            </a:r>
            <a:r>
              <a:rPr lang="en-US" dirty="0" smtClean="0"/>
              <a:t> </a:t>
            </a:r>
            <a:r>
              <a:rPr lang="en-US" dirty="0"/>
              <a:t>must perform </a:t>
            </a:r>
            <a:r>
              <a:rPr lang="en-US" dirty="0">
                <a:solidFill>
                  <a:srgbClr val="FF0000"/>
                </a:solidFill>
              </a:rPr>
              <a:t>against resistance </a:t>
            </a:r>
            <a:r>
              <a:rPr lang="en-US" dirty="0"/>
              <a:t>will benefit from </a:t>
            </a:r>
            <a:r>
              <a:rPr lang="en-US" dirty="0">
                <a:solidFill>
                  <a:srgbClr val="FF0000"/>
                </a:solidFill>
              </a:rPr>
              <a:t>improving strength</a:t>
            </a:r>
            <a:r>
              <a:rPr lang="en-US" dirty="0"/>
              <a:t>.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D45432-104E-47C2-A325-803E07BF7A39}" type="slidenum">
              <a:rPr lang="en-US" smtClean="0"/>
              <a:t>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Semnan University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737155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Training Program for Early </a:t>
            </a:r>
            <a:r>
              <a:rPr lang="en-US" b="1" dirty="0" err="1"/>
              <a:t>Postpuberty</a:t>
            </a:r>
            <a:endParaRPr lang="en-US" b="1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D45432-104E-47C2-A325-803E07BF7A39}" type="slidenum">
              <a:rPr lang="en-US" smtClean="0"/>
              <a:t>40</a:t>
            </a:fld>
            <a:endParaRPr lang="en-US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351636" y="1318370"/>
            <a:ext cx="11177655" cy="513888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Semnan University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864438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Training Program for Early </a:t>
            </a:r>
            <a:r>
              <a:rPr lang="en-US" b="1" dirty="0" err="1"/>
              <a:t>Postpuberty</a:t>
            </a:r>
            <a:endParaRPr lang="en-US" b="1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D45432-104E-47C2-A325-803E07BF7A39}" type="slidenum">
              <a:rPr lang="en-US" smtClean="0"/>
              <a:t>41</a:t>
            </a:fld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63344" y="1913408"/>
            <a:ext cx="11709832" cy="235379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Semnan University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916199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Training Program for Early </a:t>
            </a:r>
            <a:r>
              <a:rPr lang="en-US" b="1" dirty="0" err="1"/>
              <a:t>Postpuberty</a:t>
            </a:r>
            <a:endParaRPr lang="en-US" b="1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D45432-104E-47C2-A325-803E07BF7A39}" type="slidenum">
              <a:rPr lang="en-US" smtClean="0"/>
              <a:t>42</a:t>
            </a:fld>
            <a:endParaRPr lang="en-US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19272" y="1337899"/>
            <a:ext cx="11814110" cy="482265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Semnan University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217285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Selected Power-Training Methods</a:t>
            </a:r>
            <a:endParaRPr lang="en-US" b="1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D45432-104E-47C2-A325-803E07BF7A39}" type="slidenum">
              <a:rPr lang="en-US" smtClean="0"/>
              <a:t>43</a:t>
            </a:fld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612120"/>
          </a:xfrm>
        </p:spPr>
        <p:txBody>
          <a:bodyPr>
            <a:normAutofit fontScale="92500" lnSpcReduction="10000"/>
          </a:bodyPr>
          <a:lstStyle/>
          <a:p>
            <a:r>
              <a:rPr lang="en-US" b="1" dirty="0"/>
              <a:t>Ballistic </a:t>
            </a:r>
            <a:r>
              <a:rPr lang="en-US" b="1" dirty="0" smtClean="0"/>
              <a:t>Method</a:t>
            </a:r>
          </a:p>
          <a:p>
            <a:r>
              <a:rPr lang="en-US" dirty="0">
                <a:solidFill>
                  <a:srgbClr val="FF0000"/>
                </a:solidFill>
              </a:rPr>
              <a:t>medicine</a:t>
            </a:r>
            <a:r>
              <a:rPr lang="en-US" dirty="0"/>
              <a:t> balls, </a:t>
            </a:r>
            <a:r>
              <a:rPr lang="en-US" dirty="0">
                <a:solidFill>
                  <a:srgbClr val="FF0000"/>
                </a:solidFill>
              </a:rPr>
              <a:t>power</a:t>
            </a:r>
            <a:r>
              <a:rPr lang="en-US" dirty="0"/>
              <a:t> balls, </a:t>
            </a:r>
            <a:r>
              <a:rPr lang="en-US" dirty="0">
                <a:solidFill>
                  <a:srgbClr val="FF0000"/>
                </a:solidFill>
              </a:rPr>
              <a:t>shots</a:t>
            </a:r>
            <a:r>
              <a:rPr lang="en-US" dirty="0"/>
              <a:t> used in track and field, </a:t>
            </a:r>
            <a:r>
              <a:rPr lang="en-US" dirty="0">
                <a:solidFill>
                  <a:srgbClr val="FF0000"/>
                </a:solidFill>
              </a:rPr>
              <a:t>rubber</a:t>
            </a:r>
            <a:r>
              <a:rPr lang="en-US" dirty="0"/>
              <a:t> tubing (mostly for </a:t>
            </a:r>
            <a:r>
              <a:rPr lang="en-US" dirty="0" smtClean="0"/>
              <a:t>legs; e.g</a:t>
            </a:r>
            <a:r>
              <a:rPr lang="en-US" dirty="0"/>
              <a:t>., squat jumps), and </a:t>
            </a:r>
            <a:r>
              <a:rPr lang="en-US" dirty="0">
                <a:solidFill>
                  <a:srgbClr val="FF0000"/>
                </a:solidFill>
              </a:rPr>
              <a:t>lighter</a:t>
            </a:r>
            <a:r>
              <a:rPr lang="en-US" dirty="0"/>
              <a:t> balls</a:t>
            </a:r>
            <a:r>
              <a:rPr lang="en-US" dirty="0" smtClean="0"/>
              <a:t>.</a:t>
            </a:r>
          </a:p>
          <a:p>
            <a:r>
              <a:rPr lang="en-US" dirty="0"/>
              <a:t>ballistic training should be planned </a:t>
            </a:r>
            <a:r>
              <a:rPr lang="en-US" dirty="0">
                <a:solidFill>
                  <a:srgbClr val="FF0000"/>
                </a:solidFill>
              </a:rPr>
              <a:t>after the warm-up </a:t>
            </a:r>
            <a:r>
              <a:rPr lang="en-US" dirty="0"/>
              <a:t>so that fatigue does </a:t>
            </a:r>
            <a:r>
              <a:rPr lang="en-US" dirty="0" smtClean="0"/>
              <a:t>not inhibit </a:t>
            </a:r>
            <a:r>
              <a:rPr lang="en-US" dirty="0"/>
              <a:t>the display of </a:t>
            </a:r>
            <a:r>
              <a:rPr lang="en-US" dirty="0" smtClean="0"/>
              <a:t>power. </a:t>
            </a:r>
          </a:p>
          <a:p>
            <a:r>
              <a:rPr lang="en-US" dirty="0" smtClean="0"/>
              <a:t>For </a:t>
            </a:r>
            <a:r>
              <a:rPr lang="en-US" dirty="0"/>
              <a:t>many other </a:t>
            </a:r>
            <a:r>
              <a:rPr lang="en-US" dirty="0">
                <a:solidFill>
                  <a:srgbClr val="FF0000"/>
                </a:solidFill>
              </a:rPr>
              <a:t>sports</a:t>
            </a:r>
            <a:r>
              <a:rPr lang="en-US" dirty="0"/>
              <a:t> (e.g., most team sports, </a:t>
            </a:r>
            <a:r>
              <a:rPr lang="en-US" dirty="0" smtClean="0"/>
              <a:t>wrestling, boxing</a:t>
            </a:r>
            <a:r>
              <a:rPr lang="en-US" dirty="0"/>
              <a:t>, and racket sports), ballistic training can be planned either </a:t>
            </a:r>
            <a:endParaRPr lang="en-US" dirty="0" smtClean="0"/>
          </a:p>
          <a:p>
            <a:r>
              <a:rPr lang="en-US" dirty="0" smtClean="0"/>
              <a:t>(</a:t>
            </a:r>
            <a:r>
              <a:rPr lang="en-US" dirty="0"/>
              <a:t>a) </a:t>
            </a:r>
            <a:r>
              <a:rPr lang="en-US" dirty="0">
                <a:solidFill>
                  <a:srgbClr val="FF0000"/>
                </a:solidFill>
              </a:rPr>
              <a:t>immediately </a:t>
            </a:r>
            <a:r>
              <a:rPr lang="en-US" dirty="0" smtClean="0">
                <a:solidFill>
                  <a:srgbClr val="FF0000"/>
                </a:solidFill>
              </a:rPr>
              <a:t>after the </a:t>
            </a:r>
            <a:r>
              <a:rPr lang="en-US" dirty="0">
                <a:solidFill>
                  <a:srgbClr val="FF0000"/>
                </a:solidFill>
              </a:rPr>
              <a:t>warm-up </a:t>
            </a:r>
            <a:r>
              <a:rPr lang="en-US" dirty="0"/>
              <a:t>so that maximum gains in power can be expected or </a:t>
            </a:r>
            <a:endParaRPr lang="en-US" dirty="0" smtClean="0"/>
          </a:p>
          <a:p>
            <a:r>
              <a:rPr lang="en-US" dirty="0" smtClean="0"/>
              <a:t>(</a:t>
            </a:r>
            <a:r>
              <a:rPr lang="en-US" dirty="0"/>
              <a:t>b) </a:t>
            </a:r>
            <a:r>
              <a:rPr lang="en-US" dirty="0">
                <a:solidFill>
                  <a:srgbClr val="FF0000"/>
                </a:solidFill>
              </a:rPr>
              <a:t>after </a:t>
            </a:r>
            <a:r>
              <a:rPr lang="en-US" dirty="0" smtClean="0">
                <a:solidFill>
                  <a:srgbClr val="FF0000"/>
                </a:solidFill>
              </a:rPr>
              <a:t>technical and </a:t>
            </a:r>
            <a:r>
              <a:rPr lang="en-US" dirty="0">
                <a:solidFill>
                  <a:srgbClr val="FF0000"/>
                </a:solidFill>
              </a:rPr>
              <a:t>tactical training </a:t>
            </a:r>
            <a:r>
              <a:rPr lang="en-US" dirty="0"/>
              <a:t>because in these sports athletes should train both power and </a:t>
            </a:r>
            <a:r>
              <a:rPr lang="en-US" dirty="0" smtClean="0">
                <a:solidFill>
                  <a:srgbClr val="FF0000"/>
                </a:solidFill>
              </a:rPr>
              <a:t>power endurance</a:t>
            </a:r>
            <a:r>
              <a:rPr lang="en-US" dirty="0"/>
              <a:t>, or the ability to repeat power </a:t>
            </a:r>
            <a:r>
              <a:rPr lang="en-US" dirty="0" smtClean="0"/>
              <a:t>exercises.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Semnan University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429753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Selected Power-Training Methods</a:t>
            </a:r>
            <a:endParaRPr lang="en-US" b="1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D45432-104E-47C2-A325-803E07BF7A39}" type="slidenum">
              <a:rPr lang="en-US" smtClean="0"/>
              <a:t>44</a:t>
            </a:fld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612120"/>
          </a:xfrm>
        </p:spPr>
        <p:txBody>
          <a:bodyPr>
            <a:normAutofit/>
          </a:bodyPr>
          <a:lstStyle/>
          <a:p>
            <a:r>
              <a:rPr lang="en-US" b="1" dirty="0"/>
              <a:t>Ballistic </a:t>
            </a:r>
            <a:r>
              <a:rPr lang="en-US" b="1" dirty="0" smtClean="0"/>
              <a:t>Method</a:t>
            </a:r>
          </a:p>
          <a:p>
            <a:r>
              <a:rPr lang="en-US" dirty="0"/>
              <a:t>In ballistic exercise, the </a:t>
            </a:r>
            <a:r>
              <a:rPr lang="en-US" dirty="0">
                <a:solidFill>
                  <a:srgbClr val="FF0000"/>
                </a:solidFill>
              </a:rPr>
              <a:t>quickness</a:t>
            </a:r>
            <a:r>
              <a:rPr lang="en-US" dirty="0"/>
              <a:t> of action is </a:t>
            </a:r>
            <a:r>
              <a:rPr lang="en-US" dirty="0" smtClean="0"/>
              <a:t>paramount.</a:t>
            </a:r>
          </a:p>
          <a:p>
            <a:r>
              <a:rPr lang="en-US" dirty="0"/>
              <a:t>The normal weight for a </a:t>
            </a:r>
            <a:r>
              <a:rPr lang="en-US" dirty="0" smtClean="0"/>
              <a:t>medicine ball </a:t>
            </a:r>
            <a:r>
              <a:rPr lang="en-US" dirty="0"/>
              <a:t>is between </a:t>
            </a:r>
            <a:r>
              <a:rPr lang="en-US" dirty="0">
                <a:solidFill>
                  <a:srgbClr val="FF0000"/>
                </a:solidFill>
              </a:rPr>
              <a:t>4.5 and 13 </a:t>
            </a:r>
            <a:r>
              <a:rPr lang="en-US" dirty="0"/>
              <a:t>pounds (</a:t>
            </a:r>
            <a:r>
              <a:rPr lang="en-US" dirty="0">
                <a:solidFill>
                  <a:srgbClr val="FF0000"/>
                </a:solidFill>
              </a:rPr>
              <a:t>2-6</a:t>
            </a:r>
            <a:r>
              <a:rPr lang="en-US" dirty="0"/>
              <a:t> kg) and for a power ball is between 22 and </a:t>
            </a:r>
            <a:r>
              <a:rPr lang="en-US" dirty="0" smtClean="0"/>
              <a:t>70 pounds </a:t>
            </a:r>
            <a:r>
              <a:rPr lang="en-US" dirty="0"/>
              <a:t>(</a:t>
            </a:r>
            <a:r>
              <a:rPr lang="en-US" dirty="0">
                <a:solidFill>
                  <a:srgbClr val="FF0000"/>
                </a:solidFill>
              </a:rPr>
              <a:t>10-32</a:t>
            </a:r>
            <a:r>
              <a:rPr lang="en-US" dirty="0"/>
              <a:t> kg</a:t>
            </a:r>
            <a:r>
              <a:rPr lang="en-US" dirty="0" smtClean="0"/>
              <a:t>).</a:t>
            </a:r>
          </a:p>
          <a:p>
            <a:r>
              <a:rPr lang="en-US" b="1" dirty="0"/>
              <a:t>The rest interval is essential for the ballistic method. The rest interval should be </a:t>
            </a:r>
            <a:r>
              <a:rPr lang="en-US" b="1" dirty="0" smtClean="0"/>
              <a:t>high (</a:t>
            </a:r>
            <a:r>
              <a:rPr lang="en-US" b="1" dirty="0" smtClean="0">
                <a:solidFill>
                  <a:srgbClr val="FF0000"/>
                </a:solidFill>
              </a:rPr>
              <a:t>2-4 </a:t>
            </a:r>
            <a:r>
              <a:rPr lang="en-US" b="1" dirty="0">
                <a:solidFill>
                  <a:srgbClr val="FF0000"/>
                </a:solidFill>
              </a:rPr>
              <a:t>minutes</a:t>
            </a:r>
            <a:r>
              <a:rPr lang="en-US" b="1" dirty="0"/>
              <a:t>) or as long as necessary to reach an almost-full recovery so that the </a:t>
            </a:r>
            <a:r>
              <a:rPr lang="en-US" b="1" dirty="0" smtClean="0"/>
              <a:t>athlete can </a:t>
            </a:r>
            <a:r>
              <a:rPr lang="en-US" b="1" dirty="0"/>
              <a:t>repeat the same high-quality work. For </a:t>
            </a:r>
            <a:r>
              <a:rPr lang="en-US" b="1" dirty="0">
                <a:solidFill>
                  <a:srgbClr val="FF0000"/>
                </a:solidFill>
              </a:rPr>
              <a:t>power endurance </a:t>
            </a:r>
            <a:r>
              <a:rPr lang="en-US" b="1" dirty="0"/>
              <a:t>the rest interval should </a:t>
            </a:r>
            <a:r>
              <a:rPr lang="en-US" b="1" dirty="0" smtClean="0"/>
              <a:t>be shorter </a:t>
            </a:r>
            <a:r>
              <a:rPr lang="en-US" b="1" dirty="0"/>
              <a:t>(</a:t>
            </a:r>
            <a:r>
              <a:rPr lang="en-US" b="1" dirty="0">
                <a:solidFill>
                  <a:srgbClr val="FF0000"/>
                </a:solidFill>
              </a:rPr>
              <a:t>30 seconds-1 minute</a:t>
            </a:r>
            <a:r>
              <a:rPr lang="en-US" b="1" dirty="0"/>
              <a:t>).</a:t>
            </a:r>
            <a:endParaRPr lang="en-US" b="1" dirty="0" smtClean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Semnan University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606083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Selected Power-Training Methods</a:t>
            </a:r>
            <a:endParaRPr lang="en-US" b="1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D45432-104E-47C2-A325-803E07BF7A39}" type="slidenum">
              <a:rPr lang="en-US" smtClean="0"/>
              <a:t>45</a:t>
            </a:fld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43845" y="1505846"/>
            <a:ext cx="10308882" cy="4942162"/>
          </a:xfrm>
          <a:prstGeom prst="rect">
            <a:avLst/>
          </a:prstGeom>
        </p:spPr>
      </p:pic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Semnan University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3114122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20073" y="263525"/>
            <a:ext cx="4202546" cy="1325563"/>
          </a:xfrm>
        </p:spPr>
        <p:txBody>
          <a:bodyPr>
            <a:normAutofit/>
          </a:bodyPr>
          <a:lstStyle/>
          <a:p>
            <a:r>
              <a:rPr lang="en-US" b="1" dirty="0"/>
              <a:t>Selected Power-Training Methods</a:t>
            </a:r>
            <a:endParaRPr lang="en-US" b="1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D45432-104E-47C2-A325-803E07BF7A39}" type="slidenum">
              <a:rPr lang="en-US" smtClean="0"/>
              <a:t>46</a:t>
            </a:fld>
            <a:endParaRPr lang="en-US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174836" y="81627"/>
            <a:ext cx="7869382" cy="6639848"/>
          </a:xfrm>
          <a:prstGeom prst="rect">
            <a:avLst/>
          </a:prstGeom>
        </p:spPr>
      </p:pic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Semnan University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770206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960581" y="263525"/>
            <a:ext cx="10086109" cy="1325563"/>
          </a:xfrm>
        </p:spPr>
        <p:txBody>
          <a:bodyPr>
            <a:normAutofit/>
          </a:bodyPr>
          <a:lstStyle/>
          <a:p>
            <a:r>
              <a:rPr lang="en-US" b="1" dirty="0"/>
              <a:t>Power Training With Plyometrics</a:t>
            </a:r>
            <a:endParaRPr lang="en-US" b="1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D45432-104E-47C2-A325-803E07BF7A39}" type="slidenum">
              <a:rPr lang="en-US" smtClean="0"/>
              <a:t>47</a:t>
            </a:fld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stage of athletic formation (</a:t>
            </a:r>
            <a:r>
              <a:rPr lang="en-US" dirty="0">
                <a:solidFill>
                  <a:srgbClr val="FF0000"/>
                </a:solidFill>
              </a:rPr>
              <a:t>11-14</a:t>
            </a:r>
            <a:r>
              <a:rPr lang="en-US" dirty="0"/>
              <a:t> years) on, children can progressively be </a:t>
            </a:r>
            <a:r>
              <a:rPr lang="en-US" dirty="0" smtClean="0"/>
              <a:t>exposed to </a:t>
            </a:r>
            <a:r>
              <a:rPr lang="en-US" dirty="0"/>
              <a:t>simple, </a:t>
            </a:r>
            <a:r>
              <a:rPr lang="en-US" dirty="0">
                <a:solidFill>
                  <a:srgbClr val="FF0000"/>
                </a:solidFill>
              </a:rPr>
              <a:t>low-impact plyometrics </a:t>
            </a:r>
            <a:r>
              <a:rPr lang="en-US" dirty="0"/>
              <a:t>training, often in the form of play and games</a:t>
            </a:r>
            <a:r>
              <a:rPr lang="en-US" dirty="0" smtClean="0"/>
              <a:t>.</a:t>
            </a:r>
          </a:p>
          <a:p>
            <a:r>
              <a:rPr lang="en-US" dirty="0"/>
              <a:t>If injuries are a concern, especially for younger children (under age 15 years</a:t>
            </a:r>
            <a:r>
              <a:rPr lang="en-US" dirty="0" smtClean="0"/>
              <a:t>), perform </a:t>
            </a:r>
            <a:r>
              <a:rPr lang="en-US" dirty="0"/>
              <a:t>exercises </a:t>
            </a:r>
            <a:r>
              <a:rPr lang="en-US" dirty="0">
                <a:solidFill>
                  <a:srgbClr val="FF0000"/>
                </a:solidFill>
              </a:rPr>
              <a:t>on a soft, padded floor</a:t>
            </a:r>
            <a:r>
              <a:rPr lang="en-US" dirty="0" smtClean="0"/>
              <a:t>.</a:t>
            </a:r>
          </a:p>
          <a:p>
            <a:r>
              <a:rPr lang="en-US" dirty="0"/>
              <a:t>The use of </a:t>
            </a:r>
            <a:r>
              <a:rPr lang="en-US" dirty="0">
                <a:solidFill>
                  <a:srgbClr val="FF0000"/>
                </a:solidFill>
              </a:rPr>
              <a:t>weighted ankles </a:t>
            </a:r>
            <a:r>
              <a:rPr lang="en-US" dirty="0"/>
              <a:t>and vests is </a:t>
            </a:r>
            <a:r>
              <a:rPr lang="en-US" dirty="0">
                <a:solidFill>
                  <a:srgbClr val="FF0000"/>
                </a:solidFill>
              </a:rPr>
              <a:t>not recommended </a:t>
            </a:r>
            <a:r>
              <a:rPr lang="en-US" dirty="0"/>
              <a:t>for athletes, </a:t>
            </a:r>
            <a:r>
              <a:rPr lang="en-US" dirty="0" smtClean="0"/>
              <a:t>especially younger </a:t>
            </a:r>
            <a:r>
              <a:rPr lang="en-US" dirty="0"/>
              <a:t>athletes.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Semnan University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368093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960581" y="263525"/>
            <a:ext cx="10086109" cy="1325563"/>
          </a:xfrm>
        </p:spPr>
        <p:txBody>
          <a:bodyPr>
            <a:normAutofit/>
          </a:bodyPr>
          <a:lstStyle/>
          <a:p>
            <a:r>
              <a:rPr lang="en-US" b="1" dirty="0"/>
              <a:t>Power Training With Plyometrics</a:t>
            </a:r>
            <a:endParaRPr lang="en-US" b="1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D45432-104E-47C2-A325-803E07BF7A39}" type="slidenum">
              <a:rPr lang="en-US" smtClean="0"/>
              <a:t>48</a:t>
            </a:fld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For </a:t>
            </a:r>
            <a:r>
              <a:rPr lang="en-US" dirty="0">
                <a:solidFill>
                  <a:srgbClr val="FF0000"/>
                </a:solidFill>
              </a:rPr>
              <a:t>intensity 1</a:t>
            </a:r>
            <a:r>
              <a:rPr lang="en-US" dirty="0"/>
              <a:t> (sub-maximal load): repeated standing </a:t>
            </a:r>
            <a:r>
              <a:rPr lang="en-US" dirty="0">
                <a:solidFill>
                  <a:srgbClr val="FF0000"/>
                </a:solidFill>
              </a:rPr>
              <a:t>long jumps </a:t>
            </a:r>
            <a:r>
              <a:rPr lang="en-US" dirty="0"/>
              <a:t>and </a:t>
            </a:r>
            <a:r>
              <a:rPr lang="en-US" dirty="0">
                <a:solidFill>
                  <a:srgbClr val="FF0000"/>
                </a:solidFill>
              </a:rPr>
              <a:t>triple </a:t>
            </a:r>
            <a:r>
              <a:rPr lang="en-US" dirty="0" smtClean="0">
                <a:solidFill>
                  <a:srgbClr val="FF0000"/>
                </a:solidFill>
              </a:rPr>
              <a:t>jumps</a:t>
            </a:r>
            <a:r>
              <a:rPr lang="en-US" dirty="0" smtClean="0"/>
              <a:t>; jumps </a:t>
            </a:r>
            <a:r>
              <a:rPr lang="en-US" dirty="0"/>
              <a:t>with higher and longer steps, </a:t>
            </a:r>
            <a:r>
              <a:rPr lang="en-US" dirty="0">
                <a:solidFill>
                  <a:srgbClr val="FF0000"/>
                </a:solidFill>
              </a:rPr>
              <a:t>hops</a:t>
            </a:r>
            <a:r>
              <a:rPr lang="en-US" dirty="0"/>
              <a:t>, and </a:t>
            </a:r>
            <a:r>
              <a:rPr lang="en-US" dirty="0">
                <a:solidFill>
                  <a:srgbClr val="FF0000"/>
                </a:solidFill>
              </a:rPr>
              <a:t>jumps</a:t>
            </a:r>
            <a:r>
              <a:rPr lang="en-US" dirty="0"/>
              <a:t>; jumps over a rope or </a:t>
            </a:r>
            <a:r>
              <a:rPr lang="en-US" dirty="0" smtClean="0"/>
              <a:t>high bench </a:t>
            </a:r>
            <a:r>
              <a:rPr lang="en-US" dirty="0"/>
              <a:t>(</a:t>
            </a:r>
            <a:r>
              <a:rPr lang="en-US" dirty="0">
                <a:solidFill>
                  <a:srgbClr val="FF0000"/>
                </a:solidFill>
              </a:rPr>
              <a:t>35 cm</a:t>
            </a:r>
            <a:r>
              <a:rPr lang="en-US" dirty="0"/>
              <a:t> [14 in.] or higher); jumps on, over, and off of boxes (</a:t>
            </a:r>
            <a:r>
              <a:rPr lang="en-US" dirty="0">
                <a:solidFill>
                  <a:srgbClr val="FF0000"/>
                </a:solidFill>
              </a:rPr>
              <a:t>35 cm </a:t>
            </a:r>
            <a:r>
              <a:rPr lang="en-US" dirty="0"/>
              <a:t>[14 in</a:t>
            </a:r>
            <a:r>
              <a:rPr lang="en-US" dirty="0" smtClean="0"/>
              <a:t>.] or </a:t>
            </a:r>
            <a:r>
              <a:rPr lang="en-US" dirty="0"/>
              <a:t>higher)</a:t>
            </a:r>
          </a:p>
          <a:p>
            <a:r>
              <a:rPr lang="en-US" dirty="0" smtClean="0"/>
              <a:t>For </a:t>
            </a:r>
            <a:r>
              <a:rPr lang="en-US" dirty="0">
                <a:solidFill>
                  <a:srgbClr val="FF0000"/>
                </a:solidFill>
              </a:rPr>
              <a:t>intensities 2</a:t>
            </a:r>
            <a:r>
              <a:rPr lang="en-US" dirty="0"/>
              <a:t> (moderate intensity) and 3 (low intensity): </a:t>
            </a:r>
            <a:r>
              <a:rPr lang="en-US" dirty="0">
                <a:solidFill>
                  <a:srgbClr val="FF0000"/>
                </a:solidFill>
              </a:rPr>
              <a:t>skipping</a:t>
            </a:r>
            <a:r>
              <a:rPr lang="en-US" dirty="0"/>
              <a:t> rope, </a:t>
            </a:r>
            <a:r>
              <a:rPr lang="en-US" dirty="0" smtClean="0">
                <a:solidFill>
                  <a:srgbClr val="FF0000"/>
                </a:solidFill>
              </a:rPr>
              <a:t>rope jumps</a:t>
            </a:r>
            <a:r>
              <a:rPr lang="en-US" dirty="0">
                <a:solidFill>
                  <a:srgbClr val="FF0000"/>
                </a:solidFill>
              </a:rPr>
              <a:t>, hops and jumps over benches (25-35 cm </a:t>
            </a:r>
            <a:r>
              <a:rPr lang="en-US" dirty="0"/>
              <a:t>[10-14 in.] high), medicine </a:t>
            </a:r>
            <a:r>
              <a:rPr lang="en-US" dirty="0" smtClean="0"/>
              <a:t>ball and </a:t>
            </a:r>
            <a:r>
              <a:rPr lang="en-US" dirty="0"/>
              <a:t>power ball </a:t>
            </a:r>
            <a:r>
              <a:rPr lang="en-US" dirty="0" smtClean="0"/>
              <a:t>throws.</a:t>
            </a:r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Semnan University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2164131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960581" y="263525"/>
            <a:ext cx="10086109" cy="1325563"/>
          </a:xfrm>
        </p:spPr>
        <p:txBody>
          <a:bodyPr>
            <a:normAutofit/>
          </a:bodyPr>
          <a:lstStyle/>
          <a:p>
            <a:r>
              <a:rPr lang="en-US" b="1" dirty="0"/>
              <a:t>Power Training With Plyometrics</a:t>
            </a:r>
            <a:endParaRPr lang="en-US" b="1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D45432-104E-47C2-A325-803E07BF7A39}" type="slidenum">
              <a:rPr lang="en-US" smtClean="0"/>
              <a:t>49</a:t>
            </a:fld>
            <a:endParaRPr lang="en-US"/>
          </a:p>
        </p:txBody>
      </p:sp>
      <p:pic>
        <p:nvPicPr>
          <p:cNvPr id="3" name="Content Placeholder 2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79907" y="1589088"/>
            <a:ext cx="11713337" cy="422058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Semnan University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35443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Introduction 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838200" y="1605280"/>
            <a:ext cx="10515600" cy="4860175"/>
          </a:xfrm>
        </p:spPr>
        <p:txBody>
          <a:bodyPr>
            <a:normAutofit/>
          </a:bodyPr>
          <a:lstStyle/>
          <a:p>
            <a:r>
              <a:rPr lang="en-US" dirty="0"/>
              <a:t>Strength training for children has been a </a:t>
            </a:r>
            <a:r>
              <a:rPr lang="en-US" dirty="0">
                <a:solidFill>
                  <a:srgbClr val="FF0000"/>
                </a:solidFill>
              </a:rPr>
              <a:t>controversial topic</a:t>
            </a:r>
            <a:r>
              <a:rPr lang="en-US" dirty="0" smtClean="0"/>
              <a:t>.</a:t>
            </a:r>
          </a:p>
          <a:p>
            <a:r>
              <a:rPr lang="en-US" dirty="0"/>
              <a:t>Most injuries in athletics occur at the </a:t>
            </a:r>
            <a:r>
              <a:rPr lang="en-US" dirty="0">
                <a:solidFill>
                  <a:srgbClr val="FF0000"/>
                </a:solidFill>
              </a:rPr>
              <a:t>ligaments</a:t>
            </a:r>
            <a:r>
              <a:rPr lang="en-US" dirty="0"/>
              <a:t> and </a:t>
            </a:r>
            <a:r>
              <a:rPr lang="en-US" dirty="0">
                <a:solidFill>
                  <a:srgbClr val="FF0000"/>
                </a:solidFill>
              </a:rPr>
              <a:t>tendons</a:t>
            </a:r>
            <a:r>
              <a:rPr lang="en-US" dirty="0"/>
              <a:t>. A </a:t>
            </a:r>
            <a:r>
              <a:rPr lang="en-US" dirty="0" smtClean="0"/>
              <a:t>well-designed strength-training </a:t>
            </a:r>
            <a:r>
              <a:rPr lang="en-US" dirty="0"/>
              <a:t>progression will </a:t>
            </a:r>
            <a:r>
              <a:rPr lang="en-US" dirty="0">
                <a:solidFill>
                  <a:srgbClr val="FF0000"/>
                </a:solidFill>
              </a:rPr>
              <a:t>strengthen the ligaments </a:t>
            </a:r>
            <a:r>
              <a:rPr lang="en-US" dirty="0" smtClean="0"/>
              <a:t>and </a:t>
            </a:r>
            <a:r>
              <a:rPr lang="en-US" dirty="0">
                <a:solidFill>
                  <a:srgbClr val="FF0000"/>
                </a:solidFill>
              </a:rPr>
              <a:t>tendons</a:t>
            </a:r>
            <a:r>
              <a:rPr lang="en-US" dirty="0"/>
              <a:t> </a:t>
            </a:r>
            <a:r>
              <a:rPr lang="en-US" dirty="0" smtClean="0"/>
              <a:t>and</a:t>
            </a:r>
            <a:r>
              <a:rPr lang="en-US" dirty="0"/>
              <a:t>, as a </a:t>
            </a:r>
            <a:r>
              <a:rPr lang="en-US" dirty="0" smtClean="0"/>
              <a:t>result, allow </a:t>
            </a:r>
            <a:r>
              <a:rPr lang="en-US" dirty="0"/>
              <a:t>the athlete to better cope with the strain of </a:t>
            </a:r>
            <a:r>
              <a:rPr lang="en-US" dirty="0">
                <a:solidFill>
                  <a:srgbClr val="FF0000"/>
                </a:solidFill>
              </a:rPr>
              <a:t>training and competitions</a:t>
            </a:r>
            <a:r>
              <a:rPr lang="en-US" dirty="0" smtClean="0"/>
              <a:t>.</a:t>
            </a:r>
          </a:p>
          <a:p>
            <a:r>
              <a:rPr lang="en-US" dirty="0">
                <a:solidFill>
                  <a:srgbClr val="FF0000"/>
                </a:solidFill>
              </a:rPr>
              <a:t>Another misconception </a:t>
            </a:r>
            <a:r>
              <a:rPr lang="en-US" dirty="0"/>
              <a:t>about strength training is that it applies </a:t>
            </a:r>
            <a:r>
              <a:rPr lang="en-US" dirty="0">
                <a:solidFill>
                  <a:srgbClr val="FF0000"/>
                </a:solidFill>
              </a:rPr>
              <a:t>only to </a:t>
            </a:r>
            <a:r>
              <a:rPr lang="en-US" dirty="0" smtClean="0">
                <a:solidFill>
                  <a:srgbClr val="FF0000"/>
                </a:solidFill>
              </a:rPr>
              <a:t>bodybuilders or </a:t>
            </a:r>
            <a:r>
              <a:rPr lang="en-US" dirty="0">
                <a:solidFill>
                  <a:srgbClr val="FF0000"/>
                </a:solidFill>
              </a:rPr>
              <a:t>powerlifters</a:t>
            </a:r>
            <a:r>
              <a:rPr lang="en-US" dirty="0" smtClean="0"/>
              <a:t>.</a:t>
            </a:r>
          </a:p>
          <a:p>
            <a:r>
              <a:rPr lang="en-US" dirty="0"/>
              <a:t>Strength training increases the </a:t>
            </a:r>
            <a:r>
              <a:rPr lang="en-US" dirty="0">
                <a:solidFill>
                  <a:srgbClr val="FF0000"/>
                </a:solidFill>
              </a:rPr>
              <a:t>mineral content </a:t>
            </a:r>
            <a:r>
              <a:rPr lang="en-US" dirty="0"/>
              <a:t>of the bones, </a:t>
            </a:r>
            <a:r>
              <a:rPr lang="en-US" dirty="0" smtClean="0"/>
              <a:t>thus serving </a:t>
            </a:r>
            <a:r>
              <a:rPr lang="en-US" dirty="0"/>
              <a:t>as a preventative measure against </a:t>
            </a:r>
            <a:r>
              <a:rPr lang="en-US" dirty="0">
                <a:solidFill>
                  <a:srgbClr val="FF0000"/>
                </a:solidFill>
              </a:rPr>
              <a:t>osteoporosis</a:t>
            </a:r>
            <a:r>
              <a:rPr lang="en-US" dirty="0"/>
              <a:t> later in life</a:t>
            </a:r>
            <a:r>
              <a:rPr lang="en-US" dirty="0" smtClean="0"/>
              <a:t>.</a:t>
            </a:r>
          </a:p>
          <a:p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D45432-104E-47C2-A325-803E07BF7A39}" type="slidenum">
              <a:rPr lang="en-US" smtClean="0"/>
              <a:t>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Semnan University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2664172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960581" y="263525"/>
            <a:ext cx="10086109" cy="1325563"/>
          </a:xfrm>
        </p:spPr>
        <p:txBody>
          <a:bodyPr>
            <a:normAutofit/>
          </a:bodyPr>
          <a:lstStyle/>
          <a:p>
            <a:r>
              <a:rPr lang="en-US" b="1" dirty="0"/>
              <a:t>Exercises for </a:t>
            </a:r>
            <a:r>
              <a:rPr lang="en-US" b="1" dirty="0" err="1"/>
              <a:t>Prepuberty</a:t>
            </a:r>
            <a:endParaRPr lang="en-US" b="1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D45432-104E-47C2-A325-803E07BF7A39}" type="slidenum">
              <a:rPr lang="en-US" smtClean="0"/>
              <a:t>50</a:t>
            </a:fld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/>
              <a:t>Dumbbell </a:t>
            </a:r>
            <a:r>
              <a:rPr lang="en-US" b="1" dirty="0" smtClean="0"/>
              <a:t>Squat</a:t>
            </a:r>
          </a:p>
          <a:p>
            <a:r>
              <a:rPr lang="en-US" b="1" dirty="0"/>
              <a:t>Dumbbell </a:t>
            </a:r>
            <a:r>
              <a:rPr lang="en-US" b="1" dirty="0" smtClean="0"/>
              <a:t>Curl</a:t>
            </a:r>
            <a:endParaRPr lang="fa-IR" b="1" dirty="0" smtClean="0"/>
          </a:p>
          <a:p>
            <a:r>
              <a:rPr lang="en-US" b="1" dirty="0"/>
              <a:t>Dumbbell Shoulder </a:t>
            </a:r>
            <a:r>
              <a:rPr lang="en-US" b="1" dirty="0" smtClean="0"/>
              <a:t>Press</a:t>
            </a:r>
            <a:endParaRPr lang="fa-IR" b="1" dirty="0" smtClean="0"/>
          </a:p>
          <a:p>
            <a:r>
              <a:rPr lang="en-US" b="1" dirty="0"/>
              <a:t>Dumbbell </a:t>
            </a:r>
            <a:r>
              <a:rPr lang="en-US" b="1" dirty="0" smtClean="0"/>
              <a:t>Pullover</a:t>
            </a:r>
            <a:endParaRPr lang="fa-IR" b="1" dirty="0" smtClean="0"/>
          </a:p>
          <a:p>
            <a:r>
              <a:rPr lang="en-US" b="1" dirty="0"/>
              <a:t>Dumbbell </a:t>
            </a:r>
            <a:r>
              <a:rPr lang="en-US" b="1" dirty="0" smtClean="0"/>
              <a:t>Fly</a:t>
            </a:r>
            <a:endParaRPr lang="fa-IR" b="1" dirty="0" smtClean="0"/>
          </a:p>
          <a:p>
            <a:r>
              <a:rPr lang="en-US" b="1" dirty="0"/>
              <a:t>Band </a:t>
            </a:r>
            <a:r>
              <a:rPr lang="en-US" b="1" dirty="0" smtClean="0"/>
              <a:t>Row</a:t>
            </a:r>
            <a:endParaRPr lang="fa-IR" b="1" dirty="0" smtClean="0"/>
          </a:p>
          <a:p>
            <a:r>
              <a:rPr lang="en-US" b="1" dirty="0"/>
              <a:t>Medicine Ball Chest </a:t>
            </a:r>
            <a:r>
              <a:rPr lang="en-US" b="1" dirty="0" smtClean="0"/>
              <a:t>Throw</a:t>
            </a:r>
            <a:endParaRPr lang="fa-IR" b="1" dirty="0" smtClean="0"/>
          </a:p>
          <a:p>
            <a:r>
              <a:rPr lang="en-US" b="1" dirty="0"/>
              <a:t>Medicine Ball Twist </a:t>
            </a:r>
            <a:r>
              <a:rPr lang="en-US" b="1" dirty="0" smtClean="0"/>
              <a:t>Throw</a:t>
            </a:r>
            <a:endParaRPr lang="fa-IR" b="1" dirty="0" smtClean="0"/>
          </a:p>
          <a:p>
            <a:r>
              <a:rPr lang="en-US" b="1" dirty="0"/>
              <a:t>Medicine Ball Forward Overhead </a:t>
            </a:r>
            <a:r>
              <a:rPr lang="en-US" b="1" dirty="0" smtClean="0"/>
              <a:t>Throw</a:t>
            </a:r>
            <a:endParaRPr lang="fa-IR" b="1" dirty="0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Semnan University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0993634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960581" y="263525"/>
            <a:ext cx="10086109" cy="1325563"/>
          </a:xfrm>
        </p:spPr>
        <p:txBody>
          <a:bodyPr>
            <a:normAutofit/>
          </a:bodyPr>
          <a:lstStyle/>
          <a:p>
            <a:r>
              <a:rPr lang="en-US" b="1" dirty="0"/>
              <a:t>Exercises for </a:t>
            </a:r>
            <a:r>
              <a:rPr lang="en-US" b="1" dirty="0" err="1"/>
              <a:t>Prepuberty</a:t>
            </a:r>
            <a:endParaRPr lang="en-US" b="1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D45432-104E-47C2-A325-803E07BF7A39}" type="slidenum">
              <a:rPr lang="en-US" smtClean="0"/>
              <a:t>51</a:t>
            </a:fld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Medicine </a:t>
            </a:r>
            <a:r>
              <a:rPr lang="en-US" b="1" dirty="0"/>
              <a:t>Ball Scoop </a:t>
            </a:r>
            <a:r>
              <a:rPr lang="en-US" b="1" dirty="0" smtClean="0"/>
              <a:t>Throw</a:t>
            </a:r>
            <a:endParaRPr lang="fa-IR" b="1" dirty="0" smtClean="0"/>
          </a:p>
          <a:p>
            <a:r>
              <a:rPr lang="en-US" b="1" dirty="0"/>
              <a:t>Medicine Ball </a:t>
            </a:r>
            <a:r>
              <a:rPr lang="en-US" b="1" dirty="0" smtClean="0"/>
              <a:t>Twist</a:t>
            </a:r>
            <a:endParaRPr lang="fa-IR" b="1" dirty="0" smtClean="0"/>
          </a:p>
          <a:p>
            <a:r>
              <a:rPr lang="en-US" b="1" dirty="0"/>
              <a:t>Single-Leg Back </a:t>
            </a:r>
            <a:r>
              <a:rPr lang="en-US" b="1" dirty="0" smtClean="0"/>
              <a:t>Raise</a:t>
            </a:r>
            <a:endParaRPr lang="fa-IR" b="1" dirty="0" smtClean="0"/>
          </a:p>
          <a:p>
            <a:r>
              <a:rPr lang="en-US" b="1" dirty="0"/>
              <a:t>Chest Raise and </a:t>
            </a:r>
            <a:r>
              <a:rPr lang="en-US" b="1" dirty="0" smtClean="0"/>
              <a:t>Clap</a:t>
            </a:r>
            <a:endParaRPr lang="fa-IR" b="1" dirty="0" smtClean="0"/>
          </a:p>
          <a:p>
            <a:r>
              <a:rPr lang="en-US" b="1" dirty="0"/>
              <a:t>Double-Leg </a:t>
            </a:r>
            <a:r>
              <a:rPr lang="en-US" b="1" dirty="0" smtClean="0"/>
              <a:t>Skip</a:t>
            </a:r>
            <a:endParaRPr lang="fa-IR" b="1" dirty="0" smtClean="0"/>
          </a:p>
          <a:p>
            <a:r>
              <a:rPr lang="en-US" b="1" dirty="0"/>
              <a:t>Abdominal Crunch</a:t>
            </a:r>
            <a:endParaRPr lang="fa-IR" b="1" dirty="0" smtClean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Semnan University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3337857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960581" y="263525"/>
            <a:ext cx="10086109" cy="1325563"/>
          </a:xfrm>
        </p:spPr>
        <p:txBody>
          <a:bodyPr>
            <a:normAutofit/>
          </a:bodyPr>
          <a:lstStyle/>
          <a:p>
            <a:r>
              <a:rPr lang="en-US" b="1" dirty="0"/>
              <a:t>Exercises for Puberty</a:t>
            </a:r>
            <a:endParaRPr lang="en-US" b="1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D45432-104E-47C2-A325-803E07BF7A39}" type="slidenum">
              <a:rPr lang="en-US" smtClean="0"/>
              <a:t>52</a:t>
            </a:fld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b="1" dirty="0"/>
              <a:t>Single-Leg </a:t>
            </a:r>
            <a:r>
              <a:rPr lang="en-US" b="1" dirty="0" smtClean="0"/>
              <a:t>Burpee</a:t>
            </a:r>
          </a:p>
          <a:p>
            <a:r>
              <a:rPr lang="en-US" b="1" dirty="0" smtClean="0"/>
              <a:t>Push-Up</a:t>
            </a:r>
          </a:p>
          <a:p>
            <a:r>
              <a:rPr lang="en-US" b="1" dirty="0"/>
              <a:t>Clap </a:t>
            </a:r>
            <a:r>
              <a:rPr lang="en-US" b="1" dirty="0" smtClean="0"/>
              <a:t>Push-Up</a:t>
            </a:r>
          </a:p>
          <a:p>
            <a:r>
              <a:rPr lang="en-US" b="1" dirty="0"/>
              <a:t>Medicine Ball Backward Overhead </a:t>
            </a:r>
            <a:r>
              <a:rPr lang="en-US" b="1" dirty="0" smtClean="0"/>
              <a:t>Throw</a:t>
            </a:r>
          </a:p>
          <a:p>
            <a:r>
              <a:rPr lang="en-US" b="1" dirty="0"/>
              <a:t>Medicine Ball Side </a:t>
            </a:r>
            <a:r>
              <a:rPr lang="en-US" b="1" dirty="0" smtClean="0"/>
              <a:t>Throw</a:t>
            </a:r>
          </a:p>
          <a:p>
            <a:r>
              <a:rPr lang="en-US" b="1" dirty="0"/>
              <a:t>Medicine Ball or Shot Forward </a:t>
            </a:r>
            <a:r>
              <a:rPr lang="en-US" b="1" dirty="0" smtClean="0"/>
              <a:t>Throw</a:t>
            </a:r>
          </a:p>
          <a:p>
            <a:r>
              <a:rPr lang="en-US" b="1" dirty="0"/>
              <a:t>Hip </a:t>
            </a:r>
            <a:r>
              <a:rPr lang="en-US" b="1" dirty="0" smtClean="0"/>
              <a:t>Thrust</a:t>
            </a:r>
          </a:p>
          <a:p>
            <a:r>
              <a:rPr lang="en-US" b="1" dirty="0"/>
              <a:t>Hanging Hip </a:t>
            </a:r>
            <a:r>
              <a:rPr lang="en-US" b="1" dirty="0" smtClean="0"/>
              <a:t>Flexion</a:t>
            </a:r>
          </a:p>
          <a:p>
            <a:r>
              <a:rPr lang="en-US" b="1" dirty="0"/>
              <a:t>Medicine Ball Sit-Up </a:t>
            </a:r>
            <a:r>
              <a:rPr lang="en-US" b="1" dirty="0" smtClean="0"/>
              <a:t>Throw</a:t>
            </a:r>
          </a:p>
          <a:p>
            <a:r>
              <a:rPr lang="en-US" b="1" dirty="0"/>
              <a:t>Medicine Ball Between-Legs Backward Throw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Semnan University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8377092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960581" y="263525"/>
            <a:ext cx="10086109" cy="1325563"/>
          </a:xfrm>
        </p:spPr>
        <p:txBody>
          <a:bodyPr>
            <a:normAutofit/>
          </a:bodyPr>
          <a:lstStyle/>
          <a:p>
            <a:r>
              <a:rPr lang="en-US" b="1" dirty="0"/>
              <a:t>Exercises for Puberty</a:t>
            </a:r>
            <a:endParaRPr lang="en-US" b="1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D45432-104E-47C2-A325-803E07BF7A39}" type="slidenum">
              <a:rPr lang="en-US" smtClean="0"/>
              <a:t>53</a:t>
            </a:fld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Double-Leg Side </a:t>
            </a:r>
            <a:r>
              <a:rPr lang="en-US" b="1" dirty="0" smtClean="0"/>
              <a:t>Lift</a:t>
            </a:r>
          </a:p>
          <a:p>
            <a:r>
              <a:rPr lang="en-US" b="1" dirty="0"/>
              <a:t>Medicine Ball Chest Pass </a:t>
            </a:r>
            <a:r>
              <a:rPr lang="en-US" b="1" dirty="0" smtClean="0"/>
              <a:t>Relay</a:t>
            </a:r>
          </a:p>
          <a:p>
            <a:r>
              <a:rPr lang="en-US" b="1" dirty="0"/>
              <a:t>Over–Under Bridge </a:t>
            </a:r>
            <a:r>
              <a:rPr lang="en-US" b="1" dirty="0" smtClean="0"/>
              <a:t>Relay</a:t>
            </a:r>
          </a:p>
          <a:p>
            <a:r>
              <a:rPr lang="en-US" b="1" dirty="0"/>
              <a:t>Medicine Ball Roll Under the </a:t>
            </a:r>
            <a:r>
              <a:rPr lang="en-US" b="1" dirty="0" smtClean="0"/>
              <a:t>Bridge</a:t>
            </a:r>
          </a:p>
          <a:p>
            <a:r>
              <a:rPr lang="en-US" b="1" dirty="0"/>
              <a:t>Obstacle Run </a:t>
            </a:r>
            <a:r>
              <a:rPr lang="en-US" b="1" dirty="0" smtClean="0"/>
              <a:t>Relay</a:t>
            </a:r>
          </a:p>
          <a:p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Semnan University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8961539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960581" y="263525"/>
            <a:ext cx="10086109" cy="1325563"/>
          </a:xfrm>
        </p:spPr>
        <p:txBody>
          <a:bodyPr>
            <a:normAutofit/>
          </a:bodyPr>
          <a:lstStyle/>
          <a:p>
            <a:r>
              <a:rPr lang="en-US" b="1" dirty="0"/>
              <a:t>Exercises for Early </a:t>
            </a:r>
            <a:r>
              <a:rPr lang="en-US" b="1" dirty="0" smtClean="0"/>
              <a:t>Post puberty</a:t>
            </a:r>
            <a:endParaRPr lang="en-US" b="1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D45432-104E-47C2-A325-803E07BF7A39}" type="slidenum">
              <a:rPr lang="en-US" smtClean="0"/>
              <a:t>54</a:t>
            </a:fld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b="1" dirty="0"/>
              <a:t>Push-Up </a:t>
            </a:r>
            <a:r>
              <a:rPr lang="en-US" b="1" dirty="0" smtClean="0"/>
              <a:t>Progression</a:t>
            </a:r>
          </a:p>
          <a:p>
            <a:r>
              <a:rPr lang="en-US" b="1" dirty="0"/>
              <a:t>Dumbbell or Barbell Chest </a:t>
            </a:r>
            <a:r>
              <a:rPr lang="en-US" b="1" dirty="0" smtClean="0"/>
              <a:t>Press</a:t>
            </a:r>
          </a:p>
          <a:p>
            <a:r>
              <a:rPr lang="en-US" b="1" dirty="0"/>
              <a:t>Cable Triceps </a:t>
            </a:r>
            <a:r>
              <a:rPr lang="en-US" b="1" dirty="0" smtClean="0"/>
              <a:t>Extension</a:t>
            </a:r>
          </a:p>
          <a:p>
            <a:r>
              <a:rPr lang="en-US" b="1" dirty="0"/>
              <a:t>Dumbbell or Machine Shoulder </a:t>
            </a:r>
            <a:r>
              <a:rPr lang="en-US" b="1" dirty="0" smtClean="0"/>
              <a:t>Press</a:t>
            </a:r>
          </a:p>
          <a:p>
            <a:r>
              <a:rPr lang="en-US" b="1" dirty="0"/>
              <a:t>Lat </a:t>
            </a:r>
            <a:r>
              <a:rPr lang="en-US" b="1" dirty="0" smtClean="0"/>
              <a:t>Pull-Down</a:t>
            </a:r>
          </a:p>
          <a:p>
            <a:r>
              <a:rPr lang="en-US" b="1" dirty="0"/>
              <a:t>Dumbbell Preacher </a:t>
            </a:r>
            <a:r>
              <a:rPr lang="en-US" b="1" dirty="0" smtClean="0"/>
              <a:t>Curl</a:t>
            </a:r>
          </a:p>
          <a:p>
            <a:r>
              <a:rPr lang="en-US" b="1" dirty="0" smtClean="0"/>
              <a:t>V-Sit</a:t>
            </a:r>
          </a:p>
          <a:p>
            <a:r>
              <a:rPr lang="en-US" b="1" dirty="0"/>
              <a:t>Abdominal </a:t>
            </a:r>
            <a:r>
              <a:rPr lang="en-US" b="1" dirty="0" smtClean="0"/>
              <a:t>Rainbow</a:t>
            </a:r>
          </a:p>
          <a:p>
            <a:r>
              <a:rPr lang="en-US" b="1" dirty="0"/>
              <a:t>Leg </a:t>
            </a:r>
            <a:r>
              <a:rPr lang="en-US" b="1" dirty="0" smtClean="0"/>
              <a:t>Press</a:t>
            </a:r>
          </a:p>
          <a:p>
            <a:r>
              <a:rPr lang="en-US" b="1" dirty="0"/>
              <a:t>Leg Curl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Semnan University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1088192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960581" y="263525"/>
            <a:ext cx="10086109" cy="1325563"/>
          </a:xfrm>
        </p:spPr>
        <p:txBody>
          <a:bodyPr>
            <a:normAutofit/>
          </a:bodyPr>
          <a:lstStyle/>
          <a:p>
            <a:r>
              <a:rPr lang="en-US" b="1" dirty="0"/>
              <a:t>Exercises for Early </a:t>
            </a:r>
            <a:r>
              <a:rPr lang="en-US" b="1" dirty="0" smtClean="0"/>
              <a:t>Post puberty</a:t>
            </a:r>
            <a:endParaRPr lang="en-US" b="1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D45432-104E-47C2-A325-803E07BF7A39}" type="slidenum">
              <a:rPr lang="en-US" smtClean="0"/>
              <a:t>55</a:t>
            </a:fld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Barbell Half </a:t>
            </a:r>
            <a:r>
              <a:rPr lang="en-US" b="1" dirty="0" smtClean="0"/>
              <a:t>Squat</a:t>
            </a:r>
          </a:p>
          <a:p>
            <a:r>
              <a:rPr lang="en-US" b="1" dirty="0"/>
              <a:t>Slalom </a:t>
            </a:r>
            <a:r>
              <a:rPr lang="en-US" b="1" dirty="0" smtClean="0"/>
              <a:t>Jump</a:t>
            </a:r>
          </a:p>
          <a:p>
            <a:r>
              <a:rPr lang="en-US" b="1" dirty="0"/>
              <a:t>Scissors </a:t>
            </a:r>
            <a:r>
              <a:rPr lang="en-US" b="1" dirty="0" smtClean="0"/>
              <a:t>Splits</a:t>
            </a:r>
          </a:p>
          <a:p>
            <a:r>
              <a:rPr lang="en-US" b="1" dirty="0"/>
              <a:t>Vertical </a:t>
            </a:r>
            <a:r>
              <a:rPr lang="en-US" b="1" dirty="0" smtClean="0"/>
              <a:t>Hop</a:t>
            </a:r>
          </a:p>
          <a:p>
            <a:r>
              <a:rPr lang="en-US" b="1" dirty="0"/>
              <a:t>Cone </a:t>
            </a:r>
            <a:r>
              <a:rPr lang="en-US" b="1" dirty="0" smtClean="0"/>
              <a:t>Jump</a:t>
            </a:r>
          </a:p>
          <a:p>
            <a:r>
              <a:rPr lang="en-US" b="1" dirty="0"/>
              <a:t>Continuous Squat Jump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Semnan University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3943104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960581" y="263525"/>
            <a:ext cx="10086109" cy="1325563"/>
          </a:xfrm>
        </p:spPr>
        <p:txBody>
          <a:bodyPr>
            <a:normAutofit/>
          </a:bodyPr>
          <a:lstStyle/>
          <a:p>
            <a:r>
              <a:rPr lang="en-US" b="1" dirty="0"/>
              <a:t>Exercises for Late </a:t>
            </a:r>
            <a:r>
              <a:rPr lang="en-US" b="1" dirty="0" err="1"/>
              <a:t>Postpuberty</a:t>
            </a:r>
            <a:endParaRPr lang="en-US" b="1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D45432-104E-47C2-A325-803E07BF7A39}" type="slidenum">
              <a:rPr lang="en-US" smtClean="0"/>
              <a:t>56</a:t>
            </a:fld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b="1" dirty="0"/>
              <a:t>Assisted </a:t>
            </a:r>
            <a:r>
              <a:rPr lang="en-US" b="1" dirty="0" smtClean="0"/>
              <a:t>Pull-Up</a:t>
            </a:r>
          </a:p>
          <a:p>
            <a:r>
              <a:rPr lang="en-US" b="1" dirty="0" smtClean="0"/>
              <a:t>Pull-Up</a:t>
            </a:r>
          </a:p>
          <a:p>
            <a:r>
              <a:rPr lang="en-US" b="1" dirty="0"/>
              <a:t>Caterpillar </a:t>
            </a:r>
            <a:r>
              <a:rPr lang="en-US" b="1" dirty="0" smtClean="0"/>
              <a:t>Push-Up</a:t>
            </a:r>
          </a:p>
          <a:p>
            <a:r>
              <a:rPr lang="en-US" b="1" dirty="0" smtClean="0"/>
              <a:t>Dips</a:t>
            </a:r>
          </a:p>
          <a:p>
            <a:r>
              <a:rPr lang="en-US" b="1" dirty="0"/>
              <a:t>Wall </a:t>
            </a:r>
            <a:r>
              <a:rPr lang="en-US" b="1" dirty="0" smtClean="0"/>
              <a:t>Push-Up</a:t>
            </a:r>
          </a:p>
          <a:p>
            <a:r>
              <a:rPr lang="en-US" b="1" dirty="0"/>
              <a:t>Drop </a:t>
            </a:r>
            <a:r>
              <a:rPr lang="en-US" b="1" dirty="0" smtClean="0"/>
              <a:t>Push-Up</a:t>
            </a:r>
          </a:p>
          <a:p>
            <a:r>
              <a:rPr lang="en-US" b="1" dirty="0"/>
              <a:t>Dumbbell Squat to </a:t>
            </a:r>
            <a:r>
              <a:rPr lang="en-US" b="1" dirty="0" smtClean="0"/>
              <a:t>Press</a:t>
            </a:r>
          </a:p>
          <a:p>
            <a:r>
              <a:rPr lang="en-US" b="1" dirty="0"/>
              <a:t>Abdominal </a:t>
            </a:r>
            <a:r>
              <a:rPr lang="en-US" b="1" dirty="0" smtClean="0"/>
              <a:t>Thrust</a:t>
            </a:r>
          </a:p>
          <a:p>
            <a:r>
              <a:rPr lang="en-US" b="1" dirty="0"/>
              <a:t>Push-Up </a:t>
            </a:r>
            <a:r>
              <a:rPr lang="en-US" b="1" dirty="0" smtClean="0"/>
              <a:t>Plank</a:t>
            </a:r>
          </a:p>
          <a:p>
            <a:r>
              <a:rPr lang="en-US" b="1" dirty="0"/>
              <a:t>Medicine Ball Chops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Semnan University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7435504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960581" y="263525"/>
            <a:ext cx="10086109" cy="1325563"/>
          </a:xfrm>
        </p:spPr>
        <p:txBody>
          <a:bodyPr>
            <a:normAutofit/>
          </a:bodyPr>
          <a:lstStyle/>
          <a:p>
            <a:r>
              <a:rPr lang="en-US" b="1" dirty="0"/>
              <a:t>Exercises for Late </a:t>
            </a:r>
            <a:r>
              <a:rPr lang="en-US" b="1" dirty="0" err="1"/>
              <a:t>Postpuberty</a:t>
            </a:r>
            <a:endParaRPr lang="en-US" b="1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D45432-104E-47C2-A325-803E07BF7A39}" type="slidenum">
              <a:rPr lang="en-US" smtClean="0"/>
              <a:t>57</a:t>
            </a:fld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Reverse </a:t>
            </a:r>
            <a:r>
              <a:rPr lang="en-US" b="1" dirty="0" smtClean="0"/>
              <a:t>Hyperextension</a:t>
            </a:r>
          </a:p>
          <a:p>
            <a:r>
              <a:rPr lang="en-US" b="1" dirty="0"/>
              <a:t>Knee-Tuck </a:t>
            </a:r>
            <a:r>
              <a:rPr lang="en-US" b="1" dirty="0" smtClean="0"/>
              <a:t>Jump</a:t>
            </a:r>
          </a:p>
          <a:p>
            <a:r>
              <a:rPr lang="en-US" b="1" dirty="0"/>
              <a:t>Back </a:t>
            </a:r>
            <a:r>
              <a:rPr lang="en-US" b="1" dirty="0" smtClean="0"/>
              <a:t>Kick</a:t>
            </a:r>
          </a:p>
          <a:p>
            <a:r>
              <a:rPr lang="en-US" b="1" dirty="0"/>
              <a:t>Forward Roll and Vertical </a:t>
            </a:r>
            <a:r>
              <a:rPr lang="en-US" b="1" dirty="0" smtClean="0"/>
              <a:t>Jump</a:t>
            </a:r>
          </a:p>
          <a:p>
            <a:r>
              <a:rPr lang="en-US" b="1" dirty="0"/>
              <a:t>Dumbbell Side </a:t>
            </a:r>
            <a:r>
              <a:rPr lang="en-US" b="1" dirty="0" smtClean="0"/>
              <a:t>Swing</a:t>
            </a:r>
          </a:p>
          <a:p>
            <a:r>
              <a:rPr lang="en-US" b="1" dirty="0"/>
              <a:t>Medicine Ball Speed </a:t>
            </a:r>
            <a:r>
              <a:rPr lang="en-US" b="1" dirty="0" smtClean="0"/>
              <a:t>Throw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Semnan University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70083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Introduction 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838200" y="1605280"/>
            <a:ext cx="10515600" cy="4860175"/>
          </a:xfrm>
        </p:spPr>
        <p:txBody>
          <a:bodyPr>
            <a:normAutofit lnSpcReduction="10000"/>
          </a:bodyPr>
          <a:lstStyle/>
          <a:p>
            <a:r>
              <a:rPr lang="en-US" dirty="0"/>
              <a:t>Finally, strength training should be </a:t>
            </a:r>
            <a:r>
              <a:rPr lang="en-US" dirty="0">
                <a:solidFill>
                  <a:srgbClr val="FF0000"/>
                </a:solidFill>
              </a:rPr>
              <a:t>part of a healthy lifestyle </a:t>
            </a:r>
            <a:r>
              <a:rPr lang="en-US" dirty="0"/>
              <a:t>because increasing </a:t>
            </a:r>
            <a:r>
              <a:rPr lang="en-US" dirty="0" smtClean="0"/>
              <a:t>the body’s </a:t>
            </a:r>
            <a:r>
              <a:rPr lang="en-US" dirty="0"/>
              <a:t>proportion of </a:t>
            </a:r>
            <a:r>
              <a:rPr lang="en-US" dirty="0">
                <a:solidFill>
                  <a:srgbClr val="FF0000"/>
                </a:solidFill>
              </a:rPr>
              <a:t>lean muscle </a:t>
            </a:r>
            <a:r>
              <a:rPr lang="en-US" dirty="0"/>
              <a:t>mass also increases </a:t>
            </a:r>
            <a:r>
              <a:rPr lang="en-US" dirty="0">
                <a:solidFill>
                  <a:srgbClr val="FF0000"/>
                </a:solidFill>
              </a:rPr>
              <a:t>metabolism</a:t>
            </a:r>
            <a:r>
              <a:rPr lang="en-US" dirty="0"/>
              <a:t> and, in the </a:t>
            </a:r>
            <a:r>
              <a:rPr lang="en-US" dirty="0" smtClean="0"/>
              <a:t>process, </a:t>
            </a:r>
            <a:r>
              <a:rPr lang="en-US" dirty="0" smtClean="0">
                <a:solidFill>
                  <a:srgbClr val="FF0000"/>
                </a:solidFill>
              </a:rPr>
              <a:t>burns</a:t>
            </a:r>
            <a:r>
              <a:rPr lang="en-US" dirty="0" smtClean="0"/>
              <a:t> </a:t>
            </a:r>
            <a:r>
              <a:rPr lang="en-US" dirty="0">
                <a:solidFill>
                  <a:srgbClr val="FF0000"/>
                </a:solidFill>
              </a:rPr>
              <a:t>calories</a:t>
            </a:r>
            <a:r>
              <a:rPr lang="en-US" dirty="0" smtClean="0"/>
              <a:t>.</a:t>
            </a:r>
          </a:p>
          <a:p>
            <a:r>
              <a:rPr lang="en-US" dirty="0"/>
              <a:t>coach must carefully </a:t>
            </a:r>
            <a:r>
              <a:rPr lang="en-US" dirty="0">
                <a:solidFill>
                  <a:srgbClr val="FF0000"/>
                </a:solidFill>
              </a:rPr>
              <a:t>design</a:t>
            </a:r>
            <a:r>
              <a:rPr lang="en-US" dirty="0"/>
              <a:t> the program for a specific </a:t>
            </a:r>
            <a:r>
              <a:rPr lang="en-US" dirty="0">
                <a:solidFill>
                  <a:srgbClr val="FF0000"/>
                </a:solidFill>
              </a:rPr>
              <a:t>age</a:t>
            </a:r>
            <a:r>
              <a:rPr lang="en-US" dirty="0"/>
              <a:t> or </a:t>
            </a:r>
            <a:r>
              <a:rPr lang="en-US" dirty="0" smtClean="0"/>
              <a:t>sport.</a:t>
            </a:r>
          </a:p>
          <a:p>
            <a:r>
              <a:rPr lang="en-US" dirty="0"/>
              <a:t>Before participating in a </a:t>
            </a:r>
            <a:r>
              <a:rPr lang="en-US" dirty="0" smtClean="0"/>
              <a:t>strength-training:</a:t>
            </a:r>
          </a:p>
          <a:p>
            <a:r>
              <a:rPr lang="en-US" dirty="0"/>
              <a:t>young athletes must be ready </a:t>
            </a:r>
            <a:r>
              <a:rPr lang="en-US" dirty="0">
                <a:solidFill>
                  <a:srgbClr val="FF0000"/>
                </a:solidFill>
              </a:rPr>
              <a:t>physically and </a:t>
            </a:r>
            <a:r>
              <a:rPr lang="en-US" dirty="0" smtClean="0">
                <a:solidFill>
                  <a:srgbClr val="FF0000"/>
                </a:solidFill>
              </a:rPr>
              <a:t>psychologically</a:t>
            </a:r>
          </a:p>
          <a:p>
            <a:r>
              <a:rPr lang="en-US" dirty="0"/>
              <a:t>proper lifting </a:t>
            </a:r>
            <a:r>
              <a:rPr lang="en-US" dirty="0" smtClean="0">
                <a:solidFill>
                  <a:srgbClr val="FF0000"/>
                </a:solidFill>
              </a:rPr>
              <a:t>technique</a:t>
            </a:r>
          </a:p>
          <a:p>
            <a:r>
              <a:rPr lang="en-US" dirty="0"/>
              <a:t>child should be aware of </a:t>
            </a:r>
            <a:r>
              <a:rPr lang="en-US" dirty="0">
                <a:solidFill>
                  <a:srgbClr val="FF0000"/>
                </a:solidFill>
              </a:rPr>
              <a:t>safety</a:t>
            </a:r>
            <a:r>
              <a:rPr lang="en-US" dirty="0"/>
              <a:t> factors, including </a:t>
            </a:r>
            <a:r>
              <a:rPr lang="en-US" dirty="0">
                <a:solidFill>
                  <a:srgbClr val="FF0000"/>
                </a:solidFill>
              </a:rPr>
              <a:t>spotting</a:t>
            </a:r>
            <a:r>
              <a:rPr lang="en-US" dirty="0"/>
              <a:t> </a:t>
            </a:r>
            <a:r>
              <a:rPr lang="en-US" dirty="0" smtClean="0"/>
              <a:t>and how </a:t>
            </a:r>
            <a:r>
              <a:rPr lang="en-US" dirty="0"/>
              <a:t>to use different types of </a:t>
            </a:r>
            <a:r>
              <a:rPr lang="en-US" dirty="0">
                <a:solidFill>
                  <a:srgbClr val="FF0000"/>
                </a:solidFill>
              </a:rPr>
              <a:t>equipment</a:t>
            </a:r>
            <a:r>
              <a:rPr lang="en-US" dirty="0" smtClean="0"/>
              <a:t>.</a:t>
            </a:r>
          </a:p>
          <a:p>
            <a:r>
              <a:rPr lang="en-US" dirty="0"/>
              <a:t>Before beginning a strength-training program, a child should have a thorough </a:t>
            </a:r>
            <a:r>
              <a:rPr lang="en-US" dirty="0" smtClean="0">
                <a:solidFill>
                  <a:srgbClr val="FF0000"/>
                </a:solidFill>
              </a:rPr>
              <a:t>medical examination</a:t>
            </a:r>
            <a:r>
              <a:rPr lang="en-US" dirty="0"/>
              <a:t>.</a:t>
            </a:r>
            <a:endParaRPr lang="en-US" dirty="0" smtClean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D45432-104E-47C2-A325-803E07BF7A39}" type="slidenum">
              <a:rPr lang="en-US" smtClean="0"/>
              <a:t>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Semnan University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85801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Terminology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838200" y="1605280"/>
            <a:ext cx="10515600" cy="4860175"/>
          </a:xfrm>
        </p:spPr>
        <p:txBody>
          <a:bodyPr>
            <a:normAutofit/>
          </a:bodyPr>
          <a:lstStyle/>
          <a:p>
            <a:r>
              <a:rPr lang="en-US" dirty="0"/>
              <a:t>The literature </a:t>
            </a:r>
            <a:r>
              <a:rPr lang="en-US" dirty="0">
                <a:solidFill>
                  <a:srgbClr val="FF0000"/>
                </a:solidFill>
              </a:rPr>
              <a:t>uses several terms</a:t>
            </a:r>
            <a:r>
              <a:rPr lang="en-US" dirty="0"/>
              <a:t>—weight training, resistance training, power training, </a:t>
            </a:r>
            <a:r>
              <a:rPr lang="en-US" dirty="0" smtClean="0"/>
              <a:t>and strength </a:t>
            </a:r>
            <a:r>
              <a:rPr lang="en-US" dirty="0"/>
              <a:t>training—</a:t>
            </a:r>
            <a:r>
              <a:rPr lang="en-US" dirty="0">
                <a:solidFill>
                  <a:srgbClr val="FF0000"/>
                </a:solidFill>
              </a:rPr>
              <a:t>interchangeably</a:t>
            </a:r>
            <a:r>
              <a:rPr lang="en-US" dirty="0" smtClean="0"/>
              <a:t>.</a:t>
            </a:r>
          </a:p>
          <a:p>
            <a:r>
              <a:rPr lang="en-US" dirty="0"/>
              <a:t>Antagonist </a:t>
            </a:r>
            <a:r>
              <a:rPr lang="en-US" dirty="0" smtClean="0"/>
              <a:t>muscles</a:t>
            </a:r>
          </a:p>
          <a:p>
            <a:r>
              <a:rPr lang="en-US" dirty="0"/>
              <a:t>synergistic </a:t>
            </a:r>
            <a:r>
              <a:rPr lang="en-US" dirty="0" smtClean="0"/>
              <a:t>muscles</a:t>
            </a:r>
          </a:p>
          <a:p>
            <a:r>
              <a:rPr lang="en-US" dirty="0" smtClean="0"/>
              <a:t>Agonist muscles</a:t>
            </a:r>
          </a:p>
          <a:p>
            <a:r>
              <a:rPr lang="en-US" dirty="0" smtClean="0"/>
              <a:t>Stabilizers muscles</a:t>
            </a:r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D45432-104E-47C2-A325-803E07BF7A39}" type="slidenum">
              <a:rPr lang="en-US" smtClean="0"/>
              <a:t>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Semnan University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7946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Load- Reps ratio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D45432-104E-47C2-A325-803E07BF7A39}" type="slidenum">
              <a:rPr lang="en-US" smtClean="0"/>
              <a:t>8</a:t>
            </a:fld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7891" y="1605280"/>
            <a:ext cx="11374964" cy="428221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Semnan University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274998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Laws of Strength Training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838200" y="1605280"/>
            <a:ext cx="10515600" cy="4860175"/>
          </a:xfrm>
        </p:spPr>
        <p:txBody>
          <a:bodyPr>
            <a:normAutofit lnSpcReduction="10000"/>
          </a:bodyPr>
          <a:lstStyle/>
          <a:p>
            <a:r>
              <a:rPr lang="en-US" dirty="0"/>
              <a:t>Law One: Develop Joint </a:t>
            </a:r>
            <a:r>
              <a:rPr lang="en-US" dirty="0" smtClean="0">
                <a:solidFill>
                  <a:srgbClr val="FF0000"/>
                </a:solidFill>
              </a:rPr>
              <a:t>Flexibility</a:t>
            </a:r>
          </a:p>
          <a:p>
            <a:r>
              <a:rPr lang="en-US" dirty="0">
                <a:solidFill>
                  <a:srgbClr val="FF0000"/>
                </a:solidFill>
              </a:rPr>
              <a:t>Most</a:t>
            </a:r>
            <a:r>
              <a:rPr lang="en-US" dirty="0"/>
              <a:t> strength-training exercises, especially those employing </a:t>
            </a:r>
            <a:r>
              <a:rPr lang="en-US" dirty="0">
                <a:solidFill>
                  <a:srgbClr val="FF0000"/>
                </a:solidFill>
              </a:rPr>
              <a:t>free weights</a:t>
            </a:r>
            <a:r>
              <a:rPr lang="en-US" dirty="0"/>
              <a:t>, use the </a:t>
            </a:r>
            <a:r>
              <a:rPr lang="en-US" dirty="0" smtClean="0">
                <a:solidFill>
                  <a:srgbClr val="FF0000"/>
                </a:solidFill>
              </a:rPr>
              <a:t>whole range </a:t>
            </a:r>
            <a:r>
              <a:rPr lang="en-US" dirty="0">
                <a:solidFill>
                  <a:srgbClr val="FF0000"/>
                </a:solidFill>
              </a:rPr>
              <a:t>of motion </a:t>
            </a:r>
            <a:r>
              <a:rPr lang="en-US" dirty="0"/>
              <a:t>of major joints, particularly the knees, ankles, and hips</a:t>
            </a:r>
            <a:r>
              <a:rPr lang="en-US" dirty="0" smtClean="0"/>
              <a:t>.</a:t>
            </a:r>
          </a:p>
          <a:p>
            <a:r>
              <a:rPr lang="en-US" dirty="0"/>
              <a:t>For example, </a:t>
            </a:r>
            <a:r>
              <a:rPr lang="en-US" dirty="0" smtClean="0"/>
              <a:t>in deep </a:t>
            </a:r>
            <a:r>
              <a:rPr lang="en-US" dirty="0">
                <a:solidFill>
                  <a:srgbClr val="FF0000"/>
                </a:solidFill>
              </a:rPr>
              <a:t>squats</a:t>
            </a:r>
            <a:r>
              <a:rPr lang="en-US" dirty="0"/>
              <a:t> the weight of the barbell compresses the knees and may </a:t>
            </a:r>
            <a:r>
              <a:rPr lang="en-US" dirty="0">
                <a:solidFill>
                  <a:srgbClr val="FF0000"/>
                </a:solidFill>
              </a:rPr>
              <a:t>cause strain </a:t>
            </a:r>
            <a:r>
              <a:rPr lang="en-US" dirty="0" smtClean="0">
                <a:solidFill>
                  <a:srgbClr val="FF0000"/>
                </a:solidFill>
              </a:rPr>
              <a:t>and pain </a:t>
            </a:r>
            <a:r>
              <a:rPr lang="en-US" dirty="0"/>
              <a:t>if the </a:t>
            </a:r>
            <a:r>
              <a:rPr lang="en-US" dirty="0" smtClean="0"/>
              <a:t>athlete.</a:t>
            </a:r>
          </a:p>
          <a:p>
            <a:r>
              <a:rPr lang="en-US" dirty="0"/>
              <a:t>athletes in the </a:t>
            </a:r>
            <a:r>
              <a:rPr lang="en-US" dirty="0" smtClean="0">
                <a:solidFill>
                  <a:srgbClr val="FF0000"/>
                </a:solidFill>
              </a:rPr>
              <a:t>initiation and </a:t>
            </a:r>
            <a:r>
              <a:rPr lang="en-US" dirty="0">
                <a:solidFill>
                  <a:srgbClr val="FF0000"/>
                </a:solidFill>
              </a:rPr>
              <a:t>athletic formation </a:t>
            </a:r>
            <a:r>
              <a:rPr lang="en-US" dirty="0" smtClean="0">
                <a:solidFill>
                  <a:srgbClr val="FF0000"/>
                </a:solidFill>
              </a:rPr>
              <a:t>stages</a:t>
            </a:r>
            <a:r>
              <a:rPr lang="en-US" dirty="0" smtClean="0"/>
              <a:t>, </a:t>
            </a:r>
            <a:r>
              <a:rPr lang="en-US" dirty="0"/>
              <a:t>for the purpose of </a:t>
            </a:r>
            <a:r>
              <a:rPr lang="en-US" dirty="0">
                <a:solidFill>
                  <a:srgbClr val="FF0000"/>
                </a:solidFill>
              </a:rPr>
              <a:t>injury prevention </a:t>
            </a:r>
            <a:r>
              <a:rPr lang="en-US" dirty="0"/>
              <a:t>we suggest that </a:t>
            </a:r>
            <a:r>
              <a:rPr lang="en-US" dirty="0" smtClean="0"/>
              <a:t>the athletes </a:t>
            </a:r>
            <a:r>
              <a:rPr lang="en-US" dirty="0"/>
              <a:t>perform </a:t>
            </a:r>
            <a:r>
              <a:rPr lang="en-US" dirty="0">
                <a:solidFill>
                  <a:srgbClr val="FF0000"/>
                </a:solidFill>
              </a:rPr>
              <a:t>half squats </a:t>
            </a:r>
            <a:r>
              <a:rPr lang="en-US" dirty="0"/>
              <a:t>(until thighs are parallel to the floor) rather than full squats</a:t>
            </a:r>
            <a:r>
              <a:rPr lang="en-US" dirty="0" smtClean="0"/>
              <a:t>.</a:t>
            </a:r>
          </a:p>
          <a:p>
            <a:r>
              <a:rPr lang="en-US" dirty="0"/>
              <a:t>Therefore, developing good </a:t>
            </a:r>
            <a:r>
              <a:rPr lang="en-US" dirty="0">
                <a:solidFill>
                  <a:srgbClr val="FF0000"/>
                </a:solidFill>
              </a:rPr>
              <a:t>ankle </a:t>
            </a:r>
            <a:r>
              <a:rPr lang="en-US" dirty="0" smtClean="0">
                <a:solidFill>
                  <a:srgbClr val="FF0000"/>
                </a:solidFill>
              </a:rPr>
              <a:t>flexibility </a:t>
            </a:r>
            <a:r>
              <a:rPr lang="en-US" dirty="0" smtClean="0"/>
              <a:t>during </a:t>
            </a:r>
            <a:r>
              <a:rPr lang="en-US" dirty="0">
                <a:solidFill>
                  <a:srgbClr val="FF0000"/>
                </a:solidFill>
              </a:rPr>
              <a:t>prepubescence</a:t>
            </a:r>
            <a:r>
              <a:rPr lang="en-US" dirty="0"/>
              <a:t> and </a:t>
            </a:r>
            <a:r>
              <a:rPr lang="en-US" dirty="0">
                <a:solidFill>
                  <a:srgbClr val="FF0000"/>
                </a:solidFill>
              </a:rPr>
              <a:t>pubescence</a:t>
            </a:r>
            <a:r>
              <a:rPr lang="en-US" dirty="0"/>
              <a:t> must be a major concern.</a:t>
            </a:r>
          </a:p>
          <a:p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D45432-104E-47C2-A325-803E07BF7A39}" type="slidenum">
              <a:rPr lang="en-US" smtClean="0"/>
              <a:t>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Semnan University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247844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1636</TotalTime>
  <Words>3752</Words>
  <Application>Microsoft Office PowerPoint</Application>
  <PresentationFormat>Widescreen</PresentationFormat>
  <Paragraphs>449</Paragraphs>
  <Slides>57</Slides>
  <Notes>55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57</vt:i4>
      </vt:variant>
    </vt:vector>
  </HeadingPairs>
  <TitlesOfParts>
    <vt:vector size="62" baseType="lpstr">
      <vt:lpstr>Arial</vt:lpstr>
      <vt:lpstr>Calibri</vt:lpstr>
      <vt:lpstr>Calibri Light</vt:lpstr>
      <vt:lpstr>StoneSans</vt:lpstr>
      <vt:lpstr>Office Theme</vt:lpstr>
      <vt:lpstr>Conditioning Young Athletes</vt:lpstr>
      <vt:lpstr>Resistance Training</vt:lpstr>
      <vt:lpstr>Introduction </vt:lpstr>
      <vt:lpstr>Introduction </vt:lpstr>
      <vt:lpstr>Introduction </vt:lpstr>
      <vt:lpstr>Introduction </vt:lpstr>
      <vt:lpstr>Terminology </vt:lpstr>
      <vt:lpstr>Load- Reps ratio</vt:lpstr>
      <vt:lpstr>Laws of Strength Training </vt:lpstr>
      <vt:lpstr>Laws of Strength Training </vt:lpstr>
      <vt:lpstr>Laws of Strength Training </vt:lpstr>
      <vt:lpstr>Adapting Strength Training for Young Athletes</vt:lpstr>
      <vt:lpstr>Adapting Strength Training for Young Athletes</vt:lpstr>
      <vt:lpstr>Considerations for Pre puberty</vt:lpstr>
      <vt:lpstr>Considerations for Puberty</vt:lpstr>
      <vt:lpstr>Considerations for Post puberty</vt:lpstr>
      <vt:lpstr>Considerations for Post puberty</vt:lpstr>
      <vt:lpstr>Considerations for Post puberty</vt:lpstr>
      <vt:lpstr>Preventing Injuries</vt:lpstr>
      <vt:lpstr>Preventing Injuries</vt:lpstr>
      <vt:lpstr>Preventing Injuries</vt:lpstr>
      <vt:lpstr>Most effective injury-prevention techniques are the following:</vt:lpstr>
      <vt:lpstr>Most effective injury-prevention techniques are the following:</vt:lpstr>
      <vt:lpstr>Periodization Models for Strength Training</vt:lpstr>
      <vt:lpstr>Strength-Training Model for Initiation</vt:lpstr>
      <vt:lpstr>Circuit Training</vt:lpstr>
      <vt:lpstr>Circuit Training</vt:lpstr>
      <vt:lpstr>Circuit Training</vt:lpstr>
      <vt:lpstr>Circuit Training</vt:lpstr>
      <vt:lpstr>Strength-Training Model for Athletic Formation</vt:lpstr>
      <vt:lpstr>Program Design</vt:lpstr>
      <vt:lpstr>Program Design</vt:lpstr>
      <vt:lpstr>Program Design</vt:lpstr>
      <vt:lpstr>Strength-Training Model for Specialization</vt:lpstr>
      <vt:lpstr>Strength-Training Model for Specialization</vt:lpstr>
      <vt:lpstr>Program Design</vt:lpstr>
      <vt:lpstr>Program Design</vt:lpstr>
      <vt:lpstr>Training Program for Early Postpuberty</vt:lpstr>
      <vt:lpstr>Training Program for Early Postpuberty</vt:lpstr>
      <vt:lpstr>Training Program for Early Postpuberty</vt:lpstr>
      <vt:lpstr>Training Program for Early Postpuberty</vt:lpstr>
      <vt:lpstr>Training Program for Early Postpuberty</vt:lpstr>
      <vt:lpstr>Selected Power-Training Methods</vt:lpstr>
      <vt:lpstr>Selected Power-Training Methods</vt:lpstr>
      <vt:lpstr>Selected Power-Training Methods</vt:lpstr>
      <vt:lpstr>Selected Power-Training Methods</vt:lpstr>
      <vt:lpstr>Power Training With Plyometrics</vt:lpstr>
      <vt:lpstr>Power Training With Plyometrics</vt:lpstr>
      <vt:lpstr>Power Training With Plyometrics</vt:lpstr>
      <vt:lpstr>Exercises for Prepuberty</vt:lpstr>
      <vt:lpstr>Exercises for Prepuberty</vt:lpstr>
      <vt:lpstr>Exercises for Puberty</vt:lpstr>
      <vt:lpstr>Exercises for Puberty</vt:lpstr>
      <vt:lpstr>Exercises for Early Post puberty</vt:lpstr>
      <vt:lpstr>Exercises for Early Post puberty</vt:lpstr>
      <vt:lpstr>Exercises for Late Postpuberty</vt:lpstr>
      <vt:lpstr>Exercises for Late Postpuberty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Conditioning Young Athletes</dc:title>
  <dc:creator>Sport</dc:creator>
  <cp:lastModifiedBy>Mohsen</cp:lastModifiedBy>
  <cp:revision>402</cp:revision>
  <dcterms:created xsi:type="dcterms:W3CDTF">2016-10-24T22:04:14Z</dcterms:created>
  <dcterms:modified xsi:type="dcterms:W3CDTF">2021-12-03T18:12:33Z</dcterms:modified>
</cp:coreProperties>
</file>