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3" r:id="rId2"/>
    <p:sldMasterId id="2147483660" r:id="rId3"/>
    <p:sldMasterId id="2147483678" r:id="rId4"/>
  </p:sldMasterIdLst>
  <p:notesMasterIdLst>
    <p:notesMasterId r:id="rId57"/>
  </p:notesMasterIdLst>
  <p:handoutMasterIdLst>
    <p:handoutMasterId r:id="rId58"/>
  </p:handoutMasterIdLst>
  <p:sldIdLst>
    <p:sldId id="283" r:id="rId5"/>
    <p:sldId id="341" r:id="rId6"/>
    <p:sldId id="289" r:id="rId7"/>
    <p:sldId id="338" r:id="rId8"/>
    <p:sldId id="339" r:id="rId9"/>
    <p:sldId id="340" r:id="rId10"/>
    <p:sldId id="335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336" r:id="rId19"/>
    <p:sldId id="337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42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accent2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31"/>
    <a:srgbClr val="000099"/>
    <a:srgbClr val="333399"/>
    <a:srgbClr val="FFEDB9"/>
    <a:srgbClr val="5B82FF"/>
    <a:srgbClr val="0033CC"/>
    <a:srgbClr val="6666FF"/>
    <a:srgbClr val="FF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86401" autoAdjust="0"/>
  </p:normalViewPr>
  <p:slideViewPr>
    <p:cSldViewPr snapToGrid="0">
      <p:cViewPr varScale="1">
        <p:scale>
          <a:sx n="76" d="100"/>
          <a:sy n="76" d="100"/>
        </p:scale>
        <p:origin x="1085" y="48"/>
      </p:cViewPr>
      <p:guideLst>
        <p:guide orient="horz" pos="27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14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8DBFE73-B5B5-4762-8938-4AE37D739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32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8130BDF-E5B7-4269-9223-00D9F8192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30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6B78B1-4E96-4DF9-82A7-E5E65C1A31A2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0864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92D6A-0EF5-4BB5-96F1-D643540C0841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333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0713E-0794-4767-AEB1-090224218ADB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798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D3C8D5-A4BD-4DA6-9BD6-CA1B615B6EE8}" type="slidenum">
              <a:rPr lang="en-US" smtClean="0"/>
              <a:pPr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428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B5BCD5-A8F4-45D7-A8D0-5694B14B43F3}" type="slidenum">
              <a:rPr lang="en-US" smtClean="0"/>
              <a:pPr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110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84" y="102011"/>
            <a:ext cx="8558316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131" y="1562355"/>
            <a:ext cx="3700343" cy="473851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677332" y="1550796"/>
            <a:ext cx="3895740" cy="494525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69" y="468776"/>
            <a:ext cx="8206702" cy="801183"/>
          </a:xfrm>
        </p:spPr>
        <p:txBody>
          <a:bodyPr anchor="t"/>
          <a:lstStyle>
            <a:lvl1pPr algn="ctr">
              <a:defRPr sz="2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854075" y="1506719"/>
            <a:ext cx="7083425" cy="465137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D9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F97CB-8277-4340-8594-E7A3E22897C5}" type="datetimeFigureOut">
              <a:rPr lang="en-US"/>
              <a:pPr>
                <a:defRPr/>
              </a:pPr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48552-9137-4785-982E-D277D279B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D93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94CA8-915F-4971-9596-357E5FDBB583}" type="datetimeFigureOut">
              <a:rPr lang="en-US"/>
              <a:pPr>
                <a:defRPr/>
              </a:pPr>
              <a:t>12/11/2021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E6D56-5341-405D-A1A5-EAB5AA385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F09D-BF7E-4239-8A80-92DEBA564670}" type="datetimeFigureOut">
              <a:rPr lang="en-US"/>
              <a:pPr>
                <a:defRPr/>
              </a:pPr>
              <a:t>12/11/2021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BBEA-B917-452E-BE02-5D598E833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2211"/>
            <a:ext cx="8534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499" y="1546515"/>
            <a:ext cx="7986483" cy="431800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51" y="2332037"/>
            <a:ext cx="8237408" cy="3663561"/>
          </a:xfrm>
          <a:prstGeom prst="rect">
            <a:avLst/>
          </a:prstGeom>
        </p:spPr>
        <p:txBody>
          <a:bodyPr/>
          <a:lstStyle>
            <a:lvl2pPr>
              <a:defRPr>
                <a:latin typeface="Arial (Body)"/>
                <a:cs typeface="Arial (Body)"/>
              </a:defRPr>
            </a:lvl2pPr>
            <a:lvl3pPr>
              <a:defRPr>
                <a:latin typeface="Arial (Body)"/>
                <a:cs typeface="Arial (Body)"/>
              </a:defRPr>
            </a:lvl3pPr>
            <a:lvl4pPr>
              <a:defRPr>
                <a:latin typeface="Arial (Body)"/>
                <a:cs typeface="Arial (Body)"/>
              </a:defRPr>
            </a:lvl4pPr>
            <a:lvl5pPr>
              <a:defRPr>
                <a:latin typeface="Arial (Body)"/>
                <a:cs typeface="Arial (Body)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>
                    <a:srgbClr val="000000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7116-78A1-4ECD-BFDD-D5BC0B07ADAD}" type="datetimeFigureOut">
              <a:rPr lang="en-US"/>
              <a:pPr>
                <a:defRPr/>
              </a:pPr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7416D-64BF-4B7D-A197-40C8BA035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84" y="102011"/>
            <a:ext cx="8558316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9645" y="1379190"/>
            <a:ext cx="8206702" cy="473851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69" y="349595"/>
            <a:ext cx="8206702" cy="566738"/>
          </a:xfrm>
        </p:spPr>
        <p:txBody>
          <a:bodyPr anchor="b"/>
          <a:lstStyle>
            <a:lvl1pPr algn="ctr">
              <a:defRPr sz="2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25838" y="1135624"/>
            <a:ext cx="7217501" cy="4992192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69" y="349595"/>
            <a:ext cx="8206702" cy="566738"/>
          </a:xfrm>
        </p:spPr>
        <p:txBody>
          <a:bodyPr anchor="b"/>
          <a:lstStyle>
            <a:lvl1pPr algn="ctr">
              <a:defRPr sz="2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854075" y="1319213"/>
            <a:ext cx="7083425" cy="4651375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84" y="281265"/>
            <a:ext cx="8558316" cy="105688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131" y="1562355"/>
            <a:ext cx="3700343" cy="473851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677332" y="1550796"/>
            <a:ext cx="3895740" cy="494525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84" y="289517"/>
            <a:ext cx="8558316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9645" y="1489989"/>
            <a:ext cx="8206702" cy="473851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69" y="485823"/>
            <a:ext cx="8206702" cy="818229"/>
          </a:xfrm>
        </p:spPr>
        <p:txBody>
          <a:bodyPr anchor="t"/>
          <a:lstStyle>
            <a:lvl1pPr algn="ctr">
              <a:defRPr sz="2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25838" y="1468021"/>
            <a:ext cx="7217501" cy="4992192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AutoShape 17"/>
          <p:cNvSpPr>
            <a:spLocks noChangeArrowheads="1"/>
          </p:cNvSpPr>
          <p:nvPr/>
        </p:nvSpPr>
        <p:spPr bwMode="auto">
          <a:xfrm>
            <a:off x="207963" y="207963"/>
            <a:ext cx="8707437" cy="6397625"/>
          </a:xfrm>
          <a:prstGeom prst="roundRect">
            <a:avLst>
              <a:gd name="adj" fmla="val 2935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016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1355725"/>
            <a:ext cx="80518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 flipV="1">
            <a:off x="427038" y="958850"/>
            <a:ext cx="8223250" cy="587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tx1">
                  <a:lumMod val="8500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effectLst>
            <a:outerShdw blurRad="50800" dist="38100" dir="2700000">
              <a:schemeClr val="bg1">
                <a:alpha val="41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AutoShape 17"/>
          <p:cNvSpPr>
            <a:spLocks noChangeArrowheads="1"/>
          </p:cNvSpPr>
          <p:nvPr/>
        </p:nvSpPr>
        <p:spPr bwMode="auto">
          <a:xfrm>
            <a:off x="207963" y="207963"/>
            <a:ext cx="8707437" cy="6397625"/>
          </a:xfrm>
          <a:prstGeom prst="roundRect">
            <a:avLst>
              <a:gd name="adj" fmla="val 2935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80988"/>
            <a:ext cx="8534400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688" y="1474788"/>
            <a:ext cx="8051800" cy="51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 flipV="1">
            <a:off x="427038" y="1316038"/>
            <a:ext cx="8223250" cy="587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tx1">
                  <a:lumMod val="8500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42" r:id="rId6"/>
  </p:sldLayoutIdLst>
  <p:transition>
    <p:split orient="vert" dir="in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effectLst>
            <a:outerShdw blurRad="50800" dist="38100" dir="2700000">
              <a:schemeClr val="bg1">
                <a:alpha val="41000"/>
              </a:scheme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500" y="-20638"/>
            <a:ext cx="8499475" cy="1143001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1313" y="1338263"/>
            <a:ext cx="84756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5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706B80C-13D6-4AA5-B601-339596462F30}" type="datetimeFigureOut">
              <a:rPr lang="en-US"/>
              <a:pPr>
                <a:defRPr/>
              </a:pPr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85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5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D5332EE-58F8-461D-B880-E9E67C12F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32"/>
          <p:cNvSpPr>
            <a:spLocks noChangeArrowheads="1"/>
          </p:cNvSpPr>
          <p:nvPr/>
        </p:nvSpPr>
        <p:spPr bwMode="auto">
          <a:xfrm>
            <a:off x="333375" y="769938"/>
            <a:ext cx="8448675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rgbClr val="FFD93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>
              <a:latin typeface="Arial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3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kern="1200" cap="all" spc="600">
          <a:ln>
            <a:solidFill>
              <a:srgbClr val="FFD931"/>
            </a:solidFill>
          </a:ln>
          <a:solidFill>
            <a:srgbClr val="FFD931"/>
          </a:solidFill>
          <a:latin typeface="Arial (Headings)"/>
          <a:ea typeface="Arial (Headings)"/>
          <a:cs typeface="Arial (Headings)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D931"/>
          </a:solidFill>
          <a:latin typeface="Arial (Headings)"/>
          <a:ea typeface="Arial (Headings)"/>
          <a:cs typeface="Arial (Headings)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 (Body)"/>
          <a:ea typeface="Arial (Body)"/>
          <a:cs typeface="Arial (Body)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 (Body)"/>
          <a:ea typeface="Arial (Body)"/>
          <a:cs typeface="Arial (Body)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 (Body)"/>
          <a:ea typeface="Arial (Body)"/>
          <a:cs typeface="Arial (Body)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 (Body)"/>
          <a:ea typeface="Arial (Body)"/>
          <a:cs typeface="Arial (Body)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 (Body)"/>
          <a:ea typeface="Arial (Body)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5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54BB72D-94D1-4710-9D94-6AE42D7DE7D0}" type="datetimeFigureOut">
              <a:rPr lang="en-US"/>
              <a:pPr>
                <a:defRPr/>
              </a:pPr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85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5000"/>
              </a:lnSpc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E80AEBE-4D51-4ECF-84C8-F3D6869EA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317500" y="720725"/>
            <a:ext cx="8488363" cy="1112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32"/>
          <p:cNvSpPr>
            <a:spLocks noChangeArrowheads="1"/>
          </p:cNvSpPr>
          <p:nvPr/>
        </p:nvSpPr>
        <p:spPr bwMode="auto">
          <a:xfrm>
            <a:off x="333375" y="561975"/>
            <a:ext cx="8448675" cy="42863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rgbClr val="FFD93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Rectangle 132"/>
          <p:cNvSpPr>
            <a:spLocks noChangeArrowheads="1"/>
          </p:cNvSpPr>
          <p:nvPr/>
        </p:nvSpPr>
        <p:spPr bwMode="auto">
          <a:xfrm>
            <a:off x="339725" y="1922463"/>
            <a:ext cx="8448675" cy="42862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rgbClr val="FFD93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  <a:defRPr/>
            </a:pPr>
            <a:endParaRPr lang="en-US">
              <a:latin typeface="Arial" charset="0"/>
            </a:endParaRPr>
          </a:p>
        </p:txBody>
      </p:sp>
      <p:sp>
        <p:nvSpPr>
          <p:cNvPr id="4104" name="Text Placeholder 9"/>
          <p:cNvSpPr>
            <a:spLocks noGrp="1"/>
          </p:cNvSpPr>
          <p:nvPr>
            <p:ph type="body" idx="1"/>
          </p:nvPr>
        </p:nvSpPr>
        <p:spPr bwMode="auto">
          <a:xfrm>
            <a:off x="330200" y="2540000"/>
            <a:ext cx="8475663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 cap="all" spc="600">
          <a:ln>
            <a:solidFill>
              <a:srgbClr val="FFD931"/>
            </a:solidFill>
          </a:ln>
          <a:solidFill>
            <a:srgbClr val="FFD931"/>
          </a:solidFill>
          <a:effectLst>
            <a:outerShdw blurRad="50800" dist="38100" dir="2700000">
              <a:srgbClr val="000000"/>
            </a:outerShdw>
          </a:effectLst>
          <a:latin typeface="Arial (Headings)"/>
          <a:ea typeface="Arial (Headings)"/>
          <a:cs typeface="Arial (Headings)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D931"/>
          </a:solidFill>
          <a:latin typeface="Arial (Headings)"/>
          <a:ea typeface="Arial (Headings)"/>
          <a:cs typeface="Arial (Headings)"/>
        </a:defRPr>
      </a:lvl9pPr>
    </p:titleStyle>
    <p:bodyStyle>
      <a:lvl1pPr marL="342900" indent="-342900" algn="ctr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5000" b="1" kern="1200">
          <a:solidFill>
            <a:schemeClr val="tx1"/>
          </a:solidFill>
          <a:latin typeface="Arial (Body)"/>
          <a:ea typeface="Arial (Body)"/>
          <a:cs typeface="Arial (Body)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Arial (Body)"/>
          <a:cs typeface="Arial (Body)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Arial (Body)"/>
          <a:cs typeface="Arial (Body)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Arial (Body)"/>
          <a:cs typeface="Arial (Body)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Arial (Body)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1"/>
          <p:cNvSpPr>
            <a:spLocks noGrp="1"/>
          </p:cNvSpPr>
          <p:nvPr>
            <p:ph idx="1"/>
          </p:nvPr>
        </p:nvSpPr>
        <p:spPr>
          <a:xfrm>
            <a:off x="350838" y="2511425"/>
            <a:ext cx="8451850" cy="3484563"/>
          </a:xfrm>
        </p:spPr>
        <p:txBody>
          <a:bodyPr/>
          <a:lstStyle/>
          <a:p>
            <a:pPr eaLnBrk="1" hangingPunct="1"/>
            <a:r>
              <a:rPr lang="en-US" smtClean="0"/>
              <a:t>	The Respiratory System and Its Regulation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7520" y="720448"/>
            <a:ext cx="8487587" cy="11123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Ventilation</a:t>
            </a:r>
          </a:p>
        </p:txBody>
      </p:sp>
      <p:sp>
        <p:nvSpPr>
          <p:cNvPr id="12291" name="Content Placeholder 13"/>
          <p:cNvSpPr>
            <a:spLocks noGrp="1"/>
          </p:cNvSpPr>
          <p:nvPr>
            <p:ph idx="1"/>
          </p:nvPr>
        </p:nvSpPr>
        <p:spPr>
          <a:xfrm>
            <a:off x="571500" y="1668463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Lungs suspended by pleural sacs</a:t>
            </a:r>
          </a:p>
          <a:p>
            <a:pPr lvl="1" eaLnBrk="1" hangingPunct="1"/>
            <a:r>
              <a:rPr lang="en-US" smtClean="0"/>
              <a:t>Parietal pleura lines thoracic wall</a:t>
            </a:r>
          </a:p>
          <a:p>
            <a:pPr lvl="1" eaLnBrk="1" hangingPunct="1"/>
            <a:r>
              <a:rPr lang="en-US" smtClean="0"/>
              <a:t>Visceral (pulmonary) pleura attaches to lungs</a:t>
            </a:r>
          </a:p>
          <a:p>
            <a:pPr lvl="1" eaLnBrk="1" hangingPunct="1"/>
            <a:r>
              <a:rPr lang="en-US" smtClean="0"/>
              <a:t>Lungs take size and shape of rib cage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Anatomy of lung, pleural sacs, diaphragm, and rib cage determines airflow into and out of lungs</a:t>
            </a:r>
          </a:p>
          <a:p>
            <a:pPr lvl="1" eaLnBrk="1" hangingPunct="1"/>
            <a:r>
              <a:rPr lang="en-US" smtClean="0"/>
              <a:t>Inspiration</a:t>
            </a:r>
          </a:p>
          <a:p>
            <a:pPr lvl="1" eaLnBrk="1" hangingPunct="1"/>
            <a:r>
              <a:rPr lang="en-US" smtClean="0"/>
              <a:t>Expiration</a:t>
            </a:r>
          </a:p>
        </p:txBody>
      </p:sp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Ventilation: Inspiration</a:t>
            </a:r>
          </a:p>
        </p:txBody>
      </p:sp>
      <p:sp>
        <p:nvSpPr>
          <p:cNvPr id="13315" name="Content Placeholder 13"/>
          <p:cNvSpPr>
            <a:spLocks noGrp="1"/>
          </p:cNvSpPr>
          <p:nvPr>
            <p:ph idx="1"/>
          </p:nvPr>
        </p:nvSpPr>
        <p:spPr>
          <a:xfrm>
            <a:off x="571500" y="1711325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Active process </a:t>
            </a:r>
          </a:p>
          <a:p>
            <a:pPr eaLnBrk="1" hangingPunct="1"/>
            <a:r>
              <a:rPr lang="en-US" smtClean="0"/>
              <a:t>Involved muscles</a:t>
            </a:r>
          </a:p>
          <a:p>
            <a:pPr lvl="1" eaLnBrk="1" hangingPunct="1"/>
            <a:r>
              <a:rPr lang="en-US" smtClean="0"/>
              <a:t>Diaphragm flattens</a:t>
            </a:r>
          </a:p>
          <a:p>
            <a:pPr lvl="1" eaLnBrk="1" hangingPunct="1"/>
            <a:r>
              <a:rPr lang="en-US" smtClean="0"/>
              <a:t>External intercostals move rib cage and sternum up and out</a:t>
            </a:r>
          </a:p>
          <a:p>
            <a:pPr eaLnBrk="1" hangingPunct="1">
              <a:buFontTx/>
              <a:buNone/>
            </a:pPr>
            <a:endParaRPr lang="en-US" sz="800" smtClean="0"/>
          </a:p>
          <a:p>
            <a:pPr eaLnBrk="1" hangingPunct="1"/>
            <a:r>
              <a:rPr lang="en-US" smtClean="0"/>
              <a:t>Expands thoracic cavity in three dimensions</a:t>
            </a:r>
          </a:p>
          <a:p>
            <a:pPr eaLnBrk="1" hangingPunct="1"/>
            <a:r>
              <a:rPr lang="en-US" smtClean="0"/>
              <a:t>Expands volume inside thoracic cavity</a:t>
            </a:r>
          </a:p>
          <a:p>
            <a:pPr eaLnBrk="1" hangingPunct="1"/>
            <a:r>
              <a:rPr lang="en-US" smtClean="0"/>
              <a:t>Expands volume inside lungs</a:t>
            </a:r>
          </a:p>
        </p:txBody>
      </p:sp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Ventilation: Inspiration</a:t>
            </a:r>
          </a:p>
        </p:txBody>
      </p:sp>
      <p:sp>
        <p:nvSpPr>
          <p:cNvPr id="14339" name="Content Placeholder 13"/>
          <p:cNvSpPr>
            <a:spLocks noGrp="1"/>
          </p:cNvSpPr>
          <p:nvPr>
            <p:ph idx="1"/>
          </p:nvPr>
        </p:nvSpPr>
        <p:spPr>
          <a:xfrm>
            <a:off x="593725" y="16462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Lung volume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, intrapulmonary pressure </a:t>
            </a:r>
            <a:r>
              <a:rPr lang="en-US" smtClean="0">
                <a:latin typeface="Wingdings" pitchFamily="2" charset="2"/>
              </a:rPr>
              <a:t></a:t>
            </a:r>
          </a:p>
          <a:p>
            <a:pPr lvl="1" eaLnBrk="1" hangingPunct="1"/>
            <a:r>
              <a:rPr lang="en-US" smtClean="0"/>
              <a:t>Boyle’s Law regarding pressure versus volume</a:t>
            </a:r>
          </a:p>
          <a:p>
            <a:pPr lvl="1" eaLnBrk="1" hangingPunct="1"/>
            <a:r>
              <a:rPr lang="en-US" smtClean="0"/>
              <a:t>At constant temperature, pressure and volume inversely proportional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Air passively rushes in due to pressure difference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Forced breathing uses additional muscles</a:t>
            </a:r>
          </a:p>
          <a:p>
            <a:pPr lvl="1" eaLnBrk="1" hangingPunct="1"/>
            <a:r>
              <a:rPr lang="en-US" smtClean="0"/>
              <a:t>Scalenes, sternocleidomastoid, pectorals</a:t>
            </a:r>
          </a:p>
          <a:p>
            <a:pPr lvl="1" eaLnBrk="1" hangingPunct="1"/>
            <a:r>
              <a:rPr lang="en-US" smtClean="0"/>
              <a:t>Raise ribs even farther</a:t>
            </a:r>
          </a:p>
        </p:txBody>
      </p:sp>
    </p:spTree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Ventilation: Expiration</a:t>
            </a:r>
          </a:p>
        </p:txBody>
      </p:sp>
      <p:sp>
        <p:nvSpPr>
          <p:cNvPr id="15363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Usually passive process</a:t>
            </a:r>
          </a:p>
          <a:p>
            <a:pPr lvl="1" eaLnBrk="1" hangingPunct="1"/>
            <a:r>
              <a:rPr lang="en-US" smtClean="0"/>
              <a:t>Inspiratory muscles relax</a:t>
            </a:r>
          </a:p>
          <a:p>
            <a:pPr lvl="1" eaLnBrk="1" hangingPunct="1"/>
            <a:r>
              <a:rPr lang="en-US" smtClean="0"/>
              <a:t>Lung volume </a:t>
            </a:r>
            <a:r>
              <a:rPr lang="en-US" smtClean="0">
                <a:latin typeface="Wingdings" pitchFamily="2" charset="2"/>
              </a:rPr>
              <a:t></a:t>
            </a:r>
            <a:r>
              <a:rPr lang="en-US" smtClean="0"/>
              <a:t>, intrapulmonary pressure </a:t>
            </a:r>
            <a:r>
              <a:rPr lang="en-US" smtClean="0">
                <a:latin typeface="Wingdings" pitchFamily="2" charset="2"/>
              </a:rPr>
              <a:t></a:t>
            </a:r>
            <a:endParaRPr lang="en-US" smtClean="0"/>
          </a:p>
          <a:p>
            <a:pPr lvl="1" eaLnBrk="1" hangingPunct="1"/>
            <a:r>
              <a:rPr lang="en-US" smtClean="0"/>
              <a:t>Air forced out of lungs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Active process (forced breathing)</a:t>
            </a:r>
          </a:p>
          <a:p>
            <a:pPr lvl="1" eaLnBrk="1" hangingPunct="1"/>
            <a:r>
              <a:rPr lang="en-US" smtClean="0"/>
              <a:t>Internal intercostals pull ribs down</a:t>
            </a:r>
          </a:p>
          <a:p>
            <a:pPr lvl="1" eaLnBrk="1" hangingPunct="1"/>
            <a:r>
              <a:rPr lang="en-US" smtClean="0"/>
              <a:t>Also, latissimus dorsi, quadratus lumborum</a:t>
            </a:r>
          </a:p>
          <a:p>
            <a:pPr lvl="1" eaLnBrk="1" hangingPunct="1"/>
            <a:r>
              <a:rPr lang="en-US" smtClean="0"/>
              <a:t>Abdominal muscles force diaphragm back up</a:t>
            </a:r>
          </a:p>
        </p:txBody>
      </p:sp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Figure 7.2</a:t>
            </a:r>
            <a:r>
              <a:rPr lang="en-US" i="1" dirty="0" smtClean="0"/>
              <a:t>a</a:t>
            </a:r>
          </a:p>
        </p:txBody>
      </p:sp>
      <p:pic>
        <p:nvPicPr>
          <p:cNvPr id="16387" name="Content Placeholder 8" descr="fig07_02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1263" y="1474788"/>
            <a:ext cx="6724650" cy="5116512"/>
          </a:xfrm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Figure 7.2</a:t>
            </a:r>
            <a:r>
              <a:rPr lang="en-US" i="1" dirty="0" smtClean="0"/>
              <a:t>b</a:t>
            </a:r>
            <a:endParaRPr lang="en-US" dirty="0" smtClean="0"/>
          </a:p>
        </p:txBody>
      </p:sp>
      <p:pic>
        <p:nvPicPr>
          <p:cNvPr id="17411" name="Content Placeholder 4" descr="fig07_02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60475" y="1474788"/>
            <a:ext cx="6626225" cy="5116512"/>
          </a:xfrm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Figure 7.2</a:t>
            </a:r>
            <a:r>
              <a:rPr lang="en-US" i="1" dirty="0" smtClean="0"/>
              <a:t>c</a:t>
            </a:r>
            <a:endParaRPr lang="en-US" dirty="0" smtClean="0"/>
          </a:p>
        </p:txBody>
      </p:sp>
      <p:pic>
        <p:nvPicPr>
          <p:cNvPr id="18435" name="Content Placeholder 4" descr="fig07_02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58863" y="1474788"/>
            <a:ext cx="7029450" cy="5116512"/>
          </a:xfrm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Ventilation: Expiration</a:t>
            </a:r>
          </a:p>
        </p:txBody>
      </p:sp>
      <p:sp>
        <p:nvSpPr>
          <p:cNvPr id="19459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Respiratory pump</a:t>
            </a:r>
          </a:p>
          <a:p>
            <a:pPr lvl="1" eaLnBrk="1" hangingPunct="1"/>
            <a:r>
              <a:rPr lang="en-US" smtClean="0"/>
              <a:t>Changes in intra-abdominal, intrathoracic pressure promote venous return to heart</a:t>
            </a:r>
          </a:p>
          <a:p>
            <a:pPr lvl="1" eaLnBrk="1" hangingPunct="1"/>
            <a:r>
              <a:rPr lang="en-US" smtClean="0"/>
              <a:t>Pressure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venous compression/squeezing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Pressure </a:t>
            </a:r>
            <a:r>
              <a:rPr lang="en-US" smtClean="0">
                <a:latin typeface="Wingdings" pitchFamily="2" charset="2"/>
                <a:sym typeface="Wingdings" pitchFamily="2" charset="2"/>
              </a:rPr>
              <a:t></a:t>
            </a:r>
            <a:r>
              <a:rPr lang="en-US" smtClean="0">
                <a:sym typeface="Wingdings" pitchFamily="2" charset="2"/>
              </a:rPr>
              <a:t>  venous filling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Milking action from changing pressures assists right atrial filling (respiratory pump)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Volumes</a:t>
            </a:r>
          </a:p>
        </p:txBody>
      </p:sp>
      <p:sp>
        <p:nvSpPr>
          <p:cNvPr id="20483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Measured using spirometry</a:t>
            </a:r>
          </a:p>
          <a:p>
            <a:pPr lvl="1" eaLnBrk="1" hangingPunct="1"/>
            <a:r>
              <a:rPr lang="en-US" smtClean="0"/>
              <a:t>Lung volumes, capacities, flow rates</a:t>
            </a:r>
          </a:p>
          <a:p>
            <a:pPr lvl="1" eaLnBrk="1" hangingPunct="1"/>
            <a:r>
              <a:rPr lang="en-US" smtClean="0"/>
              <a:t>Tidal volume</a:t>
            </a:r>
          </a:p>
          <a:p>
            <a:pPr lvl="1" eaLnBrk="1" hangingPunct="1"/>
            <a:r>
              <a:rPr lang="en-US" smtClean="0"/>
              <a:t>Vital capacity (VC)</a:t>
            </a:r>
          </a:p>
          <a:p>
            <a:pPr lvl="1" eaLnBrk="1" hangingPunct="1"/>
            <a:r>
              <a:rPr lang="en-US" smtClean="0"/>
              <a:t>Residual volume (RV)</a:t>
            </a:r>
          </a:p>
          <a:p>
            <a:pPr lvl="1" eaLnBrk="1" hangingPunct="1"/>
            <a:r>
              <a:rPr lang="en-US" smtClean="0"/>
              <a:t>Total lung capacity (TLC)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Diagnostic tool for respiratory disease</a:t>
            </a:r>
          </a:p>
        </p:txBody>
      </p:sp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7.3</a:t>
            </a:r>
          </a:p>
        </p:txBody>
      </p:sp>
      <p:pic>
        <p:nvPicPr>
          <p:cNvPr id="21507" name="Content Placeholder 4" descr="fig07_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688" y="1643063"/>
            <a:ext cx="8051800" cy="4779962"/>
          </a:xfrm>
        </p:spPr>
      </p:pic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74788"/>
            <a:ext cx="8472488" cy="5116512"/>
          </a:xfrm>
        </p:spPr>
        <p:txBody>
          <a:bodyPr/>
          <a:lstStyle/>
          <a:p>
            <a:r>
              <a:rPr lang="en-US" dirty="0" smtClean="0"/>
              <a:t>Compare and discuss the various mechanisms that regulate pulmonary function.</a:t>
            </a:r>
          </a:p>
          <a:p>
            <a:r>
              <a:rPr lang="en-US" dirty="0" smtClean="0"/>
              <a:t>Discuss the processes of pulmonary ventilation.</a:t>
            </a:r>
          </a:p>
          <a:p>
            <a:r>
              <a:rPr lang="en-US" dirty="0" smtClean="0"/>
              <a:t>Describe the processes of pulmonary diffusion and the role of partial pressures of gasses. </a:t>
            </a:r>
          </a:p>
          <a:p>
            <a:r>
              <a:rPr lang="en-US" dirty="0" smtClean="0"/>
              <a:t>Discuss the transportation of oxygen and carbon dioxide both in the muscle and the blood.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Diffusion</a:t>
            </a:r>
          </a:p>
        </p:txBody>
      </p:sp>
      <p:sp>
        <p:nvSpPr>
          <p:cNvPr id="22531" name="Content Placeholder 13"/>
          <p:cNvSpPr>
            <a:spLocks noGrp="1"/>
          </p:cNvSpPr>
          <p:nvPr>
            <p:ph idx="1"/>
          </p:nvPr>
        </p:nvSpPr>
        <p:spPr>
          <a:xfrm>
            <a:off x="571500" y="1700213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Gas exchange between alveoli and capillaries</a:t>
            </a:r>
          </a:p>
          <a:p>
            <a:pPr lvl="1" eaLnBrk="1" hangingPunct="1"/>
            <a:r>
              <a:rPr lang="en-US" smtClean="0"/>
              <a:t>Inspired air path: bronchial tree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arrives at alveoli</a:t>
            </a:r>
          </a:p>
          <a:p>
            <a:pPr lvl="1" eaLnBrk="1" hangingPunct="1"/>
            <a:r>
              <a:rPr lang="en-US" smtClean="0"/>
              <a:t>Blood path: right ventricle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pulmonary trunk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pulmonary arteries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pulmonary capillaries</a:t>
            </a:r>
          </a:p>
          <a:p>
            <a:pPr lvl="1" eaLnBrk="1" hangingPunct="1"/>
            <a:r>
              <a:rPr lang="en-US" smtClean="0"/>
              <a:t>Capillaries surround alveoli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Serves two major functions</a:t>
            </a:r>
          </a:p>
          <a:p>
            <a:pPr lvl="1" eaLnBrk="1" hangingPunct="1"/>
            <a:r>
              <a:rPr lang="en-US" smtClean="0"/>
              <a:t>Replenishes blood oxygen supply </a:t>
            </a:r>
          </a:p>
          <a:p>
            <a:pPr lvl="1" eaLnBrk="1" hangingPunct="1"/>
            <a:r>
              <a:rPr lang="en-US" smtClean="0"/>
              <a:t>Removes carbon dioxide from blood</a:t>
            </a:r>
          </a:p>
        </p:txBody>
      </p:sp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Diffusion:</a:t>
            </a:r>
            <a:br>
              <a:rPr lang="en-US" smtClean="0"/>
            </a:br>
            <a:r>
              <a:rPr lang="en-US" smtClean="0"/>
              <a:t>Blood Flow to Lungs at Rest</a:t>
            </a:r>
          </a:p>
        </p:txBody>
      </p:sp>
      <p:sp>
        <p:nvSpPr>
          <p:cNvPr id="23555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At rest, lungs receive ~4 to 6 L blood/min</a:t>
            </a:r>
          </a:p>
          <a:p>
            <a:pPr eaLnBrk="1" hangingPunct="1"/>
            <a:r>
              <a:rPr lang="en-US" smtClean="0"/>
              <a:t>RV cardiac output = LV cardiac output</a:t>
            </a:r>
          </a:p>
          <a:p>
            <a:pPr lvl="1" eaLnBrk="1" hangingPunct="1"/>
            <a:r>
              <a:rPr lang="en-US" smtClean="0"/>
              <a:t>Lung blood flow = systemic blood flow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Low pressure circulation</a:t>
            </a:r>
          </a:p>
          <a:p>
            <a:pPr lvl="1" eaLnBrk="1" hangingPunct="1"/>
            <a:r>
              <a:rPr lang="en-US" smtClean="0"/>
              <a:t>Lung MAP = 15 mmHg versus aortic MAP = 95 mmHg</a:t>
            </a:r>
          </a:p>
          <a:p>
            <a:pPr lvl="1" eaLnBrk="1" hangingPunct="1"/>
            <a:r>
              <a:rPr lang="en-US" smtClean="0"/>
              <a:t>Small pressure gradient (15 mmHg to 5 mmHg)</a:t>
            </a:r>
          </a:p>
          <a:p>
            <a:pPr lvl="1" eaLnBrk="1" hangingPunct="1"/>
            <a:r>
              <a:rPr lang="en-US" smtClean="0"/>
              <a:t>Resistance </a:t>
            </a:r>
            <a:r>
              <a:rPr lang="en-US" i="1" smtClean="0"/>
              <a:t>much</a:t>
            </a:r>
            <a:r>
              <a:rPr lang="en-US" smtClean="0"/>
              <a:t> lower due to thinner vessel walls</a:t>
            </a:r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7.4</a:t>
            </a:r>
          </a:p>
        </p:txBody>
      </p:sp>
      <p:pic>
        <p:nvPicPr>
          <p:cNvPr id="24579" name="Content Placeholder 4" descr="fig07_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7300" y="1474788"/>
            <a:ext cx="6632575" cy="5116512"/>
          </a:xfrm>
        </p:spPr>
      </p:pic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Diffusion:</a:t>
            </a:r>
            <a:br>
              <a:rPr lang="en-US" smtClean="0"/>
            </a:br>
            <a:r>
              <a:rPr lang="en-US" smtClean="0"/>
              <a:t>Respiratory Membrane</a:t>
            </a:r>
          </a:p>
        </p:txBody>
      </p:sp>
      <p:sp>
        <p:nvSpPr>
          <p:cNvPr id="25603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Also called alveolar-capillary membrane</a:t>
            </a:r>
          </a:p>
          <a:p>
            <a:pPr lvl="1" eaLnBrk="1" hangingPunct="1"/>
            <a:r>
              <a:rPr lang="en-US" smtClean="0"/>
              <a:t>Alveolar wall</a:t>
            </a:r>
          </a:p>
          <a:p>
            <a:pPr lvl="1" eaLnBrk="1" hangingPunct="1"/>
            <a:r>
              <a:rPr lang="en-US" smtClean="0"/>
              <a:t>Capillary wall</a:t>
            </a:r>
          </a:p>
          <a:p>
            <a:pPr lvl="1" eaLnBrk="1" hangingPunct="1"/>
            <a:r>
              <a:rPr lang="en-US" smtClean="0"/>
              <a:t>Respective basement membranes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Surface across which gases are exchanged</a:t>
            </a:r>
          </a:p>
          <a:p>
            <a:pPr lvl="1" eaLnBrk="1" hangingPunct="1"/>
            <a:r>
              <a:rPr lang="en-US" smtClean="0"/>
              <a:t>Large surface area: 300 million alveoli</a:t>
            </a:r>
          </a:p>
          <a:p>
            <a:pPr lvl="1" eaLnBrk="1" hangingPunct="1"/>
            <a:r>
              <a:rPr lang="en-US" smtClean="0"/>
              <a:t>Very thin: 0.5 to 4 </a:t>
            </a:r>
            <a:r>
              <a:rPr lang="en-US" smtClean="0">
                <a:latin typeface="Symbol" pitchFamily="18" charset="2"/>
              </a:rPr>
              <a:t>m</a:t>
            </a:r>
            <a:r>
              <a:rPr lang="en-US" smtClean="0"/>
              <a:t>m</a:t>
            </a:r>
          </a:p>
          <a:p>
            <a:pPr lvl="1" eaLnBrk="1" hangingPunct="1"/>
            <a:r>
              <a:rPr lang="en-US" smtClean="0"/>
              <a:t>Maximizes gas exchange</a:t>
            </a:r>
            <a:endParaRPr lang="en-US" sz="800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7.5</a:t>
            </a:r>
          </a:p>
        </p:txBody>
      </p:sp>
      <p:pic>
        <p:nvPicPr>
          <p:cNvPr id="26627" name="Content Placeholder 4" descr="fig07_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688" y="2100263"/>
            <a:ext cx="8051800" cy="3865562"/>
          </a:xfrm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Diffusion:</a:t>
            </a:r>
            <a:br>
              <a:rPr lang="en-US" smtClean="0"/>
            </a:br>
            <a:r>
              <a:rPr lang="en-US" smtClean="0"/>
              <a:t>Partial Pressures of Gases</a:t>
            </a:r>
          </a:p>
        </p:txBody>
      </p:sp>
      <p:sp>
        <p:nvSpPr>
          <p:cNvPr id="27651" name="Content Placeholder 13"/>
          <p:cNvSpPr>
            <a:spLocks noGrp="1"/>
          </p:cNvSpPr>
          <p:nvPr>
            <p:ph idx="1"/>
          </p:nvPr>
        </p:nvSpPr>
        <p:spPr>
          <a:xfrm>
            <a:off x="571500" y="20272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Air = 79.04% N</a:t>
            </a:r>
            <a:r>
              <a:rPr lang="en-US" baseline="-25000" smtClean="0"/>
              <a:t>2</a:t>
            </a:r>
            <a:r>
              <a:rPr lang="en-US" smtClean="0"/>
              <a:t> + 20.93% O</a:t>
            </a:r>
            <a:r>
              <a:rPr lang="en-US" baseline="-25000" smtClean="0"/>
              <a:t>2</a:t>
            </a:r>
            <a:r>
              <a:rPr lang="en-US" smtClean="0"/>
              <a:t> + 0.03% CO</a:t>
            </a:r>
            <a:r>
              <a:rPr lang="en-US" baseline="-25000" smtClean="0"/>
              <a:t>2</a:t>
            </a:r>
          </a:p>
          <a:p>
            <a:pPr lvl="1" eaLnBrk="1" hangingPunct="1"/>
            <a:r>
              <a:rPr lang="en-US" smtClean="0"/>
              <a:t>Total air P: atmospheric pressure</a:t>
            </a:r>
          </a:p>
          <a:p>
            <a:pPr lvl="1" eaLnBrk="1" hangingPunct="1"/>
            <a:r>
              <a:rPr lang="en-US" smtClean="0"/>
              <a:t>Individual P: partial pressures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Standard atmospheric P = 760 mmHg	</a:t>
            </a:r>
          </a:p>
          <a:p>
            <a:pPr lvl="1" eaLnBrk="1" hangingPunct="1"/>
            <a:r>
              <a:rPr lang="en-US" smtClean="0"/>
              <a:t>Dalton’s Law: total air P = PN</a:t>
            </a:r>
            <a:r>
              <a:rPr lang="en-US" baseline="-25000" smtClean="0"/>
              <a:t>2</a:t>
            </a:r>
            <a:r>
              <a:rPr lang="en-US" smtClean="0"/>
              <a:t> + PO</a:t>
            </a:r>
            <a:r>
              <a:rPr lang="en-US" baseline="-25000" smtClean="0"/>
              <a:t>2</a:t>
            </a:r>
            <a:r>
              <a:rPr lang="en-US" smtClean="0"/>
              <a:t> + PCO</a:t>
            </a:r>
            <a:r>
              <a:rPr lang="en-US" baseline="-25000" smtClean="0"/>
              <a:t>2</a:t>
            </a:r>
            <a:endParaRPr lang="en-US" smtClean="0"/>
          </a:p>
          <a:p>
            <a:pPr lvl="1" eaLnBrk="1" hangingPunct="1"/>
            <a:r>
              <a:rPr lang="en-US" smtClean="0"/>
              <a:t>PN</a:t>
            </a:r>
            <a:r>
              <a:rPr lang="en-US" baseline="-25000" smtClean="0"/>
              <a:t>2</a:t>
            </a:r>
            <a:r>
              <a:rPr lang="en-US" smtClean="0"/>
              <a:t> = 760 x 79.04% = 600.7 mmHg</a:t>
            </a:r>
          </a:p>
          <a:p>
            <a:pPr lvl="1" eaLnBrk="1" hangingPunct="1"/>
            <a:r>
              <a:rPr lang="en-US" smtClean="0"/>
              <a:t>PO</a:t>
            </a:r>
            <a:r>
              <a:rPr lang="en-US" baseline="-25000" smtClean="0"/>
              <a:t>2</a:t>
            </a:r>
            <a:r>
              <a:rPr lang="en-US" smtClean="0"/>
              <a:t> = 760 x 20.93% = 159.1 mmHg</a:t>
            </a:r>
          </a:p>
          <a:p>
            <a:pPr lvl="1" eaLnBrk="1" hangingPunct="1"/>
            <a:r>
              <a:rPr lang="en-US" smtClean="0"/>
              <a:t>PCO</a:t>
            </a:r>
            <a:r>
              <a:rPr lang="en-US" baseline="-25000" smtClean="0"/>
              <a:t>2</a:t>
            </a:r>
            <a:r>
              <a:rPr lang="en-US" smtClean="0"/>
              <a:t> = 760 x 0.04% = 0.2 mmHg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Diffusion:</a:t>
            </a:r>
            <a:br>
              <a:rPr lang="en-US" smtClean="0"/>
            </a:br>
            <a:r>
              <a:rPr lang="en-US" smtClean="0"/>
              <a:t>Partial Pressures of Gases</a:t>
            </a:r>
          </a:p>
        </p:txBody>
      </p:sp>
      <p:sp>
        <p:nvSpPr>
          <p:cNvPr id="28675" name="Content Placeholder 13"/>
          <p:cNvSpPr>
            <a:spLocks noGrp="1"/>
          </p:cNvSpPr>
          <p:nvPr>
            <p:ph idx="1"/>
          </p:nvPr>
        </p:nvSpPr>
        <p:spPr>
          <a:xfrm>
            <a:off x="560388" y="2016125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Henry’s Law: gases dissolve in liquids in proportion to partial P</a:t>
            </a:r>
          </a:p>
          <a:p>
            <a:pPr lvl="1" eaLnBrk="1" hangingPunct="1"/>
            <a:r>
              <a:rPr lang="en-US" smtClean="0"/>
              <a:t>Also depends on specific fluid medium, temperature</a:t>
            </a:r>
          </a:p>
          <a:p>
            <a:pPr lvl="1" eaLnBrk="1" hangingPunct="1"/>
            <a:r>
              <a:rPr lang="en-US" smtClean="0"/>
              <a:t>Solubility in blood constant at given temperature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Partial P gradient most important factor for determining gas exchange</a:t>
            </a:r>
          </a:p>
          <a:p>
            <a:pPr lvl="1" eaLnBrk="1" hangingPunct="1"/>
            <a:r>
              <a:rPr lang="en-US" smtClean="0"/>
              <a:t>Partial P gradient drives gas diffusion</a:t>
            </a:r>
          </a:p>
          <a:p>
            <a:pPr lvl="1" eaLnBrk="1" hangingPunct="1"/>
            <a:r>
              <a:rPr lang="en-US" smtClean="0"/>
              <a:t>Without gradient, gases in equilibrium, no diffusion</a:t>
            </a:r>
          </a:p>
        </p:txBody>
      </p:sp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in Alveoli:</a:t>
            </a:r>
            <a:br>
              <a:rPr lang="en-US" smtClean="0"/>
            </a:br>
            <a:r>
              <a:rPr lang="en-US" smtClean="0"/>
              <a:t>Oxygen Exchange</a:t>
            </a:r>
          </a:p>
        </p:txBody>
      </p:sp>
      <p:sp>
        <p:nvSpPr>
          <p:cNvPr id="29699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Atmospheric PO</a:t>
            </a:r>
            <a:r>
              <a:rPr lang="en-US" baseline="-25000" smtClean="0"/>
              <a:t>2</a:t>
            </a:r>
            <a:r>
              <a:rPr lang="en-US" smtClean="0"/>
              <a:t> = 159 mmHg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Alveolar PO</a:t>
            </a:r>
            <a:r>
              <a:rPr lang="en-US" baseline="-25000" smtClean="0"/>
              <a:t>2</a:t>
            </a:r>
            <a:r>
              <a:rPr lang="en-US" smtClean="0"/>
              <a:t> = 105 mmHg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Pulmonary artery PO</a:t>
            </a:r>
            <a:r>
              <a:rPr lang="en-US" baseline="-25000" smtClean="0"/>
              <a:t>2</a:t>
            </a:r>
            <a:r>
              <a:rPr lang="en-US" smtClean="0"/>
              <a:t> = 40 mmHg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PO</a:t>
            </a:r>
            <a:r>
              <a:rPr lang="en-US" baseline="-25000" smtClean="0"/>
              <a:t>2</a:t>
            </a:r>
            <a:r>
              <a:rPr lang="en-US" smtClean="0"/>
              <a:t> gradient across respiratory membrane</a:t>
            </a:r>
          </a:p>
          <a:p>
            <a:pPr lvl="1" eaLnBrk="1" hangingPunct="1"/>
            <a:r>
              <a:rPr lang="en-US" smtClean="0"/>
              <a:t>65 mmHg (105 mmHg – 40 mmHg)</a:t>
            </a:r>
          </a:p>
          <a:p>
            <a:pPr lvl="1" eaLnBrk="1" hangingPunct="1"/>
            <a:r>
              <a:rPr lang="en-US" smtClean="0"/>
              <a:t>Results in pulmonary vein PO</a:t>
            </a:r>
            <a:r>
              <a:rPr lang="en-US" baseline="-25000" smtClean="0"/>
              <a:t>2</a:t>
            </a:r>
            <a:r>
              <a:rPr lang="en-US" smtClean="0"/>
              <a:t> ~100 mmHg</a:t>
            </a:r>
          </a:p>
        </p:txBody>
      </p:sp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7.6</a:t>
            </a:r>
          </a:p>
        </p:txBody>
      </p:sp>
      <p:pic>
        <p:nvPicPr>
          <p:cNvPr id="30723" name="Content Placeholder 4" descr="fig07_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50975" y="1474788"/>
            <a:ext cx="6245225" cy="5116512"/>
          </a:xfrm>
        </p:spPr>
      </p:pic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in Alveoli:</a:t>
            </a:r>
            <a:br>
              <a:rPr lang="en-US" smtClean="0"/>
            </a:br>
            <a:r>
              <a:rPr lang="en-US" smtClean="0"/>
              <a:t>Oxygen Exchange</a:t>
            </a:r>
          </a:p>
        </p:txBody>
      </p:sp>
      <p:sp>
        <p:nvSpPr>
          <p:cNvPr id="31747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Fick’s Law: rate of diffusion proportional to </a:t>
            </a:r>
            <a:r>
              <a:rPr lang="en-US" i="1" smtClean="0"/>
              <a:t>surface area </a:t>
            </a:r>
            <a:r>
              <a:rPr lang="en-US" smtClean="0"/>
              <a:t>and </a:t>
            </a:r>
            <a:r>
              <a:rPr lang="en-US" i="1" smtClean="0"/>
              <a:t>partial pressure gas gradient</a:t>
            </a:r>
          </a:p>
          <a:p>
            <a:pPr lvl="1" eaLnBrk="1" hangingPunct="1"/>
            <a:r>
              <a:rPr lang="en-US" smtClean="0"/>
              <a:t>PO</a:t>
            </a:r>
            <a:r>
              <a:rPr lang="en-US" baseline="-25000" smtClean="0"/>
              <a:t>2</a:t>
            </a:r>
            <a:r>
              <a:rPr lang="en-US" smtClean="0"/>
              <a:t> gradient: 65 mmHg</a:t>
            </a:r>
          </a:p>
          <a:p>
            <a:pPr lvl="1" eaLnBrk="1" hangingPunct="1"/>
            <a:r>
              <a:rPr lang="en-US" smtClean="0"/>
              <a:t>PCO</a:t>
            </a:r>
            <a:r>
              <a:rPr lang="en-US" baseline="-25000" smtClean="0"/>
              <a:t>2</a:t>
            </a:r>
            <a:r>
              <a:rPr lang="en-US" smtClean="0"/>
              <a:t> gradient: 6 mmHg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Diffusion constant influences diffusion rate</a:t>
            </a:r>
          </a:p>
          <a:p>
            <a:pPr lvl="1" eaLnBrk="1" hangingPunct="1"/>
            <a:r>
              <a:rPr lang="en-US" smtClean="0"/>
              <a:t>Constant different for each gas</a:t>
            </a:r>
          </a:p>
          <a:p>
            <a:pPr lvl="1"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lower diffusion constant than O</a:t>
            </a:r>
            <a:r>
              <a:rPr lang="en-US" baseline="-25000" smtClean="0"/>
              <a:t>2</a:t>
            </a:r>
          </a:p>
          <a:p>
            <a:pPr lvl="1"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diffuses easily despite lower gradient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Respiratory System Introduction</a:t>
            </a:r>
          </a:p>
        </p:txBody>
      </p:sp>
      <p:sp>
        <p:nvSpPr>
          <p:cNvPr id="9219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dirty="0" smtClean="0"/>
              <a:t>Purpose: carry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2</a:t>
            </a:r>
            <a:r>
              <a:rPr lang="en-US" dirty="0" smtClean="0"/>
              <a:t> to and remove CO</a:t>
            </a:r>
            <a:r>
              <a:rPr lang="en-US" baseline="-25000" dirty="0" smtClean="0"/>
              <a:t>2</a:t>
            </a:r>
            <a:r>
              <a:rPr lang="en-US" dirty="0" smtClean="0"/>
              <a:t> from all body tissues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dirty="0" smtClean="0"/>
              <a:t>Carried out by four processes</a:t>
            </a:r>
          </a:p>
          <a:p>
            <a:pPr lvl="1" eaLnBrk="1" hangingPunct="1"/>
            <a:r>
              <a:rPr lang="en-US" dirty="0" smtClean="0"/>
              <a:t>Pulmonary ventilation (external respiration)</a:t>
            </a:r>
          </a:p>
          <a:p>
            <a:pPr lvl="1" eaLnBrk="1" hangingPunct="1"/>
            <a:r>
              <a:rPr lang="en-US" dirty="0" smtClean="0"/>
              <a:t>Pulmonary diffusion (external respiration)</a:t>
            </a:r>
          </a:p>
          <a:p>
            <a:pPr lvl="1" eaLnBrk="1" hangingPunct="1"/>
            <a:r>
              <a:rPr lang="en-US" dirty="0" smtClean="0"/>
              <a:t>Transport of gases via blood</a:t>
            </a:r>
          </a:p>
          <a:p>
            <a:pPr lvl="1" eaLnBrk="1" hangingPunct="1"/>
            <a:r>
              <a:rPr lang="en-US" dirty="0" smtClean="0"/>
              <a:t>Capillary diffusion (internal respiration)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7.7</a:t>
            </a:r>
          </a:p>
        </p:txBody>
      </p:sp>
      <p:pic>
        <p:nvPicPr>
          <p:cNvPr id="32771" name="Content Placeholder 4" descr="fig07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5388" y="1474788"/>
            <a:ext cx="6756400" cy="5116512"/>
          </a:xfrm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in Alveoli:</a:t>
            </a:r>
            <a:br>
              <a:rPr lang="en-US" smtClean="0"/>
            </a:br>
            <a:r>
              <a:rPr lang="en-US" smtClean="0"/>
              <a:t>Oxygen Exchange</a:t>
            </a:r>
          </a:p>
        </p:txBody>
      </p:sp>
      <p:sp>
        <p:nvSpPr>
          <p:cNvPr id="33795" name="Content Placeholder 13"/>
          <p:cNvSpPr>
            <a:spLocks noGrp="1"/>
          </p:cNvSpPr>
          <p:nvPr>
            <p:ph idx="1"/>
          </p:nvPr>
        </p:nvSpPr>
        <p:spPr>
          <a:xfrm>
            <a:off x="571500" y="1600200"/>
            <a:ext cx="8051800" cy="4883150"/>
          </a:xfrm>
        </p:spPr>
        <p:txBody>
          <a:bodyPr/>
          <a:lstStyle/>
          <a:p>
            <a:pPr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 diffusion capacity</a:t>
            </a:r>
          </a:p>
          <a:p>
            <a:pPr lvl="1"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 volume diffused per minute per 1 mmHg of gradient</a:t>
            </a:r>
          </a:p>
          <a:p>
            <a:pPr lvl="1" eaLnBrk="1" hangingPunct="1"/>
            <a:r>
              <a:rPr lang="en-US" smtClean="0"/>
              <a:t>Note: gradient calculated from capillary mean PO</a:t>
            </a:r>
            <a:r>
              <a:rPr lang="en-US" baseline="-25000" smtClean="0"/>
              <a:t>2</a:t>
            </a:r>
            <a:r>
              <a:rPr lang="en-US" smtClean="0"/>
              <a:t>, </a:t>
            </a:r>
            <a:br>
              <a:rPr lang="en-US" smtClean="0"/>
            </a:br>
            <a:r>
              <a:rPr lang="en-US" smtClean="0"/>
              <a:t>≈11 mmHg</a:t>
            </a:r>
            <a:endParaRPr lang="en-US" baseline="-25000" smtClean="0"/>
          </a:p>
          <a:p>
            <a:pPr eaLnBrk="1" hangingPunct="1"/>
            <a:r>
              <a:rPr lang="en-US" smtClean="0"/>
              <a:t>Resting O</a:t>
            </a:r>
            <a:r>
              <a:rPr lang="en-US" baseline="-25000" smtClean="0"/>
              <a:t>2</a:t>
            </a:r>
            <a:r>
              <a:rPr lang="en-US" smtClean="0"/>
              <a:t> diffusion capacity</a:t>
            </a:r>
          </a:p>
          <a:p>
            <a:pPr lvl="1" eaLnBrk="1" hangingPunct="1"/>
            <a:r>
              <a:rPr lang="en-US" smtClean="0"/>
              <a:t>21 mL O</a:t>
            </a:r>
            <a:r>
              <a:rPr lang="en-US" baseline="-25000" smtClean="0"/>
              <a:t>2</a:t>
            </a:r>
            <a:r>
              <a:rPr lang="en-US" smtClean="0"/>
              <a:t>/min/mmHg of gradient</a:t>
            </a:r>
          </a:p>
          <a:p>
            <a:pPr lvl="1" eaLnBrk="1" hangingPunct="1"/>
            <a:r>
              <a:rPr lang="en-US" smtClean="0"/>
              <a:t>231 mL O</a:t>
            </a:r>
            <a:r>
              <a:rPr lang="en-US" baseline="-25000" smtClean="0"/>
              <a:t>2</a:t>
            </a:r>
            <a:r>
              <a:rPr lang="en-US" smtClean="0"/>
              <a:t>/min for 11 mmHg gradient</a:t>
            </a:r>
          </a:p>
          <a:p>
            <a:pPr eaLnBrk="1" hangingPunct="1"/>
            <a:r>
              <a:rPr lang="en-US" smtClean="0"/>
              <a:t>Maximal exercise O</a:t>
            </a:r>
            <a:r>
              <a:rPr lang="en-US" baseline="-25000" smtClean="0"/>
              <a:t>2</a:t>
            </a:r>
            <a:r>
              <a:rPr lang="en-US" smtClean="0"/>
              <a:t> diffusion capacity</a:t>
            </a:r>
          </a:p>
          <a:p>
            <a:pPr lvl="1" eaLnBrk="1" hangingPunct="1"/>
            <a:r>
              <a:rPr lang="en-US" smtClean="0"/>
              <a:t>Venous 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latin typeface="Wingdings" pitchFamily="2" charset="2"/>
              </a:rPr>
              <a:t>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PO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 bigger gradient</a:t>
            </a:r>
          </a:p>
          <a:p>
            <a:pPr lvl="1" eaLnBrk="1" hangingPunct="1"/>
            <a:r>
              <a:rPr lang="en-US" smtClean="0"/>
              <a:t>Diffusion capacity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by three times resting rate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in Alveoli:</a:t>
            </a:r>
            <a:br>
              <a:rPr lang="en-US" smtClean="0"/>
            </a:br>
            <a:r>
              <a:rPr lang="en-US" smtClean="0"/>
              <a:t>Oxygen Exchange</a:t>
            </a:r>
          </a:p>
        </p:txBody>
      </p:sp>
      <p:sp>
        <p:nvSpPr>
          <p:cNvPr id="34819" name="Content Placeholder 13"/>
          <p:cNvSpPr>
            <a:spLocks noGrp="1"/>
          </p:cNvSpPr>
          <p:nvPr>
            <p:ph idx="1"/>
          </p:nvPr>
        </p:nvSpPr>
        <p:spPr>
          <a:xfrm>
            <a:off x="538163" y="20272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At rest, O</a:t>
            </a:r>
            <a:r>
              <a:rPr lang="en-US" baseline="-25000" smtClean="0"/>
              <a:t>2</a:t>
            </a:r>
            <a:r>
              <a:rPr lang="en-US" smtClean="0"/>
              <a:t> diffusion capacity limited due to incomplete lung perfusion</a:t>
            </a:r>
          </a:p>
          <a:p>
            <a:pPr lvl="1" eaLnBrk="1" hangingPunct="1"/>
            <a:r>
              <a:rPr lang="en-US" smtClean="0"/>
              <a:t>Only bottom 1/3 of lung perfused with blood</a:t>
            </a:r>
          </a:p>
          <a:p>
            <a:pPr lvl="1" eaLnBrk="1" hangingPunct="1"/>
            <a:r>
              <a:rPr lang="en-US" smtClean="0"/>
              <a:t>Top 2/3 lung surface area </a:t>
            </a:r>
            <a:r>
              <a:rPr lang="en-US" smtClean="0">
                <a:sym typeface="Wingdings" pitchFamily="2" charset="2"/>
              </a:rPr>
              <a:t> poor gas exchange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During exercise, O</a:t>
            </a:r>
            <a:r>
              <a:rPr lang="en-US" baseline="-25000" smtClean="0"/>
              <a:t>2</a:t>
            </a:r>
            <a:r>
              <a:rPr lang="en-US" smtClean="0"/>
              <a:t> diffusion capacity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due to more even lung perfusion</a:t>
            </a:r>
          </a:p>
          <a:p>
            <a:pPr lvl="1" eaLnBrk="1" hangingPunct="1"/>
            <a:r>
              <a:rPr lang="en-US" smtClean="0"/>
              <a:t>Systemic blood pressure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opens top 2/3 perfusion</a:t>
            </a:r>
            <a:endParaRPr lang="en-US" smtClean="0">
              <a:cs typeface="Arial" pitchFamily="34" charset="0"/>
            </a:endParaRPr>
          </a:p>
          <a:p>
            <a:pPr lvl="1" eaLnBrk="1" hangingPunct="1"/>
            <a:r>
              <a:rPr lang="en-US" smtClean="0"/>
              <a:t>Gas exchange over full lung surface area</a:t>
            </a:r>
          </a:p>
        </p:txBody>
      </p:sp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7.8</a:t>
            </a:r>
          </a:p>
        </p:txBody>
      </p:sp>
      <p:pic>
        <p:nvPicPr>
          <p:cNvPr id="35843" name="Content Placeholder 4" descr="fig07_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6500" y="1474788"/>
            <a:ext cx="4194175" cy="5116512"/>
          </a:xfrm>
        </p:spPr>
      </p:pic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in Alveoli:</a:t>
            </a:r>
            <a:br>
              <a:rPr lang="en-US" smtClean="0"/>
            </a:br>
            <a:r>
              <a:rPr lang="en-US" smtClean="0"/>
              <a:t>Carbon Dioxide Exchange</a:t>
            </a:r>
          </a:p>
        </p:txBody>
      </p:sp>
      <p:sp>
        <p:nvSpPr>
          <p:cNvPr id="36867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Pulmonary artery PCO</a:t>
            </a:r>
            <a:r>
              <a:rPr lang="en-US" baseline="-25000" smtClean="0"/>
              <a:t>2</a:t>
            </a:r>
            <a:r>
              <a:rPr lang="en-US" smtClean="0"/>
              <a:t> ~46 mmHg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Alveolar PCO</a:t>
            </a:r>
            <a:r>
              <a:rPr lang="en-US" baseline="-25000" smtClean="0"/>
              <a:t>2</a:t>
            </a:r>
            <a:r>
              <a:rPr lang="en-US" smtClean="0"/>
              <a:t> ~40 mmHg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6 mmHg PCO</a:t>
            </a:r>
            <a:r>
              <a:rPr lang="en-US" baseline="-25000" smtClean="0"/>
              <a:t>2</a:t>
            </a:r>
            <a:r>
              <a:rPr lang="en-US" smtClean="0"/>
              <a:t> gradient permits diffusion</a:t>
            </a:r>
          </a:p>
          <a:p>
            <a:pPr lvl="1"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diffusion constant 20 times greater than O</a:t>
            </a:r>
            <a:r>
              <a:rPr lang="en-US" baseline="-25000" smtClean="0"/>
              <a:t>2</a:t>
            </a:r>
          </a:p>
          <a:p>
            <a:pPr lvl="1" eaLnBrk="1" hangingPunct="1"/>
            <a:r>
              <a:rPr lang="en-US" smtClean="0"/>
              <a:t>Allows diffusion despite lower gradient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Table 7.1</a:t>
            </a:r>
          </a:p>
        </p:txBody>
      </p:sp>
      <p:pic>
        <p:nvPicPr>
          <p:cNvPr id="37891" name="Content Placeholder 4" descr="tab07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4588" y="2779713"/>
            <a:ext cx="6858000" cy="2505075"/>
          </a:xfrm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Oxygen Transport in Blood</a:t>
            </a:r>
          </a:p>
        </p:txBody>
      </p:sp>
      <p:sp>
        <p:nvSpPr>
          <p:cNvPr id="38915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Can carry 20 mL O</a:t>
            </a:r>
            <a:r>
              <a:rPr lang="en-US" baseline="-25000" smtClean="0"/>
              <a:t>2</a:t>
            </a:r>
            <a:r>
              <a:rPr lang="en-US" smtClean="0"/>
              <a:t>/100 mL blood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~1 L O</a:t>
            </a:r>
            <a:r>
              <a:rPr lang="en-US" baseline="-25000" smtClean="0"/>
              <a:t>2</a:t>
            </a:r>
            <a:r>
              <a:rPr lang="en-US" smtClean="0"/>
              <a:t>/5 L blood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&gt;98% bound to hemoglobin (Hb) in red blood cells</a:t>
            </a:r>
          </a:p>
          <a:p>
            <a:pPr lvl="1"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 + Hb: oxyhemoglobin</a:t>
            </a:r>
          </a:p>
          <a:p>
            <a:pPr lvl="1" eaLnBrk="1" hangingPunct="1"/>
            <a:r>
              <a:rPr lang="en-US" smtClean="0"/>
              <a:t>Hb alone: deoxyhemoglobin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&lt;2% dissolved in plasma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Transport of Oxygen in Blood:</a:t>
            </a:r>
            <a:br>
              <a:rPr lang="en-US" smtClean="0"/>
            </a:br>
            <a:r>
              <a:rPr lang="en-US" smtClean="0"/>
              <a:t>Hemoglobin Saturation</a:t>
            </a:r>
          </a:p>
        </p:txBody>
      </p:sp>
      <p:sp>
        <p:nvSpPr>
          <p:cNvPr id="39939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Depends on PO</a:t>
            </a:r>
            <a:r>
              <a:rPr lang="en-US" baseline="-25000" smtClean="0"/>
              <a:t>2</a:t>
            </a:r>
            <a:r>
              <a:rPr lang="en-US" smtClean="0"/>
              <a:t> and affinity between O</a:t>
            </a:r>
            <a:r>
              <a:rPr lang="en-US" baseline="-25000" smtClean="0"/>
              <a:t>2</a:t>
            </a:r>
            <a:r>
              <a:rPr lang="en-US" smtClean="0"/>
              <a:t>, Hb</a:t>
            </a:r>
          </a:p>
          <a:p>
            <a:pPr lvl="1" eaLnBrk="1" hangingPunct="1">
              <a:buFontTx/>
              <a:buNone/>
            </a:pPr>
            <a:endParaRPr lang="en-US" sz="800" smtClean="0"/>
          </a:p>
          <a:p>
            <a:pPr eaLnBrk="1" hangingPunct="1"/>
            <a:r>
              <a:rPr lang="en-US" smtClean="0"/>
              <a:t>High PO</a:t>
            </a:r>
            <a:r>
              <a:rPr lang="en-US" baseline="-25000" smtClean="0"/>
              <a:t>2</a:t>
            </a:r>
            <a:r>
              <a:rPr lang="en-US" smtClean="0"/>
              <a:t> (i.e., in lungs)</a:t>
            </a:r>
          </a:p>
          <a:p>
            <a:pPr lvl="1" eaLnBrk="1" hangingPunct="1"/>
            <a:r>
              <a:rPr lang="en-US" smtClean="0"/>
              <a:t>Loading portion of O</a:t>
            </a:r>
            <a:r>
              <a:rPr lang="en-US" baseline="-25000" smtClean="0"/>
              <a:t>2</a:t>
            </a:r>
            <a:r>
              <a:rPr lang="en-US" smtClean="0"/>
              <a:t>-Hb dissociation curve</a:t>
            </a:r>
          </a:p>
          <a:p>
            <a:pPr lvl="1" eaLnBrk="1" hangingPunct="1"/>
            <a:r>
              <a:rPr lang="en-US" smtClean="0"/>
              <a:t>Small change in Hb saturation per mmHg change in PO</a:t>
            </a:r>
            <a:r>
              <a:rPr lang="en-US" baseline="-25000" smtClean="0"/>
              <a:t>2</a:t>
            </a:r>
            <a:endParaRPr lang="en-US" smtClean="0">
              <a:sym typeface="Wingdings" pitchFamily="2" charset="2"/>
            </a:endParaRP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Low PO</a:t>
            </a:r>
            <a:r>
              <a:rPr lang="en-US" baseline="-25000" smtClean="0"/>
              <a:t>2 </a:t>
            </a:r>
            <a:r>
              <a:rPr lang="en-US" smtClean="0"/>
              <a:t>(i.e., in body tissues)</a:t>
            </a:r>
          </a:p>
          <a:p>
            <a:pPr lvl="1" eaLnBrk="1" hangingPunct="1"/>
            <a:r>
              <a:rPr lang="en-US" smtClean="0"/>
              <a:t>Unloading portion of O</a:t>
            </a:r>
            <a:r>
              <a:rPr lang="en-US" baseline="-25000" smtClean="0"/>
              <a:t>2</a:t>
            </a:r>
            <a:r>
              <a:rPr lang="en-US" smtClean="0"/>
              <a:t>-Hb dissociation curve</a:t>
            </a:r>
          </a:p>
          <a:p>
            <a:pPr lvl="1" eaLnBrk="1" hangingPunct="1"/>
            <a:r>
              <a:rPr lang="en-US" smtClean="0"/>
              <a:t>Large change in Hb saturation per mmHg change in PO</a:t>
            </a:r>
            <a:r>
              <a:rPr lang="en-US" baseline="-25000" smtClean="0"/>
              <a:t>2</a:t>
            </a:r>
          </a:p>
        </p:txBody>
      </p:sp>
    </p:spTree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Oxyhemoglobin</a:t>
            </a:r>
            <a:r>
              <a:rPr lang="en-US" dirty="0" smtClean="0"/>
              <a:t> Disassociation Curve</a:t>
            </a:r>
          </a:p>
        </p:txBody>
      </p:sp>
      <p:pic>
        <p:nvPicPr>
          <p:cNvPr id="40963" name="Content Placeholder 4" descr="fig07_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4125" y="1474788"/>
            <a:ext cx="6638925" cy="5116512"/>
          </a:xfrm>
        </p:spPr>
      </p:pic>
    </p:spTree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Factors Affecting </a:t>
            </a:r>
            <a:br>
              <a:rPr lang="en-US" smtClean="0"/>
            </a:br>
            <a:r>
              <a:rPr lang="en-US" smtClean="0"/>
              <a:t>Hemoglobin Saturation</a:t>
            </a:r>
          </a:p>
        </p:txBody>
      </p:sp>
      <p:sp>
        <p:nvSpPr>
          <p:cNvPr id="41987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Blood pH</a:t>
            </a:r>
          </a:p>
          <a:p>
            <a:pPr lvl="1" eaLnBrk="1" hangingPunct="1"/>
            <a:r>
              <a:rPr lang="en-US" smtClean="0"/>
              <a:t>More acidic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-Hb curve shifts to right</a:t>
            </a:r>
          </a:p>
          <a:p>
            <a:pPr lvl="1" eaLnBrk="1" hangingPunct="1"/>
            <a:r>
              <a:rPr lang="en-US" smtClean="0"/>
              <a:t>Bohr effect</a:t>
            </a:r>
          </a:p>
          <a:p>
            <a:pPr lvl="1" eaLnBrk="1" hangingPunct="1"/>
            <a:r>
              <a:rPr lang="en-US" smtClean="0"/>
              <a:t>More O</a:t>
            </a:r>
            <a:r>
              <a:rPr lang="en-US" baseline="-25000" smtClean="0"/>
              <a:t>2</a:t>
            </a:r>
            <a:r>
              <a:rPr lang="en-US" smtClean="0"/>
              <a:t> unloaded at acidic exercising muscle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Blood temperature</a:t>
            </a:r>
          </a:p>
          <a:p>
            <a:pPr lvl="1" eaLnBrk="1" hangingPunct="1"/>
            <a:r>
              <a:rPr lang="en-US" smtClean="0"/>
              <a:t>Warmer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-Hb curve shifts to right</a:t>
            </a:r>
          </a:p>
          <a:p>
            <a:pPr lvl="1" eaLnBrk="1" hangingPunct="1"/>
            <a:r>
              <a:rPr lang="en-US" smtClean="0"/>
              <a:t>Promotes tissue O</a:t>
            </a:r>
            <a:r>
              <a:rPr lang="en-US" baseline="-25000" smtClean="0"/>
              <a:t>2</a:t>
            </a:r>
            <a:r>
              <a:rPr lang="en-US" smtClean="0"/>
              <a:t> unloading during exercise</a:t>
            </a:r>
          </a:p>
          <a:p>
            <a:pPr lvl="1" eaLnBrk="1" hangingPunct="1"/>
            <a:endParaRPr lang="en-US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Regulation of Pulmonary Ventilation</a:t>
            </a:r>
          </a:p>
        </p:txBody>
      </p:sp>
      <p:sp>
        <p:nvSpPr>
          <p:cNvPr id="55299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Body must maintain homeostatic balance between blood PO</a:t>
            </a:r>
            <a:r>
              <a:rPr lang="en-US" baseline="-25000" smtClean="0"/>
              <a:t>2</a:t>
            </a:r>
            <a:r>
              <a:rPr lang="en-US" smtClean="0"/>
              <a:t>, PCO</a:t>
            </a:r>
            <a:r>
              <a:rPr lang="en-US" baseline="-25000" smtClean="0"/>
              <a:t>2</a:t>
            </a:r>
            <a:r>
              <a:rPr lang="en-US" smtClean="0"/>
              <a:t>, pH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Requires coordination between respiratory and cardiovascular systems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Coordination occurs via involuntary regulation of pulmonary ventilation</a:t>
            </a:r>
          </a:p>
        </p:txBody>
      </p:sp>
    </p:spTree>
  </p:cSld>
  <p:clrMapOvr>
    <a:masterClrMapping/>
  </p:clrMapOvr>
  <p:transition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Shifts in hemoglobin saturation</a:t>
            </a:r>
          </a:p>
        </p:txBody>
      </p:sp>
      <p:pic>
        <p:nvPicPr>
          <p:cNvPr id="43011" name="Content Placeholder 4" descr="fig07_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688" y="1957388"/>
            <a:ext cx="8051800" cy="415131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oxyhemoglobin</a:t>
            </a:r>
            <a:r>
              <a:rPr lang="en-US" dirty="0" smtClean="0"/>
              <a:t> disassociation curve</a:t>
            </a:r>
            <a:endParaRPr lang="en-US" dirty="0"/>
          </a:p>
        </p:txBody>
      </p:sp>
      <p:pic>
        <p:nvPicPr>
          <p:cNvPr id="5" name="Oxygen Hemoglobin Dissociation Curve Explained Clearl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688" y="1768475"/>
            <a:ext cx="8051800" cy="452913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Blood Oxygen-Carrying Capacity</a:t>
            </a:r>
          </a:p>
        </p:txBody>
      </p:sp>
      <p:sp>
        <p:nvSpPr>
          <p:cNvPr id="44035" name="Content Placeholder 13"/>
          <p:cNvSpPr>
            <a:spLocks noGrp="1"/>
          </p:cNvSpPr>
          <p:nvPr>
            <p:ph idx="1"/>
          </p:nvPr>
        </p:nvSpPr>
        <p:spPr>
          <a:xfrm>
            <a:off x="538163" y="1755775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Maximum amount of O</a:t>
            </a:r>
            <a:r>
              <a:rPr lang="en-US" baseline="-25000" smtClean="0"/>
              <a:t>2</a:t>
            </a:r>
            <a:r>
              <a:rPr lang="en-US" smtClean="0"/>
              <a:t> blood can carry</a:t>
            </a:r>
          </a:p>
          <a:p>
            <a:pPr lvl="1" eaLnBrk="1" hangingPunct="1"/>
            <a:r>
              <a:rPr lang="en-US" smtClean="0"/>
              <a:t>Based on Hb content (12-18 g Hb/100 mL blood)</a:t>
            </a:r>
          </a:p>
          <a:p>
            <a:pPr lvl="1" eaLnBrk="1" hangingPunct="1"/>
            <a:r>
              <a:rPr lang="en-US" smtClean="0"/>
              <a:t>Hb 98 to 99% saturated at rest (0.75 s transit time)</a:t>
            </a:r>
          </a:p>
          <a:p>
            <a:pPr lvl="1" eaLnBrk="1" hangingPunct="1"/>
            <a:r>
              <a:rPr lang="en-US" smtClean="0"/>
              <a:t>Lower saturation with exercise (shorter transit time)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Depends on blood Hb content</a:t>
            </a:r>
          </a:p>
          <a:p>
            <a:pPr lvl="1" eaLnBrk="1" hangingPunct="1"/>
            <a:r>
              <a:rPr lang="en-US" smtClean="0"/>
              <a:t>1 g Hb binds 1.34 mL O</a:t>
            </a:r>
            <a:r>
              <a:rPr lang="en-US" baseline="-25000" smtClean="0"/>
              <a:t>2</a:t>
            </a:r>
          </a:p>
          <a:p>
            <a:pPr lvl="1" eaLnBrk="1" hangingPunct="1"/>
            <a:r>
              <a:rPr lang="en-US" smtClean="0"/>
              <a:t>Blood capacity: 16 to 24 mL O</a:t>
            </a:r>
            <a:r>
              <a:rPr lang="en-US" baseline="-25000" smtClean="0"/>
              <a:t>2</a:t>
            </a:r>
            <a:r>
              <a:rPr lang="en-US" smtClean="0"/>
              <a:t>/100 mL blood</a:t>
            </a:r>
          </a:p>
          <a:p>
            <a:pPr lvl="1" eaLnBrk="1" hangingPunct="1"/>
            <a:r>
              <a:rPr lang="en-US" smtClean="0"/>
              <a:t>Anemia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latin typeface="Wingdings" pitchFamily="2" charset="2"/>
                <a:sym typeface="Wingdings" pitchFamily="2" charset="2"/>
              </a:rPr>
              <a:t></a:t>
            </a:r>
            <a:r>
              <a:rPr lang="en-US" smtClean="0">
                <a:sym typeface="Wingdings" pitchFamily="2" charset="2"/>
              </a:rPr>
              <a:t> Hb content  </a:t>
            </a:r>
            <a:r>
              <a:rPr lang="en-US" smtClean="0">
                <a:latin typeface="Wingdings" pitchFamily="2" charset="2"/>
                <a:sym typeface="Wingdings" pitchFamily="2" charset="2"/>
              </a:rPr>
              <a:t></a:t>
            </a:r>
            <a:r>
              <a:rPr lang="en-US" smtClean="0">
                <a:sym typeface="Wingdings" pitchFamily="2" charset="2"/>
              </a:rPr>
              <a:t> O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 capacity</a:t>
            </a:r>
            <a:endParaRPr lang="en-US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Carbon Dioxide Transport in Blood</a:t>
            </a:r>
          </a:p>
        </p:txBody>
      </p:sp>
      <p:sp>
        <p:nvSpPr>
          <p:cNvPr id="45059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Released as waste from cells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Carried in blood three ways</a:t>
            </a:r>
          </a:p>
          <a:p>
            <a:pPr lvl="1" eaLnBrk="1" hangingPunct="1"/>
            <a:r>
              <a:rPr lang="en-US" smtClean="0"/>
              <a:t>As bicarbonate ions </a:t>
            </a:r>
          </a:p>
          <a:p>
            <a:pPr lvl="1" eaLnBrk="1" hangingPunct="1"/>
            <a:r>
              <a:rPr lang="en-US" smtClean="0"/>
              <a:t>Dissolved in plasma</a:t>
            </a:r>
          </a:p>
          <a:p>
            <a:pPr lvl="1" eaLnBrk="1" hangingPunct="1"/>
            <a:r>
              <a:rPr lang="en-US" smtClean="0"/>
              <a:t>Bound to Hb (carbaminohemoglobin)</a:t>
            </a:r>
          </a:p>
        </p:txBody>
      </p:sp>
    </p:spTree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Carbon Dioxide Transport:</a:t>
            </a:r>
            <a:br>
              <a:rPr lang="en-US" smtClean="0"/>
            </a:br>
            <a:r>
              <a:rPr lang="en-US" smtClean="0"/>
              <a:t>Bicarbonate Ion</a:t>
            </a:r>
          </a:p>
        </p:txBody>
      </p:sp>
      <p:sp>
        <p:nvSpPr>
          <p:cNvPr id="46083" name="Content Placeholder 13"/>
          <p:cNvSpPr>
            <a:spLocks noGrp="1"/>
          </p:cNvSpPr>
          <p:nvPr>
            <p:ph idx="1"/>
          </p:nvPr>
        </p:nvSpPr>
        <p:spPr>
          <a:xfrm>
            <a:off x="571500" y="1627188"/>
            <a:ext cx="8051800" cy="4800600"/>
          </a:xfrm>
        </p:spPr>
        <p:txBody>
          <a:bodyPr/>
          <a:lstStyle/>
          <a:p>
            <a:pPr eaLnBrk="1" hangingPunct="1"/>
            <a:r>
              <a:rPr lang="en-US" smtClean="0"/>
              <a:t>Transports 60 to 70% of CO</a:t>
            </a:r>
            <a:r>
              <a:rPr lang="en-US" baseline="-25000" smtClean="0"/>
              <a:t>2</a:t>
            </a:r>
            <a:r>
              <a:rPr lang="en-US" smtClean="0"/>
              <a:t> in blood to lungs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+ water form carbonic acid (H</a:t>
            </a:r>
            <a:r>
              <a:rPr lang="en-US" baseline="-25000" smtClean="0"/>
              <a:t>2</a:t>
            </a:r>
            <a:r>
              <a:rPr lang="en-US" smtClean="0"/>
              <a:t>CO</a:t>
            </a:r>
            <a:r>
              <a:rPr lang="en-US" baseline="-25000" smtClean="0"/>
              <a:t>3</a:t>
            </a:r>
            <a:r>
              <a:rPr lang="en-US" smtClean="0"/>
              <a:t>)</a:t>
            </a:r>
          </a:p>
          <a:p>
            <a:pPr lvl="1" eaLnBrk="1" hangingPunct="1"/>
            <a:r>
              <a:rPr lang="en-US" smtClean="0"/>
              <a:t>Occurs in red blood cells</a:t>
            </a:r>
          </a:p>
          <a:p>
            <a:pPr lvl="1" eaLnBrk="1" hangingPunct="1"/>
            <a:r>
              <a:rPr lang="en-US" smtClean="0"/>
              <a:t>Catalyzed by carbonic anhydrase</a:t>
            </a:r>
          </a:p>
          <a:p>
            <a:pPr lvl="1" eaLnBrk="1" hangingPunct="1">
              <a:buFontTx/>
              <a:buNone/>
            </a:pPr>
            <a:endParaRPr lang="en-US" sz="800" smtClean="0"/>
          </a:p>
          <a:p>
            <a:pPr eaLnBrk="1" hangingPunct="1"/>
            <a:r>
              <a:rPr lang="en-US" smtClean="0"/>
              <a:t>Carbonic acid dissociates into bicarbonate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CO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 + H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O  H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CO</a:t>
            </a:r>
            <a:r>
              <a:rPr lang="en-US" baseline="-25000" smtClean="0">
                <a:sym typeface="Wingdings" pitchFamily="2" charset="2"/>
              </a:rPr>
              <a:t>3</a:t>
            </a:r>
            <a:r>
              <a:rPr lang="en-US" smtClean="0">
                <a:sym typeface="Wingdings" pitchFamily="2" charset="2"/>
              </a:rPr>
              <a:t>  HCO</a:t>
            </a:r>
            <a:r>
              <a:rPr lang="en-US" baseline="-25000" smtClean="0">
                <a:sym typeface="Wingdings" pitchFamily="2" charset="2"/>
              </a:rPr>
              <a:t>3</a:t>
            </a:r>
            <a:r>
              <a:rPr lang="en-US" baseline="30000" smtClean="0">
                <a:sym typeface="Wingdings" pitchFamily="2" charset="2"/>
              </a:rPr>
              <a:t>-</a:t>
            </a:r>
            <a:r>
              <a:rPr lang="en-US" smtClean="0">
                <a:sym typeface="Wingdings" pitchFamily="2" charset="2"/>
              </a:rPr>
              <a:t> + H</a:t>
            </a:r>
            <a:r>
              <a:rPr lang="en-US" baseline="30000" smtClean="0">
                <a:sym typeface="Wingdings" pitchFamily="2" charset="2"/>
              </a:rPr>
              <a:t>+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H</a:t>
            </a:r>
            <a:r>
              <a:rPr lang="en-US" baseline="30000" smtClean="0">
                <a:sym typeface="Wingdings" pitchFamily="2" charset="2"/>
              </a:rPr>
              <a:t>+</a:t>
            </a:r>
            <a:r>
              <a:rPr lang="en-US" smtClean="0">
                <a:sym typeface="Wingdings" pitchFamily="2" charset="2"/>
              </a:rPr>
              <a:t> binds to Hb (buffer), triggers Bohr effect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Bicarbonate ion diffuses from red blood cells into plasma</a:t>
            </a:r>
          </a:p>
          <a:p>
            <a:pPr lvl="1" eaLnBrk="1" hangingPunct="1"/>
            <a:endParaRPr lang="en-US" baseline="30000" smtClean="0"/>
          </a:p>
        </p:txBody>
      </p:sp>
    </p:spTree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Carbon Dioxide Transport:</a:t>
            </a:r>
            <a:br>
              <a:rPr lang="en-US" smtClean="0"/>
            </a:br>
            <a:r>
              <a:rPr lang="en-US" smtClean="0"/>
              <a:t>Dissolved Carbon Dioxide</a:t>
            </a:r>
          </a:p>
        </p:txBody>
      </p:sp>
      <p:sp>
        <p:nvSpPr>
          <p:cNvPr id="47107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7 to 10% of CO</a:t>
            </a:r>
            <a:r>
              <a:rPr lang="en-US" baseline="-25000" smtClean="0"/>
              <a:t>2</a:t>
            </a:r>
            <a:r>
              <a:rPr lang="en-US" smtClean="0"/>
              <a:t> dissolved in plasma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When PCO</a:t>
            </a:r>
            <a:r>
              <a:rPr lang="en-US" baseline="-25000" smtClean="0"/>
              <a:t>2</a:t>
            </a:r>
            <a:r>
              <a:rPr lang="en-US" smtClean="0"/>
              <a:t> low (in lungs), CO</a:t>
            </a:r>
            <a:r>
              <a:rPr lang="en-US" baseline="-25000" smtClean="0"/>
              <a:t>2</a:t>
            </a:r>
            <a:r>
              <a:rPr lang="en-US" smtClean="0"/>
              <a:t> comes out of solution, diffuses out into alveoli</a:t>
            </a:r>
          </a:p>
        </p:txBody>
      </p:sp>
    </p:spTree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Carbon Dioxide Transport:</a:t>
            </a:r>
            <a:br>
              <a:rPr lang="en-US" smtClean="0"/>
            </a:br>
            <a:r>
              <a:rPr lang="en-US" smtClean="0"/>
              <a:t>Carbaminohemoglobin</a:t>
            </a:r>
          </a:p>
        </p:txBody>
      </p:sp>
      <p:sp>
        <p:nvSpPr>
          <p:cNvPr id="48131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400550"/>
          </a:xfrm>
        </p:spPr>
        <p:txBody>
          <a:bodyPr/>
          <a:lstStyle/>
          <a:p>
            <a:pPr eaLnBrk="1" hangingPunct="1"/>
            <a:r>
              <a:rPr lang="en-US" smtClean="0"/>
              <a:t>20 to 33% of CO</a:t>
            </a:r>
            <a:r>
              <a:rPr lang="en-US" baseline="-25000" smtClean="0"/>
              <a:t>2</a:t>
            </a:r>
            <a:r>
              <a:rPr lang="en-US" smtClean="0"/>
              <a:t> transported bound to Hb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Does not compete with O</a:t>
            </a:r>
            <a:r>
              <a:rPr lang="en-US" baseline="-25000" smtClean="0"/>
              <a:t>2</a:t>
            </a:r>
            <a:r>
              <a:rPr lang="en-US" smtClean="0"/>
              <a:t>-Hb binding</a:t>
            </a:r>
          </a:p>
          <a:p>
            <a:pPr lvl="1"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 binds to heme portion of Hb</a:t>
            </a:r>
          </a:p>
          <a:p>
            <a:pPr lvl="1"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binds to protein (-globin) portion of Hb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Hb state, PCO</a:t>
            </a:r>
            <a:r>
              <a:rPr lang="en-US" baseline="-25000" smtClean="0"/>
              <a:t>2</a:t>
            </a:r>
            <a:r>
              <a:rPr lang="en-US" smtClean="0"/>
              <a:t> affect CO</a:t>
            </a:r>
            <a:r>
              <a:rPr lang="en-US" baseline="-25000" smtClean="0"/>
              <a:t>2</a:t>
            </a:r>
            <a:r>
              <a:rPr lang="en-US" smtClean="0"/>
              <a:t>-Hb binding</a:t>
            </a:r>
          </a:p>
          <a:p>
            <a:pPr lvl="1" eaLnBrk="1" hangingPunct="1"/>
            <a:r>
              <a:rPr lang="en-US" smtClean="0"/>
              <a:t>Deoxyhemoglobin binds CO</a:t>
            </a:r>
            <a:r>
              <a:rPr lang="en-US" baseline="-25000" smtClean="0"/>
              <a:t>2</a:t>
            </a:r>
            <a:r>
              <a:rPr lang="en-US" smtClean="0"/>
              <a:t> easier versus oxyhemoglobin</a:t>
            </a:r>
          </a:p>
          <a:p>
            <a:pPr lvl="1" eaLnBrk="1" hangingPunct="1">
              <a:buFontTx/>
              <a:buNone/>
            </a:pPr>
            <a:r>
              <a:rPr lang="en-US" smtClean="0"/>
              <a:t>–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PCO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easier CO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-Hb binding</a:t>
            </a:r>
          </a:p>
          <a:p>
            <a:pPr lvl="1" eaLnBrk="1" hangingPunct="1">
              <a:buFontTx/>
              <a:buNone/>
            </a:pPr>
            <a:r>
              <a:rPr lang="en-US" smtClean="0"/>
              <a:t>– </a:t>
            </a:r>
            <a:r>
              <a:rPr lang="en-US" smtClean="0">
                <a:latin typeface="Wingdings" pitchFamily="2" charset="2"/>
              </a:rPr>
              <a:t></a:t>
            </a:r>
            <a:r>
              <a:rPr lang="en-US" smtClean="0"/>
              <a:t> PCO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sym typeface="Wingdings" pitchFamily="2" charset="2"/>
              </a:rPr>
              <a:t> easier CO</a:t>
            </a:r>
            <a:r>
              <a:rPr lang="en-US" baseline="-25000" smtClean="0">
                <a:sym typeface="Wingdings" pitchFamily="2" charset="2"/>
              </a:rPr>
              <a:t>2</a:t>
            </a:r>
            <a:r>
              <a:rPr lang="en-US" smtClean="0">
                <a:sym typeface="Wingdings" pitchFamily="2" charset="2"/>
              </a:rPr>
              <a:t>-Hb dissociation</a:t>
            </a:r>
            <a:endParaRPr lang="en-US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at Muscles:</a:t>
            </a:r>
            <a:br>
              <a:rPr lang="en-US" smtClean="0"/>
            </a:br>
            <a:r>
              <a:rPr lang="en-US" smtClean="0"/>
              <a:t>Arterial–Venous Oxygen Difference</a:t>
            </a:r>
          </a:p>
        </p:txBody>
      </p:sp>
      <p:sp>
        <p:nvSpPr>
          <p:cNvPr id="49155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Difference between arterial and venous O</a:t>
            </a:r>
            <a:r>
              <a:rPr lang="en-US" baseline="-25000" smtClean="0"/>
              <a:t>2</a:t>
            </a:r>
          </a:p>
          <a:p>
            <a:pPr lvl="1" eaLnBrk="1" hangingPunct="1"/>
            <a:r>
              <a:rPr lang="en-US" smtClean="0"/>
              <a:t>a-v O</a:t>
            </a:r>
            <a:r>
              <a:rPr lang="en-US" baseline="-25000" smtClean="0"/>
              <a:t>2</a:t>
            </a:r>
            <a:r>
              <a:rPr lang="en-US" smtClean="0"/>
              <a:t> difference</a:t>
            </a:r>
          </a:p>
          <a:p>
            <a:pPr lvl="1" eaLnBrk="1" hangingPunct="1"/>
            <a:r>
              <a:rPr lang="en-US" smtClean="0"/>
              <a:t>Reflects tissue O</a:t>
            </a:r>
            <a:r>
              <a:rPr lang="en-US" baseline="-25000" smtClean="0"/>
              <a:t>2</a:t>
            </a:r>
            <a:r>
              <a:rPr lang="en-US" smtClean="0"/>
              <a:t> extraction</a:t>
            </a:r>
          </a:p>
          <a:p>
            <a:pPr lvl="1" eaLnBrk="1" hangingPunct="1"/>
            <a:r>
              <a:rPr lang="en-US" smtClean="0"/>
              <a:t>As extraction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, venous O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r>
              <a:rPr lang="en-US" smtClean="0">
                <a:latin typeface="Wingdings" pitchFamily="2" charset="2"/>
              </a:rPr>
              <a:t></a:t>
            </a:r>
            <a:r>
              <a:rPr lang="en-US" smtClean="0"/>
              <a:t>, a-v O</a:t>
            </a:r>
            <a:r>
              <a:rPr lang="en-US" baseline="-25000" smtClean="0"/>
              <a:t>2</a:t>
            </a:r>
            <a:r>
              <a:rPr lang="en-US" smtClean="0"/>
              <a:t> difference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Arterial O</a:t>
            </a:r>
            <a:r>
              <a:rPr lang="en-US" baseline="-25000" smtClean="0"/>
              <a:t>2</a:t>
            </a:r>
            <a:r>
              <a:rPr lang="en-US" smtClean="0"/>
              <a:t> content: 20 mL O</a:t>
            </a:r>
            <a:r>
              <a:rPr lang="en-US" baseline="-25000" smtClean="0"/>
              <a:t>2</a:t>
            </a:r>
            <a:r>
              <a:rPr lang="en-US" smtClean="0"/>
              <a:t>/100 mL blood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Mixed venous O</a:t>
            </a:r>
            <a:r>
              <a:rPr lang="en-US" baseline="-25000" smtClean="0"/>
              <a:t>2</a:t>
            </a:r>
            <a:r>
              <a:rPr lang="en-US" smtClean="0"/>
              <a:t> content varies</a:t>
            </a:r>
          </a:p>
          <a:p>
            <a:pPr lvl="1" eaLnBrk="1" hangingPunct="1"/>
            <a:r>
              <a:rPr lang="en-US" smtClean="0"/>
              <a:t>Rest: 15 to 16 mL O</a:t>
            </a:r>
            <a:r>
              <a:rPr lang="en-US" baseline="-25000" smtClean="0"/>
              <a:t>2</a:t>
            </a:r>
            <a:r>
              <a:rPr lang="en-US" smtClean="0"/>
              <a:t>/100 mL blood</a:t>
            </a:r>
          </a:p>
          <a:p>
            <a:pPr lvl="1" eaLnBrk="1" hangingPunct="1"/>
            <a:r>
              <a:rPr lang="en-US" smtClean="0"/>
              <a:t>Heavy exercise: 4 to 5 mL O</a:t>
            </a:r>
            <a:r>
              <a:rPr lang="en-US" baseline="-25000" smtClean="0"/>
              <a:t>2</a:t>
            </a:r>
            <a:r>
              <a:rPr lang="en-US" smtClean="0"/>
              <a:t>/100 mL blood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7.11</a:t>
            </a:r>
          </a:p>
        </p:txBody>
      </p:sp>
      <p:pic>
        <p:nvPicPr>
          <p:cNvPr id="50179" name="Content Placeholder 4" descr="fig07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2025" y="1474788"/>
            <a:ext cx="4683125" cy="5116512"/>
          </a:xfrm>
        </p:spPr>
      </p:pic>
    </p:spTree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at Muscles:</a:t>
            </a:r>
            <a:br>
              <a:rPr lang="en-US" smtClean="0"/>
            </a:br>
            <a:r>
              <a:rPr lang="en-US" smtClean="0"/>
              <a:t>Oxygen Transport in Muscle</a:t>
            </a:r>
          </a:p>
        </p:txBody>
      </p:sp>
      <p:sp>
        <p:nvSpPr>
          <p:cNvPr id="51203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 transported in muscle by myoglobin</a:t>
            </a:r>
          </a:p>
          <a:p>
            <a:pPr lvl="1" eaLnBrk="1" hangingPunct="1"/>
            <a:r>
              <a:rPr lang="en-US" smtClean="0"/>
              <a:t>Similar structure to hemoglobin</a:t>
            </a:r>
          </a:p>
          <a:p>
            <a:pPr lvl="1" eaLnBrk="1" hangingPunct="1"/>
            <a:r>
              <a:rPr lang="en-US" smtClean="0"/>
              <a:t>Higher affinity for O</a:t>
            </a:r>
            <a:r>
              <a:rPr lang="en-US" baseline="-25000" smtClean="0"/>
              <a:t>2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-myoglobin dissociation curve shaped differently</a:t>
            </a:r>
          </a:p>
          <a:p>
            <a:pPr lvl="1" eaLnBrk="1" hangingPunct="1"/>
            <a:r>
              <a:rPr lang="en-US" smtClean="0"/>
              <a:t>At PO</a:t>
            </a:r>
            <a:r>
              <a:rPr lang="en-US" baseline="-25000" smtClean="0"/>
              <a:t>2</a:t>
            </a:r>
            <a:r>
              <a:rPr lang="en-US" smtClean="0"/>
              <a:t> 0 to 20 mmHg, slope very steep</a:t>
            </a:r>
          </a:p>
          <a:p>
            <a:pPr lvl="1" eaLnBrk="1" hangingPunct="1"/>
            <a:r>
              <a:rPr lang="en-US" smtClean="0"/>
              <a:t>Loading portion at PO</a:t>
            </a:r>
            <a:r>
              <a:rPr lang="en-US" baseline="-25000" smtClean="0"/>
              <a:t>2</a:t>
            </a:r>
            <a:r>
              <a:rPr lang="en-US" smtClean="0"/>
              <a:t> = 20 mmHg</a:t>
            </a:r>
          </a:p>
          <a:p>
            <a:pPr lvl="1" eaLnBrk="1" hangingPunct="1"/>
            <a:r>
              <a:rPr lang="en-US" smtClean="0"/>
              <a:t>Releasing portion at PO</a:t>
            </a:r>
            <a:r>
              <a:rPr lang="en-US" baseline="-25000" smtClean="0"/>
              <a:t>2</a:t>
            </a:r>
            <a:r>
              <a:rPr lang="en-US" smtClean="0"/>
              <a:t> = 1 to 2 mmHg</a:t>
            </a:r>
            <a:endParaRPr lang="en-US" baseline="-2500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Central Mechanisms of Regulation</a:t>
            </a:r>
          </a:p>
        </p:txBody>
      </p:sp>
      <p:sp>
        <p:nvSpPr>
          <p:cNvPr id="56323" name="Content Placeholder 13"/>
          <p:cNvSpPr>
            <a:spLocks noGrp="1"/>
          </p:cNvSpPr>
          <p:nvPr>
            <p:ph idx="1"/>
          </p:nvPr>
        </p:nvSpPr>
        <p:spPr>
          <a:xfrm>
            <a:off x="571500" y="1646238"/>
            <a:ext cx="8051800" cy="4471987"/>
          </a:xfrm>
        </p:spPr>
        <p:txBody>
          <a:bodyPr/>
          <a:lstStyle/>
          <a:p>
            <a:pPr eaLnBrk="1" hangingPunct="1"/>
            <a:r>
              <a:rPr lang="en-US" smtClean="0"/>
              <a:t>Respiratory centers</a:t>
            </a:r>
          </a:p>
          <a:p>
            <a:pPr lvl="1" eaLnBrk="1" hangingPunct="1"/>
            <a:r>
              <a:rPr lang="en-US" smtClean="0"/>
              <a:t>Inspiratory, expiratory centers</a:t>
            </a:r>
          </a:p>
          <a:p>
            <a:pPr lvl="1" eaLnBrk="1" hangingPunct="1"/>
            <a:r>
              <a:rPr lang="en-US" smtClean="0"/>
              <a:t>Located in brain stem (medulla oblongata, pons)</a:t>
            </a:r>
          </a:p>
          <a:p>
            <a:pPr lvl="1" eaLnBrk="1" hangingPunct="1"/>
            <a:r>
              <a:rPr lang="en-US" smtClean="0"/>
              <a:t>Establish rate, depth of breathing via signals to respiratory muscles</a:t>
            </a:r>
          </a:p>
          <a:p>
            <a:pPr lvl="1" eaLnBrk="1" hangingPunct="1"/>
            <a:r>
              <a:rPr lang="en-US" smtClean="0"/>
              <a:t>Cortex overrides signals if necessary</a:t>
            </a:r>
          </a:p>
          <a:p>
            <a:pPr eaLnBrk="1" hangingPunct="1"/>
            <a:r>
              <a:rPr lang="en-US" smtClean="0"/>
              <a:t>Central chemoreceptors</a:t>
            </a:r>
          </a:p>
          <a:p>
            <a:pPr lvl="1" eaLnBrk="1" hangingPunct="1"/>
            <a:r>
              <a:rPr lang="en-US" smtClean="0"/>
              <a:t>Stimulated by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CO</a:t>
            </a:r>
            <a:r>
              <a:rPr lang="en-US" baseline="-25000" smtClean="0"/>
              <a:t>2</a:t>
            </a:r>
            <a:r>
              <a:rPr lang="en-US" smtClean="0"/>
              <a:t> in cerebrospinal fluid</a:t>
            </a:r>
          </a:p>
          <a:p>
            <a:pPr lvl="1" eaLnBrk="1" hangingPunct="1">
              <a:buFontTx/>
              <a:buNone/>
            </a:pPr>
            <a:r>
              <a:rPr lang="en-US" smtClean="0"/>
              <a:t>–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Rate and depth of breathing, remove excess CO</a:t>
            </a:r>
            <a:r>
              <a:rPr lang="en-US" baseline="-25000" smtClean="0"/>
              <a:t>2</a:t>
            </a:r>
            <a:r>
              <a:rPr lang="en-US" smtClean="0"/>
              <a:t> from body</a:t>
            </a:r>
          </a:p>
        </p:txBody>
      </p:sp>
    </p:spTree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7.12</a:t>
            </a:r>
          </a:p>
        </p:txBody>
      </p:sp>
      <p:pic>
        <p:nvPicPr>
          <p:cNvPr id="52227" name="Content Placeholder 4" descr="fig07_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1200" y="1474788"/>
            <a:ext cx="7724775" cy="5116512"/>
          </a:xfrm>
        </p:spPr>
      </p:pic>
    </p:spTree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Factors Influencing Oxygen</a:t>
            </a:r>
            <a:br>
              <a:rPr lang="en-US" smtClean="0"/>
            </a:br>
            <a:r>
              <a:rPr lang="en-US" smtClean="0"/>
              <a:t>Delivery and Uptake</a:t>
            </a:r>
          </a:p>
        </p:txBody>
      </p:sp>
      <p:sp>
        <p:nvSpPr>
          <p:cNvPr id="53251" name="Content Placeholder 13"/>
          <p:cNvSpPr>
            <a:spLocks noGrp="1"/>
          </p:cNvSpPr>
          <p:nvPr>
            <p:ph idx="1"/>
          </p:nvPr>
        </p:nvSpPr>
        <p:spPr>
          <a:xfrm>
            <a:off x="571500" y="1733550"/>
            <a:ext cx="8051800" cy="4567238"/>
          </a:xfrm>
        </p:spPr>
        <p:txBody>
          <a:bodyPr/>
          <a:lstStyle/>
          <a:p>
            <a:pPr eaLnBrk="1" hangingPunct="1"/>
            <a:r>
              <a:rPr lang="en-US" smtClean="0"/>
              <a:t>O</a:t>
            </a:r>
            <a:r>
              <a:rPr lang="en-US" baseline="-25000" smtClean="0"/>
              <a:t>2</a:t>
            </a:r>
            <a:r>
              <a:rPr lang="en-US" smtClean="0"/>
              <a:t> content of blood</a:t>
            </a:r>
          </a:p>
          <a:p>
            <a:pPr lvl="1" eaLnBrk="1" hangingPunct="1"/>
            <a:r>
              <a:rPr lang="en-US" smtClean="0"/>
              <a:t>Represented by PO</a:t>
            </a:r>
            <a:r>
              <a:rPr lang="en-US" baseline="-25000" smtClean="0"/>
              <a:t>2</a:t>
            </a:r>
            <a:r>
              <a:rPr lang="en-US" smtClean="0"/>
              <a:t>,</a:t>
            </a:r>
            <a:r>
              <a:rPr lang="en-US" baseline="-25000" smtClean="0"/>
              <a:t> </a:t>
            </a:r>
            <a:r>
              <a:rPr lang="en-US" smtClean="0"/>
              <a:t>Hb percent saturation </a:t>
            </a:r>
            <a:endParaRPr lang="en-US" baseline="-25000" smtClean="0"/>
          </a:p>
          <a:p>
            <a:pPr lvl="1" eaLnBrk="1" hangingPunct="1"/>
            <a:r>
              <a:rPr lang="en-US" smtClean="0"/>
              <a:t>Creates arterial PO</a:t>
            </a:r>
            <a:r>
              <a:rPr lang="en-US" baseline="-25000" smtClean="0"/>
              <a:t>2</a:t>
            </a:r>
            <a:r>
              <a:rPr lang="en-US" smtClean="0"/>
              <a:t> gradient for tissue exchange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Blood flow</a:t>
            </a:r>
          </a:p>
          <a:p>
            <a:pPr lvl="1" eaLnBrk="1" hangingPunct="1">
              <a:buFontTx/>
              <a:buNone/>
            </a:pPr>
            <a:r>
              <a:rPr lang="en-US" smtClean="0"/>
              <a:t>– </a:t>
            </a:r>
            <a:r>
              <a:rPr lang="en-US" smtClean="0">
                <a:latin typeface="Wingdings" pitchFamily="2" charset="2"/>
              </a:rPr>
              <a:t></a:t>
            </a:r>
            <a:r>
              <a:rPr lang="en-US" smtClean="0"/>
              <a:t> Blood flow = </a:t>
            </a:r>
            <a:r>
              <a:rPr lang="en-US" smtClean="0">
                <a:latin typeface="Wingdings" pitchFamily="2" charset="2"/>
              </a:rPr>
              <a:t></a:t>
            </a:r>
            <a:r>
              <a:rPr lang="en-US" smtClean="0"/>
              <a:t> opportunity to deliver O</a:t>
            </a:r>
            <a:r>
              <a:rPr lang="en-US" baseline="-25000" smtClean="0"/>
              <a:t>2</a:t>
            </a:r>
            <a:r>
              <a:rPr lang="en-US" smtClean="0"/>
              <a:t> to tissue</a:t>
            </a:r>
          </a:p>
          <a:p>
            <a:pPr lvl="1" eaLnBrk="1" hangingPunct="1"/>
            <a:r>
              <a:rPr lang="en-US" smtClean="0"/>
              <a:t>Exercise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blood flow to muscle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Local conditions (pH, temperature)</a:t>
            </a:r>
          </a:p>
          <a:p>
            <a:pPr lvl="1" eaLnBrk="1" hangingPunct="1"/>
            <a:r>
              <a:rPr lang="en-US" smtClean="0"/>
              <a:t>Shift O</a:t>
            </a:r>
            <a:r>
              <a:rPr lang="en-US" baseline="-25000" smtClean="0"/>
              <a:t>2</a:t>
            </a:r>
            <a:r>
              <a:rPr lang="en-US" smtClean="0"/>
              <a:t>-Hb dissociation curve</a:t>
            </a:r>
          </a:p>
          <a:p>
            <a:pPr lvl="1" eaLnBrk="1" hangingPunct="1">
              <a:buFontTx/>
              <a:buNone/>
            </a:pPr>
            <a:r>
              <a:rPr lang="en-US" smtClean="0"/>
              <a:t>– </a:t>
            </a:r>
            <a:r>
              <a:rPr lang="en-US" smtClean="0">
                <a:latin typeface="Wingdings" pitchFamily="2" charset="2"/>
              </a:rPr>
              <a:t></a:t>
            </a:r>
            <a:r>
              <a:rPr lang="en-US" smtClean="0"/>
              <a:t> pH, </a:t>
            </a:r>
            <a:r>
              <a:rPr lang="en-US" smtClean="0">
                <a:latin typeface="Wingdings" pitchFamily="2" charset="2"/>
              </a:rPr>
              <a:t></a:t>
            </a:r>
            <a:r>
              <a:rPr lang="en-US" smtClean="0"/>
              <a:t> temperature promote unloading in tissue</a:t>
            </a:r>
          </a:p>
        </p:txBody>
      </p:sp>
    </p:spTree>
  </p:cSld>
  <p:clrMapOvr>
    <a:masterClrMapping/>
  </p:clrMapOvr>
  <p:transition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Gas Exchange at Muscles:</a:t>
            </a:r>
            <a:br>
              <a:rPr lang="en-US" smtClean="0"/>
            </a:br>
            <a:r>
              <a:rPr lang="en-US" smtClean="0"/>
              <a:t>Carbon Dioxide Removal</a:t>
            </a:r>
          </a:p>
        </p:txBody>
      </p:sp>
      <p:sp>
        <p:nvSpPr>
          <p:cNvPr id="54275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exits cells by simple diffusion</a:t>
            </a:r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Driven by PCO</a:t>
            </a:r>
            <a:r>
              <a:rPr lang="en-US" baseline="-25000" smtClean="0"/>
              <a:t>2</a:t>
            </a:r>
            <a:r>
              <a:rPr lang="en-US" smtClean="0"/>
              <a:t> gradient </a:t>
            </a:r>
          </a:p>
          <a:p>
            <a:pPr lvl="1" eaLnBrk="1" hangingPunct="1"/>
            <a:r>
              <a:rPr lang="en-US" smtClean="0"/>
              <a:t>Tissue (muscle) PCO</a:t>
            </a:r>
            <a:r>
              <a:rPr lang="en-US" baseline="-25000" smtClean="0"/>
              <a:t>2</a:t>
            </a:r>
            <a:r>
              <a:rPr lang="en-US" smtClean="0"/>
              <a:t> high</a:t>
            </a:r>
          </a:p>
          <a:p>
            <a:pPr lvl="1" eaLnBrk="1" hangingPunct="1"/>
            <a:r>
              <a:rPr lang="en-US" smtClean="0"/>
              <a:t>Blood PCO</a:t>
            </a:r>
            <a:r>
              <a:rPr lang="en-US" baseline="-25000" smtClean="0"/>
              <a:t>2</a:t>
            </a:r>
            <a:r>
              <a:rPr lang="en-US" smtClean="0"/>
              <a:t> low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Peripheral Mechanisms of Regulation</a:t>
            </a:r>
          </a:p>
        </p:txBody>
      </p:sp>
      <p:sp>
        <p:nvSpPr>
          <p:cNvPr id="57347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Peripheral chemoreceptors</a:t>
            </a:r>
          </a:p>
          <a:p>
            <a:pPr lvl="1" eaLnBrk="1" hangingPunct="1"/>
            <a:r>
              <a:rPr lang="en-US" smtClean="0"/>
              <a:t>In aortic bodies, carotid bodies</a:t>
            </a:r>
          </a:p>
          <a:p>
            <a:pPr lvl="1" eaLnBrk="1" hangingPunct="1"/>
            <a:r>
              <a:rPr lang="en-US" smtClean="0"/>
              <a:t>Sensitive to blood PO</a:t>
            </a:r>
            <a:r>
              <a:rPr lang="en-US" baseline="-25000" smtClean="0"/>
              <a:t>2</a:t>
            </a:r>
            <a:r>
              <a:rPr lang="en-US" smtClean="0"/>
              <a:t>, PCO</a:t>
            </a:r>
            <a:r>
              <a:rPr lang="en-US" baseline="-25000" smtClean="0"/>
              <a:t>2</a:t>
            </a:r>
            <a:r>
              <a:rPr lang="en-US" smtClean="0"/>
              <a:t>, H</a:t>
            </a:r>
            <a:r>
              <a:rPr lang="en-US" baseline="30000" smtClean="0"/>
              <a:t>+</a:t>
            </a:r>
            <a:endParaRPr lang="en-US" smtClean="0"/>
          </a:p>
          <a:p>
            <a:pPr eaLnBrk="1" hangingPunct="1"/>
            <a:endParaRPr lang="en-US" sz="800" smtClean="0"/>
          </a:p>
          <a:p>
            <a:pPr eaLnBrk="1" hangingPunct="1"/>
            <a:r>
              <a:rPr lang="en-US" smtClean="0"/>
              <a:t>Mechanoreceptors (stretch)</a:t>
            </a:r>
          </a:p>
          <a:p>
            <a:pPr lvl="1" eaLnBrk="1" hangingPunct="1"/>
            <a:r>
              <a:rPr lang="en-US" smtClean="0"/>
              <a:t>In pleurae, bronchioles, alveoli</a:t>
            </a:r>
          </a:p>
          <a:p>
            <a:pPr lvl="1" eaLnBrk="1" hangingPunct="1"/>
            <a:r>
              <a:rPr lang="en-US" smtClean="0"/>
              <a:t>Excessive stretch </a:t>
            </a:r>
            <a:r>
              <a:rPr lang="en-US" smtClean="0">
                <a:sym typeface="Wingdings" pitchFamily="2" charset="2"/>
              </a:rPr>
              <a:t> reduced depth of breathing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Hering-Breuer reflex</a:t>
            </a:r>
            <a:endParaRPr lang="en-US" smtClean="0"/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7.13</a:t>
            </a:r>
          </a:p>
        </p:txBody>
      </p:sp>
      <p:pic>
        <p:nvPicPr>
          <p:cNvPr id="58371" name="Content Placeholder 4" descr="fig07_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422400"/>
            <a:ext cx="5794375" cy="5116513"/>
          </a:xfrm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Pulmonary Ventilation</a:t>
            </a:r>
          </a:p>
        </p:txBody>
      </p:sp>
      <p:sp>
        <p:nvSpPr>
          <p:cNvPr id="10243" name="Content Placeholder 13"/>
          <p:cNvSpPr>
            <a:spLocks noGrp="1"/>
          </p:cNvSpPr>
          <p:nvPr>
            <p:ph idx="1"/>
          </p:nvPr>
        </p:nvSpPr>
        <p:spPr>
          <a:xfrm>
            <a:off x="571500" y="1874838"/>
            <a:ext cx="8051800" cy="4273550"/>
          </a:xfrm>
        </p:spPr>
        <p:txBody>
          <a:bodyPr/>
          <a:lstStyle/>
          <a:p>
            <a:pPr eaLnBrk="1" hangingPunct="1"/>
            <a:r>
              <a:rPr lang="en-US" smtClean="0"/>
              <a:t>Process of moving air into and out of lungs</a:t>
            </a:r>
          </a:p>
          <a:p>
            <a:pPr lvl="1" eaLnBrk="1" hangingPunct="1"/>
            <a:r>
              <a:rPr lang="en-US" smtClean="0"/>
              <a:t>Transport zone</a:t>
            </a:r>
          </a:p>
          <a:p>
            <a:pPr lvl="1" eaLnBrk="1" hangingPunct="1"/>
            <a:r>
              <a:rPr lang="en-US" smtClean="0"/>
              <a:t>Exchange zone</a:t>
            </a:r>
          </a:p>
          <a:p>
            <a:pPr lvl="1" eaLnBrk="1" hangingPunct="1"/>
            <a:endParaRPr lang="en-US" sz="800" smtClean="0"/>
          </a:p>
          <a:p>
            <a:pPr eaLnBrk="1" hangingPunct="1"/>
            <a:r>
              <a:rPr lang="en-US" smtClean="0"/>
              <a:t>Nose/mouth </a:t>
            </a:r>
            <a:r>
              <a:rPr lang="en-US" smtClean="0">
                <a:sym typeface="Wingdings" pitchFamily="2" charset="2"/>
              </a:rPr>
              <a:t> nasal conchae  pharynx  larynx  trachea  bronchial tree  alveoli</a:t>
            </a:r>
            <a:endParaRPr lang="en-US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Figure 7.1</a:t>
            </a:r>
          </a:p>
        </p:txBody>
      </p:sp>
      <p:pic>
        <p:nvPicPr>
          <p:cNvPr id="11267" name="Content Placeholder 4" descr="fig07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3288" y="1474788"/>
            <a:ext cx="7340600" cy="5116512"/>
          </a:xfrm>
        </p:spPr>
      </p:pic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Kenney templat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enney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1611</Words>
  <Application>Microsoft Office PowerPoint</Application>
  <PresentationFormat>On-screen Show (4:3)</PresentationFormat>
  <Paragraphs>323</Paragraphs>
  <Slides>52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Arial (Body)</vt:lpstr>
      <vt:lpstr>Arial (Headings)</vt:lpstr>
      <vt:lpstr>Symbol</vt:lpstr>
      <vt:lpstr>Times New Roman</vt:lpstr>
      <vt:lpstr>Wingdings</vt:lpstr>
      <vt:lpstr>Kenney template</vt:lpstr>
      <vt:lpstr>1_Kenney</vt:lpstr>
      <vt:lpstr>Office Theme</vt:lpstr>
      <vt:lpstr>1_Office Theme</vt:lpstr>
      <vt:lpstr>PowerPoint Presentation</vt:lpstr>
      <vt:lpstr>Learning Objectives</vt:lpstr>
      <vt:lpstr>Respiratory System Introduction</vt:lpstr>
      <vt:lpstr>Regulation of Pulmonary Ventilation</vt:lpstr>
      <vt:lpstr>Central Mechanisms of Regulation</vt:lpstr>
      <vt:lpstr>Peripheral Mechanisms of Regulation</vt:lpstr>
      <vt:lpstr>Figure 7.13</vt:lpstr>
      <vt:lpstr>Pulmonary Ventilation</vt:lpstr>
      <vt:lpstr>Figure 7.1</vt:lpstr>
      <vt:lpstr>Pulmonary Ventilation</vt:lpstr>
      <vt:lpstr>Pulmonary Ventilation: Inspiration</vt:lpstr>
      <vt:lpstr>Pulmonary Ventilation: Inspiration</vt:lpstr>
      <vt:lpstr>Pulmonary Ventilation: Expiration</vt:lpstr>
      <vt:lpstr>Figure 7.2a</vt:lpstr>
      <vt:lpstr>Figure 7.2b</vt:lpstr>
      <vt:lpstr>Figure 7.2c</vt:lpstr>
      <vt:lpstr>Pulmonary Ventilation: Expiration</vt:lpstr>
      <vt:lpstr>Pulmonary Volumes</vt:lpstr>
      <vt:lpstr>Figure 7.3</vt:lpstr>
      <vt:lpstr>Pulmonary Diffusion</vt:lpstr>
      <vt:lpstr>Pulmonary Diffusion: Blood Flow to Lungs at Rest</vt:lpstr>
      <vt:lpstr>Figure 7.4</vt:lpstr>
      <vt:lpstr>Pulmonary Diffusion: Respiratory Membrane</vt:lpstr>
      <vt:lpstr>Figure 7.5</vt:lpstr>
      <vt:lpstr>Pulmonary Diffusion: Partial Pressures of Gases</vt:lpstr>
      <vt:lpstr>Pulmonary Diffusion: Partial Pressures of Gases</vt:lpstr>
      <vt:lpstr>Gas Exchange in Alveoli: Oxygen Exchange</vt:lpstr>
      <vt:lpstr>Figure 7.6</vt:lpstr>
      <vt:lpstr>Gas Exchange in Alveoli: Oxygen Exchange</vt:lpstr>
      <vt:lpstr>Figure 7.7</vt:lpstr>
      <vt:lpstr>Gas Exchange in Alveoli: Oxygen Exchange</vt:lpstr>
      <vt:lpstr>Gas Exchange in Alveoli: Oxygen Exchange</vt:lpstr>
      <vt:lpstr>Figure 7.8</vt:lpstr>
      <vt:lpstr>Gas Exchange in Alveoli: Carbon Dioxide Exchange</vt:lpstr>
      <vt:lpstr>Table 7.1</vt:lpstr>
      <vt:lpstr>Oxygen Transport in Blood</vt:lpstr>
      <vt:lpstr>Transport of Oxygen in Blood: Hemoglobin Saturation</vt:lpstr>
      <vt:lpstr>Oxyhemoglobin Disassociation Curve</vt:lpstr>
      <vt:lpstr>Factors Affecting  Hemoglobin Saturation</vt:lpstr>
      <vt:lpstr>Shifts in hemoglobin saturation</vt:lpstr>
      <vt:lpstr>More oxyhemoglobin disassociation curve</vt:lpstr>
      <vt:lpstr>Blood Oxygen-Carrying Capacity</vt:lpstr>
      <vt:lpstr>Carbon Dioxide Transport in Blood</vt:lpstr>
      <vt:lpstr>Carbon Dioxide Transport: Bicarbonate Ion</vt:lpstr>
      <vt:lpstr>Carbon Dioxide Transport: Dissolved Carbon Dioxide</vt:lpstr>
      <vt:lpstr>Carbon Dioxide Transport: Carbaminohemoglobin</vt:lpstr>
      <vt:lpstr>Gas Exchange at Muscles: Arterial–Venous Oxygen Difference</vt:lpstr>
      <vt:lpstr>Figure 7.11</vt:lpstr>
      <vt:lpstr>Gas Exchange at Muscles: Oxygen Transport in Muscle</vt:lpstr>
      <vt:lpstr>Figure 7.12</vt:lpstr>
      <vt:lpstr>Factors Influencing Oxygen Delivery and Uptake</vt:lpstr>
      <vt:lpstr>Gas Exchange at Muscles: Carbon Dioxide Removal</vt:lpstr>
    </vt:vector>
  </TitlesOfParts>
  <Company>Human Kinetics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Nancy Rasmus</dc:creator>
  <cp:lastModifiedBy>Mohsen</cp:lastModifiedBy>
  <cp:revision>25</cp:revision>
  <dcterms:created xsi:type="dcterms:W3CDTF">2011-09-08T15:45:31Z</dcterms:created>
  <dcterms:modified xsi:type="dcterms:W3CDTF">2021-12-11T09:32:28Z</dcterms:modified>
</cp:coreProperties>
</file>