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2"/>
  </p:notes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8" r:id="rId42"/>
    <p:sldId id="299" r:id="rId43"/>
    <p:sldId id="300" r:id="rId44"/>
    <p:sldId id="301" r:id="rId45"/>
    <p:sldId id="302" r:id="rId46"/>
    <p:sldId id="303" r:id="rId47"/>
    <p:sldId id="296"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530"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4" r:id="rId89"/>
    <p:sldId id="345" r:id="rId90"/>
    <p:sldId id="346" r:id="rId91"/>
    <p:sldId id="347" r:id="rId92"/>
    <p:sldId id="348" r:id="rId93"/>
    <p:sldId id="349" r:id="rId94"/>
    <p:sldId id="355" r:id="rId95"/>
    <p:sldId id="350" r:id="rId96"/>
    <p:sldId id="351" r:id="rId97"/>
    <p:sldId id="352" r:id="rId98"/>
    <p:sldId id="353" r:id="rId99"/>
    <p:sldId id="354" r:id="rId100"/>
    <p:sldId id="356" r:id="rId101"/>
    <p:sldId id="361" r:id="rId102"/>
    <p:sldId id="357" r:id="rId103"/>
    <p:sldId id="358" r:id="rId104"/>
    <p:sldId id="359" r:id="rId105"/>
    <p:sldId id="360"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5"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6" r:id="rId140"/>
    <p:sldId id="397" r:id="rId141"/>
    <p:sldId id="398" r:id="rId142"/>
    <p:sldId id="399" r:id="rId143"/>
    <p:sldId id="400" r:id="rId144"/>
    <p:sldId id="401" r:id="rId145"/>
    <p:sldId id="402" r:id="rId146"/>
    <p:sldId id="403" r:id="rId147"/>
    <p:sldId id="404" r:id="rId148"/>
    <p:sldId id="405" r:id="rId149"/>
    <p:sldId id="408" r:id="rId150"/>
    <p:sldId id="409" r:id="rId151"/>
    <p:sldId id="410" r:id="rId152"/>
    <p:sldId id="411" r:id="rId153"/>
    <p:sldId id="414" r:id="rId154"/>
    <p:sldId id="417" r:id="rId155"/>
    <p:sldId id="420" r:id="rId156"/>
    <p:sldId id="421" r:id="rId157"/>
    <p:sldId id="422" r:id="rId158"/>
    <p:sldId id="423" r:id="rId159"/>
    <p:sldId id="424" r:id="rId160"/>
    <p:sldId id="425" r:id="rId161"/>
    <p:sldId id="429" r:id="rId162"/>
    <p:sldId id="426" r:id="rId163"/>
    <p:sldId id="427" r:id="rId164"/>
    <p:sldId id="428" r:id="rId165"/>
    <p:sldId id="430" r:id="rId166"/>
    <p:sldId id="431" r:id="rId167"/>
    <p:sldId id="432" r:id="rId168"/>
    <p:sldId id="433" r:id="rId169"/>
    <p:sldId id="434" r:id="rId170"/>
    <p:sldId id="435" r:id="rId171"/>
    <p:sldId id="436" r:id="rId172"/>
    <p:sldId id="437" r:id="rId173"/>
    <p:sldId id="438" r:id="rId174"/>
    <p:sldId id="439" r:id="rId175"/>
    <p:sldId id="440" r:id="rId176"/>
    <p:sldId id="441" r:id="rId177"/>
    <p:sldId id="442" r:id="rId178"/>
    <p:sldId id="443" r:id="rId179"/>
    <p:sldId id="444" r:id="rId180"/>
    <p:sldId id="445" r:id="rId181"/>
    <p:sldId id="446" r:id="rId182"/>
    <p:sldId id="447" r:id="rId183"/>
    <p:sldId id="448" r:id="rId184"/>
    <p:sldId id="449" r:id="rId185"/>
    <p:sldId id="450" r:id="rId186"/>
    <p:sldId id="454" r:id="rId187"/>
    <p:sldId id="451" r:id="rId188"/>
    <p:sldId id="452" r:id="rId189"/>
    <p:sldId id="453" r:id="rId190"/>
    <p:sldId id="455" r:id="rId191"/>
    <p:sldId id="456" r:id="rId192"/>
    <p:sldId id="457" r:id="rId193"/>
    <p:sldId id="458" r:id="rId194"/>
    <p:sldId id="459" r:id="rId195"/>
    <p:sldId id="460" r:id="rId196"/>
    <p:sldId id="461" r:id="rId197"/>
    <p:sldId id="462" r:id="rId198"/>
    <p:sldId id="463" r:id="rId199"/>
    <p:sldId id="464" r:id="rId200"/>
    <p:sldId id="465" r:id="rId201"/>
    <p:sldId id="466" r:id="rId202"/>
    <p:sldId id="467" r:id="rId203"/>
    <p:sldId id="468" r:id="rId204"/>
    <p:sldId id="469" r:id="rId205"/>
    <p:sldId id="470" r:id="rId206"/>
    <p:sldId id="471" r:id="rId207"/>
    <p:sldId id="472" r:id="rId208"/>
    <p:sldId id="473" r:id="rId209"/>
    <p:sldId id="474" r:id="rId210"/>
    <p:sldId id="475" r:id="rId211"/>
    <p:sldId id="476" r:id="rId212"/>
    <p:sldId id="477" r:id="rId213"/>
    <p:sldId id="478" r:id="rId214"/>
    <p:sldId id="479" r:id="rId215"/>
    <p:sldId id="480" r:id="rId216"/>
    <p:sldId id="481" r:id="rId217"/>
    <p:sldId id="482" r:id="rId218"/>
    <p:sldId id="483" r:id="rId219"/>
    <p:sldId id="484" r:id="rId220"/>
    <p:sldId id="488" r:id="rId221"/>
    <p:sldId id="485" r:id="rId222"/>
    <p:sldId id="497" r:id="rId223"/>
    <p:sldId id="498" r:id="rId224"/>
    <p:sldId id="499" r:id="rId225"/>
    <p:sldId id="500" r:id="rId226"/>
    <p:sldId id="501" r:id="rId227"/>
    <p:sldId id="502" r:id="rId228"/>
    <p:sldId id="503" r:id="rId229"/>
    <p:sldId id="504" r:id="rId230"/>
    <p:sldId id="505" r:id="rId231"/>
    <p:sldId id="506" r:id="rId232"/>
    <p:sldId id="507" r:id="rId233"/>
    <p:sldId id="508" r:id="rId234"/>
    <p:sldId id="509" r:id="rId235"/>
    <p:sldId id="510" r:id="rId236"/>
    <p:sldId id="511" r:id="rId237"/>
    <p:sldId id="512" r:id="rId238"/>
    <p:sldId id="491" r:id="rId239"/>
    <p:sldId id="492" r:id="rId240"/>
    <p:sldId id="493" r:id="rId241"/>
    <p:sldId id="494" r:id="rId242"/>
    <p:sldId id="495" r:id="rId243"/>
    <p:sldId id="496" r:id="rId244"/>
    <p:sldId id="513" r:id="rId245"/>
    <p:sldId id="514" r:id="rId246"/>
    <p:sldId id="515" r:id="rId247"/>
    <p:sldId id="516" r:id="rId248"/>
    <p:sldId id="517" r:id="rId249"/>
    <p:sldId id="519" r:id="rId250"/>
    <p:sldId id="520" r:id="rId251"/>
    <p:sldId id="521" r:id="rId252"/>
    <p:sldId id="522" r:id="rId253"/>
    <p:sldId id="523" r:id="rId254"/>
    <p:sldId id="524" r:id="rId255"/>
    <p:sldId id="518" r:id="rId256"/>
    <p:sldId id="525" r:id="rId257"/>
    <p:sldId id="526" r:id="rId258"/>
    <p:sldId id="527" r:id="rId259"/>
    <p:sldId id="528" r:id="rId260"/>
    <p:sldId id="529" r:id="rId2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06" autoAdjust="0"/>
  </p:normalViewPr>
  <p:slideViewPr>
    <p:cSldViewPr>
      <p:cViewPr varScale="1">
        <p:scale>
          <a:sx n="83" d="100"/>
          <a:sy n="83" d="100"/>
        </p:scale>
        <p:origin x="1450"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86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presProps" Target="pres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5562C4-9885-43A7-B905-F1C26599493D}" type="datetimeFigureOut">
              <a:rPr lang="en-US" smtClean="0"/>
              <a:pPr/>
              <a:t>12/12/2021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64428C-0898-46A7-821F-7F1084538D51}" type="slidenum">
              <a:rPr lang="en-US" smtClean="0"/>
              <a:pPr/>
              <a:t>‹#›</a:t>
            </a:fld>
            <a:endParaRPr lang="en-US"/>
          </a:p>
        </p:txBody>
      </p:sp>
    </p:spTree>
    <p:extLst>
      <p:ext uri="{BB962C8B-B14F-4D97-AF65-F5344CB8AC3E}">
        <p14:creationId xmlns:p14="http://schemas.microsoft.com/office/powerpoint/2010/main" val="111838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ercksource.com/pp/us/cns/cns_hl_dorlands.jspzQzpgzEzzSzppdocszSzuszSzcommonzSzdorlandszSzdorlandzSzdmd_a_63zPzhtm" TargetMode="External"/><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4428C-0898-46A7-821F-7F1084538D51}" type="slidenum">
              <a:rPr lang="en-US" smtClean="0"/>
              <a:pPr/>
              <a:t>99</a:t>
            </a:fld>
            <a:endParaRPr lang="en-US"/>
          </a:p>
        </p:txBody>
      </p:sp>
    </p:spTree>
    <p:extLst>
      <p:ext uri="{BB962C8B-B14F-4D97-AF65-F5344CB8AC3E}">
        <p14:creationId xmlns:p14="http://schemas.microsoft.com/office/powerpoint/2010/main" val="194296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D1578-65A4-41C5-9897-F4F21285A06C}" type="slidenum">
              <a:rPr lang="en-US"/>
              <a:pPr/>
              <a:t>231</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dirty="0"/>
              <a:t>*</a:t>
            </a:r>
            <a:r>
              <a:rPr lang="en-US" dirty="0">
                <a:latin typeface="Arial" charset="0"/>
              </a:rPr>
              <a:t>Position patient supine on table with thigh resting on edge of exam table and foot supported by examiner</a:t>
            </a:r>
          </a:p>
          <a:p>
            <a:pPr lvl="2">
              <a:buFontTx/>
              <a:buChar char="•"/>
            </a:pPr>
            <a:r>
              <a:rPr lang="en-US" dirty="0">
                <a:latin typeface="Arial" charset="0"/>
              </a:rPr>
              <a:t>Knee in 30 degrees of flexion – WHY? </a:t>
            </a:r>
            <a:r>
              <a:rPr lang="en-US" sz="1500" dirty="0">
                <a:latin typeface="Arial" charset="0"/>
              </a:rPr>
              <a:t>Increased laxity of medial side of knee in extension may indicate additional damage to posterior structures (posterior joint capsule &amp; PCL)</a:t>
            </a:r>
          </a:p>
          <a:p>
            <a:endParaRPr lang="en-US" dirty="0">
              <a:latin typeface="Arial" charset="0"/>
            </a:endParaRPr>
          </a:p>
          <a:p>
            <a:endParaRPr lang="en-US" dirty="0">
              <a:latin typeface="Arial" charset="0"/>
            </a:endParaRPr>
          </a:p>
          <a:p>
            <a:r>
              <a:rPr lang="en-US" dirty="0">
                <a:latin typeface="Arial" charset="0"/>
              </a:rPr>
              <a:t>	</a:t>
            </a:r>
          </a:p>
        </p:txBody>
      </p:sp>
    </p:spTree>
    <p:extLst>
      <p:ext uri="{BB962C8B-B14F-4D97-AF65-F5344CB8AC3E}">
        <p14:creationId xmlns:p14="http://schemas.microsoft.com/office/powerpoint/2010/main" val="2005497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3E993-5D49-4DCA-9FE8-DB3BFF919687}" type="slidenum">
              <a:rPr lang="en-US"/>
              <a:pPr/>
              <a:t>232</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u="sng">
                <a:latin typeface="Arial" charset="0"/>
              </a:rPr>
              <a:t>*VALGUS (MCL) stress </a:t>
            </a:r>
          </a:p>
          <a:p>
            <a:pPr lvl="1">
              <a:buFontTx/>
              <a:buChar char="•"/>
            </a:pPr>
            <a:r>
              <a:rPr lang="en-US">
                <a:latin typeface="Arial" charset="0"/>
              </a:rPr>
              <a:t>Proximal hand on lateral aspect of knee holds and stabilizes thigh</a:t>
            </a:r>
          </a:p>
          <a:p>
            <a:pPr lvl="1">
              <a:buFontTx/>
              <a:buChar char="•"/>
            </a:pPr>
            <a:r>
              <a:rPr lang="en-US">
                <a:latin typeface="Arial" charset="0"/>
              </a:rPr>
              <a:t>Distal hand directs ankle laterally</a:t>
            </a:r>
          </a:p>
          <a:p>
            <a:pPr lvl="1">
              <a:buFontTx/>
              <a:buChar char="•"/>
            </a:pPr>
            <a:r>
              <a:rPr lang="en-US">
                <a:latin typeface="Arial" charset="0"/>
              </a:rPr>
              <a:t>Attempt to open knee joint on medial side </a:t>
            </a:r>
          </a:p>
          <a:p>
            <a:pPr lvl="1">
              <a:buFontTx/>
              <a:buChar char="•"/>
            </a:pPr>
            <a:r>
              <a:rPr lang="en-US">
                <a:latin typeface="Arial" charset="0"/>
              </a:rPr>
              <a:t>Estimate the medial joint space and evaluate the stiffness of motion.  Positive test = Significant gap in medial aspect of knee with valgus stress = MCL injury.</a:t>
            </a:r>
          </a:p>
          <a:p>
            <a:pPr lvl="2">
              <a:buFontTx/>
              <a:buChar char="•"/>
            </a:pPr>
            <a:r>
              <a:rPr lang="en-US">
                <a:latin typeface="Arial" charset="0"/>
              </a:rPr>
              <a:t>Laxity is graded on a 1 to 4 scale: 1+, 5mm of medial joint space opening with a firm but abnormal endpoint; 2+, 10mm medial opening with a soft endpoint; 3+ (15mm) and 4+ (20mm) may be indicative of an associated cruciate ligament injury and must be carefully examined.</a:t>
            </a:r>
          </a:p>
          <a:p>
            <a:endParaRPr lang="en-US">
              <a:latin typeface="Arial" charset="0"/>
            </a:endParaRPr>
          </a:p>
          <a:p>
            <a:endParaRPr lang="en-US">
              <a:latin typeface="Arial" charset="0"/>
            </a:endParaRPr>
          </a:p>
        </p:txBody>
      </p:sp>
    </p:spTree>
    <p:extLst>
      <p:ext uri="{BB962C8B-B14F-4D97-AF65-F5344CB8AC3E}">
        <p14:creationId xmlns:p14="http://schemas.microsoft.com/office/powerpoint/2010/main" val="1830535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1AF10-5673-4104-91D3-2D0DEA2FB10B}" type="slidenum">
              <a:rPr lang="en-US"/>
              <a:pPr/>
              <a:t>233</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dirty="0">
                <a:latin typeface="Arial" charset="0"/>
              </a:rPr>
              <a:t>*</a:t>
            </a:r>
            <a:r>
              <a:rPr lang="en-US" u="sng" dirty="0">
                <a:latin typeface="Arial" charset="0"/>
              </a:rPr>
              <a:t>VARUS (LCL) Stress</a:t>
            </a:r>
            <a:r>
              <a:rPr lang="en-US" dirty="0">
                <a:latin typeface="Arial" charset="0"/>
              </a:rPr>
              <a:t>   </a:t>
            </a:r>
          </a:p>
          <a:p>
            <a:pPr lvl="1">
              <a:buFontTx/>
              <a:buChar char="•"/>
            </a:pPr>
            <a:r>
              <a:rPr lang="en-US" dirty="0">
                <a:latin typeface="Arial" charset="0"/>
              </a:rPr>
              <a:t>Supine position, with knee at 20 to 30 degrees of flexion and thigh supported. </a:t>
            </a:r>
          </a:p>
          <a:p>
            <a:pPr lvl="1">
              <a:buFontTx/>
              <a:buChar char="•"/>
            </a:pPr>
            <a:r>
              <a:rPr lang="en-US" dirty="0">
                <a:latin typeface="Arial" charset="0"/>
              </a:rPr>
              <a:t>Stabilize medial aspect of knee and push ankle medially, trying to open knee joint on lateral side </a:t>
            </a:r>
          </a:p>
          <a:p>
            <a:pPr lvl="1">
              <a:buFontTx/>
              <a:buChar char="•"/>
            </a:pPr>
            <a:r>
              <a:rPr lang="en-US" dirty="0">
                <a:latin typeface="Arial" charset="0"/>
              </a:rPr>
              <a:t>Disruption of LCL is indicated by difference in degree of lateral knee tautness with varus stress.  Compare affected knee to uninjured side</a:t>
            </a:r>
          </a:p>
          <a:p>
            <a:endParaRPr lang="en-US" dirty="0">
              <a:latin typeface="Arial" charset="0"/>
            </a:endParaRPr>
          </a:p>
          <a:p>
            <a:r>
              <a:rPr lang="en-US" sz="1500" dirty="0">
                <a:latin typeface="Arial" charset="0"/>
              </a:rPr>
              <a:t> </a:t>
            </a:r>
          </a:p>
          <a:p>
            <a:pPr lvl="1"/>
            <a:r>
              <a:rPr lang="en-US" sz="1500" dirty="0">
                <a:latin typeface="Arial" charset="0"/>
              </a:rPr>
              <a:t>		</a:t>
            </a:r>
          </a:p>
          <a:p>
            <a:endParaRPr lang="en-US" dirty="0"/>
          </a:p>
        </p:txBody>
      </p:sp>
    </p:spTree>
    <p:extLst>
      <p:ext uri="{BB962C8B-B14F-4D97-AF65-F5344CB8AC3E}">
        <p14:creationId xmlns:p14="http://schemas.microsoft.com/office/powerpoint/2010/main" val="348694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7E99C-435F-4E63-9EF3-2CD775DA1D55}" type="slidenum">
              <a:rPr lang="en-US"/>
              <a:pPr/>
              <a:t>234</a:t>
            </a:fld>
            <a:endParaRPr lang="en-US"/>
          </a:p>
        </p:txBody>
      </p:sp>
      <p:sp>
        <p:nvSpPr>
          <p:cNvPr id="317442" name="Rectangle 2050"/>
          <p:cNvSpPr>
            <a:spLocks noGrp="1" noRot="1" noChangeAspect="1" noChangeArrowheads="1" noTextEdit="1"/>
          </p:cNvSpPr>
          <p:nvPr>
            <p:ph type="sldImg"/>
          </p:nvPr>
        </p:nvSpPr>
        <p:spPr>
          <a:ln/>
        </p:spPr>
      </p:sp>
      <p:sp>
        <p:nvSpPr>
          <p:cNvPr id="317443" name="Rectangle 2051"/>
          <p:cNvSpPr>
            <a:spLocks noGrp="1" noChangeArrowheads="1"/>
          </p:cNvSpPr>
          <p:nvPr>
            <p:ph type="body" idx="1"/>
          </p:nvPr>
        </p:nvSpPr>
        <p:spPr/>
        <p:txBody>
          <a:bodyPr/>
          <a:lstStyle/>
          <a:p>
            <a:r>
              <a:rPr lang="en-US" dirty="0">
                <a:latin typeface="Arial" charset="0"/>
              </a:rPr>
              <a:t>*Patient Position</a:t>
            </a:r>
          </a:p>
          <a:p>
            <a:pPr lvl="1">
              <a:buFontTx/>
              <a:buChar char="•"/>
            </a:pPr>
            <a:r>
              <a:rPr lang="en-US" dirty="0">
                <a:latin typeface="Arial" charset="0"/>
              </a:rPr>
              <a:t>Supine </a:t>
            </a:r>
          </a:p>
          <a:p>
            <a:pPr lvl="1">
              <a:buFontTx/>
              <a:buChar char="•"/>
            </a:pPr>
            <a:r>
              <a:rPr lang="en-US" dirty="0">
                <a:latin typeface="Arial" charset="0"/>
              </a:rPr>
              <a:t>Flex hip of affected knee to 45 degrees </a:t>
            </a:r>
          </a:p>
          <a:p>
            <a:pPr lvl="1">
              <a:buFontTx/>
              <a:buChar char="•"/>
            </a:pPr>
            <a:r>
              <a:rPr lang="en-US" dirty="0">
                <a:latin typeface="Arial" charset="0"/>
              </a:rPr>
              <a:t>Bend knee to 90 degrees</a:t>
            </a:r>
          </a:p>
          <a:p>
            <a:pPr lvl="1">
              <a:buFontTx/>
              <a:buChar char="•"/>
            </a:pPr>
            <a:r>
              <a:rPr lang="en-US" dirty="0">
                <a:latin typeface="Arial" charset="0"/>
              </a:rPr>
              <a:t>Patient's foot planted firmly on examination table</a:t>
            </a:r>
          </a:p>
          <a:p>
            <a:pPr lvl="1">
              <a:buFontTx/>
              <a:buChar char="•"/>
            </a:pPr>
            <a:endParaRPr lang="en-US" dirty="0">
              <a:latin typeface="Arial" charset="0"/>
            </a:endParaRPr>
          </a:p>
          <a:p>
            <a:pPr lvl="1"/>
            <a:r>
              <a:rPr lang="en-US" dirty="0">
                <a:latin typeface="Arial" charset="0"/>
              </a:rPr>
              <a:t>Physician position:</a:t>
            </a:r>
          </a:p>
          <a:p>
            <a:r>
              <a:rPr lang="en-US" dirty="0">
                <a:latin typeface="Arial" charset="0"/>
              </a:rPr>
              <a:t>	Sitting on dorsum of foot, place both hands behind knee </a:t>
            </a:r>
          </a:p>
          <a:p>
            <a:r>
              <a:rPr lang="en-US" dirty="0">
                <a:latin typeface="Arial" charset="0"/>
              </a:rPr>
              <a:t>	Once hamstrings relaxed, try to displace proximal leg anteriorly </a:t>
            </a:r>
            <a:endParaRPr lang="en-US" u="sng" dirty="0">
              <a:latin typeface="Arial" charset="0"/>
            </a:endParaRPr>
          </a:p>
          <a:p>
            <a:endParaRPr lang="en-US" u="sng" dirty="0">
              <a:latin typeface="Arial" charset="0"/>
            </a:endParaRPr>
          </a:p>
          <a:p>
            <a:r>
              <a:rPr lang="en-US" u="sng" dirty="0">
                <a:latin typeface="Arial" charset="0"/>
              </a:rPr>
              <a:t>Anterior drawer test is LESS SENSITIVE</a:t>
            </a:r>
            <a:r>
              <a:rPr lang="en-US" dirty="0">
                <a:latin typeface="Arial" charset="0"/>
              </a:rPr>
              <a:t> for ACL damage than Lachman’s Maneuver</a:t>
            </a:r>
            <a:endParaRPr lang="en-US" sz="1600" dirty="0">
              <a:latin typeface="Arial" charset="0"/>
            </a:endParaRPr>
          </a:p>
          <a:p>
            <a:endParaRPr lang="en-US" dirty="0">
              <a:latin typeface="Arial" charset="0"/>
            </a:endParaRPr>
          </a:p>
          <a:p>
            <a:endParaRPr lang="en-US" dirty="0">
              <a:latin typeface="Arial" charset="0"/>
            </a:endParaRPr>
          </a:p>
          <a:p>
            <a:endParaRPr lang="en-US" dirty="0"/>
          </a:p>
        </p:txBody>
      </p:sp>
    </p:spTree>
    <p:extLst>
      <p:ext uri="{BB962C8B-B14F-4D97-AF65-F5344CB8AC3E}">
        <p14:creationId xmlns:p14="http://schemas.microsoft.com/office/powerpoint/2010/main" val="73711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242FD-9A5B-46AC-ADB3-B557857078DF}" type="slidenum">
              <a:rPr lang="en-US"/>
              <a:pPr/>
              <a:t>235</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US" dirty="0" smtClean="0">
                <a:latin typeface="Arial" charset="0"/>
              </a:rPr>
              <a:t> *</a:t>
            </a:r>
            <a:r>
              <a:rPr lang="en-US" dirty="0">
                <a:latin typeface="Arial" charset="0"/>
              </a:rPr>
              <a:t>Patient Position</a:t>
            </a:r>
          </a:p>
          <a:p>
            <a:pPr lvl="2">
              <a:buFontTx/>
              <a:buChar char="•"/>
            </a:pPr>
            <a:r>
              <a:rPr lang="en-US" dirty="0">
                <a:latin typeface="Arial" charset="0"/>
              </a:rPr>
              <a:t>Supine</a:t>
            </a:r>
          </a:p>
          <a:p>
            <a:pPr lvl="2">
              <a:buFontTx/>
              <a:buChar char="•"/>
            </a:pPr>
            <a:r>
              <a:rPr lang="en-US" dirty="0">
                <a:latin typeface="Arial" charset="0"/>
              </a:rPr>
              <a:t>Affected knee at 90 degrees of flexion</a:t>
            </a:r>
          </a:p>
          <a:p>
            <a:pPr lvl="2">
              <a:buFontTx/>
              <a:buChar char="•"/>
            </a:pPr>
            <a:r>
              <a:rPr lang="en-US" dirty="0">
                <a:latin typeface="Arial" charset="0"/>
              </a:rPr>
              <a:t>Determine ‘neutral’ position by comparing resting position with unaffected knee</a:t>
            </a:r>
          </a:p>
          <a:p>
            <a:endParaRPr lang="en-US" dirty="0">
              <a:latin typeface="Arial" charset="0"/>
            </a:endParaRPr>
          </a:p>
          <a:p>
            <a:r>
              <a:rPr lang="en-US" dirty="0">
                <a:latin typeface="Arial" charset="0"/>
              </a:rPr>
              <a:t>Physician Position &amp; Movements</a:t>
            </a:r>
          </a:p>
          <a:p>
            <a:pPr lvl="1">
              <a:buFontTx/>
              <a:buChar char="•"/>
            </a:pPr>
            <a:r>
              <a:rPr lang="en-US" dirty="0">
                <a:latin typeface="Arial" charset="0"/>
              </a:rPr>
              <a:t>Patient's foot placed between examiner's legs while the palms of the hands are used to push the tibia posteriorly. </a:t>
            </a:r>
          </a:p>
          <a:p>
            <a:pPr lvl="1">
              <a:buFontTx/>
              <a:buChar char="•"/>
            </a:pPr>
            <a:r>
              <a:rPr lang="en-US" dirty="0">
                <a:latin typeface="Arial" charset="0"/>
              </a:rPr>
              <a:t>Tester directs pressure backward upon proximal tibia, similar to Anterior Drawer Testing</a:t>
            </a:r>
          </a:p>
          <a:p>
            <a:endParaRPr lang="en-US" dirty="0">
              <a:latin typeface="Arial" charset="0"/>
            </a:endParaRPr>
          </a:p>
          <a:p>
            <a:r>
              <a:rPr lang="en-US" dirty="0">
                <a:latin typeface="Arial" charset="0"/>
              </a:rPr>
              <a:t>Interpretation</a:t>
            </a:r>
            <a:r>
              <a:rPr lang="en-US" dirty="0"/>
              <a:t> of test:</a:t>
            </a:r>
          </a:p>
          <a:p>
            <a:pPr lvl="1">
              <a:buFontTx/>
              <a:buChar char="•"/>
            </a:pPr>
            <a:r>
              <a:rPr lang="en-US" dirty="0"/>
              <a:t>Posterior instability - PCL injury indicated by increased posterior tibial translation</a:t>
            </a:r>
          </a:p>
          <a:p>
            <a:pPr lvl="1">
              <a:buFontTx/>
              <a:buChar char="•"/>
            </a:pPr>
            <a:r>
              <a:rPr lang="en-US" dirty="0"/>
              <a:t>Confusion - trying to distinguish abnormal translation of tibia on femur - from excessive ACL or PCL laxity </a:t>
            </a:r>
          </a:p>
          <a:p>
            <a:r>
              <a:rPr lang="en-US" dirty="0"/>
              <a:t>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62891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340C96-AAD7-4106-A879-B04DFA74C4A1}" type="slidenum">
              <a:rPr lang="en-US"/>
              <a:pPr/>
              <a:t>236</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dirty="0"/>
              <a:t>*Full flexion:  Sensitivity 55-85%, Specificity 29-67%</a:t>
            </a:r>
          </a:p>
          <a:p>
            <a:endParaRPr lang="en-US" dirty="0"/>
          </a:p>
          <a:p>
            <a:r>
              <a:rPr lang="en-US" sz="1400" dirty="0">
                <a:latin typeface="Arial" charset="0"/>
              </a:rPr>
              <a:t>**Joint line tenderness</a:t>
            </a:r>
          </a:p>
          <a:p>
            <a:pPr lvl="1">
              <a:buFontTx/>
              <a:buChar char="•"/>
            </a:pPr>
            <a:r>
              <a:rPr lang="en-US" sz="1400" dirty="0">
                <a:latin typeface="Arial" charset="0"/>
              </a:rPr>
              <a:t>This has a mean sensitivity of 76%, but mean specificity is 29%. (Jackson, Ann Int Med, 2003).</a:t>
            </a:r>
            <a:endParaRPr lang="en-US" dirty="0"/>
          </a:p>
          <a:p>
            <a:endParaRPr lang="en-US" dirty="0"/>
          </a:p>
          <a:p>
            <a:endParaRPr lang="en-US" dirty="0"/>
          </a:p>
        </p:txBody>
      </p:sp>
    </p:spTree>
    <p:extLst>
      <p:ext uri="{BB962C8B-B14F-4D97-AF65-F5344CB8AC3E}">
        <p14:creationId xmlns:p14="http://schemas.microsoft.com/office/powerpoint/2010/main" val="2190458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BCAAFE-6A8D-4C64-8969-8DAE3407C776}" type="slidenum">
              <a:rPr lang="en-US"/>
              <a:pPr/>
              <a:t>237</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pPr>
              <a:lnSpc>
                <a:spcPct val="90000"/>
              </a:lnSpc>
            </a:pPr>
            <a:r>
              <a:rPr lang="en-US" dirty="0"/>
              <a:t>* Pivot Shirt Test </a:t>
            </a:r>
            <a:r>
              <a:rPr lang="en-US" sz="1100" dirty="0"/>
              <a:t>is seldom used, has questionable accuracy</a:t>
            </a:r>
          </a:p>
          <a:p>
            <a:pPr lvl="1">
              <a:lnSpc>
                <a:spcPct val="90000"/>
              </a:lnSpc>
              <a:buFontTx/>
              <a:buChar char="•"/>
            </a:pPr>
            <a:r>
              <a:rPr lang="en-US" sz="1100" dirty="0"/>
              <a:t>Substantiate capsular tears and injury to ACL </a:t>
            </a:r>
          </a:p>
          <a:p>
            <a:pPr lvl="1">
              <a:lnSpc>
                <a:spcPct val="90000"/>
              </a:lnSpc>
              <a:buFontTx/>
              <a:buChar char="•"/>
            </a:pPr>
            <a:r>
              <a:rPr lang="en-US" sz="1100" dirty="0"/>
              <a:t>Sensitivity = 35% awake, 85% under anesthesia</a:t>
            </a:r>
            <a:r>
              <a:rPr lang="en-US" sz="1000" dirty="0"/>
              <a:t>; Specificity has not been reported in very many studies (Solomon, </a:t>
            </a:r>
            <a:r>
              <a:rPr lang="en-US" sz="1000" i="1" dirty="0"/>
              <a:t>et al.</a:t>
            </a:r>
            <a:r>
              <a:rPr lang="en-US" sz="1000" dirty="0"/>
              <a:t> JAMA 2001)</a:t>
            </a:r>
          </a:p>
          <a:p>
            <a:pPr lvl="1">
              <a:lnSpc>
                <a:spcPct val="90000"/>
              </a:lnSpc>
            </a:pPr>
            <a:endParaRPr lang="en-US" sz="1000" dirty="0"/>
          </a:p>
          <a:p>
            <a:pPr>
              <a:lnSpc>
                <a:spcPct val="90000"/>
              </a:lnSpc>
            </a:pPr>
            <a:r>
              <a:rPr lang="en-US" sz="1000" dirty="0"/>
              <a:t>**</a:t>
            </a:r>
            <a:r>
              <a:rPr lang="en-US" dirty="0"/>
              <a:t>McMurray test is specific (97%) but has poor sensitivity (52%) for meniscal injury; it is difficult to perform accurately, and we advocate NOT performing this test routinely.</a:t>
            </a:r>
          </a:p>
          <a:p>
            <a:pPr lvl="1">
              <a:lnSpc>
                <a:spcPct val="90000"/>
              </a:lnSpc>
              <a:buFontTx/>
              <a:buChar char="•"/>
            </a:pPr>
            <a:r>
              <a:rPr lang="en-US" dirty="0"/>
              <a:t>Procedure: Positioning for </a:t>
            </a:r>
            <a:r>
              <a:rPr lang="en-US" u="sng" dirty="0"/>
              <a:t>medial meniscus</a:t>
            </a:r>
          </a:p>
          <a:p>
            <a:pPr lvl="2">
              <a:lnSpc>
                <a:spcPct val="90000"/>
              </a:lnSpc>
              <a:buFontTx/>
              <a:buChar char="•"/>
            </a:pPr>
            <a:r>
              <a:rPr lang="en-US" dirty="0"/>
              <a:t>Patient supine and knee in maximum flexion </a:t>
            </a:r>
          </a:p>
          <a:p>
            <a:pPr lvl="2">
              <a:lnSpc>
                <a:spcPct val="90000"/>
              </a:lnSpc>
              <a:buFontTx/>
              <a:buChar char="•"/>
            </a:pPr>
            <a:r>
              <a:rPr lang="en-US" dirty="0"/>
              <a:t>Examiner palpates posteromedial margin of affected knee joint with one hand and supports foot with opposite hand</a:t>
            </a:r>
          </a:p>
          <a:p>
            <a:pPr lvl="2">
              <a:lnSpc>
                <a:spcPct val="90000"/>
              </a:lnSpc>
              <a:buFontTx/>
              <a:buChar char="•"/>
            </a:pPr>
            <a:r>
              <a:rPr lang="en-US" dirty="0"/>
              <a:t>Examiner externally rotates lower leg as far as possible while cautiously extending the knee</a:t>
            </a:r>
          </a:p>
          <a:p>
            <a:pPr lvl="3">
              <a:lnSpc>
                <a:spcPct val="90000"/>
              </a:lnSpc>
              <a:buFontTx/>
              <a:buChar char="•"/>
            </a:pPr>
            <a:r>
              <a:rPr lang="en-US" sz="1400" dirty="0"/>
              <a:t>If </a:t>
            </a:r>
            <a:r>
              <a:rPr lang="en-US" sz="1400" u="sng" dirty="0"/>
              <a:t>medial meniscus tear</a:t>
            </a:r>
            <a:r>
              <a:rPr lang="en-US" sz="1400" dirty="0"/>
              <a:t>, an audible, palpable, and painful clunk occurs as femur passes over damaged portion of meniscus</a:t>
            </a:r>
          </a:p>
          <a:p>
            <a:pPr lvl="2">
              <a:lnSpc>
                <a:spcPct val="90000"/>
              </a:lnSpc>
              <a:buFontTx/>
              <a:buChar char="•"/>
            </a:pPr>
            <a:r>
              <a:rPr lang="en-US" dirty="0"/>
              <a:t>Positioning for </a:t>
            </a:r>
            <a:r>
              <a:rPr lang="en-US" u="sng" dirty="0"/>
              <a:t>lateral meniscus</a:t>
            </a:r>
            <a:r>
              <a:rPr lang="en-US" dirty="0"/>
              <a:t>  </a:t>
            </a:r>
          </a:p>
          <a:p>
            <a:pPr lvl="3">
              <a:lnSpc>
                <a:spcPct val="90000"/>
              </a:lnSpc>
              <a:buFontTx/>
              <a:buChar char="•"/>
            </a:pPr>
            <a:r>
              <a:rPr lang="en-US" dirty="0"/>
              <a:t>Examiner places hand over posterolateral aspect of knee joint and internally rotates lower leg while fully extending the knee</a:t>
            </a:r>
          </a:p>
          <a:p>
            <a:pPr lvl="3">
              <a:lnSpc>
                <a:spcPct val="90000"/>
              </a:lnSpc>
              <a:buFontTx/>
              <a:buChar char="•"/>
            </a:pPr>
            <a:r>
              <a:rPr lang="en-US" dirty="0"/>
              <a:t>Clicks without pain or joint-line tenderness may represent a normal variant, </a:t>
            </a:r>
            <a:r>
              <a:rPr lang="en-US" sz="1300" dirty="0"/>
              <a:t>e</a:t>
            </a:r>
            <a:r>
              <a:rPr lang="en-US" dirty="0"/>
              <a:t>specially during lateral meniscus testing</a:t>
            </a:r>
          </a:p>
          <a:p>
            <a:pPr lvl="1">
              <a:lnSpc>
                <a:spcPct val="90000"/>
              </a:lnSpc>
            </a:pPr>
            <a:endParaRPr lang="en-US" sz="1000" dirty="0"/>
          </a:p>
        </p:txBody>
      </p:sp>
    </p:spTree>
    <p:extLst>
      <p:ext uri="{BB962C8B-B14F-4D97-AF65-F5344CB8AC3E}">
        <p14:creationId xmlns:p14="http://schemas.microsoft.com/office/powerpoint/2010/main" val="323942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F64428C-0898-46A7-821F-7F1084538D51}" type="slidenum">
              <a:rPr lang="en-US" smtClean="0"/>
              <a:pPr/>
              <a:t>240</a:t>
            </a:fld>
            <a:endParaRPr lang="en-US"/>
          </a:p>
        </p:txBody>
      </p:sp>
    </p:spTree>
    <p:extLst>
      <p:ext uri="{BB962C8B-B14F-4D97-AF65-F5344CB8AC3E}">
        <p14:creationId xmlns:p14="http://schemas.microsoft.com/office/powerpoint/2010/main" val="407616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F01EB-B406-463E-95DC-856E782C4A2C}" type="slidenum">
              <a:rPr lang="en-US"/>
              <a:pPr/>
              <a:t>222</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sz="1000" dirty="0">
                <a:solidFill>
                  <a:srgbClr val="000000"/>
                </a:solidFill>
                <a:latin typeface="Arial" charset="0"/>
                <a:cs typeface="Arial" charset="0"/>
              </a:rPr>
              <a:t>*Differential diagnosis by LOCATION: </a:t>
            </a:r>
          </a:p>
          <a:p>
            <a:pPr>
              <a:buFontTx/>
              <a:buChar char="•"/>
            </a:pPr>
            <a:r>
              <a:rPr lang="en-US" sz="1000" i="1" u="sng" dirty="0">
                <a:solidFill>
                  <a:srgbClr val="000000"/>
                </a:solidFill>
                <a:latin typeface="Arial" charset="0"/>
                <a:cs typeface="Arial" charset="0"/>
              </a:rPr>
              <a:t>Anterior</a:t>
            </a:r>
            <a:r>
              <a:rPr lang="en-US" sz="1000" dirty="0">
                <a:solidFill>
                  <a:srgbClr val="000000"/>
                </a:solidFill>
                <a:latin typeface="Arial" charset="0"/>
                <a:cs typeface="Arial" charset="0"/>
              </a:rPr>
              <a:t> – Patellofemoral syndrome, bursitis, Osgood-Schlatter’s disease, patellar tendinitis, patellar fracture</a:t>
            </a:r>
          </a:p>
          <a:p>
            <a:pPr>
              <a:buFontTx/>
              <a:buChar char="•"/>
            </a:pPr>
            <a:r>
              <a:rPr lang="en-US" sz="1000" i="1" u="sng" dirty="0">
                <a:solidFill>
                  <a:srgbClr val="000000"/>
                </a:solidFill>
                <a:latin typeface="Arial" charset="0"/>
                <a:cs typeface="Arial" charset="0"/>
              </a:rPr>
              <a:t>Medial</a:t>
            </a:r>
            <a:r>
              <a:rPr lang="en-US" sz="1000" dirty="0">
                <a:solidFill>
                  <a:srgbClr val="000000"/>
                </a:solidFill>
                <a:latin typeface="Arial" charset="0"/>
                <a:cs typeface="Arial" charset="0"/>
              </a:rPr>
              <a:t> – meniscus, MCL, DJD, pes anserine bursitis</a:t>
            </a:r>
          </a:p>
          <a:p>
            <a:pPr>
              <a:buFontTx/>
              <a:buChar char="•"/>
            </a:pPr>
            <a:r>
              <a:rPr lang="en-US" sz="1000" i="1" u="sng" dirty="0">
                <a:solidFill>
                  <a:srgbClr val="000000"/>
                </a:solidFill>
                <a:latin typeface="Arial" charset="0"/>
                <a:cs typeface="Arial" charset="0"/>
              </a:rPr>
              <a:t>Lateral</a:t>
            </a:r>
            <a:r>
              <a:rPr lang="en-US" sz="1000" dirty="0">
                <a:solidFill>
                  <a:srgbClr val="000000"/>
                </a:solidFill>
                <a:latin typeface="Arial" charset="0"/>
                <a:cs typeface="Arial" charset="0"/>
              </a:rPr>
              <a:t> – Meniscus, LCL, DJD, iliotibial band friction syndrome, fibular head dysfunction</a:t>
            </a:r>
          </a:p>
          <a:p>
            <a:pPr>
              <a:buFontTx/>
              <a:buChar char="•"/>
            </a:pPr>
            <a:r>
              <a:rPr lang="en-US" sz="1000" i="1" u="sng" dirty="0">
                <a:solidFill>
                  <a:srgbClr val="000000"/>
                </a:solidFill>
                <a:latin typeface="Arial" charset="0"/>
                <a:cs typeface="Arial" charset="0"/>
              </a:rPr>
              <a:t>Posterior</a:t>
            </a:r>
            <a:r>
              <a:rPr lang="en-US" sz="1000" dirty="0">
                <a:solidFill>
                  <a:srgbClr val="000000"/>
                </a:solidFill>
                <a:latin typeface="Arial" charset="0"/>
                <a:cs typeface="Arial" charset="0"/>
              </a:rPr>
              <a:t> – hamstring injury, tear of posterior horn of medial or lateral meniscus, Baker’s cyst, neurovascular injury (popliteal artery or nerve)</a:t>
            </a:r>
            <a:endParaRPr lang="en-US" dirty="0"/>
          </a:p>
        </p:txBody>
      </p:sp>
    </p:spTree>
    <p:extLst>
      <p:ext uri="{BB962C8B-B14F-4D97-AF65-F5344CB8AC3E}">
        <p14:creationId xmlns:p14="http://schemas.microsoft.com/office/powerpoint/2010/main" val="2410016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63141-04D0-4B98-96EC-A25C5B5E512F}" type="slidenum">
              <a:rPr lang="en-US"/>
              <a:pPr/>
              <a:t>223</a:t>
            </a:fld>
            <a:endParaRPr lang="en-US"/>
          </a:p>
        </p:txBody>
      </p:sp>
      <p:sp>
        <p:nvSpPr>
          <p:cNvPr id="349186"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9187" name="Rectangle 1027"/>
          <p:cNvSpPr>
            <a:spLocks noGrp="1" noChangeArrowheads="1"/>
          </p:cNvSpPr>
          <p:nvPr>
            <p:ph type="body" idx="1"/>
          </p:nvPr>
        </p:nvSpPr>
        <p:spPr bwMode="auto">
          <a:xfrm>
            <a:off x="914711" y="4344025"/>
            <a:ext cx="5028579" cy="4114488"/>
          </a:xfrm>
          <a:prstGeom prst="rect">
            <a:avLst/>
          </a:prstGeom>
          <a:solidFill>
            <a:srgbClr val="FFFFFF"/>
          </a:solidFill>
          <a:ln>
            <a:solidFill>
              <a:srgbClr val="000000"/>
            </a:solidFill>
            <a:miter lim="800000"/>
            <a:headEnd/>
            <a:tailEnd/>
          </a:ln>
        </p:spPr>
        <p:txBody>
          <a:bodyPr/>
          <a:lstStyle/>
          <a:p>
            <a:r>
              <a:rPr lang="en-US" dirty="0">
                <a:latin typeface="Arial" charset="0"/>
              </a:rPr>
              <a:t>*CONTACT INJURIES/DIRECT BLOWS:</a:t>
            </a:r>
          </a:p>
          <a:p>
            <a:pPr>
              <a:buFontTx/>
              <a:buChar char="•"/>
            </a:pPr>
            <a:r>
              <a:rPr lang="en-US" dirty="0">
                <a:latin typeface="Arial" charset="0"/>
              </a:rPr>
              <a:t>Commonly cause injury to:  collateral ligaments, patellar dislocation, epiphyseal fractures in children with open growth plates</a:t>
            </a:r>
          </a:p>
          <a:p>
            <a:pPr>
              <a:buFontTx/>
              <a:buChar char="•"/>
            </a:pPr>
            <a:r>
              <a:rPr lang="en-US" dirty="0">
                <a:latin typeface="Arial" charset="0"/>
              </a:rPr>
              <a:t>Valgus forces are more common than varus-directed forces</a:t>
            </a:r>
          </a:p>
          <a:p>
            <a:pPr lvl="1">
              <a:buFontTx/>
              <a:buChar char="•"/>
            </a:pPr>
            <a:r>
              <a:rPr lang="en-US" dirty="0">
                <a:cs typeface="Arial" charset="0"/>
              </a:rPr>
              <a:t>Blow to lateral aspect of knee resulting in stretch injury to soft tissues of medial knee (MCL more prone to injury than LCL)</a:t>
            </a:r>
          </a:p>
          <a:p>
            <a:pPr lvl="1">
              <a:buFontTx/>
              <a:buChar char="•"/>
            </a:pPr>
            <a:r>
              <a:rPr lang="en-US" dirty="0">
                <a:latin typeface="Arial" charset="0"/>
              </a:rPr>
              <a:t>Pearl to help remember the difference between varus and valgus stress, Valgus has “L” as in lateral and patella.</a:t>
            </a:r>
            <a:endParaRPr lang="en-US" b="1" dirty="0">
              <a:latin typeface="Arial" charset="0"/>
            </a:endParaRPr>
          </a:p>
          <a:p>
            <a:endParaRPr lang="en-US" dirty="0">
              <a:solidFill>
                <a:srgbClr val="000000"/>
              </a:solidFill>
              <a:cs typeface="Arial" charset="0"/>
            </a:endParaRPr>
          </a:p>
          <a:p>
            <a:r>
              <a:rPr lang="en-US" dirty="0">
                <a:solidFill>
                  <a:srgbClr val="000000"/>
                </a:solidFill>
                <a:cs typeface="Arial" charset="0"/>
              </a:rPr>
              <a:t>NONCONTACT INJURIES:</a:t>
            </a:r>
          </a:p>
          <a:p>
            <a:pPr>
              <a:buFontTx/>
              <a:buChar char="•"/>
            </a:pPr>
            <a:r>
              <a:rPr lang="en-US" dirty="0">
                <a:cs typeface="Arial" charset="0"/>
              </a:rPr>
              <a:t>Vulnerable structures:</a:t>
            </a:r>
          </a:p>
          <a:p>
            <a:pPr lvl="1">
              <a:buFontTx/>
              <a:buChar char="•"/>
            </a:pPr>
            <a:r>
              <a:rPr lang="en-US" dirty="0">
                <a:cs typeface="Arial" charset="0"/>
              </a:rPr>
              <a:t>Cruciate ligaments (most common) </a:t>
            </a:r>
          </a:p>
          <a:p>
            <a:pPr lvl="1">
              <a:buFontTx/>
              <a:buChar char="•"/>
            </a:pPr>
            <a:r>
              <a:rPr lang="en-US" dirty="0">
                <a:cs typeface="Arial" charset="0"/>
              </a:rPr>
              <a:t>Menisci</a:t>
            </a:r>
          </a:p>
          <a:p>
            <a:pPr lvl="1">
              <a:buFontTx/>
              <a:buChar char="•"/>
            </a:pPr>
            <a:r>
              <a:rPr lang="en-US" dirty="0">
                <a:cs typeface="Arial" charset="0"/>
              </a:rPr>
              <a:t>Joint capsule</a:t>
            </a:r>
          </a:p>
          <a:p>
            <a:pPr lvl="1"/>
            <a:endParaRPr lang="en-US" dirty="0">
              <a:cs typeface="Arial" charset="0"/>
            </a:endParaRPr>
          </a:p>
          <a:p>
            <a:pPr lvl="1"/>
            <a:r>
              <a:rPr lang="en-US" dirty="0">
                <a:cs typeface="Arial" charset="0"/>
              </a:rPr>
              <a:t>**</a:t>
            </a:r>
            <a:r>
              <a:rPr lang="en-US" sz="1000" dirty="0">
                <a:cs typeface="Times New Roman" pitchFamily="18" charset="0"/>
              </a:rPr>
              <a:t>Think ACL INJURY any time you have a patient with a significant NON-CONTACT injury with foot planed on the ground (foot planted then knee twisted or body changed direction, felt a pop, immediate swelling, could not continue playing)</a:t>
            </a:r>
            <a:r>
              <a:rPr lang="en-US" sz="1000" dirty="0"/>
              <a:t> </a:t>
            </a:r>
            <a:endParaRPr lang="en-US" dirty="0">
              <a:cs typeface="Arial" charset="0"/>
            </a:endParaRPr>
          </a:p>
          <a:p>
            <a:pPr lvl="1"/>
            <a:endParaRPr lang="en-US" dirty="0">
              <a:cs typeface="Arial" charset="0"/>
            </a:endParaRPr>
          </a:p>
          <a:p>
            <a:pPr lvl="2"/>
            <a:endParaRPr lang="en-US" dirty="0">
              <a:cs typeface="Arial" charset="0"/>
            </a:endParaRPr>
          </a:p>
        </p:txBody>
      </p:sp>
    </p:spTree>
    <p:extLst>
      <p:ext uri="{BB962C8B-B14F-4D97-AF65-F5344CB8AC3E}">
        <p14:creationId xmlns:p14="http://schemas.microsoft.com/office/powerpoint/2010/main" val="3134161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02BE4-5045-4A5E-9FD9-57455EA11FA0}" type="slidenum">
              <a:rPr lang="en-US"/>
              <a:pPr/>
              <a:t>224</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normAutofit fontScale="77500" lnSpcReduction="20000"/>
          </a:bodyPr>
          <a:lstStyle/>
          <a:p>
            <a:r>
              <a:rPr lang="en-US" sz="1000" b="1" dirty="0">
                <a:latin typeface="Arial" charset="0"/>
              </a:rPr>
              <a:t>POP FELT OR HEARD:</a:t>
            </a:r>
            <a:r>
              <a:rPr lang="en-US" sz="1000" dirty="0">
                <a:latin typeface="Arial" charset="0"/>
              </a:rPr>
              <a:t>  Ligament or meniscus injury</a:t>
            </a:r>
          </a:p>
          <a:p>
            <a:endParaRPr lang="en-US" sz="1000" b="1" dirty="0">
              <a:latin typeface="Arial" charset="0"/>
            </a:endParaRPr>
          </a:p>
          <a:p>
            <a:r>
              <a:rPr lang="en-US" sz="1000" b="1" dirty="0">
                <a:latin typeface="Arial" charset="0"/>
              </a:rPr>
              <a:t>SWELLING AFTER INJURY=EFFUSION (intra-articular)</a:t>
            </a:r>
            <a:endParaRPr lang="en-US" sz="1000" dirty="0">
              <a:latin typeface="Arial" charset="0"/>
            </a:endParaRPr>
          </a:p>
          <a:p>
            <a:pPr>
              <a:buFontTx/>
              <a:buChar char="•"/>
            </a:pPr>
            <a:r>
              <a:rPr lang="en-US" sz="1000" dirty="0">
                <a:latin typeface="Arial" charset="0"/>
              </a:rPr>
              <a:t>Immediate vs delayed onset swelling/effusion</a:t>
            </a:r>
          </a:p>
          <a:p>
            <a:pPr lvl="1">
              <a:buFontTx/>
              <a:buChar char="•"/>
            </a:pPr>
            <a:r>
              <a:rPr lang="en-US" sz="1000" dirty="0">
                <a:latin typeface="Arial" charset="0"/>
              </a:rPr>
              <a:t>Immediate refers to less than 6 hours after injury and correlates to:</a:t>
            </a:r>
          </a:p>
          <a:p>
            <a:r>
              <a:rPr lang="en-US" sz="1000" dirty="0">
                <a:latin typeface="Arial" charset="0"/>
              </a:rPr>
              <a:t>		Cruciate ligament tear</a:t>
            </a:r>
          </a:p>
          <a:p>
            <a:r>
              <a:rPr lang="en-US" sz="1000" dirty="0">
                <a:latin typeface="Arial" charset="0"/>
              </a:rPr>
              <a:t>		Articular fracture</a:t>
            </a:r>
          </a:p>
          <a:p>
            <a:r>
              <a:rPr lang="en-US" sz="1000" dirty="0">
                <a:latin typeface="Arial" charset="0"/>
              </a:rPr>
              <a:t>		Knee dislocation</a:t>
            </a:r>
          </a:p>
          <a:p>
            <a:pPr lvl="1">
              <a:buFontTx/>
              <a:buChar char="•"/>
            </a:pPr>
            <a:r>
              <a:rPr lang="en-US" sz="1000" dirty="0">
                <a:latin typeface="Arial" charset="0"/>
              </a:rPr>
              <a:t>Delayed swelling usually follows meniscal injuries</a:t>
            </a:r>
          </a:p>
          <a:p>
            <a:pPr lvl="1">
              <a:buFontTx/>
              <a:buChar char="•"/>
            </a:pPr>
            <a:r>
              <a:rPr lang="en-US" sz="1000" dirty="0">
                <a:latin typeface="Arial" charset="0"/>
              </a:rPr>
              <a:t>50% of patients with an acute ligament rupture will experience localized edema at injury site</a:t>
            </a:r>
          </a:p>
          <a:p>
            <a:pPr lvl="1">
              <a:buFontTx/>
              <a:buChar char="•"/>
            </a:pPr>
            <a:r>
              <a:rPr lang="en-US" sz="1000" dirty="0">
                <a:latin typeface="Arial" charset="0"/>
              </a:rPr>
              <a:t>In instances where swelling is less than expected:</a:t>
            </a:r>
          </a:p>
          <a:p>
            <a:r>
              <a:rPr lang="en-US" sz="1000" dirty="0">
                <a:latin typeface="Arial" charset="0"/>
              </a:rPr>
              <a:t>		Complete ligamentous or capsular disruption</a:t>
            </a:r>
          </a:p>
          <a:p>
            <a:r>
              <a:rPr lang="en-US" sz="1000" dirty="0">
                <a:latin typeface="Arial" charset="0"/>
              </a:rPr>
              <a:t>		Fluid exudes through tear</a:t>
            </a:r>
          </a:p>
          <a:p>
            <a:pPr lvl="1">
              <a:buFontTx/>
              <a:buChar char="•"/>
            </a:pPr>
            <a:r>
              <a:rPr lang="en-US" sz="1000" dirty="0">
                <a:latin typeface="Arial" charset="0"/>
              </a:rPr>
              <a:t>Localized swelling (rather than true joint swelling or effusion) can be caused by:</a:t>
            </a:r>
          </a:p>
          <a:p>
            <a:pPr lvl="1"/>
            <a:r>
              <a:rPr lang="en-US" sz="1000" dirty="0">
                <a:latin typeface="Arial" charset="0"/>
              </a:rPr>
              <a:t>		Prepatellar bursitis</a:t>
            </a:r>
          </a:p>
          <a:p>
            <a:r>
              <a:rPr lang="en-US" sz="1000" dirty="0">
                <a:latin typeface="Arial" charset="0"/>
              </a:rPr>
              <a:t>		Meniscal cystic changes</a:t>
            </a:r>
          </a:p>
          <a:p>
            <a:r>
              <a:rPr lang="en-US" sz="1000" dirty="0">
                <a:latin typeface="Arial" charset="0"/>
              </a:rPr>
              <a:t>		Outgrowth of a Baker/popliteal cyst</a:t>
            </a:r>
          </a:p>
          <a:p>
            <a:r>
              <a:rPr lang="en-US" sz="1000" dirty="0">
                <a:latin typeface="Arial" charset="0"/>
              </a:rPr>
              <a:t>		Dilation of an artery, such as a popliteal artery aneurysm</a:t>
            </a:r>
          </a:p>
          <a:p>
            <a:pPr lvl="2">
              <a:buFontTx/>
              <a:buChar char="•"/>
            </a:pPr>
            <a:r>
              <a:rPr lang="en-US" sz="1000" i="1" u="sng" dirty="0"/>
              <a:t>Nontraumatic Effusion</a:t>
            </a:r>
            <a:r>
              <a:rPr lang="en-US" sz="1000" dirty="0"/>
              <a:t> - septic arthritis, tumor, gout, degenerative arthritis, synovitis, symptomatic arthridities</a:t>
            </a:r>
            <a:endParaRPr lang="en-US" sz="1000" dirty="0">
              <a:latin typeface="Arial" charset="0"/>
            </a:endParaRPr>
          </a:p>
          <a:p>
            <a:endParaRPr lang="en-US" sz="1000" dirty="0">
              <a:latin typeface="Arial" charset="0"/>
            </a:endParaRPr>
          </a:p>
          <a:p>
            <a:r>
              <a:rPr lang="en-US" sz="1000" b="1" dirty="0">
                <a:latin typeface="Arial" charset="0"/>
              </a:rPr>
              <a:t>CATCHING / LOCKING</a:t>
            </a:r>
          </a:p>
          <a:p>
            <a:pPr>
              <a:buFontTx/>
              <a:buChar char="•"/>
            </a:pPr>
            <a:r>
              <a:rPr lang="en-US" sz="1000" dirty="0">
                <a:latin typeface="Arial" charset="0"/>
              </a:rPr>
              <a:t>Knee gets caught or stuck (“locked”) in a flexed position due to something blocking normal joint motion and person cannot voluntarily flex further.</a:t>
            </a:r>
          </a:p>
          <a:p>
            <a:pPr lvl="1">
              <a:buFontTx/>
              <a:buChar char="•"/>
            </a:pPr>
            <a:r>
              <a:rPr lang="en-US" sz="1000" dirty="0">
                <a:latin typeface="Arial" charset="0"/>
              </a:rPr>
              <a:t>Often due to: </a:t>
            </a:r>
          </a:p>
          <a:p>
            <a:r>
              <a:rPr lang="en-US" sz="1000" dirty="0">
                <a:latin typeface="Arial" charset="0"/>
              </a:rPr>
              <a:t>		Tear in meniscus</a:t>
            </a:r>
          </a:p>
          <a:p>
            <a:r>
              <a:rPr lang="en-US" sz="1000" dirty="0">
                <a:latin typeface="Arial" charset="0"/>
              </a:rPr>
              <a:t>		Detached tissue lodging in knee joint</a:t>
            </a:r>
          </a:p>
          <a:p>
            <a:r>
              <a:rPr lang="en-US" sz="1000" dirty="0">
                <a:latin typeface="Arial" charset="0"/>
              </a:rPr>
              <a:t>		Injury to cruciate ligament(s)</a:t>
            </a:r>
          </a:p>
          <a:p>
            <a:r>
              <a:rPr lang="en-US" sz="1000" dirty="0">
                <a:latin typeface="Arial" charset="0"/>
              </a:rPr>
              <a:t>		Osteochondral fracture</a:t>
            </a:r>
          </a:p>
          <a:p>
            <a:endParaRPr lang="en-US" sz="1000" dirty="0">
              <a:latin typeface="Arial" charset="0"/>
            </a:endParaRPr>
          </a:p>
          <a:p>
            <a:pPr>
              <a:buFontTx/>
              <a:buChar char="•"/>
            </a:pPr>
            <a:r>
              <a:rPr lang="en-US" sz="1000" b="1" dirty="0">
                <a:latin typeface="Arial" charset="0"/>
              </a:rPr>
              <a:t>Pseudolocking</a:t>
            </a:r>
            <a:r>
              <a:rPr lang="en-US" sz="1000" dirty="0">
                <a:latin typeface="Arial" charset="0"/>
              </a:rPr>
              <a:t> is due to pain and muscle spasm secondary to increasing edema</a:t>
            </a:r>
          </a:p>
          <a:p>
            <a:endParaRPr lang="en-US" sz="1000" dirty="0">
              <a:latin typeface="Arial" charset="0"/>
            </a:endParaRPr>
          </a:p>
          <a:p>
            <a:r>
              <a:rPr lang="en-US" sz="1000" b="1" dirty="0">
                <a:latin typeface="Arial" charset="0"/>
                <a:cs typeface="Times New Roman" pitchFamily="18" charset="0"/>
              </a:rPr>
              <a:t>BUCKLING / INSTABILITY</a:t>
            </a:r>
            <a:r>
              <a:rPr lang="en-US" sz="900" dirty="0">
                <a:cs typeface="Times New Roman" pitchFamily="18" charset="0"/>
              </a:rPr>
              <a:t> (</a:t>
            </a:r>
            <a:r>
              <a:rPr lang="en-US" sz="900" dirty="0">
                <a:latin typeface="Arial"/>
                <a:cs typeface="Times New Roman" pitchFamily="18" charset="0"/>
              </a:rPr>
              <a:t>“</a:t>
            </a:r>
            <a:r>
              <a:rPr lang="en-US" sz="900" dirty="0">
                <a:cs typeface="Times New Roman" pitchFamily="18" charset="0"/>
              </a:rPr>
              <a:t>giving way</a:t>
            </a:r>
            <a:r>
              <a:rPr lang="en-US" sz="900" dirty="0">
                <a:latin typeface="Arial"/>
                <a:cs typeface="Times New Roman" pitchFamily="18" charset="0"/>
              </a:rPr>
              <a:t>”</a:t>
            </a:r>
            <a:r>
              <a:rPr lang="en-US" sz="900" dirty="0">
                <a:cs typeface="Times New Roman" pitchFamily="18" charset="0"/>
              </a:rPr>
              <a:t>)</a:t>
            </a:r>
          </a:p>
          <a:p>
            <a:pPr>
              <a:buFontTx/>
              <a:buChar char="•"/>
            </a:pPr>
            <a:r>
              <a:rPr lang="en-US" sz="900" dirty="0">
                <a:cs typeface="Times New Roman" pitchFamily="18" charset="0"/>
              </a:rPr>
              <a:t>Displacement of osseous components of the knee suggesting ligamentous laxity (tibia slides forward on femur when ACL deficient) or patellar instability (patella moves laterally when subluxed or dislocated) OR</a:t>
            </a:r>
          </a:p>
          <a:p>
            <a:pPr>
              <a:buFontTx/>
              <a:buChar char="•"/>
            </a:pPr>
            <a:r>
              <a:rPr lang="en-US" sz="900" dirty="0">
                <a:cs typeface="Times New Roman" pitchFamily="18" charset="0"/>
              </a:rPr>
              <a:t>Quadriceps inhibition due to pain (such as during patellar subluxation or with meniscus tear) or weakness due to injury</a:t>
            </a:r>
          </a:p>
          <a:p>
            <a:pPr>
              <a:buFontTx/>
              <a:buChar char="•"/>
            </a:pPr>
            <a:endParaRPr lang="en-US" sz="900" dirty="0">
              <a:cs typeface="Times New Roman" pitchFamily="18" charset="0"/>
            </a:endParaRPr>
          </a:p>
          <a:p>
            <a:pPr>
              <a:buFontTx/>
              <a:buChar char="•"/>
            </a:pPr>
            <a:endParaRPr lang="en-US" sz="1000" dirty="0"/>
          </a:p>
          <a:p>
            <a:r>
              <a:rPr lang="en-US" sz="1000" b="1" dirty="0"/>
              <a:t>National Institute of Arthritis and Musculoskeletal and Skin Diseases</a:t>
            </a:r>
            <a:r>
              <a:rPr lang="en-US" sz="1000" dirty="0"/>
              <a:t/>
            </a:r>
            <a:br>
              <a:rPr lang="en-US" sz="1000" dirty="0"/>
            </a:br>
            <a:r>
              <a:rPr lang="en-US" sz="1000" dirty="0"/>
              <a:t>National Institutes of Health</a:t>
            </a:r>
            <a:r>
              <a:rPr lang="en-US" sz="1000" i="1" dirty="0"/>
              <a:t>, Article Created: 1999-05-06, Article Updated: 1999-05-07</a:t>
            </a:r>
          </a:p>
          <a:p>
            <a:r>
              <a:rPr lang="en-US" sz="1000" dirty="0"/>
              <a:t>Cf. </a:t>
            </a:r>
            <a:r>
              <a:rPr lang="en-US" sz="1000" dirty="0">
                <a:hlinkClick r:id="rId3"/>
              </a:rPr>
              <a:t>arthrolith</a:t>
            </a:r>
            <a:r>
              <a:rPr lang="en-US" sz="1000" dirty="0"/>
              <a:t> and </a:t>
            </a:r>
            <a:r>
              <a:rPr lang="en-US" sz="1000" dirty="0">
                <a:hlinkClick r:id="rId3"/>
              </a:rPr>
              <a:t>arthrophyte</a:t>
            </a:r>
            <a:r>
              <a:rPr lang="en-US" sz="1000" dirty="0"/>
              <a:t>. </a:t>
            </a:r>
          </a:p>
        </p:txBody>
      </p:sp>
    </p:spTree>
    <p:extLst>
      <p:ext uri="{BB962C8B-B14F-4D97-AF65-F5344CB8AC3E}">
        <p14:creationId xmlns:p14="http://schemas.microsoft.com/office/powerpoint/2010/main" val="276957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2A867-3DED-4020-82E2-F195D3A691F8}" type="slidenum">
              <a:rPr lang="en-US"/>
              <a:pPr/>
              <a:t>225</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a:t/>
            </a:r>
            <a:br>
              <a:rPr lang="en-US"/>
            </a:br>
            <a:r>
              <a:rPr lang="en-US"/>
              <a:t>  </a:t>
            </a:r>
          </a:p>
          <a:p>
            <a:endParaRPr lang="en-US"/>
          </a:p>
        </p:txBody>
      </p:sp>
    </p:spTree>
    <p:extLst>
      <p:ext uri="{BB962C8B-B14F-4D97-AF65-F5344CB8AC3E}">
        <p14:creationId xmlns:p14="http://schemas.microsoft.com/office/powerpoint/2010/main" val="187425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4C11C-CC60-4141-B6F4-C6B38AD2C2E3}" type="slidenum">
              <a:rPr lang="en-US"/>
              <a:pPr/>
              <a:t>226</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r>
              <a:rPr lang="en-US">
                <a:latin typeface="Arial" charset="0"/>
              </a:rPr>
              <a:t>	</a:t>
            </a:r>
          </a:p>
          <a:p>
            <a:endParaRPr lang="en-US"/>
          </a:p>
        </p:txBody>
      </p:sp>
    </p:spTree>
    <p:extLst>
      <p:ext uri="{BB962C8B-B14F-4D97-AF65-F5344CB8AC3E}">
        <p14:creationId xmlns:p14="http://schemas.microsoft.com/office/powerpoint/2010/main" val="428441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8E8D7-A64C-48CF-B049-154A9D298A8E}" type="slidenum">
              <a:rPr lang="en-US"/>
              <a:pPr/>
              <a:t>227</a:t>
            </a:fld>
            <a:endParaRPr lang="en-US"/>
          </a:p>
        </p:txBody>
      </p:sp>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r>
              <a:rPr lang="en-US">
                <a:latin typeface="Arial" charset="0"/>
              </a:rPr>
              <a:t>*Locking vs Effusion</a:t>
            </a:r>
          </a:p>
          <a:p>
            <a:pPr lvl="1">
              <a:buFontTx/>
              <a:buChar char="•"/>
            </a:pPr>
            <a:r>
              <a:rPr lang="en-US">
                <a:latin typeface="Arial" charset="0"/>
              </a:rPr>
              <a:t>Effusion can hinder extension and is often confused with locking</a:t>
            </a:r>
          </a:p>
          <a:p>
            <a:endParaRPr lang="en-US">
              <a:latin typeface="Arial" charset="0"/>
            </a:endParaRPr>
          </a:p>
          <a:p>
            <a:endParaRPr lang="en-US">
              <a:latin typeface="Arial" charset="0"/>
            </a:endParaRPr>
          </a:p>
        </p:txBody>
      </p:sp>
    </p:spTree>
    <p:extLst>
      <p:ext uri="{BB962C8B-B14F-4D97-AF65-F5344CB8AC3E}">
        <p14:creationId xmlns:p14="http://schemas.microsoft.com/office/powerpoint/2010/main" val="272988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DE4E7-75BE-4320-BA9A-6B0DD39EAD75}" type="slidenum">
              <a:rPr lang="en-US"/>
              <a:pPr/>
              <a:t>229</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a:t>* The stabilizing roles of each ligament include:</a:t>
            </a:r>
          </a:p>
          <a:p>
            <a:pPr lvl="1">
              <a:buFontTx/>
              <a:buChar char="•"/>
            </a:pPr>
            <a:r>
              <a:rPr lang="en-US"/>
              <a:t>The medial collateral ligament (MCL) prevents the knee from buckling inwards (valgus injury)</a:t>
            </a:r>
          </a:p>
          <a:p>
            <a:pPr lvl="1">
              <a:buFontTx/>
              <a:buChar char="•"/>
            </a:pPr>
            <a:r>
              <a:rPr lang="en-US"/>
              <a:t>The lateral collateral ligament (LCL) prevents the knee from buckling outwards (varus injury)</a:t>
            </a:r>
          </a:p>
          <a:p>
            <a:pPr lvl="1">
              <a:buFontTx/>
              <a:buChar char="•"/>
            </a:pPr>
            <a:r>
              <a:rPr lang="en-US"/>
              <a:t>The anterior cruciate ligament (ACL) prevents the tibia from sliding forward under the femur</a:t>
            </a:r>
          </a:p>
          <a:p>
            <a:pPr lvl="1">
              <a:buFontTx/>
              <a:buChar char="•"/>
            </a:pPr>
            <a:r>
              <a:rPr lang="en-US"/>
              <a:t>The posterior cruciate ligament (PCL) prevents the tibial from sliding backward under the femur</a:t>
            </a:r>
          </a:p>
          <a:p>
            <a:pPr>
              <a:buFontTx/>
              <a:buChar char="•"/>
            </a:pPr>
            <a:endParaRPr lang="en-US"/>
          </a:p>
        </p:txBody>
      </p:sp>
    </p:spTree>
    <p:extLst>
      <p:ext uri="{BB962C8B-B14F-4D97-AF65-F5344CB8AC3E}">
        <p14:creationId xmlns:p14="http://schemas.microsoft.com/office/powerpoint/2010/main" val="280087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4016F-66DB-4ECE-AC9A-D0AA24045C98}" type="slidenum">
              <a:rPr lang="en-US"/>
              <a:pPr/>
              <a:t>230</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r>
              <a:rPr lang="en-US">
                <a:latin typeface="Arial" charset="0"/>
              </a:rPr>
              <a:t>*Normal Stability</a:t>
            </a:r>
          </a:p>
          <a:p>
            <a:pPr lvl="1">
              <a:buFontTx/>
              <a:buChar char="•"/>
            </a:pPr>
            <a:r>
              <a:rPr lang="en-US">
                <a:latin typeface="Arial" charset="0"/>
              </a:rPr>
              <a:t>Medial and Lateral collateral ligaments</a:t>
            </a:r>
          </a:p>
          <a:p>
            <a:pPr lvl="2">
              <a:buFontTx/>
              <a:buChar char="•"/>
            </a:pPr>
            <a:r>
              <a:rPr lang="en-US">
                <a:latin typeface="Arial" charset="0"/>
              </a:rPr>
              <a:t>Normal test is no motion with varus and/or valgus stress with knee in neutral and 30 degrees of flexion</a:t>
            </a:r>
          </a:p>
          <a:p>
            <a:pPr lvl="1">
              <a:buFontTx/>
              <a:buChar char="•"/>
            </a:pPr>
            <a:r>
              <a:rPr lang="en-US">
                <a:latin typeface="Arial" charset="0"/>
              </a:rPr>
              <a:t>Anterior and Posterior Cruciate Ligements control anterior/posterior motion</a:t>
            </a:r>
          </a:p>
          <a:p>
            <a:pPr lvl="2">
              <a:buFontTx/>
              <a:buChar char="•"/>
            </a:pPr>
            <a:r>
              <a:rPr lang="en-US">
                <a:latin typeface="Arial" charset="0"/>
              </a:rPr>
              <a:t>Lachman’s test assesses Anterior Cruciate Ligament:  </a:t>
            </a:r>
          </a:p>
          <a:p>
            <a:pPr lvl="3">
              <a:buFontTx/>
              <a:buChar char="•"/>
            </a:pPr>
            <a:r>
              <a:rPr lang="en-US">
                <a:latin typeface="Arial" charset="0"/>
              </a:rPr>
              <a:t>Normal test is &lt;5mm of forward movement of tibia on femur with knee at 30 degrees of flexion</a:t>
            </a:r>
          </a:p>
          <a:p>
            <a:pPr lvl="2">
              <a:buFontTx/>
              <a:buChar char="•"/>
            </a:pPr>
            <a:r>
              <a:rPr lang="en-US">
                <a:latin typeface="Arial" charset="0"/>
              </a:rPr>
              <a:t>Anterior and posterior drawer testing assesses ACL and PCL</a:t>
            </a:r>
          </a:p>
          <a:p>
            <a:pPr lvl="3">
              <a:buFontTx/>
              <a:buChar char="•"/>
            </a:pPr>
            <a:r>
              <a:rPr lang="en-US">
                <a:latin typeface="Arial" charset="0"/>
              </a:rPr>
              <a:t>With knee in 90 degrees of flexion and foot stabilized, normal test will have &lt;5mm of anterior motion (assessing ACL) or &lt;5mm of posterior motion (assessing PCL)</a:t>
            </a:r>
          </a:p>
          <a:p>
            <a:pPr lvl="2">
              <a:buFontTx/>
              <a:buChar char="•"/>
            </a:pPr>
            <a:endParaRPr lang="en-US">
              <a:latin typeface="Arial" charset="0"/>
            </a:endParaRPr>
          </a:p>
          <a:p>
            <a:pPr lvl="2"/>
            <a:r>
              <a:rPr lang="en-US">
                <a:latin typeface="Arial" charset="0"/>
              </a:rPr>
              <a:t>** Normal end point of ligament that examiner feels with applied stress is FIRM.  A soft or mushy end point implies ligament damage (stretching or complete tear).</a:t>
            </a:r>
          </a:p>
          <a:p>
            <a:endParaRPr lang="en-US">
              <a:latin typeface="Arial" charset="0"/>
            </a:endParaRPr>
          </a:p>
          <a:p>
            <a:endParaRPr lang="en-US"/>
          </a:p>
        </p:txBody>
      </p:sp>
    </p:spTree>
    <p:extLst>
      <p:ext uri="{BB962C8B-B14F-4D97-AF65-F5344CB8AC3E}">
        <p14:creationId xmlns:p14="http://schemas.microsoft.com/office/powerpoint/2010/main" val="3406401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12CF6F-439E-447A-BEE9-CC08F7897E2C}" type="datetime1">
              <a:rPr lang="en-US" smtClean="0"/>
              <a:pPr/>
              <a:t>12/12/2021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84B08B3-80BE-4085-812B-4E4D037AAC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6A396E-59A4-4CC4-837A-E62C483BDC70}" type="datetime1">
              <a:rPr lang="en-US" smtClean="0"/>
              <a:pPr/>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B08B3-80BE-4085-812B-4E4D037AAC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143263-E45F-4675-A7BC-6BC2C566E9B3}" type="datetime1">
              <a:rPr lang="en-US" smtClean="0"/>
              <a:pPr/>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B08B3-80BE-4085-812B-4E4D037AAC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9263"/>
            <a:ext cx="4038600" cy="4411662"/>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a:t>Dennis Breen M.D.</a:t>
            </a: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C8099B22-026A-4ECF-AE4F-9A8340BE3CBD}" type="slidenum">
              <a:rPr lang="en-US" altLang="en-US"/>
              <a:pPr/>
              <a:t>‹#›</a:t>
            </a:fld>
            <a:endParaRPr lang="en-US"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19263"/>
            <a:ext cx="8229600" cy="4411662"/>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a:t>Dennis Breen M.D.</a:t>
            </a: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8A9798C3-4332-4505-909C-C6FC7E200E0D}" type="slidenum">
              <a:rPr lang="en-US" altLang="en-US"/>
              <a:pPr/>
              <a:t>‹#›</a:t>
            </a:fld>
            <a:endParaRPr lang="en-US"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70CDF6-5DC3-4143-AB00-DAEE529207ED}" type="datetime1">
              <a:rPr lang="en-US" smtClean="0"/>
              <a:pPr/>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B08B3-80BE-4085-812B-4E4D037AAC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C00216-6B35-46D3-BFB7-BF10D481C480}" type="datetime1">
              <a:rPr lang="en-US" smtClean="0"/>
              <a:pPr/>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B08B3-80BE-4085-812B-4E4D037AAC6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BC7EFCC-AB64-4BB0-B358-E9EE741C0B84}" type="datetime1">
              <a:rPr lang="en-US" smtClean="0"/>
              <a:pPr/>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B08B3-80BE-4085-812B-4E4D037AAC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392404-E5C5-4F9B-A2D3-AEFBB4A17D8C}" type="datetime1">
              <a:rPr lang="en-US" smtClean="0"/>
              <a:pPr/>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B08B3-80BE-4085-812B-4E4D037AAC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1219D4F-29D2-405E-8D57-544D0B88C7E0}" type="datetime1">
              <a:rPr lang="en-US" smtClean="0"/>
              <a:pPr/>
              <a:t>12/12/2021</a:t>
            </a:fld>
            <a:endParaRPr lang="en-US"/>
          </a:p>
        </p:txBody>
      </p:sp>
      <p:sp>
        <p:nvSpPr>
          <p:cNvPr id="8" name="Slide Number Placeholder 7"/>
          <p:cNvSpPr>
            <a:spLocks noGrp="1"/>
          </p:cNvSpPr>
          <p:nvPr>
            <p:ph type="sldNum" sz="quarter" idx="11"/>
          </p:nvPr>
        </p:nvSpPr>
        <p:spPr/>
        <p:txBody>
          <a:bodyPr/>
          <a:lstStyle/>
          <a:p>
            <a:fld id="{084B08B3-80BE-4085-812B-4E4D037AAC6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5B784-8BE1-4C59-94CF-7D44A757FE78}" type="datetime1">
              <a:rPr lang="en-US" smtClean="0"/>
              <a:pPr/>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B08B3-80BE-4085-812B-4E4D037AAC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6ADF4C-A806-44DE-BB44-6B22A8CBF95B}" type="datetime1">
              <a:rPr lang="en-US" smtClean="0"/>
              <a:pPr/>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084B08B3-80BE-4085-812B-4E4D037AAC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2867D77-7E4D-486A-9BD9-0CC07265C5B3}" type="datetime1">
              <a:rPr lang="en-US" smtClean="0"/>
              <a:pPr/>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B08B3-80BE-4085-812B-4E4D037AAC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7F36744-3AB6-4325-9C7F-A6A042FCA44A}" type="datetime1">
              <a:rPr lang="en-US" smtClean="0"/>
              <a:pPr/>
              <a:t>12/12/2021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84B08B3-80BE-4085-812B-4E4D037AAC6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nlm.nih.gov/medlineplus/ency/article/000014.htm" TargetMode="External"/><Relationship Id="rId2" Type="http://schemas.openxmlformats.org/officeDocument/2006/relationships/hyperlink" Target="http://www.nlm.nih.gov/medlineplus/ency/article/000001.htm"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wrongdiagnosis.com/sym/finger_pain.htm" TargetMode="External"/><Relationship Id="rId2" Type="http://schemas.openxmlformats.org/officeDocument/2006/relationships/hyperlink" Target="http://www.wrongdiagnosis.com/sym/hand_pain.htm" TargetMode="External"/><Relationship Id="rId1" Type="http://schemas.openxmlformats.org/officeDocument/2006/relationships/slideLayout" Target="../slideLayouts/slideLayout2.xml"/><Relationship Id="rId6" Type="http://schemas.openxmlformats.org/officeDocument/2006/relationships/hyperlink" Target="http://www.nlm.nih.gov/medlineplus/ency/article/003174.htm" TargetMode="External"/><Relationship Id="rId5" Type="http://schemas.openxmlformats.org/officeDocument/2006/relationships/hyperlink" Target="http://www.nlm.nih.gov/medlineplus/ency/article/003206.htm" TargetMode="External"/><Relationship Id="rId4" Type="http://schemas.openxmlformats.org/officeDocument/2006/relationships/hyperlink" Target="http://www.wrongdiagnosis.com/sym/tingling_fingers.htm"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nlm.nih.gov/medlineplus/ency/article/000433.htm" TargetMode="External"/><Relationship Id="rId2" Type="http://schemas.openxmlformats.org/officeDocument/2006/relationships/hyperlink" Target="http://www.nlm.nih.gov/medlineplus/ency/article/000593.htm" TargetMode="Externa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05.xml.rels><?xml version="1.0" encoding="UTF-8" standalone="yes"?>
<Relationships xmlns="http://schemas.openxmlformats.org/package/2006/relationships"><Relationship Id="rId3" Type="http://schemas.openxmlformats.org/officeDocument/2006/relationships/hyperlink" Target="http://www.nlm.nih.gov/medlineplus/ency/article/001243.htm" TargetMode="External"/><Relationship Id="rId2" Type="http://schemas.openxmlformats.org/officeDocument/2006/relationships/hyperlink" Target="http://www.nlm.nih.gov/medlineplus/ency/article/001229.htm" TargetMode="External"/><Relationship Id="rId1" Type="http://schemas.openxmlformats.org/officeDocument/2006/relationships/slideLayout" Target="../slideLayouts/slideLayout2.xml"/><Relationship Id="rId5" Type="http://schemas.openxmlformats.org/officeDocument/2006/relationships/hyperlink" Target="http://www.nlm.nih.gov/medlineplus/ency/article/002294.htm" TargetMode="External"/><Relationship Id="rId4" Type="http://schemas.openxmlformats.org/officeDocument/2006/relationships/hyperlink" Target="http://www.nlm.nih.gov/medlineplus/ency/article/000780.htm" TargetMode="External"/></Relationships>
</file>

<file path=ppt/slides/_rels/slide106.xml.rels><?xml version="1.0" encoding="UTF-8" standalone="yes"?>
<Relationships xmlns="http://schemas.openxmlformats.org/package/2006/relationships"><Relationship Id="rId2" Type="http://schemas.openxmlformats.org/officeDocument/2006/relationships/hyperlink" Target="http://www.nlm.nih.gov/medlineplus/ency/article/003206.htm"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www.nlm.nih.gov/medlineplus/ency/article/001407.htm"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Acromioclavicular%20joint%20dislocation.flv"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removal_loose_bodies_elbow_01.wmv"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9.gif"/><Relationship Id="rId1" Type="http://schemas.openxmlformats.org/officeDocument/2006/relationships/slideLayout" Target="../slideLayouts/slideLayout2.xml"/><Relationship Id="rId4" Type="http://schemas.openxmlformats.org/officeDocument/2006/relationships/image" Target="../media/image71.gif"/></Relationships>
</file>

<file path=ppt/slides/_rels/slide125.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hyperlink" Target="http://www.eatonhand.com/hw/hw006.htm"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Acromioclavicular%20joint%20dislocation.flv" TargetMode="External"/><Relationship Id="rId2" Type="http://schemas.openxmlformats.org/officeDocument/2006/relationships/hyperlink" Target="Google%20Image%20Result%20for%20http%20%20%20www.shoulder-info.com%20images%203d%20acj-dislo.jpg.flv"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www.medical-look.com/human_anatomy/organs/Vertebrates.html" TargetMode="Externa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www.webmd.com/hw-popup/ligament" TargetMode="Externa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hyperlink" Target="http://www.webmd.com/hw-popup/x-ray" TargetMode="Externa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hyperlink" Target="http://www.webmd.com/hw-popup/growth-plate" TargetMode="Externa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www.webmd.com/hw-popup/nonsteroidal-anti-inflammatory-drugs-nsaids-7791"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hyperlink" Target="http://www.webmd.com/hw-popup/chronic-pain" TargetMode="Externa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Google%20Image%20Result%20for%20http%20%20%20www.shoulder-info.com%20images%203d%20acj-dislo.jpg2.flv" TargetMode="External"/><Relationship Id="rId1" Type="http://schemas.openxmlformats.org/officeDocument/2006/relationships/slideLayout" Target="../slideLayouts/slideLayout2.xml"/><Relationship Id="rId4" Type="http://schemas.openxmlformats.org/officeDocument/2006/relationships/hyperlink" Target="AC%20Joint%20Taping%20Technique.flv" TargetMode="External"/></Relationships>
</file>

<file path=ppt/slides/_rels/slide180.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hyperlink" Target="http://www.webmd.com/fitness-exercise/shin-splints"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hyperlink" Target="http://www.medicinenet.com/script/main/art.asp?articlekey=5732" TargetMode="External"/><Relationship Id="rId2" Type="http://schemas.openxmlformats.org/officeDocument/2006/relationships/hyperlink" Target="http://www.medicinenet.com/script/main/art.asp?articlekey=3979" TargetMode="Externa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hyperlink" Target="http://www.medicinenet.com/script/main/art.asp?articlekey=4114" TargetMode="External"/><Relationship Id="rId2" Type="http://schemas.openxmlformats.org/officeDocument/2006/relationships/hyperlink" Target="http://www.medicinenet.com/script/main/art.asp?articlekey=4723" TargetMode="External"/><Relationship Id="rId1" Type="http://schemas.openxmlformats.org/officeDocument/2006/relationships/slideLayout" Target="../slideLayouts/slideLayout2.xml"/><Relationship Id="rId4" Type="http://schemas.openxmlformats.org/officeDocument/2006/relationships/hyperlink" Target="http://www.medicinenet.com/script/main/art.asp?articlekey=8451" TargetMode="External"/></Relationships>
</file>

<file path=ppt/slides/_rels/slide184.xml.rels><?xml version="1.0" encoding="UTF-8" standalone="yes"?>
<Relationships xmlns="http://schemas.openxmlformats.org/package/2006/relationships"><Relationship Id="rId2" Type="http://schemas.openxmlformats.org/officeDocument/2006/relationships/hyperlink" Target="http://www.medicinenet.com/script/main/art.asp?articlekey=8171" TargetMode="Externa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hyperlink" Target="http://www.medicinenet.com/script/main/art.asp?articlekey=3499" TargetMode="External"/><Relationship Id="rId2" Type="http://schemas.openxmlformats.org/officeDocument/2006/relationships/hyperlink" Target="http://www.medicinenet.com/script/main/art.asp?articlekey=8454" TargetMode="External"/><Relationship Id="rId1" Type="http://schemas.openxmlformats.org/officeDocument/2006/relationships/slideLayout" Target="../slideLayouts/slideLayout2.xml"/><Relationship Id="rId5" Type="http://schemas.openxmlformats.org/officeDocument/2006/relationships/hyperlink" Target="http://www.medicinenet.com/script/main/art.asp?articlekey=8983" TargetMode="External"/><Relationship Id="rId4" Type="http://schemas.openxmlformats.org/officeDocument/2006/relationships/hyperlink" Target="http://www.medicinenet.com/script/main/art.asp?articlekey=2113" TargetMode="External"/></Relationships>
</file>

<file path=ppt/slides/_rels/slide186.xml.rels><?xml version="1.0" encoding="UTF-8" standalone="yes"?>
<Relationships xmlns="http://schemas.openxmlformats.org/package/2006/relationships"><Relationship Id="rId3" Type="http://schemas.openxmlformats.org/officeDocument/2006/relationships/hyperlink" Target="http://www.medicinenet.com/script/main/art.asp?articlekey=421" TargetMode="External"/><Relationship Id="rId2" Type="http://schemas.openxmlformats.org/officeDocument/2006/relationships/hyperlink" Target="http://www.medicinenet.com/script/main/art.asp?articlekey=5190" TargetMode="External"/><Relationship Id="rId1" Type="http://schemas.openxmlformats.org/officeDocument/2006/relationships/slideLayout" Target="../slideLayouts/slideLayout2.xml"/><Relationship Id="rId4" Type="http://schemas.openxmlformats.org/officeDocument/2006/relationships/hyperlink" Target="http://www.medicinenet.com/script/main/art.asp?articlekey=25873" TargetMode="Externa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hyperlink" Target="http://www.return2fitness.co.uk/Foot_Care/Insoles_And_Footbeds" TargetMode="External"/><Relationship Id="rId2" Type="http://schemas.openxmlformats.org/officeDocument/2006/relationships/hyperlink" Target="http://www.sportsinjuryclinic.net/cold_therapy/cold_therapy.ph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hyperlink" Target="http://www.sportsinjuryclinic.net/cybertherapist/front/lowerleg/shinsplints/rehabilitation.php?injury=shin_splints" TargetMode="External"/><Relationship Id="rId2" Type="http://schemas.openxmlformats.org/officeDocument/2006/relationships/hyperlink" Target="http://www.sportsinjuryclinic.net/clinics/indextherapist.php" TargetMode="Externa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hyperlink" Target="http://www.sportsinjuryclinic.net/cybertherapist/front/lowerleg/shinsplints/taping.php?injury=shin_splints" TargetMode="External"/><Relationship Id="rId7" Type="http://schemas.openxmlformats.org/officeDocument/2006/relationships/hyperlink" Target="http://www.sportsinjuryclinic.net/cybertherapist/front/lowerleg/shinsplints/sports_massage.php?injury=shin_splints" TargetMode="External"/><Relationship Id="rId2" Type="http://schemas.openxmlformats.org/officeDocument/2006/relationships/hyperlink" Target="http://www.sportsinjuryclinic.net/cybertherapist/general/ibuprofen.php" TargetMode="External"/><Relationship Id="rId1" Type="http://schemas.openxmlformats.org/officeDocument/2006/relationships/slideLayout" Target="../slideLayouts/slideLayout2.xml"/><Relationship Id="rId6" Type="http://schemas.openxmlformats.org/officeDocument/2006/relationships/hyperlink" Target="http://www.sportsinjuryclinic.net/cybertherapist/general/supinate.php" TargetMode="External"/><Relationship Id="rId5" Type="http://schemas.openxmlformats.org/officeDocument/2006/relationships/hyperlink" Target="http://www.sportsinjuryclinic.net/cybertherapist/general/pronate.htm" TargetMode="External"/><Relationship Id="rId4" Type="http://schemas.openxmlformats.org/officeDocument/2006/relationships/hyperlink" Target="http://www.sportsinjuryclinic.net/cybertherapist/general/gait_analysis.php" TargetMode="External"/></Relationships>
</file>

<file path=ppt/slides/_rels/slide192.xml.rels><?xml version="1.0" encoding="UTF-8" standalone="yes"?>
<Relationships xmlns="http://schemas.openxmlformats.org/package/2006/relationships"><Relationship Id="rId3" Type="http://schemas.openxmlformats.org/officeDocument/2006/relationships/hyperlink" Target="http://www.sportsinjuryclinic.net/cybertherapist/general/pronate.htm" TargetMode="External"/><Relationship Id="rId2" Type="http://schemas.openxmlformats.org/officeDocument/2006/relationships/hyperlink" Target="http://www.sportsinjuryclinic.net/cybertherapist/general/biomechanics_video.php" TargetMode="External"/><Relationship Id="rId1" Type="http://schemas.openxmlformats.org/officeDocument/2006/relationships/slideLayout" Target="../slideLayouts/slideLayout2.xml"/><Relationship Id="rId4" Type="http://schemas.openxmlformats.org/officeDocument/2006/relationships/hyperlink" Target="http://www.sportsinjuryclinic.net/cybertherapist/general/supinate.php" TargetMode="External"/></Relationships>
</file>

<file path=ppt/slides/_rels/slide193.xml.rels><?xml version="1.0" encoding="UTF-8" standalone="yes"?>
<Relationships xmlns="http://schemas.openxmlformats.org/package/2006/relationships"><Relationship Id="rId3" Type="http://schemas.openxmlformats.org/officeDocument/2006/relationships/hyperlink" Target="http://www.sportsinjuryclinic.net/sports/running_shoes.php" TargetMode="External"/><Relationship Id="rId2" Type="http://schemas.openxmlformats.org/officeDocument/2006/relationships/hyperlink" Target="http://www.wynsport.com/categories/Running/Running-Shoes/"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hyperlink" Target="http://www.sportsinjuryclinic.net/cybertherapist/muscles/soleus.php" TargetMode="External"/><Relationship Id="rId2" Type="http://schemas.openxmlformats.org/officeDocument/2006/relationships/hyperlink" Target="http://www.sportsinjuryclinic.net/cybertherapist/muscles/gastrocnemius.php" TargetMode="Externa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hyperlink" Target="http://www.nlm.nih.gov/medlineplus/ency/article/003262.htm" TargetMode="Externa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hyperlink" Target="http://www.nlm.nih.gov/medlineplus/ency/article/003335.htm" TargetMode="External"/><Relationship Id="rId2" Type="http://schemas.openxmlformats.org/officeDocument/2006/relationships/hyperlink" Target="http://www.nlm.nih.gov/medlineplus/ency/article/003810.htm"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hyperlink" Target="http://www.nlm.nih.gov/medlineplus/ency/article/001074.htm"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www.nlm.nih.gov/medlineplus/ency/article/003262.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www.nlm.nih.gov/medlineplus/ency/article/003335.htm" TargetMode="External"/><Relationship Id="rId2" Type="http://schemas.openxmlformats.org/officeDocument/2006/relationships/hyperlink" Target="http://www.nlm.nih.gov/medlineplus/ency/article/003810.htm"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6.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hyperlink" Target="http://www.return2fitness.co.uk/Supports_And_Braces/Knee_Supports" TargetMode="External"/><Relationship Id="rId2" Type="http://schemas.openxmlformats.org/officeDocument/2006/relationships/hyperlink" Target="http://www.sportsinjuryclinic.net/cold_therapy/cold_therapy.php" TargetMode="External"/><Relationship Id="rId1" Type="http://schemas.openxmlformats.org/officeDocument/2006/relationships/slideLayout" Target="../slideLayouts/slideLayout2.xml"/><Relationship Id="rId5" Type="http://schemas.openxmlformats.org/officeDocument/2006/relationships/image" Target="../media/image116.jpeg"/><Relationship Id="rId4" Type="http://schemas.openxmlformats.org/officeDocument/2006/relationships/image" Target="../media/image115.jpeg"/></Relationships>
</file>

<file path=ppt/slides/_rels/slide246.xml.rels><?xml version="1.0" encoding="UTF-8" standalone="yes"?>
<Relationships xmlns="http://schemas.openxmlformats.org/package/2006/relationships"><Relationship Id="rId2" Type="http://schemas.openxmlformats.org/officeDocument/2006/relationships/hyperlink" Target="http://www.upmc.com/Services/sportsmedicine/services/Pages/physical-therapy.aspx" TargetMode="Externa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www.sportsinjuryclinic.net/cybertherapist/front/knee/medialligament.htm" TargetMode="External"/><Relationship Id="rId2" Type="http://schemas.openxmlformats.org/officeDocument/2006/relationships/hyperlink" Target="http://www.sportsinjuryclinic.net/cybertherapist/front/knee/medialmeniscus.htm" TargetMode="Externa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www.sportsinjuryclinic.net/cybertherapist/front/knee/iceknee.htm"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3" Type="http://schemas.openxmlformats.org/officeDocument/2006/relationships/hyperlink" Target="http://www.sportsinjuryclinic.net/cybertherapist/front/knee/anteriorcruciate.htm" TargetMode="External"/><Relationship Id="rId2" Type="http://schemas.openxmlformats.org/officeDocument/2006/relationships/hyperlink" Target="http://www.sportsinjuryclinic.net/cybertherapist/front/knee/medialligament.htm" TargetMode="Externa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hyperlink" Target="http://www.sportsinjuryclinic.net/cybertherapist/front/knee/medial_meniscus/mobility.php" TargetMode="External"/><Relationship Id="rId2" Type="http://schemas.openxmlformats.org/officeDocument/2006/relationships/hyperlink" Target="http://www.sportsinjuryclinic.net/cybertherapist/front/knee/iceknee.htm" TargetMode="External"/><Relationship Id="rId1" Type="http://schemas.openxmlformats.org/officeDocument/2006/relationships/slideLayout" Target="../slideLayouts/slideLayout2.xml"/><Relationship Id="rId4" Type="http://schemas.openxmlformats.org/officeDocument/2006/relationships/hyperlink" Target="http://www.sportsinjuryclinic.net/cybertherapist/front/knee/medial_meniscus/strengthening.php"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nlm.nih.gov/medlineplus/ency/article/003929.ht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sportsinjuryclinic.net/cold_therapy/cold_therapy.php" TargetMode="Externa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Load%20and%20shift%20test%20preop%20examination%20shoulder%20dislocation.flv"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www.nlm.nih.gov/medlineplus/ency/article/003206.htm"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nlm.nih.gov/medlineplus/ency/article/003335.htm" TargetMode="External"/><Relationship Id="rId2" Type="http://schemas.openxmlformats.org/officeDocument/2006/relationships/hyperlink" Target="http://www.nlm.nih.gov/medlineplus/ency/article/003929.htm" TargetMode="External"/><Relationship Id="rId1" Type="http://schemas.openxmlformats.org/officeDocument/2006/relationships/slideLayout" Target="../slideLayouts/slideLayout2.xml"/><Relationship Id="rId5" Type="http://schemas.openxmlformats.org/officeDocument/2006/relationships/hyperlink" Target="http://www.nlm.nih.gov/medlineplus/ency/article/003927.htm" TargetMode="External"/><Relationship Id="rId4" Type="http://schemas.openxmlformats.org/officeDocument/2006/relationships/hyperlink" Target="http://www.nlm.nih.gov/medlineplus/ency/article/003928.htm"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www.nlm.nih.gov/medlineplus/ency/article/000040.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Pathology </a:t>
            </a:r>
            <a:endParaRPr lang="en-US" dirty="0"/>
          </a:p>
        </p:txBody>
      </p:sp>
      <p:sp>
        <p:nvSpPr>
          <p:cNvPr id="3" name="Subtitle 2"/>
          <p:cNvSpPr>
            <a:spLocks noGrp="1"/>
          </p:cNvSpPr>
          <p:nvPr>
            <p:ph type="subTitle" idx="1"/>
          </p:nvPr>
        </p:nvSpPr>
        <p:spPr>
          <a:xfrm>
            <a:off x="3581400" y="2286000"/>
            <a:ext cx="3331698" cy="1011412"/>
          </a:xfrm>
        </p:spPr>
        <p:txBody>
          <a:bodyPr/>
          <a:lstStyle/>
          <a:p>
            <a:r>
              <a:rPr lang="en-US" dirty="0" smtClean="0"/>
              <a:t>Mohsen Avandi</a:t>
            </a:r>
          </a:p>
          <a:p>
            <a:r>
              <a:rPr lang="en-US" dirty="0" smtClean="0"/>
              <a:t>Semnan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Shoulder dislocation</a:t>
            </a:r>
            <a:endParaRPr lang="en-US" dirty="0"/>
          </a:p>
        </p:txBody>
      </p:sp>
      <p:pic>
        <p:nvPicPr>
          <p:cNvPr id="2050" name="Picture 2" descr="Candace Parker"/>
          <p:cNvPicPr>
            <a:picLocks noChangeAspect="1" noChangeArrowheads="1"/>
          </p:cNvPicPr>
          <p:nvPr/>
        </p:nvPicPr>
        <p:blipFill>
          <a:blip r:embed="rId2" cstate="print"/>
          <a:srcRect/>
          <a:stretch>
            <a:fillRect/>
          </a:stretch>
        </p:blipFill>
        <p:spPr bwMode="auto">
          <a:xfrm>
            <a:off x="533400" y="1524000"/>
            <a:ext cx="2971800" cy="4457700"/>
          </a:xfrm>
          <a:prstGeom prst="rect">
            <a:avLst/>
          </a:prstGeom>
          <a:noFill/>
        </p:spPr>
      </p:pic>
      <p:pic>
        <p:nvPicPr>
          <p:cNvPr id="2052" name="Picture 4" descr="http://www.medpagetoday.com/images/blogMedia/shadowfax/ShoulderDislocationAntL.jpg"/>
          <p:cNvPicPr>
            <a:picLocks noChangeAspect="1" noChangeArrowheads="1"/>
          </p:cNvPicPr>
          <p:nvPr/>
        </p:nvPicPr>
        <p:blipFill>
          <a:blip r:embed="rId3" cstate="print"/>
          <a:srcRect/>
          <a:stretch>
            <a:fillRect/>
          </a:stretch>
        </p:blipFill>
        <p:spPr bwMode="auto">
          <a:xfrm>
            <a:off x="3886200" y="1828800"/>
            <a:ext cx="4981575" cy="3551021"/>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Ulnar</a:t>
            </a:r>
            <a:r>
              <a:rPr lang="en-US" b="1" dirty="0" smtClean="0"/>
              <a:t> nerve injury </a:t>
            </a:r>
            <a:endParaRPr lang="en-US" dirty="0"/>
          </a:p>
        </p:txBody>
      </p:sp>
      <p:sp>
        <p:nvSpPr>
          <p:cNvPr id="3" name="Content Placeholder 2"/>
          <p:cNvSpPr>
            <a:spLocks noGrp="1"/>
          </p:cNvSpPr>
          <p:nvPr>
            <p:ph idx="1"/>
          </p:nvPr>
        </p:nvSpPr>
        <p:spPr>
          <a:xfrm>
            <a:off x="304800" y="1600200"/>
            <a:ext cx="3810000" cy="4525963"/>
          </a:xfrm>
        </p:spPr>
        <p:txBody>
          <a:bodyPr/>
          <a:lstStyle/>
          <a:p>
            <a:r>
              <a:rPr lang="en-US" dirty="0" smtClean="0"/>
              <a:t>Injury or damage to the </a:t>
            </a:r>
            <a:r>
              <a:rPr lang="en-US" dirty="0" err="1" smtClean="0"/>
              <a:t>ulnar</a:t>
            </a:r>
            <a:r>
              <a:rPr lang="en-US" dirty="0" smtClean="0"/>
              <a:t> nerve which runs down the length of the arm. The site of the damage is usually at the elbow or wrist.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100</a:t>
            </a:fld>
            <a:endParaRPr lang="en-US"/>
          </a:p>
        </p:txBody>
      </p:sp>
      <p:pic>
        <p:nvPicPr>
          <p:cNvPr id="3074" name="Picture 2" descr="C:\Documents and Settings\avandi\Desktop\hand.gif"/>
          <p:cNvPicPr>
            <a:picLocks noChangeAspect="1" noChangeArrowheads="1"/>
          </p:cNvPicPr>
          <p:nvPr/>
        </p:nvPicPr>
        <p:blipFill>
          <a:blip r:embed="rId2" cstate="print"/>
          <a:srcRect/>
          <a:stretch>
            <a:fillRect/>
          </a:stretch>
        </p:blipFill>
        <p:spPr bwMode="auto">
          <a:xfrm>
            <a:off x="4419600" y="2057400"/>
            <a:ext cx="4438913" cy="2463540"/>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dirty="0"/>
          </a:p>
        </p:txBody>
      </p:sp>
      <p:sp>
        <p:nvSpPr>
          <p:cNvPr id="3" name="Content Placeholder 2"/>
          <p:cNvSpPr>
            <a:spLocks noGrp="1"/>
          </p:cNvSpPr>
          <p:nvPr>
            <p:ph idx="1"/>
          </p:nvPr>
        </p:nvSpPr>
        <p:spPr/>
        <p:txBody>
          <a:bodyPr/>
          <a:lstStyle/>
          <a:p>
            <a:r>
              <a:rPr lang="en-US" dirty="0" smtClean="0">
                <a:solidFill>
                  <a:srgbClr val="FF0000"/>
                </a:solidFill>
              </a:rPr>
              <a:t>Direct injury </a:t>
            </a:r>
          </a:p>
          <a:p>
            <a:r>
              <a:rPr lang="en-US" dirty="0" smtClean="0">
                <a:solidFill>
                  <a:srgbClr val="FF0000"/>
                </a:solidFill>
              </a:rPr>
              <a:t>Long-term pressure </a:t>
            </a:r>
            <a:r>
              <a:rPr lang="en-US" dirty="0" smtClean="0"/>
              <a:t>on the nerve </a:t>
            </a:r>
          </a:p>
          <a:p>
            <a:r>
              <a:rPr lang="en-US" dirty="0" smtClean="0"/>
              <a:t>Pressure on the nerve caused by swelling or injury of nearby body structures </a:t>
            </a:r>
          </a:p>
          <a:p>
            <a:r>
              <a:rPr lang="en-US" dirty="0" smtClean="0"/>
              <a:t>The </a:t>
            </a:r>
            <a:r>
              <a:rPr lang="en-US" dirty="0" err="1" smtClean="0"/>
              <a:t>ulnar</a:t>
            </a:r>
            <a:r>
              <a:rPr lang="en-US" dirty="0" smtClean="0"/>
              <a:t> nerve is commonly injured at the </a:t>
            </a:r>
            <a:r>
              <a:rPr lang="en-US" dirty="0" smtClean="0">
                <a:solidFill>
                  <a:srgbClr val="FF0000"/>
                </a:solidFill>
              </a:rPr>
              <a:t>elbow</a:t>
            </a:r>
            <a:r>
              <a:rPr lang="en-US" dirty="0" smtClean="0"/>
              <a:t> because of elbow </a:t>
            </a:r>
            <a:r>
              <a:rPr lang="en-US" dirty="0" smtClean="0">
                <a:hlinkClick r:id="rId2" action="ppaction://hlinkfile"/>
              </a:rPr>
              <a:t>fracture</a:t>
            </a:r>
            <a:r>
              <a:rPr lang="en-US" dirty="0" smtClean="0"/>
              <a:t> or </a:t>
            </a:r>
            <a:r>
              <a:rPr lang="en-US" dirty="0" smtClean="0">
                <a:hlinkClick r:id="rId3" action="ppaction://hlinkfile"/>
              </a:rPr>
              <a:t>dislocation</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Symptoms of </a:t>
            </a:r>
            <a:r>
              <a:rPr lang="en-US" b="1" dirty="0" err="1" smtClean="0"/>
              <a:t>Ulnar</a:t>
            </a:r>
            <a:r>
              <a:rPr lang="en-US" b="1" dirty="0" smtClean="0"/>
              <a:t> nerve injury</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Hand pain</a:t>
            </a:r>
            <a:r>
              <a:rPr lang="en-US" dirty="0" smtClean="0"/>
              <a:t> </a:t>
            </a:r>
          </a:p>
          <a:p>
            <a:r>
              <a:rPr lang="en-US" dirty="0" smtClean="0">
                <a:hlinkClick r:id="rId3" action="ppaction://hlinkfile"/>
              </a:rPr>
              <a:t>Finger pain</a:t>
            </a:r>
            <a:r>
              <a:rPr lang="en-US" dirty="0" smtClean="0"/>
              <a:t> </a:t>
            </a:r>
          </a:p>
          <a:p>
            <a:r>
              <a:rPr lang="en-US" dirty="0" smtClean="0">
                <a:hlinkClick r:id="rId3" action="ppaction://hlinkfile"/>
              </a:rPr>
              <a:t>Pain in 4th and 5th fingers</a:t>
            </a:r>
            <a:r>
              <a:rPr lang="en-US" dirty="0" smtClean="0"/>
              <a:t> </a:t>
            </a:r>
          </a:p>
          <a:p>
            <a:r>
              <a:rPr lang="en-US" dirty="0" smtClean="0">
                <a:hlinkClick r:id="rId4" action="ppaction://hlinkfile"/>
              </a:rPr>
              <a:t>Tingling in 4th and 5th fingers</a:t>
            </a:r>
            <a:endParaRPr lang="en-US" dirty="0" smtClean="0"/>
          </a:p>
          <a:p>
            <a:r>
              <a:rPr lang="en-US" dirty="0" smtClean="0">
                <a:hlinkClick r:id="rId5" action="ppaction://hlinkfile"/>
              </a:rPr>
              <a:t>Numbness</a:t>
            </a:r>
            <a:r>
              <a:rPr lang="en-US" dirty="0" smtClean="0"/>
              <a:t>, decreased sensation </a:t>
            </a:r>
          </a:p>
          <a:p>
            <a:r>
              <a:rPr lang="en-US" dirty="0" smtClean="0"/>
              <a:t>Tingling, burning sensation </a:t>
            </a:r>
          </a:p>
          <a:p>
            <a:r>
              <a:rPr lang="en-US" dirty="0" smtClean="0">
                <a:hlinkClick r:id="rId6" action="ppaction://hlinkfile"/>
              </a:rPr>
              <a:t>Weakness</a:t>
            </a:r>
            <a:r>
              <a:rPr lang="en-US" dirty="0" smtClean="0"/>
              <a:t> of the hand </a:t>
            </a:r>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dirty="0" smtClean="0">
                <a:solidFill>
                  <a:srgbClr val="FF0000"/>
                </a:solidFill>
              </a:rPr>
              <a:t>supportive splint or elbow </a:t>
            </a:r>
            <a:r>
              <a:rPr lang="en-US" dirty="0" smtClean="0"/>
              <a:t>pad to help prevent further injury </a:t>
            </a:r>
          </a:p>
          <a:p>
            <a:r>
              <a:rPr lang="en-US" dirty="0" smtClean="0">
                <a:solidFill>
                  <a:srgbClr val="FF0000"/>
                </a:solidFill>
              </a:rPr>
              <a:t>Corticosteroids</a:t>
            </a:r>
            <a:r>
              <a:rPr lang="en-US" dirty="0" smtClean="0"/>
              <a:t> injected into the area to reduce swelling and pressure on the nerve </a:t>
            </a:r>
          </a:p>
          <a:p>
            <a:r>
              <a:rPr lang="en-US" dirty="0" smtClean="0">
                <a:solidFill>
                  <a:srgbClr val="FF0000"/>
                </a:solidFill>
              </a:rPr>
              <a:t>Surgery</a:t>
            </a:r>
            <a:r>
              <a:rPr lang="en-US" dirty="0" smtClean="0"/>
              <a:t> to relieve pressure on the nerve</a:t>
            </a:r>
          </a:p>
          <a:p>
            <a:r>
              <a:rPr lang="en-US" dirty="0" smtClean="0"/>
              <a:t>prescription pain medications to control pain.</a:t>
            </a:r>
          </a:p>
          <a:p>
            <a:r>
              <a:rPr lang="en-US" dirty="0" smtClean="0">
                <a:solidFill>
                  <a:srgbClr val="FF0000"/>
                </a:solidFill>
              </a:rPr>
              <a:t>Physical therapy exercises to help maintain muscle strength </a:t>
            </a:r>
          </a:p>
          <a:p>
            <a:r>
              <a:rPr lang="en-US" dirty="0" smtClean="0"/>
              <a:t>Occupational counseling, occupational therapy, job changes, or retraining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Distal median nerve dysfunction</a:t>
            </a:r>
            <a:endParaRPr lang="en-US" dirty="0"/>
          </a:p>
        </p:txBody>
      </p:sp>
      <p:sp>
        <p:nvSpPr>
          <p:cNvPr id="3" name="Content Placeholder 2"/>
          <p:cNvSpPr>
            <a:spLocks noGrp="1"/>
          </p:cNvSpPr>
          <p:nvPr>
            <p:ph idx="1"/>
          </p:nvPr>
        </p:nvSpPr>
        <p:spPr>
          <a:xfrm>
            <a:off x="457200" y="1600200"/>
            <a:ext cx="3276600" cy="4525963"/>
          </a:xfrm>
        </p:spPr>
        <p:txBody>
          <a:bodyPr>
            <a:normAutofit fontScale="77500" lnSpcReduction="20000"/>
          </a:bodyPr>
          <a:lstStyle/>
          <a:p>
            <a:r>
              <a:rPr lang="en-US" dirty="0" smtClean="0"/>
              <a:t>Distal median nerve dysfunction is a form of </a:t>
            </a:r>
            <a:r>
              <a:rPr lang="en-US" dirty="0" smtClean="0">
                <a:hlinkClick r:id="rId2" action="ppaction://hlinkfile"/>
              </a:rPr>
              <a:t>peripheral neuropathy</a:t>
            </a:r>
            <a:r>
              <a:rPr lang="en-US" dirty="0" smtClean="0"/>
              <a:t> that affects the movement of or sensation in the hands.</a:t>
            </a:r>
          </a:p>
          <a:p>
            <a:r>
              <a:rPr lang="en-US" dirty="0" smtClean="0"/>
              <a:t>A common type of distal median nerve dysfunction is </a:t>
            </a:r>
            <a:r>
              <a:rPr lang="en-US" dirty="0" smtClean="0">
                <a:hlinkClick r:id="rId3" action="ppaction://hlinkfile"/>
              </a:rPr>
              <a:t>carpal tunnel syndrome</a:t>
            </a:r>
            <a:r>
              <a:rPr lang="en-US" dirty="0" smtClean="0"/>
              <a:t>.</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104</a:t>
            </a:fld>
            <a:endParaRPr lang="en-US"/>
          </a:p>
        </p:txBody>
      </p:sp>
      <p:pic>
        <p:nvPicPr>
          <p:cNvPr id="6146" name="Picture 2" descr="http://www.eorthopod.com/sites/default/files/images/wrist_anatomy_nerves03.jpg"/>
          <p:cNvPicPr>
            <a:picLocks noChangeAspect="1" noChangeArrowheads="1"/>
          </p:cNvPicPr>
          <p:nvPr/>
        </p:nvPicPr>
        <p:blipFill>
          <a:blip r:embed="rId4" cstate="print"/>
          <a:srcRect/>
          <a:stretch>
            <a:fillRect/>
          </a:stretch>
        </p:blipFill>
        <p:spPr bwMode="auto">
          <a:xfrm>
            <a:off x="4419600" y="1752600"/>
            <a:ext cx="4191000" cy="419100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dirty="0"/>
          </a:p>
        </p:txBody>
      </p:sp>
      <p:sp>
        <p:nvSpPr>
          <p:cNvPr id="3" name="Content Placeholder 2"/>
          <p:cNvSpPr>
            <a:spLocks noGrp="1"/>
          </p:cNvSpPr>
          <p:nvPr>
            <p:ph idx="1"/>
          </p:nvPr>
        </p:nvSpPr>
        <p:spPr/>
        <p:txBody>
          <a:bodyPr>
            <a:normAutofit lnSpcReduction="10000"/>
          </a:bodyPr>
          <a:lstStyle/>
          <a:p>
            <a:r>
              <a:rPr lang="en-US" dirty="0" smtClean="0"/>
              <a:t>Inflammation of the tendons ( </a:t>
            </a:r>
            <a:r>
              <a:rPr lang="en-US" dirty="0" smtClean="0">
                <a:hlinkClick r:id="rId2" action="ppaction://hlinkfile"/>
              </a:rPr>
              <a:t>tendonitis</a:t>
            </a:r>
            <a:r>
              <a:rPr lang="en-US" dirty="0" smtClean="0"/>
              <a:t>) or joints ( </a:t>
            </a:r>
            <a:r>
              <a:rPr lang="en-US" dirty="0" smtClean="0">
                <a:hlinkClick r:id="rId3" action="ppaction://hlinkfile"/>
              </a:rPr>
              <a:t>arthritis</a:t>
            </a:r>
            <a:r>
              <a:rPr lang="en-US" dirty="0" smtClean="0"/>
              <a:t>) can also cause nerve compression.</a:t>
            </a:r>
          </a:p>
          <a:p>
            <a:r>
              <a:rPr lang="en-US" dirty="0" smtClean="0"/>
              <a:t>Dysfunction of one nerve group, such as the distal median nerve, is called a </a:t>
            </a:r>
            <a:r>
              <a:rPr lang="en-US" dirty="0" err="1" smtClean="0">
                <a:hlinkClick r:id="rId4" action="ppaction://hlinkfile"/>
              </a:rPr>
              <a:t>mononeuropathy</a:t>
            </a:r>
            <a:r>
              <a:rPr lang="en-US" dirty="0" smtClean="0"/>
              <a:t>. </a:t>
            </a:r>
            <a:r>
              <a:rPr lang="en-US" dirty="0" err="1" smtClean="0"/>
              <a:t>Mononeuropathy</a:t>
            </a:r>
            <a:r>
              <a:rPr lang="en-US" dirty="0" smtClean="0"/>
              <a:t> means there is a local cause of the nerve damage, although occasionally body-wide ( </a:t>
            </a:r>
            <a:r>
              <a:rPr lang="en-US" dirty="0" smtClean="0">
                <a:hlinkClick r:id="rId5" action="ppaction://hlinkfile"/>
              </a:rPr>
              <a:t>systemic</a:t>
            </a:r>
            <a:r>
              <a:rPr lang="en-US" dirty="0" smtClean="0"/>
              <a:t>) disorders may cause isolated nerve damage.</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105</a:t>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Pain in the wrist or hand that wakes you up at night </a:t>
            </a:r>
          </a:p>
          <a:p>
            <a:pPr lvl="1"/>
            <a:r>
              <a:rPr lang="en-US" dirty="0" smtClean="0"/>
              <a:t>May be severe </a:t>
            </a:r>
          </a:p>
          <a:p>
            <a:pPr lvl="1"/>
            <a:r>
              <a:rPr lang="en-US" dirty="0" smtClean="0"/>
              <a:t>Pain may be felt in other areas (this is called referred pain) </a:t>
            </a:r>
          </a:p>
          <a:p>
            <a:r>
              <a:rPr lang="en-US" dirty="0" smtClean="0"/>
              <a:t>Sensation changes in </a:t>
            </a:r>
            <a:r>
              <a:rPr lang="en-US" dirty="0" smtClean="0">
                <a:solidFill>
                  <a:srgbClr val="FF0000"/>
                </a:solidFill>
              </a:rPr>
              <a:t>the thumb and first two fingers</a:t>
            </a:r>
            <a:r>
              <a:rPr lang="en-US" dirty="0" smtClean="0"/>
              <a:t>, such as: </a:t>
            </a:r>
          </a:p>
          <a:p>
            <a:pPr lvl="1"/>
            <a:r>
              <a:rPr lang="en-US" dirty="0" smtClean="0">
                <a:solidFill>
                  <a:srgbClr val="FF0000"/>
                </a:solidFill>
              </a:rPr>
              <a:t>Burning</a:t>
            </a:r>
            <a:r>
              <a:rPr lang="en-US" dirty="0" smtClean="0"/>
              <a:t> feeling </a:t>
            </a:r>
          </a:p>
          <a:p>
            <a:pPr lvl="1"/>
            <a:r>
              <a:rPr lang="en-US" dirty="0" smtClean="0">
                <a:hlinkClick r:id="rId2" action="ppaction://hlinkfile"/>
              </a:rPr>
              <a:t>Decreased sensation</a:t>
            </a:r>
            <a:r>
              <a:rPr lang="en-US" dirty="0" smtClean="0"/>
              <a:t> </a:t>
            </a:r>
          </a:p>
          <a:p>
            <a:pPr lvl="1"/>
            <a:r>
              <a:rPr lang="en-US" dirty="0" smtClean="0">
                <a:hlinkClick r:id="rId2" action="ppaction://hlinkfile"/>
              </a:rPr>
              <a:t>Numbness</a:t>
            </a:r>
            <a:r>
              <a:rPr lang="en-US" dirty="0" smtClean="0"/>
              <a:t> </a:t>
            </a:r>
          </a:p>
          <a:p>
            <a:pPr lvl="1"/>
            <a:r>
              <a:rPr lang="en-US" dirty="0" smtClean="0">
                <a:hlinkClick r:id="rId2" action="ppaction://hlinkfile"/>
              </a:rPr>
              <a:t>Tingling</a:t>
            </a:r>
            <a:r>
              <a:rPr lang="en-US" dirty="0" smtClean="0"/>
              <a:t> </a:t>
            </a:r>
          </a:p>
          <a:p>
            <a:r>
              <a:rPr lang="en-US" dirty="0" smtClean="0"/>
              <a:t>Weakness of the hand that causes you to: </a:t>
            </a:r>
          </a:p>
          <a:p>
            <a:pPr lvl="1"/>
            <a:r>
              <a:rPr lang="en-US" dirty="0" smtClean="0"/>
              <a:t>Drop things </a:t>
            </a:r>
          </a:p>
          <a:p>
            <a:pPr lvl="1"/>
            <a:r>
              <a:rPr lang="en-US" dirty="0" smtClean="0"/>
              <a:t>Have difficulty grasping objects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lstStyle/>
          <a:p>
            <a:r>
              <a:rPr lang="en-US" dirty="0" smtClean="0"/>
              <a:t>Over-the-counter or prescription medication may be needed to control nerve pain (</a:t>
            </a:r>
            <a:r>
              <a:rPr lang="en-US" dirty="0" smtClean="0">
                <a:hlinkClick r:id="rId2" action="ppaction://hlinkfile"/>
              </a:rPr>
              <a:t>neuralgia</a:t>
            </a:r>
            <a:r>
              <a:rPr lang="en-US" dirty="0" smtClean="0"/>
              <a:t>).</a:t>
            </a:r>
          </a:p>
          <a:p>
            <a:r>
              <a:rPr lang="en-US" dirty="0" smtClean="0"/>
              <a:t>rest </a:t>
            </a:r>
          </a:p>
          <a:p>
            <a:r>
              <a:rPr lang="en-US" dirty="0" smtClean="0"/>
              <a:t>Surgery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Olecranon</a:t>
            </a:r>
            <a:r>
              <a:rPr lang="en-US" b="1" dirty="0" smtClean="0"/>
              <a:t> Bursitis - Student's Elbow</a:t>
            </a:r>
            <a:endParaRPr lang="en-US" dirty="0"/>
          </a:p>
        </p:txBody>
      </p:sp>
      <p:sp>
        <p:nvSpPr>
          <p:cNvPr id="3" name="Content Placeholder 2"/>
          <p:cNvSpPr>
            <a:spLocks noGrp="1"/>
          </p:cNvSpPr>
          <p:nvPr>
            <p:ph idx="1"/>
          </p:nvPr>
        </p:nvSpPr>
        <p:spPr>
          <a:xfrm>
            <a:off x="152400" y="1600200"/>
            <a:ext cx="4191000" cy="4525963"/>
          </a:xfrm>
        </p:spPr>
        <p:txBody>
          <a:bodyPr>
            <a:normAutofit fontScale="77500" lnSpcReduction="20000"/>
          </a:bodyPr>
          <a:lstStyle/>
          <a:p>
            <a:r>
              <a:rPr lang="en-US" dirty="0" smtClean="0"/>
              <a:t>The </a:t>
            </a:r>
            <a:r>
              <a:rPr lang="en-US" dirty="0" err="1" smtClean="0">
                <a:solidFill>
                  <a:srgbClr val="FF0000"/>
                </a:solidFill>
              </a:rPr>
              <a:t>olecranon</a:t>
            </a:r>
            <a:r>
              <a:rPr lang="en-US" dirty="0" smtClean="0">
                <a:solidFill>
                  <a:srgbClr val="FF0000"/>
                </a:solidFill>
              </a:rPr>
              <a:t> </a:t>
            </a:r>
            <a:r>
              <a:rPr lang="en-US" dirty="0" smtClean="0"/>
              <a:t>bursa lies over the ulna at the posterior tip of the elbow. Since it is so near the </a:t>
            </a:r>
            <a:r>
              <a:rPr lang="en-US" dirty="0" smtClean="0">
                <a:solidFill>
                  <a:srgbClr val="FF0000"/>
                </a:solidFill>
              </a:rPr>
              <a:t>surface</a:t>
            </a:r>
            <a:r>
              <a:rPr lang="en-US" dirty="0" smtClean="0"/>
              <a:t> it is frequently subject to </a:t>
            </a:r>
            <a:r>
              <a:rPr lang="en-US" dirty="0" smtClean="0">
                <a:solidFill>
                  <a:srgbClr val="FF0000"/>
                </a:solidFill>
              </a:rPr>
              <a:t>trauma</a:t>
            </a:r>
            <a:r>
              <a:rPr lang="en-US" dirty="0" smtClean="0"/>
              <a:t>. Typically this is caused by constant irritation when the patient leans on the table whilst reading or writing but can also be caused by a fall onto a hard surface.</a:t>
            </a:r>
            <a:r>
              <a:rPr lang="en-US" baseline="30000" dirty="0" smtClean="0">
                <a:hlinkClick r:id="" action="ppaction://hlinkfile"/>
              </a:rPr>
              <a:t>1</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108</a:t>
            </a:fld>
            <a:endParaRPr lang="en-US"/>
          </a:p>
        </p:txBody>
      </p:sp>
      <p:pic>
        <p:nvPicPr>
          <p:cNvPr id="124930" name="Picture 2" descr="Elbow olecranon bursa anatomy"/>
          <p:cNvPicPr>
            <a:picLocks noChangeAspect="1" noChangeArrowheads="1"/>
          </p:cNvPicPr>
          <p:nvPr/>
        </p:nvPicPr>
        <p:blipFill>
          <a:blip r:embed="rId2" cstate="print"/>
          <a:srcRect/>
          <a:stretch>
            <a:fillRect/>
          </a:stretch>
        </p:blipFill>
        <p:spPr bwMode="auto">
          <a:xfrm>
            <a:off x="4419600" y="1600200"/>
            <a:ext cx="4528456" cy="3962400"/>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a:t>
            </a:r>
            <a:endParaRPr lang="en-US" dirty="0"/>
          </a:p>
        </p:txBody>
      </p:sp>
      <p:sp>
        <p:nvSpPr>
          <p:cNvPr id="3" name="Content Placeholder 2"/>
          <p:cNvSpPr>
            <a:spLocks noGrp="1"/>
          </p:cNvSpPr>
          <p:nvPr>
            <p:ph idx="1"/>
          </p:nvPr>
        </p:nvSpPr>
        <p:spPr>
          <a:xfrm>
            <a:off x="304800" y="1600200"/>
            <a:ext cx="3733800" cy="4525963"/>
          </a:xfrm>
        </p:spPr>
        <p:txBody>
          <a:bodyPr/>
          <a:lstStyle/>
          <a:p>
            <a:r>
              <a:rPr lang="en-US" dirty="0" smtClean="0"/>
              <a:t>Elbow </a:t>
            </a:r>
            <a:r>
              <a:rPr lang="en-US" dirty="0" smtClean="0">
                <a:solidFill>
                  <a:srgbClr val="FF0000"/>
                </a:solidFill>
              </a:rPr>
              <a:t>pain</a:t>
            </a:r>
            <a:r>
              <a:rPr lang="en-US" dirty="0" smtClean="0"/>
              <a:t> at rest and during exercise. </a:t>
            </a:r>
          </a:p>
          <a:p>
            <a:r>
              <a:rPr lang="en-US" dirty="0" smtClean="0"/>
              <a:t>A painful </a:t>
            </a:r>
            <a:r>
              <a:rPr lang="en-US" dirty="0" smtClean="0">
                <a:solidFill>
                  <a:srgbClr val="FF0000"/>
                </a:solidFill>
              </a:rPr>
              <a:t>swelling</a:t>
            </a:r>
            <a:r>
              <a:rPr lang="en-US" dirty="0" smtClean="0"/>
              <a:t> on the back of the elbow. </a:t>
            </a:r>
          </a:p>
          <a:p>
            <a:r>
              <a:rPr lang="en-US" dirty="0" smtClean="0"/>
              <a:t>Limited </a:t>
            </a:r>
            <a:r>
              <a:rPr lang="en-US" dirty="0" smtClean="0">
                <a:solidFill>
                  <a:srgbClr val="FF0000"/>
                </a:solidFill>
              </a:rPr>
              <a:t>mobility</a:t>
            </a:r>
            <a:r>
              <a:rPr lang="en-US" dirty="0" smtClean="0"/>
              <a:t> in the elbow.</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109</a:t>
            </a:fld>
            <a:endParaRPr lang="en-US"/>
          </a:p>
        </p:txBody>
      </p:sp>
      <p:pic>
        <p:nvPicPr>
          <p:cNvPr id="123906" name="Picture 2" descr="http://www.aidmybursa.com/_img/elbow-bursa.jpg"/>
          <p:cNvPicPr>
            <a:picLocks noChangeAspect="1" noChangeArrowheads="1"/>
          </p:cNvPicPr>
          <p:nvPr/>
        </p:nvPicPr>
        <p:blipFill>
          <a:blip r:embed="rId2" cstate="print"/>
          <a:srcRect/>
          <a:stretch>
            <a:fillRect/>
          </a:stretch>
        </p:blipFill>
        <p:spPr bwMode="auto">
          <a:xfrm>
            <a:off x="4343400" y="1600200"/>
            <a:ext cx="4191000" cy="452393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Acromioclavicular dislocation</a:t>
            </a:r>
            <a:endParaRPr lang="en-US" dirty="0"/>
          </a:p>
        </p:txBody>
      </p:sp>
      <p:sp>
        <p:nvSpPr>
          <p:cNvPr id="3" name="Content Placeholder 2"/>
          <p:cNvSpPr>
            <a:spLocks noGrp="1"/>
          </p:cNvSpPr>
          <p:nvPr>
            <p:ph idx="1"/>
          </p:nvPr>
        </p:nvSpPr>
        <p:spPr>
          <a:xfrm>
            <a:off x="152400" y="1600200"/>
            <a:ext cx="4038600" cy="4525963"/>
          </a:xfrm>
        </p:spPr>
        <p:txBody>
          <a:bodyPr>
            <a:normAutofit fontScale="92500" lnSpcReduction="20000"/>
          </a:bodyPr>
          <a:lstStyle/>
          <a:p>
            <a:r>
              <a:rPr lang="en-US" b="1" dirty="0" smtClean="0"/>
              <a:t>Introduction:</a:t>
            </a:r>
          </a:p>
          <a:p>
            <a:r>
              <a:rPr lang="en-US" dirty="0" smtClean="0"/>
              <a:t>A shoulder separation is a fairly common injury, especially in certain sports. </a:t>
            </a:r>
          </a:p>
          <a:p>
            <a:r>
              <a:rPr lang="en-US" dirty="0" smtClean="0"/>
              <a:t>The AC joint is where the acromion and the clavicle meet. </a:t>
            </a:r>
            <a:r>
              <a:rPr lang="en-US" i="1" dirty="0" smtClean="0"/>
              <a:t>Ligaments</a:t>
            </a:r>
            <a:r>
              <a:rPr lang="en-US" dirty="0" smtClean="0"/>
              <a:t> hold these two bones together.</a:t>
            </a:r>
          </a:p>
          <a:p>
            <a:r>
              <a:rPr lang="en-US" dirty="0" smtClean="0">
                <a:hlinkClick r:id="rId2" action="ppaction://hlinkfile"/>
              </a:rPr>
              <a:t>Clip </a:t>
            </a:r>
            <a:endParaRPr lang="en-US" dirty="0" smtClean="0"/>
          </a:p>
          <a:p>
            <a:endParaRPr lang="en-US" dirty="0"/>
          </a:p>
        </p:txBody>
      </p:sp>
      <p:pic>
        <p:nvPicPr>
          <p:cNvPr id="5" name="shoulder_acromioclavicular_separation_intro01" descr=" "/>
          <p:cNvPicPr/>
          <p:nvPr/>
        </p:nvPicPr>
        <p:blipFill>
          <a:blip r:embed="rId3" cstate="print"/>
          <a:srcRect/>
          <a:stretch>
            <a:fillRect/>
          </a:stretch>
        </p:blipFill>
        <p:spPr bwMode="auto">
          <a:xfrm>
            <a:off x="4343400" y="1676400"/>
            <a:ext cx="4491990" cy="4495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084B08B3-80BE-4085-812B-4E4D037AAC67}" type="slidenum">
              <a:rPr lang="en-US" smtClean="0"/>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a:t>
            </a:r>
            <a:endParaRPr lang="en-US" dirty="0"/>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r>
              <a:rPr lang="en-US" dirty="0" smtClean="0"/>
              <a:t>You cannot normally feel or see a bursa. If the </a:t>
            </a:r>
            <a:r>
              <a:rPr lang="en-US" dirty="0" err="1" smtClean="0"/>
              <a:t>olecranon</a:t>
            </a:r>
            <a:r>
              <a:rPr lang="en-US" dirty="0" smtClean="0"/>
              <a:t> bursa is </a:t>
            </a:r>
            <a:r>
              <a:rPr lang="en-US" dirty="0" smtClean="0">
                <a:solidFill>
                  <a:srgbClr val="FF0000"/>
                </a:solidFill>
              </a:rPr>
              <a:t>inflamed</a:t>
            </a:r>
            <a:r>
              <a:rPr lang="en-US" dirty="0" smtClean="0"/>
              <a:t> then it causes a </a:t>
            </a:r>
            <a:r>
              <a:rPr lang="en-US" dirty="0" smtClean="0">
                <a:solidFill>
                  <a:srgbClr val="FF0000"/>
                </a:solidFill>
              </a:rPr>
              <a:t>thickness and swelling </a:t>
            </a:r>
            <a:r>
              <a:rPr lang="en-US" dirty="0" smtClean="0"/>
              <a:t>over the back of the elbow.</a:t>
            </a:r>
          </a:p>
          <a:p>
            <a:r>
              <a:rPr lang="en-US" dirty="0" smtClean="0"/>
              <a:t>Most cases (those not infected or associated with arthritis) are </a:t>
            </a:r>
            <a:r>
              <a:rPr lang="en-US" dirty="0" smtClean="0">
                <a:solidFill>
                  <a:srgbClr val="FF0000"/>
                </a:solidFill>
              </a:rPr>
              <a:t>painless</a:t>
            </a:r>
            <a:r>
              <a:rPr lang="en-US" dirty="0" smtClean="0"/>
              <a:t>, or are only mildly painful. The movement of the elbow joint is not affected. </a:t>
            </a:r>
          </a:p>
          <a:p>
            <a:r>
              <a:rPr lang="en-US" dirty="0" smtClean="0"/>
              <a:t>If the bursa is </a:t>
            </a:r>
            <a:r>
              <a:rPr lang="en-US" dirty="0" smtClean="0">
                <a:solidFill>
                  <a:srgbClr val="FF0000"/>
                </a:solidFill>
              </a:rPr>
              <a:t>infected</a:t>
            </a:r>
            <a:r>
              <a:rPr lang="en-US" dirty="0" smtClean="0"/>
              <a:t> ('septic' </a:t>
            </a:r>
            <a:r>
              <a:rPr lang="en-US" dirty="0" err="1" smtClean="0"/>
              <a:t>olecranon</a:t>
            </a:r>
            <a:r>
              <a:rPr lang="en-US" dirty="0" smtClean="0"/>
              <a:t> bursitis) then you will usually develop </a:t>
            </a:r>
            <a:r>
              <a:rPr lang="en-US" dirty="0" smtClean="0">
                <a:solidFill>
                  <a:srgbClr val="FF0000"/>
                </a:solidFill>
              </a:rPr>
              <a:t>pain</a:t>
            </a:r>
            <a:r>
              <a:rPr lang="en-US" dirty="0" smtClean="0"/>
              <a:t>, </a:t>
            </a:r>
            <a:r>
              <a:rPr lang="en-US" dirty="0" smtClean="0">
                <a:solidFill>
                  <a:srgbClr val="FF0000"/>
                </a:solidFill>
              </a:rPr>
              <a:t>redness</a:t>
            </a:r>
            <a:r>
              <a:rPr lang="en-US" dirty="0" smtClean="0"/>
              <a:t> and tenderness behind the elbow.</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RICE </a:t>
            </a:r>
            <a:r>
              <a:rPr lang="en-US" b="1" dirty="0" smtClean="0"/>
              <a:t>treatment</a:t>
            </a:r>
            <a:r>
              <a:rPr lang="en-US" dirty="0" smtClean="0"/>
              <a:t>. You may find the swelling improves with (R)</a:t>
            </a:r>
            <a:r>
              <a:rPr lang="en-US" dirty="0" err="1" smtClean="0"/>
              <a:t>est</a:t>
            </a:r>
            <a:r>
              <a:rPr lang="en-US" dirty="0" smtClean="0"/>
              <a:t>, (I)</a:t>
            </a:r>
            <a:r>
              <a:rPr lang="en-US" dirty="0" err="1" smtClean="0"/>
              <a:t>ce</a:t>
            </a:r>
            <a:r>
              <a:rPr lang="en-US" dirty="0" smtClean="0"/>
              <a:t> packs, (C)</a:t>
            </a:r>
            <a:r>
              <a:rPr lang="en-US" dirty="0" err="1" smtClean="0"/>
              <a:t>ompression</a:t>
            </a:r>
            <a:r>
              <a:rPr lang="en-US" dirty="0" smtClean="0"/>
              <a:t> (wearing a bandage) and (E)</a:t>
            </a:r>
            <a:r>
              <a:rPr lang="en-US" dirty="0" err="1" smtClean="0"/>
              <a:t>levation</a:t>
            </a:r>
            <a:r>
              <a:rPr lang="en-US" dirty="0" smtClean="0"/>
              <a:t> (keeping the elbow in a raised position).</a:t>
            </a:r>
          </a:p>
          <a:p>
            <a:r>
              <a:rPr lang="en-US" b="1" dirty="0" smtClean="0"/>
              <a:t>Anti-inflammatory medication (such as </a:t>
            </a:r>
            <a:r>
              <a:rPr lang="en-US" b="1" dirty="0" smtClean="0">
                <a:solidFill>
                  <a:srgbClr val="FF0000"/>
                </a:solidFill>
              </a:rPr>
              <a:t>ibuprofen</a:t>
            </a:r>
            <a:r>
              <a:rPr lang="en-US" b="1" dirty="0" smtClean="0"/>
              <a:t>, </a:t>
            </a:r>
            <a:r>
              <a:rPr lang="en-US" b="1" dirty="0" smtClean="0">
                <a:solidFill>
                  <a:srgbClr val="FF0000"/>
                </a:solidFill>
              </a:rPr>
              <a:t>naproxen</a:t>
            </a:r>
            <a:r>
              <a:rPr lang="en-US" b="1" dirty="0" smtClean="0"/>
              <a:t>, </a:t>
            </a:r>
            <a:r>
              <a:rPr lang="en-US" b="1" dirty="0" err="1" smtClean="0">
                <a:solidFill>
                  <a:srgbClr val="FF0000"/>
                </a:solidFill>
              </a:rPr>
              <a:t>diclofenac</a:t>
            </a:r>
            <a:r>
              <a:rPr lang="en-US" b="1" dirty="0" smtClean="0"/>
              <a:t>, etc)</a:t>
            </a:r>
            <a:r>
              <a:rPr lang="en-US" dirty="0" smtClean="0"/>
              <a:t> may be prescribed to reduce inflammation and swelling.</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treatment</a:t>
            </a:r>
            <a:endParaRPr lang="en-US"/>
          </a:p>
        </p:txBody>
      </p:sp>
      <p:sp>
        <p:nvSpPr>
          <p:cNvPr id="3" name="Content Placeholder 2"/>
          <p:cNvSpPr>
            <a:spLocks noGrp="1"/>
          </p:cNvSpPr>
          <p:nvPr>
            <p:ph idx="1"/>
          </p:nvPr>
        </p:nvSpPr>
        <p:spPr/>
        <p:txBody>
          <a:bodyPr>
            <a:normAutofit fontScale="77500" lnSpcReduction="20000"/>
          </a:bodyPr>
          <a:lstStyle/>
          <a:p>
            <a:r>
              <a:rPr lang="en-US" b="1" dirty="0" smtClean="0">
                <a:solidFill>
                  <a:srgbClr val="FF0000"/>
                </a:solidFill>
              </a:rPr>
              <a:t>Ultrasound and electrical treatment</a:t>
            </a:r>
            <a:r>
              <a:rPr lang="en-US" dirty="0" smtClean="0">
                <a:solidFill>
                  <a:srgbClr val="FF0000"/>
                </a:solidFill>
              </a:rPr>
              <a:t> </a:t>
            </a:r>
            <a:r>
              <a:rPr lang="en-US" dirty="0" smtClean="0"/>
              <a:t>have helped some people.</a:t>
            </a:r>
          </a:p>
          <a:p>
            <a:r>
              <a:rPr lang="en-US" b="1" dirty="0" smtClean="0"/>
              <a:t>A </a:t>
            </a:r>
            <a:r>
              <a:rPr lang="en-US" b="1" dirty="0" smtClean="0">
                <a:solidFill>
                  <a:srgbClr val="FF0000"/>
                </a:solidFill>
              </a:rPr>
              <a:t>steroid injection</a:t>
            </a:r>
            <a:r>
              <a:rPr lang="en-US" dirty="0" smtClean="0">
                <a:solidFill>
                  <a:srgbClr val="FF0000"/>
                </a:solidFill>
              </a:rPr>
              <a:t> </a:t>
            </a:r>
            <a:r>
              <a:rPr lang="en-US" dirty="0" smtClean="0"/>
              <a:t>into the bursa may cure the problem. Steroids are good at reducing inflammation.</a:t>
            </a:r>
          </a:p>
          <a:p>
            <a:r>
              <a:rPr lang="en-US" b="1" dirty="0" smtClean="0">
                <a:solidFill>
                  <a:srgbClr val="FF0000"/>
                </a:solidFill>
              </a:rPr>
              <a:t>Aspiration</a:t>
            </a:r>
            <a:r>
              <a:rPr lang="en-US" b="1" dirty="0" smtClean="0"/>
              <a:t> (draining the fluid)</a:t>
            </a:r>
            <a:r>
              <a:rPr lang="en-US" dirty="0" smtClean="0"/>
              <a:t> can be done with a needle and syringe if a lot of fluid builds up. However, the fluid tends to build up again after being drained. Therefore, you may be advised to wear a tight pressure bandage for a while after the fluid is drained to prevent it building up again.</a:t>
            </a:r>
          </a:p>
          <a:p>
            <a:r>
              <a:rPr lang="en-US" b="1" dirty="0" smtClean="0">
                <a:solidFill>
                  <a:srgbClr val="FF0000"/>
                </a:solidFill>
              </a:rPr>
              <a:t>Surgery</a:t>
            </a:r>
            <a:r>
              <a:rPr lang="en-US" dirty="0" smtClean="0">
                <a:solidFill>
                  <a:srgbClr val="FF0000"/>
                </a:solidFill>
              </a:rPr>
              <a:t> </a:t>
            </a:r>
            <a:r>
              <a:rPr lang="en-US" dirty="0" smtClean="0"/>
              <a:t>to remove the bursa is an option if the above do not work.</a:t>
            </a:r>
          </a:p>
          <a:p>
            <a:r>
              <a:rPr lang="en-US" b="1" dirty="0" smtClean="0">
                <a:solidFill>
                  <a:srgbClr val="FF0000"/>
                </a:solidFill>
              </a:rPr>
              <a:t>Antibiotics</a:t>
            </a:r>
            <a:r>
              <a:rPr lang="en-US" dirty="0" smtClean="0">
                <a:solidFill>
                  <a:srgbClr val="FF0000"/>
                </a:solidFill>
              </a:rPr>
              <a:t> </a:t>
            </a:r>
            <a:r>
              <a:rPr lang="en-US" dirty="0" smtClean="0"/>
              <a:t>are needed if the cause of the bursitis is an infection.</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772400" cy="1143000"/>
          </a:xfrm>
        </p:spPr>
        <p:txBody>
          <a:bodyPr>
            <a:noAutofit/>
          </a:bodyPr>
          <a:lstStyle/>
          <a:p>
            <a:r>
              <a:rPr lang="en-US" sz="3600" b="1" dirty="0" smtClean="0"/>
              <a:t>Elbow Dislocations and Fracture-Dislocations </a:t>
            </a:r>
            <a:endParaRPr lang="en-US" sz="3600" dirty="0"/>
          </a:p>
        </p:txBody>
      </p:sp>
      <p:sp>
        <p:nvSpPr>
          <p:cNvPr id="3" name="Content Placeholder 2"/>
          <p:cNvSpPr>
            <a:spLocks noGrp="1"/>
          </p:cNvSpPr>
          <p:nvPr>
            <p:ph idx="1"/>
          </p:nvPr>
        </p:nvSpPr>
        <p:spPr>
          <a:xfrm>
            <a:off x="228600" y="1600200"/>
            <a:ext cx="3886200" cy="4525963"/>
          </a:xfrm>
        </p:spPr>
        <p:txBody>
          <a:bodyPr>
            <a:normAutofit fontScale="77500" lnSpcReduction="20000"/>
          </a:bodyPr>
          <a:lstStyle/>
          <a:p>
            <a:r>
              <a:rPr lang="en-US" dirty="0" smtClean="0"/>
              <a:t>When the joint surfaces of an elbow are separated, the elbow is dislocated. Elbow dislocations can be </a:t>
            </a:r>
            <a:r>
              <a:rPr lang="en-US" dirty="0" smtClean="0">
                <a:solidFill>
                  <a:srgbClr val="FF0000"/>
                </a:solidFill>
              </a:rPr>
              <a:t>complete</a:t>
            </a:r>
            <a:r>
              <a:rPr lang="en-US" dirty="0" smtClean="0"/>
              <a:t> or </a:t>
            </a:r>
            <a:r>
              <a:rPr lang="en-US" dirty="0" smtClean="0">
                <a:solidFill>
                  <a:srgbClr val="FF0000"/>
                </a:solidFill>
              </a:rPr>
              <a:t>partial</a:t>
            </a:r>
            <a:r>
              <a:rPr lang="en-US" dirty="0" smtClean="0"/>
              <a:t>.</a:t>
            </a:r>
          </a:p>
          <a:p>
            <a:r>
              <a:rPr lang="en-US" dirty="0" smtClean="0">
                <a:solidFill>
                  <a:srgbClr val="FF0000"/>
                </a:solidFill>
              </a:rPr>
              <a:t>Three</a:t>
            </a:r>
            <a:r>
              <a:rPr lang="en-US" dirty="0" smtClean="0"/>
              <a:t> bones come together to make up the elbow joint. The humerus is the bone in the upper arm. Two bones from the forearm (the radius and the ulna) form the lower part of the elbow.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113</a:t>
            </a:fld>
            <a:endParaRPr lang="en-US"/>
          </a:p>
        </p:txBody>
      </p:sp>
      <p:pic>
        <p:nvPicPr>
          <p:cNvPr id="5122" name="Picture 2" descr="http://orthoinfo.aaos.org/../figures/A00029F01b.jpg"/>
          <p:cNvPicPr>
            <a:picLocks noChangeAspect="1" noChangeArrowheads="1"/>
          </p:cNvPicPr>
          <p:nvPr/>
        </p:nvPicPr>
        <p:blipFill>
          <a:blip r:embed="rId2" cstate="print"/>
          <a:srcRect/>
          <a:stretch>
            <a:fillRect/>
          </a:stretch>
        </p:blipFill>
        <p:spPr bwMode="auto">
          <a:xfrm>
            <a:off x="4343400" y="1676400"/>
            <a:ext cx="4572000" cy="4295908"/>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Anatomy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114</a:t>
            </a:fld>
            <a:endParaRPr lang="en-US"/>
          </a:p>
        </p:txBody>
      </p:sp>
      <p:pic>
        <p:nvPicPr>
          <p:cNvPr id="4098" name="Picture 2" descr="http://orthoinfo.aaos.org/../figures/A00029F01a.jpg"/>
          <p:cNvPicPr>
            <a:picLocks noChangeAspect="1" noChangeArrowheads="1"/>
          </p:cNvPicPr>
          <p:nvPr/>
        </p:nvPicPr>
        <p:blipFill>
          <a:blip r:embed="rId2" cstate="print"/>
          <a:srcRect/>
          <a:stretch>
            <a:fillRect/>
          </a:stretch>
        </p:blipFill>
        <p:spPr bwMode="auto">
          <a:xfrm>
            <a:off x="228600" y="1905000"/>
            <a:ext cx="8572495" cy="3429000"/>
          </a:xfrm>
          <a:prstGeom prst="rect">
            <a:avLst/>
          </a:prstGeom>
          <a:noFill/>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 </a:t>
            </a:r>
            <a:endParaRPr lang="en-US" dirty="0"/>
          </a:p>
        </p:txBody>
      </p:sp>
      <p:sp>
        <p:nvSpPr>
          <p:cNvPr id="3" name="Content Placeholder 2"/>
          <p:cNvSpPr>
            <a:spLocks noGrp="1"/>
          </p:cNvSpPr>
          <p:nvPr>
            <p:ph idx="1"/>
          </p:nvPr>
        </p:nvSpPr>
        <p:spPr>
          <a:xfrm>
            <a:off x="457200" y="1600200"/>
            <a:ext cx="3505200" cy="4525963"/>
          </a:xfrm>
        </p:spPr>
        <p:txBody>
          <a:bodyPr>
            <a:normAutofit lnSpcReduction="10000"/>
          </a:bodyPr>
          <a:lstStyle/>
          <a:p>
            <a:r>
              <a:rPr lang="en-US" dirty="0" smtClean="0"/>
              <a:t>A </a:t>
            </a:r>
            <a:r>
              <a:rPr lang="en-US" b="1" i="1" dirty="0" smtClean="0"/>
              <a:t>simple dislocation</a:t>
            </a:r>
            <a:r>
              <a:rPr lang="en-US" dirty="0" smtClean="0"/>
              <a:t> does not have any major bone injury. </a:t>
            </a:r>
          </a:p>
          <a:p>
            <a:r>
              <a:rPr lang="en-US" dirty="0" smtClean="0"/>
              <a:t>A </a:t>
            </a:r>
            <a:r>
              <a:rPr lang="en-US" b="1" i="1" dirty="0" smtClean="0"/>
              <a:t>complex dislocation</a:t>
            </a:r>
            <a:r>
              <a:rPr lang="en-US" dirty="0" smtClean="0"/>
              <a:t> can have severe bone and ligament injuries.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115</a:t>
            </a:fld>
            <a:endParaRPr lang="en-US"/>
          </a:p>
        </p:txBody>
      </p:sp>
      <p:pic>
        <p:nvPicPr>
          <p:cNvPr id="3074" name="Picture 2" descr="http://orthoinfo.aaos.org/../figures/A00029F02.jpg"/>
          <p:cNvPicPr>
            <a:picLocks noChangeAspect="1" noChangeArrowheads="1"/>
          </p:cNvPicPr>
          <p:nvPr/>
        </p:nvPicPr>
        <p:blipFill>
          <a:blip r:embed="rId2" cstate="print"/>
          <a:srcRect/>
          <a:stretch>
            <a:fillRect/>
          </a:stretch>
        </p:blipFill>
        <p:spPr bwMode="auto">
          <a:xfrm>
            <a:off x="4343400" y="3886200"/>
            <a:ext cx="3794587" cy="2438400"/>
          </a:xfrm>
          <a:prstGeom prst="rect">
            <a:avLst/>
          </a:prstGeom>
          <a:noFill/>
        </p:spPr>
      </p:pic>
      <p:pic>
        <p:nvPicPr>
          <p:cNvPr id="3076" name="Picture 4" descr="http://orthoinfo.aaos.org/../figures/A00029F03.jpg"/>
          <p:cNvPicPr>
            <a:picLocks noChangeAspect="1" noChangeArrowheads="1"/>
          </p:cNvPicPr>
          <p:nvPr/>
        </p:nvPicPr>
        <p:blipFill>
          <a:blip r:embed="rId3" cstate="print"/>
          <a:srcRect/>
          <a:stretch>
            <a:fillRect/>
          </a:stretch>
        </p:blipFill>
        <p:spPr bwMode="auto">
          <a:xfrm>
            <a:off x="4343400" y="1219200"/>
            <a:ext cx="3810000" cy="2297416"/>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a:t>
            </a:r>
            <a:endParaRPr lang="en-US" dirty="0"/>
          </a:p>
        </p:txBody>
      </p:sp>
      <p:sp>
        <p:nvSpPr>
          <p:cNvPr id="3" name="Content Placeholder 2"/>
          <p:cNvSpPr>
            <a:spLocks noGrp="1"/>
          </p:cNvSpPr>
          <p:nvPr>
            <p:ph idx="1"/>
          </p:nvPr>
        </p:nvSpPr>
        <p:spPr>
          <a:xfrm>
            <a:off x="304800" y="1600200"/>
            <a:ext cx="3657600" cy="4525963"/>
          </a:xfrm>
        </p:spPr>
        <p:txBody>
          <a:bodyPr>
            <a:normAutofit/>
          </a:bodyPr>
          <a:lstStyle/>
          <a:p>
            <a:r>
              <a:rPr lang="en-US" dirty="0" smtClean="0"/>
              <a:t>A complete elbow dislocation is extremely painful and very obvious. The arm will look deformed and may have an odd twist at the elbow.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116</a:t>
            </a:fld>
            <a:endParaRPr lang="en-US"/>
          </a:p>
        </p:txBody>
      </p:sp>
      <p:pic>
        <p:nvPicPr>
          <p:cNvPr id="5" name="Picture 4"/>
          <p:cNvPicPr>
            <a:picLocks noChangeAspect="1"/>
          </p:cNvPicPr>
          <p:nvPr/>
        </p:nvPicPr>
        <p:blipFill>
          <a:blip r:embed="rId2"/>
          <a:stretch>
            <a:fillRect/>
          </a:stretch>
        </p:blipFill>
        <p:spPr>
          <a:xfrm>
            <a:off x="3947843" y="1219200"/>
            <a:ext cx="4967557" cy="4038600"/>
          </a:xfrm>
          <a:prstGeom prst="rect">
            <a:avLst/>
          </a:prstGeo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goal of immediate treatment of a dislocated elbow is to </a:t>
            </a:r>
            <a:r>
              <a:rPr lang="en-US" dirty="0" smtClean="0">
                <a:solidFill>
                  <a:srgbClr val="FF0000"/>
                </a:solidFill>
              </a:rPr>
              <a:t>return the elbow to its normal alignment</a:t>
            </a:r>
            <a:r>
              <a:rPr lang="en-US" dirty="0" smtClean="0"/>
              <a:t>. The long- term goal is to restore function to the arm. </a:t>
            </a:r>
          </a:p>
          <a:p>
            <a:r>
              <a:rPr lang="en-US" b="1" i="1" dirty="0" smtClean="0"/>
              <a:t>Nonsurgical Treatment :</a:t>
            </a:r>
          </a:p>
          <a:p>
            <a:r>
              <a:rPr lang="en-US" dirty="0" smtClean="0">
                <a:solidFill>
                  <a:srgbClr val="FF0000"/>
                </a:solidFill>
              </a:rPr>
              <a:t>Simple elbow dislocations </a:t>
            </a:r>
            <a:r>
              <a:rPr lang="en-US" dirty="0" smtClean="0"/>
              <a:t>are treated by keeping the elbow </a:t>
            </a:r>
            <a:r>
              <a:rPr lang="en-US" dirty="0" smtClean="0">
                <a:solidFill>
                  <a:srgbClr val="FF0000"/>
                </a:solidFill>
              </a:rPr>
              <a:t>immobile</a:t>
            </a:r>
            <a:r>
              <a:rPr lang="en-US" dirty="0" smtClean="0"/>
              <a:t> in a splint or sling for two to </a:t>
            </a:r>
            <a:r>
              <a:rPr lang="en-US" dirty="0" smtClean="0">
                <a:solidFill>
                  <a:srgbClr val="FF0000"/>
                </a:solidFill>
              </a:rPr>
              <a:t>three weeks</a:t>
            </a:r>
            <a:r>
              <a:rPr lang="en-US" dirty="0" smtClean="0"/>
              <a:t>, followed by early motion exercises. If the elbow is kept immobile for a long time, the ability to move the elbow fully (range of motion) may be affected. Physical therapy can be helpful during this period of recovery.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696200" cy="1143000"/>
          </a:xfrm>
        </p:spPr>
        <p:txBody>
          <a:bodyPr>
            <a:noAutofit/>
          </a:bodyPr>
          <a:lstStyle/>
          <a:p>
            <a:r>
              <a:rPr lang="en-US" sz="3600" b="1" dirty="0" smtClean="0"/>
              <a:t>Loose Bodies in the Elbow Joint </a:t>
            </a:r>
            <a:endParaRPr lang="en-US" sz="3600" dirty="0"/>
          </a:p>
        </p:txBody>
      </p:sp>
      <p:sp>
        <p:nvSpPr>
          <p:cNvPr id="3" name="Content Placeholder 2"/>
          <p:cNvSpPr>
            <a:spLocks noGrp="1"/>
          </p:cNvSpPr>
          <p:nvPr>
            <p:ph idx="1"/>
          </p:nvPr>
        </p:nvSpPr>
        <p:spPr>
          <a:xfrm>
            <a:off x="228600" y="1524000"/>
            <a:ext cx="4267200" cy="4876800"/>
          </a:xfrm>
        </p:spPr>
        <p:txBody>
          <a:bodyPr>
            <a:normAutofit fontScale="92500" lnSpcReduction="10000"/>
          </a:bodyPr>
          <a:lstStyle/>
          <a:p>
            <a:r>
              <a:rPr lang="en-US" dirty="0" smtClean="0"/>
              <a:t>In </a:t>
            </a:r>
            <a:r>
              <a:rPr lang="en-US" dirty="0" smtClean="0">
                <a:solidFill>
                  <a:srgbClr val="FF0000"/>
                </a:solidFill>
              </a:rPr>
              <a:t>throwing</a:t>
            </a:r>
            <a:r>
              <a:rPr lang="en-US" dirty="0" smtClean="0"/>
              <a:t> movements, the lateral part of the elbow is exposed to considerable forces.</a:t>
            </a:r>
          </a:p>
          <a:p>
            <a:pPr>
              <a:buNone/>
            </a:pPr>
            <a:r>
              <a:rPr lang="en-US" dirty="0" smtClean="0"/>
              <a:t> </a:t>
            </a:r>
          </a:p>
          <a:p>
            <a:r>
              <a:rPr lang="en-US" dirty="0" smtClean="0"/>
              <a:t>Occasionally, small </a:t>
            </a:r>
            <a:r>
              <a:rPr lang="en-US" dirty="0" smtClean="0">
                <a:solidFill>
                  <a:srgbClr val="FF0000"/>
                </a:solidFill>
              </a:rPr>
              <a:t>pieces of cartilage </a:t>
            </a:r>
            <a:r>
              <a:rPr lang="en-US" dirty="0" smtClean="0"/>
              <a:t>or </a:t>
            </a:r>
            <a:r>
              <a:rPr lang="en-US" dirty="0" smtClean="0">
                <a:solidFill>
                  <a:srgbClr val="FF0000"/>
                </a:solidFill>
              </a:rPr>
              <a:t>bone</a:t>
            </a:r>
            <a:r>
              <a:rPr lang="en-US" dirty="0" smtClean="0"/>
              <a:t> chips may break off in the elbow joint, and </a:t>
            </a:r>
            <a:r>
              <a:rPr lang="en-US" dirty="0" smtClean="0">
                <a:solidFill>
                  <a:srgbClr val="FF0000"/>
                </a:solidFill>
              </a:rPr>
              <a:t>catch</a:t>
            </a:r>
            <a:r>
              <a:rPr lang="en-US" dirty="0" smtClean="0"/>
              <a:t> or get stuck in the joint.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118</a:t>
            </a:fld>
            <a:endParaRPr lang="en-US"/>
          </a:p>
        </p:txBody>
      </p:sp>
      <p:pic>
        <p:nvPicPr>
          <p:cNvPr id="6146" name="Picture 2" descr="http://denversportsmed.com/ElbowLooseBodies250.jpg"/>
          <p:cNvPicPr>
            <a:picLocks noChangeAspect="1" noChangeArrowheads="1"/>
          </p:cNvPicPr>
          <p:nvPr/>
        </p:nvPicPr>
        <p:blipFill>
          <a:blip r:embed="rId2" cstate="print"/>
          <a:srcRect/>
          <a:stretch>
            <a:fillRect/>
          </a:stretch>
        </p:blipFill>
        <p:spPr bwMode="auto">
          <a:xfrm>
            <a:off x="4648200" y="1600200"/>
            <a:ext cx="4325270" cy="4653992"/>
          </a:xfrm>
          <a:prstGeom prst="rect">
            <a:avLst/>
          </a:prstGeom>
          <a:noFill/>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Causes</a:t>
            </a:r>
            <a:endParaRPr lang="en-US" dirty="0"/>
          </a:p>
        </p:txBody>
      </p:sp>
      <p:sp>
        <p:nvSpPr>
          <p:cNvPr id="3" name="Content Placeholder 2"/>
          <p:cNvSpPr>
            <a:spLocks noGrp="1"/>
          </p:cNvSpPr>
          <p:nvPr>
            <p:ph idx="1"/>
          </p:nvPr>
        </p:nvSpPr>
        <p:spPr>
          <a:xfrm>
            <a:off x="457200" y="1600200"/>
            <a:ext cx="3352800" cy="4525963"/>
          </a:xfrm>
        </p:spPr>
        <p:txBody>
          <a:bodyPr/>
          <a:lstStyle/>
          <a:p>
            <a:r>
              <a:rPr lang="en-US" dirty="0" smtClean="0"/>
              <a:t>In addition to </a:t>
            </a:r>
            <a:r>
              <a:rPr lang="en-US" dirty="0" smtClean="0">
                <a:solidFill>
                  <a:srgbClr val="FF0000"/>
                </a:solidFill>
              </a:rPr>
              <a:t>throwing</a:t>
            </a:r>
            <a:r>
              <a:rPr lang="en-US" dirty="0" smtClean="0"/>
              <a:t>, elbow </a:t>
            </a:r>
            <a:r>
              <a:rPr lang="en-US" dirty="0" smtClean="0">
                <a:solidFill>
                  <a:srgbClr val="FF0000"/>
                </a:solidFill>
              </a:rPr>
              <a:t>trauma</a:t>
            </a:r>
            <a:r>
              <a:rPr lang="en-US" dirty="0" smtClean="0"/>
              <a:t>, such as a </a:t>
            </a:r>
            <a:r>
              <a:rPr lang="en-US" dirty="0" smtClean="0">
                <a:solidFill>
                  <a:srgbClr val="FF0000"/>
                </a:solidFill>
              </a:rPr>
              <a:t>direct</a:t>
            </a:r>
            <a:r>
              <a:rPr lang="en-US" dirty="0" smtClean="0"/>
              <a:t> blow to the elbow, or a fall on the outstretched arm can cause injury.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119</a:t>
            </a:fld>
            <a:endParaRPr lang="en-US"/>
          </a:p>
        </p:txBody>
      </p:sp>
      <p:pic>
        <p:nvPicPr>
          <p:cNvPr id="5122" name="Picture 2" descr="http://img.medscape.com/fullsize/migrated/433/443/soa0902.05.fig1.jpg"/>
          <p:cNvPicPr>
            <a:picLocks noChangeAspect="1" noChangeArrowheads="1"/>
          </p:cNvPicPr>
          <p:nvPr/>
        </p:nvPicPr>
        <p:blipFill>
          <a:blip r:embed="rId2" cstate="print"/>
          <a:srcRect/>
          <a:stretch>
            <a:fillRect/>
          </a:stretch>
        </p:blipFill>
        <p:spPr bwMode="auto">
          <a:xfrm>
            <a:off x="3810000" y="1828800"/>
            <a:ext cx="5028687" cy="3733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Acromioclavicular dislocation</a:t>
            </a:r>
            <a:endParaRPr lang="en-US" dirty="0"/>
          </a:p>
        </p:txBody>
      </p:sp>
      <p:sp>
        <p:nvSpPr>
          <p:cNvPr id="3" name="Content Placeholder 2"/>
          <p:cNvSpPr>
            <a:spLocks noGrp="1"/>
          </p:cNvSpPr>
          <p:nvPr>
            <p:ph idx="1"/>
          </p:nvPr>
        </p:nvSpPr>
        <p:spPr>
          <a:xfrm>
            <a:off x="228600" y="1600200"/>
            <a:ext cx="4267200" cy="4525963"/>
          </a:xfrm>
        </p:spPr>
        <p:txBody>
          <a:bodyPr>
            <a:normAutofit fontScale="77500" lnSpcReduction="20000"/>
          </a:bodyPr>
          <a:lstStyle/>
          <a:p>
            <a:r>
              <a:rPr lang="en-US" dirty="0" smtClean="0"/>
              <a:t>Ligaments are soft tissue structures that connect bone to bone. </a:t>
            </a:r>
          </a:p>
          <a:p>
            <a:r>
              <a:rPr lang="en-US" dirty="0" smtClean="0"/>
              <a:t>The </a:t>
            </a:r>
            <a:r>
              <a:rPr lang="en-US" i="1" dirty="0" smtClean="0">
                <a:solidFill>
                  <a:srgbClr val="FF0000"/>
                </a:solidFill>
              </a:rPr>
              <a:t>AC ligaments</a:t>
            </a:r>
            <a:r>
              <a:rPr lang="en-US" dirty="0" smtClean="0">
                <a:solidFill>
                  <a:srgbClr val="FF0000"/>
                </a:solidFill>
              </a:rPr>
              <a:t> </a:t>
            </a:r>
            <a:r>
              <a:rPr lang="en-US" dirty="0" smtClean="0"/>
              <a:t>surround and support the AC joint.</a:t>
            </a:r>
          </a:p>
          <a:p>
            <a:r>
              <a:rPr lang="en-US" dirty="0" smtClean="0"/>
              <a:t>AC joint separations are graded from </a:t>
            </a:r>
            <a:r>
              <a:rPr lang="en-US" dirty="0" smtClean="0">
                <a:solidFill>
                  <a:srgbClr val="FF0000"/>
                </a:solidFill>
              </a:rPr>
              <a:t>mild to severe</a:t>
            </a:r>
            <a:r>
              <a:rPr lang="en-US" dirty="0" smtClean="0"/>
              <a:t>, depending on which ligaments are sprained or torn. </a:t>
            </a:r>
          </a:p>
          <a:p>
            <a:r>
              <a:rPr lang="en-US" dirty="0" smtClean="0"/>
              <a:t>The mildest type of injury is a </a:t>
            </a:r>
            <a:r>
              <a:rPr lang="en-US" dirty="0" smtClean="0">
                <a:solidFill>
                  <a:srgbClr val="FF0000"/>
                </a:solidFill>
              </a:rPr>
              <a:t>simple sprain </a:t>
            </a:r>
            <a:r>
              <a:rPr lang="en-US" dirty="0" smtClean="0"/>
              <a:t>of the AC ligaments. Doctors call this a </a:t>
            </a:r>
            <a:r>
              <a:rPr lang="en-US" i="1" dirty="0" smtClean="0"/>
              <a:t>grade one</a:t>
            </a:r>
            <a:r>
              <a:rPr lang="en-US" dirty="0" smtClean="0"/>
              <a:t> injury.</a:t>
            </a:r>
            <a:endParaRPr lang="en-US" dirty="0"/>
          </a:p>
        </p:txBody>
      </p:sp>
      <p:pic>
        <p:nvPicPr>
          <p:cNvPr id="4" name="shoulder_acromioclavicular_separation_anat04" descr=" "/>
          <p:cNvPicPr/>
          <p:nvPr/>
        </p:nvPicPr>
        <p:blipFill>
          <a:blip r:embed="rId2" cstate="print"/>
          <a:srcRect/>
          <a:stretch>
            <a:fillRect/>
          </a:stretch>
        </p:blipFill>
        <p:spPr bwMode="auto">
          <a:xfrm>
            <a:off x="4648200" y="1676400"/>
            <a:ext cx="4263390" cy="4267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84B08B3-80BE-4085-812B-4E4D037AAC67}" type="slidenum">
              <a:rPr lang="en-US" smtClean="0"/>
              <a:pPr/>
              <a:t>12</a:t>
            </a:fld>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a:t>
            </a:r>
            <a:endParaRPr lang="en-US" dirty="0"/>
          </a:p>
        </p:txBody>
      </p:sp>
      <p:sp>
        <p:nvSpPr>
          <p:cNvPr id="3" name="Content Placeholder 2"/>
          <p:cNvSpPr>
            <a:spLocks noGrp="1"/>
          </p:cNvSpPr>
          <p:nvPr>
            <p:ph idx="1"/>
          </p:nvPr>
        </p:nvSpPr>
        <p:spPr>
          <a:xfrm>
            <a:off x="152400" y="1600200"/>
            <a:ext cx="8305800" cy="4525963"/>
          </a:xfrm>
        </p:spPr>
        <p:txBody>
          <a:bodyPr>
            <a:normAutofit/>
          </a:bodyPr>
          <a:lstStyle/>
          <a:p>
            <a:r>
              <a:rPr lang="en-US" dirty="0" smtClean="0">
                <a:solidFill>
                  <a:srgbClr val="FF0000"/>
                </a:solidFill>
              </a:rPr>
              <a:t>pain</a:t>
            </a:r>
            <a:r>
              <a:rPr lang="en-US" dirty="0" smtClean="0"/>
              <a:t> in the upper part of the elbow triggered mainly by </a:t>
            </a:r>
            <a:r>
              <a:rPr lang="en-US" dirty="0" smtClean="0">
                <a:solidFill>
                  <a:srgbClr val="FF0000"/>
                </a:solidFill>
              </a:rPr>
              <a:t>throwing</a:t>
            </a:r>
            <a:r>
              <a:rPr lang="en-US" dirty="0" smtClean="0"/>
              <a:t> activities, and when a sense of </a:t>
            </a:r>
            <a:r>
              <a:rPr lang="en-US" dirty="0" smtClean="0">
                <a:solidFill>
                  <a:srgbClr val="FF0000"/>
                </a:solidFill>
              </a:rPr>
              <a:t>catching</a:t>
            </a:r>
            <a:r>
              <a:rPr lang="en-US" dirty="0" smtClean="0"/>
              <a:t>, or getting 'stuck' is present.</a:t>
            </a:r>
          </a:p>
          <a:p>
            <a:r>
              <a:rPr lang="en-US" dirty="0" smtClean="0"/>
              <a:t>There may be loss of </a:t>
            </a:r>
            <a:r>
              <a:rPr lang="en-US" dirty="0" smtClean="0">
                <a:solidFill>
                  <a:srgbClr val="FF0000"/>
                </a:solidFill>
              </a:rPr>
              <a:t>motion</a:t>
            </a:r>
            <a:r>
              <a:rPr lang="en-US" dirty="0" smtClean="0"/>
              <a:t> and </a:t>
            </a:r>
            <a:r>
              <a:rPr lang="en-US" dirty="0" smtClean="0">
                <a:solidFill>
                  <a:srgbClr val="FF0000"/>
                </a:solidFill>
              </a:rPr>
              <a:t>swelling</a:t>
            </a:r>
            <a:r>
              <a:rPr lang="en-US" dirty="0" smtClean="0"/>
              <a:t> in the joint.</a:t>
            </a:r>
          </a:p>
          <a:p>
            <a:r>
              <a:rPr lang="en-US" dirty="0" smtClean="0"/>
              <a:t>physical examination, there may be areas of </a:t>
            </a:r>
            <a:r>
              <a:rPr lang="en-US" dirty="0" smtClean="0">
                <a:solidFill>
                  <a:srgbClr val="FF0000"/>
                </a:solidFill>
              </a:rPr>
              <a:t>tenderness</a:t>
            </a:r>
            <a:r>
              <a:rPr lang="en-US" dirty="0" smtClean="0"/>
              <a:t>, loss of </a:t>
            </a:r>
            <a:r>
              <a:rPr lang="en-US" dirty="0" smtClean="0">
                <a:solidFill>
                  <a:srgbClr val="FF0000"/>
                </a:solidFill>
              </a:rPr>
              <a:t>joint motion</a:t>
            </a:r>
            <a:r>
              <a:rPr lang="en-US" dirty="0" smtClean="0"/>
              <a:t>, or </a:t>
            </a:r>
            <a:r>
              <a:rPr lang="en-US" dirty="0" smtClean="0">
                <a:solidFill>
                  <a:srgbClr val="FF0000"/>
                </a:solidFill>
              </a:rPr>
              <a:t>swelling</a:t>
            </a:r>
            <a:r>
              <a:rPr lang="en-US" dirty="0" smtClean="0"/>
              <a:t> in the elbow.</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120</a:t>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Non-Operative Treatment </a:t>
            </a:r>
            <a:r>
              <a:rPr lang="en-US" dirty="0" smtClean="0"/>
              <a:t/>
            </a:r>
            <a:br>
              <a:rPr lang="en-US" dirty="0" smtClean="0"/>
            </a:br>
            <a:endParaRPr lang="en-US" dirty="0"/>
          </a:p>
        </p:txBody>
      </p:sp>
      <p:sp>
        <p:nvSpPr>
          <p:cNvPr id="3" name="Content Placeholder 2"/>
          <p:cNvSpPr>
            <a:spLocks noGrp="1"/>
          </p:cNvSpPr>
          <p:nvPr>
            <p:ph idx="1"/>
          </p:nvPr>
        </p:nvSpPr>
        <p:spPr>
          <a:xfrm>
            <a:off x="0" y="1143000"/>
            <a:ext cx="4114800" cy="4953000"/>
          </a:xfrm>
        </p:spPr>
        <p:txBody>
          <a:bodyPr>
            <a:normAutofit/>
          </a:bodyPr>
          <a:lstStyle/>
          <a:p>
            <a:r>
              <a:rPr lang="en-US" dirty="0" smtClean="0"/>
              <a:t>Anti-inflammatory medication</a:t>
            </a:r>
          </a:p>
          <a:p>
            <a:r>
              <a:rPr lang="en-US" dirty="0" smtClean="0"/>
              <a:t>corticosteroid injections may reduce symptoms.</a:t>
            </a:r>
          </a:p>
          <a:p>
            <a:r>
              <a:rPr lang="en-US" b="1" dirty="0" smtClean="0">
                <a:hlinkClick r:id="rId2" action="ppaction://hlinkfile"/>
              </a:rPr>
              <a:t>Surgical </a:t>
            </a:r>
            <a:r>
              <a:rPr lang="en-US" b="1" dirty="0" smtClean="0"/>
              <a:t>Treatment</a:t>
            </a:r>
            <a:r>
              <a:rPr lang="en-US" dirty="0" smtClean="0"/>
              <a:t> </a:t>
            </a:r>
          </a:p>
          <a:p>
            <a:r>
              <a:rPr lang="en-US" dirty="0" smtClean="0"/>
              <a:t>Arthroscopy, with </a:t>
            </a:r>
            <a:r>
              <a:rPr lang="en-US" dirty="0" smtClean="0">
                <a:solidFill>
                  <a:srgbClr val="FF0000"/>
                </a:solidFill>
              </a:rPr>
              <a:t>removal</a:t>
            </a:r>
            <a:r>
              <a:rPr lang="en-US" dirty="0" smtClean="0"/>
              <a:t> of the loose body, is the </a:t>
            </a:r>
            <a:r>
              <a:rPr lang="en-US" dirty="0" smtClean="0">
                <a:solidFill>
                  <a:srgbClr val="FF0000"/>
                </a:solidFill>
              </a:rPr>
              <a:t>treatment</a:t>
            </a:r>
            <a:r>
              <a:rPr lang="en-US" dirty="0" smtClean="0"/>
              <a:t> of choice.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121</a:t>
            </a:fld>
            <a:endParaRPr lang="en-US"/>
          </a:p>
        </p:txBody>
      </p:sp>
      <p:pic>
        <p:nvPicPr>
          <p:cNvPr id="3073" name="Picture 1" descr="C:\Documents and Settings\omid\Desktop\soa0902_05_fig6.jpg"/>
          <p:cNvPicPr>
            <a:picLocks noChangeAspect="1" noChangeArrowheads="1"/>
          </p:cNvPicPr>
          <p:nvPr/>
        </p:nvPicPr>
        <p:blipFill>
          <a:blip r:embed="rId3" cstate="print"/>
          <a:srcRect/>
          <a:stretch>
            <a:fillRect/>
          </a:stretch>
        </p:blipFill>
        <p:spPr bwMode="auto">
          <a:xfrm>
            <a:off x="4495800" y="1219200"/>
            <a:ext cx="4470400" cy="5092700"/>
          </a:xfrm>
          <a:prstGeom prst="rect">
            <a:avLst/>
          </a:prstGeo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Wrist fracture </a:t>
            </a:r>
            <a:endParaRPr lang="en-US" dirty="0"/>
          </a:p>
        </p:txBody>
      </p:sp>
      <p:sp>
        <p:nvSpPr>
          <p:cNvPr id="3" name="Content Placeholder 2"/>
          <p:cNvSpPr>
            <a:spLocks noGrp="1"/>
          </p:cNvSpPr>
          <p:nvPr>
            <p:ph idx="1"/>
          </p:nvPr>
        </p:nvSpPr>
        <p:spPr>
          <a:xfrm>
            <a:off x="457200" y="1600200"/>
            <a:ext cx="4876800" cy="4525963"/>
          </a:xfrm>
        </p:spPr>
        <p:txBody>
          <a:bodyPr/>
          <a:lstStyle/>
          <a:p>
            <a:r>
              <a:rPr lang="en-US" b="1" i="1" dirty="0" smtClean="0"/>
              <a:t>Colles Fracture:</a:t>
            </a:r>
          </a:p>
          <a:p>
            <a:r>
              <a:rPr lang="en-US" dirty="0" smtClean="0"/>
              <a:t>A Colles fracture is a wrist fracture involving a </a:t>
            </a:r>
            <a:r>
              <a:rPr lang="en-US" dirty="0" smtClean="0">
                <a:solidFill>
                  <a:srgbClr val="FF0000"/>
                </a:solidFill>
              </a:rPr>
              <a:t>break of the end</a:t>
            </a:r>
            <a:r>
              <a:rPr lang="en-US" dirty="0" smtClean="0"/>
              <a:t> of the </a:t>
            </a:r>
            <a:r>
              <a:rPr lang="en-US" dirty="0" smtClean="0">
                <a:solidFill>
                  <a:srgbClr val="FF0000"/>
                </a:solidFill>
              </a:rPr>
              <a:t>radius</a:t>
            </a:r>
            <a:r>
              <a:rPr lang="en-US" dirty="0" smtClean="0"/>
              <a:t> bone of the forearm ("distal radius fracture"). </a:t>
            </a:r>
          </a:p>
          <a:p>
            <a:pPr>
              <a:buNone/>
            </a:pPr>
            <a:endParaRPr lang="en-US" dirty="0" smtClean="0"/>
          </a:p>
          <a:p>
            <a:endParaRPr lang="en-US" b="1" i="1"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122</a:t>
            </a:fld>
            <a:endParaRPr lang="en-US"/>
          </a:p>
        </p:txBody>
      </p:sp>
      <p:pic>
        <p:nvPicPr>
          <p:cNvPr id="2049" name="Picture 1" descr="C:\Documents and Settings\omid\Desktop\colles7.gif"/>
          <p:cNvPicPr>
            <a:picLocks noChangeAspect="1" noChangeArrowheads="1"/>
          </p:cNvPicPr>
          <p:nvPr/>
        </p:nvPicPr>
        <p:blipFill>
          <a:blip r:embed="rId2" cstate="print"/>
          <a:srcRect/>
          <a:stretch>
            <a:fillRect/>
          </a:stretch>
        </p:blipFill>
        <p:spPr bwMode="auto">
          <a:xfrm>
            <a:off x="6553200" y="1676400"/>
            <a:ext cx="1889059" cy="4294187"/>
          </a:xfrm>
          <a:prstGeom prst="rect">
            <a:avLst/>
          </a:prstGeom>
          <a:noFill/>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caused it?</a:t>
            </a:r>
            <a:endParaRPr lang="en-US" dirty="0"/>
          </a:p>
        </p:txBody>
      </p:sp>
      <p:sp>
        <p:nvSpPr>
          <p:cNvPr id="3" name="Content Placeholder 2"/>
          <p:cNvSpPr>
            <a:spLocks noGrp="1"/>
          </p:cNvSpPr>
          <p:nvPr>
            <p:ph idx="1"/>
          </p:nvPr>
        </p:nvSpPr>
        <p:spPr>
          <a:xfrm>
            <a:off x="457200" y="1600200"/>
            <a:ext cx="3505200" cy="4525963"/>
          </a:xfrm>
        </p:spPr>
        <p:txBody>
          <a:bodyPr>
            <a:normAutofit fontScale="85000" lnSpcReduction="10000"/>
          </a:bodyPr>
          <a:lstStyle/>
          <a:p>
            <a:r>
              <a:rPr lang="en-US" dirty="0" smtClean="0"/>
              <a:t>Wrist fractures occur most often in a </a:t>
            </a:r>
            <a:r>
              <a:rPr lang="en-US" dirty="0" smtClean="0">
                <a:solidFill>
                  <a:srgbClr val="FF0000"/>
                </a:solidFill>
              </a:rPr>
              <a:t>fall</a:t>
            </a:r>
            <a:r>
              <a:rPr lang="en-US" dirty="0" smtClean="0"/>
              <a:t> or in a motor vehicle accident, but any sufficiently strong force on the hand can break the wrist. The wrist can be broken from a sudden force pushing the hand </a:t>
            </a:r>
            <a:r>
              <a:rPr lang="en-US" dirty="0" smtClean="0">
                <a:solidFill>
                  <a:srgbClr val="FF0000"/>
                </a:solidFill>
              </a:rPr>
              <a:t>backwards</a:t>
            </a:r>
            <a:r>
              <a:rPr lang="en-US" dirty="0" smtClean="0"/>
              <a: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123</a:t>
            </a:fld>
            <a:endParaRPr lang="en-US"/>
          </a:p>
        </p:txBody>
      </p:sp>
      <p:pic>
        <p:nvPicPr>
          <p:cNvPr id="1026" name="Picture 2" descr="http://www.eatonhand.com/hw/colles1.gif"/>
          <p:cNvPicPr>
            <a:picLocks noChangeAspect="1" noChangeArrowheads="1"/>
          </p:cNvPicPr>
          <p:nvPr/>
        </p:nvPicPr>
        <p:blipFill>
          <a:blip r:embed="rId2" cstate="print"/>
          <a:srcRect/>
          <a:stretch>
            <a:fillRect/>
          </a:stretch>
        </p:blipFill>
        <p:spPr bwMode="auto">
          <a:xfrm>
            <a:off x="4114800" y="1524000"/>
            <a:ext cx="4430973" cy="4302540"/>
          </a:xfrm>
          <a:prstGeom prst="rect">
            <a:avLst/>
          </a:prstGeom>
          <a:noFill/>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caused it?</a:t>
            </a:r>
            <a:endParaRPr lang="en-US" dirty="0"/>
          </a:p>
        </p:txBody>
      </p:sp>
      <p:sp>
        <p:nvSpPr>
          <p:cNvPr id="3" name="Content Placeholder 2"/>
          <p:cNvSpPr>
            <a:spLocks noGrp="1"/>
          </p:cNvSpPr>
          <p:nvPr>
            <p:ph idx="1"/>
          </p:nvPr>
        </p:nvSpPr>
        <p:spPr>
          <a:xfrm>
            <a:off x="457200" y="1600200"/>
            <a:ext cx="5257800" cy="4953000"/>
          </a:xfrm>
        </p:spPr>
        <p:txBody>
          <a:bodyPr>
            <a:normAutofit fontScale="85000" lnSpcReduction="20000"/>
          </a:bodyPr>
          <a:lstStyle/>
          <a:p>
            <a:r>
              <a:rPr lang="en-US" dirty="0" smtClean="0"/>
              <a:t>A strong force </a:t>
            </a:r>
            <a:r>
              <a:rPr lang="en-US" dirty="0" smtClean="0">
                <a:solidFill>
                  <a:srgbClr val="FF0000"/>
                </a:solidFill>
              </a:rPr>
              <a:t>pushing</a:t>
            </a:r>
            <a:r>
              <a:rPr lang="en-US" dirty="0" smtClean="0"/>
              <a:t> the hand into the </a:t>
            </a:r>
            <a:r>
              <a:rPr lang="en-US" dirty="0" smtClean="0">
                <a:solidFill>
                  <a:srgbClr val="FF0000"/>
                </a:solidFill>
              </a:rPr>
              <a:t>forearm</a:t>
            </a:r>
            <a:r>
              <a:rPr lang="en-US" dirty="0" smtClean="0"/>
              <a:t> can also cause a </a:t>
            </a:r>
            <a:r>
              <a:rPr lang="en-US" dirty="0" smtClean="0">
                <a:solidFill>
                  <a:srgbClr val="FF0000"/>
                </a:solidFill>
              </a:rPr>
              <a:t>Colles</a:t>
            </a:r>
            <a:r>
              <a:rPr lang="en-US" dirty="0" smtClean="0"/>
              <a:t> fracture, which often involves a break of the radius bone near its end.</a:t>
            </a:r>
          </a:p>
          <a:p>
            <a:pPr>
              <a:buNone/>
            </a:pPr>
            <a:endParaRPr lang="en-US" dirty="0" smtClean="0"/>
          </a:p>
          <a:p>
            <a:r>
              <a:rPr lang="en-US" dirty="0" smtClean="0"/>
              <a:t>Wrist </a:t>
            </a:r>
            <a:r>
              <a:rPr lang="en-US" dirty="0" smtClean="0">
                <a:solidFill>
                  <a:srgbClr val="FF0000"/>
                </a:solidFill>
              </a:rPr>
              <a:t>arthritis</a:t>
            </a:r>
            <a:r>
              <a:rPr lang="en-US" dirty="0" smtClean="0"/>
              <a:t> may occur </a:t>
            </a:r>
            <a:r>
              <a:rPr lang="en-US" dirty="0" smtClean="0">
                <a:solidFill>
                  <a:srgbClr val="FF0000"/>
                </a:solidFill>
              </a:rPr>
              <a:t>following</a:t>
            </a:r>
            <a:r>
              <a:rPr lang="en-US" dirty="0" smtClean="0"/>
              <a:t> a </a:t>
            </a:r>
            <a:r>
              <a:rPr lang="en-US" dirty="0" smtClean="0">
                <a:solidFill>
                  <a:srgbClr val="FF0000"/>
                </a:solidFill>
              </a:rPr>
              <a:t>distal radius </a:t>
            </a:r>
            <a:r>
              <a:rPr lang="en-US" dirty="0" smtClean="0"/>
              <a:t>fracture. This can be the result of </a:t>
            </a:r>
            <a:r>
              <a:rPr lang="en-US" dirty="0" smtClean="0">
                <a:solidFill>
                  <a:srgbClr val="FF0000"/>
                </a:solidFill>
              </a:rPr>
              <a:t>cartilage injury </a:t>
            </a:r>
            <a:r>
              <a:rPr lang="en-US" dirty="0" smtClean="0"/>
              <a:t>at the time of the break, or wear and tear from changes in the joint alignment after the bone is healed.</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124</a:t>
            </a:fld>
            <a:endParaRPr lang="en-US"/>
          </a:p>
        </p:txBody>
      </p:sp>
      <p:pic>
        <p:nvPicPr>
          <p:cNvPr id="146434" name="Picture 2" descr="http://www.eatonhand.com/hw/colles2.gif"/>
          <p:cNvPicPr>
            <a:picLocks noChangeAspect="1" noChangeArrowheads="1"/>
          </p:cNvPicPr>
          <p:nvPr/>
        </p:nvPicPr>
        <p:blipFill>
          <a:blip r:embed="rId2" cstate="print"/>
          <a:srcRect/>
          <a:stretch>
            <a:fillRect/>
          </a:stretch>
        </p:blipFill>
        <p:spPr bwMode="auto">
          <a:xfrm>
            <a:off x="5867400" y="152400"/>
            <a:ext cx="1768145" cy="2295404"/>
          </a:xfrm>
          <a:prstGeom prst="rect">
            <a:avLst/>
          </a:prstGeom>
          <a:noFill/>
        </p:spPr>
      </p:pic>
      <p:pic>
        <p:nvPicPr>
          <p:cNvPr id="146436" name="Picture 4" descr="http://www.eatonhand.com/hw/colles3.gif"/>
          <p:cNvPicPr>
            <a:picLocks noChangeAspect="1" noChangeArrowheads="1"/>
          </p:cNvPicPr>
          <p:nvPr/>
        </p:nvPicPr>
        <p:blipFill>
          <a:blip r:embed="rId3" cstate="print"/>
          <a:srcRect/>
          <a:stretch>
            <a:fillRect/>
          </a:stretch>
        </p:blipFill>
        <p:spPr bwMode="auto">
          <a:xfrm>
            <a:off x="6019800" y="2438400"/>
            <a:ext cx="1536977" cy="2209800"/>
          </a:xfrm>
          <a:prstGeom prst="rect">
            <a:avLst/>
          </a:prstGeom>
          <a:noFill/>
        </p:spPr>
      </p:pic>
      <p:pic>
        <p:nvPicPr>
          <p:cNvPr id="146438" name="Picture 6" descr="http://www.eatonhand.com/hw/colles4.gif"/>
          <p:cNvPicPr>
            <a:picLocks noChangeAspect="1" noChangeArrowheads="1"/>
          </p:cNvPicPr>
          <p:nvPr/>
        </p:nvPicPr>
        <p:blipFill>
          <a:blip r:embed="rId4" cstate="print"/>
          <a:srcRect/>
          <a:stretch>
            <a:fillRect/>
          </a:stretch>
        </p:blipFill>
        <p:spPr bwMode="auto">
          <a:xfrm>
            <a:off x="5943600" y="4648200"/>
            <a:ext cx="1619250" cy="2028826"/>
          </a:xfrm>
          <a:prstGeom prst="rect">
            <a:avLst/>
          </a:prstGeo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a:t>
            </a:r>
            <a:endParaRPr lang="en-US" dirty="0"/>
          </a:p>
        </p:txBody>
      </p:sp>
      <p:sp>
        <p:nvSpPr>
          <p:cNvPr id="3" name="Content Placeholder 2"/>
          <p:cNvSpPr>
            <a:spLocks noGrp="1"/>
          </p:cNvSpPr>
          <p:nvPr>
            <p:ph idx="1"/>
          </p:nvPr>
        </p:nvSpPr>
        <p:spPr>
          <a:xfrm>
            <a:off x="228600" y="1600200"/>
            <a:ext cx="4495800" cy="4525963"/>
          </a:xfrm>
        </p:spPr>
        <p:txBody>
          <a:bodyPr/>
          <a:lstStyle/>
          <a:p>
            <a:r>
              <a:rPr lang="en-US" dirty="0" smtClean="0">
                <a:hlinkClick r:id="rId2" action="ppaction://hlinkfile"/>
              </a:rPr>
              <a:t>Carpal tunnel syndrome</a:t>
            </a:r>
            <a:r>
              <a:rPr lang="en-US" dirty="0" smtClean="0"/>
              <a:t>, causing </a:t>
            </a:r>
            <a:r>
              <a:rPr lang="en-US" dirty="0" smtClean="0">
                <a:solidFill>
                  <a:srgbClr val="FF0000"/>
                </a:solidFill>
              </a:rPr>
              <a:t>numbness</a:t>
            </a:r>
            <a:r>
              <a:rPr lang="en-US" dirty="0" smtClean="0"/>
              <a:t> and tingling in the </a:t>
            </a:r>
            <a:r>
              <a:rPr lang="en-US" dirty="0" smtClean="0">
                <a:solidFill>
                  <a:srgbClr val="FF0000"/>
                </a:solidFill>
              </a:rPr>
              <a:t>fingertips</a:t>
            </a:r>
            <a:r>
              <a:rPr lang="en-US" dirty="0" smtClean="0"/>
              <a:t> may also develop when a wrist fracture narrows the path for the </a:t>
            </a:r>
            <a:r>
              <a:rPr lang="en-US" dirty="0" smtClean="0">
                <a:solidFill>
                  <a:srgbClr val="FF0000"/>
                </a:solidFill>
              </a:rPr>
              <a:t>nerve</a:t>
            </a:r>
            <a:r>
              <a:rPr lang="en-US" dirty="0" smtClean="0"/>
              <a:t> and </a:t>
            </a:r>
            <a:r>
              <a:rPr lang="en-US" dirty="0" smtClean="0">
                <a:solidFill>
                  <a:srgbClr val="FF0000"/>
                </a:solidFill>
              </a:rPr>
              <a:t>tendons</a:t>
            </a:r>
            <a:r>
              <a:rPr lang="en-US" dirty="0" smtClean="0"/>
              <a:t> in front of the bone.</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125</a:t>
            </a:fld>
            <a:endParaRPr lang="en-US"/>
          </a:p>
        </p:txBody>
      </p:sp>
      <p:pic>
        <p:nvPicPr>
          <p:cNvPr id="145410" name="Picture 2" descr="http://www.eatonhand.com/hw/colles6.gif"/>
          <p:cNvPicPr>
            <a:picLocks noChangeAspect="1" noChangeArrowheads="1"/>
          </p:cNvPicPr>
          <p:nvPr/>
        </p:nvPicPr>
        <p:blipFill>
          <a:blip r:embed="rId3" cstate="print"/>
          <a:srcRect/>
          <a:stretch>
            <a:fillRect/>
          </a:stretch>
        </p:blipFill>
        <p:spPr bwMode="auto">
          <a:xfrm>
            <a:off x="4724400" y="3124200"/>
            <a:ext cx="4191000" cy="1600200"/>
          </a:xfrm>
          <a:prstGeom prst="rect">
            <a:avLst/>
          </a:prstGeo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a:xfrm>
            <a:off x="457200" y="1600200"/>
            <a:ext cx="5715000" cy="4525963"/>
          </a:xfrm>
        </p:spPr>
        <p:txBody>
          <a:bodyPr/>
          <a:lstStyle/>
          <a:p>
            <a:r>
              <a:rPr lang="en-US" dirty="0" smtClean="0"/>
              <a:t>Ice,elevation and rest. (RICE)</a:t>
            </a:r>
          </a:p>
          <a:p>
            <a:pPr lvl="1"/>
            <a:r>
              <a:rPr lang="en-US" dirty="0" smtClean="0"/>
              <a:t>moving the fingers and doing exercises right away  </a:t>
            </a:r>
          </a:p>
          <a:p>
            <a:pPr lvl="1"/>
            <a:r>
              <a:rPr lang="en-US" dirty="0" smtClean="0"/>
              <a:t>wearing a </a:t>
            </a:r>
            <a:r>
              <a:rPr lang="en-US" dirty="0" smtClean="0">
                <a:solidFill>
                  <a:srgbClr val="FF0000"/>
                </a:solidFill>
              </a:rPr>
              <a:t>splint</a:t>
            </a:r>
            <a:r>
              <a:rPr lang="en-US" dirty="0" smtClean="0"/>
              <a:t> or a </a:t>
            </a:r>
            <a:r>
              <a:rPr lang="en-US" dirty="0" smtClean="0">
                <a:solidFill>
                  <a:srgbClr val="FF0000"/>
                </a:solidFill>
              </a:rPr>
              <a:t>cast</a:t>
            </a:r>
            <a:r>
              <a:rPr lang="en-US" dirty="0" smtClean="0"/>
              <a:t>  </a:t>
            </a:r>
          </a:p>
          <a:p>
            <a:pPr lvl="1"/>
            <a:r>
              <a:rPr lang="en-US" dirty="0" smtClean="0"/>
              <a:t>having </a:t>
            </a:r>
            <a:r>
              <a:rPr lang="en-US" dirty="0" smtClean="0">
                <a:solidFill>
                  <a:srgbClr val="FF0000"/>
                </a:solidFill>
              </a:rPr>
              <a:t>surgery</a:t>
            </a:r>
            <a:r>
              <a:rPr lang="en-US" dirty="0" smtClean="0"/>
              <a:t> to set the break.</a:t>
            </a:r>
          </a:p>
        </p:txBody>
      </p:sp>
      <p:sp>
        <p:nvSpPr>
          <p:cNvPr id="4" name="Slide Number Placeholder 3"/>
          <p:cNvSpPr>
            <a:spLocks noGrp="1"/>
          </p:cNvSpPr>
          <p:nvPr>
            <p:ph type="sldNum" sz="quarter" idx="12"/>
          </p:nvPr>
        </p:nvSpPr>
        <p:spPr/>
        <p:txBody>
          <a:bodyPr/>
          <a:lstStyle/>
          <a:p>
            <a:fld id="{084B08B3-80BE-4085-812B-4E4D037AAC67}" type="slidenum">
              <a:rPr lang="en-US" smtClean="0"/>
              <a:pPr/>
              <a:t>126</a:t>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Smith's</a:t>
            </a:r>
            <a:r>
              <a:rPr lang="en-US" b="1" dirty="0" smtClean="0"/>
              <a:t> Fracture</a:t>
            </a:r>
            <a:endParaRPr lang="en-US" dirty="0"/>
          </a:p>
        </p:txBody>
      </p:sp>
      <p:sp>
        <p:nvSpPr>
          <p:cNvPr id="3" name="Content Placeholder 2"/>
          <p:cNvSpPr>
            <a:spLocks noGrp="1"/>
          </p:cNvSpPr>
          <p:nvPr>
            <p:ph idx="1"/>
          </p:nvPr>
        </p:nvSpPr>
        <p:spPr>
          <a:xfrm>
            <a:off x="457200" y="1600200"/>
            <a:ext cx="5557837" cy="4525963"/>
          </a:xfrm>
        </p:spPr>
        <p:txBody>
          <a:bodyPr>
            <a:normAutofit lnSpcReduction="10000"/>
          </a:bodyPr>
          <a:lstStyle/>
          <a:p>
            <a:r>
              <a:rPr lang="en-US" dirty="0" smtClean="0"/>
              <a:t>The injury is most commonly found after </a:t>
            </a:r>
            <a:r>
              <a:rPr lang="en-US" dirty="0" smtClean="0">
                <a:solidFill>
                  <a:srgbClr val="FF0000"/>
                </a:solidFill>
              </a:rPr>
              <a:t>falling</a:t>
            </a:r>
            <a:r>
              <a:rPr lang="en-US" dirty="0" smtClean="0"/>
              <a:t> on to the </a:t>
            </a:r>
            <a:r>
              <a:rPr lang="en-US" dirty="0" smtClean="0">
                <a:solidFill>
                  <a:srgbClr val="FF0000"/>
                </a:solidFill>
              </a:rPr>
              <a:t>back</a:t>
            </a:r>
            <a:r>
              <a:rPr lang="en-US" dirty="0" smtClean="0"/>
              <a:t> of the hand. </a:t>
            </a:r>
          </a:p>
          <a:p>
            <a:r>
              <a:rPr lang="en-US" dirty="0" smtClean="0"/>
              <a:t>It is caused by a direct blow to the dorsal forearm</a:t>
            </a:r>
            <a:r>
              <a:rPr lang="en-US" baseline="30000" dirty="0" smtClean="0"/>
              <a:t> </a:t>
            </a:r>
            <a:r>
              <a:rPr lang="en-US" dirty="0" smtClean="0"/>
              <a:t>or falling onto </a:t>
            </a:r>
            <a:r>
              <a:rPr lang="en-US" dirty="0" smtClean="0">
                <a:solidFill>
                  <a:srgbClr val="FF0000"/>
                </a:solidFill>
              </a:rPr>
              <a:t>flexed</a:t>
            </a:r>
            <a:r>
              <a:rPr lang="en-US" dirty="0" smtClean="0"/>
              <a:t> wrists, as </a:t>
            </a:r>
            <a:r>
              <a:rPr lang="en-US" dirty="0" smtClean="0">
                <a:solidFill>
                  <a:srgbClr val="FF0000"/>
                </a:solidFill>
              </a:rPr>
              <a:t>opposed to a Colles' fracture </a:t>
            </a:r>
            <a:r>
              <a:rPr lang="en-US" dirty="0" smtClean="0"/>
              <a:t>which occurs as a result of falling onto wrists in extension.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127</a:t>
            </a:fld>
            <a:endParaRPr lang="en-US"/>
          </a:p>
        </p:txBody>
      </p:sp>
      <p:pic>
        <p:nvPicPr>
          <p:cNvPr id="5" name="Picture 4"/>
          <p:cNvPicPr>
            <a:picLocks noChangeAspect="1"/>
          </p:cNvPicPr>
          <p:nvPr/>
        </p:nvPicPr>
        <p:blipFill>
          <a:blip r:embed="rId2"/>
          <a:stretch>
            <a:fillRect/>
          </a:stretch>
        </p:blipFill>
        <p:spPr>
          <a:xfrm>
            <a:off x="6036252" y="1676400"/>
            <a:ext cx="2886075" cy="2990850"/>
          </a:xfrm>
          <a:prstGeom prst="rect">
            <a:avLst/>
          </a:prstGeo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Scaphoid</a:t>
            </a:r>
            <a:r>
              <a:rPr lang="en-US" b="1" dirty="0" smtClean="0"/>
              <a:t> Fracture</a:t>
            </a:r>
            <a:endParaRPr lang="en-US" dirty="0"/>
          </a:p>
        </p:txBody>
      </p:sp>
      <p:sp>
        <p:nvSpPr>
          <p:cNvPr id="3" name="Content Placeholder 2"/>
          <p:cNvSpPr>
            <a:spLocks noGrp="1"/>
          </p:cNvSpPr>
          <p:nvPr>
            <p:ph idx="1"/>
          </p:nvPr>
        </p:nvSpPr>
        <p:spPr>
          <a:xfrm>
            <a:off x="152400" y="1600200"/>
            <a:ext cx="3505200" cy="4525963"/>
          </a:xfrm>
        </p:spPr>
        <p:txBody>
          <a:bodyPr/>
          <a:lstStyle/>
          <a:p>
            <a:r>
              <a:rPr lang="en-US" dirty="0" smtClean="0"/>
              <a:t>The scaphoid is one of the small bones in the wrist. It is the wrist bone that is </a:t>
            </a:r>
            <a:r>
              <a:rPr lang="en-US" dirty="0" smtClean="0">
                <a:solidFill>
                  <a:srgbClr val="FF0000"/>
                </a:solidFill>
              </a:rPr>
              <a:t>most likely </a:t>
            </a:r>
            <a:r>
              <a:rPr lang="en-US" dirty="0" smtClean="0"/>
              <a:t>to break.</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128</a:t>
            </a:fld>
            <a:endParaRPr lang="en-US"/>
          </a:p>
        </p:txBody>
      </p:sp>
      <p:pic>
        <p:nvPicPr>
          <p:cNvPr id="142338" name="Picture 2" descr="http://orthoinfo.aaos.org/../figures/A00012F01.jpg"/>
          <p:cNvPicPr>
            <a:picLocks noChangeAspect="1" noChangeArrowheads="1"/>
          </p:cNvPicPr>
          <p:nvPr/>
        </p:nvPicPr>
        <p:blipFill>
          <a:blip r:embed="rId2" cstate="print"/>
          <a:srcRect/>
          <a:stretch>
            <a:fillRect/>
          </a:stretch>
        </p:blipFill>
        <p:spPr bwMode="auto">
          <a:xfrm>
            <a:off x="3810000" y="1828800"/>
            <a:ext cx="5029200" cy="2667000"/>
          </a:xfrm>
          <a:prstGeom prst="rect">
            <a:avLst/>
          </a:prstGeom>
          <a:noFill/>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a:t>
            </a:r>
            <a:endParaRPr lang="en-US" dirty="0"/>
          </a:p>
        </p:txBody>
      </p:sp>
      <p:sp>
        <p:nvSpPr>
          <p:cNvPr id="3" name="Content Placeholder 2"/>
          <p:cNvSpPr>
            <a:spLocks noGrp="1"/>
          </p:cNvSpPr>
          <p:nvPr>
            <p:ph idx="1"/>
          </p:nvPr>
        </p:nvSpPr>
        <p:spPr>
          <a:xfrm>
            <a:off x="457200" y="1600200"/>
            <a:ext cx="7467600" cy="4525963"/>
          </a:xfrm>
        </p:spPr>
        <p:txBody>
          <a:bodyPr>
            <a:normAutofit lnSpcReduction="10000"/>
          </a:bodyPr>
          <a:lstStyle/>
          <a:p>
            <a:r>
              <a:rPr lang="en-US" dirty="0" smtClean="0"/>
              <a:t>A fracture of the scaphoid usually happens from a </a:t>
            </a:r>
            <a:r>
              <a:rPr lang="en-US" dirty="0" smtClean="0">
                <a:solidFill>
                  <a:srgbClr val="FF0000"/>
                </a:solidFill>
              </a:rPr>
              <a:t>fall</a:t>
            </a:r>
            <a:r>
              <a:rPr lang="en-US" dirty="0" smtClean="0"/>
              <a:t> on an outstretched hand, with the weight landing on the </a:t>
            </a:r>
            <a:r>
              <a:rPr lang="en-US" dirty="0" smtClean="0">
                <a:solidFill>
                  <a:srgbClr val="FF0000"/>
                </a:solidFill>
              </a:rPr>
              <a:t>palm</a:t>
            </a:r>
            <a:r>
              <a:rPr lang="en-US" dirty="0" smtClean="0"/>
              <a:t>. </a:t>
            </a:r>
          </a:p>
          <a:p>
            <a:r>
              <a:rPr lang="en-US" dirty="0" smtClean="0"/>
              <a:t>Fractures of the scaphoid occur in people of </a:t>
            </a:r>
            <a:r>
              <a:rPr lang="en-US" dirty="0" smtClean="0">
                <a:solidFill>
                  <a:srgbClr val="FF0000"/>
                </a:solidFill>
              </a:rPr>
              <a:t>all ages</a:t>
            </a:r>
            <a:r>
              <a:rPr lang="en-US" dirty="0" smtClean="0"/>
              <a:t>, including children. The injury often happens during sports activities or a motor vehicle accident. Men aged </a:t>
            </a:r>
            <a:r>
              <a:rPr lang="en-US" dirty="0" smtClean="0">
                <a:solidFill>
                  <a:srgbClr val="FF0000"/>
                </a:solidFill>
              </a:rPr>
              <a:t>20 to 30 </a:t>
            </a:r>
            <a:r>
              <a:rPr lang="en-US" dirty="0" smtClean="0"/>
              <a:t>years are most likely to experience this injury.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129</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Acromioclavicular dislocation</a:t>
            </a:r>
            <a:endParaRPr lang="en-US" dirty="0"/>
          </a:p>
        </p:txBody>
      </p:sp>
      <p:sp>
        <p:nvSpPr>
          <p:cNvPr id="3" name="Content Placeholder 2"/>
          <p:cNvSpPr>
            <a:spLocks noGrp="1"/>
          </p:cNvSpPr>
          <p:nvPr>
            <p:ph idx="1"/>
          </p:nvPr>
        </p:nvSpPr>
        <p:spPr>
          <a:xfrm>
            <a:off x="228600" y="1600200"/>
            <a:ext cx="4267200" cy="4525963"/>
          </a:xfrm>
        </p:spPr>
        <p:txBody>
          <a:bodyPr>
            <a:normAutofit fontScale="85000" lnSpcReduction="20000"/>
          </a:bodyPr>
          <a:lstStyle/>
          <a:p>
            <a:r>
              <a:rPr lang="en-US" dirty="0" smtClean="0"/>
              <a:t>. A </a:t>
            </a:r>
            <a:r>
              <a:rPr lang="en-US" i="1" dirty="0" smtClean="0"/>
              <a:t>grade two</a:t>
            </a:r>
            <a:r>
              <a:rPr lang="en-US" dirty="0" smtClean="0"/>
              <a:t> AC separation involves a </a:t>
            </a:r>
            <a:r>
              <a:rPr lang="en-US" dirty="0" smtClean="0">
                <a:solidFill>
                  <a:srgbClr val="FF0000"/>
                </a:solidFill>
              </a:rPr>
              <a:t>tear of the AC ligaments </a:t>
            </a:r>
            <a:r>
              <a:rPr lang="en-US" dirty="0" smtClean="0"/>
              <a:t>and a sprain of the </a:t>
            </a:r>
            <a:r>
              <a:rPr lang="en-US" dirty="0" smtClean="0">
                <a:solidFill>
                  <a:srgbClr val="FF0000"/>
                </a:solidFill>
              </a:rPr>
              <a:t>coracoclavicular</a:t>
            </a:r>
            <a:r>
              <a:rPr lang="en-US" dirty="0" smtClean="0"/>
              <a:t> ligaments.</a:t>
            </a:r>
          </a:p>
          <a:p>
            <a:pPr>
              <a:buNone/>
            </a:pPr>
            <a:endParaRPr lang="en-US" dirty="0" smtClean="0"/>
          </a:p>
          <a:p>
            <a:r>
              <a:rPr lang="en-US" dirty="0" smtClean="0"/>
              <a:t>A complete tear of the </a:t>
            </a:r>
            <a:r>
              <a:rPr lang="en-US" dirty="0" smtClean="0">
                <a:solidFill>
                  <a:srgbClr val="FF0000"/>
                </a:solidFill>
              </a:rPr>
              <a:t>AC ligaments </a:t>
            </a:r>
            <a:r>
              <a:rPr lang="en-US" dirty="0" smtClean="0"/>
              <a:t>and the </a:t>
            </a:r>
            <a:r>
              <a:rPr lang="en-US" dirty="0" smtClean="0">
                <a:solidFill>
                  <a:srgbClr val="FF0000"/>
                </a:solidFill>
              </a:rPr>
              <a:t>coracoclavicular</a:t>
            </a:r>
            <a:r>
              <a:rPr lang="en-US" dirty="0" smtClean="0"/>
              <a:t> ligaments is a </a:t>
            </a:r>
            <a:r>
              <a:rPr lang="en-US" i="1" dirty="0" smtClean="0"/>
              <a:t>grade three</a:t>
            </a:r>
            <a:r>
              <a:rPr lang="en-US" dirty="0" smtClean="0"/>
              <a:t> AC separation. </a:t>
            </a:r>
          </a:p>
          <a:p>
            <a:r>
              <a:rPr lang="en-US" dirty="0" smtClean="0">
                <a:hlinkClick r:id="rId2" action="ppaction://hlinkfile"/>
              </a:rPr>
              <a:t>Clip</a:t>
            </a:r>
            <a:r>
              <a:rPr lang="en-US" dirty="0" smtClean="0">
                <a:hlinkClick r:id="rId3" action="ppaction://hlinkfile"/>
              </a:rPr>
              <a:t> </a:t>
            </a:r>
            <a:endParaRPr lang="en-US" dirty="0" smtClean="0"/>
          </a:p>
          <a:p>
            <a:endParaRPr lang="en-US" dirty="0"/>
          </a:p>
        </p:txBody>
      </p:sp>
      <p:pic>
        <p:nvPicPr>
          <p:cNvPr id="4" name="shoulder_acromioclavicular_separation_anat04" descr=" "/>
          <p:cNvPicPr/>
          <p:nvPr/>
        </p:nvPicPr>
        <p:blipFill>
          <a:blip r:embed="rId4" cstate="print"/>
          <a:srcRect/>
          <a:stretch>
            <a:fillRect/>
          </a:stretch>
        </p:blipFill>
        <p:spPr bwMode="auto">
          <a:xfrm>
            <a:off x="4648200" y="1600200"/>
            <a:ext cx="4339590" cy="4419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084B08B3-80BE-4085-812B-4E4D037AAC67}" type="slidenum">
              <a:rPr lang="en-US" smtClean="0"/>
              <a:pPr/>
              <a:t>13</a:t>
            </a:fld>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a:xfrm>
            <a:off x="457200" y="1600200"/>
            <a:ext cx="8001000" cy="4525963"/>
          </a:xfrm>
        </p:spPr>
        <p:txBody>
          <a:bodyPr>
            <a:normAutofit fontScale="92500"/>
          </a:bodyPr>
          <a:lstStyle/>
          <a:p>
            <a:r>
              <a:rPr lang="en-US" dirty="0" smtClean="0">
                <a:solidFill>
                  <a:srgbClr val="FF0000"/>
                </a:solidFill>
              </a:rPr>
              <a:t>Unless</a:t>
            </a:r>
            <a:r>
              <a:rPr lang="en-US" dirty="0" smtClean="0"/>
              <a:t> the wrist is </a:t>
            </a:r>
            <a:r>
              <a:rPr lang="en-US" dirty="0" smtClean="0">
                <a:solidFill>
                  <a:srgbClr val="FF0000"/>
                </a:solidFill>
              </a:rPr>
              <a:t>deformed</a:t>
            </a:r>
            <a:r>
              <a:rPr lang="en-US" dirty="0" smtClean="0"/>
              <a:t>, it might not be obvious that the scaphoid bone is broken. </a:t>
            </a:r>
            <a:r>
              <a:rPr lang="en-US" dirty="0" smtClean="0">
                <a:solidFill>
                  <a:srgbClr val="FF0000"/>
                </a:solidFill>
              </a:rPr>
              <a:t>Sometimes</a:t>
            </a:r>
            <a:r>
              <a:rPr lang="en-US" dirty="0" smtClean="0"/>
              <a:t>, it might seem to be just a </a:t>
            </a:r>
            <a:r>
              <a:rPr lang="en-US" dirty="0" smtClean="0">
                <a:solidFill>
                  <a:srgbClr val="FF0000"/>
                </a:solidFill>
              </a:rPr>
              <a:t>sprained</a:t>
            </a:r>
            <a:r>
              <a:rPr lang="en-US" dirty="0" smtClean="0"/>
              <a:t> wrist. </a:t>
            </a:r>
          </a:p>
          <a:p>
            <a:r>
              <a:rPr lang="en-US" dirty="0" smtClean="0"/>
              <a:t>Scaphoid fractures usually cause </a:t>
            </a:r>
            <a:r>
              <a:rPr lang="en-US" dirty="0" smtClean="0">
                <a:solidFill>
                  <a:srgbClr val="FF0000"/>
                </a:solidFill>
              </a:rPr>
              <a:t>pain</a:t>
            </a:r>
            <a:r>
              <a:rPr lang="en-US" dirty="0" smtClean="0"/>
              <a:t> in the base of the </a:t>
            </a:r>
            <a:r>
              <a:rPr lang="en-US" dirty="0" smtClean="0">
                <a:solidFill>
                  <a:srgbClr val="FF0000"/>
                </a:solidFill>
              </a:rPr>
              <a:t>thumb</a:t>
            </a:r>
            <a:r>
              <a:rPr lang="en-US" dirty="0" smtClean="0"/>
              <a:t>, with </a:t>
            </a:r>
            <a:r>
              <a:rPr lang="en-US" dirty="0" smtClean="0">
                <a:solidFill>
                  <a:srgbClr val="FF0000"/>
                </a:solidFill>
              </a:rPr>
              <a:t>swelling</a:t>
            </a:r>
            <a:r>
              <a:rPr lang="en-US" dirty="0" smtClean="0"/>
              <a:t> in the same </a:t>
            </a:r>
            <a:r>
              <a:rPr lang="en-US" dirty="0" smtClean="0">
                <a:solidFill>
                  <a:srgbClr val="FF0000"/>
                </a:solidFill>
              </a:rPr>
              <a:t>area</a:t>
            </a:r>
            <a:r>
              <a:rPr lang="en-US" dirty="0" smtClean="0"/>
              <a:t>. The pain may be </a:t>
            </a:r>
            <a:r>
              <a:rPr lang="en-US" dirty="0" smtClean="0">
                <a:solidFill>
                  <a:srgbClr val="FF0000"/>
                </a:solidFill>
              </a:rPr>
              <a:t>severe</a:t>
            </a:r>
            <a:r>
              <a:rPr lang="en-US" dirty="0" smtClean="0"/>
              <a:t> when the thumb </a:t>
            </a:r>
            <a:r>
              <a:rPr lang="en-US" dirty="0" smtClean="0">
                <a:solidFill>
                  <a:srgbClr val="FF0000"/>
                </a:solidFill>
              </a:rPr>
              <a:t>or wrist is moved or the hand grips </a:t>
            </a:r>
            <a:r>
              <a:rPr lang="en-US" dirty="0" smtClean="0"/>
              <a:t>anything. In some cases, the pain is not severe, and may be mistaken for a sprain.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130</a:t>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a:xfrm>
            <a:off x="228600" y="1600200"/>
            <a:ext cx="4419600" cy="4525963"/>
          </a:xfrm>
        </p:spPr>
        <p:txBody>
          <a:bodyPr>
            <a:normAutofit fontScale="77500" lnSpcReduction="20000"/>
          </a:bodyPr>
          <a:lstStyle/>
          <a:p>
            <a:r>
              <a:rPr lang="en-US" dirty="0" smtClean="0"/>
              <a:t>If the scaphoid is broken in the </a:t>
            </a:r>
            <a:r>
              <a:rPr lang="en-US" dirty="0" smtClean="0">
                <a:solidFill>
                  <a:srgbClr val="FF0000"/>
                </a:solidFill>
              </a:rPr>
              <a:t>middle</a:t>
            </a:r>
            <a:r>
              <a:rPr lang="en-US" dirty="0" smtClean="0"/>
              <a:t> (waist) or at the part closer to the forearm (proximal pole), healing is </a:t>
            </a:r>
            <a:r>
              <a:rPr lang="en-US" dirty="0" smtClean="0">
                <a:solidFill>
                  <a:srgbClr val="FF0000"/>
                </a:solidFill>
              </a:rPr>
              <a:t>more difficult</a:t>
            </a:r>
            <a:r>
              <a:rPr lang="en-US" dirty="0" smtClean="0"/>
              <a:t>. These areas of the scaphoid do </a:t>
            </a:r>
            <a:r>
              <a:rPr lang="en-US" dirty="0" smtClean="0">
                <a:solidFill>
                  <a:srgbClr val="FF0000"/>
                </a:solidFill>
              </a:rPr>
              <a:t>not</a:t>
            </a:r>
            <a:r>
              <a:rPr lang="en-US" dirty="0" smtClean="0"/>
              <a:t> have </a:t>
            </a:r>
            <a:r>
              <a:rPr lang="en-US" dirty="0" smtClean="0">
                <a:solidFill>
                  <a:srgbClr val="FF0000"/>
                </a:solidFill>
              </a:rPr>
              <a:t>very good blood supply</a:t>
            </a:r>
            <a:r>
              <a:rPr lang="en-US" dirty="0" smtClean="0"/>
              <a:t>. This makes it more </a:t>
            </a:r>
            <a:r>
              <a:rPr lang="en-US" dirty="0" smtClean="0">
                <a:solidFill>
                  <a:srgbClr val="FF0000"/>
                </a:solidFill>
              </a:rPr>
              <a:t>difficult</a:t>
            </a:r>
            <a:r>
              <a:rPr lang="en-US" dirty="0" smtClean="0"/>
              <a:t> to heal. If a fracture of the scaphoid in these locations is treated in a cast, it will </a:t>
            </a:r>
            <a:r>
              <a:rPr lang="en-US" dirty="0" smtClean="0">
                <a:solidFill>
                  <a:srgbClr val="FF0000"/>
                </a:solidFill>
              </a:rPr>
              <a:t>probably include the thumb. The cast will extend above the elbow</a:t>
            </a:r>
            <a:r>
              <a:rPr lang="en-US" dirty="0" smtClean="0"/>
              <a:t>. </a:t>
            </a:r>
          </a:p>
        </p:txBody>
      </p:sp>
      <p:sp>
        <p:nvSpPr>
          <p:cNvPr id="4" name="Slide Number Placeholder 3"/>
          <p:cNvSpPr>
            <a:spLocks noGrp="1"/>
          </p:cNvSpPr>
          <p:nvPr>
            <p:ph type="sldNum" sz="quarter" idx="12"/>
          </p:nvPr>
        </p:nvSpPr>
        <p:spPr/>
        <p:txBody>
          <a:bodyPr/>
          <a:lstStyle/>
          <a:p>
            <a:fld id="{084B08B3-80BE-4085-812B-4E4D037AAC67}" type="slidenum">
              <a:rPr lang="en-US" smtClean="0"/>
              <a:pPr/>
              <a:t>131</a:t>
            </a:fld>
            <a:endParaRPr lang="en-US"/>
          </a:p>
        </p:txBody>
      </p:sp>
      <p:pic>
        <p:nvPicPr>
          <p:cNvPr id="152578" name="Picture 2" descr="http://orthoinfo.aaos.org/../figures/A00012F03.jpg"/>
          <p:cNvPicPr>
            <a:picLocks noChangeAspect="1" noChangeArrowheads="1"/>
          </p:cNvPicPr>
          <p:nvPr/>
        </p:nvPicPr>
        <p:blipFill>
          <a:blip r:embed="rId2" cstate="print"/>
          <a:srcRect/>
          <a:stretch>
            <a:fillRect/>
          </a:stretch>
        </p:blipFill>
        <p:spPr bwMode="auto">
          <a:xfrm>
            <a:off x="4800600" y="1600200"/>
            <a:ext cx="3727830" cy="4607668"/>
          </a:xfrm>
          <a:prstGeom prst="rect">
            <a:avLst/>
          </a:prstGeom>
          <a:noFill/>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Surgical Treatment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132</a:t>
            </a:fld>
            <a:endParaRPr lang="en-US"/>
          </a:p>
        </p:txBody>
      </p:sp>
      <p:pic>
        <p:nvPicPr>
          <p:cNvPr id="151554" name="Picture 2" descr="http://orthoinfo.aaos.org/../figures/A00012F04.jpg"/>
          <p:cNvPicPr>
            <a:picLocks noChangeAspect="1" noChangeArrowheads="1"/>
          </p:cNvPicPr>
          <p:nvPr/>
        </p:nvPicPr>
        <p:blipFill>
          <a:blip r:embed="rId2" cstate="print"/>
          <a:srcRect/>
          <a:stretch>
            <a:fillRect/>
          </a:stretch>
        </p:blipFill>
        <p:spPr bwMode="auto">
          <a:xfrm>
            <a:off x="1066800" y="1752600"/>
            <a:ext cx="6248400" cy="3641926"/>
          </a:xfrm>
          <a:prstGeom prst="rect">
            <a:avLst/>
          </a:prstGeo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Carpal Tunnel Syndrome </a:t>
            </a:r>
            <a:endParaRPr lang="en-US" dirty="0"/>
          </a:p>
        </p:txBody>
      </p:sp>
      <p:sp>
        <p:nvSpPr>
          <p:cNvPr id="3" name="Content Placeholder 2"/>
          <p:cNvSpPr>
            <a:spLocks noGrp="1"/>
          </p:cNvSpPr>
          <p:nvPr>
            <p:ph idx="1"/>
          </p:nvPr>
        </p:nvSpPr>
        <p:spPr>
          <a:xfrm>
            <a:off x="228600" y="1600200"/>
            <a:ext cx="4572000" cy="4525963"/>
          </a:xfrm>
        </p:spPr>
        <p:txBody>
          <a:bodyPr>
            <a:normAutofit fontScale="77500" lnSpcReduction="20000"/>
          </a:bodyPr>
          <a:lstStyle/>
          <a:p>
            <a:r>
              <a:rPr lang="en-US" dirty="0" smtClean="0"/>
              <a:t>The wrist is surrounded by a band of </a:t>
            </a:r>
            <a:r>
              <a:rPr lang="en-US" dirty="0" smtClean="0">
                <a:solidFill>
                  <a:srgbClr val="FF0000"/>
                </a:solidFill>
              </a:rPr>
              <a:t>fibrous tissue </a:t>
            </a:r>
            <a:r>
              <a:rPr lang="en-US" dirty="0" smtClean="0"/>
              <a:t>that normally functions as a </a:t>
            </a:r>
            <a:r>
              <a:rPr lang="en-US" dirty="0" smtClean="0">
                <a:solidFill>
                  <a:srgbClr val="FF0000"/>
                </a:solidFill>
              </a:rPr>
              <a:t>support for the joint</a:t>
            </a:r>
            <a:r>
              <a:rPr lang="en-US" dirty="0" smtClean="0"/>
              <a:t>.</a:t>
            </a:r>
          </a:p>
          <a:p>
            <a:pPr>
              <a:buNone/>
            </a:pPr>
            <a:endParaRPr lang="en-US" dirty="0" smtClean="0"/>
          </a:p>
          <a:p>
            <a:r>
              <a:rPr lang="en-US" dirty="0" smtClean="0"/>
              <a:t>The </a:t>
            </a:r>
            <a:r>
              <a:rPr lang="en-US" dirty="0" smtClean="0">
                <a:solidFill>
                  <a:srgbClr val="FF0000"/>
                </a:solidFill>
              </a:rPr>
              <a:t>tight</a:t>
            </a:r>
            <a:r>
              <a:rPr lang="en-US" dirty="0" smtClean="0"/>
              <a:t> space between this </a:t>
            </a:r>
            <a:r>
              <a:rPr lang="en-US" dirty="0" smtClean="0">
                <a:solidFill>
                  <a:srgbClr val="FF0000"/>
                </a:solidFill>
              </a:rPr>
              <a:t>fibrous</a:t>
            </a:r>
            <a:r>
              <a:rPr lang="en-US" dirty="0" smtClean="0"/>
              <a:t> band and the </a:t>
            </a:r>
            <a:r>
              <a:rPr lang="en-US" dirty="0" smtClean="0">
                <a:solidFill>
                  <a:srgbClr val="FF0000"/>
                </a:solidFill>
              </a:rPr>
              <a:t>wrist</a:t>
            </a:r>
            <a:r>
              <a:rPr lang="en-US" dirty="0" smtClean="0"/>
              <a:t> bone is called the carpal tunnel. The </a:t>
            </a:r>
            <a:r>
              <a:rPr lang="en-US" dirty="0" smtClean="0">
                <a:solidFill>
                  <a:srgbClr val="FF0000"/>
                </a:solidFill>
              </a:rPr>
              <a:t>median nerve </a:t>
            </a:r>
            <a:r>
              <a:rPr lang="en-US" dirty="0" smtClean="0"/>
              <a:t>passes through the carpal tunnel to receive sensations from </a:t>
            </a:r>
            <a:r>
              <a:rPr lang="en-US" dirty="0" smtClean="0">
                <a:solidFill>
                  <a:srgbClr val="FF0000"/>
                </a:solidFill>
              </a:rPr>
              <a:t>the thumb, index, and middle fingers of the hand</a:t>
            </a:r>
            <a:r>
              <a:rPr lang="en-US" dirty="0" smtClean="0"/>
              <a:t>.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133</a:t>
            </a:fld>
            <a:endParaRPr lang="en-US"/>
          </a:p>
        </p:txBody>
      </p:sp>
      <p:pic>
        <p:nvPicPr>
          <p:cNvPr id="150530" name="Picture 2" descr="Illustration showing carpal tunnel"/>
          <p:cNvPicPr>
            <a:picLocks noChangeAspect="1" noChangeArrowheads="1"/>
          </p:cNvPicPr>
          <p:nvPr/>
        </p:nvPicPr>
        <p:blipFill>
          <a:blip r:embed="rId2" cstate="print"/>
          <a:srcRect/>
          <a:stretch>
            <a:fillRect/>
          </a:stretch>
        </p:blipFill>
        <p:spPr bwMode="auto">
          <a:xfrm>
            <a:off x="5105400" y="1600200"/>
            <a:ext cx="3448050" cy="4695825"/>
          </a:xfrm>
          <a:prstGeom prst="rect">
            <a:avLst/>
          </a:prstGeom>
          <a:noFill/>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txBody>
          <a:bodyPr/>
          <a:lstStyle/>
          <a:p>
            <a:r>
              <a:rPr lang="en-US" b="1" dirty="0" smtClean="0"/>
              <a:t>Carpal Tunnel Syndrome </a:t>
            </a:r>
            <a:endParaRPr lang="en-US" dirty="0"/>
          </a:p>
        </p:txBody>
      </p:sp>
      <p:sp>
        <p:nvSpPr>
          <p:cNvPr id="3" name="Content Placeholder 2"/>
          <p:cNvSpPr>
            <a:spLocks noGrp="1"/>
          </p:cNvSpPr>
          <p:nvPr>
            <p:ph idx="1"/>
          </p:nvPr>
        </p:nvSpPr>
        <p:spPr>
          <a:xfrm>
            <a:off x="457200" y="1600200"/>
            <a:ext cx="7848600" cy="4525963"/>
          </a:xfrm>
        </p:spPr>
        <p:txBody>
          <a:bodyPr>
            <a:normAutofit/>
          </a:bodyPr>
          <a:lstStyle/>
          <a:p>
            <a:r>
              <a:rPr lang="en-US" dirty="0" smtClean="0"/>
              <a:t>Any condition that causes </a:t>
            </a:r>
            <a:r>
              <a:rPr lang="en-US" dirty="0" smtClean="0">
                <a:solidFill>
                  <a:srgbClr val="FF0000"/>
                </a:solidFill>
              </a:rPr>
              <a:t>swelling</a:t>
            </a:r>
            <a:r>
              <a:rPr lang="en-US" dirty="0" smtClean="0"/>
              <a:t> or a </a:t>
            </a:r>
            <a:r>
              <a:rPr lang="en-US" dirty="0" smtClean="0">
                <a:solidFill>
                  <a:srgbClr val="FF0000"/>
                </a:solidFill>
              </a:rPr>
              <a:t>change in position </a:t>
            </a:r>
            <a:r>
              <a:rPr lang="en-US" dirty="0" smtClean="0"/>
              <a:t>of the </a:t>
            </a:r>
            <a:r>
              <a:rPr lang="en-US" dirty="0" smtClean="0">
                <a:solidFill>
                  <a:srgbClr val="FF0000"/>
                </a:solidFill>
              </a:rPr>
              <a:t>tissue</a:t>
            </a:r>
            <a:r>
              <a:rPr lang="en-US" dirty="0" smtClean="0"/>
              <a:t> within the carpal tunnel can </a:t>
            </a:r>
            <a:r>
              <a:rPr lang="en-US" dirty="0" smtClean="0">
                <a:solidFill>
                  <a:srgbClr val="FF0000"/>
                </a:solidFill>
              </a:rPr>
              <a:t>squeeze</a:t>
            </a:r>
            <a:r>
              <a:rPr lang="en-US" dirty="0" smtClean="0"/>
              <a:t> and </a:t>
            </a:r>
            <a:r>
              <a:rPr lang="en-US" dirty="0" smtClean="0">
                <a:solidFill>
                  <a:srgbClr val="FF0000"/>
                </a:solidFill>
              </a:rPr>
              <a:t>irritate</a:t>
            </a:r>
            <a:r>
              <a:rPr lang="en-US" dirty="0" smtClean="0"/>
              <a:t> the </a:t>
            </a:r>
            <a:r>
              <a:rPr lang="en-US" dirty="0" smtClean="0">
                <a:solidFill>
                  <a:srgbClr val="FF0000"/>
                </a:solidFill>
              </a:rPr>
              <a:t>median nerve</a:t>
            </a:r>
            <a:r>
              <a:rPr lang="en-US" dirty="0" smtClean="0"/>
              <a:t>.</a:t>
            </a:r>
          </a:p>
          <a:p>
            <a:r>
              <a:rPr lang="en-US" dirty="0" smtClean="0"/>
              <a:t>Irritation of the median nerve in this manner causes </a:t>
            </a:r>
            <a:r>
              <a:rPr lang="en-US" dirty="0" smtClean="0">
                <a:solidFill>
                  <a:srgbClr val="FF0000"/>
                </a:solidFill>
              </a:rPr>
              <a:t>tingling</a:t>
            </a:r>
            <a:r>
              <a:rPr lang="en-US" dirty="0" smtClean="0"/>
              <a:t> and </a:t>
            </a:r>
            <a:r>
              <a:rPr lang="en-US" dirty="0" smtClean="0">
                <a:solidFill>
                  <a:srgbClr val="FF0000"/>
                </a:solidFill>
              </a:rPr>
              <a:t>numbness</a:t>
            </a:r>
            <a:r>
              <a:rPr lang="en-US" dirty="0" smtClean="0"/>
              <a:t> of the </a:t>
            </a:r>
            <a:r>
              <a:rPr lang="en-US" dirty="0" smtClean="0">
                <a:solidFill>
                  <a:srgbClr val="FF0000"/>
                </a:solidFill>
              </a:rPr>
              <a:t>thumb, index, and the middle fingers</a:t>
            </a:r>
            <a:r>
              <a:rPr lang="en-US" dirty="0" smtClean="0"/>
              <a:t>, a condition known as "</a:t>
            </a:r>
            <a:r>
              <a:rPr lang="en-US" dirty="0" smtClean="0">
                <a:solidFill>
                  <a:srgbClr val="FF0000"/>
                </a:solidFill>
              </a:rPr>
              <a:t>carpal tunnel syndrome</a:t>
            </a:r>
            <a:r>
              <a:rPr lang="en-US" dirty="0" smtClean="0"/>
              <a: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134</a:t>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1143000"/>
          </a:xfrm>
        </p:spPr>
        <p:txBody>
          <a:bodyPr>
            <a:noAutofit/>
          </a:bodyPr>
          <a:lstStyle/>
          <a:p>
            <a:r>
              <a:rPr lang="en-US" sz="3600" dirty="0" smtClean="0"/>
              <a:t>Ulnar Nerve Compression Syndromes</a:t>
            </a:r>
            <a:endParaRPr lang="en-US" sz="3600" dirty="0"/>
          </a:p>
        </p:txBody>
      </p:sp>
      <p:sp>
        <p:nvSpPr>
          <p:cNvPr id="3" name="Content Placeholder 2"/>
          <p:cNvSpPr>
            <a:spLocks noGrp="1"/>
          </p:cNvSpPr>
          <p:nvPr>
            <p:ph idx="1"/>
          </p:nvPr>
        </p:nvSpPr>
        <p:spPr>
          <a:xfrm>
            <a:off x="304800" y="1600200"/>
            <a:ext cx="3810000" cy="4525963"/>
          </a:xfrm>
        </p:spPr>
        <p:txBody>
          <a:bodyPr>
            <a:normAutofit fontScale="92500"/>
          </a:bodyPr>
          <a:lstStyle/>
          <a:p>
            <a:r>
              <a:rPr lang="en-US" dirty="0" smtClean="0"/>
              <a:t>Ulnar nerve dysfunction is a problem with the nerve that travels from the </a:t>
            </a:r>
            <a:r>
              <a:rPr lang="en-US" dirty="0" smtClean="0">
                <a:solidFill>
                  <a:srgbClr val="FF0000"/>
                </a:solidFill>
              </a:rPr>
              <a:t>wrist</a:t>
            </a:r>
            <a:r>
              <a:rPr lang="en-US" dirty="0" smtClean="0"/>
              <a:t> to the </a:t>
            </a:r>
            <a:r>
              <a:rPr lang="en-US" dirty="0" smtClean="0">
                <a:solidFill>
                  <a:srgbClr val="FF0000"/>
                </a:solidFill>
              </a:rPr>
              <a:t>shoulder</a:t>
            </a:r>
            <a:r>
              <a:rPr lang="en-US" dirty="0" smtClean="0"/>
              <a:t>, which leads to movement or sensation problems in the </a:t>
            </a:r>
            <a:r>
              <a:rPr lang="en-US" dirty="0" smtClean="0">
                <a:solidFill>
                  <a:srgbClr val="FF0000"/>
                </a:solidFill>
              </a:rPr>
              <a:t>wrist and hand</a:t>
            </a:r>
            <a:r>
              <a:rPr lang="en-US" dirty="0" smtClean="0"/>
              <a:t>.</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135</a:t>
            </a:fld>
            <a:endParaRPr lang="en-US"/>
          </a:p>
        </p:txBody>
      </p:sp>
      <p:pic>
        <p:nvPicPr>
          <p:cNvPr id="5" name="Picture 2" descr="http://www.healthline.com/images/adam/big/9992.jpg"/>
          <p:cNvPicPr>
            <a:picLocks noChangeAspect="1" noChangeArrowheads="1"/>
          </p:cNvPicPr>
          <p:nvPr/>
        </p:nvPicPr>
        <p:blipFill>
          <a:blip r:embed="rId2" cstate="print"/>
          <a:srcRect/>
          <a:stretch>
            <a:fillRect/>
          </a:stretch>
        </p:blipFill>
        <p:spPr bwMode="auto">
          <a:xfrm>
            <a:off x="4267200" y="1600200"/>
            <a:ext cx="4572000" cy="3962400"/>
          </a:xfrm>
          <a:prstGeom prst="rect">
            <a:avLst/>
          </a:prstGeom>
          <a:noFill/>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a:xfrm>
            <a:off x="457200" y="1600200"/>
            <a:ext cx="7772400" cy="4525963"/>
          </a:xfrm>
        </p:spPr>
        <p:txBody>
          <a:bodyPr/>
          <a:lstStyle/>
          <a:p>
            <a:r>
              <a:rPr lang="en-US" dirty="0" smtClean="0"/>
              <a:t>Abnormal sensations in the </a:t>
            </a:r>
            <a:r>
              <a:rPr lang="en-US" dirty="0" smtClean="0">
                <a:solidFill>
                  <a:srgbClr val="FF0000"/>
                </a:solidFill>
              </a:rPr>
              <a:t>4th or 5th </a:t>
            </a:r>
            <a:r>
              <a:rPr lang="en-US" dirty="0" smtClean="0"/>
              <a:t>fingers, usually on the </a:t>
            </a:r>
            <a:r>
              <a:rPr lang="en-US" dirty="0" smtClean="0">
                <a:solidFill>
                  <a:srgbClr val="FF0000"/>
                </a:solidFill>
              </a:rPr>
              <a:t>palm side</a:t>
            </a:r>
            <a:r>
              <a:rPr lang="en-US" dirty="0" smtClean="0"/>
              <a:t>; </a:t>
            </a:r>
            <a:r>
              <a:rPr lang="en-US" dirty="0" smtClean="0">
                <a:solidFill>
                  <a:srgbClr val="FF0000"/>
                </a:solidFill>
              </a:rPr>
              <a:t>Numbness</a:t>
            </a:r>
            <a:r>
              <a:rPr lang="en-US" dirty="0" smtClean="0"/>
              <a:t>, decreased sensation; </a:t>
            </a:r>
            <a:r>
              <a:rPr lang="en-US" dirty="0" smtClean="0">
                <a:solidFill>
                  <a:srgbClr val="FF0000"/>
                </a:solidFill>
              </a:rPr>
              <a:t>Pain</a:t>
            </a:r>
            <a:r>
              <a:rPr lang="en-US" dirty="0" smtClean="0"/>
              <a:t>; </a:t>
            </a:r>
            <a:r>
              <a:rPr lang="en-US" dirty="0" smtClean="0">
                <a:solidFill>
                  <a:srgbClr val="FF0000"/>
                </a:solidFill>
              </a:rPr>
              <a:t>Tingling</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136</a:t>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82000" cy="1143000"/>
          </a:xfrm>
        </p:spPr>
        <p:txBody>
          <a:bodyPr>
            <a:normAutofit fontScale="90000"/>
          </a:bodyPr>
          <a:lstStyle/>
          <a:p>
            <a:r>
              <a:rPr lang="en-US" b="1" dirty="0" smtClean="0"/>
              <a:t>Sprained Thumb Injury Explained</a:t>
            </a:r>
            <a:endParaRPr lang="en-US" dirty="0"/>
          </a:p>
        </p:txBody>
      </p:sp>
      <p:sp>
        <p:nvSpPr>
          <p:cNvPr id="3" name="Content Placeholder 2"/>
          <p:cNvSpPr>
            <a:spLocks noGrp="1"/>
          </p:cNvSpPr>
          <p:nvPr>
            <p:ph idx="1"/>
          </p:nvPr>
        </p:nvSpPr>
        <p:spPr>
          <a:xfrm>
            <a:off x="457200" y="1600200"/>
            <a:ext cx="3886200" cy="4525963"/>
          </a:xfrm>
        </p:spPr>
        <p:txBody>
          <a:bodyPr>
            <a:normAutofit fontScale="92500" lnSpcReduction="10000"/>
          </a:bodyPr>
          <a:lstStyle/>
          <a:p>
            <a:r>
              <a:rPr lang="en-US" dirty="0" smtClean="0"/>
              <a:t>A </a:t>
            </a:r>
            <a:r>
              <a:rPr lang="en-US" dirty="0" smtClean="0">
                <a:solidFill>
                  <a:srgbClr val="FF0000"/>
                </a:solidFill>
              </a:rPr>
              <a:t>Sprained</a:t>
            </a:r>
            <a:r>
              <a:rPr lang="en-US" dirty="0" smtClean="0"/>
              <a:t> Thumb is often referred to as </a:t>
            </a:r>
            <a:r>
              <a:rPr lang="en-US" dirty="0" smtClean="0">
                <a:solidFill>
                  <a:srgbClr val="FF0000"/>
                </a:solidFill>
              </a:rPr>
              <a:t>Skier's Thumb</a:t>
            </a:r>
            <a:r>
              <a:rPr lang="en-US" dirty="0" smtClean="0"/>
              <a:t>, due to the prevalence of this injury during </a:t>
            </a:r>
            <a:r>
              <a:rPr lang="en-US" dirty="0" smtClean="0">
                <a:solidFill>
                  <a:srgbClr val="FF0000"/>
                </a:solidFill>
              </a:rPr>
              <a:t>skiing</a:t>
            </a:r>
            <a:r>
              <a:rPr lang="en-US" dirty="0" smtClean="0"/>
              <a:t>.</a:t>
            </a:r>
          </a:p>
          <a:p>
            <a:r>
              <a:rPr lang="en-US" dirty="0" smtClean="0"/>
              <a:t>Skier's Thumb refers to damage to the </a:t>
            </a:r>
            <a:r>
              <a:rPr lang="en-US" dirty="0" smtClean="0">
                <a:solidFill>
                  <a:srgbClr val="FF0000"/>
                </a:solidFill>
              </a:rPr>
              <a:t>Ulnar Collateral </a:t>
            </a:r>
            <a:r>
              <a:rPr lang="en-US" dirty="0" smtClean="0"/>
              <a:t>Ligament at the </a:t>
            </a:r>
            <a:r>
              <a:rPr lang="en-US" dirty="0" smtClean="0">
                <a:solidFill>
                  <a:srgbClr val="FF0000"/>
                </a:solidFill>
              </a:rPr>
              <a:t>base</a:t>
            </a:r>
            <a:r>
              <a:rPr lang="en-US" dirty="0" smtClean="0"/>
              <a:t> of the </a:t>
            </a:r>
            <a:r>
              <a:rPr lang="en-US" dirty="0" smtClean="0">
                <a:solidFill>
                  <a:srgbClr val="FF0000"/>
                </a:solidFill>
              </a:rPr>
              <a:t>thumb</a:t>
            </a:r>
            <a:r>
              <a:rPr lang="en-US" dirty="0" smtClean="0"/>
              <a:t>.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137</a:t>
            </a:fld>
            <a:endParaRPr lang="en-US"/>
          </a:p>
        </p:txBody>
      </p:sp>
      <p:pic>
        <p:nvPicPr>
          <p:cNvPr id="155650" name="Picture 2" descr="Anatomy of a thumb sprain injury"/>
          <p:cNvPicPr>
            <a:picLocks noChangeAspect="1" noChangeArrowheads="1"/>
          </p:cNvPicPr>
          <p:nvPr/>
        </p:nvPicPr>
        <p:blipFill>
          <a:blip r:embed="rId2" cstate="print"/>
          <a:srcRect/>
          <a:stretch>
            <a:fillRect/>
          </a:stretch>
        </p:blipFill>
        <p:spPr bwMode="auto">
          <a:xfrm>
            <a:off x="4495800" y="1676400"/>
            <a:ext cx="4476748" cy="3581400"/>
          </a:xfrm>
          <a:prstGeom prst="rect">
            <a:avLst/>
          </a:prstGeom>
          <a:noFill/>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t>
            </a:r>
            <a:endParaRPr lang="en-US" dirty="0"/>
          </a:p>
        </p:txBody>
      </p:sp>
      <p:sp>
        <p:nvSpPr>
          <p:cNvPr id="3" name="Content Placeholder 2"/>
          <p:cNvSpPr>
            <a:spLocks noGrp="1"/>
          </p:cNvSpPr>
          <p:nvPr>
            <p:ph idx="1"/>
          </p:nvPr>
        </p:nvSpPr>
        <p:spPr>
          <a:xfrm>
            <a:off x="457200" y="1600200"/>
            <a:ext cx="3657600" cy="4525963"/>
          </a:xfrm>
        </p:spPr>
        <p:txBody>
          <a:bodyPr>
            <a:normAutofit fontScale="92500"/>
          </a:bodyPr>
          <a:lstStyle/>
          <a:p>
            <a:r>
              <a:rPr lang="en-US" dirty="0" smtClean="0"/>
              <a:t>The </a:t>
            </a:r>
            <a:r>
              <a:rPr lang="en-US" dirty="0" smtClean="0">
                <a:solidFill>
                  <a:srgbClr val="FF0000"/>
                </a:solidFill>
              </a:rPr>
              <a:t>pole</a:t>
            </a:r>
            <a:r>
              <a:rPr lang="en-US" dirty="0" smtClean="0"/>
              <a:t> gets </a:t>
            </a:r>
            <a:r>
              <a:rPr lang="en-US" dirty="0" smtClean="0">
                <a:solidFill>
                  <a:srgbClr val="FF0000"/>
                </a:solidFill>
              </a:rPr>
              <a:t>fixed</a:t>
            </a:r>
            <a:r>
              <a:rPr lang="en-US" dirty="0" smtClean="0"/>
              <a:t> in the </a:t>
            </a:r>
            <a:r>
              <a:rPr lang="en-US" dirty="0" smtClean="0">
                <a:solidFill>
                  <a:srgbClr val="FF0000"/>
                </a:solidFill>
              </a:rPr>
              <a:t>snow</a:t>
            </a:r>
            <a:r>
              <a:rPr lang="en-US" dirty="0" smtClean="0"/>
              <a:t> and acts as a </a:t>
            </a:r>
            <a:r>
              <a:rPr lang="en-US" dirty="0" smtClean="0">
                <a:solidFill>
                  <a:srgbClr val="FF0000"/>
                </a:solidFill>
              </a:rPr>
              <a:t>lever</a:t>
            </a:r>
            <a:r>
              <a:rPr lang="en-US" dirty="0" smtClean="0"/>
              <a:t> and forces the </a:t>
            </a:r>
            <a:r>
              <a:rPr lang="en-US" dirty="0" smtClean="0">
                <a:solidFill>
                  <a:srgbClr val="FF0000"/>
                </a:solidFill>
              </a:rPr>
              <a:t>thumb</a:t>
            </a:r>
            <a:r>
              <a:rPr lang="en-US" dirty="0" smtClean="0"/>
              <a:t> into an </a:t>
            </a:r>
            <a:r>
              <a:rPr lang="en-US" dirty="0" smtClean="0">
                <a:solidFill>
                  <a:srgbClr val="FF0000"/>
                </a:solidFill>
              </a:rPr>
              <a:t>extended</a:t>
            </a:r>
            <a:r>
              <a:rPr lang="en-US" dirty="0" smtClean="0"/>
              <a:t> position, resulting in </a:t>
            </a:r>
            <a:r>
              <a:rPr lang="en-US" dirty="0" smtClean="0">
                <a:solidFill>
                  <a:srgbClr val="FF0000"/>
                </a:solidFill>
              </a:rPr>
              <a:t>high stress </a:t>
            </a:r>
            <a:r>
              <a:rPr lang="en-US" dirty="0" smtClean="0"/>
              <a:t>forces through the Ulnar Collateral Ligament.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138</a:t>
            </a:fld>
            <a:endParaRPr lang="en-US"/>
          </a:p>
        </p:txBody>
      </p:sp>
      <p:pic>
        <p:nvPicPr>
          <p:cNvPr id="154626" name="Picture 2" descr="Diagram showing how ski poles can cause a thumb sprain"/>
          <p:cNvPicPr>
            <a:picLocks noChangeAspect="1" noChangeArrowheads="1"/>
          </p:cNvPicPr>
          <p:nvPr/>
        </p:nvPicPr>
        <p:blipFill>
          <a:blip r:embed="rId2" cstate="print"/>
          <a:srcRect/>
          <a:stretch>
            <a:fillRect/>
          </a:stretch>
        </p:blipFill>
        <p:spPr bwMode="auto">
          <a:xfrm>
            <a:off x="4648200" y="1828800"/>
            <a:ext cx="4038600" cy="4038602"/>
          </a:xfrm>
          <a:prstGeom prst="rect">
            <a:avLst/>
          </a:prstGeom>
          <a:noFill/>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Sprained Thumb Signs &amp; Symptoms</a:t>
            </a:r>
            <a:endParaRPr lang="en-US" dirty="0"/>
          </a:p>
        </p:txBody>
      </p:sp>
      <p:sp>
        <p:nvSpPr>
          <p:cNvPr id="3" name="Content Placeholder 2"/>
          <p:cNvSpPr>
            <a:spLocks noGrp="1"/>
          </p:cNvSpPr>
          <p:nvPr>
            <p:ph idx="1"/>
          </p:nvPr>
        </p:nvSpPr>
        <p:spPr>
          <a:xfrm>
            <a:off x="457200" y="1600200"/>
            <a:ext cx="7315200" cy="4525963"/>
          </a:xfrm>
        </p:spPr>
        <p:txBody>
          <a:bodyPr>
            <a:normAutofit/>
          </a:bodyPr>
          <a:lstStyle/>
          <a:p>
            <a:r>
              <a:rPr lang="en-US" dirty="0" smtClean="0">
                <a:solidFill>
                  <a:srgbClr val="FF0000"/>
                </a:solidFill>
              </a:rPr>
              <a:t>Pain  </a:t>
            </a:r>
          </a:p>
          <a:p>
            <a:r>
              <a:rPr lang="en-US" dirty="0" smtClean="0">
                <a:solidFill>
                  <a:srgbClr val="FF0000"/>
                </a:solidFill>
              </a:rPr>
              <a:t>Tenderness  </a:t>
            </a:r>
          </a:p>
          <a:p>
            <a:r>
              <a:rPr lang="en-US" dirty="0" smtClean="0">
                <a:solidFill>
                  <a:srgbClr val="FF0000"/>
                </a:solidFill>
              </a:rPr>
              <a:t>Swelling </a:t>
            </a:r>
          </a:p>
          <a:p>
            <a:r>
              <a:rPr lang="en-US" dirty="0" smtClean="0"/>
              <a:t>The ability to </a:t>
            </a:r>
            <a:r>
              <a:rPr lang="en-US" dirty="0" smtClean="0">
                <a:solidFill>
                  <a:srgbClr val="FF0000"/>
                </a:solidFill>
              </a:rPr>
              <a:t>pinch grip small objects </a:t>
            </a:r>
            <a:r>
              <a:rPr lang="en-US" dirty="0" smtClean="0"/>
              <a:t>between </a:t>
            </a:r>
            <a:r>
              <a:rPr lang="en-US" dirty="0" smtClean="0">
                <a:solidFill>
                  <a:srgbClr val="FF0000"/>
                </a:solidFill>
              </a:rPr>
              <a:t>the thumb and the index </a:t>
            </a:r>
            <a:r>
              <a:rPr lang="en-US" dirty="0" smtClean="0"/>
              <a:t>finger is often severely impaired because of the resultant instability in the </a:t>
            </a:r>
            <a:r>
              <a:rPr lang="en-US" dirty="0" smtClean="0">
                <a:solidFill>
                  <a:srgbClr val="FF0000"/>
                </a:solidFill>
              </a:rPr>
              <a:t>MCP</a:t>
            </a:r>
            <a:r>
              <a:rPr lang="en-US" dirty="0" smtClean="0"/>
              <a:t> joint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139</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Causes</a:t>
            </a:r>
            <a:endParaRPr lang="en-US" dirty="0"/>
          </a:p>
        </p:txBody>
      </p:sp>
      <p:sp>
        <p:nvSpPr>
          <p:cNvPr id="3" name="Content Placeholder 2"/>
          <p:cNvSpPr>
            <a:spLocks noGrp="1"/>
          </p:cNvSpPr>
          <p:nvPr>
            <p:ph idx="1"/>
          </p:nvPr>
        </p:nvSpPr>
        <p:spPr>
          <a:xfrm>
            <a:off x="152400" y="1600200"/>
            <a:ext cx="4648200" cy="4525963"/>
          </a:xfrm>
        </p:spPr>
        <p:txBody>
          <a:bodyPr>
            <a:normAutofit fontScale="77500" lnSpcReduction="20000"/>
          </a:bodyPr>
          <a:lstStyle/>
          <a:p>
            <a:r>
              <a:rPr lang="en-US" dirty="0" smtClean="0"/>
              <a:t>The most common cause of an AC joint separation is </a:t>
            </a:r>
            <a:r>
              <a:rPr lang="en-US" b="1" dirty="0" smtClean="0">
                <a:solidFill>
                  <a:srgbClr val="FF0000"/>
                </a:solidFill>
              </a:rPr>
              <a:t>falling</a:t>
            </a:r>
            <a:r>
              <a:rPr lang="en-US" b="1" dirty="0" smtClean="0"/>
              <a:t> on the shoulder</a:t>
            </a:r>
            <a:r>
              <a:rPr lang="en-US" dirty="0" smtClean="0"/>
              <a:t>. </a:t>
            </a:r>
          </a:p>
          <a:p>
            <a:r>
              <a:rPr lang="en-US" dirty="0" smtClean="0"/>
              <a:t>As the shoulder strikes the ground, the force from the fall pushes the </a:t>
            </a:r>
            <a:r>
              <a:rPr lang="en-US" dirty="0" smtClean="0">
                <a:solidFill>
                  <a:srgbClr val="FF0000"/>
                </a:solidFill>
              </a:rPr>
              <a:t>scapula down</a:t>
            </a:r>
            <a:r>
              <a:rPr lang="en-US" dirty="0" smtClean="0"/>
              <a:t>.</a:t>
            </a:r>
          </a:p>
          <a:p>
            <a:r>
              <a:rPr lang="en-US" dirty="0" smtClean="0"/>
              <a:t>The collarbone, because it is attached to the rib cage, </a:t>
            </a:r>
            <a:r>
              <a:rPr lang="en-US" dirty="0" smtClean="0">
                <a:solidFill>
                  <a:srgbClr val="FF0000"/>
                </a:solidFill>
              </a:rPr>
              <a:t>cannot move enough to follow </a:t>
            </a:r>
            <a:r>
              <a:rPr lang="en-US" dirty="0" smtClean="0"/>
              <a:t>the motion of the scapula. </a:t>
            </a:r>
          </a:p>
          <a:p>
            <a:r>
              <a:rPr lang="en-US" dirty="0" smtClean="0"/>
              <a:t>The result is that the ligaments around the AC joint begin to tear, separating (dislocating) the joint.</a:t>
            </a:r>
            <a:endParaRPr lang="en-US" dirty="0"/>
          </a:p>
        </p:txBody>
      </p:sp>
      <p:pic>
        <p:nvPicPr>
          <p:cNvPr id="2050" name="Picture 2" descr="H:\flash\class\pathology\acj-dislo.jpg"/>
          <p:cNvPicPr>
            <a:picLocks noChangeAspect="1" noChangeArrowheads="1"/>
          </p:cNvPicPr>
          <p:nvPr/>
        </p:nvPicPr>
        <p:blipFill>
          <a:blip r:embed="rId2" cstate="print"/>
          <a:srcRect/>
          <a:stretch>
            <a:fillRect/>
          </a:stretch>
        </p:blipFill>
        <p:spPr bwMode="auto">
          <a:xfrm>
            <a:off x="4953000" y="1524000"/>
            <a:ext cx="4038600" cy="38862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14</a:t>
            </a:fld>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Sprained Thumb Treatment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Ice</a:t>
            </a:r>
            <a:r>
              <a:rPr lang="en-US" dirty="0" smtClean="0"/>
              <a:t> Packs and </a:t>
            </a:r>
            <a:r>
              <a:rPr lang="en-US" dirty="0" smtClean="0">
                <a:solidFill>
                  <a:srgbClr val="FF0000"/>
                </a:solidFill>
              </a:rPr>
              <a:t>compression</a:t>
            </a:r>
          </a:p>
          <a:p>
            <a:r>
              <a:rPr lang="en-US" dirty="0" smtClean="0">
                <a:solidFill>
                  <a:srgbClr val="FF0000"/>
                </a:solidFill>
              </a:rPr>
              <a:t>Anti Inflammatory Drugs </a:t>
            </a:r>
          </a:p>
          <a:p>
            <a:r>
              <a:rPr lang="en-US" dirty="0" smtClean="0"/>
              <a:t>Sprains tend to </a:t>
            </a:r>
            <a:r>
              <a:rPr lang="en-US" dirty="0" smtClean="0">
                <a:solidFill>
                  <a:srgbClr val="FF0000"/>
                </a:solidFill>
              </a:rPr>
              <a:t>resolve</a:t>
            </a:r>
            <a:r>
              <a:rPr lang="en-US" dirty="0" smtClean="0"/>
              <a:t> in around </a:t>
            </a:r>
            <a:r>
              <a:rPr lang="en-US" dirty="0" smtClean="0">
                <a:solidFill>
                  <a:srgbClr val="FF0000"/>
                </a:solidFill>
              </a:rPr>
              <a:t>four</a:t>
            </a:r>
            <a:r>
              <a:rPr lang="en-US" dirty="0" smtClean="0"/>
              <a:t> to </a:t>
            </a:r>
            <a:r>
              <a:rPr lang="en-US" dirty="0" smtClean="0">
                <a:solidFill>
                  <a:srgbClr val="FF0000"/>
                </a:solidFill>
              </a:rPr>
              <a:t>six</a:t>
            </a:r>
            <a:r>
              <a:rPr lang="en-US" dirty="0" smtClean="0"/>
              <a:t> weeks and can be aided by </a:t>
            </a:r>
            <a:r>
              <a:rPr lang="en-US" dirty="0" smtClean="0">
                <a:solidFill>
                  <a:srgbClr val="FF0000"/>
                </a:solidFill>
              </a:rPr>
              <a:t>physiotherapy</a:t>
            </a:r>
            <a:r>
              <a:rPr lang="en-US" dirty="0" smtClean="0"/>
              <a:t> treatment. </a:t>
            </a:r>
          </a:p>
          <a:p>
            <a:r>
              <a:rPr lang="en-US" dirty="0" smtClean="0">
                <a:solidFill>
                  <a:srgbClr val="FF0000"/>
                </a:solidFill>
              </a:rPr>
              <a:t>Ruptured</a:t>
            </a:r>
            <a:r>
              <a:rPr lang="en-US" dirty="0" smtClean="0"/>
              <a:t> Ulnar Collateral Ligaments, without Stener lesions, have a good capacity to heal without the need for </a:t>
            </a:r>
            <a:r>
              <a:rPr lang="en-US" dirty="0" smtClean="0">
                <a:solidFill>
                  <a:srgbClr val="FF0000"/>
                </a:solidFill>
              </a:rPr>
              <a:t>surgery</a:t>
            </a:r>
            <a:r>
              <a:rPr lang="en-US" dirty="0" smtClean="0"/>
              <a:t>. For this reason, many doctors simply </a:t>
            </a:r>
            <a:r>
              <a:rPr lang="en-US" dirty="0" smtClean="0">
                <a:solidFill>
                  <a:srgbClr val="FF0000"/>
                </a:solidFill>
              </a:rPr>
              <a:t>immobilize the thumb in a plaster </a:t>
            </a:r>
            <a:r>
              <a:rPr lang="en-US" dirty="0" smtClean="0"/>
              <a:t>cast called a </a:t>
            </a:r>
            <a:r>
              <a:rPr lang="en-US" dirty="0" smtClean="0">
                <a:solidFill>
                  <a:srgbClr val="FF0000"/>
                </a:solidFill>
              </a:rPr>
              <a:t>'Thumb Spica</a:t>
            </a:r>
            <a:r>
              <a:rPr lang="en-US" dirty="0" smtClean="0"/>
              <a:t>', for six weeks.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1143000"/>
          </a:xfrm>
        </p:spPr>
        <p:txBody>
          <a:bodyPr/>
          <a:lstStyle/>
          <a:p>
            <a:r>
              <a:rPr lang="en-US" dirty="0" smtClean="0"/>
              <a:t>vertebral column</a:t>
            </a:r>
            <a:endParaRPr lang="en-US" dirty="0"/>
          </a:p>
        </p:txBody>
      </p:sp>
      <p:sp>
        <p:nvSpPr>
          <p:cNvPr id="3" name="Content Placeholder 2"/>
          <p:cNvSpPr>
            <a:spLocks noGrp="1"/>
          </p:cNvSpPr>
          <p:nvPr>
            <p:ph idx="1"/>
          </p:nvPr>
        </p:nvSpPr>
        <p:spPr>
          <a:xfrm>
            <a:off x="304800" y="1600200"/>
            <a:ext cx="5791200" cy="4525963"/>
          </a:xfrm>
        </p:spPr>
        <p:txBody>
          <a:bodyPr>
            <a:normAutofit fontScale="85000" lnSpcReduction="10000"/>
          </a:bodyPr>
          <a:lstStyle/>
          <a:p>
            <a:r>
              <a:rPr lang="en-US" dirty="0" smtClean="0">
                <a:solidFill>
                  <a:srgbClr val="FF0000"/>
                </a:solidFill>
              </a:rPr>
              <a:t>33</a:t>
            </a:r>
            <a:r>
              <a:rPr lang="en-US" dirty="0" smtClean="0"/>
              <a:t> individual vertebrate comprise the spinal column, although not all 33 provide movement as some are fused. The </a:t>
            </a:r>
            <a:r>
              <a:rPr lang="en-US" dirty="0" smtClean="0">
                <a:hlinkClick r:id="rId2"/>
              </a:rPr>
              <a:t>vertebrates</a:t>
            </a:r>
            <a:r>
              <a:rPr lang="en-US" dirty="0" smtClean="0"/>
              <a:t> are segregated into various sections for clarity based on location and function. These separations include the </a:t>
            </a:r>
            <a:r>
              <a:rPr lang="en-US" dirty="0" smtClean="0">
                <a:solidFill>
                  <a:srgbClr val="FF0000"/>
                </a:solidFill>
              </a:rPr>
              <a:t>7</a:t>
            </a:r>
            <a:r>
              <a:rPr lang="en-US" dirty="0" smtClean="0"/>
              <a:t> </a:t>
            </a:r>
            <a:r>
              <a:rPr lang="en-US" dirty="0" smtClean="0">
                <a:hlinkClick r:id="rId2"/>
              </a:rPr>
              <a:t>cervical vertebrates</a:t>
            </a:r>
            <a:r>
              <a:rPr lang="en-US" dirty="0" smtClean="0"/>
              <a:t>, </a:t>
            </a:r>
            <a:r>
              <a:rPr lang="en-US" dirty="0" smtClean="0">
                <a:solidFill>
                  <a:srgbClr val="FF0000"/>
                </a:solidFill>
              </a:rPr>
              <a:t>12</a:t>
            </a:r>
            <a:r>
              <a:rPr lang="en-US" dirty="0" smtClean="0"/>
              <a:t> </a:t>
            </a:r>
            <a:r>
              <a:rPr lang="en-US" dirty="0" smtClean="0">
                <a:hlinkClick r:id="rId2"/>
              </a:rPr>
              <a:t>thoracic vertebrates</a:t>
            </a:r>
            <a:r>
              <a:rPr lang="en-US" dirty="0" smtClean="0"/>
              <a:t>, </a:t>
            </a:r>
            <a:r>
              <a:rPr lang="en-US" dirty="0" smtClean="0">
                <a:solidFill>
                  <a:srgbClr val="FF0000"/>
                </a:solidFill>
              </a:rPr>
              <a:t>5</a:t>
            </a:r>
            <a:r>
              <a:rPr lang="en-US" dirty="0" smtClean="0"/>
              <a:t> </a:t>
            </a:r>
            <a:r>
              <a:rPr lang="en-US" dirty="0" smtClean="0">
                <a:hlinkClick r:id="rId2"/>
              </a:rPr>
              <a:t>lumbar vertebrates</a:t>
            </a:r>
            <a:r>
              <a:rPr lang="en-US" dirty="0" smtClean="0"/>
              <a:t>, the </a:t>
            </a:r>
            <a:r>
              <a:rPr lang="en-US" dirty="0" smtClean="0">
                <a:solidFill>
                  <a:srgbClr val="FF0000"/>
                </a:solidFill>
              </a:rPr>
              <a:t>fused 3 to 5 sacral </a:t>
            </a:r>
            <a:r>
              <a:rPr lang="en-US" dirty="0" smtClean="0"/>
              <a:t>vertebrates, and the </a:t>
            </a:r>
            <a:r>
              <a:rPr lang="en-US" dirty="0" smtClean="0">
                <a:solidFill>
                  <a:srgbClr val="FF0000"/>
                </a:solidFill>
              </a:rPr>
              <a:t>fused 4 to 5 </a:t>
            </a:r>
            <a:r>
              <a:rPr lang="en-US" dirty="0" smtClean="0"/>
              <a:t>coccygeal vertebrates.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141</a:t>
            </a:fld>
            <a:endParaRPr lang="en-US"/>
          </a:p>
        </p:txBody>
      </p:sp>
      <p:pic>
        <p:nvPicPr>
          <p:cNvPr id="1026" name="Picture 2" descr="C:\Documents and Settings\omid\Desktop\Gray_111_-_Vertebral_column-coloured.png"/>
          <p:cNvPicPr>
            <a:picLocks noChangeAspect="1" noChangeArrowheads="1"/>
          </p:cNvPicPr>
          <p:nvPr/>
        </p:nvPicPr>
        <p:blipFill>
          <a:blip r:embed="rId3" cstate="print"/>
          <a:srcRect/>
          <a:stretch>
            <a:fillRect/>
          </a:stretch>
        </p:blipFill>
        <p:spPr bwMode="auto">
          <a:xfrm>
            <a:off x="6400800" y="152400"/>
            <a:ext cx="2143125" cy="6477000"/>
          </a:xfrm>
          <a:prstGeom prst="rect">
            <a:avLst/>
          </a:prstGeo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Intervertebral Disk </a:t>
            </a:r>
            <a:endParaRPr lang="en-US" dirty="0"/>
          </a:p>
        </p:txBody>
      </p:sp>
      <p:sp>
        <p:nvSpPr>
          <p:cNvPr id="3" name="Content Placeholder 2"/>
          <p:cNvSpPr>
            <a:spLocks noGrp="1"/>
          </p:cNvSpPr>
          <p:nvPr>
            <p:ph idx="1"/>
          </p:nvPr>
        </p:nvSpPr>
        <p:spPr>
          <a:xfrm>
            <a:off x="152400" y="1600200"/>
            <a:ext cx="5029200" cy="4525963"/>
          </a:xfrm>
        </p:spPr>
        <p:txBody>
          <a:bodyPr>
            <a:normAutofit fontScale="85000" lnSpcReduction="20000"/>
          </a:bodyPr>
          <a:lstStyle/>
          <a:p>
            <a:pPr algn="l"/>
            <a:r>
              <a:rPr lang="en-US" dirty="0" smtClean="0">
                <a:solidFill>
                  <a:srgbClr val="FF0000"/>
                </a:solidFill>
              </a:rPr>
              <a:t>Blood</a:t>
            </a:r>
            <a:r>
              <a:rPr lang="en-US" dirty="0" smtClean="0"/>
              <a:t> vessels </a:t>
            </a:r>
            <a:r>
              <a:rPr lang="en-US" dirty="0" smtClean="0">
                <a:solidFill>
                  <a:srgbClr val="FF0000"/>
                </a:solidFill>
              </a:rPr>
              <a:t>supply</a:t>
            </a:r>
            <a:r>
              <a:rPr lang="en-US" dirty="0" smtClean="0"/>
              <a:t> the </a:t>
            </a:r>
            <a:r>
              <a:rPr lang="en-US" dirty="0" smtClean="0">
                <a:solidFill>
                  <a:srgbClr val="FF0000"/>
                </a:solidFill>
              </a:rPr>
              <a:t>disks</a:t>
            </a:r>
            <a:r>
              <a:rPr lang="en-US" dirty="0" smtClean="0"/>
              <a:t> until about the </a:t>
            </a:r>
            <a:r>
              <a:rPr lang="en-US" dirty="0" smtClean="0">
                <a:solidFill>
                  <a:srgbClr val="FF0000"/>
                </a:solidFill>
              </a:rPr>
              <a:t>second</a:t>
            </a:r>
            <a:r>
              <a:rPr lang="en-US" dirty="0" smtClean="0"/>
              <a:t> </a:t>
            </a:r>
            <a:r>
              <a:rPr lang="en-US" dirty="0" smtClean="0">
                <a:solidFill>
                  <a:srgbClr val="FF0000"/>
                </a:solidFill>
              </a:rPr>
              <a:t>year</a:t>
            </a:r>
            <a:r>
              <a:rPr lang="en-US" dirty="0" smtClean="0"/>
              <a:t> of life, after which the disks make do with a much </a:t>
            </a:r>
            <a:r>
              <a:rPr lang="en-US" dirty="0" smtClean="0">
                <a:solidFill>
                  <a:srgbClr val="FF0000"/>
                </a:solidFill>
              </a:rPr>
              <a:t>slower metabolism</a:t>
            </a:r>
            <a:r>
              <a:rPr lang="en-US" dirty="0" smtClean="0"/>
              <a:t>. Essential minerals and fluids required for regeneration enter the disks </a:t>
            </a:r>
            <a:r>
              <a:rPr lang="en-US" dirty="0" smtClean="0">
                <a:solidFill>
                  <a:srgbClr val="FF0000"/>
                </a:solidFill>
              </a:rPr>
              <a:t>passively</a:t>
            </a:r>
            <a:r>
              <a:rPr lang="en-US" dirty="0" smtClean="0"/>
              <a:t> during the </a:t>
            </a:r>
            <a:r>
              <a:rPr lang="en-US" dirty="0" smtClean="0">
                <a:solidFill>
                  <a:srgbClr val="FF0000"/>
                </a:solidFill>
              </a:rPr>
              <a:t>night</a:t>
            </a:r>
            <a:r>
              <a:rPr lang="en-US" dirty="0" smtClean="0"/>
              <a:t>. Each disk </a:t>
            </a:r>
            <a:r>
              <a:rPr lang="en-US" dirty="0" smtClean="0">
                <a:solidFill>
                  <a:srgbClr val="FF0000"/>
                </a:solidFill>
              </a:rPr>
              <a:t>loses</a:t>
            </a:r>
            <a:r>
              <a:rPr lang="en-US" dirty="0" smtClean="0"/>
              <a:t> a little bit of </a:t>
            </a:r>
            <a:r>
              <a:rPr lang="en-US" dirty="0" smtClean="0">
                <a:solidFill>
                  <a:srgbClr val="FF0000"/>
                </a:solidFill>
              </a:rPr>
              <a:t>fluid</a:t>
            </a:r>
            <a:r>
              <a:rPr lang="en-US" dirty="0" smtClean="0"/>
              <a:t> each </a:t>
            </a:r>
            <a:r>
              <a:rPr lang="en-US" dirty="0" smtClean="0">
                <a:solidFill>
                  <a:srgbClr val="FF0000"/>
                </a:solidFill>
              </a:rPr>
              <a:t>day</a:t>
            </a:r>
            <a:r>
              <a:rPr lang="en-US" dirty="0" smtClean="0"/>
              <a:t>, resulting in a loss of height at the end of the day of approximately three centimeters.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142</a:t>
            </a:fld>
            <a:endParaRPr lang="en-US"/>
          </a:p>
        </p:txBody>
      </p:sp>
      <p:pic>
        <p:nvPicPr>
          <p:cNvPr id="2050" name="Picture 2" descr="C:\Documents and Settings\omid\Desktop\intervertebral-disks-1.jpg"/>
          <p:cNvPicPr>
            <a:picLocks noChangeAspect="1" noChangeArrowheads="1"/>
          </p:cNvPicPr>
          <p:nvPr/>
        </p:nvPicPr>
        <p:blipFill>
          <a:blip r:embed="rId2" cstate="print"/>
          <a:srcRect/>
          <a:stretch>
            <a:fillRect/>
          </a:stretch>
        </p:blipFill>
        <p:spPr bwMode="auto">
          <a:xfrm>
            <a:off x="6096000" y="1600200"/>
            <a:ext cx="2057400" cy="1645920"/>
          </a:xfrm>
          <a:prstGeom prst="rect">
            <a:avLst/>
          </a:prstGeom>
          <a:noFill/>
        </p:spPr>
      </p:pic>
      <p:pic>
        <p:nvPicPr>
          <p:cNvPr id="2051" name="Picture 3" descr="C:\Documents and Settings\omid\Desktop\intervertebral-disks.jpg"/>
          <p:cNvPicPr>
            <a:picLocks noChangeAspect="1" noChangeArrowheads="1"/>
          </p:cNvPicPr>
          <p:nvPr/>
        </p:nvPicPr>
        <p:blipFill>
          <a:blip r:embed="rId3" cstate="print"/>
          <a:srcRect/>
          <a:stretch>
            <a:fillRect/>
          </a:stretch>
        </p:blipFill>
        <p:spPr bwMode="auto">
          <a:xfrm>
            <a:off x="6096000" y="3505200"/>
            <a:ext cx="1981200" cy="2209800"/>
          </a:xfrm>
          <a:prstGeom prst="rect">
            <a:avLst/>
          </a:prstGeom>
          <a:noFill/>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772400" cy="1143000"/>
          </a:xfrm>
        </p:spPr>
        <p:txBody>
          <a:bodyPr>
            <a:normAutofit fontScale="90000"/>
          </a:bodyPr>
          <a:lstStyle/>
          <a:p>
            <a:r>
              <a:rPr lang="en-US" b="1" dirty="0" smtClean="0"/>
              <a:t>What function does an </a:t>
            </a:r>
            <a:r>
              <a:rPr lang="en-US" b="1" dirty="0" err="1" smtClean="0"/>
              <a:t>intervertebral</a:t>
            </a:r>
            <a:r>
              <a:rPr lang="en-US" b="1" dirty="0" smtClean="0"/>
              <a:t> disk serve?</a:t>
            </a:r>
            <a:endParaRPr lang="en-US" dirty="0"/>
          </a:p>
        </p:txBody>
      </p:sp>
      <p:sp>
        <p:nvSpPr>
          <p:cNvPr id="3" name="Content Placeholder 2"/>
          <p:cNvSpPr>
            <a:spLocks noGrp="1"/>
          </p:cNvSpPr>
          <p:nvPr>
            <p:ph idx="1"/>
          </p:nvPr>
        </p:nvSpPr>
        <p:spPr>
          <a:xfrm>
            <a:off x="228600" y="1600200"/>
            <a:ext cx="8382000" cy="4525963"/>
          </a:xfrm>
        </p:spPr>
        <p:txBody>
          <a:bodyPr/>
          <a:lstStyle/>
          <a:p>
            <a:r>
              <a:rPr lang="en-US" dirty="0" smtClean="0"/>
              <a:t>Intervertebral </a:t>
            </a:r>
            <a:r>
              <a:rPr lang="en-US" dirty="0" smtClean="0">
                <a:solidFill>
                  <a:srgbClr val="FF0000"/>
                </a:solidFill>
              </a:rPr>
              <a:t>disks</a:t>
            </a:r>
            <a:r>
              <a:rPr lang="en-US" dirty="0" smtClean="0"/>
              <a:t>, vertebrae and </a:t>
            </a:r>
            <a:r>
              <a:rPr lang="en-US" dirty="0" smtClean="0">
                <a:solidFill>
                  <a:srgbClr val="FF0000"/>
                </a:solidFill>
              </a:rPr>
              <a:t>ligaments</a:t>
            </a:r>
            <a:r>
              <a:rPr lang="en-US" dirty="0" smtClean="0"/>
              <a:t> are all </a:t>
            </a:r>
            <a:r>
              <a:rPr lang="en-US" dirty="0" smtClean="0">
                <a:solidFill>
                  <a:srgbClr val="FF0000"/>
                </a:solidFill>
              </a:rPr>
              <a:t>passive</a:t>
            </a:r>
            <a:r>
              <a:rPr lang="en-US" dirty="0" smtClean="0"/>
              <a:t> elements of the </a:t>
            </a:r>
            <a:r>
              <a:rPr lang="en-US" dirty="0" smtClean="0">
                <a:solidFill>
                  <a:srgbClr val="FF0000"/>
                </a:solidFill>
              </a:rPr>
              <a:t>musculoskeletal system.</a:t>
            </a:r>
          </a:p>
          <a:p>
            <a:r>
              <a:rPr lang="en-US" dirty="0" smtClean="0"/>
              <a:t>Vertical pressure such as exerted by </a:t>
            </a:r>
            <a:r>
              <a:rPr lang="en-US" dirty="0" smtClean="0">
                <a:solidFill>
                  <a:srgbClr val="FF0000"/>
                </a:solidFill>
              </a:rPr>
              <a:t>gravity</a:t>
            </a:r>
            <a:r>
              <a:rPr lang="en-US" dirty="0" smtClean="0"/>
              <a:t> is absorbed by the </a:t>
            </a:r>
            <a:r>
              <a:rPr lang="en-US" dirty="0" smtClean="0">
                <a:solidFill>
                  <a:srgbClr val="FF0000"/>
                </a:solidFill>
              </a:rPr>
              <a:t>disks</a:t>
            </a:r>
            <a:r>
              <a:rPr lang="en-US" dirty="0" smtClean="0"/>
              <a:t>. The disks are, in fact, the perfect </a:t>
            </a:r>
            <a:r>
              <a:rPr lang="en-US" dirty="0" smtClean="0">
                <a:solidFill>
                  <a:srgbClr val="FF0000"/>
                </a:solidFill>
              </a:rPr>
              <a:t>shock absorbers</a:t>
            </a:r>
            <a:r>
              <a:rPr lang="en-US" dirty="0" smtClean="0"/>
              <a:t>, capable of snapping back into place and adjusting to various kinds of movement.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vertebral column</a:t>
            </a:r>
            <a:endParaRPr lang="en-US" dirty="0"/>
          </a:p>
        </p:txBody>
      </p:sp>
      <p:sp>
        <p:nvSpPr>
          <p:cNvPr id="3" name="Content Placeholder 2"/>
          <p:cNvSpPr>
            <a:spLocks noGrp="1"/>
          </p:cNvSpPr>
          <p:nvPr>
            <p:ph idx="1"/>
          </p:nvPr>
        </p:nvSpPr>
        <p:spPr/>
        <p:txBody>
          <a:bodyPr/>
          <a:lstStyle/>
          <a:p>
            <a:pPr algn="r" rtl="1"/>
            <a:r>
              <a:rPr lang="fa-IR" b="1" dirty="0" smtClean="0">
                <a:cs typeface="B Lotus" pitchFamily="2" charset="-78"/>
              </a:rPr>
              <a:t>حمایت کننده</a:t>
            </a:r>
          </a:p>
          <a:p>
            <a:pPr algn="r" rtl="1"/>
            <a:r>
              <a:rPr lang="fa-IR" b="1" dirty="0" smtClean="0">
                <a:cs typeface="B Lotus" pitchFamily="2" charset="-78"/>
              </a:rPr>
              <a:t>حفاظت کننده</a:t>
            </a:r>
          </a:p>
          <a:p>
            <a:pPr algn="r" rtl="1"/>
            <a:r>
              <a:rPr lang="fa-IR" b="1" dirty="0" smtClean="0">
                <a:cs typeface="B Lotus" pitchFamily="2" charset="-78"/>
              </a:rPr>
              <a:t>نقش حرکتی</a:t>
            </a:r>
          </a:p>
          <a:p>
            <a:pPr algn="r" rtl="1"/>
            <a:r>
              <a:rPr lang="fa-IR" b="1" dirty="0" smtClean="0">
                <a:cs typeface="B Lotus" pitchFamily="2" charset="-78"/>
              </a:rPr>
              <a:t>ناحیه سینه ای به دلیل اتصال به دنده ها دارای تحرک کمی است.</a:t>
            </a:r>
          </a:p>
          <a:p>
            <a:pPr algn="r" rtl="1"/>
            <a:r>
              <a:rPr lang="fa-IR" b="1" dirty="0" smtClean="0">
                <a:cs typeface="B Lotus" pitchFamily="2" charset="-78"/>
              </a:rPr>
              <a:t>تحرک در ناحیه گردنی و کمری زیادتر است.</a:t>
            </a:r>
          </a:p>
          <a:p>
            <a:pPr algn="r" rtl="1"/>
            <a:r>
              <a:rPr lang="en-US" b="1" dirty="0" smtClean="0">
                <a:cs typeface="B Lotus" pitchFamily="2" charset="-78"/>
              </a:rPr>
              <a:t>L5-S1</a:t>
            </a:r>
            <a:endParaRPr lang="fa-IR" b="1" dirty="0" smtClean="0">
              <a:cs typeface="B Lotus" pitchFamily="2" charset="-78"/>
            </a:endParaRPr>
          </a:p>
          <a:p>
            <a:pPr algn="r" rtl="1"/>
            <a:endParaRPr lang="en-US" b="1"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پایداری ستون مهره ها</a:t>
            </a:r>
            <a:endParaRPr lang="en-US" dirty="0">
              <a:cs typeface="B Titr" pitchFamily="2" charset="-78"/>
            </a:endParaRPr>
          </a:p>
        </p:txBody>
      </p:sp>
      <p:sp>
        <p:nvSpPr>
          <p:cNvPr id="3" name="Content Placeholder 2"/>
          <p:cNvSpPr>
            <a:spLocks noGrp="1"/>
          </p:cNvSpPr>
          <p:nvPr>
            <p:ph idx="1"/>
          </p:nvPr>
        </p:nvSpPr>
        <p:spPr>
          <a:xfrm>
            <a:off x="685800" y="1600201"/>
            <a:ext cx="8077200" cy="2590800"/>
          </a:xfrm>
        </p:spPr>
        <p:txBody>
          <a:bodyPr/>
          <a:lstStyle/>
          <a:p>
            <a:pPr algn="r" rtl="1"/>
            <a:r>
              <a:rPr lang="fa-IR" dirty="0" smtClean="0">
                <a:cs typeface="B Lotus" pitchFamily="2" charset="-78"/>
              </a:rPr>
              <a:t>سیستم رباطی وظیفه حفظ و پایداری غیر فعال ستون مهره ها را بر عهده دارند( رباط های قدامی، خلفی و جانبی).</a:t>
            </a:r>
          </a:p>
          <a:p>
            <a:pPr algn="r" rtl="1"/>
            <a:r>
              <a:rPr lang="fa-IR" dirty="0" smtClean="0">
                <a:cs typeface="B Lotus" pitchFamily="2" charset="-78"/>
              </a:rPr>
              <a:t>سیستم عضلانی وظیفه حفظ و پایداری فعال ستون مهره ها را بر عهده دارند( قدامی و خلفی).</a:t>
            </a:r>
          </a:p>
          <a:p>
            <a:pPr algn="r" rtl="1">
              <a:buNone/>
            </a:pPr>
            <a:endParaRPr lang="fa-IR" dirty="0" smtClean="0">
              <a:cs typeface="B Lotus" pitchFamily="2" charset="-78"/>
            </a:endParaRPr>
          </a:p>
          <a:p>
            <a:pPr algn="r" rtl="1"/>
            <a:endParaRPr lang="fa-IR" dirty="0" smtClean="0">
              <a:cs typeface="B Lotus" pitchFamily="2" charset="-78"/>
            </a:endParaRPr>
          </a:p>
          <a:p>
            <a:pPr algn="r" rtl="1"/>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Lotus" pitchFamily="2" charset="-78"/>
              </a:rPr>
              <a:t>آسیب های گردن</a:t>
            </a:r>
            <a:endParaRPr lang="en-US" dirty="0"/>
          </a:p>
        </p:txBody>
      </p:sp>
      <p:sp>
        <p:nvSpPr>
          <p:cNvPr id="3" name="Content Placeholder 2"/>
          <p:cNvSpPr>
            <a:spLocks noGrp="1"/>
          </p:cNvSpPr>
          <p:nvPr>
            <p:ph idx="1"/>
          </p:nvPr>
        </p:nvSpPr>
        <p:spPr>
          <a:xfrm>
            <a:off x="228600" y="1371601"/>
            <a:ext cx="8458200" cy="2743200"/>
          </a:xfrm>
        </p:spPr>
        <p:txBody>
          <a:bodyPr>
            <a:normAutofit fontScale="92500" lnSpcReduction="10000"/>
          </a:bodyPr>
          <a:lstStyle/>
          <a:p>
            <a:pPr algn="r" rtl="1"/>
            <a:r>
              <a:rPr lang="fa-IR" dirty="0" smtClean="0">
                <a:cs typeface="B Lotus" pitchFamily="2" charset="-78"/>
              </a:rPr>
              <a:t>مهره 1 و 2 فشار ناشی از چرخش را تحمل می کنند.</a:t>
            </a:r>
          </a:p>
          <a:p>
            <a:pPr algn="r" rtl="1"/>
            <a:r>
              <a:rPr lang="fa-IR" dirty="0" smtClean="0">
                <a:cs typeface="B Lotus" pitchFamily="2" charset="-78"/>
              </a:rPr>
              <a:t>مهره 4، 5 و 6 حرکات خم و راست شدن را تحمل می کنند.</a:t>
            </a:r>
          </a:p>
          <a:p>
            <a:pPr algn="r" rtl="1"/>
            <a:r>
              <a:rPr lang="fa-IR" dirty="0" smtClean="0">
                <a:cs typeface="B Lotus" pitchFamily="2" charset="-78"/>
              </a:rPr>
              <a:t>آسیب های این ناحیه شامل شکستگی، دررفتگی و آسیب های رباطی است.</a:t>
            </a:r>
          </a:p>
          <a:p>
            <a:pPr algn="r" rtl="1"/>
            <a:r>
              <a:rPr lang="fa-IR" dirty="0" smtClean="0">
                <a:cs typeface="B Lotus" pitchFamily="2" charset="-78"/>
              </a:rPr>
              <a:t>شایع ترین علل آسیب های گردنی، خم کردن سر به عقب یا جلو، چرخش و ضربه شدید است.</a:t>
            </a:r>
          </a:p>
          <a:p>
            <a:pPr algn="r" rtl="1"/>
            <a:endParaRPr lang="fa-IR" dirty="0" smtClean="0">
              <a:cs typeface="B Lotus" pitchFamily="2" charset="-78"/>
            </a:endParaRPr>
          </a:p>
          <a:p>
            <a:pPr algn="r" rtl="1"/>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146</a:t>
            </a:fld>
            <a:endParaRPr lang="en-US"/>
          </a:p>
        </p:txBody>
      </p:sp>
      <p:pic>
        <p:nvPicPr>
          <p:cNvPr id="3074" name="Picture 2" descr="C:\Documents and Settings\omid\Desktop\ERGO_img_biomech1.jpg"/>
          <p:cNvPicPr>
            <a:picLocks noChangeAspect="1" noChangeArrowheads="1"/>
          </p:cNvPicPr>
          <p:nvPr/>
        </p:nvPicPr>
        <p:blipFill>
          <a:blip r:embed="rId2" cstate="print"/>
          <a:srcRect/>
          <a:stretch>
            <a:fillRect/>
          </a:stretch>
        </p:blipFill>
        <p:spPr bwMode="auto">
          <a:xfrm>
            <a:off x="914400" y="4267200"/>
            <a:ext cx="6858000" cy="2209800"/>
          </a:xfrm>
          <a:prstGeom prst="rect">
            <a:avLst/>
          </a:prstGeom>
          <a:noFill/>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آسیب گردنی</a:t>
            </a:r>
            <a:endParaRPr lang="en-US" dirty="0">
              <a:cs typeface="B Titr" pitchFamily="2" charset="-78"/>
            </a:endParaRPr>
          </a:p>
        </p:txBody>
      </p:sp>
      <p:sp>
        <p:nvSpPr>
          <p:cNvPr id="3" name="Content Placeholder 2"/>
          <p:cNvSpPr>
            <a:spLocks noGrp="1"/>
          </p:cNvSpPr>
          <p:nvPr>
            <p:ph idx="1"/>
          </p:nvPr>
        </p:nvSpPr>
        <p:spPr>
          <a:xfrm>
            <a:off x="533400" y="1600201"/>
            <a:ext cx="7391400" cy="1524000"/>
          </a:xfrm>
        </p:spPr>
        <p:txBody>
          <a:bodyPr>
            <a:normAutofit fontScale="62500" lnSpcReduction="20000"/>
          </a:bodyPr>
          <a:lstStyle/>
          <a:p>
            <a:pPr algn="r" rtl="1"/>
            <a:r>
              <a:rPr lang="fa-IR" dirty="0" smtClean="0">
                <a:cs typeface="B Lotus" pitchFamily="2" charset="-78"/>
              </a:rPr>
              <a:t>خم کردن سر به جلو:</a:t>
            </a:r>
          </a:p>
          <a:p>
            <a:pPr algn="r" rtl="1"/>
            <a:r>
              <a:rPr lang="fa-IR" dirty="0" smtClean="0">
                <a:cs typeface="B Lotus" pitchFamily="2" charset="-78"/>
              </a:rPr>
              <a:t>آسیب رباطی خلفی و شکستگی مهره ها در قدامی</a:t>
            </a:r>
          </a:p>
          <a:p>
            <a:pPr algn="r" rtl="1"/>
            <a:r>
              <a:rPr lang="fa-IR" dirty="0" smtClean="0">
                <a:cs typeface="B Lotus" pitchFamily="2" charset="-78"/>
              </a:rPr>
              <a:t>اکستنشن گردن:</a:t>
            </a:r>
          </a:p>
          <a:p>
            <a:pPr algn="r" rtl="1"/>
            <a:r>
              <a:rPr lang="fa-IR" dirty="0" smtClean="0">
                <a:cs typeface="B Lotus" pitchFamily="2" charset="-78"/>
              </a:rPr>
              <a:t>آسیب دیسک و رباط قدامی و مهره ها در قسمت خلفی</a:t>
            </a:r>
          </a:p>
          <a:p>
            <a:pPr algn="r" rtl="1"/>
            <a:r>
              <a:rPr lang="fa-IR" dirty="0" smtClean="0">
                <a:cs typeface="B Lotus" pitchFamily="2" charset="-78"/>
              </a:rPr>
              <a:t>ضربات شلاقی رانندگی</a:t>
            </a:r>
          </a:p>
        </p:txBody>
      </p:sp>
      <p:sp>
        <p:nvSpPr>
          <p:cNvPr id="4" name="Slide Number Placeholder 3"/>
          <p:cNvSpPr>
            <a:spLocks noGrp="1"/>
          </p:cNvSpPr>
          <p:nvPr>
            <p:ph type="sldNum" sz="quarter" idx="12"/>
          </p:nvPr>
        </p:nvSpPr>
        <p:spPr/>
        <p:txBody>
          <a:bodyPr/>
          <a:lstStyle/>
          <a:p>
            <a:fld id="{084B08B3-80BE-4085-812B-4E4D037AAC67}" type="slidenum">
              <a:rPr lang="en-US" smtClean="0"/>
              <a:pPr/>
              <a:t>147</a:t>
            </a:fld>
            <a:endParaRPr lang="en-US"/>
          </a:p>
        </p:txBody>
      </p:sp>
      <p:pic>
        <p:nvPicPr>
          <p:cNvPr id="4098" name="Picture 2" descr="C:\Documents and Settings\omid\Desktop\ERGO_img_biomech2.jpg"/>
          <p:cNvPicPr>
            <a:picLocks noChangeAspect="1" noChangeArrowheads="1"/>
          </p:cNvPicPr>
          <p:nvPr/>
        </p:nvPicPr>
        <p:blipFill>
          <a:blip r:embed="rId2" cstate="print"/>
          <a:srcRect/>
          <a:stretch>
            <a:fillRect/>
          </a:stretch>
        </p:blipFill>
        <p:spPr bwMode="auto">
          <a:xfrm>
            <a:off x="838200" y="3200400"/>
            <a:ext cx="6350000" cy="3530600"/>
          </a:xfrm>
          <a:prstGeom prst="rect">
            <a:avLst/>
          </a:prstGeom>
          <a:noFill/>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علائم</a:t>
            </a:r>
            <a:endParaRPr lang="en-US" dirty="0">
              <a:cs typeface="B Titr" pitchFamily="2" charset="-78"/>
            </a:endParaRPr>
          </a:p>
        </p:txBody>
      </p:sp>
      <p:sp>
        <p:nvSpPr>
          <p:cNvPr id="3" name="Content Placeholder 2"/>
          <p:cNvSpPr>
            <a:spLocks noGrp="1"/>
          </p:cNvSpPr>
          <p:nvPr>
            <p:ph idx="1"/>
          </p:nvPr>
        </p:nvSpPr>
        <p:spPr>
          <a:xfrm>
            <a:off x="4267200" y="1600201"/>
            <a:ext cx="3657600" cy="4114799"/>
          </a:xfrm>
        </p:spPr>
        <p:txBody>
          <a:bodyPr>
            <a:normAutofit/>
          </a:bodyPr>
          <a:lstStyle/>
          <a:p>
            <a:pPr algn="r" rtl="1"/>
            <a:r>
              <a:rPr lang="fa-IR" dirty="0" smtClean="0">
                <a:cs typeface="B Lotus" pitchFamily="2" charset="-78"/>
              </a:rPr>
              <a:t>درد به ویژه در موقع حرکت گردن</a:t>
            </a:r>
          </a:p>
          <a:p>
            <a:pPr algn="r" rtl="1"/>
            <a:r>
              <a:rPr lang="fa-IR" dirty="0" smtClean="0">
                <a:cs typeface="B Lotus" pitchFamily="2" charset="-78"/>
              </a:rPr>
              <a:t>انتشار درد و کرختی در بازوها</a:t>
            </a:r>
          </a:p>
          <a:p>
            <a:pPr algn="r" rtl="1"/>
            <a:r>
              <a:rPr lang="fa-IR" dirty="0" smtClean="0">
                <a:cs typeface="B Lotus" pitchFamily="2" charset="-78"/>
              </a:rPr>
              <a:t>اختلال حسی و حرکتی اندام پایین محل آسیب دیده</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148</a:t>
            </a:fld>
            <a:endParaRPr lang="en-US"/>
          </a:p>
        </p:txBody>
      </p:sp>
      <p:pic>
        <p:nvPicPr>
          <p:cNvPr id="5123" name="Picture 3" descr="C:\Documents and Settings\omid\Desktop\image048a.jpg"/>
          <p:cNvPicPr>
            <a:picLocks noChangeAspect="1" noChangeArrowheads="1"/>
          </p:cNvPicPr>
          <p:nvPr/>
        </p:nvPicPr>
        <p:blipFill>
          <a:blip r:embed="rId2" cstate="print"/>
          <a:srcRect/>
          <a:stretch>
            <a:fillRect/>
          </a:stretch>
        </p:blipFill>
        <p:spPr bwMode="auto">
          <a:xfrm>
            <a:off x="0" y="1295400"/>
            <a:ext cx="3886200" cy="4892448"/>
          </a:xfrm>
          <a:prstGeom prst="rect">
            <a:avLst/>
          </a:prstGeom>
          <a:noFill/>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100" dirty="0" smtClean="0">
                <a:cs typeface="B Titr" pitchFamily="2" charset="-78"/>
              </a:rPr>
              <a:t>انتشار درد از گردن</a:t>
            </a:r>
            <a:endParaRPr lang="en-US" sz="4100" dirty="0">
              <a:cs typeface="B Titr" pitchFamily="2" charset="-78"/>
            </a:endParaRPr>
          </a:p>
        </p:txBody>
      </p:sp>
      <p:sp>
        <p:nvSpPr>
          <p:cNvPr id="3" name="Content Placeholder 2"/>
          <p:cNvSpPr>
            <a:spLocks noGrp="1"/>
          </p:cNvSpPr>
          <p:nvPr>
            <p:ph idx="1"/>
          </p:nvPr>
        </p:nvSpPr>
        <p:spPr>
          <a:xfrm>
            <a:off x="4495800" y="1600200"/>
            <a:ext cx="4267200" cy="4190999"/>
          </a:xfrm>
        </p:spPr>
        <p:txBody>
          <a:bodyPr/>
          <a:lstStyle/>
          <a:p>
            <a:pPr algn="r" rtl="1"/>
            <a:r>
              <a:rPr lang="fa-IR" dirty="0" smtClean="0">
                <a:cs typeface="B Lotus" pitchFamily="2" charset="-78"/>
              </a:rPr>
              <a:t>درد های ناحیه گردن می تواند در اثر تخریب دیسک و تشکیل زائده استخوانی به وجود آید. این تغییرات بر ریشه های عصبی تاثیر گذاشته و باعث ایجاد درد می شود.</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149</a:t>
            </a:fld>
            <a:endParaRPr lang="en-US"/>
          </a:p>
        </p:txBody>
      </p:sp>
      <p:pic>
        <p:nvPicPr>
          <p:cNvPr id="1026" name="Picture 2" descr="C:\Documents and Settings\omid\Desktop\A00231F01.jpg"/>
          <p:cNvPicPr>
            <a:picLocks noChangeAspect="1" noChangeArrowheads="1"/>
          </p:cNvPicPr>
          <p:nvPr/>
        </p:nvPicPr>
        <p:blipFill>
          <a:blip r:embed="rId2" cstate="print"/>
          <a:srcRect/>
          <a:stretch>
            <a:fillRect/>
          </a:stretch>
        </p:blipFill>
        <p:spPr bwMode="auto">
          <a:xfrm>
            <a:off x="381000" y="1752600"/>
            <a:ext cx="4038600" cy="379339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Symptoms</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dirty="0" smtClean="0"/>
              <a:t>Symptoms range from mild </a:t>
            </a:r>
            <a:r>
              <a:rPr lang="en-US" dirty="0" smtClean="0">
                <a:solidFill>
                  <a:srgbClr val="FF0000"/>
                </a:solidFill>
              </a:rPr>
              <a:t>tenderness</a:t>
            </a:r>
            <a:r>
              <a:rPr lang="en-US" dirty="0" smtClean="0"/>
              <a:t> felt over the joint after a ligament sprain to the </a:t>
            </a:r>
            <a:r>
              <a:rPr lang="en-US" dirty="0" smtClean="0">
                <a:solidFill>
                  <a:srgbClr val="FF0000"/>
                </a:solidFill>
              </a:rPr>
              <a:t>intense</a:t>
            </a:r>
            <a:r>
              <a:rPr lang="en-US" dirty="0" smtClean="0"/>
              <a:t> pain of a complete separation.</a:t>
            </a:r>
          </a:p>
          <a:p>
            <a:r>
              <a:rPr lang="en-US" dirty="0" smtClean="0"/>
              <a:t>Grade two and three separations can cause a considerable </a:t>
            </a:r>
            <a:r>
              <a:rPr lang="en-US" dirty="0" smtClean="0">
                <a:solidFill>
                  <a:srgbClr val="FF0000"/>
                </a:solidFill>
              </a:rPr>
              <a:t>amount of swelling</a:t>
            </a:r>
            <a:r>
              <a:rPr lang="en-US" dirty="0" smtClean="0"/>
              <a:t>. </a:t>
            </a:r>
          </a:p>
          <a:p>
            <a:r>
              <a:rPr lang="en-US" dirty="0" smtClean="0"/>
              <a:t>In grade three separations, you may feel a </a:t>
            </a:r>
            <a:r>
              <a:rPr lang="en-US" dirty="0" smtClean="0">
                <a:solidFill>
                  <a:srgbClr val="FF0000"/>
                </a:solidFill>
              </a:rPr>
              <a:t>popping sensation </a:t>
            </a:r>
            <a:r>
              <a:rPr lang="en-US" dirty="0" smtClean="0"/>
              <a:t>due to shifting of the loose joint. Grade three separations usually cause a noticeable </a:t>
            </a:r>
            <a:r>
              <a:rPr lang="en-US" dirty="0" smtClean="0">
                <a:solidFill>
                  <a:srgbClr val="FF0000"/>
                </a:solidFill>
              </a:rPr>
              <a:t>bump</a:t>
            </a:r>
            <a:r>
              <a:rPr lang="en-US" dirty="0" smtClean="0"/>
              <a:t> on the shoulder.</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15</a:t>
            </a:fld>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علائم و تشخیص</a:t>
            </a:r>
            <a:endParaRPr lang="en-US" dirty="0">
              <a:cs typeface="B Titr" pitchFamily="2" charset="-78"/>
            </a:endParaRPr>
          </a:p>
        </p:txBody>
      </p:sp>
      <p:sp>
        <p:nvSpPr>
          <p:cNvPr id="3" name="Content Placeholder 2"/>
          <p:cNvSpPr>
            <a:spLocks noGrp="1"/>
          </p:cNvSpPr>
          <p:nvPr>
            <p:ph idx="1"/>
          </p:nvPr>
        </p:nvSpPr>
        <p:spPr>
          <a:xfrm>
            <a:off x="457200" y="1600200"/>
            <a:ext cx="8001000" cy="4525963"/>
          </a:xfrm>
        </p:spPr>
        <p:txBody>
          <a:bodyPr/>
          <a:lstStyle/>
          <a:p>
            <a:pPr algn="r" rtl="1"/>
            <a:r>
              <a:rPr lang="fa-IR" dirty="0" smtClean="0">
                <a:cs typeface="B Lotus" pitchFamily="2" charset="-78"/>
              </a:rPr>
              <a:t>انتشار درد از ناحیه پشت گردن به شانه، بازو و انگشتان</a:t>
            </a:r>
          </a:p>
          <a:p>
            <a:pPr algn="r" rtl="1"/>
            <a:r>
              <a:rPr lang="fa-IR" dirty="0" smtClean="0">
                <a:cs typeface="B Lotus" pitchFamily="2" charset="-78"/>
              </a:rPr>
              <a:t>این نوع درد بر اثر اختلال در عصب آسیب دیده ایجاد می شود.</a:t>
            </a:r>
          </a:p>
          <a:p>
            <a:pPr algn="r" rtl="1"/>
            <a:r>
              <a:rPr lang="fa-IR" dirty="0" smtClean="0">
                <a:cs typeface="B Lotus" pitchFamily="2" charset="-78"/>
              </a:rPr>
              <a:t>انتشار درد به طرف بالا و سر، سر درد، بی خوابی، تهوع، سرگیجه</a:t>
            </a:r>
          </a:p>
          <a:p>
            <a:pPr algn="r" rtl="1"/>
            <a:r>
              <a:rPr lang="fa-IR" dirty="0" smtClean="0">
                <a:cs typeface="B Lotus" pitchFamily="2" charset="-78"/>
              </a:rPr>
              <a:t>کرختی و ضعف در دست و انگشتان</a:t>
            </a:r>
          </a:p>
        </p:txBody>
      </p:sp>
      <p:sp>
        <p:nvSpPr>
          <p:cNvPr id="4" name="Slide Number Placeholder 3"/>
          <p:cNvSpPr>
            <a:spLocks noGrp="1"/>
          </p:cNvSpPr>
          <p:nvPr>
            <p:ph type="sldNum" sz="quarter" idx="12"/>
          </p:nvPr>
        </p:nvSpPr>
        <p:spPr/>
        <p:txBody>
          <a:bodyPr/>
          <a:lstStyle/>
          <a:p>
            <a:fld id="{084B08B3-80BE-4085-812B-4E4D037AAC67}" type="slidenum">
              <a:rPr lang="en-US" smtClean="0"/>
              <a:pPr/>
              <a:t>150</a:t>
            </a:fld>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Titr" pitchFamily="2" charset="-78"/>
              </a:rPr>
              <a:t>درمان</a:t>
            </a:r>
            <a:endParaRPr lang="en-US" dirty="0">
              <a:cs typeface="B Titr" pitchFamily="2" charset="-78"/>
            </a:endParaRPr>
          </a:p>
        </p:txBody>
      </p:sp>
      <p:sp>
        <p:nvSpPr>
          <p:cNvPr id="3" name="Content Placeholder 2"/>
          <p:cNvSpPr>
            <a:spLocks noGrp="1"/>
          </p:cNvSpPr>
          <p:nvPr>
            <p:ph idx="1"/>
          </p:nvPr>
        </p:nvSpPr>
        <p:spPr>
          <a:xfrm>
            <a:off x="457200" y="1600200"/>
            <a:ext cx="8077200" cy="4525963"/>
          </a:xfrm>
        </p:spPr>
        <p:txBody>
          <a:bodyPr/>
          <a:lstStyle/>
          <a:p>
            <a:pPr algn="r" rtl="1"/>
            <a:r>
              <a:rPr lang="fa-IR" dirty="0" smtClean="0">
                <a:cs typeface="B Lotus" pitchFamily="2" charset="-78"/>
              </a:rPr>
              <a:t>استراحت</a:t>
            </a:r>
          </a:p>
          <a:p>
            <a:pPr algn="r" rtl="1"/>
            <a:r>
              <a:rPr lang="fa-IR" dirty="0" smtClean="0">
                <a:cs typeface="B Lotus" pitchFamily="2" charset="-78"/>
              </a:rPr>
              <a:t>استفاده از کرست گردن و حفظ گرمای بدن</a:t>
            </a:r>
          </a:p>
          <a:p>
            <a:pPr algn="r" rtl="1"/>
            <a:r>
              <a:rPr lang="fa-IR" dirty="0" smtClean="0">
                <a:cs typeface="B Lotus" pitchFamily="2" charset="-78"/>
              </a:rPr>
              <a:t>داروهای ضد التهاب </a:t>
            </a:r>
          </a:p>
          <a:p>
            <a:pPr algn="r" rtl="1"/>
            <a:r>
              <a:rPr lang="fa-IR" dirty="0" smtClean="0">
                <a:cs typeface="B Lotus" pitchFamily="2" charset="-78"/>
              </a:rPr>
              <a:t>فیزیوتراپی  با کشش</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151</a:t>
            </a:fld>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Titr" pitchFamily="2" charset="-78"/>
              </a:rPr>
              <a:t>آسیب های مهره های پشتی و کمری</a:t>
            </a:r>
            <a:endParaRPr lang="en-US" dirty="0">
              <a:cs typeface="B Titr" pitchFamily="2" charset="-78"/>
            </a:endParaRPr>
          </a:p>
        </p:txBody>
      </p:sp>
      <p:sp>
        <p:nvSpPr>
          <p:cNvPr id="3" name="Content Placeholder 2"/>
          <p:cNvSpPr>
            <a:spLocks noGrp="1"/>
          </p:cNvSpPr>
          <p:nvPr>
            <p:ph idx="1"/>
          </p:nvPr>
        </p:nvSpPr>
        <p:spPr>
          <a:xfrm>
            <a:off x="457200" y="1600200"/>
            <a:ext cx="8153400" cy="4525963"/>
          </a:xfrm>
        </p:spPr>
        <p:txBody>
          <a:bodyPr>
            <a:normAutofit fontScale="92500" lnSpcReduction="10000"/>
          </a:bodyPr>
          <a:lstStyle/>
          <a:p>
            <a:pPr algn="r" rtl="1"/>
            <a:r>
              <a:rPr lang="fa-IR" dirty="0" smtClean="0">
                <a:cs typeface="B Lotus" pitchFamily="2" charset="-78"/>
              </a:rPr>
              <a:t>شکستگی ستون فقرات در ناحیه پشت و کمر چندان معمول نیست.</a:t>
            </a:r>
            <a:endParaRPr lang="en-US" dirty="0" smtClean="0">
              <a:cs typeface="B Lotus" pitchFamily="2" charset="-78"/>
            </a:endParaRPr>
          </a:p>
          <a:p>
            <a:pPr algn="r" rtl="1"/>
            <a:r>
              <a:rPr lang="fa-IR" dirty="0" smtClean="0">
                <a:cs typeface="B Titr" pitchFamily="2" charset="-78"/>
              </a:rPr>
              <a:t>علائم</a:t>
            </a:r>
            <a:r>
              <a:rPr lang="en-US" dirty="0" smtClean="0">
                <a:cs typeface="B Titr" pitchFamily="2" charset="-78"/>
              </a:rPr>
              <a:t>:</a:t>
            </a:r>
            <a:endParaRPr lang="en-US" dirty="0" smtClean="0">
              <a:cs typeface="B Lotus" pitchFamily="2" charset="-78"/>
            </a:endParaRPr>
          </a:p>
          <a:p>
            <a:pPr algn="r" rtl="1"/>
            <a:r>
              <a:rPr lang="fa-IR" dirty="0" smtClean="0">
                <a:cs typeface="B Lotus" pitchFamily="2" charset="-78"/>
              </a:rPr>
              <a:t>درد شدید در محل شکستگی</a:t>
            </a:r>
          </a:p>
          <a:p>
            <a:pPr algn="r" rtl="1"/>
            <a:r>
              <a:rPr lang="fa-IR" dirty="0" smtClean="0">
                <a:cs typeface="B Lotus" pitchFamily="2" charset="-78"/>
              </a:rPr>
              <a:t>اگر درد به پاها انتشار یابد باید اینگونه در نظر گرفت که به طناب نخاعی یا ریشه های عصبی آسیب وارده شده است.</a:t>
            </a:r>
          </a:p>
          <a:p>
            <a:pPr algn="r" rtl="1"/>
            <a:r>
              <a:rPr lang="fa-IR" dirty="0" smtClean="0">
                <a:cs typeface="B Lotus" pitchFamily="2" charset="-78"/>
              </a:rPr>
              <a:t>از دست دادن حس یا حرکت نشانه آسیب جدی است.</a:t>
            </a:r>
            <a:endParaRPr lang="en-US" dirty="0" smtClean="0">
              <a:cs typeface="B Lotus" pitchFamily="2" charset="-78"/>
            </a:endParaRPr>
          </a:p>
          <a:p>
            <a:pPr algn="r" rtl="1"/>
            <a:r>
              <a:rPr lang="fa-IR" dirty="0" smtClean="0">
                <a:cs typeface="B Titr" pitchFamily="2" charset="-78"/>
              </a:rPr>
              <a:t>درمان</a:t>
            </a:r>
            <a:r>
              <a:rPr lang="en-US" dirty="0" smtClean="0">
                <a:cs typeface="B Titr" pitchFamily="2" charset="-78"/>
              </a:rPr>
              <a:t>:</a:t>
            </a:r>
            <a:endParaRPr lang="en-US" dirty="0" smtClean="0">
              <a:cs typeface="B Lotus" pitchFamily="2" charset="-78"/>
            </a:endParaRPr>
          </a:p>
          <a:p>
            <a:pPr algn="r" rtl="1"/>
            <a:r>
              <a:rPr lang="fa-IR" sz="3200" dirty="0" smtClean="0">
                <a:cs typeface="B Lotus" pitchFamily="2" charset="-78"/>
              </a:rPr>
              <a:t>فیکس کردن برای مدت 3-2 ماه </a:t>
            </a:r>
          </a:p>
          <a:p>
            <a:pPr algn="r" rtl="1"/>
            <a:r>
              <a:rPr lang="fa-IR" sz="3200" dirty="0" smtClean="0">
                <a:cs typeface="B Lotus" pitchFamily="2" charset="-78"/>
              </a:rPr>
              <a:t>جراحی </a:t>
            </a:r>
            <a:endParaRPr lang="en-US" sz="3200" dirty="0" smtClean="0">
              <a:cs typeface="B Lotus" pitchFamily="2" charset="-78"/>
            </a:endParaRPr>
          </a:p>
          <a:p>
            <a:pPr algn="r" rtl="1"/>
            <a:endParaRPr lang="en-US" dirty="0" smtClean="0">
              <a:cs typeface="B Lotus" pitchFamily="2" charset="-78"/>
            </a:endParaRPr>
          </a:p>
          <a:p>
            <a:pPr algn="r" rtl="1"/>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152</a:t>
            </a:fld>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Titr" pitchFamily="2" charset="-78"/>
              </a:rPr>
              <a:t>پارگی عضله های ناحیه کمر و پشت</a:t>
            </a:r>
            <a:endParaRPr lang="en-US" dirty="0">
              <a:cs typeface="B Titr" pitchFamily="2" charset="-78"/>
            </a:endParaRPr>
          </a:p>
        </p:txBody>
      </p:sp>
      <p:sp>
        <p:nvSpPr>
          <p:cNvPr id="3" name="Content Placeholder 2"/>
          <p:cNvSpPr>
            <a:spLocks noGrp="1"/>
          </p:cNvSpPr>
          <p:nvPr>
            <p:ph idx="1"/>
          </p:nvPr>
        </p:nvSpPr>
        <p:spPr/>
        <p:txBody>
          <a:bodyPr>
            <a:normAutofit fontScale="92500" lnSpcReduction="10000"/>
          </a:bodyPr>
          <a:lstStyle/>
          <a:p>
            <a:pPr algn="r" rtl="1"/>
            <a:r>
              <a:rPr lang="fa-IR" dirty="0" smtClean="0">
                <a:cs typeface="B Lotus" pitchFamily="2" charset="-78"/>
              </a:rPr>
              <a:t>در رشته های پرتابی، وزنه برداری، فوتبال و هندبال و ...</a:t>
            </a:r>
            <a:endParaRPr lang="en-US" dirty="0" smtClean="0">
              <a:cs typeface="B Lotus" pitchFamily="2" charset="-78"/>
            </a:endParaRPr>
          </a:p>
          <a:p>
            <a:pPr algn="r" rtl="1"/>
            <a:r>
              <a:rPr lang="fa-IR" dirty="0" smtClean="0">
                <a:cs typeface="B Titr" pitchFamily="2" charset="-78"/>
              </a:rPr>
              <a:t>علائم</a:t>
            </a:r>
            <a:r>
              <a:rPr lang="en-US" dirty="0" smtClean="0">
                <a:cs typeface="B Titr" pitchFamily="2" charset="-78"/>
              </a:rPr>
              <a:t>:</a:t>
            </a:r>
            <a:endParaRPr lang="en-US" dirty="0" smtClean="0">
              <a:cs typeface="B Lotus" pitchFamily="2" charset="-78"/>
            </a:endParaRPr>
          </a:p>
          <a:p>
            <a:pPr algn="r" rtl="1"/>
            <a:r>
              <a:rPr lang="fa-IR" sz="2800" dirty="0" smtClean="0">
                <a:cs typeface="B Lotus" pitchFamily="2" charset="-78"/>
              </a:rPr>
              <a:t>درد ناخوشایند در هنگام خم و راست شدن ستون مهر ه ها و چرخش</a:t>
            </a:r>
          </a:p>
          <a:p>
            <a:pPr algn="r" rtl="1"/>
            <a:r>
              <a:rPr lang="fa-IR" sz="2800" dirty="0" smtClean="0">
                <a:cs typeface="B Lotus" pitchFamily="2" charset="-78"/>
              </a:rPr>
              <a:t>التهاب موضعی در محدوده پارگی</a:t>
            </a:r>
            <a:endParaRPr lang="en-US" sz="2800" dirty="0" smtClean="0">
              <a:cs typeface="B Lotus" pitchFamily="2" charset="-78"/>
            </a:endParaRPr>
          </a:p>
          <a:p>
            <a:pPr algn="r" rtl="1"/>
            <a:r>
              <a:rPr lang="fa-IR" sz="2400" dirty="0" smtClean="0">
                <a:cs typeface="B Titr" pitchFamily="2" charset="-78"/>
              </a:rPr>
              <a:t>درمان</a:t>
            </a:r>
            <a:r>
              <a:rPr lang="en-US" sz="2400" dirty="0" smtClean="0">
                <a:cs typeface="B Titr" pitchFamily="2" charset="-78"/>
              </a:rPr>
              <a:t>:</a:t>
            </a:r>
            <a:endParaRPr lang="en-US" sz="2800" dirty="0" smtClean="0">
              <a:cs typeface="B Lotus" pitchFamily="2" charset="-78"/>
            </a:endParaRPr>
          </a:p>
          <a:p>
            <a:pPr algn="r" rtl="1"/>
            <a:r>
              <a:rPr lang="fa-IR" sz="2800" dirty="0" smtClean="0">
                <a:cs typeface="B Lotus" pitchFamily="2" charset="-78"/>
              </a:rPr>
              <a:t>بعد از چند روز، تمرینات کنترل شده عضلانی</a:t>
            </a:r>
          </a:p>
          <a:p>
            <a:pPr algn="r" rtl="1"/>
            <a:r>
              <a:rPr lang="fa-IR" sz="2800" dirty="0" smtClean="0">
                <a:cs typeface="B Lotus" pitchFamily="2" charset="-78"/>
              </a:rPr>
              <a:t>استراحت فعال به مدت 4-3 هفته تا رفع درد</a:t>
            </a:r>
          </a:p>
          <a:p>
            <a:pPr algn="r" rtl="1"/>
            <a:r>
              <a:rPr lang="fa-IR" sz="2800" dirty="0" smtClean="0">
                <a:cs typeface="B Lotus" pitchFamily="2" charset="-78"/>
              </a:rPr>
              <a:t>گرمای موضعی (3-2 روز بعد از آسیب مجاز است ).</a:t>
            </a:r>
          </a:p>
          <a:p>
            <a:pPr algn="r" rtl="1"/>
            <a:r>
              <a:rPr lang="fa-IR" sz="2800" dirty="0" smtClean="0">
                <a:cs typeface="B Lotus" pitchFamily="2" charset="-78"/>
              </a:rPr>
              <a:t>داروهای مسکن و ضد التهاب</a:t>
            </a:r>
            <a:endParaRPr lang="en-US" sz="2800" dirty="0" smtClean="0">
              <a:cs typeface="B Lotus" pitchFamily="2" charset="-78"/>
            </a:endParaRPr>
          </a:p>
          <a:p>
            <a:pPr algn="r" rtl="1"/>
            <a:endParaRPr lang="en-US" sz="2800" dirty="0" smtClean="0">
              <a:cs typeface="B Lotus" pitchFamily="2" charset="-78"/>
            </a:endParaRPr>
          </a:p>
          <a:p>
            <a:pPr algn="r" rtl="1"/>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153</a:t>
            </a:fld>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Titr" pitchFamily="2" charset="-78"/>
              </a:rPr>
              <a:t>التهاب در محل اتصال تاندون عضله</a:t>
            </a:r>
            <a:endParaRPr lang="en-US" dirty="0" smtClean="0">
              <a:cs typeface="B Titr" pitchFamily="2" charset="-78"/>
            </a:endParaRPr>
          </a:p>
        </p:txBody>
      </p:sp>
      <p:sp>
        <p:nvSpPr>
          <p:cNvPr id="3" name="Content Placeholder 2"/>
          <p:cNvSpPr>
            <a:spLocks noGrp="1"/>
          </p:cNvSpPr>
          <p:nvPr>
            <p:ph idx="1"/>
          </p:nvPr>
        </p:nvSpPr>
        <p:spPr>
          <a:xfrm>
            <a:off x="457200" y="1600200"/>
            <a:ext cx="8305800" cy="4876800"/>
          </a:xfrm>
        </p:spPr>
        <p:txBody>
          <a:bodyPr>
            <a:normAutofit lnSpcReduction="10000"/>
          </a:bodyPr>
          <a:lstStyle/>
          <a:p>
            <a:pPr algn="r" rtl="1"/>
            <a:r>
              <a:rPr lang="fa-IR" dirty="0" smtClean="0">
                <a:cs typeface="B Lotus" pitchFamily="2" charset="-78"/>
              </a:rPr>
              <a:t>به دلیل پرکاری، عضله های ناحیه پشت و کمر در محل اتصال دچار التهاب می شوند.</a:t>
            </a:r>
            <a:endParaRPr lang="en-US" dirty="0" smtClean="0">
              <a:cs typeface="B Lotus" pitchFamily="2" charset="-78"/>
            </a:endParaRPr>
          </a:p>
          <a:p>
            <a:pPr algn="r" rtl="1"/>
            <a:r>
              <a:rPr lang="fa-IR" dirty="0" smtClean="0">
                <a:cs typeface="B Titr" pitchFamily="2" charset="-78"/>
              </a:rPr>
              <a:t>علائم</a:t>
            </a:r>
            <a:r>
              <a:rPr lang="en-US" dirty="0" smtClean="0">
                <a:cs typeface="B Titr" pitchFamily="2" charset="-78"/>
              </a:rPr>
              <a:t>:</a:t>
            </a:r>
            <a:endParaRPr lang="en-US" dirty="0" smtClean="0">
              <a:cs typeface="B Lotus" pitchFamily="2" charset="-78"/>
            </a:endParaRPr>
          </a:p>
          <a:p>
            <a:pPr algn="r" rtl="1"/>
            <a:r>
              <a:rPr lang="fa-IR" sz="2800" dirty="0" smtClean="0">
                <a:cs typeface="B Lotus" pitchFamily="2" charset="-78"/>
              </a:rPr>
              <a:t>درد در زمان و بعد از حرکت</a:t>
            </a:r>
            <a:endParaRPr lang="en-US" sz="2800" dirty="0" smtClean="0">
              <a:cs typeface="B Lotus" pitchFamily="2" charset="-78"/>
            </a:endParaRPr>
          </a:p>
          <a:p>
            <a:pPr algn="r" rtl="1"/>
            <a:r>
              <a:rPr lang="fa-IR" sz="2400" dirty="0" smtClean="0">
                <a:cs typeface="B Titr" pitchFamily="2" charset="-78"/>
              </a:rPr>
              <a:t>درمان</a:t>
            </a:r>
            <a:r>
              <a:rPr lang="en-US" sz="2400" dirty="0" smtClean="0">
                <a:cs typeface="B Titr" pitchFamily="2" charset="-78"/>
              </a:rPr>
              <a:t>:</a:t>
            </a:r>
            <a:endParaRPr lang="en-US" sz="2800" dirty="0" smtClean="0">
              <a:cs typeface="B Lotus" pitchFamily="2" charset="-78"/>
            </a:endParaRPr>
          </a:p>
          <a:p>
            <a:pPr algn="r" rtl="1"/>
            <a:r>
              <a:rPr lang="fa-IR" sz="2800" dirty="0" smtClean="0">
                <a:cs typeface="B Lotus" pitchFamily="2" charset="-78"/>
              </a:rPr>
              <a:t>استراحت </a:t>
            </a:r>
          </a:p>
          <a:p>
            <a:pPr algn="r" rtl="1"/>
            <a:r>
              <a:rPr lang="fa-IR" sz="2800" dirty="0" smtClean="0">
                <a:cs typeface="B Lotus" pitchFamily="2" charset="-78"/>
              </a:rPr>
              <a:t>گر مای موضعی </a:t>
            </a:r>
          </a:p>
          <a:p>
            <a:pPr algn="r" rtl="1"/>
            <a:r>
              <a:rPr lang="fa-IR" sz="2800" dirty="0" smtClean="0">
                <a:cs typeface="B Lotus" pitchFamily="2" charset="-78"/>
              </a:rPr>
              <a:t>داروهای ضد التهاب</a:t>
            </a:r>
          </a:p>
          <a:p>
            <a:pPr algn="r" rtl="1"/>
            <a:r>
              <a:rPr lang="fa-IR" sz="2800" dirty="0" smtClean="0">
                <a:cs typeface="B Lotus" pitchFamily="2" charset="-78"/>
              </a:rPr>
              <a:t>چنانچه بعد از 2 هفته استراحت درد وجود داشته باشد از استروئید تزریقی استفاده می شود.</a:t>
            </a:r>
            <a:endParaRPr lang="en-US" sz="2800" dirty="0" smtClean="0">
              <a:cs typeface="B Lotus" pitchFamily="2" charset="-78"/>
            </a:endParaRPr>
          </a:p>
          <a:p>
            <a:pPr algn="r" rtl="1"/>
            <a:endParaRPr lang="en-US" sz="2800" dirty="0" smtClean="0">
              <a:cs typeface="B Lotus" pitchFamily="2" charset="-78"/>
            </a:endParaRPr>
          </a:p>
          <a:p>
            <a:pPr algn="r" rtl="1"/>
            <a:endParaRPr lang="en-US" sz="2800" dirty="0" smtClean="0">
              <a:cs typeface="B Lotus" pitchFamily="2" charset="-78"/>
            </a:endParaRPr>
          </a:p>
          <a:p>
            <a:pPr algn="r" rtl="1"/>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154</a:t>
            </a:fld>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کمر درد</a:t>
            </a:r>
            <a:endParaRPr lang="en-US" dirty="0">
              <a:cs typeface="B Titr" pitchFamily="2" charset="-78"/>
            </a:endParaRPr>
          </a:p>
        </p:txBody>
      </p:sp>
      <p:sp>
        <p:nvSpPr>
          <p:cNvPr id="3" name="Content Placeholder 2"/>
          <p:cNvSpPr>
            <a:spLocks noGrp="1"/>
          </p:cNvSpPr>
          <p:nvPr>
            <p:ph idx="1"/>
          </p:nvPr>
        </p:nvSpPr>
        <p:spPr>
          <a:xfrm>
            <a:off x="4267200" y="1600201"/>
            <a:ext cx="3657600" cy="1371600"/>
          </a:xfrm>
        </p:spPr>
        <p:txBody>
          <a:bodyPr>
            <a:normAutofit fontScale="85000" lnSpcReduction="10000"/>
          </a:bodyPr>
          <a:lstStyle/>
          <a:p>
            <a:pPr algn="r" rtl="1"/>
            <a:r>
              <a:rPr lang="fa-IR" dirty="0" smtClean="0">
                <a:cs typeface="B Lotus" pitchFamily="2" charset="-78"/>
              </a:rPr>
              <a:t>بیشتر در 40-30 سالگی رخ می دهد</a:t>
            </a:r>
          </a:p>
          <a:p>
            <a:pPr algn="r" rtl="1"/>
            <a:r>
              <a:rPr lang="fa-IR" dirty="0" smtClean="0">
                <a:cs typeface="B Lotus" pitchFamily="2" charset="-78"/>
              </a:rPr>
              <a:t>بعد از 50 سالگی کمتر است.</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155</a:t>
            </a:fld>
            <a:endParaRPr lang="en-US"/>
          </a:p>
        </p:txBody>
      </p:sp>
      <p:pic>
        <p:nvPicPr>
          <p:cNvPr id="9220" name="Picture 4" descr="http://www.naturecreation.com/blog/wp-content/uploads/2010/04/15_back_pain_tips_4441_13.jpg"/>
          <p:cNvPicPr>
            <a:picLocks noChangeAspect="1" noChangeArrowheads="1"/>
          </p:cNvPicPr>
          <p:nvPr/>
        </p:nvPicPr>
        <p:blipFill>
          <a:blip r:embed="rId2" cstate="print"/>
          <a:srcRect/>
          <a:stretch>
            <a:fillRect/>
          </a:stretch>
        </p:blipFill>
        <p:spPr bwMode="auto">
          <a:xfrm>
            <a:off x="533400" y="914400"/>
            <a:ext cx="3365500" cy="5048250"/>
          </a:xfrm>
          <a:prstGeom prst="rect">
            <a:avLst/>
          </a:prstGeom>
          <a:noFill/>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علائم</a:t>
            </a:r>
            <a:endParaRPr lang="en-US" dirty="0">
              <a:cs typeface="B Titr" pitchFamily="2" charset="-78"/>
            </a:endParaRPr>
          </a:p>
        </p:txBody>
      </p:sp>
      <p:sp>
        <p:nvSpPr>
          <p:cNvPr id="3" name="Content Placeholder 2"/>
          <p:cNvSpPr>
            <a:spLocks noGrp="1"/>
          </p:cNvSpPr>
          <p:nvPr>
            <p:ph idx="1"/>
          </p:nvPr>
        </p:nvSpPr>
        <p:spPr>
          <a:xfrm>
            <a:off x="4419600" y="1600200"/>
            <a:ext cx="4038600" cy="4648199"/>
          </a:xfrm>
        </p:spPr>
        <p:txBody>
          <a:bodyPr>
            <a:normAutofit/>
          </a:bodyPr>
          <a:lstStyle/>
          <a:p>
            <a:pPr algn="r" rtl="1"/>
            <a:r>
              <a:rPr lang="fa-IR" dirty="0" smtClean="0">
                <a:cs typeface="B Lotus" pitchFamily="2" charset="-78"/>
              </a:rPr>
              <a:t>معمولاً درد در ناحیه پایین کمر بوده و به پاها سرایت نمی کند.</a:t>
            </a:r>
          </a:p>
          <a:p>
            <a:pPr algn="r" rtl="1"/>
            <a:r>
              <a:rPr lang="fa-IR" dirty="0" smtClean="0">
                <a:cs typeface="B Lotus" pitchFamily="2" charset="-78"/>
              </a:rPr>
              <a:t>سفتی عضلانی در ناحیه کمر است.</a:t>
            </a:r>
          </a:p>
          <a:p>
            <a:pPr algn="r" rtl="1"/>
            <a:r>
              <a:rPr lang="fa-IR" dirty="0" smtClean="0">
                <a:cs typeface="B Lotus" pitchFamily="2" charset="-78"/>
              </a:rPr>
              <a:t>اسپاسم عضلانی ناحیه کمر از حرکات جلوگیری کرده و درد را کاهش می دهد.</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156</a:t>
            </a:fld>
            <a:endParaRPr lang="en-US"/>
          </a:p>
        </p:txBody>
      </p:sp>
      <p:pic>
        <p:nvPicPr>
          <p:cNvPr id="8194" name="Picture 2" descr="http://www.jdavischiro.com/images/spine_11.jpg"/>
          <p:cNvPicPr>
            <a:picLocks noChangeAspect="1" noChangeArrowheads="1"/>
          </p:cNvPicPr>
          <p:nvPr/>
        </p:nvPicPr>
        <p:blipFill>
          <a:blip r:embed="rId2" cstate="print"/>
          <a:srcRect/>
          <a:stretch>
            <a:fillRect/>
          </a:stretch>
        </p:blipFill>
        <p:spPr bwMode="auto">
          <a:xfrm>
            <a:off x="304800" y="609600"/>
            <a:ext cx="3505200" cy="3162886"/>
          </a:xfrm>
          <a:prstGeom prst="rect">
            <a:avLst/>
          </a:prstGeom>
          <a:noFill/>
        </p:spPr>
      </p:pic>
      <p:pic>
        <p:nvPicPr>
          <p:cNvPr id="8196" name="Picture 4" descr="http://www.cure-back-pain.org/images/hotpain1.gif"/>
          <p:cNvPicPr>
            <a:picLocks noChangeAspect="1" noChangeArrowheads="1"/>
          </p:cNvPicPr>
          <p:nvPr/>
        </p:nvPicPr>
        <p:blipFill>
          <a:blip r:embed="rId3" cstate="print"/>
          <a:srcRect/>
          <a:stretch>
            <a:fillRect/>
          </a:stretch>
        </p:blipFill>
        <p:spPr bwMode="auto">
          <a:xfrm>
            <a:off x="381000" y="3886199"/>
            <a:ext cx="3429000" cy="2811101"/>
          </a:xfrm>
          <a:prstGeom prst="rect">
            <a:avLst/>
          </a:prstGeom>
          <a:noFill/>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4B08B3-80BE-4085-812B-4E4D037AAC67}" type="slidenum">
              <a:rPr lang="en-US" smtClean="0"/>
              <a:pPr/>
              <a:t>157</a:t>
            </a:fld>
            <a:endParaRPr lang="en-US"/>
          </a:p>
        </p:txBody>
      </p:sp>
      <p:sp>
        <p:nvSpPr>
          <p:cNvPr id="5" name="Title 4"/>
          <p:cNvSpPr>
            <a:spLocks noGrp="1"/>
          </p:cNvSpPr>
          <p:nvPr>
            <p:ph type="title"/>
          </p:nvPr>
        </p:nvSpPr>
        <p:spPr/>
        <p:txBody>
          <a:bodyPr/>
          <a:lstStyle/>
          <a:p>
            <a:pPr algn="r" rtl="1"/>
            <a:r>
              <a:rPr lang="fa-IR" dirty="0" smtClean="0">
                <a:cs typeface="B Titr" pitchFamily="2" charset="-78"/>
              </a:rPr>
              <a:t>درمان</a:t>
            </a:r>
            <a:r>
              <a:rPr lang="fa-IR" dirty="0" smtClean="0"/>
              <a:t> </a:t>
            </a:r>
            <a:endParaRPr lang="en-US" dirty="0"/>
          </a:p>
        </p:txBody>
      </p:sp>
      <p:sp>
        <p:nvSpPr>
          <p:cNvPr id="6" name="Title 1"/>
          <p:cNvSpPr>
            <a:spLocks noGrp="1"/>
          </p:cNvSpPr>
          <p:nvPr>
            <p:ph idx="1"/>
          </p:nvPr>
        </p:nvSpPr>
        <p:spPr>
          <a:xfrm>
            <a:off x="685800" y="1447800"/>
            <a:ext cx="7467600" cy="4953000"/>
          </a:xfrm>
        </p:spPr>
        <p:txBody>
          <a:bodyPr>
            <a:noAutofit/>
          </a:bodyPr>
          <a:lstStyle/>
          <a:p>
            <a:pPr algn="r" rtl="1"/>
            <a:r>
              <a:rPr lang="fa-IR" sz="2400" dirty="0" smtClean="0">
                <a:cs typeface="B Lotus" pitchFamily="2" charset="-78"/>
              </a:rPr>
              <a:t>استراحت 1 تا 3 روز و تا رفع درد</a:t>
            </a:r>
          </a:p>
          <a:p>
            <a:pPr algn="r" rtl="1"/>
            <a:r>
              <a:rPr lang="fa-IR" sz="2400" dirty="0" smtClean="0">
                <a:cs typeface="B Lotus" pitchFamily="2" charset="-78"/>
              </a:rPr>
              <a:t>گرمای موضعی</a:t>
            </a:r>
          </a:p>
          <a:p>
            <a:pPr algn="r" rtl="1"/>
            <a:r>
              <a:rPr lang="fa-IR" sz="2400" dirty="0" smtClean="0">
                <a:cs typeface="B Lotus" pitchFamily="2" charset="-78"/>
              </a:rPr>
              <a:t>خودداری از حرکات خم شدن و چرخشی ستون مهره ها</a:t>
            </a:r>
          </a:p>
          <a:p>
            <a:pPr algn="r" rtl="1"/>
            <a:r>
              <a:rPr lang="fa-IR" sz="2400" dirty="0" smtClean="0">
                <a:cs typeface="B Lotus" pitchFamily="2" charset="-78"/>
              </a:rPr>
              <a:t>داروهای ترمیم بافت</a:t>
            </a:r>
          </a:p>
          <a:p>
            <a:pPr algn="r" rtl="1"/>
            <a:r>
              <a:rPr lang="fa-IR" sz="2400" dirty="0" smtClean="0">
                <a:cs typeface="B Lotus" pitchFamily="2" charset="-78"/>
              </a:rPr>
              <a:t>بازتاب اسپاسم عضلانی سبب نقص در جریان گردش و در نتیجه درد عضلانی می شود.</a:t>
            </a:r>
          </a:p>
          <a:p>
            <a:pPr algn="r" rtl="1"/>
            <a:r>
              <a:rPr lang="fa-IR" sz="2400" dirty="0" smtClean="0">
                <a:cs typeface="B Lotus" pitchFamily="2" charset="-78"/>
              </a:rPr>
              <a:t>درد باعث افزایش بازتاب اسپاسم و نقص جریان خون شده و چرخه ادامه می یابد.</a:t>
            </a:r>
          </a:p>
          <a:p>
            <a:pPr algn="r" rtl="1"/>
            <a:r>
              <a:rPr lang="fa-IR" sz="2400" dirty="0" smtClean="0">
                <a:cs typeface="B Lotus" pitchFamily="2" charset="-78"/>
              </a:rPr>
              <a:t>شل کننده عضلات</a:t>
            </a:r>
            <a:endParaRPr lang="en-US" sz="2400" dirty="0" smtClean="0">
              <a:cs typeface="B Lotus" pitchFamily="2" charset="-78"/>
            </a:endParaRPr>
          </a:p>
          <a:p>
            <a:pPr algn="r" rtl="1"/>
            <a:r>
              <a:rPr lang="fa-IR" sz="2400" dirty="0" smtClean="0">
                <a:cs typeface="B Lotus" pitchFamily="2" charset="-78"/>
              </a:rPr>
              <a:t>افرادی که از کمر درد شکایت دارند باید زندگی جسمانی فعالی داشته باشند. هرچند فعالیت آنان باید مناسب با علائم و عوارض مورد نظر باشد.</a:t>
            </a:r>
            <a:endParaRPr lang="en-US" sz="2400" dirty="0">
              <a:cs typeface="B Lotus" pitchFamily="2" charset="-78"/>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Titr" pitchFamily="2" charset="-78"/>
              </a:rPr>
              <a:t>سیاتیک</a:t>
            </a:r>
            <a:endParaRPr lang="en-US" dirty="0" smtClean="0">
              <a:cs typeface="B Titr" pitchFamily="2" charset="-78"/>
            </a:endParaRPr>
          </a:p>
        </p:txBody>
      </p:sp>
      <p:sp>
        <p:nvSpPr>
          <p:cNvPr id="3" name="Content Placeholder 2"/>
          <p:cNvSpPr>
            <a:spLocks noGrp="1"/>
          </p:cNvSpPr>
          <p:nvPr>
            <p:ph idx="1"/>
          </p:nvPr>
        </p:nvSpPr>
        <p:spPr>
          <a:xfrm>
            <a:off x="3048000" y="1600200"/>
            <a:ext cx="5791200" cy="4525963"/>
          </a:xfrm>
        </p:spPr>
        <p:txBody>
          <a:bodyPr>
            <a:normAutofit fontScale="92500"/>
          </a:bodyPr>
          <a:lstStyle/>
          <a:p>
            <a:pPr algn="r" rtl="1"/>
            <a:r>
              <a:rPr lang="fa-IR" sz="2800" dirty="0" smtClean="0">
                <a:cs typeface="B Lotus" pitchFamily="2" charset="-78"/>
              </a:rPr>
              <a:t>دردی که از ناحیه کمر به طرف یک یا هر دو پا سرایت می کند به عنوان سیاتیک شناخته شده است.</a:t>
            </a:r>
          </a:p>
          <a:p>
            <a:pPr algn="r" rtl="1"/>
            <a:r>
              <a:rPr lang="fa-IR" sz="2800" dirty="0" smtClean="0">
                <a:cs typeface="B Lotus" pitchFamily="2" charset="-78"/>
              </a:rPr>
              <a:t>یکی از شایع ترین دلایل کمر درد، سر خوردن دیسک بین مهره ای است که در نتیجه بر یکی از ریشه های عصب سیاتیک فشار وارد می کند. ( فتق دیسک)</a:t>
            </a:r>
          </a:p>
          <a:p>
            <a:pPr algn="r" rtl="1"/>
            <a:r>
              <a:rPr lang="fa-IR" sz="2800" dirty="0" smtClean="0">
                <a:cs typeface="B Lotus" pitchFamily="2" charset="-78"/>
              </a:rPr>
              <a:t>گیر افتادن ریشه عصب</a:t>
            </a:r>
          </a:p>
          <a:p>
            <a:pPr algn="r" rtl="1"/>
            <a:r>
              <a:rPr lang="fa-IR" sz="2800" dirty="0" smtClean="0">
                <a:cs typeface="B Lotus" pitchFamily="2" charset="-78"/>
              </a:rPr>
              <a:t>تومورها</a:t>
            </a:r>
          </a:p>
          <a:p>
            <a:pPr algn="r" rtl="1"/>
            <a:r>
              <a:rPr lang="fa-IR" sz="2800" dirty="0" smtClean="0">
                <a:cs typeface="B Lotus" pitchFamily="2" charset="-78"/>
              </a:rPr>
              <a:t>زوائد استخوانی</a:t>
            </a:r>
          </a:p>
          <a:p>
            <a:pPr algn="r" rtl="1"/>
            <a:r>
              <a:rPr lang="fa-IR" sz="2800" dirty="0" smtClean="0">
                <a:cs typeface="B Lotus" pitchFamily="2" charset="-78"/>
              </a:rPr>
              <a:t>عفونت ها</a:t>
            </a:r>
          </a:p>
          <a:p>
            <a:pPr algn="r" rtl="1"/>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158</a:t>
            </a:fld>
            <a:endParaRPr lang="en-US"/>
          </a:p>
        </p:txBody>
      </p:sp>
      <p:pic>
        <p:nvPicPr>
          <p:cNvPr id="6146" name="Picture 2" descr="degenerative disc disease"/>
          <p:cNvPicPr>
            <a:picLocks noChangeAspect="1" noChangeArrowheads="1"/>
          </p:cNvPicPr>
          <p:nvPr/>
        </p:nvPicPr>
        <p:blipFill>
          <a:blip r:embed="rId2" cstate="print"/>
          <a:srcRect/>
          <a:stretch>
            <a:fillRect/>
          </a:stretch>
        </p:blipFill>
        <p:spPr bwMode="auto">
          <a:xfrm>
            <a:off x="228600" y="1676400"/>
            <a:ext cx="2762250" cy="4419600"/>
          </a:xfrm>
          <a:prstGeom prst="rect">
            <a:avLst/>
          </a:prstGeom>
          <a:noFill/>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فتق دیسک</a:t>
            </a:r>
            <a:endParaRPr lang="en-US" dirty="0">
              <a:cs typeface="B Titr" pitchFamily="2" charset="-78"/>
            </a:endParaRPr>
          </a:p>
        </p:txBody>
      </p:sp>
      <p:sp>
        <p:nvSpPr>
          <p:cNvPr id="3" name="Content Placeholder 2"/>
          <p:cNvSpPr>
            <a:spLocks noGrp="1"/>
          </p:cNvSpPr>
          <p:nvPr>
            <p:ph idx="1"/>
          </p:nvPr>
        </p:nvSpPr>
        <p:spPr>
          <a:xfrm>
            <a:off x="4191000" y="1600200"/>
            <a:ext cx="4419600" cy="4191000"/>
          </a:xfrm>
        </p:spPr>
        <p:txBody>
          <a:bodyPr>
            <a:normAutofit/>
          </a:bodyPr>
          <a:lstStyle/>
          <a:p>
            <a:pPr algn="r" rtl="1"/>
            <a:r>
              <a:rPr lang="fa-IR" dirty="0" smtClean="0">
                <a:cs typeface="B Lotus" pitchFamily="2" charset="-78"/>
              </a:rPr>
              <a:t>فتق دیسک، ( مواد نرم داخل هسته دیسک به طرف بیرون نفوذ کرده و باعث فشار به عصب می گردد) به دلیل خم شدن به جلو و برداشتن جسم سنگین است.</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159</a:t>
            </a:fld>
            <a:endParaRPr lang="en-US"/>
          </a:p>
        </p:txBody>
      </p:sp>
      <p:pic>
        <p:nvPicPr>
          <p:cNvPr id="5122" name="Picture 2" descr="http://static.spineuniverse.com/displaygraphic.php/276/bart_3label-BB.jpg"/>
          <p:cNvPicPr>
            <a:picLocks noChangeAspect="1" noChangeArrowheads="1"/>
          </p:cNvPicPr>
          <p:nvPr/>
        </p:nvPicPr>
        <p:blipFill>
          <a:blip r:embed="rId2" cstate="print"/>
          <a:srcRect/>
          <a:stretch>
            <a:fillRect/>
          </a:stretch>
        </p:blipFill>
        <p:spPr bwMode="auto">
          <a:xfrm>
            <a:off x="457200" y="838200"/>
            <a:ext cx="3441700" cy="55927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Diagnosis</a:t>
            </a:r>
            <a:endParaRPr lang="en-US" dirty="0"/>
          </a:p>
        </p:txBody>
      </p:sp>
      <p:sp>
        <p:nvSpPr>
          <p:cNvPr id="3" name="Content Placeholder 2"/>
          <p:cNvSpPr>
            <a:spLocks noGrp="1"/>
          </p:cNvSpPr>
          <p:nvPr>
            <p:ph idx="1"/>
          </p:nvPr>
        </p:nvSpPr>
        <p:spPr>
          <a:xfrm>
            <a:off x="304800" y="1600200"/>
            <a:ext cx="8534400" cy="4525963"/>
          </a:xfrm>
        </p:spPr>
        <p:txBody>
          <a:bodyPr>
            <a:normAutofit fontScale="92500" lnSpcReduction="10000"/>
          </a:bodyPr>
          <a:lstStyle/>
          <a:p>
            <a:r>
              <a:rPr lang="en-US" dirty="0" smtClean="0"/>
              <a:t>Diagnosis is usually made by the </a:t>
            </a:r>
            <a:r>
              <a:rPr lang="en-US" dirty="0" smtClean="0">
                <a:solidFill>
                  <a:srgbClr val="FF0000"/>
                </a:solidFill>
              </a:rPr>
              <a:t>physical</a:t>
            </a:r>
            <a:r>
              <a:rPr lang="en-US" dirty="0" smtClean="0"/>
              <a:t> examination. </a:t>
            </a:r>
          </a:p>
          <a:p>
            <a:r>
              <a:rPr lang="en-US" dirty="0" smtClean="0"/>
              <a:t>Your doctor may move and feel your </a:t>
            </a:r>
            <a:r>
              <a:rPr lang="en-US" dirty="0" smtClean="0">
                <a:solidFill>
                  <a:srgbClr val="FF0000"/>
                </a:solidFill>
              </a:rPr>
              <a:t>sore</a:t>
            </a:r>
            <a:r>
              <a:rPr lang="en-US" dirty="0" smtClean="0"/>
              <a:t> joint. </a:t>
            </a:r>
          </a:p>
          <a:p>
            <a:r>
              <a:rPr lang="en-US" dirty="0" smtClean="0"/>
              <a:t>This may hurt, but it is very important that your doctor understand exactly where your joint hurts and what </a:t>
            </a:r>
            <a:r>
              <a:rPr lang="en-US" dirty="0" smtClean="0">
                <a:solidFill>
                  <a:srgbClr val="FF0000"/>
                </a:solidFill>
              </a:rPr>
              <a:t>movements cause you pain</a:t>
            </a:r>
            <a:r>
              <a:rPr lang="en-US" dirty="0" smtClean="0"/>
              <a:t>. </a:t>
            </a:r>
          </a:p>
          <a:p>
            <a:r>
              <a:rPr lang="en-US" dirty="0" smtClean="0"/>
              <a:t>Your doctor may order </a:t>
            </a:r>
            <a:r>
              <a:rPr lang="en-US" dirty="0" smtClean="0">
                <a:solidFill>
                  <a:srgbClr val="FF0000"/>
                </a:solidFill>
              </a:rPr>
              <a:t>X-rays</a:t>
            </a:r>
            <a:r>
              <a:rPr lang="en-US" dirty="0" smtClean="0"/>
              <a:t>. </a:t>
            </a:r>
          </a:p>
          <a:p>
            <a:r>
              <a:rPr lang="en-US" dirty="0" smtClean="0"/>
              <a:t>In some cases, X-rays are taken while holding a weight in each </a:t>
            </a:r>
            <a:r>
              <a:rPr lang="en-US" dirty="0" smtClean="0">
                <a:solidFill>
                  <a:srgbClr val="FF0000"/>
                </a:solidFill>
              </a:rPr>
              <a:t>hand to stress the joint and show </a:t>
            </a:r>
            <a:r>
              <a:rPr lang="en-US" dirty="0" smtClean="0"/>
              <a:t>how unstable it is.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a:t>
            </a:fld>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smtClean="0">
                <a:cs typeface="B Titr" pitchFamily="2" charset="-78"/>
              </a:rPr>
              <a:t>انواع فتق دیسک</a:t>
            </a:r>
            <a:endParaRPr lang="en-US" dirty="0" smtClean="0">
              <a:cs typeface="B Titr" pitchFamily="2" charset="-78"/>
            </a:endParaRPr>
          </a:p>
        </p:txBody>
      </p:sp>
      <p:sp>
        <p:nvSpPr>
          <p:cNvPr id="3" name="Content Placeholder 2"/>
          <p:cNvSpPr>
            <a:spLocks noGrp="1"/>
          </p:cNvSpPr>
          <p:nvPr>
            <p:ph idx="1"/>
          </p:nvPr>
        </p:nvSpPr>
        <p:spPr>
          <a:xfrm>
            <a:off x="457200" y="1600200"/>
            <a:ext cx="8229600" cy="4525963"/>
          </a:xfrm>
        </p:spPr>
        <p:txBody>
          <a:bodyPr>
            <a:noAutofit/>
          </a:bodyPr>
          <a:lstStyle/>
          <a:p>
            <a:pPr algn="r" rtl="1"/>
            <a:r>
              <a:rPr lang="fa-IR" sz="2800" dirty="0" smtClean="0">
                <a:cs typeface="B Lotus" pitchFamily="2" charset="-78"/>
              </a:rPr>
              <a:t>عارضه </a:t>
            </a:r>
            <a:r>
              <a:rPr lang="en-US" sz="2800" dirty="0" smtClean="0">
                <a:cs typeface="B Lotus" pitchFamily="2" charset="-78"/>
              </a:rPr>
              <a:t>L</a:t>
            </a:r>
            <a:r>
              <a:rPr lang="en-US" sz="2800" baseline="-25000" dirty="0" smtClean="0">
                <a:cs typeface="B Lotus" pitchFamily="2" charset="-78"/>
              </a:rPr>
              <a:t>4 </a:t>
            </a:r>
            <a:r>
              <a:rPr lang="fa-IR" sz="2800" dirty="0" smtClean="0">
                <a:cs typeface="B Lotus" pitchFamily="2" charset="-78"/>
              </a:rPr>
              <a:t> ( مهره چهارم کمری ):</a:t>
            </a:r>
          </a:p>
          <a:p>
            <a:pPr algn="r" rtl="1"/>
            <a:r>
              <a:rPr lang="fa-IR" sz="2800" dirty="0" smtClean="0">
                <a:cs typeface="B Lotus" pitchFamily="2" charset="-78"/>
              </a:rPr>
              <a:t>ریشه عصب مجاور دیسک مهره سوم و چهارم آسیب می بیند(تا پایین ساق و روی زانو درد منتشر می شود )</a:t>
            </a:r>
          </a:p>
          <a:p>
            <a:pPr algn="r" rtl="1"/>
            <a:r>
              <a:rPr lang="fa-IR" sz="2800" dirty="0" smtClean="0">
                <a:cs typeface="B Lotus" pitchFamily="2" charset="-78"/>
              </a:rPr>
              <a:t>عارضه </a:t>
            </a:r>
            <a:r>
              <a:rPr lang="en-US" sz="2800" dirty="0" smtClean="0">
                <a:cs typeface="B Lotus" pitchFamily="2" charset="-78"/>
              </a:rPr>
              <a:t>L</a:t>
            </a:r>
            <a:r>
              <a:rPr lang="en-US" sz="2800" baseline="-25000" dirty="0" smtClean="0">
                <a:cs typeface="B Lotus" pitchFamily="2" charset="-78"/>
              </a:rPr>
              <a:t>5</a:t>
            </a:r>
            <a:r>
              <a:rPr lang="fa-IR" sz="2800" dirty="0" smtClean="0">
                <a:cs typeface="B Lotus" pitchFamily="2" charset="-78"/>
              </a:rPr>
              <a:t> ( مهره پنجم کمری ):</a:t>
            </a:r>
          </a:p>
          <a:p>
            <a:pPr algn="r" rtl="1"/>
            <a:r>
              <a:rPr lang="fa-IR" sz="2800" dirty="0" smtClean="0">
                <a:cs typeface="B Lotus" pitchFamily="2" charset="-78"/>
              </a:rPr>
              <a:t>ریشه بین دیسک مهره چهارم و پنجم آسیب دیده و درد تا پایین زانو انتشار می یابد.</a:t>
            </a:r>
          </a:p>
          <a:p>
            <a:pPr algn="r" rtl="1"/>
            <a:r>
              <a:rPr lang="fa-IR" sz="2800" dirty="0" smtClean="0">
                <a:cs typeface="B Lotus" pitchFamily="2" charset="-78"/>
              </a:rPr>
              <a:t>عارضه </a:t>
            </a:r>
            <a:r>
              <a:rPr lang="en-US" sz="2800" dirty="0" smtClean="0">
                <a:cs typeface="B Lotus" pitchFamily="2" charset="-78"/>
              </a:rPr>
              <a:t>S</a:t>
            </a:r>
            <a:r>
              <a:rPr lang="en-US" sz="2800" baseline="-25000" dirty="0" smtClean="0">
                <a:cs typeface="B Lotus" pitchFamily="2" charset="-78"/>
              </a:rPr>
              <a:t>1</a:t>
            </a:r>
            <a:r>
              <a:rPr lang="fa-IR" sz="2800" dirty="0" smtClean="0">
                <a:cs typeface="B Lotus" pitchFamily="2" charset="-78"/>
              </a:rPr>
              <a:t> ( مهره اول خاجی ) :</a:t>
            </a:r>
          </a:p>
          <a:p>
            <a:pPr algn="r" rtl="1"/>
            <a:r>
              <a:rPr lang="en-US" sz="2800" dirty="0" smtClean="0">
                <a:cs typeface="B Lotus" pitchFamily="2" charset="-78"/>
              </a:rPr>
              <a:t>L </a:t>
            </a:r>
            <a:r>
              <a:rPr lang="en-US" sz="2800" baseline="-25000" dirty="0" smtClean="0">
                <a:cs typeface="B Lotus" pitchFamily="2" charset="-78"/>
              </a:rPr>
              <a:t>5</a:t>
            </a:r>
            <a:r>
              <a:rPr lang="en-US" sz="2800" dirty="0" smtClean="0">
                <a:cs typeface="B Lotus" pitchFamily="2" charset="-78"/>
              </a:rPr>
              <a:t> - S</a:t>
            </a:r>
            <a:r>
              <a:rPr lang="en-US" sz="2800" baseline="-25000" dirty="0" smtClean="0">
                <a:cs typeface="B Lotus" pitchFamily="2" charset="-78"/>
              </a:rPr>
              <a:t>1 </a:t>
            </a:r>
            <a:r>
              <a:rPr lang="fa-IR" sz="2800" baseline="-25000" dirty="0" smtClean="0">
                <a:cs typeface="B Lotus" pitchFamily="2" charset="-78"/>
              </a:rPr>
              <a:t>،</a:t>
            </a:r>
            <a:r>
              <a:rPr lang="fa-IR" sz="2800" dirty="0" smtClean="0">
                <a:cs typeface="B Lotus" pitchFamily="2" charset="-78"/>
              </a:rPr>
              <a:t> در کل پا درد منتشر می شود. در 40-35 سال دیده می شود.</a:t>
            </a:r>
            <a:endParaRPr lang="en-US" sz="2800" baseline="-25000"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160</a:t>
            </a:fld>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انواع فتق دیسک</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161</a:t>
            </a:fld>
            <a:endParaRPr lang="en-US"/>
          </a:p>
        </p:txBody>
      </p:sp>
      <p:pic>
        <p:nvPicPr>
          <p:cNvPr id="5" name="Picture 2" descr="http://www.backpain-guide.com/Chapter_Fig_folders/Ch07_Symptoms_Folder/Ch7_Images/07-1_Lumb_Radic.jpg"/>
          <p:cNvPicPr>
            <a:picLocks noChangeAspect="1" noChangeArrowheads="1"/>
          </p:cNvPicPr>
          <p:nvPr/>
        </p:nvPicPr>
        <p:blipFill>
          <a:blip r:embed="rId2" cstate="print"/>
          <a:srcRect/>
          <a:stretch>
            <a:fillRect/>
          </a:stretch>
        </p:blipFill>
        <p:spPr bwMode="auto">
          <a:xfrm>
            <a:off x="533399" y="1752600"/>
            <a:ext cx="7586133" cy="4267200"/>
          </a:xfrm>
          <a:prstGeom prst="rect">
            <a:avLst/>
          </a:prstGeom>
          <a:noFill/>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علائم</a:t>
            </a:r>
            <a:endParaRPr lang="en-US" dirty="0">
              <a:cs typeface="B Titr" pitchFamily="2" charset="-78"/>
            </a:endParaRPr>
          </a:p>
        </p:txBody>
      </p:sp>
      <p:sp>
        <p:nvSpPr>
          <p:cNvPr id="3" name="Content Placeholder 2"/>
          <p:cNvSpPr>
            <a:spLocks noGrp="1"/>
          </p:cNvSpPr>
          <p:nvPr>
            <p:ph idx="1"/>
          </p:nvPr>
        </p:nvSpPr>
        <p:spPr>
          <a:xfrm>
            <a:off x="4648200" y="1600200"/>
            <a:ext cx="3886200" cy="4876800"/>
          </a:xfrm>
        </p:spPr>
        <p:txBody>
          <a:bodyPr>
            <a:normAutofit/>
          </a:bodyPr>
          <a:lstStyle/>
          <a:p>
            <a:pPr algn="r" rtl="1"/>
            <a:r>
              <a:rPr lang="fa-IR" dirty="0" smtClean="0">
                <a:cs typeface="B Lotus" pitchFamily="2" charset="-78"/>
              </a:rPr>
              <a:t>تشخیص درد با توجه به سابقه درد که شناخته شده است.</a:t>
            </a:r>
          </a:p>
          <a:p>
            <a:pPr algn="r" rtl="1"/>
            <a:r>
              <a:rPr lang="fa-IR" dirty="0" smtClean="0">
                <a:cs typeface="B Lotus" pitchFamily="2" charset="-78"/>
              </a:rPr>
              <a:t>ممکن است معاینه ستون مهره ها کج پشتی را نشان دهد.</a:t>
            </a:r>
          </a:p>
          <a:p>
            <a:pPr algn="r" rtl="1"/>
            <a:r>
              <a:rPr lang="fa-IR" dirty="0" smtClean="0">
                <a:cs typeface="B Lotus" pitchFamily="2" charset="-78"/>
              </a:rPr>
              <a:t>حرکت ناقص و دستگاه عضلانی سفت و حساس می شود.</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162</a:t>
            </a:fld>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درمان</a:t>
            </a:r>
            <a:endParaRPr lang="en-US" dirty="0">
              <a:cs typeface="B Titr" pitchFamily="2" charset="-78"/>
            </a:endParaRPr>
          </a:p>
        </p:txBody>
      </p:sp>
      <p:sp>
        <p:nvSpPr>
          <p:cNvPr id="3" name="Content Placeholder 2"/>
          <p:cNvSpPr>
            <a:spLocks noGrp="1"/>
          </p:cNvSpPr>
          <p:nvPr>
            <p:ph idx="1"/>
          </p:nvPr>
        </p:nvSpPr>
        <p:spPr>
          <a:xfrm>
            <a:off x="228600" y="1600200"/>
            <a:ext cx="8382000" cy="4525963"/>
          </a:xfrm>
        </p:spPr>
        <p:txBody>
          <a:bodyPr>
            <a:normAutofit/>
          </a:bodyPr>
          <a:lstStyle/>
          <a:p>
            <a:pPr algn="r" rtl="1"/>
            <a:r>
              <a:rPr lang="fa-IR" sz="2800" dirty="0" smtClean="0">
                <a:cs typeface="B Lotus" pitchFamily="2" charset="-78"/>
              </a:rPr>
              <a:t>استراحت در رختخواب و وضعیت مناسب .</a:t>
            </a:r>
          </a:p>
          <a:p>
            <a:pPr algn="r" rtl="1"/>
            <a:r>
              <a:rPr lang="fa-IR" sz="2800" dirty="0" smtClean="0">
                <a:cs typeface="B Lotus" pitchFamily="2" charset="-78"/>
              </a:rPr>
              <a:t>به کارگیری موضعی</a:t>
            </a:r>
          </a:p>
          <a:p>
            <a:pPr algn="r" rtl="1"/>
            <a:r>
              <a:rPr lang="fa-IR" sz="2800" dirty="0" smtClean="0">
                <a:cs typeface="B Lotus" pitchFamily="2" charset="-78"/>
              </a:rPr>
              <a:t>فعالیت بعد از 12-8 هفته</a:t>
            </a:r>
          </a:p>
          <a:p>
            <a:pPr algn="r" rtl="1"/>
            <a:r>
              <a:rPr lang="fa-IR" sz="2800" dirty="0" smtClean="0">
                <a:cs typeface="B Lotus" pitchFamily="2" charset="-78"/>
              </a:rPr>
              <a:t>داروهای شل کننده عضلات، ضد التهاب و مسکن</a:t>
            </a:r>
          </a:p>
          <a:p>
            <a:pPr algn="r" rtl="1"/>
            <a:r>
              <a:rPr lang="fa-IR" sz="2800" dirty="0" smtClean="0">
                <a:cs typeface="B Lotus" pitchFamily="2" charset="-78"/>
              </a:rPr>
              <a:t>بعد از دوره حاد، کشش نرم تحت نظر فیزیوتراپ</a:t>
            </a:r>
          </a:p>
          <a:p>
            <a:pPr algn="r" rtl="1"/>
            <a:r>
              <a:rPr lang="fa-IR" sz="2800" dirty="0" smtClean="0">
                <a:cs typeface="B Lotus" pitchFamily="2" charset="-78"/>
              </a:rPr>
              <a:t>استفاده از دستگاه تحریک زیر جلدی عصب ( </a:t>
            </a:r>
            <a:r>
              <a:rPr lang="en-US" sz="2800" dirty="0" smtClean="0">
                <a:cs typeface="B Lotus" pitchFamily="2" charset="-78"/>
              </a:rPr>
              <a:t>TNS</a:t>
            </a:r>
            <a:r>
              <a:rPr lang="fa-IR" sz="2800" dirty="0" smtClean="0">
                <a:cs typeface="B Lotus" pitchFamily="2" charset="-78"/>
              </a:rPr>
              <a:t>)</a:t>
            </a:r>
          </a:p>
          <a:p>
            <a:pPr algn="r" rtl="1"/>
            <a:r>
              <a:rPr lang="fa-IR" sz="2800" dirty="0" smtClean="0">
                <a:cs typeface="B Lotus" pitchFamily="2" charset="-78"/>
              </a:rPr>
              <a:t>در مواقع آسیب عملکرد مثانه، عمل جراحی تجویز می شود.</a:t>
            </a:r>
          </a:p>
          <a:p>
            <a:pPr algn="r" rtl="1"/>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163</a:t>
            </a:fld>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بهبودی و عوارض</a:t>
            </a:r>
            <a:endParaRPr lang="en-US" dirty="0">
              <a:cs typeface="B Titr" pitchFamily="2" charset="-78"/>
            </a:endParaRPr>
          </a:p>
        </p:txBody>
      </p:sp>
      <p:sp>
        <p:nvSpPr>
          <p:cNvPr id="3" name="Content Placeholder 2"/>
          <p:cNvSpPr>
            <a:spLocks noGrp="1"/>
          </p:cNvSpPr>
          <p:nvPr>
            <p:ph idx="1"/>
          </p:nvPr>
        </p:nvSpPr>
        <p:spPr/>
        <p:txBody>
          <a:bodyPr/>
          <a:lstStyle/>
          <a:p>
            <a:pPr algn="r" rtl="1"/>
            <a:r>
              <a:rPr lang="fa-IR" dirty="0" smtClean="0">
                <a:cs typeface="B Lotus" pitchFamily="2" charset="-78"/>
              </a:rPr>
              <a:t>استراحت تدریجی </a:t>
            </a:r>
          </a:p>
          <a:p>
            <a:pPr algn="r" rtl="1"/>
            <a:r>
              <a:rPr lang="fa-IR" dirty="0" smtClean="0">
                <a:cs typeface="B Lotus" pitchFamily="2" charset="-78"/>
              </a:rPr>
              <a:t>8-4 روز و زمان نقاهت آن 8-4 هفته</a:t>
            </a:r>
          </a:p>
          <a:p>
            <a:pPr algn="r" rtl="1"/>
            <a:r>
              <a:rPr lang="fa-IR" dirty="0" smtClean="0">
                <a:cs typeface="B Lotus" pitchFamily="2" charset="-78"/>
              </a:rPr>
              <a:t>شروع ورزش از 4-3 ماه بعد </a:t>
            </a:r>
          </a:p>
          <a:p>
            <a:pPr algn="r" rtl="1"/>
            <a:r>
              <a:rPr lang="fa-IR" dirty="0" smtClean="0">
                <a:cs typeface="B Lotus" pitchFamily="2" charset="-78"/>
              </a:rPr>
              <a:t>95% جراحی جواب مثبت می دهد.</a:t>
            </a:r>
            <a:endParaRPr lang="en-US" dirty="0">
              <a:cs typeface="B Lotus"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164</a:t>
            </a:fld>
            <a:endParaRPr 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Ankle Sprain</a:t>
            </a:r>
            <a:endParaRPr lang="fa-IR" dirty="0"/>
          </a:p>
        </p:txBody>
      </p:sp>
      <p:sp>
        <p:nvSpPr>
          <p:cNvPr id="3" name="Content Placeholder 2"/>
          <p:cNvSpPr>
            <a:spLocks noGrp="1"/>
          </p:cNvSpPr>
          <p:nvPr>
            <p:ph idx="1"/>
          </p:nvPr>
        </p:nvSpPr>
        <p:spPr>
          <a:xfrm>
            <a:off x="457200" y="1600200"/>
            <a:ext cx="3657600" cy="4525963"/>
          </a:xfrm>
        </p:spPr>
        <p:txBody>
          <a:bodyPr>
            <a:normAutofit fontScale="85000" lnSpcReduction="20000"/>
          </a:bodyPr>
          <a:lstStyle/>
          <a:p>
            <a:r>
              <a:rPr lang="en-US" dirty="0" smtClean="0"/>
              <a:t>Most people have twisted an ankle at some point in their life. But if your ankle gets swollen and painful after you twist it, you have most likely sprained it. This means you have stretched and possibly torn the </a:t>
            </a:r>
            <a:r>
              <a:rPr lang="en-US" dirty="0" smtClean="0">
                <a:hlinkClick r:id="rId2"/>
              </a:rPr>
              <a:t>ligaments</a:t>
            </a:r>
            <a:r>
              <a:rPr lang="en-US" dirty="0" smtClean="0"/>
              <a:t> in your ankle.</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165</a:t>
            </a:fld>
            <a:endParaRPr lang="en-US"/>
          </a:p>
        </p:txBody>
      </p:sp>
      <p:pic>
        <p:nvPicPr>
          <p:cNvPr id="6" name="Picture 4" descr="http://images.emedicinehealth.com/images/4453/4453-4463-8872-24999.jpg"/>
          <p:cNvPicPr>
            <a:picLocks noChangeAspect="1" noChangeArrowheads="1"/>
          </p:cNvPicPr>
          <p:nvPr/>
        </p:nvPicPr>
        <p:blipFill>
          <a:blip r:embed="rId3" cstate="print"/>
          <a:srcRect/>
          <a:stretch>
            <a:fillRect/>
          </a:stretch>
        </p:blipFill>
        <p:spPr bwMode="auto">
          <a:xfrm>
            <a:off x="5562600" y="228600"/>
            <a:ext cx="3211553" cy="2743200"/>
          </a:xfrm>
          <a:prstGeom prst="rect">
            <a:avLst/>
          </a:prstGeom>
          <a:noFill/>
        </p:spPr>
      </p:pic>
      <p:pic>
        <p:nvPicPr>
          <p:cNvPr id="1028" name="Picture 4" descr="http://images.emedicinehealth.com/images/4453/4453-4463-8872-25001.jpg"/>
          <p:cNvPicPr>
            <a:picLocks noChangeAspect="1" noChangeArrowheads="1"/>
          </p:cNvPicPr>
          <p:nvPr/>
        </p:nvPicPr>
        <p:blipFill>
          <a:blip r:embed="rId4" cstate="print"/>
          <a:srcRect/>
          <a:stretch>
            <a:fillRect/>
          </a:stretch>
        </p:blipFill>
        <p:spPr bwMode="auto">
          <a:xfrm>
            <a:off x="5410200" y="3124200"/>
            <a:ext cx="2743201" cy="3009900"/>
          </a:xfrm>
          <a:prstGeom prst="rect">
            <a:avLst/>
          </a:prstGeom>
          <a:noFill/>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fa-IR" dirty="0"/>
          </a:p>
        </p:txBody>
      </p:sp>
      <p:sp>
        <p:nvSpPr>
          <p:cNvPr id="3" name="Content Placeholder 2"/>
          <p:cNvSpPr>
            <a:spLocks noGrp="1"/>
          </p:cNvSpPr>
          <p:nvPr>
            <p:ph idx="1"/>
          </p:nvPr>
        </p:nvSpPr>
        <p:spPr/>
        <p:txBody>
          <a:bodyPr/>
          <a:lstStyle/>
          <a:p>
            <a:r>
              <a:rPr lang="en-US" dirty="0" smtClean="0"/>
              <a:t>Even though ankle sprains are common, they are not always minor injuries. Some people with repeated or severe sprains can develop long-term joint pain and weakness. Treating a sprained ankle can help prevent ongoing ankle problems. </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166</a:t>
            </a:fld>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causes ankle sprains?</a:t>
            </a:r>
            <a:endParaRPr lang="fa-IR" dirty="0"/>
          </a:p>
        </p:txBody>
      </p:sp>
      <p:sp>
        <p:nvSpPr>
          <p:cNvPr id="3" name="Content Placeholder 2"/>
          <p:cNvSpPr>
            <a:spLocks noGrp="1"/>
          </p:cNvSpPr>
          <p:nvPr>
            <p:ph idx="1"/>
          </p:nvPr>
        </p:nvSpPr>
        <p:spPr>
          <a:xfrm>
            <a:off x="457200" y="1600200"/>
            <a:ext cx="7924800" cy="4525963"/>
          </a:xfrm>
        </p:spPr>
        <p:txBody>
          <a:bodyPr>
            <a:normAutofit lnSpcReduction="10000"/>
          </a:bodyPr>
          <a:lstStyle/>
          <a:p>
            <a:r>
              <a:rPr lang="en-US" dirty="0" smtClean="0"/>
              <a:t>Most ankle sprains happen when you make a rapid shifting movement with your foot planted, such as when you play soccer or get tackled in football. </a:t>
            </a:r>
            <a:r>
              <a:rPr lang="en-US" dirty="0" smtClean="0">
                <a:solidFill>
                  <a:srgbClr val="FF0000"/>
                </a:solidFill>
              </a:rPr>
              <a:t>Often the ankle rolls outward and the foot turns inward</a:t>
            </a:r>
            <a:r>
              <a:rPr lang="en-US" dirty="0" smtClean="0"/>
              <a:t>. </a:t>
            </a:r>
          </a:p>
          <a:p>
            <a:r>
              <a:rPr lang="en-US" dirty="0" smtClean="0"/>
              <a:t>This causes the ligaments on the </a:t>
            </a:r>
            <a:r>
              <a:rPr lang="en-US" dirty="0" smtClean="0">
                <a:solidFill>
                  <a:srgbClr val="FF0000"/>
                </a:solidFill>
              </a:rPr>
              <a:t>outside</a:t>
            </a:r>
            <a:r>
              <a:rPr lang="en-US" dirty="0" smtClean="0"/>
              <a:t> of the ankle to </a:t>
            </a:r>
            <a:r>
              <a:rPr lang="en-US" dirty="0" smtClean="0">
                <a:solidFill>
                  <a:srgbClr val="FF0000"/>
                </a:solidFill>
              </a:rPr>
              <a:t>stretch</a:t>
            </a:r>
            <a:r>
              <a:rPr lang="en-US" dirty="0" smtClean="0"/>
              <a:t> and </a:t>
            </a:r>
            <a:r>
              <a:rPr lang="en-US" dirty="0" smtClean="0">
                <a:solidFill>
                  <a:srgbClr val="FF0000"/>
                </a:solidFill>
              </a:rPr>
              <a:t>tear</a:t>
            </a:r>
            <a:r>
              <a:rPr lang="en-US" dirty="0" smtClean="0"/>
              <a:t>. Less often, the ankle rolls inward and the foot turns outward. This damages the ligaments on the inside of the ankle.</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167</a:t>
            </a:fld>
            <a:endParaRPr lang="en-US"/>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4114800" cy="1143000"/>
          </a:xfrm>
        </p:spPr>
        <p:txBody>
          <a:bodyPr>
            <a:normAutofit fontScale="90000"/>
          </a:bodyPr>
          <a:lstStyle/>
          <a:p>
            <a:r>
              <a:rPr lang="en-US" dirty="0" smtClean="0"/>
              <a:t>types of ankle sprains</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168</a:t>
            </a:fld>
            <a:endParaRPr lang="en-US"/>
          </a:p>
        </p:txBody>
      </p:sp>
      <p:pic>
        <p:nvPicPr>
          <p:cNvPr id="5122" name="Picture 2" descr="http://img.webmd.com/dtmcms/live/webmd/consumer_assets/site_images/media/medical/hw/h9991457_003.jpg"/>
          <p:cNvPicPr>
            <a:picLocks noChangeAspect="1" noChangeArrowheads="1"/>
          </p:cNvPicPr>
          <p:nvPr/>
        </p:nvPicPr>
        <p:blipFill>
          <a:blip r:embed="rId2" cstate="print"/>
          <a:srcRect/>
          <a:stretch>
            <a:fillRect/>
          </a:stretch>
        </p:blipFill>
        <p:spPr bwMode="auto">
          <a:xfrm>
            <a:off x="4495800" y="228600"/>
            <a:ext cx="4381500" cy="6324601"/>
          </a:xfrm>
          <a:prstGeom prst="rect">
            <a:avLst/>
          </a:prstGeom>
          <a:noFill/>
        </p:spPr>
      </p:pic>
      <p:sp>
        <p:nvSpPr>
          <p:cNvPr id="6" name="Rectangle 5"/>
          <p:cNvSpPr/>
          <p:nvPr/>
        </p:nvSpPr>
        <p:spPr>
          <a:xfrm>
            <a:off x="304800" y="1828800"/>
            <a:ext cx="4114800" cy="3108543"/>
          </a:xfrm>
          <a:prstGeom prst="rect">
            <a:avLst/>
          </a:prstGeom>
        </p:spPr>
        <p:txBody>
          <a:bodyPr wrap="square">
            <a:spAutoFit/>
          </a:bodyPr>
          <a:lstStyle/>
          <a:p>
            <a:r>
              <a:rPr lang="en-US" sz="2800" dirty="0" smtClean="0"/>
              <a:t>An ankle sprain can range from mild to severe, depending on how badly the ligament is damaged and how many ligaments are injured.</a:t>
            </a:r>
            <a:endParaRPr lang="fa-IR" sz="2800"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ankle sprains</a:t>
            </a:r>
            <a:endParaRPr lang="fa-IR" dirty="0"/>
          </a:p>
        </p:txBody>
      </p:sp>
      <p:sp>
        <p:nvSpPr>
          <p:cNvPr id="3" name="Content Placeholder 2"/>
          <p:cNvSpPr>
            <a:spLocks noGrp="1"/>
          </p:cNvSpPr>
          <p:nvPr>
            <p:ph idx="1"/>
          </p:nvPr>
        </p:nvSpPr>
        <p:spPr>
          <a:xfrm>
            <a:off x="457200" y="1600200"/>
            <a:ext cx="3810000" cy="4525963"/>
          </a:xfrm>
        </p:spPr>
        <p:txBody>
          <a:bodyPr>
            <a:normAutofit fontScale="92500" lnSpcReduction="20000"/>
          </a:bodyPr>
          <a:lstStyle/>
          <a:p>
            <a:r>
              <a:rPr lang="en-US" dirty="0" smtClean="0"/>
              <a:t>With a mild sprain, the ankle may be tender, swollen, and stiff. But it usually feels stable, and you can walk with little pain. A more serious sprain might include bruising and tenderness around the ankle, and walking is painful.</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169</a:t>
            </a:fld>
            <a:endParaRPr lang="en-US"/>
          </a:p>
        </p:txBody>
      </p:sp>
      <p:pic>
        <p:nvPicPr>
          <p:cNvPr id="4098" name="Picture 2" descr="http://img.webmd.com/dtmcms/live/webmd/consumer_assets/site_images/media/medical/hw/h9991457_002.jpg"/>
          <p:cNvPicPr>
            <a:picLocks noChangeAspect="1" noChangeArrowheads="1"/>
          </p:cNvPicPr>
          <p:nvPr/>
        </p:nvPicPr>
        <p:blipFill>
          <a:blip r:embed="rId2" cstate="print"/>
          <a:srcRect/>
          <a:stretch>
            <a:fillRect/>
          </a:stretch>
        </p:blipFill>
        <p:spPr bwMode="auto">
          <a:xfrm>
            <a:off x="4495800" y="1981200"/>
            <a:ext cx="4381500" cy="2857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Treatment</a:t>
            </a:r>
            <a:endParaRPr lang="en-US" dirty="0"/>
          </a:p>
        </p:txBody>
      </p:sp>
      <p:sp>
        <p:nvSpPr>
          <p:cNvPr id="3" name="Content Placeholder 2"/>
          <p:cNvSpPr>
            <a:spLocks noGrp="1"/>
          </p:cNvSpPr>
          <p:nvPr>
            <p:ph idx="1"/>
          </p:nvPr>
        </p:nvSpPr>
        <p:spPr>
          <a:xfrm>
            <a:off x="152400" y="1600200"/>
            <a:ext cx="8763000" cy="4525963"/>
          </a:xfrm>
        </p:spPr>
        <p:txBody>
          <a:bodyPr>
            <a:normAutofit fontScale="77500" lnSpcReduction="20000"/>
          </a:bodyPr>
          <a:lstStyle/>
          <a:p>
            <a:r>
              <a:rPr lang="en-US" b="1" dirty="0" smtClean="0">
                <a:solidFill>
                  <a:srgbClr val="FF0000"/>
                </a:solidFill>
              </a:rPr>
              <a:t>Nonsurgical Treatment</a:t>
            </a:r>
            <a:r>
              <a:rPr lang="en-US" b="1" dirty="0" smtClean="0"/>
              <a:t>:</a:t>
            </a:r>
          </a:p>
          <a:p>
            <a:r>
              <a:rPr lang="en-US" dirty="0" smtClean="0"/>
              <a:t>Treatment for a grade one or grade two separation usually consists of </a:t>
            </a:r>
            <a:r>
              <a:rPr lang="en-US" dirty="0" smtClean="0">
                <a:solidFill>
                  <a:srgbClr val="FF0000"/>
                </a:solidFill>
              </a:rPr>
              <a:t>pain medications </a:t>
            </a:r>
            <a:r>
              <a:rPr lang="en-US" dirty="0" smtClean="0"/>
              <a:t>and a short period of rest using a shoulder sling. </a:t>
            </a:r>
          </a:p>
          <a:p>
            <a:r>
              <a:rPr lang="en-US" dirty="0" smtClean="0"/>
              <a:t>Your rehabilitation program may be directed by a </a:t>
            </a:r>
            <a:r>
              <a:rPr lang="en-US" dirty="0" smtClean="0">
                <a:solidFill>
                  <a:srgbClr val="FF0000"/>
                </a:solidFill>
              </a:rPr>
              <a:t>physical</a:t>
            </a:r>
            <a:r>
              <a:rPr lang="en-US" dirty="0" smtClean="0"/>
              <a:t> or occupational therapist.</a:t>
            </a:r>
          </a:p>
          <a:p>
            <a:r>
              <a:rPr lang="en-US" dirty="0" smtClean="0"/>
              <a:t>The treatment of grade three AC separations is somewhat </a:t>
            </a:r>
            <a:r>
              <a:rPr lang="en-US" dirty="0" smtClean="0">
                <a:solidFill>
                  <a:srgbClr val="FF0000"/>
                </a:solidFill>
              </a:rPr>
              <a:t>controversial</a:t>
            </a:r>
            <a:r>
              <a:rPr lang="en-US" dirty="0" smtClean="0"/>
              <a:t>. </a:t>
            </a:r>
          </a:p>
          <a:p>
            <a:r>
              <a:rPr lang="en-US" dirty="0" smtClean="0"/>
              <a:t>Many studies show no difference whether a person is treated with </a:t>
            </a:r>
            <a:r>
              <a:rPr lang="en-US" dirty="0" smtClean="0">
                <a:solidFill>
                  <a:srgbClr val="FF0000"/>
                </a:solidFill>
              </a:rPr>
              <a:t>surgery or conservative treatment</a:t>
            </a:r>
            <a:r>
              <a:rPr lang="en-US" dirty="0" smtClean="0"/>
              <a:t>.</a:t>
            </a:r>
          </a:p>
          <a:p>
            <a:r>
              <a:rPr lang="en-US" dirty="0" smtClean="0"/>
              <a:t>Even with surgery, a bump may still be present where the separation occurred. And a significant portion of people who undergo surgery will need another operation later.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a:t>
            </a:fld>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the symptoms?</a:t>
            </a:r>
            <a:endParaRPr lang="fa-IR" dirty="0"/>
          </a:p>
        </p:txBody>
      </p:sp>
      <p:sp>
        <p:nvSpPr>
          <p:cNvPr id="3" name="Content Placeholder 2"/>
          <p:cNvSpPr>
            <a:spLocks noGrp="1"/>
          </p:cNvSpPr>
          <p:nvPr>
            <p:ph idx="1"/>
          </p:nvPr>
        </p:nvSpPr>
        <p:spPr>
          <a:xfrm>
            <a:off x="457200" y="1600200"/>
            <a:ext cx="3886200" cy="4525963"/>
          </a:xfrm>
        </p:spPr>
        <p:txBody>
          <a:bodyPr>
            <a:normAutofit fontScale="92500"/>
          </a:bodyPr>
          <a:lstStyle/>
          <a:p>
            <a:r>
              <a:rPr lang="en-US" dirty="0" smtClean="0"/>
              <a:t>With most sprains, you feel </a:t>
            </a:r>
            <a:r>
              <a:rPr lang="en-US" dirty="0" smtClean="0">
                <a:solidFill>
                  <a:srgbClr val="FF0000"/>
                </a:solidFill>
              </a:rPr>
              <a:t>pain</a:t>
            </a:r>
            <a:r>
              <a:rPr lang="en-US" dirty="0" smtClean="0"/>
              <a:t> right away at the site of the tear. Often the ankle starts to </a:t>
            </a:r>
            <a:r>
              <a:rPr lang="en-US" dirty="0" smtClean="0">
                <a:solidFill>
                  <a:srgbClr val="FF0000"/>
                </a:solidFill>
              </a:rPr>
              <a:t>swell</a:t>
            </a:r>
            <a:r>
              <a:rPr lang="en-US" dirty="0" smtClean="0"/>
              <a:t> immediately and may </a:t>
            </a:r>
            <a:r>
              <a:rPr lang="en-US" dirty="0" smtClean="0">
                <a:solidFill>
                  <a:srgbClr val="FF0000"/>
                </a:solidFill>
              </a:rPr>
              <a:t>bruise</a:t>
            </a:r>
            <a:r>
              <a:rPr lang="en-US" dirty="0" smtClean="0"/>
              <a:t> . The ankle area is usually tender to touch, and it </a:t>
            </a:r>
            <a:r>
              <a:rPr lang="en-US" dirty="0" smtClean="0">
                <a:solidFill>
                  <a:srgbClr val="FF0000"/>
                </a:solidFill>
              </a:rPr>
              <a:t>hurts</a:t>
            </a:r>
            <a:r>
              <a:rPr lang="en-US" dirty="0" smtClean="0"/>
              <a:t> to move it.</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170</a:t>
            </a:fld>
            <a:endParaRPr lang="en-US"/>
          </a:p>
        </p:txBody>
      </p:sp>
      <p:pic>
        <p:nvPicPr>
          <p:cNvPr id="3074" name="Picture 2" descr="http://img.webmd.com/dtmcms/live/webmd/consumer_assets/site_images/media/medical/hw/h9991336_001.jpg"/>
          <p:cNvPicPr>
            <a:picLocks noChangeAspect="1" noChangeArrowheads="1"/>
          </p:cNvPicPr>
          <p:nvPr/>
        </p:nvPicPr>
        <p:blipFill>
          <a:blip r:embed="rId2" cstate="print"/>
          <a:srcRect/>
          <a:stretch>
            <a:fillRect/>
          </a:stretch>
        </p:blipFill>
        <p:spPr bwMode="auto">
          <a:xfrm>
            <a:off x="4419600" y="1600200"/>
            <a:ext cx="4381500" cy="2857500"/>
          </a:xfrm>
          <a:prstGeom prst="rect">
            <a:avLst/>
          </a:prstGeom>
          <a:noFill/>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the symptoms?</a:t>
            </a:r>
            <a:endParaRPr lang="fa-IR" dirty="0"/>
          </a:p>
        </p:txBody>
      </p:sp>
      <p:sp>
        <p:nvSpPr>
          <p:cNvPr id="3" name="Content Placeholder 2"/>
          <p:cNvSpPr>
            <a:spLocks noGrp="1"/>
          </p:cNvSpPr>
          <p:nvPr>
            <p:ph idx="1"/>
          </p:nvPr>
        </p:nvSpPr>
        <p:spPr>
          <a:xfrm>
            <a:off x="457200" y="1676400"/>
            <a:ext cx="7467600" cy="4525963"/>
          </a:xfrm>
        </p:spPr>
        <p:txBody>
          <a:bodyPr>
            <a:normAutofit fontScale="92500" lnSpcReduction="20000"/>
          </a:bodyPr>
          <a:lstStyle/>
          <a:p>
            <a:r>
              <a:rPr lang="en-US" dirty="0" smtClean="0"/>
              <a:t>In more severe sprains, you may hear and/or feel something tear, along with a pop or snap. You will probably have extreme pain at first and will not be able to walk or even put weight on your foot.</a:t>
            </a:r>
          </a:p>
          <a:p>
            <a:r>
              <a:rPr lang="en-US" b="1" dirty="0" smtClean="0">
                <a:solidFill>
                  <a:srgbClr val="FF0000"/>
                </a:solidFill>
              </a:rPr>
              <a:t>How is an ankle sprain diagnosed?</a:t>
            </a:r>
          </a:p>
          <a:p>
            <a:r>
              <a:rPr lang="en-US" dirty="0" smtClean="0"/>
              <a:t> If the sprain is mild, your doctor may not order </a:t>
            </a:r>
            <a:r>
              <a:rPr lang="en-US" dirty="0" smtClean="0">
                <a:hlinkClick r:id="rId2"/>
              </a:rPr>
              <a:t>X-rays</a:t>
            </a:r>
            <a:r>
              <a:rPr lang="en-US" dirty="0" smtClean="0"/>
              <a:t>. But with more severe sprains, you may need X-rays to rule out a broken bone in the ankle or the foot. It is possible to break a bone in your foot or ankle at the same time as a sprain.</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171</a:t>
            </a:fld>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b="1" dirty="0" smtClean="0">
                <a:solidFill>
                  <a:srgbClr val="FF0000"/>
                </a:solidFill>
              </a:rPr>
              <a:t>How is an ankle sprain diagnosed?</a:t>
            </a:r>
            <a:endParaRPr lang="fa-IR" dirty="0"/>
          </a:p>
        </p:txBody>
      </p:sp>
      <p:sp>
        <p:nvSpPr>
          <p:cNvPr id="3" name="Content Placeholder 2"/>
          <p:cNvSpPr>
            <a:spLocks noGrp="1"/>
          </p:cNvSpPr>
          <p:nvPr>
            <p:ph idx="1"/>
          </p:nvPr>
        </p:nvSpPr>
        <p:spPr/>
        <p:txBody>
          <a:bodyPr/>
          <a:lstStyle/>
          <a:p>
            <a:r>
              <a:rPr lang="en-US" dirty="0" smtClean="0"/>
              <a:t>In most cases, doctors order X-rays in children with symptoms of an ankle sprain. This is because it is important to find and treat any damage to the </a:t>
            </a:r>
            <a:r>
              <a:rPr lang="en-US" dirty="0" smtClean="0">
                <a:hlinkClick r:id="rId2"/>
              </a:rPr>
              <a:t>growth plates</a:t>
            </a:r>
            <a:r>
              <a:rPr lang="en-US" dirty="0" smtClean="0"/>
              <a:t> in bones that support the ankle.</a:t>
            </a:r>
          </a:p>
          <a:p>
            <a:pPr>
              <a:buNone/>
            </a:pP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172</a:t>
            </a:fld>
            <a:endParaRPr lang="en-US"/>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is it treated?</a:t>
            </a:r>
            <a:endParaRPr lang="fa-IR" dirty="0"/>
          </a:p>
        </p:txBody>
      </p:sp>
      <p:sp>
        <p:nvSpPr>
          <p:cNvPr id="3" name="Content Placeholder 2"/>
          <p:cNvSpPr>
            <a:spLocks noGrp="1"/>
          </p:cNvSpPr>
          <p:nvPr>
            <p:ph idx="1"/>
          </p:nvPr>
        </p:nvSpPr>
        <p:spPr/>
        <p:txBody>
          <a:bodyPr>
            <a:normAutofit fontScale="77500" lnSpcReduction="20000"/>
          </a:bodyPr>
          <a:lstStyle/>
          <a:p>
            <a:r>
              <a:rPr lang="en-US" dirty="0" smtClean="0"/>
              <a:t>In many cases you can first use the </a:t>
            </a:r>
            <a:r>
              <a:rPr lang="en-US" dirty="0" smtClean="0">
                <a:solidFill>
                  <a:srgbClr val="FF0000"/>
                </a:solidFill>
              </a:rPr>
              <a:t>PRINCE</a:t>
            </a:r>
            <a:r>
              <a:rPr lang="en-US" dirty="0" smtClean="0"/>
              <a:t> approach to treat your ankle: </a:t>
            </a:r>
          </a:p>
          <a:p>
            <a:r>
              <a:rPr lang="en-US" b="1" dirty="0" smtClean="0"/>
              <a:t>P</a:t>
            </a:r>
            <a:r>
              <a:rPr lang="en-US" dirty="0" smtClean="0"/>
              <a:t>rotection. Use a protective brace, such a brace with a built-in air cushion or another form of ankle support.</a:t>
            </a:r>
          </a:p>
          <a:p>
            <a:r>
              <a:rPr lang="en-US" b="1" dirty="0" smtClean="0"/>
              <a:t>R</a:t>
            </a:r>
            <a:r>
              <a:rPr lang="en-US" dirty="0" smtClean="0"/>
              <a:t>est. Use crutches until you can walk without pain. </a:t>
            </a:r>
          </a:p>
          <a:p>
            <a:r>
              <a:rPr lang="en-US" b="1" dirty="0" smtClean="0"/>
              <a:t>I</a:t>
            </a:r>
            <a:r>
              <a:rPr lang="en-US" dirty="0" smtClean="0"/>
              <a:t>ce. For at least the first 24 to 72 hours or until the swelling goes down, apply an ice pack for 10 to 20 minutes every hour or two during the day.</a:t>
            </a:r>
          </a:p>
          <a:p>
            <a:r>
              <a:rPr lang="en-US" b="1" dirty="0" smtClean="0"/>
              <a:t>N</a:t>
            </a:r>
            <a:r>
              <a:rPr lang="en-US" dirty="0" smtClean="0"/>
              <a:t>SAIDs or acetaminophen. </a:t>
            </a:r>
            <a:r>
              <a:rPr lang="en-US" dirty="0" smtClean="0">
                <a:hlinkClick r:id="rId2"/>
              </a:rPr>
              <a:t>NSAIDs</a:t>
            </a:r>
            <a:r>
              <a:rPr lang="en-US" dirty="0" smtClean="0"/>
              <a:t> (such as Advil and Motrin) are medicines that reduce swelling and pain. Acetaminophen (such as Tylenol) reduces pain.</a:t>
            </a:r>
          </a:p>
        </p:txBody>
      </p:sp>
      <p:sp>
        <p:nvSpPr>
          <p:cNvPr id="4" name="Slide Number Placeholder 3"/>
          <p:cNvSpPr>
            <a:spLocks noGrp="1"/>
          </p:cNvSpPr>
          <p:nvPr>
            <p:ph type="sldNum" sz="quarter" idx="12"/>
          </p:nvPr>
        </p:nvSpPr>
        <p:spPr/>
        <p:txBody>
          <a:bodyPr/>
          <a:lstStyle/>
          <a:p>
            <a:fld id="{084B08B3-80BE-4085-812B-4E4D037AAC67}" type="slidenum">
              <a:rPr lang="en-US" smtClean="0"/>
              <a:pPr/>
              <a:t>173</a:t>
            </a:fld>
            <a:endParaRPr lang="en-US"/>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r>
              <a:rPr lang="en-US" b="1" dirty="0" smtClean="0"/>
              <a:t>C</a:t>
            </a:r>
            <a:r>
              <a:rPr lang="en-US" dirty="0" smtClean="0"/>
              <a:t>ompression. An elastic compression wrap, such as an ACE bandage, will help reduce swelling. You wear it for the first 24 to 36 hours. Compression wraps do not offer protection. So you also need a brace to protect your ankle if you try to put weight on it.</a:t>
            </a:r>
          </a:p>
          <a:p>
            <a:r>
              <a:rPr lang="en-US" b="1" dirty="0" smtClean="0"/>
              <a:t>E</a:t>
            </a:r>
            <a:r>
              <a:rPr lang="en-US" dirty="0" smtClean="0"/>
              <a:t>levation. Raise your ankle above the level of your heart for 2 to 3 hours a day if possible. This helps to reduce swelling and bruising. </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174</a:t>
            </a:fld>
            <a:endParaRPr lang="en-US"/>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fontScale="90000"/>
          </a:bodyPr>
          <a:lstStyle/>
          <a:p>
            <a:r>
              <a:rPr lang="en-US" dirty="0" smtClean="0"/>
              <a:t>Proper treatment and rehabilitation </a:t>
            </a:r>
            <a:endParaRPr lang="fa-IR" dirty="0"/>
          </a:p>
        </p:txBody>
      </p:sp>
      <p:sp>
        <p:nvSpPr>
          <p:cNvPr id="3" name="Content Placeholder 2"/>
          <p:cNvSpPr>
            <a:spLocks noGrp="1"/>
          </p:cNvSpPr>
          <p:nvPr>
            <p:ph idx="1"/>
          </p:nvPr>
        </p:nvSpPr>
        <p:spPr/>
        <p:txBody>
          <a:bodyPr>
            <a:normAutofit fontScale="92500" lnSpcReduction="10000"/>
          </a:bodyPr>
          <a:lstStyle/>
          <a:p>
            <a:r>
              <a:rPr lang="en-US" dirty="0" smtClean="0"/>
              <a:t>Proper treatment and rehabilitation (rehab) exercises are very important for ankle sprains. </a:t>
            </a:r>
          </a:p>
          <a:p>
            <a:r>
              <a:rPr lang="en-US" dirty="0" smtClean="0"/>
              <a:t>If an ankle sprain does not heal right, the joint may become unstable and may develop </a:t>
            </a:r>
            <a:r>
              <a:rPr lang="en-US" dirty="0" smtClean="0">
                <a:hlinkClick r:id="rId2"/>
              </a:rPr>
              <a:t>chronic pain</a:t>
            </a:r>
            <a:r>
              <a:rPr lang="en-US" dirty="0" smtClean="0"/>
              <a:t>.</a:t>
            </a:r>
          </a:p>
          <a:p>
            <a:r>
              <a:rPr lang="en-US" dirty="0" smtClean="0"/>
              <a:t>This can make your ankle weak and more likely to be </a:t>
            </a:r>
            <a:r>
              <a:rPr lang="en-US" dirty="0" smtClean="0">
                <a:solidFill>
                  <a:srgbClr val="FF0000"/>
                </a:solidFill>
              </a:rPr>
              <a:t>reinjured</a:t>
            </a:r>
            <a:r>
              <a:rPr lang="en-US" dirty="0" smtClean="0"/>
              <a:t>. </a:t>
            </a:r>
            <a:r>
              <a:rPr lang="en-US" dirty="0" smtClean="0">
                <a:solidFill>
                  <a:srgbClr val="FF0000"/>
                </a:solidFill>
              </a:rPr>
              <a:t>Before</a:t>
            </a:r>
            <a:r>
              <a:rPr lang="en-US" dirty="0" smtClean="0"/>
              <a:t> you return to sports and other activities that put stress on your ankle, it's a good idea to wait until </a:t>
            </a:r>
            <a:r>
              <a:rPr lang="en-US" dirty="0" smtClean="0">
                <a:solidFill>
                  <a:srgbClr val="FF0000"/>
                </a:solidFill>
              </a:rPr>
              <a:t>you can hop on your ankle with no pain</a:t>
            </a:r>
            <a:r>
              <a:rPr lang="en-US" dirty="0" smtClean="0"/>
              <a:t>.</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175</a:t>
            </a:fld>
            <a:endParaRPr lang="en-US"/>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dirty="0" smtClean="0">
                <a:solidFill>
                  <a:srgbClr val="FF0000"/>
                </a:solidFill>
              </a:rPr>
              <a:t>Taping your ankle </a:t>
            </a:r>
            <a:r>
              <a:rPr lang="en-US" dirty="0" smtClean="0"/>
              <a:t>or wearing a brace during exercise can help protect your ankle. </a:t>
            </a:r>
          </a:p>
          <a:p>
            <a:r>
              <a:rPr lang="en-US" dirty="0" smtClean="0"/>
              <a:t>Wearing hiking boots or other high-top, lace-up </a:t>
            </a:r>
            <a:r>
              <a:rPr lang="en-US" dirty="0" smtClean="0">
                <a:solidFill>
                  <a:srgbClr val="FF0000"/>
                </a:solidFill>
              </a:rPr>
              <a:t>shoes</a:t>
            </a:r>
            <a:r>
              <a:rPr lang="en-US" dirty="0" smtClean="0"/>
              <a:t> for support may also help.</a:t>
            </a:r>
          </a:p>
          <a:p>
            <a:r>
              <a:rPr lang="en-US" dirty="0" smtClean="0"/>
              <a:t>If your ankle is still </a:t>
            </a:r>
            <a:r>
              <a:rPr lang="en-US" dirty="0" smtClean="0">
                <a:solidFill>
                  <a:srgbClr val="FF0000"/>
                </a:solidFill>
              </a:rPr>
              <a:t>unstable</a:t>
            </a:r>
            <a:r>
              <a:rPr lang="en-US" dirty="0" smtClean="0"/>
              <a:t> after rehab, or if the ligament damage is severe, your doctor may recommend </a:t>
            </a:r>
            <a:r>
              <a:rPr lang="en-US" dirty="0" smtClean="0">
                <a:solidFill>
                  <a:srgbClr val="FF0000"/>
                </a:solidFill>
              </a:rPr>
              <a:t>surgery</a:t>
            </a:r>
            <a:r>
              <a:rPr lang="en-US" dirty="0" smtClean="0"/>
              <a:t> to repair the torn ligaments. </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176</a:t>
            </a:fld>
            <a:endParaRPr lang="en-US"/>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kind of rehabilitation program should you follow?</a:t>
            </a:r>
            <a:endParaRPr lang="fa-IR" dirty="0"/>
          </a:p>
        </p:txBody>
      </p:sp>
      <p:sp>
        <p:nvSpPr>
          <p:cNvPr id="3" name="Content Placeholder 2"/>
          <p:cNvSpPr>
            <a:spLocks noGrp="1"/>
          </p:cNvSpPr>
          <p:nvPr>
            <p:ph idx="1"/>
          </p:nvPr>
        </p:nvSpPr>
        <p:spPr/>
        <p:txBody>
          <a:bodyPr/>
          <a:lstStyle/>
          <a:p>
            <a:r>
              <a:rPr lang="en-US" b="1" dirty="0" smtClean="0"/>
              <a:t>Range-of-motion exercises for ankle sprains</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177</a:t>
            </a:fld>
            <a:endParaRPr lang="en-US"/>
          </a:p>
        </p:txBody>
      </p:sp>
      <p:pic>
        <p:nvPicPr>
          <p:cNvPr id="192514" name="Picture 2" descr="http://img.webmd.com/dtmcms/live/webmd/consumer_assets/site_images/media/medical/hw/h9991457_009.jpg"/>
          <p:cNvPicPr>
            <a:picLocks noChangeAspect="1" noChangeArrowheads="1"/>
          </p:cNvPicPr>
          <p:nvPr/>
        </p:nvPicPr>
        <p:blipFill>
          <a:blip r:embed="rId2" cstate="print"/>
          <a:srcRect/>
          <a:stretch>
            <a:fillRect/>
          </a:stretch>
        </p:blipFill>
        <p:spPr bwMode="auto">
          <a:xfrm>
            <a:off x="4495800" y="2438400"/>
            <a:ext cx="4381500" cy="2857500"/>
          </a:xfrm>
          <a:prstGeom prst="rect">
            <a:avLst/>
          </a:prstGeom>
          <a:noFill/>
        </p:spPr>
      </p:pic>
      <p:sp>
        <p:nvSpPr>
          <p:cNvPr id="6" name="Rectangle 5"/>
          <p:cNvSpPr/>
          <p:nvPr/>
        </p:nvSpPr>
        <p:spPr>
          <a:xfrm>
            <a:off x="381000" y="3048000"/>
            <a:ext cx="4114800" cy="3539430"/>
          </a:xfrm>
          <a:prstGeom prst="rect">
            <a:avLst/>
          </a:prstGeom>
        </p:spPr>
        <p:txBody>
          <a:bodyPr wrap="square">
            <a:spAutoFit/>
          </a:bodyPr>
          <a:lstStyle/>
          <a:p>
            <a:r>
              <a:rPr lang="en-US" sz="2800" dirty="0" smtClean="0"/>
              <a:t>Rehab exercises can begin soon after the injury. You can try to walk or put weight on your foot while using crutches if it doesn't hurt too much. Depending on your pain,</a:t>
            </a:r>
            <a:endParaRPr lang="fa-IR" sz="2800"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Side-to-side knee swing exercise</a:t>
            </a:r>
            <a:r>
              <a:rPr lang="en-US" dirty="0" smtClean="0"/>
              <a:t> </a:t>
            </a:r>
            <a:br>
              <a:rPr lang="en-US" dirty="0" smtClean="0"/>
            </a:b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178</a:t>
            </a:fld>
            <a:endParaRPr lang="en-US"/>
          </a:p>
        </p:txBody>
      </p:sp>
      <p:pic>
        <p:nvPicPr>
          <p:cNvPr id="191490" name="Picture 2" descr="http://img.webmd.com/dtmcms/live/webmd/consumer_assets/site_images/media/medical/hw/h9991457_010.jpg"/>
          <p:cNvPicPr>
            <a:picLocks noChangeAspect="1" noChangeArrowheads="1"/>
          </p:cNvPicPr>
          <p:nvPr/>
        </p:nvPicPr>
        <p:blipFill>
          <a:blip r:embed="rId2" cstate="print"/>
          <a:srcRect/>
          <a:stretch>
            <a:fillRect/>
          </a:stretch>
        </p:blipFill>
        <p:spPr bwMode="auto">
          <a:xfrm>
            <a:off x="2438400" y="1828800"/>
            <a:ext cx="5067300" cy="3304761"/>
          </a:xfrm>
          <a:prstGeom prst="rect">
            <a:avLst/>
          </a:prstGeom>
          <a:noFill/>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ankle sprain</a:t>
            </a:r>
            <a:endParaRPr lang="fa-IR" dirty="0"/>
          </a:p>
        </p:txBody>
      </p:sp>
      <p:sp>
        <p:nvSpPr>
          <p:cNvPr id="3" name="Content Placeholder 2"/>
          <p:cNvSpPr>
            <a:spLocks noGrp="1"/>
          </p:cNvSpPr>
          <p:nvPr>
            <p:ph idx="1"/>
          </p:nvPr>
        </p:nvSpPr>
        <p:spPr/>
        <p:txBody>
          <a:bodyPr>
            <a:normAutofit fontScale="77500" lnSpcReduction="20000"/>
          </a:bodyPr>
          <a:lstStyle/>
          <a:p>
            <a:r>
              <a:rPr lang="en-US" dirty="0" smtClean="0"/>
              <a:t>The amount of force determines the grade of the sprain. A mild sprain is a Grade 1. A moderate sprain is a Grade 2. A severe strain is a Grade 3.</a:t>
            </a:r>
          </a:p>
          <a:p>
            <a:pPr>
              <a:buNone/>
            </a:pPr>
            <a:endParaRPr lang="en-US" dirty="0" smtClean="0"/>
          </a:p>
          <a:p>
            <a:pPr fontAlgn="t"/>
            <a:r>
              <a:rPr lang="en-US" b="1" dirty="0" smtClean="0">
                <a:solidFill>
                  <a:srgbClr val="FF0000"/>
                </a:solidFill>
              </a:rPr>
              <a:t>Grade 1 sprain</a:t>
            </a:r>
            <a:r>
              <a:rPr lang="en-US" b="1" dirty="0" smtClean="0"/>
              <a:t>:</a:t>
            </a:r>
            <a:r>
              <a:rPr lang="en-US" dirty="0" smtClean="0"/>
              <a:t> Slight stretching and some damage to the fibers (fibrils) of the ligament.</a:t>
            </a:r>
          </a:p>
          <a:p>
            <a:pPr fontAlgn="t"/>
            <a:r>
              <a:rPr lang="en-US" b="1" dirty="0" smtClean="0">
                <a:solidFill>
                  <a:srgbClr val="FF0000"/>
                </a:solidFill>
              </a:rPr>
              <a:t>Grade 2 sprain</a:t>
            </a:r>
            <a:r>
              <a:rPr lang="en-US" b="1" dirty="0" smtClean="0"/>
              <a:t>:</a:t>
            </a:r>
            <a:r>
              <a:rPr lang="en-US" dirty="0" smtClean="0"/>
              <a:t> Partial tearing of the ligament. If the ankle joint is examined and moved in certain ways, abnormal looseness (laxity) of the ankle joint occurs. </a:t>
            </a:r>
          </a:p>
          <a:p>
            <a:pPr fontAlgn="t"/>
            <a:r>
              <a:rPr lang="en-US" b="1" dirty="0" smtClean="0">
                <a:solidFill>
                  <a:srgbClr val="FF0000"/>
                </a:solidFill>
              </a:rPr>
              <a:t>Grade 3 sprain</a:t>
            </a:r>
            <a:r>
              <a:rPr lang="en-US" b="1" dirty="0" smtClean="0"/>
              <a:t>:</a:t>
            </a:r>
            <a:r>
              <a:rPr lang="en-US" dirty="0" smtClean="0"/>
              <a:t> Complete tear of the ligament. If the examiner pulls or pushes on the ankle joint in certain movements, gross instability occurs.</a:t>
            </a:r>
          </a:p>
          <a:p>
            <a:pPr>
              <a:buNone/>
            </a:pP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179</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a:xfrm>
            <a:off x="457200" y="1600200"/>
            <a:ext cx="4495800" cy="4525963"/>
          </a:xfrm>
        </p:spPr>
        <p:txBody>
          <a:bodyPr>
            <a:normAutofit fontScale="62500" lnSpcReduction="20000"/>
          </a:bodyPr>
          <a:lstStyle/>
          <a:p>
            <a:r>
              <a:rPr lang="en-US" b="1" dirty="0" smtClean="0">
                <a:hlinkClick r:id="rId2" action="ppaction://hlinkfile"/>
              </a:rPr>
              <a:t>Surgery</a:t>
            </a:r>
            <a:endParaRPr lang="en-US" dirty="0" smtClean="0"/>
          </a:p>
          <a:p>
            <a:r>
              <a:rPr lang="en-US" dirty="0" smtClean="0"/>
              <a:t>Some surgeons prefer to repair severe grade three AC separations, especially in high-level throwing athletes.</a:t>
            </a:r>
          </a:p>
          <a:p>
            <a:r>
              <a:rPr lang="en-US" dirty="0" smtClean="0"/>
              <a:t>A </a:t>
            </a:r>
            <a:r>
              <a:rPr lang="en-US" dirty="0" smtClean="0">
                <a:solidFill>
                  <a:srgbClr val="FF0000"/>
                </a:solidFill>
              </a:rPr>
              <a:t>screw</a:t>
            </a:r>
            <a:r>
              <a:rPr lang="en-US" dirty="0" smtClean="0"/>
              <a:t> or some other type of fixation may be used to hold the clavicle in place while the ligaments heal.</a:t>
            </a:r>
          </a:p>
          <a:p>
            <a:r>
              <a:rPr lang="en-US" dirty="0" smtClean="0"/>
              <a:t>To </a:t>
            </a:r>
            <a:r>
              <a:rPr lang="en-US" dirty="0" smtClean="0">
                <a:solidFill>
                  <a:srgbClr val="FF0000"/>
                </a:solidFill>
              </a:rPr>
              <a:t>fix the joint using a screw</a:t>
            </a:r>
            <a:r>
              <a:rPr lang="en-US" dirty="0" smtClean="0"/>
              <a:t>, the surgeon inserts the screw through the top of the clavicle and into the coracoid process.</a:t>
            </a:r>
          </a:p>
          <a:p>
            <a:r>
              <a:rPr lang="en-US" dirty="0" smtClean="0"/>
              <a:t>When a screw is used, it is usually </a:t>
            </a:r>
            <a:r>
              <a:rPr lang="en-US" dirty="0" smtClean="0">
                <a:solidFill>
                  <a:srgbClr val="FF0000"/>
                </a:solidFill>
              </a:rPr>
              <a:t>removed six to eight weeks after the surgery</a:t>
            </a:r>
            <a:r>
              <a:rPr lang="en-US" dirty="0" smtClean="0"/>
              <a:t>. If it is not removed, the </a:t>
            </a:r>
            <a:r>
              <a:rPr lang="en-US" dirty="0" smtClean="0">
                <a:solidFill>
                  <a:srgbClr val="FF0000"/>
                </a:solidFill>
              </a:rPr>
              <a:t>screw will probably break</a:t>
            </a:r>
            <a:r>
              <a:rPr lang="en-US" dirty="0" smtClean="0"/>
              <a:t>.</a:t>
            </a:r>
          </a:p>
          <a:p>
            <a:endParaRPr lang="en-US" dirty="0" smtClean="0"/>
          </a:p>
          <a:p>
            <a:endParaRPr lang="en-US" dirty="0" smtClean="0"/>
          </a:p>
          <a:p>
            <a:endParaRPr lang="en-US" dirty="0" smtClean="0"/>
          </a:p>
          <a:p>
            <a:endParaRPr lang="en-US" dirty="0" smtClean="0"/>
          </a:p>
          <a:p>
            <a:endParaRPr lang="en-US" dirty="0"/>
          </a:p>
        </p:txBody>
      </p:sp>
      <p:pic>
        <p:nvPicPr>
          <p:cNvPr id="4" name="shoulder_acromioclavicular_separation_surgery01" descr=" "/>
          <p:cNvPicPr/>
          <p:nvPr/>
        </p:nvPicPr>
        <p:blipFill>
          <a:blip r:embed="rId3" cstate="print"/>
          <a:srcRect/>
          <a:stretch>
            <a:fillRect/>
          </a:stretch>
        </p:blipFill>
        <p:spPr bwMode="auto">
          <a:xfrm>
            <a:off x="5105400" y="1828800"/>
            <a:ext cx="3806190" cy="2971800"/>
          </a:xfrm>
          <a:prstGeom prst="rect">
            <a:avLst/>
          </a:prstGeom>
          <a:noFill/>
          <a:ln w="9525">
            <a:noFill/>
            <a:miter lim="800000"/>
            <a:headEnd/>
            <a:tailEnd/>
          </a:ln>
        </p:spPr>
      </p:pic>
      <p:sp>
        <p:nvSpPr>
          <p:cNvPr id="5" name="Rectangle 4"/>
          <p:cNvSpPr/>
          <p:nvPr/>
        </p:nvSpPr>
        <p:spPr>
          <a:xfrm>
            <a:off x="5181600" y="5029200"/>
            <a:ext cx="3810000" cy="1569660"/>
          </a:xfrm>
          <a:prstGeom prst="rect">
            <a:avLst/>
          </a:prstGeom>
        </p:spPr>
        <p:txBody>
          <a:bodyPr wrap="square">
            <a:spAutoFit/>
          </a:bodyPr>
          <a:lstStyle/>
          <a:p>
            <a:r>
              <a:rPr lang="en-US" sz="2400" dirty="0" smtClean="0"/>
              <a:t>Some surgeons use surgical tape to connect the clavicle and </a:t>
            </a:r>
            <a:r>
              <a:rPr lang="en-US" sz="2400" dirty="0" err="1" smtClean="0"/>
              <a:t>coracoid</a:t>
            </a:r>
            <a:r>
              <a:rPr lang="en-US" sz="2400" dirty="0" smtClean="0"/>
              <a:t>.</a:t>
            </a:r>
          </a:p>
          <a:p>
            <a:r>
              <a:rPr lang="en-US" sz="2400" dirty="0" smtClean="0">
                <a:hlinkClick r:id="rId4" action="ppaction://hlinkfile"/>
              </a:rPr>
              <a:t>Clip  </a:t>
            </a:r>
            <a:endParaRPr lang="en-US" sz="2400" dirty="0"/>
          </a:p>
        </p:txBody>
      </p:sp>
      <p:sp>
        <p:nvSpPr>
          <p:cNvPr id="6" name="Slide Number Placeholder 5"/>
          <p:cNvSpPr>
            <a:spLocks noGrp="1"/>
          </p:cNvSpPr>
          <p:nvPr>
            <p:ph type="sldNum" sz="quarter" idx="12"/>
          </p:nvPr>
        </p:nvSpPr>
        <p:spPr/>
        <p:txBody>
          <a:bodyPr/>
          <a:lstStyle/>
          <a:p>
            <a:fld id="{084B08B3-80BE-4085-812B-4E4D037AAC67}" type="slidenum">
              <a:rPr lang="en-US" smtClean="0"/>
              <a:pPr/>
              <a:t>18</a:t>
            </a:fld>
            <a:endParaRPr lang="en-US"/>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4B08B3-80BE-4085-812B-4E4D037AAC67}" type="slidenum">
              <a:rPr lang="en-US" smtClean="0"/>
              <a:pPr/>
              <a:t>180</a:t>
            </a:fld>
            <a:endParaRPr lang="en-US"/>
          </a:p>
        </p:txBody>
      </p:sp>
      <p:pic>
        <p:nvPicPr>
          <p:cNvPr id="198658" name="Picture 2"/>
          <p:cNvPicPr>
            <a:picLocks noChangeAspect="1" noChangeArrowheads="1"/>
          </p:cNvPicPr>
          <p:nvPr/>
        </p:nvPicPr>
        <p:blipFill>
          <a:blip r:embed="rId2" cstate="print"/>
          <a:srcRect/>
          <a:stretch>
            <a:fillRect/>
          </a:stretch>
        </p:blipFill>
        <p:spPr bwMode="auto">
          <a:xfrm>
            <a:off x="381000" y="533400"/>
            <a:ext cx="8153400" cy="58020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Shin Splints (</a:t>
            </a:r>
            <a:r>
              <a:rPr lang="en-US" b="1" dirty="0" err="1" smtClean="0"/>
              <a:t>Tibial</a:t>
            </a:r>
            <a:r>
              <a:rPr lang="en-US" b="1" dirty="0" smtClean="0"/>
              <a:t> Stress Syndrome)</a:t>
            </a:r>
            <a:endParaRPr lang="en-US" dirty="0"/>
          </a:p>
        </p:txBody>
      </p:sp>
      <p:sp>
        <p:nvSpPr>
          <p:cNvPr id="3" name="Content Placeholder 2"/>
          <p:cNvSpPr>
            <a:spLocks noGrp="1"/>
          </p:cNvSpPr>
          <p:nvPr>
            <p:ph idx="1"/>
          </p:nvPr>
        </p:nvSpPr>
        <p:spPr>
          <a:xfrm>
            <a:off x="457200" y="1600200"/>
            <a:ext cx="5638800" cy="4525963"/>
          </a:xfrm>
        </p:spPr>
        <p:txBody>
          <a:bodyPr>
            <a:normAutofit fontScale="92500" lnSpcReduction="20000"/>
          </a:bodyPr>
          <a:lstStyle/>
          <a:p>
            <a:r>
              <a:rPr lang="en-US" dirty="0" smtClean="0"/>
              <a:t>Many athletes get </a:t>
            </a:r>
            <a:r>
              <a:rPr lang="en-US" dirty="0" smtClean="0">
                <a:hlinkClick r:id="rId2"/>
              </a:rPr>
              <a:t>shin splints</a:t>
            </a:r>
            <a:r>
              <a:rPr lang="en-US" dirty="0" smtClean="0"/>
              <a:t> -- also called </a:t>
            </a:r>
            <a:r>
              <a:rPr lang="en-US" dirty="0" err="1" smtClean="0"/>
              <a:t>tibial</a:t>
            </a:r>
            <a:r>
              <a:rPr lang="en-US" dirty="0" smtClean="0"/>
              <a:t> stress syndrome -- at one time or another.</a:t>
            </a:r>
          </a:p>
          <a:p>
            <a:r>
              <a:rPr lang="en-US" dirty="0" smtClean="0"/>
              <a:t>Whether you jog daily or just had to sprint to catch a bus one day, you may have shin splints when you feel throbbing and aching in your shins.</a:t>
            </a:r>
          </a:p>
          <a:p>
            <a:r>
              <a:rPr lang="en-US" dirty="0" smtClean="0"/>
              <a:t>While they often heal on their own, severe shin splints can ruin your game.</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181</a:t>
            </a:fld>
            <a:endParaRPr lang="en-US"/>
          </a:p>
        </p:txBody>
      </p:sp>
      <p:pic>
        <p:nvPicPr>
          <p:cNvPr id="1026" name="Picture 2" descr="C:\Documents and Settings\d\Desktop\66_Lt__j_g__Gina_Shaw_treats_shin_splints_by_wrapping_her_leg_in_ice_after_her_8_Kilometer_run_after_competing_in_the_2009_Armed_Forces_Cross_Country_Championship.jpg"/>
          <p:cNvPicPr>
            <a:picLocks noChangeAspect="1" noChangeArrowheads="1"/>
          </p:cNvPicPr>
          <p:nvPr/>
        </p:nvPicPr>
        <p:blipFill>
          <a:blip r:embed="rId3" cstate="print"/>
          <a:srcRect/>
          <a:stretch>
            <a:fillRect/>
          </a:stretch>
        </p:blipFill>
        <p:spPr bwMode="auto">
          <a:xfrm>
            <a:off x="6019800" y="1676400"/>
            <a:ext cx="2794000" cy="4229100"/>
          </a:xfrm>
          <a:prstGeom prst="rect">
            <a:avLst/>
          </a:prstGeom>
          <a:noFill/>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shin splints?</a:t>
            </a:r>
            <a:endParaRPr lang="en-US" dirty="0"/>
          </a:p>
        </p:txBody>
      </p:sp>
      <p:sp>
        <p:nvSpPr>
          <p:cNvPr id="3" name="Content Placeholder 2"/>
          <p:cNvSpPr>
            <a:spLocks noGrp="1"/>
          </p:cNvSpPr>
          <p:nvPr>
            <p:ph idx="1"/>
          </p:nvPr>
        </p:nvSpPr>
        <p:spPr/>
        <p:txBody>
          <a:bodyPr>
            <a:normAutofit fontScale="92500"/>
          </a:bodyPr>
          <a:lstStyle/>
          <a:p>
            <a:r>
              <a:rPr lang="en-US" dirty="0" smtClean="0"/>
              <a:t>Shin splints are injuries to the </a:t>
            </a:r>
            <a:r>
              <a:rPr lang="en-US" dirty="0" smtClean="0">
                <a:solidFill>
                  <a:srgbClr val="FF0000"/>
                </a:solidFill>
              </a:rPr>
              <a:t>front</a:t>
            </a:r>
            <a:r>
              <a:rPr lang="en-US" dirty="0" smtClean="0"/>
              <a:t> of the </a:t>
            </a:r>
            <a:r>
              <a:rPr lang="en-US" dirty="0" smtClean="0">
                <a:solidFill>
                  <a:srgbClr val="FF0000"/>
                </a:solidFill>
              </a:rPr>
              <a:t>outer</a:t>
            </a:r>
            <a:r>
              <a:rPr lang="en-US" dirty="0" smtClean="0"/>
              <a:t> leg. While the exact injury is not known, shin splints seem to result from </a:t>
            </a:r>
            <a:r>
              <a:rPr lang="en-US" dirty="0" smtClean="0">
                <a:hlinkClick r:id="rId2" action="ppaction://hlinkfile"/>
              </a:rPr>
              <a:t>inflammation</a:t>
            </a:r>
            <a:r>
              <a:rPr lang="en-US" dirty="0" smtClean="0"/>
              <a:t> due to injury of the </a:t>
            </a:r>
            <a:r>
              <a:rPr lang="en-US" dirty="0" smtClean="0">
                <a:hlinkClick r:id="rId3" action="ppaction://hlinkfile"/>
              </a:rPr>
              <a:t>tendon</a:t>
            </a:r>
            <a:r>
              <a:rPr lang="en-US" dirty="0" smtClean="0"/>
              <a:t> (posterior </a:t>
            </a:r>
            <a:r>
              <a:rPr lang="en-US" dirty="0" err="1" smtClean="0"/>
              <a:t>peroneal</a:t>
            </a:r>
            <a:r>
              <a:rPr lang="en-US" dirty="0" smtClean="0"/>
              <a:t> tendon) and adjacent tissues in the front of the outer leg.</a:t>
            </a:r>
          </a:p>
          <a:p>
            <a:r>
              <a:rPr lang="en-US" dirty="0" smtClean="0"/>
              <a:t>Shin splints are a member of a group of injuries called "overuse injuries." Shin splints occur most commonly in </a:t>
            </a:r>
            <a:r>
              <a:rPr lang="en-US" dirty="0" smtClean="0">
                <a:solidFill>
                  <a:srgbClr val="FF0000"/>
                </a:solidFill>
              </a:rPr>
              <a:t>runners</a:t>
            </a:r>
            <a:r>
              <a:rPr lang="en-US" dirty="0" smtClean="0"/>
              <a:t> or </a:t>
            </a:r>
            <a:r>
              <a:rPr lang="en-US" dirty="0" smtClean="0">
                <a:solidFill>
                  <a:srgbClr val="FF0000"/>
                </a:solidFill>
              </a:rPr>
              <a:t>aggressive walkers</a:t>
            </a:r>
            <a:r>
              <a:rPr lang="en-US" dirty="0" smtClean="0"/>
              <a:t>.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182</a:t>
            </a:fld>
            <a:endParaRPr lang="en-US"/>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are shin splints symptoms?</a:t>
            </a:r>
            <a:endParaRPr lang="en-US" dirty="0"/>
          </a:p>
        </p:txBody>
      </p:sp>
      <p:sp>
        <p:nvSpPr>
          <p:cNvPr id="3" name="Content Placeholder 2"/>
          <p:cNvSpPr>
            <a:spLocks noGrp="1"/>
          </p:cNvSpPr>
          <p:nvPr>
            <p:ph idx="1"/>
          </p:nvPr>
        </p:nvSpPr>
        <p:spPr/>
        <p:txBody>
          <a:bodyPr/>
          <a:lstStyle/>
          <a:p>
            <a:r>
              <a:rPr lang="en-US" dirty="0" smtClean="0"/>
              <a:t>Shin splints cause </a:t>
            </a:r>
            <a:r>
              <a:rPr lang="en-US" dirty="0" smtClean="0">
                <a:hlinkClick r:id="rId2" action="ppaction://hlinkfile"/>
              </a:rPr>
              <a:t>pain</a:t>
            </a:r>
            <a:r>
              <a:rPr lang="en-US" dirty="0" smtClean="0"/>
              <a:t> in the </a:t>
            </a:r>
            <a:r>
              <a:rPr lang="en-US" dirty="0" smtClean="0">
                <a:solidFill>
                  <a:srgbClr val="FF0000"/>
                </a:solidFill>
              </a:rPr>
              <a:t>front</a:t>
            </a:r>
            <a:r>
              <a:rPr lang="en-US" dirty="0" smtClean="0"/>
              <a:t> of the </a:t>
            </a:r>
            <a:r>
              <a:rPr lang="en-US" dirty="0" smtClean="0">
                <a:solidFill>
                  <a:srgbClr val="FF0000"/>
                </a:solidFill>
              </a:rPr>
              <a:t>outer</a:t>
            </a:r>
            <a:r>
              <a:rPr lang="en-US" dirty="0" smtClean="0"/>
              <a:t> leg below the </a:t>
            </a:r>
            <a:r>
              <a:rPr lang="en-US" dirty="0" smtClean="0">
                <a:hlinkClick r:id="rId3" action="ppaction://hlinkfile"/>
              </a:rPr>
              <a:t>knee</a:t>
            </a:r>
            <a:r>
              <a:rPr lang="en-US" dirty="0" smtClean="0"/>
              <a:t>. The pain of shin splints is characteristically located on the outer edge of the mid region of the leg next to the shinbone (</a:t>
            </a:r>
            <a:r>
              <a:rPr lang="en-US" dirty="0" smtClean="0">
                <a:hlinkClick r:id="rId4" action="ppaction://hlinkfile"/>
              </a:rPr>
              <a:t>tibia</a:t>
            </a:r>
            <a:r>
              <a:rPr lang="en-US" dirty="0" smtClean="0"/>
              <a:t>).</a:t>
            </a:r>
          </a:p>
          <a:p>
            <a:r>
              <a:rPr lang="en-US" dirty="0" smtClean="0"/>
              <a:t>An area of discomfort measuring </a:t>
            </a:r>
            <a:r>
              <a:rPr lang="en-US" dirty="0" smtClean="0">
                <a:solidFill>
                  <a:srgbClr val="FF0000"/>
                </a:solidFill>
              </a:rPr>
              <a:t>4-6 </a:t>
            </a:r>
            <a:r>
              <a:rPr lang="en-US" dirty="0" smtClean="0"/>
              <a:t>inches (10-15 cm) in length is frequently present.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183</a:t>
            </a:fld>
            <a:endParaRPr lang="en-US"/>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are shin splints symptoms?</a:t>
            </a:r>
            <a:endParaRPr lang="en-US" dirty="0"/>
          </a:p>
        </p:txBody>
      </p:sp>
      <p:sp>
        <p:nvSpPr>
          <p:cNvPr id="3" name="Content Placeholder 2"/>
          <p:cNvSpPr>
            <a:spLocks noGrp="1"/>
          </p:cNvSpPr>
          <p:nvPr>
            <p:ph idx="1"/>
          </p:nvPr>
        </p:nvSpPr>
        <p:spPr/>
        <p:txBody>
          <a:bodyPr/>
          <a:lstStyle/>
          <a:p>
            <a:r>
              <a:rPr lang="en-US" dirty="0" smtClean="0">
                <a:solidFill>
                  <a:srgbClr val="FF0000"/>
                </a:solidFill>
              </a:rPr>
              <a:t>Pain</a:t>
            </a:r>
            <a:r>
              <a:rPr lang="en-US" dirty="0" smtClean="0"/>
              <a:t> is often noted at the </a:t>
            </a:r>
            <a:r>
              <a:rPr lang="en-US" dirty="0" smtClean="0">
                <a:solidFill>
                  <a:srgbClr val="FF0000"/>
                </a:solidFill>
              </a:rPr>
              <a:t>early</a:t>
            </a:r>
            <a:r>
              <a:rPr lang="en-US" dirty="0" smtClean="0"/>
              <a:t> portion of the </a:t>
            </a:r>
            <a:r>
              <a:rPr lang="en-US" dirty="0" smtClean="0">
                <a:solidFill>
                  <a:srgbClr val="FF0000"/>
                </a:solidFill>
              </a:rPr>
              <a:t>workout</a:t>
            </a:r>
            <a:r>
              <a:rPr lang="en-US" dirty="0" smtClean="0"/>
              <a:t>, then lessens, only to reappear near the </a:t>
            </a:r>
            <a:r>
              <a:rPr lang="en-US" dirty="0" smtClean="0">
                <a:solidFill>
                  <a:srgbClr val="FF0000"/>
                </a:solidFill>
              </a:rPr>
              <a:t>end</a:t>
            </a:r>
            <a:r>
              <a:rPr lang="en-US" dirty="0" smtClean="0"/>
              <a:t> of the training </a:t>
            </a:r>
            <a:r>
              <a:rPr lang="en-US" dirty="0" smtClean="0">
                <a:solidFill>
                  <a:srgbClr val="FF0000"/>
                </a:solidFill>
              </a:rPr>
              <a:t>session</a:t>
            </a:r>
            <a:r>
              <a:rPr lang="en-US" dirty="0" smtClean="0"/>
              <a:t>.</a:t>
            </a:r>
          </a:p>
          <a:p>
            <a:r>
              <a:rPr lang="en-US" dirty="0" smtClean="0"/>
              <a:t>However, with continuing </a:t>
            </a:r>
            <a:r>
              <a:rPr lang="en-US" dirty="0" smtClean="0">
                <a:hlinkClick r:id="rId2" action="ppaction://hlinkfile"/>
              </a:rPr>
              <a:t>trauma</a:t>
            </a:r>
            <a:r>
              <a:rPr lang="en-US" dirty="0" smtClean="0"/>
              <a:t>, the pain can become so extreme as to cause the athlete to </a:t>
            </a:r>
            <a:r>
              <a:rPr lang="en-US" dirty="0" smtClean="0">
                <a:solidFill>
                  <a:srgbClr val="FF0000"/>
                </a:solidFill>
              </a:rPr>
              <a:t>stop workouts </a:t>
            </a:r>
            <a:r>
              <a:rPr lang="en-US" dirty="0" smtClean="0"/>
              <a:t>altogether.</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184</a:t>
            </a:fld>
            <a:endParaRPr lang="en-US"/>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causes shin splints?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primary culprit causing shin splints is a </a:t>
            </a:r>
            <a:r>
              <a:rPr lang="en-US" dirty="0" smtClean="0">
                <a:solidFill>
                  <a:srgbClr val="FF0000"/>
                </a:solidFill>
              </a:rPr>
              <a:t>sudden</a:t>
            </a:r>
            <a:r>
              <a:rPr lang="en-US" dirty="0" smtClean="0"/>
              <a:t> increase in </a:t>
            </a:r>
            <a:r>
              <a:rPr lang="en-US" dirty="0" smtClean="0">
                <a:solidFill>
                  <a:srgbClr val="FF0000"/>
                </a:solidFill>
              </a:rPr>
              <a:t>distance</a:t>
            </a:r>
            <a:r>
              <a:rPr lang="en-US" dirty="0" smtClean="0"/>
              <a:t> or </a:t>
            </a:r>
            <a:r>
              <a:rPr lang="en-US" dirty="0" smtClean="0">
                <a:solidFill>
                  <a:srgbClr val="FF0000"/>
                </a:solidFill>
              </a:rPr>
              <a:t>intensity</a:t>
            </a:r>
            <a:r>
              <a:rPr lang="en-US" dirty="0" smtClean="0"/>
              <a:t> of a workout schedule.</a:t>
            </a:r>
          </a:p>
          <a:p>
            <a:r>
              <a:rPr lang="en-US" dirty="0" smtClean="0"/>
              <a:t>This increase in muscle work can be associated with </a:t>
            </a:r>
            <a:r>
              <a:rPr lang="en-US" dirty="0" smtClean="0">
                <a:solidFill>
                  <a:srgbClr val="FF0000"/>
                </a:solidFill>
              </a:rPr>
              <a:t>inflammation</a:t>
            </a:r>
            <a:r>
              <a:rPr lang="en-US" dirty="0" smtClean="0"/>
              <a:t> of the </a:t>
            </a:r>
            <a:r>
              <a:rPr lang="en-US" dirty="0" smtClean="0">
                <a:hlinkClick r:id="rId2" action="ppaction://hlinkfile"/>
              </a:rPr>
              <a:t>lower leg</a:t>
            </a:r>
            <a:r>
              <a:rPr lang="en-US" dirty="0" smtClean="0"/>
              <a:t> muscles, those muscles used in </a:t>
            </a:r>
            <a:r>
              <a:rPr lang="en-US" dirty="0" smtClean="0">
                <a:solidFill>
                  <a:srgbClr val="FF0000"/>
                </a:solidFill>
              </a:rPr>
              <a:t>lifting</a:t>
            </a:r>
            <a:r>
              <a:rPr lang="en-US" dirty="0" smtClean="0"/>
              <a:t> the </a:t>
            </a:r>
            <a:r>
              <a:rPr lang="en-US" dirty="0" smtClean="0">
                <a:hlinkClick r:id="rId3" action="ppaction://hlinkfile"/>
              </a:rPr>
              <a:t>foot</a:t>
            </a:r>
            <a:r>
              <a:rPr lang="en-US" dirty="0" smtClean="0"/>
              <a:t>.</a:t>
            </a:r>
          </a:p>
          <a:p>
            <a:r>
              <a:rPr lang="en-US" dirty="0" smtClean="0"/>
              <a:t>Such a situation can be aggravated by a tendency to </a:t>
            </a:r>
            <a:r>
              <a:rPr lang="en-US" dirty="0" err="1" smtClean="0">
                <a:solidFill>
                  <a:srgbClr val="FF0000"/>
                </a:solidFill>
              </a:rPr>
              <a:t>pronate</a:t>
            </a:r>
            <a:r>
              <a:rPr lang="en-US" dirty="0" smtClean="0"/>
              <a:t> the foot (roll it excessively inward onto the arch).</a:t>
            </a:r>
          </a:p>
          <a:p>
            <a:r>
              <a:rPr lang="en-US" dirty="0" smtClean="0"/>
              <a:t>Similarly, a </a:t>
            </a:r>
            <a:r>
              <a:rPr lang="en-US" dirty="0" smtClean="0">
                <a:solidFill>
                  <a:srgbClr val="FF0000"/>
                </a:solidFill>
              </a:rPr>
              <a:t>tight</a:t>
            </a:r>
            <a:r>
              <a:rPr lang="en-US" dirty="0" smtClean="0"/>
              <a:t> </a:t>
            </a:r>
            <a:r>
              <a:rPr lang="en-US" dirty="0" smtClean="0">
                <a:hlinkClick r:id="rId4" action="ppaction://hlinkfile"/>
              </a:rPr>
              <a:t>Achilles tendon</a:t>
            </a:r>
            <a:r>
              <a:rPr lang="en-US" dirty="0" smtClean="0"/>
              <a:t> or weak </a:t>
            </a:r>
            <a:r>
              <a:rPr lang="en-US" dirty="0" smtClean="0">
                <a:hlinkClick r:id="rId5" action="ppaction://hlinkfile"/>
              </a:rPr>
              <a:t>ankle</a:t>
            </a:r>
            <a:r>
              <a:rPr lang="en-US" dirty="0" smtClean="0"/>
              <a:t> </a:t>
            </a:r>
            <a:r>
              <a:rPr lang="en-US" dirty="0" smtClean="0">
                <a:solidFill>
                  <a:srgbClr val="FF0000"/>
                </a:solidFill>
              </a:rPr>
              <a:t>muscles</a:t>
            </a:r>
            <a:r>
              <a:rPr lang="en-US" dirty="0" smtClean="0"/>
              <a:t> are also often implicated in the development of shin splints.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185</a:t>
            </a:fld>
            <a:endParaRPr lang="en-US"/>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are shin splints diagnosed?</a:t>
            </a:r>
            <a:endParaRPr lang="fa-IR" dirty="0"/>
          </a:p>
        </p:txBody>
      </p:sp>
      <p:sp>
        <p:nvSpPr>
          <p:cNvPr id="3" name="Content Placeholder 2"/>
          <p:cNvSpPr>
            <a:spLocks noGrp="1"/>
          </p:cNvSpPr>
          <p:nvPr>
            <p:ph idx="1"/>
          </p:nvPr>
        </p:nvSpPr>
        <p:spPr/>
        <p:txBody>
          <a:bodyPr>
            <a:normAutofit fontScale="92500" lnSpcReduction="20000"/>
          </a:bodyPr>
          <a:lstStyle/>
          <a:p>
            <a:r>
              <a:rPr lang="en-US" dirty="0" smtClean="0"/>
              <a:t>The diagnosis of shin splints is usually made during </a:t>
            </a:r>
            <a:r>
              <a:rPr lang="en-US" dirty="0" smtClean="0">
                <a:solidFill>
                  <a:srgbClr val="FF0000"/>
                </a:solidFill>
              </a:rPr>
              <a:t>examination</a:t>
            </a:r>
            <a:r>
              <a:rPr lang="en-US" dirty="0" smtClean="0"/>
              <a:t>. It depends upon a careful review of the patient's </a:t>
            </a:r>
            <a:r>
              <a:rPr lang="en-US" dirty="0" smtClean="0">
                <a:solidFill>
                  <a:srgbClr val="FF0000"/>
                </a:solidFill>
              </a:rPr>
              <a:t>history</a:t>
            </a:r>
            <a:r>
              <a:rPr lang="en-US" dirty="0" smtClean="0"/>
              <a:t> and a focused physical exam (on the examination of the </a:t>
            </a:r>
            <a:r>
              <a:rPr lang="en-US" dirty="0" smtClean="0">
                <a:solidFill>
                  <a:srgbClr val="FF0000"/>
                </a:solidFill>
              </a:rPr>
              <a:t>shins</a:t>
            </a:r>
            <a:r>
              <a:rPr lang="en-US" dirty="0" smtClean="0"/>
              <a:t> and legs where local </a:t>
            </a:r>
            <a:r>
              <a:rPr lang="en-US" dirty="0" smtClean="0">
                <a:solidFill>
                  <a:srgbClr val="FF0000"/>
                </a:solidFill>
              </a:rPr>
              <a:t>tenderness</a:t>
            </a:r>
            <a:r>
              <a:rPr lang="en-US" dirty="0" smtClean="0"/>
              <a:t> is noted).</a:t>
            </a:r>
          </a:p>
          <a:p>
            <a:r>
              <a:rPr lang="en-US" dirty="0" smtClean="0"/>
              <a:t>Specialized (and costly) tests (for example, bone scans) are generally only necessary if the diagnosis is unclear. </a:t>
            </a:r>
            <a:r>
              <a:rPr lang="en-US" dirty="0" smtClean="0">
                <a:hlinkClick r:id="rId2" action="ppaction://hlinkfile"/>
              </a:rPr>
              <a:t>Radiology</a:t>
            </a:r>
            <a:r>
              <a:rPr lang="en-US" dirty="0" smtClean="0"/>
              <a:t> tests, such as X-rays, bone scan, or </a:t>
            </a:r>
            <a:r>
              <a:rPr lang="en-US" dirty="0" smtClean="0">
                <a:hlinkClick r:id="rId3" action="ppaction://hlinkfile"/>
              </a:rPr>
              <a:t>MRI scan</a:t>
            </a:r>
            <a:r>
              <a:rPr lang="en-US" dirty="0" smtClean="0"/>
              <a:t>, can be helpful in this setting to detect </a:t>
            </a:r>
            <a:r>
              <a:rPr lang="en-US" dirty="0" smtClean="0">
                <a:hlinkClick r:id="rId4" action="ppaction://hlinkfile"/>
              </a:rPr>
              <a:t>stress fracture</a:t>
            </a:r>
            <a:r>
              <a:rPr lang="en-US" dirty="0" smtClean="0"/>
              <a:t> of the tibia bone.</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186</a:t>
            </a:fld>
            <a:endParaRPr lang="en-US"/>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Symptoms of shin splints:</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Pain</a:t>
            </a:r>
            <a:r>
              <a:rPr lang="en-US" dirty="0" smtClean="0"/>
              <a:t> over the inside lower half of the shin. </a:t>
            </a:r>
          </a:p>
          <a:p>
            <a:r>
              <a:rPr lang="en-US" dirty="0" smtClean="0">
                <a:solidFill>
                  <a:srgbClr val="FF0000"/>
                </a:solidFill>
              </a:rPr>
              <a:t>Pain</a:t>
            </a:r>
            <a:r>
              <a:rPr lang="en-US" dirty="0" smtClean="0"/>
              <a:t> at the </a:t>
            </a:r>
            <a:r>
              <a:rPr lang="en-US" dirty="0" smtClean="0">
                <a:solidFill>
                  <a:srgbClr val="FF0000"/>
                </a:solidFill>
              </a:rPr>
              <a:t>start</a:t>
            </a:r>
            <a:r>
              <a:rPr lang="en-US" dirty="0" smtClean="0"/>
              <a:t> of exercise which often eases as the session continues </a:t>
            </a:r>
          </a:p>
          <a:p>
            <a:r>
              <a:rPr lang="en-US" dirty="0" smtClean="0">
                <a:solidFill>
                  <a:srgbClr val="FF0000"/>
                </a:solidFill>
              </a:rPr>
              <a:t>Pain</a:t>
            </a:r>
            <a:r>
              <a:rPr lang="en-US" dirty="0" smtClean="0"/>
              <a:t> often </a:t>
            </a:r>
            <a:r>
              <a:rPr lang="en-US" dirty="0" smtClean="0">
                <a:solidFill>
                  <a:srgbClr val="FF0000"/>
                </a:solidFill>
              </a:rPr>
              <a:t>returns</a:t>
            </a:r>
            <a:r>
              <a:rPr lang="en-US" dirty="0" smtClean="0"/>
              <a:t> after activity and may be at its </a:t>
            </a:r>
            <a:r>
              <a:rPr lang="en-US" dirty="0" smtClean="0">
                <a:solidFill>
                  <a:srgbClr val="FF0000"/>
                </a:solidFill>
              </a:rPr>
              <a:t>worse</a:t>
            </a:r>
            <a:r>
              <a:rPr lang="en-US" dirty="0" smtClean="0"/>
              <a:t> the next </a:t>
            </a:r>
            <a:r>
              <a:rPr lang="en-US" dirty="0" smtClean="0">
                <a:solidFill>
                  <a:srgbClr val="FF0000"/>
                </a:solidFill>
              </a:rPr>
              <a:t>morning</a:t>
            </a:r>
            <a:r>
              <a:rPr lang="en-US" dirty="0" smtClean="0"/>
              <a:t>. </a:t>
            </a:r>
          </a:p>
          <a:p>
            <a:r>
              <a:rPr lang="en-US" dirty="0" smtClean="0"/>
              <a:t>Sometimes some </a:t>
            </a:r>
            <a:r>
              <a:rPr lang="en-US" dirty="0" smtClean="0">
                <a:solidFill>
                  <a:srgbClr val="FF0000"/>
                </a:solidFill>
              </a:rPr>
              <a:t>swelling</a:t>
            </a:r>
            <a:r>
              <a:rPr lang="en-US" dirty="0" smtClean="0"/>
              <a:t>. </a:t>
            </a:r>
          </a:p>
          <a:p>
            <a:r>
              <a:rPr lang="en-US" dirty="0" smtClean="0"/>
              <a:t>Lumps and bumps may be felt when feeling the </a:t>
            </a:r>
            <a:r>
              <a:rPr lang="en-US" dirty="0" smtClean="0">
                <a:solidFill>
                  <a:srgbClr val="FF0000"/>
                </a:solidFill>
              </a:rPr>
              <a:t>inside</a:t>
            </a:r>
            <a:r>
              <a:rPr lang="en-US" dirty="0" smtClean="0"/>
              <a:t> of the shin bone. </a:t>
            </a:r>
          </a:p>
          <a:p>
            <a:r>
              <a:rPr lang="en-US" dirty="0" smtClean="0">
                <a:solidFill>
                  <a:srgbClr val="FF0000"/>
                </a:solidFill>
              </a:rPr>
              <a:t>Pain</a:t>
            </a:r>
            <a:r>
              <a:rPr lang="en-US" dirty="0" smtClean="0"/>
              <a:t> when the </a:t>
            </a:r>
            <a:r>
              <a:rPr lang="en-US" dirty="0" smtClean="0">
                <a:solidFill>
                  <a:srgbClr val="FF0000"/>
                </a:solidFill>
              </a:rPr>
              <a:t>toes</a:t>
            </a:r>
            <a:r>
              <a:rPr lang="en-US" dirty="0" smtClean="0"/>
              <a:t> or foot are bent downwards. </a:t>
            </a:r>
          </a:p>
          <a:p>
            <a:r>
              <a:rPr lang="en-US" dirty="0" smtClean="0"/>
              <a:t>A </a:t>
            </a:r>
            <a:r>
              <a:rPr lang="en-US" dirty="0" smtClean="0">
                <a:solidFill>
                  <a:srgbClr val="FF0000"/>
                </a:solidFill>
              </a:rPr>
              <a:t>redness</a:t>
            </a:r>
            <a:r>
              <a:rPr lang="en-US" dirty="0" smtClean="0"/>
              <a:t> over the inside of the shin (not always present).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187</a:t>
            </a:fld>
            <a:endParaRPr lang="en-US"/>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Shin Splints Treatment </a:t>
            </a:r>
            <a:endParaRPr lang="en-US" dirty="0"/>
          </a:p>
        </p:txBody>
      </p:sp>
      <p:sp>
        <p:nvSpPr>
          <p:cNvPr id="3" name="Content Placeholder 2"/>
          <p:cNvSpPr>
            <a:spLocks noGrp="1"/>
          </p:cNvSpPr>
          <p:nvPr>
            <p:ph idx="1"/>
          </p:nvPr>
        </p:nvSpPr>
        <p:spPr/>
        <p:txBody>
          <a:bodyPr/>
          <a:lstStyle/>
          <a:p>
            <a:r>
              <a:rPr lang="en-US" dirty="0" smtClean="0"/>
              <a:t>Treatment for shin splints is as simple as </a:t>
            </a:r>
            <a:r>
              <a:rPr lang="en-US" dirty="0" smtClean="0">
                <a:solidFill>
                  <a:srgbClr val="FF0000"/>
                </a:solidFill>
              </a:rPr>
              <a:t>reducing</a:t>
            </a:r>
            <a:r>
              <a:rPr lang="en-US" dirty="0" smtClean="0"/>
              <a:t> pain and </a:t>
            </a:r>
            <a:r>
              <a:rPr lang="en-US" dirty="0" smtClean="0">
                <a:solidFill>
                  <a:srgbClr val="FF0000"/>
                </a:solidFill>
              </a:rPr>
              <a:t>inflammation</a:t>
            </a:r>
            <a:r>
              <a:rPr lang="en-US" dirty="0" smtClean="0"/>
              <a:t>, identifying </a:t>
            </a:r>
            <a:r>
              <a:rPr lang="en-US" dirty="0" smtClean="0">
                <a:solidFill>
                  <a:srgbClr val="FF0000"/>
                </a:solidFill>
              </a:rPr>
              <a:t>training</a:t>
            </a:r>
            <a:r>
              <a:rPr lang="en-US" dirty="0" smtClean="0"/>
              <a:t> and </a:t>
            </a:r>
            <a:r>
              <a:rPr lang="en-US" dirty="0" smtClean="0">
                <a:solidFill>
                  <a:srgbClr val="FF0000"/>
                </a:solidFill>
              </a:rPr>
              <a:t>biomechanical</a:t>
            </a:r>
            <a:r>
              <a:rPr lang="en-US" dirty="0" smtClean="0"/>
              <a:t> problems which may have helped cause the </a:t>
            </a:r>
            <a:r>
              <a:rPr lang="en-US" dirty="0" smtClean="0">
                <a:solidFill>
                  <a:srgbClr val="FF0000"/>
                </a:solidFill>
              </a:rPr>
              <a:t>injury initially</a:t>
            </a:r>
            <a:r>
              <a:rPr lang="en-US" dirty="0" smtClean="0"/>
              <a:t>, </a:t>
            </a:r>
            <a:r>
              <a:rPr lang="en-US" dirty="0" smtClean="0">
                <a:solidFill>
                  <a:srgbClr val="FF0000"/>
                </a:solidFill>
              </a:rPr>
              <a:t>restoring</a:t>
            </a:r>
            <a:r>
              <a:rPr lang="en-US" dirty="0" smtClean="0"/>
              <a:t> muscles to their original condition and </a:t>
            </a:r>
            <a:r>
              <a:rPr lang="en-US" dirty="0" smtClean="0">
                <a:solidFill>
                  <a:srgbClr val="FF0000"/>
                </a:solidFill>
              </a:rPr>
              <a:t>gradually</a:t>
            </a:r>
            <a:r>
              <a:rPr lang="en-US" dirty="0" smtClean="0"/>
              <a:t> returning to training.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188</a:t>
            </a:fld>
            <a:endParaRPr lang="en-US"/>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can the athlete do about shin splints?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Rest</a:t>
            </a:r>
            <a:r>
              <a:rPr lang="en-US" dirty="0" smtClean="0"/>
              <a:t> to allow the injury to heal. </a:t>
            </a:r>
          </a:p>
          <a:p>
            <a:r>
              <a:rPr lang="en-US" dirty="0" smtClean="0"/>
              <a:t>Apply </a:t>
            </a:r>
            <a:r>
              <a:rPr lang="en-US" dirty="0" smtClean="0">
                <a:hlinkClick r:id="rId2" action="ppaction://hlinkfile"/>
              </a:rPr>
              <a:t>ice or cold therapy</a:t>
            </a:r>
            <a:r>
              <a:rPr lang="en-US" dirty="0" smtClean="0"/>
              <a:t> in the </a:t>
            </a:r>
            <a:r>
              <a:rPr lang="en-US" dirty="0" smtClean="0">
                <a:solidFill>
                  <a:srgbClr val="FF0000"/>
                </a:solidFill>
              </a:rPr>
              <a:t>early</a:t>
            </a:r>
            <a:r>
              <a:rPr lang="en-US" dirty="0" smtClean="0"/>
              <a:t> stages, particularly when it is very painful. Cold therapy reduces pain and inflammation. </a:t>
            </a:r>
          </a:p>
          <a:p>
            <a:r>
              <a:rPr lang="en-US" dirty="0" smtClean="0">
                <a:solidFill>
                  <a:srgbClr val="FF0000"/>
                </a:solidFill>
              </a:rPr>
              <a:t>Stretch</a:t>
            </a:r>
            <a:r>
              <a:rPr lang="en-US" dirty="0" smtClean="0"/>
              <a:t> the muscles of the lower leg. In particular the </a:t>
            </a:r>
            <a:r>
              <a:rPr lang="en-US" dirty="0" err="1" smtClean="0"/>
              <a:t>tibialis</a:t>
            </a:r>
            <a:r>
              <a:rPr lang="en-US" dirty="0" smtClean="0"/>
              <a:t> posterior which is associated with shin splints. </a:t>
            </a:r>
          </a:p>
          <a:p>
            <a:r>
              <a:rPr lang="en-US" dirty="0" smtClean="0"/>
              <a:t>Wear </a:t>
            </a:r>
            <a:r>
              <a:rPr lang="en-US" dirty="0" smtClean="0">
                <a:hlinkClick r:id="rId3"/>
              </a:rPr>
              <a:t>shock absorbing insoles</a:t>
            </a:r>
            <a:r>
              <a:rPr lang="en-US" dirty="0" smtClean="0"/>
              <a:t> in </a:t>
            </a:r>
            <a:r>
              <a:rPr lang="en-US" dirty="0" smtClean="0">
                <a:solidFill>
                  <a:srgbClr val="FF0000"/>
                </a:solidFill>
              </a:rPr>
              <a:t>shoes</a:t>
            </a:r>
            <a:r>
              <a:rPr lang="en-US" dirty="0" smtClean="0"/>
              <a:t>. This helps reduce the shock on the lower leg.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189</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Rehabilitation</a:t>
            </a:r>
            <a:endParaRPr lang="en-US" dirty="0"/>
          </a:p>
        </p:txBody>
      </p:sp>
      <p:sp>
        <p:nvSpPr>
          <p:cNvPr id="3" name="Content Placeholder 2"/>
          <p:cNvSpPr>
            <a:spLocks noGrp="1"/>
          </p:cNvSpPr>
          <p:nvPr>
            <p:ph idx="1"/>
          </p:nvPr>
        </p:nvSpPr>
        <p:spPr>
          <a:xfrm>
            <a:off x="228600" y="1600200"/>
            <a:ext cx="8610600" cy="5029200"/>
          </a:xfrm>
        </p:spPr>
        <p:txBody>
          <a:bodyPr>
            <a:normAutofit fontScale="85000" lnSpcReduction="20000"/>
          </a:bodyPr>
          <a:lstStyle/>
          <a:p>
            <a:r>
              <a:rPr lang="en-US" b="1" dirty="0" smtClean="0"/>
              <a:t>Nonsurgical Rehabilitation:</a:t>
            </a:r>
          </a:p>
          <a:p>
            <a:r>
              <a:rPr lang="en-US" dirty="0" smtClean="0"/>
              <a:t>If you don't need surgery, </a:t>
            </a:r>
            <a:r>
              <a:rPr lang="en-US" dirty="0" smtClean="0">
                <a:solidFill>
                  <a:srgbClr val="FF0000"/>
                </a:solidFill>
              </a:rPr>
              <a:t>range-of-motion</a:t>
            </a:r>
            <a:r>
              <a:rPr lang="en-US" dirty="0" smtClean="0"/>
              <a:t> exercises should be started as pain eases, followed by a program of </a:t>
            </a:r>
            <a:r>
              <a:rPr lang="en-US" dirty="0" smtClean="0">
                <a:solidFill>
                  <a:srgbClr val="FF0000"/>
                </a:solidFill>
              </a:rPr>
              <a:t>strengthening</a:t>
            </a:r>
            <a:r>
              <a:rPr lang="en-US" dirty="0" smtClean="0"/>
              <a:t>.</a:t>
            </a:r>
          </a:p>
          <a:p>
            <a:r>
              <a:rPr lang="en-US" dirty="0" smtClean="0"/>
              <a:t>At first, exercises are done with the </a:t>
            </a:r>
            <a:r>
              <a:rPr lang="en-US" dirty="0" smtClean="0">
                <a:solidFill>
                  <a:srgbClr val="FF0000"/>
                </a:solidFill>
              </a:rPr>
              <a:t>arm</a:t>
            </a:r>
            <a:r>
              <a:rPr lang="en-US" dirty="0" smtClean="0"/>
              <a:t> kept below </a:t>
            </a:r>
            <a:r>
              <a:rPr lang="en-US" dirty="0" smtClean="0">
                <a:solidFill>
                  <a:srgbClr val="FF0000"/>
                </a:solidFill>
              </a:rPr>
              <a:t>shoulder</a:t>
            </a:r>
            <a:r>
              <a:rPr lang="en-US" dirty="0" smtClean="0"/>
              <a:t> level.</a:t>
            </a:r>
          </a:p>
          <a:p>
            <a:r>
              <a:rPr lang="en-US" dirty="0" smtClean="0"/>
              <a:t>The program advances to include strength exercises for the </a:t>
            </a:r>
            <a:r>
              <a:rPr lang="en-US" dirty="0" smtClean="0">
                <a:solidFill>
                  <a:srgbClr val="FF0000"/>
                </a:solidFill>
              </a:rPr>
              <a:t>rotator cuff </a:t>
            </a:r>
            <a:r>
              <a:rPr lang="en-US" dirty="0" smtClean="0"/>
              <a:t>and shoulder blade muscles.</a:t>
            </a:r>
          </a:p>
          <a:p>
            <a:r>
              <a:rPr lang="en-US" dirty="0" smtClean="0"/>
              <a:t>In most cases, the pain goes away almost completely within </a:t>
            </a:r>
            <a:r>
              <a:rPr lang="en-US" dirty="0" smtClean="0">
                <a:solidFill>
                  <a:srgbClr val="FF0000"/>
                </a:solidFill>
              </a:rPr>
              <a:t>three weeks</a:t>
            </a:r>
            <a:r>
              <a:rPr lang="en-US" dirty="0" smtClean="0"/>
              <a:t>.</a:t>
            </a:r>
          </a:p>
          <a:p>
            <a:r>
              <a:rPr lang="en-US" dirty="0" smtClean="0"/>
              <a:t>Full recovery can take up to </a:t>
            </a:r>
            <a:r>
              <a:rPr lang="en-US" dirty="0" smtClean="0">
                <a:solidFill>
                  <a:srgbClr val="FF0000"/>
                </a:solidFill>
              </a:rPr>
              <a:t>six</a:t>
            </a:r>
            <a:r>
              <a:rPr lang="en-US" dirty="0" smtClean="0"/>
              <a:t> weeks for grade two separations and up to </a:t>
            </a:r>
            <a:r>
              <a:rPr lang="en-US" dirty="0" smtClean="0">
                <a:solidFill>
                  <a:srgbClr val="FF0000"/>
                </a:solidFill>
              </a:rPr>
              <a:t>12</a:t>
            </a:r>
            <a:r>
              <a:rPr lang="en-US" dirty="0" smtClean="0"/>
              <a:t> weeks for grade three separations.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a:t>
            </a:fld>
            <a:endParaRPr lang="en-US"/>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can the athlete do about shin splints?</a:t>
            </a:r>
            <a:r>
              <a:rPr lang="en-US" dirty="0" smtClean="0"/>
              <a:t/>
            </a:r>
            <a:br>
              <a:rPr lang="en-US" dirty="0" smtClean="0"/>
            </a:br>
            <a:endParaRPr lang="fa-IR" dirty="0"/>
          </a:p>
        </p:txBody>
      </p:sp>
      <p:sp>
        <p:nvSpPr>
          <p:cNvPr id="3" name="Content Placeholder 2"/>
          <p:cNvSpPr>
            <a:spLocks noGrp="1"/>
          </p:cNvSpPr>
          <p:nvPr>
            <p:ph idx="1"/>
          </p:nvPr>
        </p:nvSpPr>
        <p:spPr>
          <a:xfrm>
            <a:off x="457200" y="1600200"/>
            <a:ext cx="7696200" cy="4572000"/>
          </a:xfrm>
        </p:spPr>
        <p:txBody>
          <a:bodyPr>
            <a:normAutofit fontScale="85000" lnSpcReduction="20000"/>
          </a:bodyPr>
          <a:lstStyle/>
          <a:p>
            <a:r>
              <a:rPr lang="en-US" dirty="0" smtClean="0">
                <a:solidFill>
                  <a:srgbClr val="FF0000"/>
                </a:solidFill>
              </a:rPr>
              <a:t>Maintain fitness</a:t>
            </a:r>
            <a:r>
              <a:rPr lang="en-US" dirty="0" smtClean="0"/>
              <a:t> with other </a:t>
            </a:r>
            <a:r>
              <a:rPr lang="en-US" dirty="0" smtClean="0">
                <a:solidFill>
                  <a:srgbClr val="FF0000"/>
                </a:solidFill>
              </a:rPr>
              <a:t>non weight bearing </a:t>
            </a:r>
            <a:r>
              <a:rPr lang="en-US" dirty="0" smtClean="0"/>
              <a:t>exercises such as </a:t>
            </a:r>
            <a:r>
              <a:rPr lang="en-US" dirty="0" smtClean="0">
                <a:solidFill>
                  <a:srgbClr val="FF0000"/>
                </a:solidFill>
              </a:rPr>
              <a:t>swimming</a:t>
            </a:r>
            <a:r>
              <a:rPr lang="en-US" dirty="0" smtClean="0"/>
              <a:t>, cycling or running in water. </a:t>
            </a:r>
          </a:p>
          <a:p>
            <a:r>
              <a:rPr lang="en-US" dirty="0" smtClean="0"/>
              <a:t>Apply </a:t>
            </a:r>
            <a:r>
              <a:rPr lang="en-US" dirty="0" smtClean="0">
                <a:solidFill>
                  <a:srgbClr val="FF0000"/>
                </a:solidFill>
              </a:rPr>
              <a:t>heat</a:t>
            </a:r>
            <a:r>
              <a:rPr lang="en-US" dirty="0" smtClean="0"/>
              <a:t> and use a </a:t>
            </a:r>
            <a:r>
              <a:rPr lang="en-US" dirty="0" smtClean="0">
                <a:solidFill>
                  <a:srgbClr val="FF0000"/>
                </a:solidFill>
              </a:rPr>
              <a:t>heat retainer </a:t>
            </a:r>
            <a:r>
              <a:rPr lang="en-US" dirty="0" smtClean="0"/>
              <a:t>or shin and calf </a:t>
            </a:r>
            <a:r>
              <a:rPr lang="en-US" dirty="0" smtClean="0">
                <a:solidFill>
                  <a:srgbClr val="FF0000"/>
                </a:solidFill>
              </a:rPr>
              <a:t>support</a:t>
            </a:r>
            <a:r>
              <a:rPr lang="en-US" dirty="0" smtClean="0"/>
              <a:t> after the initial acute stage and particularly before training. This can provide support and compression to the lower leg helping to </a:t>
            </a:r>
            <a:r>
              <a:rPr lang="en-US" dirty="0" smtClean="0">
                <a:solidFill>
                  <a:srgbClr val="FF0000"/>
                </a:solidFill>
              </a:rPr>
              <a:t>reduce</a:t>
            </a:r>
            <a:r>
              <a:rPr lang="en-US" dirty="0" smtClean="0"/>
              <a:t> the </a:t>
            </a:r>
            <a:r>
              <a:rPr lang="en-US" dirty="0" smtClean="0">
                <a:solidFill>
                  <a:srgbClr val="FF0000"/>
                </a:solidFill>
              </a:rPr>
              <a:t>strain</a:t>
            </a:r>
            <a:r>
              <a:rPr lang="en-US" dirty="0" smtClean="0"/>
              <a:t> on the muscles. It will also retain the natural heat which causes </a:t>
            </a:r>
            <a:r>
              <a:rPr lang="en-US" dirty="0" smtClean="0">
                <a:solidFill>
                  <a:srgbClr val="FF0000"/>
                </a:solidFill>
              </a:rPr>
              <a:t>blood vessels </a:t>
            </a:r>
            <a:r>
              <a:rPr lang="en-US" dirty="0" smtClean="0"/>
              <a:t>to dilate and </a:t>
            </a:r>
            <a:r>
              <a:rPr lang="en-US" dirty="0" smtClean="0">
                <a:solidFill>
                  <a:srgbClr val="FF0000"/>
                </a:solidFill>
              </a:rPr>
              <a:t>increases</a:t>
            </a:r>
            <a:r>
              <a:rPr lang="en-US" dirty="0" smtClean="0"/>
              <a:t> the </a:t>
            </a:r>
            <a:r>
              <a:rPr lang="en-US" dirty="0" smtClean="0">
                <a:solidFill>
                  <a:srgbClr val="FF0000"/>
                </a:solidFill>
              </a:rPr>
              <a:t>flow</a:t>
            </a:r>
            <a:r>
              <a:rPr lang="en-US" dirty="0" smtClean="0"/>
              <a:t> of blood to the tissues to aid healing. </a:t>
            </a:r>
          </a:p>
          <a:p>
            <a:r>
              <a:rPr lang="en-US" dirty="0" smtClean="0"/>
              <a:t>Visit a </a:t>
            </a:r>
            <a:r>
              <a:rPr lang="en-US" dirty="0" smtClean="0">
                <a:hlinkClick r:id="rId2" action="ppaction://hlinkfile"/>
              </a:rPr>
              <a:t>sports injury clinic</a:t>
            </a:r>
            <a:r>
              <a:rPr lang="en-US" dirty="0" smtClean="0"/>
              <a:t> for treatment and </a:t>
            </a:r>
            <a:r>
              <a:rPr lang="en-US" dirty="0" smtClean="0">
                <a:hlinkClick r:id="rId3" action="ppaction://hlinkfile"/>
              </a:rPr>
              <a:t>rehabilitation</a:t>
            </a:r>
            <a:r>
              <a:rPr lang="en-US" dirty="0" smtClean="0"/>
              <a:t>. </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190</a:t>
            </a:fld>
            <a:endParaRPr lang="en-US"/>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can a sports injury clinic or doctor do? </a:t>
            </a:r>
            <a:endParaRPr lang="fa-IR" dirty="0"/>
          </a:p>
        </p:txBody>
      </p:sp>
      <p:sp>
        <p:nvSpPr>
          <p:cNvPr id="3" name="Content Placeholder 2"/>
          <p:cNvSpPr>
            <a:spLocks noGrp="1"/>
          </p:cNvSpPr>
          <p:nvPr>
            <p:ph idx="1"/>
          </p:nvPr>
        </p:nvSpPr>
        <p:spPr/>
        <p:txBody>
          <a:bodyPr>
            <a:normAutofit fontScale="77500" lnSpcReduction="20000"/>
          </a:bodyPr>
          <a:lstStyle/>
          <a:p>
            <a:r>
              <a:rPr lang="en-US" dirty="0" smtClean="0"/>
              <a:t>Prescribe anti-inflammatory medication e.g. </a:t>
            </a:r>
            <a:r>
              <a:rPr lang="en-US" dirty="0" smtClean="0">
                <a:hlinkClick r:id="rId2" action="ppaction://hlinkfile"/>
              </a:rPr>
              <a:t>ibuprofen</a:t>
            </a:r>
            <a:r>
              <a:rPr lang="en-US" dirty="0" smtClean="0"/>
              <a:t> (always consult a doctor before taking medication). </a:t>
            </a:r>
          </a:p>
          <a:p>
            <a:r>
              <a:rPr lang="en-US" dirty="0" smtClean="0">
                <a:hlinkClick r:id="rId3" action="ppaction://hlinkfile"/>
              </a:rPr>
              <a:t>Tape the shin </a:t>
            </a:r>
            <a:r>
              <a:rPr lang="en-US" dirty="0" smtClean="0"/>
              <a:t>for support - A taping worn all day will allow the shin to rest properly by taking the pressure off the muscle attachments. </a:t>
            </a:r>
          </a:p>
          <a:p>
            <a:r>
              <a:rPr lang="en-US" dirty="0" smtClean="0"/>
              <a:t>Perform </a:t>
            </a:r>
            <a:r>
              <a:rPr lang="en-US" dirty="0" smtClean="0">
                <a:hlinkClick r:id="rId4" action="ppaction://hlinkfile"/>
              </a:rPr>
              <a:t>gait analysis</a:t>
            </a:r>
            <a:r>
              <a:rPr lang="en-US" dirty="0" smtClean="0"/>
              <a:t> to determine if you </a:t>
            </a:r>
            <a:r>
              <a:rPr lang="en-US" dirty="0" err="1" smtClean="0">
                <a:hlinkClick r:id="rId5" action="ppaction://hlinkfile"/>
              </a:rPr>
              <a:t>overpronate</a:t>
            </a:r>
            <a:r>
              <a:rPr lang="en-US" dirty="0" smtClean="0"/>
              <a:t> or </a:t>
            </a:r>
            <a:r>
              <a:rPr lang="en-US" dirty="0" err="1" smtClean="0">
                <a:hlinkClick r:id="rId6" action="ppaction://hlinkfile"/>
              </a:rPr>
              <a:t>oversupinate</a:t>
            </a:r>
            <a:r>
              <a:rPr lang="en-US" dirty="0" smtClean="0"/>
              <a:t>. </a:t>
            </a:r>
          </a:p>
          <a:p>
            <a:r>
              <a:rPr lang="en-US" dirty="0" smtClean="0"/>
              <a:t>Use </a:t>
            </a:r>
            <a:r>
              <a:rPr lang="en-US" dirty="0" smtClean="0">
                <a:hlinkClick r:id="rId7" action="ppaction://hlinkfile"/>
              </a:rPr>
              <a:t>sports massage techniques</a:t>
            </a:r>
            <a:r>
              <a:rPr lang="en-US" dirty="0" smtClean="0"/>
              <a:t> on the posterior deep muscle compartment but avoid the inflamed </a:t>
            </a:r>
            <a:r>
              <a:rPr lang="en-US" dirty="0" err="1" smtClean="0"/>
              <a:t>periostium</a:t>
            </a:r>
            <a:r>
              <a:rPr lang="en-US" dirty="0" smtClean="0"/>
              <a:t> close to the bone. </a:t>
            </a:r>
          </a:p>
          <a:p>
            <a:r>
              <a:rPr lang="en-US" dirty="0" smtClean="0"/>
              <a:t>Operate (this is rare). </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191</a:t>
            </a:fld>
            <a:endParaRPr lang="en-US"/>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Causes</a:t>
            </a:r>
            <a:br>
              <a:rPr lang="en-US" b="1" dirty="0" smtClean="0"/>
            </a:br>
            <a:endParaRPr lang="fa-IR" dirty="0"/>
          </a:p>
        </p:txBody>
      </p:sp>
      <p:sp>
        <p:nvSpPr>
          <p:cNvPr id="3" name="Content Placeholder 2"/>
          <p:cNvSpPr>
            <a:spLocks noGrp="1"/>
          </p:cNvSpPr>
          <p:nvPr>
            <p:ph idx="1"/>
          </p:nvPr>
        </p:nvSpPr>
        <p:spPr/>
        <p:txBody>
          <a:bodyPr>
            <a:normAutofit fontScale="92500" lnSpcReduction="20000"/>
          </a:bodyPr>
          <a:lstStyle/>
          <a:p>
            <a:r>
              <a:rPr lang="en-US" dirty="0" smtClean="0"/>
              <a:t>Shin splints can be caused by a number of factors which are mainly </a:t>
            </a:r>
            <a:r>
              <a:rPr lang="en-US" dirty="0" smtClean="0">
                <a:hlinkClick r:id="rId2" action="ppaction://hlinkfile"/>
              </a:rPr>
              <a:t>biomechanical</a:t>
            </a:r>
            <a:r>
              <a:rPr lang="en-US" dirty="0" smtClean="0"/>
              <a:t> (</a:t>
            </a:r>
            <a:r>
              <a:rPr lang="en-US" dirty="0" smtClean="0">
                <a:solidFill>
                  <a:srgbClr val="FF0000"/>
                </a:solidFill>
              </a:rPr>
              <a:t>abnormal</a:t>
            </a:r>
            <a:r>
              <a:rPr lang="en-US" dirty="0" smtClean="0"/>
              <a:t> </a:t>
            </a:r>
            <a:r>
              <a:rPr lang="en-US" dirty="0" smtClean="0">
                <a:solidFill>
                  <a:srgbClr val="FF0000"/>
                </a:solidFill>
              </a:rPr>
              <a:t>movement</a:t>
            </a:r>
            <a:r>
              <a:rPr lang="en-US" dirty="0" smtClean="0"/>
              <a:t> patterns) and errors in training. Here are the most common causes:</a:t>
            </a:r>
          </a:p>
          <a:p>
            <a:r>
              <a:rPr lang="en-US" dirty="0" err="1" smtClean="0">
                <a:hlinkClick r:id="rId3" action="ppaction://hlinkfile"/>
              </a:rPr>
              <a:t>Overpronation</a:t>
            </a:r>
            <a:r>
              <a:rPr lang="en-US" dirty="0" smtClean="0"/>
              <a:t> of the feet </a:t>
            </a:r>
          </a:p>
          <a:p>
            <a:r>
              <a:rPr lang="en-US" dirty="0" err="1" smtClean="0">
                <a:hlinkClick r:id="rId4" action="ppaction://hlinkfile"/>
              </a:rPr>
              <a:t>Oversupination</a:t>
            </a:r>
            <a:r>
              <a:rPr lang="en-US" dirty="0" smtClean="0"/>
              <a:t> of the feet </a:t>
            </a:r>
          </a:p>
          <a:p>
            <a:r>
              <a:rPr lang="en-US" dirty="0" smtClean="0"/>
              <a:t>Inadequate footwear </a:t>
            </a:r>
          </a:p>
          <a:p>
            <a:r>
              <a:rPr lang="en-US" dirty="0" smtClean="0"/>
              <a:t>Increasing training too quickly </a:t>
            </a:r>
          </a:p>
          <a:p>
            <a:r>
              <a:rPr lang="en-US" dirty="0" smtClean="0"/>
              <a:t>Running on hard surfaces </a:t>
            </a:r>
          </a:p>
          <a:p>
            <a:r>
              <a:rPr lang="en-US" dirty="0" smtClean="0"/>
              <a:t>Decreased flexibility at the ankle joint </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192</a:t>
            </a:fld>
            <a:endParaRPr lang="en-US"/>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a:t>
            </a:r>
            <a:endParaRPr lang="fa-IR" dirty="0"/>
          </a:p>
        </p:txBody>
      </p:sp>
      <p:sp>
        <p:nvSpPr>
          <p:cNvPr id="3" name="Content Placeholder 2"/>
          <p:cNvSpPr>
            <a:spLocks noGrp="1"/>
          </p:cNvSpPr>
          <p:nvPr>
            <p:ph idx="1"/>
          </p:nvPr>
        </p:nvSpPr>
        <p:spPr/>
        <p:txBody>
          <a:bodyPr>
            <a:normAutofit fontScale="92500" lnSpcReduction="20000"/>
          </a:bodyPr>
          <a:lstStyle/>
          <a:p>
            <a:r>
              <a:rPr lang="en-US" dirty="0" smtClean="0"/>
              <a:t>Biomechanical problems such as </a:t>
            </a:r>
            <a:r>
              <a:rPr lang="en-US" dirty="0" err="1" smtClean="0"/>
              <a:t>overpronation</a:t>
            </a:r>
            <a:r>
              <a:rPr lang="en-US" dirty="0" smtClean="0"/>
              <a:t> and </a:t>
            </a:r>
            <a:r>
              <a:rPr lang="en-US" dirty="0" err="1" smtClean="0"/>
              <a:t>supination</a:t>
            </a:r>
            <a:r>
              <a:rPr lang="en-US" dirty="0" smtClean="0"/>
              <a:t> can be corrected using </a:t>
            </a:r>
            <a:r>
              <a:rPr lang="en-US" dirty="0" smtClean="0">
                <a:hlinkClick r:id="rId2"/>
              </a:rPr>
              <a:t>running shoes</a:t>
            </a:r>
            <a:r>
              <a:rPr lang="en-US" dirty="0" smtClean="0"/>
              <a:t> or insoles (or orthotics). Ensuring shoes/trainers are </a:t>
            </a:r>
            <a:r>
              <a:rPr lang="en-US" dirty="0" smtClean="0">
                <a:hlinkClick r:id="rId3" action="ppaction://hlinkfile"/>
              </a:rPr>
              <a:t>suitable your foot type</a:t>
            </a:r>
            <a:r>
              <a:rPr lang="en-US" dirty="0" smtClean="0"/>
              <a:t> and for the activity in question. </a:t>
            </a:r>
          </a:p>
          <a:p>
            <a:r>
              <a:rPr lang="en-US" dirty="0" smtClean="0"/>
              <a:t>As a rule of thumb with running, </a:t>
            </a:r>
            <a:r>
              <a:rPr lang="en-US" dirty="0" smtClean="0">
                <a:solidFill>
                  <a:srgbClr val="FF0000"/>
                </a:solidFill>
              </a:rPr>
              <a:t>distances</a:t>
            </a:r>
            <a:r>
              <a:rPr lang="en-US" dirty="0" smtClean="0"/>
              <a:t> should not increase by more than </a:t>
            </a:r>
            <a:r>
              <a:rPr lang="en-US" dirty="0" smtClean="0">
                <a:solidFill>
                  <a:srgbClr val="FF0000"/>
                </a:solidFill>
              </a:rPr>
              <a:t>10</a:t>
            </a:r>
            <a:r>
              <a:rPr lang="en-US" dirty="0" smtClean="0"/>
              <a:t>% per </a:t>
            </a:r>
            <a:r>
              <a:rPr lang="en-US" dirty="0" smtClean="0">
                <a:solidFill>
                  <a:srgbClr val="FF0000"/>
                </a:solidFill>
              </a:rPr>
              <a:t>week</a:t>
            </a:r>
            <a:r>
              <a:rPr lang="en-US" dirty="0" smtClean="0"/>
              <a:t>. For example, if you complete a total of 10 miles one week, do not increase above 11 miles the next week. This helps to ensure the muscles are not overworked.</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193</a:t>
            </a:fld>
            <a:endParaRPr lang="en-US"/>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a:t>
            </a:r>
            <a:endParaRPr lang="fa-IR" dirty="0"/>
          </a:p>
        </p:txBody>
      </p:sp>
      <p:sp>
        <p:nvSpPr>
          <p:cNvPr id="3" name="Content Placeholder 2"/>
          <p:cNvSpPr>
            <a:spLocks noGrp="1"/>
          </p:cNvSpPr>
          <p:nvPr>
            <p:ph idx="1"/>
          </p:nvPr>
        </p:nvSpPr>
        <p:spPr/>
        <p:txBody>
          <a:bodyPr>
            <a:normAutofit fontScale="92500" lnSpcReduction="10000"/>
          </a:bodyPr>
          <a:lstStyle/>
          <a:p>
            <a:r>
              <a:rPr lang="en-US" dirty="0" smtClean="0"/>
              <a:t>For runners, try to avoid always running on </a:t>
            </a:r>
            <a:r>
              <a:rPr lang="en-US" dirty="0" smtClean="0">
                <a:solidFill>
                  <a:srgbClr val="FF0000"/>
                </a:solidFill>
              </a:rPr>
              <a:t>hard</a:t>
            </a:r>
            <a:r>
              <a:rPr lang="en-US" dirty="0" smtClean="0"/>
              <a:t> pavements as they provide no shock absorption. Try running some of the time on </a:t>
            </a:r>
            <a:r>
              <a:rPr lang="en-US" dirty="0" smtClean="0">
                <a:solidFill>
                  <a:srgbClr val="FF0000"/>
                </a:solidFill>
              </a:rPr>
              <a:t>tarmac</a:t>
            </a:r>
            <a:r>
              <a:rPr lang="en-US" dirty="0" smtClean="0"/>
              <a:t>, </a:t>
            </a:r>
            <a:r>
              <a:rPr lang="en-US" dirty="0" smtClean="0">
                <a:solidFill>
                  <a:srgbClr val="FF0000"/>
                </a:solidFill>
              </a:rPr>
              <a:t>grass</a:t>
            </a:r>
            <a:r>
              <a:rPr lang="en-US" dirty="0" smtClean="0"/>
              <a:t> or even </a:t>
            </a:r>
            <a:r>
              <a:rPr lang="en-US" dirty="0" smtClean="0">
                <a:solidFill>
                  <a:srgbClr val="FF0000"/>
                </a:solidFill>
              </a:rPr>
              <a:t>sand</a:t>
            </a:r>
            <a:r>
              <a:rPr lang="en-US" dirty="0" smtClean="0"/>
              <a:t> to reduce the shock passed through the legs.</a:t>
            </a:r>
          </a:p>
          <a:p>
            <a:r>
              <a:rPr lang="en-US" dirty="0" smtClean="0"/>
              <a:t>Shin splints can be caused by overly </a:t>
            </a:r>
            <a:r>
              <a:rPr lang="en-US" dirty="0" smtClean="0">
                <a:solidFill>
                  <a:srgbClr val="FF0000"/>
                </a:solidFill>
              </a:rPr>
              <a:t>tight</a:t>
            </a:r>
            <a:r>
              <a:rPr lang="en-US" dirty="0" smtClean="0"/>
              <a:t> muscles in the lower leg, including the calf muscles (</a:t>
            </a:r>
            <a:r>
              <a:rPr lang="en-US" dirty="0" smtClean="0">
                <a:hlinkClick r:id="rId2" action="ppaction://hlinkfile"/>
              </a:rPr>
              <a:t>gastrocnemius</a:t>
            </a:r>
            <a:r>
              <a:rPr lang="en-US" dirty="0" smtClean="0"/>
              <a:t> and </a:t>
            </a:r>
            <a:r>
              <a:rPr lang="en-US" dirty="0" err="1" smtClean="0">
                <a:hlinkClick r:id="rId3" action="ppaction://hlinkfile"/>
              </a:rPr>
              <a:t>soleus</a:t>
            </a:r>
            <a:r>
              <a:rPr lang="en-US" dirty="0" smtClean="0"/>
              <a:t>) and the shin muscles. </a:t>
            </a:r>
            <a:r>
              <a:rPr lang="en-US" dirty="0" smtClean="0">
                <a:solidFill>
                  <a:srgbClr val="FF0000"/>
                </a:solidFill>
              </a:rPr>
              <a:t>Stretching</a:t>
            </a:r>
            <a:r>
              <a:rPr lang="en-US" dirty="0" smtClean="0"/>
              <a:t> on a daily basis and even receiving sports massage can help improve flexibility.</a:t>
            </a:r>
          </a:p>
          <a:p>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194</a:t>
            </a:fld>
            <a:endParaRPr lang="en-US"/>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Compartment Syndrome</a:t>
            </a:r>
            <a:endParaRPr lang="fa-IR" dirty="0"/>
          </a:p>
        </p:txBody>
      </p:sp>
      <p:sp>
        <p:nvSpPr>
          <p:cNvPr id="3" name="Content Placeholder 2"/>
          <p:cNvSpPr>
            <a:spLocks noGrp="1"/>
          </p:cNvSpPr>
          <p:nvPr>
            <p:ph idx="1"/>
          </p:nvPr>
        </p:nvSpPr>
        <p:spPr/>
        <p:txBody>
          <a:bodyPr>
            <a:normAutofit fontScale="92500" lnSpcReduction="10000"/>
          </a:bodyPr>
          <a:lstStyle/>
          <a:p>
            <a:r>
              <a:rPr lang="en-US" dirty="0" smtClean="0"/>
              <a:t>Compartment syndrome is a painful condition that occurs when pressure within the muscles builds to dangerous levels. </a:t>
            </a:r>
          </a:p>
          <a:p>
            <a:r>
              <a:rPr lang="en-US" dirty="0" smtClean="0"/>
              <a:t>This pressure can decrease blood flow, which prevents nourishment and oxygen from reaching nerve and muscle cells.</a:t>
            </a:r>
          </a:p>
          <a:p>
            <a:r>
              <a:rPr lang="en-US" dirty="0" smtClean="0"/>
              <a:t>Acute compartment syndrome is a medical emergency. It is usually caused by a severe injury. Without treatment, it can lead to permanent muscle damage.</a:t>
            </a:r>
            <a:endParaRPr lang="fa-IR"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195</a:t>
            </a:fld>
            <a:endParaRPr lang="en-US"/>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Compartment Syndrome</a:t>
            </a:r>
            <a:endParaRPr lang="en-US" dirty="0"/>
          </a:p>
        </p:txBody>
      </p:sp>
      <p:sp>
        <p:nvSpPr>
          <p:cNvPr id="3" name="Content Placeholder 2"/>
          <p:cNvSpPr>
            <a:spLocks noGrp="1"/>
          </p:cNvSpPr>
          <p:nvPr>
            <p:ph idx="1"/>
          </p:nvPr>
        </p:nvSpPr>
        <p:spPr>
          <a:xfrm>
            <a:off x="457200" y="1600200"/>
            <a:ext cx="7467600" cy="4572000"/>
          </a:xfrm>
        </p:spPr>
        <p:txBody>
          <a:bodyPr/>
          <a:lstStyle/>
          <a:p>
            <a:r>
              <a:rPr lang="en-US" dirty="0" smtClean="0"/>
              <a:t>Chronic compartment syndrome, also known as exertional compartment syndrome, is usually not a medical emergency. It is most often caused by athletic exertion.</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196</a:t>
            </a:fld>
            <a:endParaRPr 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Anatomy</a:t>
            </a:r>
            <a:endParaRPr lang="en-US" dirty="0"/>
          </a:p>
        </p:txBody>
      </p:sp>
      <p:sp>
        <p:nvSpPr>
          <p:cNvPr id="3" name="Content Placeholder 2"/>
          <p:cNvSpPr>
            <a:spLocks noGrp="1"/>
          </p:cNvSpPr>
          <p:nvPr>
            <p:ph idx="1"/>
          </p:nvPr>
        </p:nvSpPr>
        <p:spPr/>
        <p:txBody>
          <a:bodyPr/>
          <a:lstStyle/>
          <a:p>
            <a:r>
              <a:rPr lang="en-US" dirty="0" smtClean="0"/>
              <a:t>Compartments are groupings of muscles, nerves, and blood vessels in your arms and legs.</a:t>
            </a:r>
          </a:p>
          <a:p>
            <a:r>
              <a:rPr lang="en-US" dirty="0" smtClean="0"/>
              <a:t>Covering these tissues is a tough membrane called a fascia. The role of the fascia is to keep the tissues in place, and, therefore, the fascia does not stretch or expand easily.</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197</a:t>
            </a:fld>
            <a:endParaRPr lang="en-US"/>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4B08B3-80BE-4085-812B-4E4D037AAC67}" type="slidenum">
              <a:rPr lang="en-US" smtClean="0"/>
              <a:pPr/>
              <a:t>198</a:t>
            </a:fld>
            <a:endParaRPr lang="en-US"/>
          </a:p>
        </p:txBody>
      </p:sp>
      <p:pic>
        <p:nvPicPr>
          <p:cNvPr id="1026" name="Picture 2" descr="C:\Users\Administrator\Desktop\A00204F01.jpg"/>
          <p:cNvPicPr>
            <a:picLocks noChangeAspect="1" noChangeArrowheads="1"/>
          </p:cNvPicPr>
          <p:nvPr/>
        </p:nvPicPr>
        <p:blipFill>
          <a:blip r:embed="rId2" cstate="print"/>
          <a:srcRect/>
          <a:stretch>
            <a:fillRect/>
          </a:stretch>
        </p:blipFill>
        <p:spPr bwMode="auto">
          <a:xfrm>
            <a:off x="990600" y="293182"/>
            <a:ext cx="6553200" cy="6564818"/>
          </a:xfrm>
          <a:prstGeom prst="rect">
            <a:avLst/>
          </a:prstGeom>
          <a:noFill/>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Description</a:t>
            </a:r>
            <a:endParaRPr lang="en-US" dirty="0"/>
          </a:p>
        </p:txBody>
      </p:sp>
      <p:sp>
        <p:nvSpPr>
          <p:cNvPr id="3" name="Content Placeholder 2"/>
          <p:cNvSpPr>
            <a:spLocks noGrp="1"/>
          </p:cNvSpPr>
          <p:nvPr>
            <p:ph idx="1"/>
          </p:nvPr>
        </p:nvSpPr>
        <p:spPr/>
        <p:txBody>
          <a:bodyPr>
            <a:normAutofit lnSpcReduction="10000"/>
          </a:bodyPr>
          <a:lstStyle/>
          <a:p>
            <a:r>
              <a:rPr lang="en-US" dirty="0" smtClean="0"/>
              <a:t>Compartment syndrome develops when swelling or bleeding occurs within a compartment. Because the fascia does not stretch, this can cause increased pressure on the capillaries, nerves, and muscles in the compartment. </a:t>
            </a:r>
          </a:p>
          <a:p>
            <a:r>
              <a:rPr lang="en-US" dirty="0" smtClean="0"/>
              <a:t>Blood flow to muscle and nerve cells is disrupted. Without a steady supply of oxygen and nutrients, nerve and muscle cells can be damaged.</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199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Shoulder joint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00" y="1295400"/>
            <a:ext cx="5410200" cy="523198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084B08B3-80BE-4085-812B-4E4D037AAC67}"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a:xfrm>
            <a:off x="152400" y="1600200"/>
            <a:ext cx="8763000" cy="5029200"/>
          </a:xfrm>
        </p:spPr>
        <p:txBody>
          <a:bodyPr>
            <a:normAutofit fontScale="92500" lnSpcReduction="10000"/>
          </a:bodyPr>
          <a:lstStyle/>
          <a:p>
            <a:r>
              <a:rPr lang="en-US" b="1" dirty="0" smtClean="0"/>
              <a:t>After Surgery:</a:t>
            </a:r>
          </a:p>
          <a:p>
            <a:r>
              <a:rPr lang="en-US" dirty="0" smtClean="0"/>
              <a:t>Your surgeon may have you </a:t>
            </a:r>
            <a:r>
              <a:rPr lang="en-US" dirty="0" smtClean="0">
                <a:solidFill>
                  <a:srgbClr val="FF0000"/>
                </a:solidFill>
              </a:rPr>
              <a:t>wear a sling </a:t>
            </a:r>
            <a:r>
              <a:rPr lang="en-US" dirty="0" smtClean="0"/>
              <a:t>to support and protect the shoulder for a few days.</a:t>
            </a:r>
          </a:p>
          <a:p>
            <a:r>
              <a:rPr lang="en-US" dirty="0" smtClean="0"/>
              <a:t>The first few therapy treatments will focus on </a:t>
            </a:r>
            <a:r>
              <a:rPr lang="en-US" dirty="0" smtClean="0">
                <a:solidFill>
                  <a:srgbClr val="FF0000"/>
                </a:solidFill>
              </a:rPr>
              <a:t>controlling the pain and swelling </a:t>
            </a:r>
            <a:r>
              <a:rPr lang="en-US" dirty="0" smtClean="0"/>
              <a:t>from surgery.</a:t>
            </a:r>
          </a:p>
          <a:p>
            <a:r>
              <a:rPr lang="en-US" dirty="0" smtClean="0">
                <a:solidFill>
                  <a:srgbClr val="FF0000"/>
                </a:solidFill>
              </a:rPr>
              <a:t>Ice</a:t>
            </a:r>
            <a:r>
              <a:rPr lang="en-US" dirty="0" smtClean="0"/>
              <a:t> and electrical stimulation treatments may help.</a:t>
            </a:r>
          </a:p>
          <a:p>
            <a:r>
              <a:rPr lang="en-US" dirty="0" smtClean="0"/>
              <a:t>Your therapist may also use massage and other types of hands-on treatments to ease muscle spasm and pain.</a:t>
            </a:r>
          </a:p>
          <a:p>
            <a:r>
              <a:rPr lang="en-US" dirty="0" smtClean="0"/>
              <a:t>Therapists usually wait four weeks before starting range-of-motion exercises.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a:t>
            </a:fld>
            <a:endParaRPr lang="en-US"/>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Description</a:t>
            </a:r>
            <a:endParaRPr lang="en-US" dirty="0"/>
          </a:p>
        </p:txBody>
      </p:sp>
      <p:sp>
        <p:nvSpPr>
          <p:cNvPr id="3" name="Content Placeholder 2"/>
          <p:cNvSpPr>
            <a:spLocks noGrp="1"/>
          </p:cNvSpPr>
          <p:nvPr>
            <p:ph idx="1"/>
          </p:nvPr>
        </p:nvSpPr>
        <p:spPr/>
        <p:txBody>
          <a:bodyPr>
            <a:normAutofit fontScale="92500"/>
          </a:bodyPr>
          <a:lstStyle/>
          <a:p>
            <a:r>
              <a:rPr lang="en-US" dirty="0" smtClean="0"/>
              <a:t>In acute compartment syndrome, unless the pressure is relieved quickly, permanent disability and tissue death may result. This does not usually happen in chronic (exertional) compartment syndrome.</a:t>
            </a:r>
          </a:p>
          <a:p>
            <a:r>
              <a:rPr lang="en-US" dirty="0" smtClean="0"/>
              <a:t>Compartment syndrome most often occurs in the anterior (front) compartment of the lower leg (calf). It can also occur in other compartments in the leg, as well as in the arms, hands, feet, and buttocks.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200</a:t>
            </a:fld>
            <a:endParaRPr lang="en-US"/>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a:t>
            </a:r>
            <a:endParaRPr lang="en-US" dirty="0"/>
          </a:p>
        </p:txBody>
      </p:sp>
      <p:sp>
        <p:nvSpPr>
          <p:cNvPr id="3" name="Content Placeholder 2"/>
          <p:cNvSpPr>
            <a:spLocks noGrp="1"/>
          </p:cNvSpPr>
          <p:nvPr>
            <p:ph idx="1"/>
          </p:nvPr>
        </p:nvSpPr>
        <p:spPr/>
        <p:txBody>
          <a:bodyPr/>
          <a:lstStyle/>
          <a:p>
            <a:pPr fontAlgn="t"/>
            <a:r>
              <a:rPr lang="en-US" b="1" i="1" dirty="0" smtClean="0"/>
              <a:t>Acute Compartment Syndrome</a:t>
            </a:r>
          </a:p>
          <a:p>
            <a:pPr fontAlgn="t"/>
            <a:r>
              <a:rPr lang="en-US" dirty="0" smtClean="0"/>
              <a:t>Acute compartment syndrome usually develops after a severe injury, such as a car accident or a broken bone. Rarely, it develops after a relatively minor injury.</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201</a:t>
            </a:fld>
            <a:endParaRPr lang="en-US"/>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a:t>
            </a:r>
            <a:endParaRPr lang="en-US" dirty="0"/>
          </a:p>
        </p:txBody>
      </p:sp>
      <p:sp>
        <p:nvSpPr>
          <p:cNvPr id="3" name="Content Placeholder 2"/>
          <p:cNvSpPr>
            <a:spLocks noGrp="1"/>
          </p:cNvSpPr>
          <p:nvPr>
            <p:ph idx="1"/>
          </p:nvPr>
        </p:nvSpPr>
        <p:spPr>
          <a:xfrm>
            <a:off x="457200" y="1295400"/>
            <a:ext cx="7467600" cy="4953000"/>
          </a:xfrm>
        </p:spPr>
        <p:txBody>
          <a:bodyPr>
            <a:normAutofit fontScale="70000" lnSpcReduction="20000"/>
          </a:bodyPr>
          <a:lstStyle/>
          <a:p>
            <a:pPr fontAlgn="t"/>
            <a:r>
              <a:rPr lang="en-US" b="1" dirty="0" smtClean="0">
                <a:solidFill>
                  <a:srgbClr val="FF0000"/>
                </a:solidFill>
              </a:rPr>
              <a:t>A fracture.</a:t>
            </a:r>
            <a:endParaRPr lang="en-US" dirty="0" smtClean="0">
              <a:solidFill>
                <a:srgbClr val="FF0000"/>
              </a:solidFill>
            </a:endParaRPr>
          </a:p>
          <a:p>
            <a:pPr fontAlgn="t"/>
            <a:r>
              <a:rPr lang="en-US" b="1" dirty="0" smtClean="0"/>
              <a:t>A badly bruised muscle.</a:t>
            </a:r>
            <a:r>
              <a:rPr lang="en-US" dirty="0" smtClean="0"/>
              <a:t> This type of injury can occur when a motorcycle falls on the leg of the rider, or a football player is hit in the leg with another player's helmet.</a:t>
            </a:r>
          </a:p>
          <a:p>
            <a:pPr fontAlgn="t">
              <a:buNone/>
            </a:pPr>
            <a:endParaRPr lang="en-US" dirty="0" smtClean="0"/>
          </a:p>
          <a:p>
            <a:pPr fontAlgn="t"/>
            <a:r>
              <a:rPr lang="en-US" b="1" dirty="0" smtClean="0"/>
              <a:t>Reestablished blood flow after blocked circulation.</a:t>
            </a:r>
            <a:r>
              <a:rPr lang="en-US" dirty="0" smtClean="0"/>
              <a:t> This may occur after a surgeon repairs a damaged blood vessel that has been blocked for several hours. A blood vessel can also be blocked during sleep. Lying for too long in a position that blocks a blood vessel, then moving or waking up can cause this condition. Most healthy people will naturally move when blood flow to a limb is blocked during sleep. The development of compartment syndrome in this manner usually occurs in people who are neurologically compromised. This can happen after severe intoxication with alcohol or other drugs.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202</a:t>
            </a:fld>
            <a:endParaRPr lang="en-US"/>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a:t>
            </a:r>
            <a:endParaRPr lang="en-US" dirty="0"/>
          </a:p>
        </p:txBody>
      </p:sp>
      <p:sp>
        <p:nvSpPr>
          <p:cNvPr id="3" name="Content Placeholder 2"/>
          <p:cNvSpPr>
            <a:spLocks noGrp="1"/>
          </p:cNvSpPr>
          <p:nvPr>
            <p:ph idx="1"/>
          </p:nvPr>
        </p:nvSpPr>
        <p:spPr/>
        <p:txBody>
          <a:bodyPr>
            <a:normAutofit fontScale="92500"/>
          </a:bodyPr>
          <a:lstStyle/>
          <a:p>
            <a:pPr fontAlgn="t"/>
            <a:r>
              <a:rPr lang="en-US" b="1" dirty="0" smtClean="0"/>
              <a:t>Crush injuries.</a:t>
            </a:r>
            <a:endParaRPr lang="en-US" dirty="0" smtClean="0"/>
          </a:p>
          <a:p>
            <a:pPr fontAlgn="t"/>
            <a:r>
              <a:rPr lang="en-US" b="1" dirty="0" smtClean="0"/>
              <a:t>Anabolic steroid use.</a:t>
            </a:r>
            <a:r>
              <a:rPr lang="en-US" dirty="0" smtClean="0"/>
              <a:t> Taking steroids is a possible factor in compartment syndrome.</a:t>
            </a:r>
          </a:p>
          <a:p>
            <a:pPr fontAlgn="t"/>
            <a:r>
              <a:rPr lang="en-US" b="1" dirty="0" smtClean="0"/>
              <a:t>Constricting bandages.</a:t>
            </a:r>
            <a:r>
              <a:rPr lang="en-US" dirty="0" smtClean="0"/>
              <a:t> Casts and tight bandages may lead to compartment syndrome. If symptoms of compartment syndrome develop, remove or loosen any constricting bandages. If you have a cast, contact your doctor immediately.</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203</a:t>
            </a:fld>
            <a:endParaRPr lang="en-US"/>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Chronic (Exertional) Compartment Syndrome</a:t>
            </a:r>
            <a:endParaRPr lang="en-US" dirty="0"/>
          </a:p>
        </p:txBody>
      </p:sp>
      <p:sp>
        <p:nvSpPr>
          <p:cNvPr id="3" name="Content Placeholder 2"/>
          <p:cNvSpPr>
            <a:spLocks noGrp="1"/>
          </p:cNvSpPr>
          <p:nvPr>
            <p:ph idx="1"/>
          </p:nvPr>
        </p:nvSpPr>
        <p:spPr>
          <a:xfrm>
            <a:off x="457200" y="1600200"/>
            <a:ext cx="8153400" cy="4525963"/>
          </a:xfrm>
        </p:spPr>
        <p:txBody>
          <a:bodyPr>
            <a:normAutofit/>
          </a:bodyPr>
          <a:lstStyle/>
          <a:p>
            <a:pPr fontAlgn="t"/>
            <a:r>
              <a:rPr lang="en-US" dirty="0" smtClean="0"/>
              <a:t>The pain and swelling of chronic compartment syndrome is caused by exercise. Athletes who participate in activities with repetitive motions, such as running, biking, or swimming, are more likely to develop chronic compartment syndrome. This is usually relieved by discontinuing the exercise, and is usually not dangerous.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204</a:t>
            </a:fld>
            <a:endParaRPr lang="en-US"/>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a:xfrm>
            <a:off x="457200" y="1600200"/>
            <a:ext cx="7467600" cy="4800600"/>
          </a:xfrm>
        </p:spPr>
        <p:txBody>
          <a:bodyPr>
            <a:normAutofit lnSpcReduction="10000"/>
          </a:bodyPr>
          <a:lstStyle/>
          <a:p>
            <a:pPr fontAlgn="t"/>
            <a:r>
              <a:rPr lang="en-US" dirty="0" smtClean="0"/>
              <a:t>The </a:t>
            </a:r>
            <a:r>
              <a:rPr lang="en-US" dirty="0" smtClean="0">
                <a:solidFill>
                  <a:srgbClr val="FF0000"/>
                </a:solidFill>
              </a:rPr>
              <a:t>pain</a:t>
            </a:r>
            <a:r>
              <a:rPr lang="en-US" dirty="0" smtClean="0"/>
              <a:t> is more intense than what would be expected from the injury itself. Using or stretching the involved muscles increases the pain.</a:t>
            </a:r>
          </a:p>
          <a:p>
            <a:pPr fontAlgn="t"/>
            <a:r>
              <a:rPr lang="en-US" dirty="0" smtClean="0"/>
              <a:t>There may also be </a:t>
            </a:r>
            <a:r>
              <a:rPr lang="en-US" dirty="0" smtClean="0">
                <a:solidFill>
                  <a:srgbClr val="FF0000"/>
                </a:solidFill>
              </a:rPr>
              <a:t>tingling</a:t>
            </a:r>
            <a:r>
              <a:rPr lang="en-US" dirty="0" smtClean="0"/>
              <a:t> or burning sensations (paresthesias) in the skin.</a:t>
            </a:r>
          </a:p>
          <a:p>
            <a:pPr fontAlgn="t"/>
            <a:r>
              <a:rPr lang="en-US" dirty="0" smtClean="0"/>
              <a:t>The muscle may </a:t>
            </a:r>
            <a:r>
              <a:rPr lang="en-US" dirty="0" smtClean="0">
                <a:solidFill>
                  <a:srgbClr val="FF0000"/>
                </a:solidFill>
              </a:rPr>
              <a:t>feel tight or full</a:t>
            </a:r>
            <a:r>
              <a:rPr lang="en-US" dirty="0" smtClean="0"/>
              <a:t>.</a:t>
            </a:r>
          </a:p>
          <a:p>
            <a:pPr fontAlgn="t"/>
            <a:r>
              <a:rPr lang="en-US" dirty="0" smtClean="0">
                <a:solidFill>
                  <a:srgbClr val="FF0000"/>
                </a:solidFill>
              </a:rPr>
              <a:t>Numbness</a:t>
            </a:r>
            <a:r>
              <a:rPr lang="en-US" dirty="0" smtClean="0"/>
              <a:t> or paralysis are late signs of compartment syndrome. They usually indicate permanent tissue injury.</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205</a:t>
            </a:fld>
            <a:endParaRPr lang="en-US"/>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Chronic (Exertional) Compartment Syndrome</a:t>
            </a:r>
            <a:endParaRPr lang="en-US" dirty="0"/>
          </a:p>
        </p:txBody>
      </p:sp>
      <p:sp>
        <p:nvSpPr>
          <p:cNvPr id="3" name="Content Placeholder 2"/>
          <p:cNvSpPr>
            <a:spLocks noGrp="1"/>
          </p:cNvSpPr>
          <p:nvPr>
            <p:ph idx="1"/>
          </p:nvPr>
        </p:nvSpPr>
        <p:spPr/>
        <p:txBody>
          <a:bodyPr/>
          <a:lstStyle/>
          <a:p>
            <a:pPr fontAlgn="t"/>
            <a:r>
              <a:rPr lang="en-US" dirty="0" smtClean="0"/>
              <a:t>Chronic compartment syndrome causes pain or cramping during exercise. This pain subsides when activity stops. It most often occurs in the leg.</a:t>
            </a:r>
          </a:p>
          <a:p>
            <a:pPr fontAlgn="t"/>
            <a:r>
              <a:rPr lang="en-US" dirty="0" smtClean="0"/>
              <a:t>Symptoms may also include:</a:t>
            </a:r>
          </a:p>
          <a:p>
            <a:pPr fontAlgn="t"/>
            <a:r>
              <a:rPr lang="en-US" dirty="0" smtClean="0"/>
              <a:t>Numbness</a:t>
            </a:r>
          </a:p>
          <a:p>
            <a:pPr fontAlgn="t"/>
            <a:r>
              <a:rPr lang="en-US" dirty="0" smtClean="0"/>
              <a:t>Difficulty moving the foot</a:t>
            </a:r>
          </a:p>
          <a:p>
            <a:pPr fontAlgn="t"/>
            <a:r>
              <a:rPr lang="en-US" dirty="0" smtClean="0"/>
              <a:t>Visible muscle bulging</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206</a:t>
            </a:fld>
            <a:endParaRPr lang="en-US"/>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lstStyle/>
          <a:p>
            <a:pPr fontAlgn="t"/>
            <a:r>
              <a:rPr lang="en-US" b="1" i="1" dirty="0" smtClean="0"/>
              <a:t>Chronic (Exertional) Compartment Syndrome</a:t>
            </a:r>
          </a:p>
          <a:p>
            <a:pPr fontAlgn="t"/>
            <a:r>
              <a:rPr lang="en-US" b="1" dirty="0" smtClean="0"/>
              <a:t>Nonsurgical treatment.</a:t>
            </a:r>
            <a:r>
              <a:rPr lang="en-US" dirty="0" smtClean="0"/>
              <a:t> Physical therapy, orthotics (inserts for shoes), and anti-inflammatory medicines are sometimes suggested. They have had questionable results for relieving symptoms.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207</a:t>
            </a:fld>
            <a:endParaRPr lang="en-US"/>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lstStyle/>
          <a:p>
            <a:r>
              <a:rPr lang="en-US" dirty="0" smtClean="0"/>
              <a:t>Your symptoms may subside if you avoid the activity that caused the condition. Cross-training with low-impact activities may be an option. Some athletes have symptoms that are worse on certain surfaces (concrete vs. running track, or artficial turf vs. grass). Symptoms may be relieved by switching surfaces.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208</a:t>
            </a:fld>
            <a:endParaRPr lang="en-US"/>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Lateral collateral ligament (LCL) injury</a:t>
            </a:r>
            <a:endParaRPr lang="en-US" dirty="0"/>
          </a:p>
        </p:txBody>
      </p:sp>
      <p:sp>
        <p:nvSpPr>
          <p:cNvPr id="3" name="Content Placeholder 2"/>
          <p:cNvSpPr>
            <a:spLocks noGrp="1"/>
          </p:cNvSpPr>
          <p:nvPr>
            <p:ph idx="1"/>
          </p:nvPr>
        </p:nvSpPr>
        <p:spPr>
          <a:xfrm>
            <a:off x="457200" y="1600200"/>
            <a:ext cx="4419600" cy="4525963"/>
          </a:xfrm>
        </p:spPr>
        <p:txBody>
          <a:bodyPr/>
          <a:lstStyle/>
          <a:p>
            <a:r>
              <a:rPr lang="en-US" dirty="0" smtClean="0"/>
              <a:t>Lateral collateral ligament (</a:t>
            </a:r>
            <a:r>
              <a:rPr lang="en-US" dirty="0" smtClean="0">
                <a:solidFill>
                  <a:srgbClr val="FF0000"/>
                </a:solidFill>
              </a:rPr>
              <a:t>LCL</a:t>
            </a:r>
            <a:r>
              <a:rPr lang="en-US" dirty="0" smtClean="0"/>
              <a:t>) injury is an injury to the ligament on the </a:t>
            </a:r>
            <a:r>
              <a:rPr lang="en-US" dirty="0" smtClean="0">
                <a:solidFill>
                  <a:srgbClr val="FF0000"/>
                </a:solidFill>
              </a:rPr>
              <a:t>outer</a:t>
            </a:r>
            <a:r>
              <a:rPr lang="en-US" dirty="0" smtClean="0"/>
              <a:t> side of the knee.</a:t>
            </a:r>
          </a:p>
          <a:p>
            <a:r>
              <a:rPr lang="en-US" dirty="0" smtClean="0"/>
              <a:t>It can be a stretch, partial tear, or complete tear of the ligament.</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209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a:xfrm>
            <a:off x="152400" y="1600200"/>
            <a:ext cx="8763000" cy="5029200"/>
          </a:xfrm>
        </p:spPr>
        <p:txBody>
          <a:bodyPr>
            <a:normAutofit lnSpcReduction="10000"/>
          </a:bodyPr>
          <a:lstStyle/>
          <a:p>
            <a:r>
              <a:rPr lang="en-US" dirty="0" smtClean="0"/>
              <a:t>You will probably begin with </a:t>
            </a:r>
            <a:r>
              <a:rPr lang="en-US" dirty="0" smtClean="0">
                <a:solidFill>
                  <a:srgbClr val="FF0000"/>
                </a:solidFill>
              </a:rPr>
              <a:t>passive</a:t>
            </a:r>
            <a:r>
              <a:rPr lang="en-US" dirty="0" smtClean="0"/>
              <a:t> exercises.</a:t>
            </a:r>
          </a:p>
          <a:p>
            <a:r>
              <a:rPr lang="en-US" dirty="0" smtClean="0"/>
              <a:t>In passive exercises, the shoulder joint is moved, but your </a:t>
            </a:r>
            <a:r>
              <a:rPr lang="en-US" dirty="0" smtClean="0">
                <a:solidFill>
                  <a:srgbClr val="FF0000"/>
                </a:solidFill>
              </a:rPr>
              <a:t>muscles stay relaxed</a:t>
            </a:r>
            <a:r>
              <a:rPr lang="en-US" dirty="0" smtClean="0"/>
              <a:t>.</a:t>
            </a:r>
          </a:p>
          <a:p>
            <a:r>
              <a:rPr lang="en-US" dirty="0" smtClean="0"/>
              <a:t>Your therapist gently moves your joint and gradually </a:t>
            </a:r>
            <a:r>
              <a:rPr lang="en-US" dirty="0" smtClean="0">
                <a:solidFill>
                  <a:srgbClr val="FF0000"/>
                </a:solidFill>
              </a:rPr>
              <a:t>stretches your arm</a:t>
            </a:r>
            <a:r>
              <a:rPr lang="en-US" dirty="0" smtClean="0"/>
              <a:t>. You may be taught how to do passive exercises at home.</a:t>
            </a:r>
          </a:p>
          <a:p>
            <a:r>
              <a:rPr lang="en-US" dirty="0" smtClean="0"/>
              <a:t>Active therapy </a:t>
            </a:r>
            <a:r>
              <a:rPr lang="en-US" dirty="0" smtClean="0">
                <a:solidFill>
                  <a:srgbClr val="FF0000"/>
                </a:solidFill>
              </a:rPr>
              <a:t>starts six to eight weeks </a:t>
            </a:r>
            <a:r>
              <a:rPr lang="en-US" dirty="0" smtClean="0"/>
              <a:t>after surgery, giving the ligaments time to heal.</a:t>
            </a:r>
          </a:p>
          <a:p>
            <a:r>
              <a:rPr lang="en-US" dirty="0" smtClean="0"/>
              <a:t>Active range-of-motion exercises help you regain shoulder movement using your own muscle power.</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a:t>
            </a:fld>
            <a:endParaRPr lang="en-US"/>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Considerations</a:t>
            </a:r>
            <a:endParaRPr lang="en-US" dirty="0"/>
          </a:p>
        </p:txBody>
      </p:sp>
      <p:sp>
        <p:nvSpPr>
          <p:cNvPr id="3" name="Content Placeholder 2"/>
          <p:cNvSpPr>
            <a:spLocks noGrp="1"/>
          </p:cNvSpPr>
          <p:nvPr>
            <p:ph idx="1"/>
          </p:nvPr>
        </p:nvSpPr>
        <p:spPr>
          <a:xfrm>
            <a:off x="152400" y="1600200"/>
            <a:ext cx="4495800" cy="4525963"/>
          </a:xfrm>
        </p:spPr>
        <p:txBody>
          <a:bodyPr>
            <a:normAutofit fontScale="92500"/>
          </a:bodyPr>
          <a:lstStyle/>
          <a:p>
            <a:r>
              <a:rPr lang="en-US" dirty="0" smtClean="0"/>
              <a:t>The lateral collateral ligament (LCL) goes from the top part of the </a:t>
            </a:r>
            <a:r>
              <a:rPr lang="en-US" dirty="0" smtClean="0">
                <a:solidFill>
                  <a:srgbClr val="FF0000"/>
                </a:solidFill>
              </a:rPr>
              <a:t>fibula</a:t>
            </a:r>
            <a:r>
              <a:rPr lang="en-US" dirty="0" smtClean="0"/>
              <a:t> (the bone on the outside of the lower leg) to the </a:t>
            </a:r>
            <a:r>
              <a:rPr lang="en-US" dirty="0" smtClean="0">
                <a:solidFill>
                  <a:srgbClr val="FF0000"/>
                </a:solidFill>
              </a:rPr>
              <a:t>outside</a:t>
            </a:r>
            <a:r>
              <a:rPr lang="en-US" dirty="0" smtClean="0"/>
              <a:t> part of the lower </a:t>
            </a:r>
            <a:r>
              <a:rPr lang="en-US" dirty="0" smtClean="0">
                <a:solidFill>
                  <a:srgbClr val="FF0000"/>
                </a:solidFill>
              </a:rPr>
              <a:t>thigh</a:t>
            </a:r>
            <a:r>
              <a:rPr lang="en-US" dirty="0" smtClean="0"/>
              <a:t> bone.</a:t>
            </a:r>
          </a:p>
          <a:p>
            <a:r>
              <a:rPr lang="en-US" dirty="0" smtClean="0"/>
              <a:t>The ligament helps keep the outer side of the knee joint stable.</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210</a:t>
            </a:fld>
            <a:endParaRPr lang="en-US"/>
          </a:p>
        </p:txBody>
      </p:sp>
      <p:pic>
        <p:nvPicPr>
          <p:cNvPr id="1026" name="Picture 2" descr="C:\Users\Administrator\Desktop\8839.jpg"/>
          <p:cNvPicPr>
            <a:picLocks noChangeAspect="1" noChangeArrowheads="1"/>
          </p:cNvPicPr>
          <p:nvPr/>
        </p:nvPicPr>
        <p:blipFill>
          <a:blip r:embed="rId2" cstate="print"/>
          <a:srcRect/>
          <a:stretch>
            <a:fillRect/>
          </a:stretch>
        </p:blipFill>
        <p:spPr bwMode="auto">
          <a:xfrm>
            <a:off x="4724400" y="1600200"/>
            <a:ext cx="4114800" cy="3291840"/>
          </a:xfrm>
          <a:prstGeom prst="rect">
            <a:avLst/>
          </a:prstGeom>
          <a:noFill/>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dirty="0"/>
          </a:p>
        </p:txBody>
      </p:sp>
      <p:sp>
        <p:nvSpPr>
          <p:cNvPr id="3" name="Content Placeholder 2"/>
          <p:cNvSpPr>
            <a:spLocks noGrp="1"/>
          </p:cNvSpPr>
          <p:nvPr>
            <p:ph idx="1"/>
          </p:nvPr>
        </p:nvSpPr>
        <p:spPr>
          <a:xfrm>
            <a:off x="457200" y="1600200"/>
            <a:ext cx="3657600" cy="4525963"/>
          </a:xfrm>
        </p:spPr>
        <p:txBody>
          <a:bodyPr>
            <a:normAutofit lnSpcReduction="10000"/>
          </a:bodyPr>
          <a:lstStyle/>
          <a:p>
            <a:r>
              <a:rPr lang="en-US" dirty="0" smtClean="0"/>
              <a:t>The LCL is usually injured by </a:t>
            </a:r>
            <a:r>
              <a:rPr lang="en-US" dirty="0" smtClean="0">
                <a:solidFill>
                  <a:srgbClr val="FF0000"/>
                </a:solidFill>
              </a:rPr>
              <a:t>pressure</a:t>
            </a:r>
            <a:r>
              <a:rPr lang="en-US" dirty="0" smtClean="0"/>
              <a:t> or an injury that pushes the </a:t>
            </a:r>
            <a:r>
              <a:rPr lang="en-US" dirty="0" smtClean="0">
                <a:solidFill>
                  <a:srgbClr val="FF0000"/>
                </a:solidFill>
              </a:rPr>
              <a:t>knee</a:t>
            </a:r>
            <a:r>
              <a:rPr lang="en-US" dirty="0" smtClean="0"/>
              <a:t> joint from the </a:t>
            </a:r>
            <a:r>
              <a:rPr lang="en-US" dirty="0" smtClean="0">
                <a:solidFill>
                  <a:srgbClr val="FF0000"/>
                </a:solidFill>
              </a:rPr>
              <a:t>inside</a:t>
            </a:r>
            <a:r>
              <a:rPr lang="en-US" dirty="0" smtClean="0"/>
              <a:t>, which results in stress on the outside part of the joint.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211</a:t>
            </a:fld>
            <a:endParaRPr lang="en-US"/>
          </a:p>
        </p:txBody>
      </p:sp>
      <p:pic>
        <p:nvPicPr>
          <p:cNvPr id="2050" name="Picture 2" descr="C:\Users\Administrator\Desktop\8840.jpg"/>
          <p:cNvPicPr>
            <a:picLocks noChangeAspect="1" noChangeArrowheads="1"/>
          </p:cNvPicPr>
          <p:nvPr/>
        </p:nvPicPr>
        <p:blipFill>
          <a:blip r:embed="rId2" cstate="print"/>
          <a:srcRect/>
          <a:stretch>
            <a:fillRect/>
          </a:stretch>
        </p:blipFill>
        <p:spPr bwMode="auto">
          <a:xfrm>
            <a:off x="4343400" y="1752600"/>
            <a:ext cx="4343400" cy="3474720"/>
          </a:xfrm>
          <a:prstGeom prst="rect">
            <a:avLst/>
          </a:prstGeom>
          <a:noFill/>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Symptoms of a tear in the lateral collateral ligament are:</a:t>
            </a:r>
          </a:p>
          <a:p>
            <a:r>
              <a:rPr lang="en-US" dirty="0" smtClean="0">
                <a:hlinkClick r:id="rId2"/>
              </a:rPr>
              <a:t>Knee swelling</a:t>
            </a:r>
            <a:endParaRPr lang="en-US" dirty="0" smtClean="0"/>
          </a:p>
          <a:p>
            <a:r>
              <a:rPr lang="en-US" dirty="0" smtClean="0">
                <a:solidFill>
                  <a:srgbClr val="FF0000"/>
                </a:solidFill>
              </a:rPr>
              <a:t>Locking</a:t>
            </a:r>
            <a:r>
              <a:rPr lang="en-US" dirty="0" smtClean="0"/>
              <a:t> or </a:t>
            </a:r>
            <a:r>
              <a:rPr lang="en-US" dirty="0" smtClean="0">
                <a:solidFill>
                  <a:srgbClr val="FF0000"/>
                </a:solidFill>
              </a:rPr>
              <a:t>catching</a:t>
            </a:r>
            <a:r>
              <a:rPr lang="en-US" dirty="0" smtClean="0"/>
              <a:t> of the knee with movement</a:t>
            </a:r>
          </a:p>
          <a:p>
            <a:r>
              <a:rPr lang="en-US" dirty="0" smtClean="0">
                <a:solidFill>
                  <a:srgbClr val="FF0000"/>
                </a:solidFill>
              </a:rPr>
              <a:t>Pain</a:t>
            </a:r>
            <a:r>
              <a:rPr lang="en-US" dirty="0" smtClean="0"/>
              <a:t> or </a:t>
            </a:r>
            <a:r>
              <a:rPr lang="en-US" dirty="0" smtClean="0">
                <a:solidFill>
                  <a:srgbClr val="FF0000"/>
                </a:solidFill>
              </a:rPr>
              <a:t>tenderness</a:t>
            </a:r>
            <a:r>
              <a:rPr lang="en-US" dirty="0" smtClean="0"/>
              <a:t> along the outside of the knee</a:t>
            </a:r>
          </a:p>
          <a:p>
            <a:r>
              <a:rPr lang="en-US" dirty="0" smtClean="0"/>
              <a:t>Knee gives way, or feels like it is going to give way, when it is active or stressed in a certain way</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212</a:t>
            </a:fld>
            <a:endParaRPr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Aid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lateral collateral ligament test may reveal </a:t>
            </a:r>
            <a:r>
              <a:rPr lang="en-US" dirty="0" smtClean="0">
                <a:solidFill>
                  <a:srgbClr val="FF0000"/>
                </a:solidFill>
              </a:rPr>
              <a:t>looseness</a:t>
            </a:r>
            <a:r>
              <a:rPr lang="en-US" dirty="0" smtClean="0"/>
              <a:t> in the ligament. This involves bending the knee to </a:t>
            </a:r>
            <a:r>
              <a:rPr lang="en-US" dirty="0" smtClean="0">
                <a:solidFill>
                  <a:srgbClr val="FF0000"/>
                </a:solidFill>
              </a:rPr>
              <a:t>25 degrees </a:t>
            </a:r>
            <a:r>
              <a:rPr lang="en-US" dirty="0" smtClean="0"/>
              <a:t>and placing pressure on the inside surface of the knee.</a:t>
            </a:r>
          </a:p>
          <a:p>
            <a:r>
              <a:rPr lang="en-US" dirty="0" smtClean="0"/>
              <a:t>Other tests may include:</a:t>
            </a:r>
          </a:p>
          <a:p>
            <a:r>
              <a:rPr lang="en-US" dirty="0" smtClean="0"/>
              <a:t>Knee </a:t>
            </a:r>
            <a:r>
              <a:rPr lang="en-US" dirty="0" smtClean="0">
                <a:hlinkClick r:id="rId2"/>
              </a:rPr>
              <a:t>joint x-rays</a:t>
            </a:r>
            <a:endParaRPr lang="en-US" dirty="0" smtClean="0"/>
          </a:p>
          <a:p>
            <a:r>
              <a:rPr lang="en-US" dirty="0" smtClean="0"/>
              <a:t>Knee </a:t>
            </a:r>
            <a:r>
              <a:rPr lang="en-US" dirty="0" smtClean="0">
                <a:hlinkClick r:id="rId3"/>
              </a:rPr>
              <a:t>MRI</a:t>
            </a:r>
            <a:endParaRPr lang="en-US" dirty="0" smtClean="0"/>
          </a:p>
          <a:p>
            <a:r>
              <a:rPr lang="en-US" dirty="0" smtClean="0"/>
              <a:t>Treatment includes:</a:t>
            </a:r>
          </a:p>
          <a:p>
            <a:r>
              <a:rPr lang="en-US" dirty="0" smtClean="0">
                <a:solidFill>
                  <a:srgbClr val="FF0000"/>
                </a:solidFill>
              </a:rPr>
              <a:t>Applying</a:t>
            </a:r>
            <a:r>
              <a:rPr lang="en-US" dirty="0" smtClean="0"/>
              <a:t> ice to the area</a:t>
            </a:r>
          </a:p>
          <a:p>
            <a:r>
              <a:rPr lang="en-US" dirty="0" smtClean="0"/>
              <a:t>Nonsteroidal </a:t>
            </a:r>
            <a:r>
              <a:rPr lang="en-US" dirty="0" smtClean="0">
                <a:solidFill>
                  <a:srgbClr val="FF0000"/>
                </a:solidFill>
              </a:rPr>
              <a:t>anti-inflammatory drugs (NSAIDs)</a:t>
            </a:r>
          </a:p>
          <a:p>
            <a:r>
              <a:rPr lang="en-US" dirty="0" smtClean="0"/>
              <a:t>Raising the knee above heart level</a:t>
            </a:r>
          </a:p>
        </p:txBody>
      </p:sp>
      <p:sp>
        <p:nvSpPr>
          <p:cNvPr id="4" name="Slide Number Placeholder 3"/>
          <p:cNvSpPr>
            <a:spLocks noGrp="1"/>
          </p:cNvSpPr>
          <p:nvPr>
            <p:ph type="sldNum" sz="quarter" idx="12"/>
          </p:nvPr>
        </p:nvSpPr>
        <p:spPr/>
        <p:txBody>
          <a:bodyPr/>
          <a:lstStyle/>
          <a:p>
            <a:fld id="{084B08B3-80BE-4085-812B-4E4D037AAC67}" type="slidenum">
              <a:rPr lang="en-US" smtClean="0"/>
              <a:pPr/>
              <a:t>213</a:t>
            </a:fld>
            <a:endParaRPr 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Aid</a:t>
            </a:r>
            <a:endParaRPr lang="en-US" dirty="0"/>
          </a:p>
        </p:txBody>
      </p:sp>
      <p:sp>
        <p:nvSpPr>
          <p:cNvPr id="3" name="Content Placeholder 2"/>
          <p:cNvSpPr>
            <a:spLocks noGrp="1"/>
          </p:cNvSpPr>
          <p:nvPr>
            <p:ph idx="1"/>
          </p:nvPr>
        </p:nvSpPr>
        <p:spPr/>
        <p:txBody>
          <a:bodyPr>
            <a:normAutofit fontScale="92500"/>
          </a:bodyPr>
          <a:lstStyle/>
          <a:p>
            <a:r>
              <a:rPr lang="en-US" dirty="0" smtClean="0"/>
              <a:t>You should </a:t>
            </a:r>
            <a:r>
              <a:rPr lang="en-US" dirty="0" smtClean="0">
                <a:solidFill>
                  <a:srgbClr val="FF0000"/>
                </a:solidFill>
              </a:rPr>
              <a:t>limit physical activity </a:t>
            </a:r>
            <a:r>
              <a:rPr lang="en-US" dirty="0" smtClean="0"/>
              <a:t>until the pain and swelling go away. The doctor may put you on </a:t>
            </a:r>
            <a:r>
              <a:rPr lang="en-US" dirty="0" smtClean="0">
                <a:solidFill>
                  <a:srgbClr val="FF0000"/>
                </a:solidFill>
              </a:rPr>
              <a:t>crtuches</a:t>
            </a:r>
            <a:r>
              <a:rPr lang="en-US" dirty="0" smtClean="0"/>
              <a:t> and in a </a:t>
            </a:r>
            <a:r>
              <a:rPr lang="en-US" dirty="0" smtClean="0">
                <a:solidFill>
                  <a:srgbClr val="FF0000"/>
                </a:solidFill>
              </a:rPr>
              <a:t>brace</a:t>
            </a:r>
            <a:r>
              <a:rPr lang="en-US" dirty="0" smtClean="0"/>
              <a:t> to protect the ligament. You may also be told not to put </a:t>
            </a:r>
            <a:r>
              <a:rPr lang="en-US" dirty="0" smtClean="0">
                <a:solidFill>
                  <a:srgbClr val="FF0000"/>
                </a:solidFill>
              </a:rPr>
              <a:t>any weight </a:t>
            </a:r>
            <a:r>
              <a:rPr lang="en-US" dirty="0" smtClean="0"/>
              <a:t>on your knee when you walk.</a:t>
            </a:r>
          </a:p>
          <a:p>
            <a:r>
              <a:rPr lang="en-US" dirty="0" smtClean="0"/>
              <a:t>After a period of keeping the knee still, you should do </a:t>
            </a:r>
            <a:r>
              <a:rPr lang="en-US" dirty="0" smtClean="0">
                <a:solidFill>
                  <a:srgbClr val="FF0000"/>
                </a:solidFill>
              </a:rPr>
              <a:t>exercises</a:t>
            </a:r>
            <a:r>
              <a:rPr lang="en-US" dirty="0" smtClean="0"/>
              <a:t> to </a:t>
            </a:r>
            <a:r>
              <a:rPr lang="en-US" dirty="0" smtClean="0">
                <a:solidFill>
                  <a:srgbClr val="FF0000"/>
                </a:solidFill>
              </a:rPr>
              <a:t>strengthen</a:t>
            </a:r>
            <a:r>
              <a:rPr lang="en-US" dirty="0" smtClean="0"/>
              <a:t> and </a:t>
            </a:r>
            <a:r>
              <a:rPr lang="en-US" dirty="0" smtClean="0">
                <a:solidFill>
                  <a:srgbClr val="FF0000"/>
                </a:solidFill>
              </a:rPr>
              <a:t>stretch</a:t>
            </a:r>
            <a:r>
              <a:rPr lang="en-US" dirty="0" smtClean="0"/>
              <a:t> the knee. Physical therapy may help you regain knee and leg strength.</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214</a:t>
            </a:fld>
            <a:endParaRPr 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Aid</a:t>
            </a:r>
            <a:endParaRPr lang="en-US" dirty="0"/>
          </a:p>
        </p:txBody>
      </p:sp>
      <p:sp>
        <p:nvSpPr>
          <p:cNvPr id="3" name="Content Placeholder 2"/>
          <p:cNvSpPr>
            <a:spLocks noGrp="1"/>
          </p:cNvSpPr>
          <p:nvPr>
            <p:ph idx="1"/>
          </p:nvPr>
        </p:nvSpPr>
        <p:spPr>
          <a:xfrm>
            <a:off x="228600" y="1600200"/>
            <a:ext cx="4038600" cy="4525963"/>
          </a:xfrm>
        </p:spPr>
        <p:txBody>
          <a:bodyPr>
            <a:normAutofit/>
          </a:bodyPr>
          <a:lstStyle/>
          <a:p>
            <a:r>
              <a:rPr lang="en-US" dirty="0" smtClean="0">
                <a:solidFill>
                  <a:srgbClr val="FF0000"/>
                </a:solidFill>
              </a:rPr>
              <a:t>Surgery</a:t>
            </a:r>
            <a:r>
              <a:rPr lang="en-US" dirty="0" smtClean="0"/>
              <a:t> is often </a:t>
            </a:r>
            <a:r>
              <a:rPr lang="en-US" dirty="0" smtClean="0">
                <a:solidFill>
                  <a:srgbClr val="FF0000"/>
                </a:solidFill>
              </a:rPr>
              <a:t>not</a:t>
            </a:r>
            <a:r>
              <a:rPr lang="en-US" dirty="0" smtClean="0"/>
              <a:t> needed when only the </a:t>
            </a:r>
            <a:r>
              <a:rPr lang="en-US" dirty="0" smtClean="0">
                <a:solidFill>
                  <a:srgbClr val="FF0000"/>
                </a:solidFill>
              </a:rPr>
              <a:t>LCL</a:t>
            </a:r>
            <a:r>
              <a:rPr lang="en-US" dirty="0" smtClean="0"/>
              <a:t> has been torn. However, this ligament is often injured during </a:t>
            </a:r>
            <a:r>
              <a:rPr lang="en-US" dirty="0" smtClean="0">
                <a:solidFill>
                  <a:srgbClr val="FF0000"/>
                </a:solidFill>
              </a:rPr>
              <a:t>significant trauma</a:t>
            </a:r>
            <a:r>
              <a:rPr lang="en-US" dirty="0" smtClean="0"/>
              <a:t>, including knee </a:t>
            </a:r>
            <a:r>
              <a:rPr lang="en-US" dirty="0" smtClean="0">
                <a:solidFill>
                  <a:srgbClr val="FF0000"/>
                </a:solidFill>
              </a:rPr>
              <a:t>dislocations</a:t>
            </a:r>
            <a:r>
              <a:rPr lang="en-US" dirty="0" smtClean="0"/>
              <a: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215</a:t>
            </a:fld>
            <a:endParaRPr 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Medial collateral ligament (MCL) injury of the knee</a:t>
            </a:r>
            <a:endParaRPr lang="en-US" dirty="0"/>
          </a:p>
        </p:txBody>
      </p:sp>
      <p:sp>
        <p:nvSpPr>
          <p:cNvPr id="3" name="Content Placeholder 2"/>
          <p:cNvSpPr>
            <a:spLocks noGrp="1"/>
          </p:cNvSpPr>
          <p:nvPr>
            <p:ph idx="1"/>
          </p:nvPr>
        </p:nvSpPr>
        <p:spPr>
          <a:xfrm>
            <a:off x="228600" y="1600200"/>
            <a:ext cx="4419600" cy="4525963"/>
          </a:xfrm>
        </p:spPr>
        <p:txBody>
          <a:bodyPr>
            <a:normAutofit fontScale="92500"/>
          </a:bodyPr>
          <a:lstStyle/>
          <a:p>
            <a:r>
              <a:rPr lang="en-US" dirty="0" smtClean="0"/>
              <a:t>Medial collateral ligament (</a:t>
            </a:r>
            <a:r>
              <a:rPr lang="en-US" dirty="0" smtClean="0">
                <a:solidFill>
                  <a:srgbClr val="FF0000"/>
                </a:solidFill>
              </a:rPr>
              <a:t>MCL</a:t>
            </a:r>
            <a:r>
              <a:rPr lang="en-US" dirty="0" smtClean="0"/>
              <a:t>) injury is an injury to the ligament on the </a:t>
            </a:r>
            <a:r>
              <a:rPr lang="en-US" dirty="0" smtClean="0">
                <a:solidFill>
                  <a:srgbClr val="FF0000"/>
                </a:solidFill>
              </a:rPr>
              <a:t>inner</a:t>
            </a:r>
            <a:r>
              <a:rPr lang="en-US" dirty="0" smtClean="0"/>
              <a:t> part of the knee. This ligament keeps your shin bone (</a:t>
            </a:r>
            <a:r>
              <a:rPr lang="en-US" dirty="0" smtClean="0">
                <a:solidFill>
                  <a:srgbClr val="FF0000"/>
                </a:solidFill>
              </a:rPr>
              <a:t>tibia</a:t>
            </a:r>
            <a:r>
              <a:rPr lang="en-US" dirty="0" smtClean="0"/>
              <a:t>) in place.</a:t>
            </a:r>
          </a:p>
          <a:p>
            <a:r>
              <a:rPr lang="en-US" dirty="0" smtClean="0"/>
              <a:t>It can be a stretch, partial tear, or complete tear of the ligament.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216</a:t>
            </a:fld>
            <a:endParaRPr lang="en-US"/>
          </a:p>
        </p:txBody>
      </p:sp>
      <p:pic>
        <p:nvPicPr>
          <p:cNvPr id="3074" name="Picture 2" descr="C:\Users\Administrator\Desktop\8862.jpg"/>
          <p:cNvPicPr>
            <a:picLocks noChangeAspect="1" noChangeArrowheads="1"/>
          </p:cNvPicPr>
          <p:nvPr/>
        </p:nvPicPr>
        <p:blipFill>
          <a:blip r:embed="rId2" cstate="print"/>
          <a:srcRect/>
          <a:stretch>
            <a:fillRect/>
          </a:stretch>
        </p:blipFill>
        <p:spPr bwMode="auto">
          <a:xfrm>
            <a:off x="4724400" y="1752600"/>
            <a:ext cx="4191000" cy="3352800"/>
          </a:xfrm>
          <a:prstGeom prst="rect">
            <a:avLst/>
          </a:prstGeom>
          <a:noFill/>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Considerations</a:t>
            </a:r>
            <a:endParaRPr lang="en-US" dirty="0"/>
          </a:p>
        </p:txBody>
      </p:sp>
      <p:sp>
        <p:nvSpPr>
          <p:cNvPr id="3" name="Content Placeholder 2"/>
          <p:cNvSpPr>
            <a:spLocks noGrp="1"/>
          </p:cNvSpPr>
          <p:nvPr>
            <p:ph idx="1"/>
          </p:nvPr>
        </p:nvSpPr>
        <p:spPr>
          <a:xfrm>
            <a:off x="457200" y="1600200"/>
            <a:ext cx="4572000" cy="4525963"/>
          </a:xfrm>
        </p:spPr>
        <p:txBody>
          <a:bodyPr/>
          <a:lstStyle/>
          <a:p>
            <a:r>
              <a:rPr lang="en-US" dirty="0" smtClean="0"/>
              <a:t>The medial collateral ligament (MCL) goes from the </a:t>
            </a:r>
            <a:r>
              <a:rPr lang="en-US" dirty="0" smtClean="0">
                <a:solidFill>
                  <a:srgbClr val="FF0000"/>
                </a:solidFill>
              </a:rPr>
              <a:t>inside</a:t>
            </a:r>
            <a:r>
              <a:rPr lang="en-US" dirty="0" smtClean="0"/>
              <a:t> surface of the </a:t>
            </a:r>
            <a:r>
              <a:rPr lang="en-US" dirty="0" smtClean="0">
                <a:solidFill>
                  <a:srgbClr val="FF0000"/>
                </a:solidFill>
              </a:rPr>
              <a:t>upper</a:t>
            </a:r>
            <a:r>
              <a:rPr lang="en-US" dirty="0" smtClean="0"/>
              <a:t> shin bone to the </a:t>
            </a:r>
            <a:r>
              <a:rPr lang="en-US" dirty="0" smtClean="0">
                <a:solidFill>
                  <a:srgbClr val="FF0000"/>
                </a:solidFill>
              </a:rPr>
              <a:t>inner</a:t>
            </a:r>
            <a:r>
              <a:rPr lang="en-US" dirty="0" smtClean="0"/>
              <a:t> surface of the bottom </a:t>
            </a:r>
            <a:r>
              <a:rPr lang="en-US" dirty="0" smtClean="0">
                <a:solidFill>
                  <a:srgbClr val="FF0000"/>
                </a:solidFill>
              </a:rPr>
              <a:t>thigh</a:t>
            </a:r>
            <a:r>
              <a:rPr lang="en-US" dirty="0" smtClean="0"/>
              <a:t> bone.</a:t>
            </a:r>
          </a:p>
          <a:p>
            <a:r>
              <a:rPr lang="en-US" dirty="0" smtClean="0"/>
              <a:t>The ligament helps keep the inside portion of the knee joint stable.</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217</a:t>
            </a:fld>
            <a:endParaRPr lang="en-US"/>
          </a:p>
        </p:txBody>
      </p:sp>
      <p:pic>
        <p:nvPicPr>
          <p:cNvPr id="4098" name="Picture 2" descr="C:\Users\Administrator\Desktop\8863.jpg"/>
          <p:cNvPicPr>
            <a:picLocks noChangeAspect="1" noChangeArrowheads="1"/>
          </p:cNvPicPr>
          <p:nvPr/>
        </p:nvPicPr>
        <p:blipFill>
          <a:blip r:embed="rId2" cstate="print"/>
          <a:srcRect/>
          <a:stretch>
            <a:fillRect/>
          </a:stretch>
        </p:blipFill>
        <p:spPr bwMode="auto">
          <a:xfrm>
            <a:off x="5029200" y="1676400"/>
            <a:ext cx="3905250" cy="3352800"/>
          </a:xfrm>
          <a:prstGeom prst="rect">
            <a:avLst/>
          </a:prstGeom>
          <a:noFill/>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dirty="0"/>
          </a:p>
        </p:txBody>
      </p:sp>
      <p:sp>
        <p:nvSpPr>
          <p:cNvPr id="3" name="Content Placeholder 2"/>
          <p:cNvSpPr>
            <a:spLocks noGrp="1"/>
          </p:cNvSpPr>
          <p:nvPr>
            <p:ph idx="1"/>
          </p:nvPr>
        </p:nvSpPr>
        <p:spPr/>
        <p:txBody>
          <a:bodyPr/>
          <a:lstStyle/>
          <a:p>
            <a:r>
              <a:rPr lang="en-US" dirty="0" smtClean="0"/>
              <a:t>The </a:t>
            </a:r>
            <a:r>
              <a:rPr lang="en-US" dirty="0" smtClean="0">
                <a:solidFill>
                  <a:srgbClr val="FF0000"/>
                </a:solidFill>
              </a:rPr>
              <a:t>MCL</a:t>
            </a:r>
            <a:r>
              <a:rPr lang="en-US" dirty="0" smtClean="0"/>
              <a:t> is usually injured by pressure or stress on the </a:t>
            </a:r>
            <a:r>
              <a:rPr lang="en-US" dirty="0" smtClean="0">
                <a:solidFill>
                  <a:srgbClr val="FF0000"/>
                </a:solidFill>
              </a:rPr>
              <a:t>outside</a:t>
            </a:r>
            <a:r>
              <a:rPr lang="en-US" dirty="0" smtClean="0"/>
              <a:t> part of the knee. A block to the outside part of the knee during football is a common way for this ligament to be injured.</a:t>
            </a:r>
          </a:p>
          <a:p>
            <a:r>
              <a:rPr lang="en-US" dirty="0" smtClean="0"/>
              <a:t>It is often </a:t>
            </a:r>
            <a:r>
              <a:rPr lang="en-US" dirty="0" smtClean="0">
                <a:solidFill>
                  <a:srgbClr val="FF0000"/>
                </a:solidFill>
              </a:rPr>
              <a:t>injured</a:t>
            </a:r>
            <a:r>
              <a:rPr lang="en-US" dirty="0" smtClean="0"/>
              <a:t> at the same time as an </a:t>
            </a:r>
            <a:r>
              <a:rPr lang="en-US" dirty="0" smtClean="0">
                <a:hlinkClick r:id="rId2"/>
              </a:rPr>
              <a:t>anterior cruciate ligament (ACL) injury</a:t>
            </a:r>
            <a:r>
              <a:rPr lang="en-US" dirty="0" smtClean="0"/>
              <a:t> occurs.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218</a:t>
            </a:fld>
            <a:endParaRPr lang="en-US"/>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Symptoms of a tear in the medial collateral ligament are:</a:t>
            </a:r>
          </a:p>
          <a:p>
            <a:r>
              <a:rPr lang="en-US" dirty="0" smtClean="0">
                <a:hlinkClick r:id="rId2"/>
              </a:rPr>
              <a:t>Knee swelling</a:t>
            </a:r>
            <a:endParaRPr lang="en-US" dirty="0" smtClean="0"/>
          </a:p>
          <a:p>
            <a:r>
              <a:rPr lang="en-US" dirty="0" smtClean="0">
                <a:solidFill>
                  <a:srgbClr val="FF0000"/>
                </a:solidFill>
              </a:rPr>
              <a:t>Locking</a:t>
            </a:r>
            <a:r>
              <a:rPr lang="en-US" dirty="0" smtClean="0"/>
              <a:t> or </a:t>
            </a:r>
            <a:r>
              <a:rPr lang="en-US" dirty="0" smtClean="0">
                <a:solidFill>
                  <a:srgbClr val="FF0000"/>
                </a:solidFill>
              </a:rPr>
              <a:t>catching</a:t>
            </a:r>
            <a:r>
              <a:rPr lang="en-US" dirty="0" smtClean="0"/>
              <a:t> of the knee with movement</a:t>
            </a:r>
          </a:p>
          <a:p>
            <a:r>
              <a:rPr lang="en-US" dirty="0" smtClean="0">
                <a:solidFill>
                  <a:srgbClr val="FF0000"/>
                </a:solidFill>
              </a:rPr>
              <a:t>Pain</a:t>
            </a:r>
            <a:r>
              <a:rPr lang="en-US" dirty="0" smtClean="0"/>
              <a:t> and tenderness along the </a:t>
            </a:r>
            <a:r>
              <a:rPr lang="en-US" dirty="0" smtClean="0">
                <a:solidFill>
                  <a:srgbClr val="FF0000"/>
                </a:solidFill>
              </a:rPr>
              <a:t>inside</a:t>
            </a:r>
            <a:r>
              <a:rPr lang="en-US" dirty="0" smtClean="0"/>
              <a:t> of the joint</a:t>
            </a:r>
          </a:p>
          <a:p>
            <a:r>
              <a:rPr lang="en-US" dirty="0" smtClean="0"/>
              <a:t>The knee gives way or feels like it is going to give way when it is active or stressed in a certain way</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219</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a:xfrm>
            <a:off x="228600" y="1600200"/>
            <a:ext cx="8763000" cy="4525963"/>
          </a:xfrm>
        </p:spPr>
        <p:txBody>
          <a:bodyPr>
            <a:normAutofit lnSpcReduction="10000"/>
          </a:bodyPr>
          <a:lstStyle/>
          <a:p>
            <a:r>
              <a:rPr lang="en-US" dirty="0" smtClean="0"/>
              <a:t>You might begin with </a:t>
            </a:r>
            <a:r>
              <a:rPr lang="en-US" dirty="0" smtClean="0">
                <a:solidFill>
                  <a:srgbClr val="FF0000"/>
                </a:solidFill>
              </a:rPr>
              <a:t>light isometric </a:t>
            </a:r>
            <a:r>
              <a:rPr lang="en-US" dirty="0" smtClean="0"/>
              <a:t>strengthening exercises. These exercises work the muscles without straining the healing joint.</a:t>
            </a:r>
          </a:p>
          <a:p>
            <a:r>
              <a:rPr lang="en-US" dirty="0" smtClean="0"/>
              <a:t>After about </a:t>
            </a:r>
            <a:r>
              <a:rPr lang="en-US" dirty="0" smtClean="0">
                <a:solidFill>
                  <a:srgbClr val="FF0000"/>
                </a:solidFill>
              </a:rPr>
              <a:t>three months</a:t>
            </a:r>
            <a:r>
              <a:rPr lang="en-US" dirty="0" smtClean="0"/>
              <a:t>, you will start more active strengthening. Exercises will focus on improving strength and control of the rotator cuff muscles and the muscles around the shoulder blade. </a:t>
            </a:r>
          </a:p>
          <a:p>
            <a:r>
              <a:rPr lang="en-US" dirty="0" smtClean="0"/>
              <a:t>Recovery from shoulder surgery can take some time.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22</a:t>
            </a:fld>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Aid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lateral collateral ligament test may reveal looseness in the ligament. This involves bending the knee to 25 degrees and placing pressure on the inside surface of the knee.</a:t>
            </a:r>
          </a:p>
          <a:p>
            <a:r>
              <a:rPr lang="en-US" dirty="0" smtClean="0"/>
              <a:t>Other tests may include:</a:t>
            </a:r>
          </a:p>
          <a:p>
            <a:r>
              <a:rPr lang="en-US" dirty="0" smtClean="0"/>
              <a:t>Knee </a:t>
            </a:r>
            <a:r>
              <a:rPr lang="en-US" dirty="0" smtClean="0">
                <a:hlinkClick r:id="rId2"/>
              </a:rPr>
              <a:t>joint x-rays</a:t>
            </a:r>
            <a:endParaRPr lang="en-US" dirty="0" smtClean="0"/>
          </a:p>
          <a:p>
            <a:r>
              <a:rPr lang="en-US" dirty="0" smtClean="0"/>
              <a:t>Knee </a:t>
            </a:r>
            <a:r>
              <a:rPr lang="en-US" dirty="0" smtClean="0">
                <a:hlinkClick r:id="rId3"/>
              </a:rPr>
              <a:t>MRI</a:t>
            </a:r>
            <a:endParaRPr lang="en-US" dirty="0" smtClean="0"/>
          </a:p>
          <a:p>
            <a:r>
              <a:rPr lang="en-US" dirty="0" smtClean="0"/>
              <a:t>Treatment includes:</a:t>
            </a:r>
          </a:p>
          <a:p>
            <a:r>
              <a:rPr lang="en-US" dirty="0" smtClean="0"/>
              <a:t>Applying ice to the area</a:t>
            </a:r>
          </a:p>
          <a:p>
            <a:r>
              <a:rPr lang="en-US" dirty="0" smtClean="0"/>
              <a:t>Nonsteroidal anti-inflammatory drugs (NSAIDs)</a:t>
            </a:r>
          </a:p>
          <a:p>
            <a:r>
              <a:rPr lang="en-US" dirty="0" smtClean="0"/>
              <a:t>Raising the knee above heart level</a:t>
            </a:r>
          </a:p>
        </p:txBody>
      </p:sp>
      <p:sp>
        <p:nvSpPr>
          <p:cNvPr id="4" name="Slide Number Placeholder 3"/>
          <p:cNvSpPr>
            <a:spLocks noGrp="1"/>
          </p:cNvSpPr>
          <p:nvPr>
            <p:ph type="sldNum" sz="quarter" idx="12"/>
          </p:nvPr>
        </p:nvSpPr>
        <p:spPr/>
        <p:txBody>
          <a:bodyPr/>
          <a:lstStyle/>
          <a:p>
            <a:fld id="{084B08B3-80BE-4085-812B-4E4D037AAC67}" type="slidenum">
              <a:rPr lang="en-US" smtClean="0"/>
              <a:pPr/>
              <a:t>220</a:t>
            </a:fld>
            <a:endParaRPr 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Elm" pitchFamily="2" charset="-78"/>
              </a:rPr>
              <a:t>ارزیابی صدمات زانو</a:t>
            </a:r>
            <a:endParaRPr lang="en-US" dirty="0">
              <a:cs typeface="B Elm" pitchFamily="2" charset="-78"/>
            </a:endParaRPr>
          </a:p>
        </p:txBody>
      </p:sp>
      <p:sp>
        <p:nvSpPr>
          <p:cNvPr id="3" name="Content Placeholder 2"/>
          <p:cNvSpPr>
            <a:spLocks noGrp="1"/>
          </p:cNvSpPr>
          <p:nvPr>
            <p:ph idx="1"/>
          </p:nvPr>
        </p:nvSpPr>
        <p:spPr/>
        <p:txBody>
          <a:bodyPr/>
          <a:lstStyle/>
          <a:p>
            <a:pPr algn="r" rtl="1"/>
            <a:r>
              <a:rPr lang="fa-IR" dirty="0" smtClean="0">
                <a:cs typeface="2  Mitra_4 (MRT)" pitchFamily="2" charset="-78"/>
              </a:rPr>
              <a:t>ارزیابی نحوه راه رفتن</a:t>
            </a:r>
          </a:p>
          <a:p>
            <a:pPr algn="r" rtl="1"/>
            <a:r>
              <a:rPr lang="fa-IR" dirty="0" smtClean="0">
                <a:cs typeface="2  Mitra_4 (MRT)" pitchFamily="2" charset="-78"/>
              </a:rPr>
              <a:t>لمس کردن</a:t>
            </a:r>
          </a:p>
          <a:p>
            <a:pPr algn="r" rtl="1"/>
            <a:r>
              <a:rPr lang="fa-IR" dirty="0" smtClean="0">
                <a:cs typeface="2  Mitra_4 (MRT)" pitchFamily="2" charset="-78"/>
              </a:rPr>
              <a:t>حرکات غیر طبیعی</a:t>
            </a:r>
          </a:p>
          <a:p>
            <a:pPr algn="r" rtl="1"/>
            <a:endParaRPr lang="fa-IR" dirty="0" smtClean="0">
              <a:cs typeface="2  Mitra_4 (MRT)" pitchFamily="2" charset="-78"/>
            </a:endParaRPr>
          </a:p>
          <a:p>
            <a:pPr algn="r" rtl="1"/>
            <a:endParaRPr lang="en-US" dirty="0">
              <a:cs typeface="B Elm" pitchFamily="2" charset="-78"/>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221</a:t>
            </a:fld>
            <a:endParaRPr lang="en-US"/>
          </a:p>
        </p:txBody>
      </p:sp>
      <p:pic>
        <p:nvPicPr>
          <p:cNvPr id="5" name="Picture 1031" descr="Ant drawer"/>
          <p:cNvPicPr>
            <a:picLocks noChangeAspect="1" noChangeArrowheads="1"/>
          </p:cNvPicPr>
          <p:nvPr/>
        </p:nvPicPr>
        <p:blipFill>
          <a:blip r:embed="rId2" cstate="print"/>
          <a:srcRect/>
          <a:stretch>
            <a:fillRect/>
          </a:stretch>
        </p:blipFill>
        <p:spPr bwMode="auto">
          <a:xfrm>
            <a:off x="609600" y="3429000"/>
            <a:ext cx="4724400" cy="3149600"/>
          </a:xfrm>
          <a:prstGeom prst="rect">
            <a:avLst/>
          </a:prstGeom>
          <a:noFill/>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273E502-C53A-4FE2-8A36-A58AF2062304}" type="slidenum">
              <a:rPr lang="en-US" altLang="en-US"/>
              <a:pPr/>
              <a:t>222</a:t>
            </a:fld>
            <a:endParaRPr lang="en-US" altLang="en-US"/>
          </a:p>
        </p:txBody>
      </p:sp>
      <p:sp>
        <p:nvSpPr>
          <p:cNvPr id="36866" name="Rectangle 2"/>
          <p:cNvSpPr>
            <a:spLocks noGrp="1" noChangeArrowheads="1"/>
          </p:cNvSpPr>
          <p:nvPr>
            <p:ph type="title"/>
          </p:nvPr>
        </p:nvSpPr>
        <p:spPr/>
        <p:txBody>
          <a:bodyPr/>
          <a:lstStyle/>
          <a:p>
            <a:r>
              <a:rPr lang="en-US">
                <a:cs typeface="Arial" charset="0"/>
              </a:rPr>
              <a:t>Focused History Questions </a:t>
            </a:r>
          </a:p>
        </p:txBody>
      </p:sp>
      <p:sp>
        <p:nvSpPr>
          <p:cNvPr id="36867" name="Rectangle 3"/>
          <p:cNvSpPr>
            <a:spLocks noGrp="1" noChangeArrowheads="1"/>
          </p:cNvSpPr>
          <p:nvPr>
            <p:ph type="body" idx="1"/>
          </p:nvPr>
        </p:nvSpPr>
        <p:spPr/>
        <p:txBody>
          <a:bodyPr/>
          <a:lstStyle/>
          <a:p>
            <a:r>
              <a:rPr lang="en-US" sz="3400" b="1" u="sng" dirty="0">
                <a:cs typeface="Arial" charset="0"/>
              </a:rPr>
              <a:t>Onset of Pain</a:t>
            </a:r>
          </a:p>
          <a:p>
            <a:pPr lvl="1"/>
            <a:r>
              <a:rPr lang="en-US" dirty="0">
                <a:cs typeface="Arial" charset="0"/>
              </a:rPr>
              <a:t>Date of injury or when symptoms started </a:t>
            </a:r>
          </a:p>
          <a:p>
            <a:pPr>
              <a:buFont typeface="Wingdings" pitchFamily="2" charset="2"/>
              <a:buNone/>
            </a:pPr>
            <a:endParaRPr lang="en-US" dirty="0">
              <a:cs typeface="Arial" charset="0"/>
            </a:endParaRPr>
          </a:p>
          <a:p>
            <a:r>
              <a:rPr lang="en-US" sz="3400" b="1" u="sng" dirty="0">
                <a:cs typeface="Arial" charset="0"/>
              </a:rPr>
              <a:t>Location of pain</a:t>
            </a:r>
            <a:r>
              <a:rPr lang="en-US" sz="3400" dirty="0">
                <a:cs typeface="Arial" charset="0"/>
              </a:rPr>
              <a:t>*</a:t>
            </a:r>
          </a:p>
          <a:p>
            <a:pPr lvl="1"/>
            <a:r>
              <a:rPr lang="en-US" i="1" dirty="0">
                <a:cs typeface="Arial" charset="0"/>
              </a:rPr>
              <a:t>Anterior</a:t>
            </a:r>
            <a:r>
              <a:rPr lang="en-US" dirty="0">
                <a:cs typeface="Arial" charset="0"/>
              </a:rPr>
              <a:t> </a:t>
            </a:r>
          </a:p>
          <a:p>
            <a:pPr lvl="1"/>
            <a:r>
              <a:rPr lang="en-US" i="1" dirty="0">
                <a:cs typeface="Arial" charset="0"/>
              </a:rPr>
              <a:t>Medial</a:t>
            </a:r>
            <a:r>
              <a:rPr lang="en-US" dirty="0">
                <a:cs typeface="Arial" charset="0"/>
              </a:rPr>
              <a:t> </a:t>
            </a:r>
          </a:p>
          <a:p>
            <a:pPr lvl="1"/>
            <a:r>
              <a:rPr lang="en-US" i="1" dirty="0">
                <a:cs typeface="Arial" charset="0"/>
              </a:rPr>
              <a:t>Lateral </a:t>
            </a:r>
          </a:p>
          <a:p>
            <a:pPr lvl="1"/>
            <a:r>
              <a:rPr lang="en-US" i="1" dirty="0">
                <a:cs typeface="Arial" charset="0"/>
              </a:rPr>
              <a:t>Posterior</a:t>
            </a:r>
            <a:r>
              <a:rPr lang="en-US" dirty="0">
                <a:cs typeface="Arial" charset="0"/>
              </a:rPr>
              <a:t> </a:t>
            </a:r>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95684B8-5303-4CDA-8166-8343DBFEC021}" type="slidenum">
              <a:rPr lang="en-US" altLang="en-US"/>
              <a:pPr/>
              <a:t>223</a:t>
            </a:fld>
            <a:endParaRPr lang="en-US" altLang="en-US"/>
          </a:p>
        </p:txBody>
      </p:sp>
      <p:sp>
        <p:nvSpPr>
          <p:cNvPr id="348162" name="Rectangle 1026"/>
          <p:cNvSpPr>
            <a:spLocks noGrp="1" noChangeArrowheads="1"/>
          </p:cNvSpPr>
          <p:nvPr>
            <p:ph type="title"/>
          </p:nvPr>
        </p:nvSpPr>
        <p:spPr>
          <a:noFill/>
          <a:ln/>
        </p:spPr>
        <p:txBody>
          <a:bodyPr/>
          <a:lstStyle/>
          <a:p>
            <a:r>
              <a:rPr lang="en-US">
                <a:cs typeface="Arial" charset="0"/>
              </a:rPr>
              <a:t>Focused History Questions</a:t>
            </a:r>
            <a:r>
              <a:rPr lang="en-US" sz="1000">
                <a:cs typeface="Arial" charset="0"/>
              </a:rPr>
              <a:t>2</a:t>
            </a:r>
          </a:p>
        </p:txBody>
      </p:sp>
      <p:sp>
        <p:nvSpPr>
          <p:cNvPr id="348163" name="Rectangle 1027"/>
          <p:cNvSpPr>
            <a:spLocks noGrp="1" noChangeArrowheads="1"/>
          </p:cNvSpPr>
          <p:nvPr>
            <p:ph type="body" sz="half" idx="1"/>
          </p:nvPr>
        </p:nvSpPr>
        <p:spPr>
          <a:xfrm>
            <a:off x="228600" y="1524000"/>
            <a:ext cx="5486400" cy="4411663"/>
          </a:xfrm>
        </p:spPr>
        <p:txBody>
          <a:bodyPr/>
          <a:lstStyle/>
          <a:p>
            <a:r>
              <a:rPr lang="en-US" b="1" u="sng" dirty="0"/>
              <a:t>Mechanism of Injury</a:t>
            </a:r>
            <a:r>
              <a:rPr lang="en-US" sz="2200" dirty="0"/>
              <a:t> -</a:t>
            </a:r>
            <a:r>
              <a:rPr lang="en-US" sz="2000" b="1" i="1" dirty="0"/>
              <a:t>helps predict injured structure</a:t>
            </a:r>
          </a:p>
          <a:p>
            <a:pPr>
              <a:buFont typeface="Wingdings" pitchFamily="2" charset="2"/>
              <a:buNone/>
            </a:pPr>
            <a:endParaRPr lang="en-US" sz="2000" b="1" i="1" dirty="0"/>
          </a:p>
          <a:p>
            <a:pPr lvl="1"/>
            <a:r>
              <a:rPr lang="en-US" sz="2200" b="1" dirty="0"/>
              <a:t>Contact or noncontact injury?*</a:t>
            </a:r>
          </a:p>
          <a:p>
            <a:pPr lvl="2"/>
            <a:r>
              <a:rPr lang="en-US" sz="1800" b="1" dirty="0"/>
              <a:t>If contact, what part of the knee was contacted?</a:t>
            </a:r>
            <a:r>
              <a:rPr lang="en-US" sz="2100" dirty="0"/>
              <a:t> </a:t>
            </a:r>
          </a:p>
          <a:p>
            <a:pPr lvl="3"/>
            <a:r>
              <a:rPr lang="en-US" sz="1800" dirty="0"/>
              <a:t> Anterior blow? </a:t>
            </a:r>
          </a:p>
          <a:p>
            <a:pPr lvl="3"/>
            <a:r>
              <a:rPr lang="en-US" sz="1800" dirty="0"/>
              <a:t> Valgus force? </a:t>
            </a:r>
          </a:p>
          <a:p>
            <a:pPr lvl="3"/>
            <a:r>
              <a:rPr lang="en-US" sz="1800" dirty="0"/>
              <a:t> Varus force?</a:t>
            </a:r>
          </a:p>
          <a:p>
            <a:pPr lvl="3">
              <a:buFont typeface="Wingdings" pitchFamily="2" charset="2"/>
              <a:buNone/>
            </a:pPr>
            <a:endParaRPr lang="en-US" sz="1800" dirty="0"/>
          </a:p>
          <a:p>
            <a:pPr lvl="1"/>
            <a:r>
              <a:rPr lang="en-US" sz="2200" b="1" dirty="0"/>
              <a:t>Was foot of affected</a:t>
            </a:r>
            <a:r>
              <a:rPr lang="en-US" sz="2200" b="1" dirty="0">
                <a:solidFill>
                  <a:srgbClr val="FF0000"/>
                </a:solidFill>
              </a:rPr>
              <a:t> </a:t>
            </a:r>
            <a:r>
              <a:rPr lang="en-US" sz="2200" b="1" dirty="0"/>
              <a:t>knee planted on the ground?**</a:t>
            </a:r>
          </a:p>
          <a:p>
            <a:pPr lvl="3">
              <a:buFont typeface="Wingdings" pitchFamily="2" charset="2"/>
              <a:buNone/>
            </a:pPr>
            <a:endParaRPr lang="en-US" sz="1800" dirty="0"/>
          </a:p>
          <a:p>
            <a:pPr lvl="3">
              <a:buFont typeface="Wingdings" pitchFamily="2" charset="2"/>
              <a:buNone/>
            </a:pPr>
            <a:endParaRPr lang="en-US" sz="1600" dirty="0"/>
          </a:p>
          <a:p>
            <a:pPr lvl="2"/>
            <a:endParaRPr lang="en-US" sz="2000" dirty="0"/>
          </a:p>
        </p:txBody>
      </p:sp>
      <p:pic>
        <p:nvPicPr>
          <p:cNvPr id="348164" name="Picture 1028" descr="valgus alignment"/>
          <p:cNvPicPr>
            <a:picLocks noGrp="1" noChangeAspect="1" noChangeArrowheads="1"/>
          </p:cNvPicPr>
          <p:nvPr>
            <p:ph type="clipArt" sz="half" idx="2"/>
          </p:nvPr>
        </p:nvPicPr>
        <p:blipFill>
          <a:blip r:embed="rId3" cstate="print"/>
          <a:srcRect/>
          <a:stretch>
            <a:fillRect/>
          </a:stretch>
        </p:blipFill>
        <p:spPr>
          <a:xfrm>
            <a:off x="6019800" y="1219200"/>
            <a:ext cx="2481263" cy="2776538"/>
          </a:xfrm>
          <a:noFill/>
          <a:ln/>
        </p:spPr>
      </p:pic>
      <p:sp>
        <p:nvSpPr>
          <p:cNvPr id="348165" name="Text Box 1029"/>
          <p:cNvSpPr txBox="1">
            <a:spLocks noChangeArrowheads="1"/>
          </p:cNvSpPr>
          <p:nvPr/>
        </p:nvSpPr>
        <p:spPr bwMode="auto">
          <a:xfrm>
            <a:off x="6096000" y="4114800"/>
            <a:ext cx="2590800" cy="1739900"/>
          </a:xfrm>
          <a:prstGeom prst="rect">
            <a:avLst/>
          </a:prstGeom>
          <a:noFill/>
          <a:ln w="9525">
            <a:noFill/>
            <a:miter lim="800000"/>
            <a:headEnd/>
            <a:tailEnd/>
          </a:ln>
          <a:effectLst/>
        </p:spPr>
        <p:txBody>
          <a:bodyPr>
            <a:spAutoFit/>
          </a:bodyPr>
          <a:lstStyle/>
          <a:p>
            <a:r>
              <a:rPr lang="en-US" b="1" i="0"/>
              <a:t>Va</a:t>
            </a:r>
            <a:r>
              <a:rPr lang="en-US" b="1" i="0">
                <a:solidFill>
                  <a:srgbClr val="FF3300"/>
                </a:solidFill>
              </a:rPr>
              <a:t>l</a:t>
            </a:r>
            <a:r>
              <a:rPr lang="en-US" b="1" i="0"/>
              <a:t>gus alignment =  distal segment deviates </a:t>
            </a:r>
            <a:r>
              <a:rPr lang="en-US" b="1" i="0">
                <a:solidFill>
                  <a:srgbClr val="FF3300"/>
                </a:solidFill>
              </a:rPr>
              <a:t>l</a:t>
            </a:r>
            <a:r>
              <a:rPr lang="en-US" b="1" i="0"/>
              <a:t>ateral with respect to proximal segment. </a:t>
            </a:r>
          </a:p>
          <a:p>
            <a:r>
              <a:rPr lang="en-US" b="1" i="0"/>
              <a:t>Pate</a:t>
            </a:r>
            <a:r>
              <a:rPr lang="en-US" b="1" i="0">
                <a:solidFill>
                  <a:srgbClr val="FF3300"/>
                </a:solidFill>
              </a:rPr>
              <a:t>ll</a:t>
            </a:r>
            <a:r>
              <a:rPr lang="en-US" b="1" i="0"/>
              <a:t>as Touch</a:t>
            </a:r>
            <a:endParaRPr lang="en-US" i="0"/>
          </a:p>
        </p:txBody>
      </p:sp>
      <p:sp>
        <p:nvSpPr>
          <p:cNvPr id="348166" name="Text Box 1030"/>
          <p:cNvSpPr txBox="1">
            <a:spLocks noChangeArrowheads="1"/>
          </p:cNvSpPr>
          <p:nvPr/>
        </p:nvSpPr>
        <p:spPr bwMode="auto">
          <a:xfrm>
            <a:off x="5410200" y="5943600"/>
            <a:ext cx="3540125" cy="274638"/>
          </a:xfrm>
          <a:prstGeom prst="rect">
            <a:avLst/>
          </a:prstGeom>
          <a:noFill/>
          <a:ln w="9525">
            <a:noFill/>
            <a:miter lim="800000"/>
            <a:headEnd/>
            <a:tailEnd/>
          </a:ln>
          <a:effectLst/>
        </p:spPr>
        <p:txBody>
          <a:bodyPr wrap="none">
            <a:spAutoFit/>
          </a:bodyPr>
          <a:lstStyle/>
          <a:p>
            <a:r>
              <a:rPr lang="en-US" sz="1200" i="0"/>
              <a:t>http://moon.ouhsc.edu/dthompso/namics/varus.gif</a:t>
            </a:r>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0F4650D-1364-4D67-8316-83B23E2F7278}" type="slidenum">
              <a:rPr lang="en-US" altLang="en-US"/>
              <a:pPr/>
              <a:t>224</a:t>
            </a:fld>
            <a:endParaRPr lang="en-US" altLang="en-US"/>
          </a:p>
        </p:txBody>
      </p:sp>
      <p:sp>
        <p:nvSpPr>
          <p:cNvPr id="171010" name="Rectangle 1026"/>
          <p:cNvSpPr>
            <a:spLocks noGrp="1" noChangeArrowheads="1"/>
          </p:cNvSpPr>
          <p:nvPr>
            <p:ph type="title"/>
          </p:nvPr>
        </p:nvSpPr>
        <p:spPr/>
        <p:txBody>
          <a:bodyPr/>
          <a:lstStyle/>
          <a:p>
            <a:r>
              <a:rPr lang="en-US">
                <a:cs typeface="Arial" charset="0"/>
              </a:rPr>
              <a:t>Focused History Questions</a:t>
            </a:r>
            <a:r>
              <a:rPr lang="en-US" sz="2100" baseline="-25000">
                <a:cs typeface="Arial" charset="0"/>
              </a:rPr>
              <a:t>3</a:t>
            </a:r>
          </a:p>
        </p:txBody>
      </p:sp>
      <p:sp>
        <p:nvSpPr>
          <p:cNvPr id="6152" name="Rectangle 8"/>
          <p:cNvSpPr>
            <a:spLocks noGrp="1" noChangeArrowheads="1"/>
          </p:cNvSpPr>
          <p:nvPr>
            <p:ph type="body" idx="1"/>
          </p:nvPr>
        </p:nvSpPr>
        <p:spPr>
          <a:noFill/>
          <a:ln/>
        </p:spPr>
        <p:txBody>
          <a:bodyPr/>
          <a:lstStyle/>
          <a:p>
            <a:pPr>
              <a:lnSpc>
                <a:spcPct val="90000"/>
              </a:lnSpc>
            </a:pPr>
            <a:r>
              <a:rPr lang="en-US" sz="3400" b="1" u="sng" dirty="0">
                <a:cs typeface="Arial" charset="0"/>
              </a:rPr>
              <a:t>Injury-Associated Events</a:t>
            </a:r>
            <a:r>
              <a:rPr lang="en-US" sz="3400" b="1" dirty="0">
                <a:cs typeface="Arial" charset="0"/>
              </a:rPr>
              <a:t>*</a:t>
            </a:r>
            <a:r>
              <a:rPr lang="en-US" sz="3400" dirty="0">
                <a:cs typeface="Arial" charset="0"/>
              </a:rPr>
              <a:t> </a:t>
            </a:r>
          </a:p>
          <a:p>
            <a:pPr lvl="1">
              <a:lnSpc>
                <a:spcPct val="90000"/>
              </a:lnSpc>
            </a:pPr>
            <a:r>
              <a:rPr lang="en-US" sz="3000" i="1" u="sng" dirty="0">
                <a:cs typeface="Times New Roman" pitchFamily="18" charset="0"/>
              </a:rPr>
              <a:t>Pop</a:t>
            </a:r>
            <a:r>
              <a:rPr lang="en-US" sz="3000" dirty="0">
                <a:cs typeface="Times New Roman" pitchFamily="18" charset="0"/>
              </a:rPr>
              <a:t> heard or felt?</a:t>
            </a:r>
            <a:r>
              <a:rPr lang="en-US" sz="3000" b="1" dirty="0">
                <a:cs typeface="Times New Roman" pitchFamily="18" charset="0"/>
              </a:rPr>
              <a:t> </a:t>
            </a:r>
          </a:p>
          <a:p>
            <a:pPr lvl="1">
              <a:lnSpc>
                <a:spcPct val="90000"/>
              </a:lnSpc>
              <a:buFont typeface="Wingdings" pitchFamily="2" charset="2"/>
              <a:buNone/>
            </a:pPr>
            <a:endParaRPr lang="en-US" sz="3000" b="1" dirty="0">
              <a:cs typeface="Times New Roman" pitchFamily="18" charset="0"/>
            </a:endParaRPr>
          </a:p>
          <a:p>
            <a:pPr lvl="1">
              <a:lnSpc>
                <a:spcPct val="90000"/>
              </a:lnSpc>
            </a:pPr>
            <a:r>
              <a:rPr lang="en-US" sz="3000" i="1" u="sng" dirty="0">
                <a:cs typeface="Times New Roman" pitchFamily="18" charset="0"/>
              </a:rPr>
              <a:t>Swelling</a:t>
            </a:r>
            <a:r>
              <a:rPr lang="en-US" sz="3000" dirty="0">
                <a:cs typeface="Times New Roman" pitchFamily="18" charset="0"/>
              </a:rPr>
              <a:t> after injury (immediate vs delayed)</a:t>
            </a:r>
          </a:p>
          <a:p>
            <a:pPr lvl="2">
              <a:lnSpc>
                <a:spcPct val="90000"/>
              </a:lnSpc>
            </a:pPr>
            <a:endParaRPr lang="en-US" sz="3000" dirty="0">
              <a:cs typeface="Times New Roman" pitchFamily="18" charset="0"/>
            </a:endParaRPr>
          </a:p>
          <a:p>
            <a:pPr lvl="1">
              <a:lnSpc>
                <a:spcPct val="90000"/>
              </a:lnSpc>
            </a:pPr>
            <a:r>
              <a:rPr lang="en-US" sz="3000" i="1" u="sng" dirty="0">
                <a:cs typeface="Times New Roman" pitchFamily="18" charset="0"/>
              </a:rPr>
              <a:t>Catching / Locking</a:t>
            </a:r>
          </a:p>
          <a:p>
            <a:pPr lvl="2">
              <a:lnSpc>
                <a:spcPct val="90000"/>
              </a:lnSpc>
              <a:buFont typeface="Wingdings" pitchFamily="2" charset="2"/>
              <a:buNone/>
            </a:pPr>
            <a:endParaRPr lang="en-US" sz="3000" dirty="0">
              <a:cs typeface="Times New Roman" pitchFamily="18" charset="0"/>
            </a:endParaRPr>
          </a:p>
          <a:p>
            <a:pPr lvl="1">
              <a:lnSpc>
                <a:spcPct val="90000"/>
              </a:lnSpc>
            </a:pPr>
            <a:r>
              <a:rPr lang="en-US" sz="3000" i="1" u="sng" dirty="0">
                <a:cs typeface="Times New Roman" pitchFamily="18" charset="0"/>
              </a:rPr>
              <a:t>Buckling / Instability</a:t>
            </a:r>
            <a:r>
              <a:rPr lang="en-US" sz="3000" dirty="0">
                <a:cs typeface="Times New Roman" pitchFamily="18" charset="0"/>
              </a:rPr>
              <a:t> (“giving way”)</a:t>
            </a:r>
          </a:p>
          <a:p>
            <a:pPr lvl="2">
              <a:lnSpc>
                <a:spcPct val="90000"/>
              </a:lnSpc>
              <a:buFont typeface="Wingdings" pitchFamily="2" charset="2"/>
              <a:buNone/>
            </a:pPr>
            <a:endParaRPr lang="en-US" sz="3000" dirty="0">
              <a:cs typeface="Times New Roman" pitchFamily="18" charset="0"/>
            </a:endParaRPr>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p>
            <a:fld id="{4C6E720B-02CC-4A84-8394-98DFC59F6B17}" type="slidenum">
              <a:rPr lang="en-US" altLang="en-US"/>
              <a:pPr/>
              <a:t>225</a:t>
            </a:fld>
            <a:endParaRPr lang="en-US" altLang="en-US"/>
          </a:p>
        </p:txBody>
      </p:sp>
      <p:sp>
        <p:nvSpPr>
          <p:cNvPr id="324610" name="Rectangle 2"/>
          <p:cNvSpPr>
            <a:spLocks noGrp="1" noChangeArrowheads="1"/>
          </p:cNvSpPr>
          <p:nvPr>
            <p:ph type="title"/>
          </p:nvPr>
        </p:nvSpPr>
        <p:spPr>
          <a:xfrm>
            <a:off x="457200" y="609600"/>
            <a:ext cx="7543800" cy="1295400"/>
          </a:xfrm>
        </p:spPr>
        <p:txBody>
          <a:bodyPr>
            <a:normAutofit fontScale="90000"/>
          </a:bodyPr>
          <a:lstStyle/>
          <a:p>
            <a:r>
              <a:rPr lang="en-US" dirty="0"/>
              <a:t>Historical Clues to Knee Injury Diagnoses</a:t>
            </a:r>
          </a:p>
        </p:txBody>
      </p:sp>
      <p:graphicFrame>
        <p:nvGraphicFramePr>
          <p:cNvPr id="324654" name="Group 46"/>
          <p:cNvGraphicFramePr>
            <a:graphicFrameLocks noGrp="1"/>
          </p:cNvGraphicFramePr>
          <p:nvPr>
            <p:ph type="tbl" idx="1"/>
          </p:nvPr>
        </p:nvGraphicFramePr>
        <p:xfrm>
          <a:off x="381000" y="2286000"/>
          <a:ext cx="8229600" cy="4064318"/>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1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Noncontact injury with “pop”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ACL tear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1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Contact injury with “pop”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MCL or LCL tear, meniscus tear, fracture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1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Acute swelling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ACL tear, PCL tear, fracture, knee dislocation, patellar dislocation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1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Lateral blow to the knee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MCL tear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1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Medial blow to the knee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LCL tear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97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Knee “gave out” or “buckled”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ACL tear, patellar dislocation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13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smtClean="0">
                          <a:ln>
                            <a:noFill/>
                          </a:ln>
                          <a:solidFill>
                            <a:schemeClr val="tx1"/>
                          </a:solidFill>
                          <a:effectLst/>
                          <a:latin typeface="Arial" charset="0"/>
                        </a:rPr>
                        <a:t>Fall onto a flexed knee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200" b="0" i="0" u="none" strike="noStrike" cap="none" normalizeH="0" baseline="0" dirty="0" smtClean="0">
                          <a:ln>
                            <a:noFill/>
                          </a:ln>
                          <a:solidFill>
                            <a:schemeClr val="tx1"/>
                          </a:solidFill>
                          <a:effectLst/>
                          <a:latin typeface="Arial" charset="0"/>
                        </a:rPr>
                        <a:t>PCL tear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DFADD7E-37B5-41FC-B001-57F55CF7A867}" type="slidenum">
              <a:rPr lang="en-US" altLang="en-US"/>
              <a:pPr/>
              <a:t>226</a:t>
            </a:fld>
            <a:endParaRPr lang="en-US" altLang="en-US"/>
          </a:p>
        </p:txBody>
      </p:sp>
      <p:sp>
        <p:nvSpPr>
          <p:cNvPr id="60418" name="Rectangle 2"/>
          <p:cNvSpPr>
            <a:spLocks noGrp="1" noChangeArrowheads="1"/>
          </p:cNvSpPr>
          <p:nvPr>
            <p:ph type="title"/>
          </p:nvPr>
        </p:nvSpPr>
        <p:spPr/>
        <p:txBody>
          <a:bodyPr>
            <a:normAutofit fontScale="90000"/>
          </a:bodyPr>
          <a:lstStyle/>
          <a:p>
            <a:r>
              <a:rPr lang="en-US"/>
              <a:t>Inspect Knee-Related Muscles</a:t>
            </a:r>
          </a:p>
        </p:txBody>
      </p:sp>
      <p:sp>
        <p:nvSpPr>
          <p:cNvPr id="60419" name="Rectangle 3"/>
          <p:cNvSpPr>
            <a:spLocks noGrp="1" noChangeArrowheads="1"/>
          </p:cNvSpPr>
          <p:nvPr>
            <p:ph type="body" idx="1"/>
          </p:nvPr>
        </p:nvSpPr>
        <p:spPr>
          <a:xfrm>
            <a:off x="457200" y="1981200"/>
            <a:ext cx="4800600" cy="3962400"/>
          </a:xfrm>
        </p:spPr>
        <p:txBody>
          <a:bodyPr/>
          <a:lstStyle/>
          <a:p>
            <a:pPr marL="609600" indent="-609600"/>
            <a:r>
              <a:rPr lang="en-US"/>
              <a:t>Quadriceps atrophy</a:t>
            </a:r>
          </a:p>
          <a:p>
            <a:pPr marL="990600" lvl="1" indent="-646113"/>
            <a:r>
              <a:rPr lang="en-US" sz="2200"/>
              <a:t>Long-standing problem</a:t>
            </a:r>
          </a:p>
          <a:p>
            <a:pPr marL="990600" lvl="1" indent="-646113"/>
            <a:endParaRPr lang="en-US"/>
          </a:p>
          <a:p>
            <a:pPr marL="609600" indent="-609600"/>
            <a:r>
              <a:rPr lang="en-US"/>
              <a:t>Vastus medialis atrophy</a:t>
            </a:r>
          </a:p>
          <a:p>
            <a:pPr marL="990600" lvl="1" indent="-646113"/>
            <a:r>
              <a:rPr lang="en-US" sz="2200"/>
              <a:t>After surgery</a:t>
            </a:r>
          </a:p>
          <a:p>
            <a:pPr marL="609600" indent="-609600"/>
            <a:endParaRPr lang="en-US" sz="2600"/>
          </a:p>
          <a:p>
            <a:pPr marL="609600" indent="-609600">
              <a:buFont typeface="Wingdings" pitchFamily="2" charset="2"/>
              <a:buNone/>
            </a:pPr>
            <a:endParaRPr lang="en-US"/>
          </a:p>
        </p:txBody>
      </p:sp>
      <p:pic>
        <p:nvPicPr>
          <p:cNvPr id="60421" name="Picture 5" descr="ibmquadatrsm"/>
          <p:cNvPicPr>
            <a:picLocks noChangeAspect="1" noChangeArrowheads="1"/>
          </p:cNvPicPr>
          <p:nvPr/>
        </p:nvPicPr>
        <p:blipFill>
          <a:blip r:embed="rId3" cstate="print"/>
          <a:srcRect/>
          <a:stretch>
            <a:fillRect/>
          </a:stretch>
        </p:blipFill>
        <p:spPr bwMode="auto">
          <a:xfrm>
            <a:off x="5349875" y="1447800"/>
            <a:ext cx="3222625" cy="4267200"/>
          </a:xfrm>
          <a:prstGeom prst="rect">
            <a:avLst/>
          </a:prstGeom>
          <a:noFill/>
        </p:spPr>
      </p:pic>
      <p:sp>
        <p:nvSpPr>
          <p:cNvPr id="60422" name="Text Box 6"/>
          <p:cNvSpPr txBox="1">
            <a:spLocks noChangeArrowheads="1"/>
          </p:cNvSpPr>
          <p:nvPr/>
        </p:nvSpPr>
        <p:spPr bwMode="auto">
          <a:xfrm>
            <a:off x="2973388" y="5791200"/>
            <a:ext cx="6170612" cy="274638"/>
          </a:xfrm>
          <a:prstGeom prst="rect">
            <a:avLst/>
          </a:prstGeom>
          <a:noFill/>
          <a:ln w="9525">
            <a:noFill/>
            <a:miter lim="800000"/>
            <a:headEnd/>
            <a:tailEnd/>
          </a:ln>
          <a:effectLst/>
        </p:spPr>
        <p:txBody>
          <a:bodyPr wrap="none">
            <a:spAutoFit/>
          </a:bodyPr>
          <a:lstStyle/>
          <a:p>
            <a:r>
              <a:rPr lang="en-US" sz="1200" i="0"/>
              <a:t>http://www.neuro.wustl.edu/neuromuscular/pics/people/patients/Hands/ibmquadatrsm.jpg</a:t>
            </a:r>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B22E0F0-97DF-4EA9-A56D-C19170911673}" type="slidenum">
              <a:rPr lang="en-US" altLang="en-US"/>
              <a:pPr/>
              <a:t>227</a:t>
            </a:fld>
            <a:endParaRPr lang="en-US" altLang="en-US"/>
          </a:p>
        </p:txBody>
      </p:sp>
      <p:sp>
        <p:nvSpPr>
          <p:cNvPr id="68610" name="Rectangle 2"/>
          <p:cNvSpPr>
            <a:spLocks noGrp="1" noChangeArrowheads="1"/>
          </p:cNvSpPr>
          <p:nvPr>
            <p:ph type="title"/>
          </p:nvPr>
        </p:nvSpPr>
        <p:spPr/>
        <p:txBody>
          <a:bodyPr/>
          <a:lstStyle/>
          <a:p>
            <a:pPr marL="838200" indent="-838200"/>
            <a:r>
              <a:rPr lang="en-US"/>
              <a:t>Range Of Motion Testing</a:t>
            </a:r>
          </a:p>
        </p:txBody>
      </p:sp>
      <p:sp>
        <p:nvSpPr>
          <p:cNvPr id="68611" name="Rectangle 3"/>
          <p:cNvSpPr>
            <a:spLocks noGrp="1" noChangeArrowheads="1"/>
          </p:cNvSpPr>
          <p:nvPr>
            <p:ph type="body" idx="1"/>
          </p:nvPr>
        </p:nvSpPr>
        <p:spPr>
          <a:xfrm>
            <a:off x="457200" y="1524000"/>
            <a:ext cx="8229600" cy="4800600"/>
          </a:xfrm>
        </p:spPr>
        <p:txBody>
          <a:bodyPr/>
          <a:lstStyle/>
          <a:p>
            <a:pPr marL="812800" indent="-812800">
              <a:lnSpc>
                <a:spcPct val="80000"/>
              </a:lnSpc>
            </a:pPr>
            <a:r>
              <a:rPr lang="en-US"/>
              <a:t>Extension 				Flexion</a:t>
            </a:r>
          </a:p>
          <a:p>
            <a:pPr marL="812800" indent="-812800">
              <a:lnSpc>
                <a:spcPct val="80000"/>
              </a:lnSpc>
              <a:buFont typeface="Wingdings" pitchFamily="2" charset="2"/>
              <a:buNone/>
            </a:pPr>
            <a:r>
              <a:rPr lang="en-US"/>
              <a:t>		     0</a:t>
            </a:r>
            <a:r>
              <a:rPr lang="en-US">
                <a:cs typeface="Arial" charset="0"/>
              </a:rPr>
              <a:t>º 				   135º</a:t>
            </a:r>
            <a:endParaRPr lang="en-US"/>
          </a:p>
          <a:p>
            <a:pPr marL="812800" indent="-812800">
              <a:lnSpc>
                <a:spcPct val="80000"/>
              </a:lnSpc>
            </a:pPr>
            <a:endParaRPr lang="en-US"/>
          </a:p>
          <a:p>
            <a:pPr marL="812800" indent="-812800">
              <a:lnSpc>
                <a:spcPct val="80000"/>
              </a:lnSpc>
            </a:pPr>
            <a:r>
              <a:rPr lang="en-US"/>
              <a:t>Describe loss of degrees of extension</a:t>
            </a:r>
          </a:p>
          <a:p>
            <a:pPr marL="1524000" lvl="2" indent="-830263">
              <a:lnSpc>
                <a:spcPct val="80000"/>
              </a:lnSpc>
            </a:pPr>
            <a:r>
              <a:rPr lang="en-US" sz="3300" u="sng"/>
              <a:t>Example: </a:t>
            </a:r>
            <a:r>
              <a:rPr lang="en-US" sz="3300"/>
              <a:t> “lacks 5 degrees of extension”</a:t>
            </a:r>
          </a:p>
          <a:p>
            <a:pPr marL="1524000" lvl="2" indent="-830263">
              <a:lnSpc>
                <a:spcPct val="80000"/>
              </a:lnSpc>
              <a:buFont typeface="Wingdings" pitchFamily="2" charset="2"/>
              <a:buNone/>
            </a:pPr>
            <a:endParaRPr lang="en-US" sz="3300"/>
          </a:p>
          <a:p>
            <a:pPr marL="812800" indent="-812800">
              <a:lnSpc>
                <a:spcPct val="80000"/>
              </a:lnSpc>
            </a:pPr>
            <a:r>
              <a:rPr lang="en-US"/>
              <a:t>Locking* = </a:t>
            </a:r>
            <a:r>
              <a:rPr lang="en-US" sz="2600"/>
              <a:t>patient unable to fully extend or flex knee due to a mechanical blockage in the knee (i.e., loose body, bucket-handle meniscus tear)</a:t>
            </a:r>
          </a:p>
          <a:p>
            <a:pPr marL="812800" indent="-812800">
              <a:lnSpc>
                <a:spcPct val="80000"/>
              </a:lnSpc>
              <a:buFont typeface="Wingdings" pitchFamily="2" charset="2"/>
              <a:buNone/>
            </a:pPr>
            <a:endParaRPr lang="en-US" sz="2600"/>
          </a:p>
        </p:txBody>
      </p:sp>
      <p:sp>
        <p:nvSpPr>
          <p:cNvPr id="68612" name="Line 4"/>
          <p:cNvSpPr>
            <a:spLocks noChangeShapeType="1"/>
          </p:cNvSpPr>
          <p:nvPr/>
        </p:nvSpPr>
        <p:spPr bwMode="auto">
          <a:xfrm>
            <a:off x="3124200" y="1752600"/>
            <a:ext cx="2743200" cy="0"/>
          </a:xfrm>
          <a:prstGeom prst="line">
            <a:avLst/>
          </a:prstGeom>
          <a:noFill/>
          <a:ln w="57150">
            <a:solidFill>
              <a:schemeClr val="tx1"/>
            </a:solidFill>
            <a:round/>
            <a:headEnd/>
            <a:tailEnd type="triangle" w="med" len="med"/>
          </a:ln>
          <a:effectLst/>
        </p:spPr>
        <p:txBody>
          <a:bodyPr/>
          <a:lstStyle/>
          <a:p>
            <a:endParaRPr lang="en-US"/>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767B309-7506-4DAA-96F9-A49D5FF61402}" type="slidenum">
              <a:rPr lang="en-US" altLang="en-US"/>
              <a:pPr/>
              <a:t>228</a:t>
            </a:fld>
            <a:endParaRPr lang="en-US" altLang="en-US"/>
          </a:p>
        </p:txBody>
      </p:sp>
      <p:sp>
        <p:nvSpPr>
          <p:cNvPr id="366594" name="Rectangle 2"/>
          <p:cNvSpPr>
            <a:spLocks noGrp="1" noChangeArrowheads="1"/>
          </p:cNvSpPr>
          <p:nvPr>
            <p:ph type="title"/>
          </p:nvPr>
        </p:nvSpPr>
        <p:spPr/>
        <p:txBody>
          <a:bodyPr/>
          <a:lstStyle/>
          <a:p>
            <a:r>
              <a:rPr lang="en-US"/>
              <a:t>Strength Testing</a:t>
            </a:r>
          </a:p>
        </p:txBody>
      </p:sp>
      <p:sp>
        <p:nvSpPr>
          <p:cNvPr id="366595" name="Rectangle 3"/>
          <p:cNvSpPr>
            <a:spLocks noGrp="1" noChangeArrowheads="1"/>
          </p:cNvSpPr>
          <p:nvPr>
            <p:ph type="body" idx="1"/>
          </p:nvPr>
        </p:nvSpPr>
        <p:spPr/>
        <p:txBody>
          <a:bodyPr/>
          <a:lstStyle/>
          <a:p>
            <a:r>
              <a:rPr lang="en-US" dirty="0"/>
              <a:t>Test knee extensors (quadriceps) and knee flexors (hamstrings)</a:t>
            </a:r>
          </a:p>
          <a:p>
            <a:pPr lvl="1"/>
            <a:r>
              <a:rPr lang="en-US" dirty="0"/>
              <a:t>Can test both with patient in seated position, knees bent over edge of table</a:t>
            </a:r>
          </a:p>
          <a:p>
            <a:pPr lvl="1"/>
            <a:r>
              <a:rPr lang="en-US" dirty="0"/>
              <a:t>Ask patient to extend/straighten knee against your resistance</a:t>
            </a:r>
          </a:p>
          <a:p>
            <a:pPr lvl="1"/>
            <a:r>
              <a:rPr lang="en-US" dirty="0"/>
              <a:t>Then ask patient to flex/bend knee against your resistance</a:t>
            </a:r>
          </a:p>
          <a:p>
            <a:r>
              <a:rPr lang="en-US" dirty="0">
                <a:solidFill>
                  <a:srgbClr val="FF0000"/>
                </a:solidFill>
              </a:rPr>
              <a:t>Compare</a:t>
            </a:r>
            <a:r>
              <a:rPr lang="en-US" dirty="0"/>
              <a:t> to </a:t>
            </a:r>
            <a:r>
              <a:rPr lang="en-US" dirty="0">
                <a:solidFill>
                  <a:srgbClr val="FF0000"/>
                </a:solidFill>
              </a:rPr>
              <a:t>unaffected</a:t>
            </a:r>
            <a:r>
              <a:rPr lang="en-US" dirty="0"/>
              <a:t> </a:t>
            </a:r>
            <a:r>
              <a:rPr lang="en-US" dirty="0">
                <a:solidFill>
                  <a:srgbClr val="FF0000"/>
                </a:solidFill>
              </a:rPr>
              <a:t>knee</a:t>
            </a:r>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6"/>
          <p:cNvSpPr>
            <a:spLocks noGrp="1"/>
          </p:cNvSpPr>
          <p:nvPr>
            <p:ph type="sldNum" sz="quarter" idx="12"/>
          </p:nvPr>
        </p:nvSpPr>
        <p:spPr/>
        <p:txBody>
          <a:bodyPr/>
          <a:lstStyle/>
          <a:p>
            <a:fld id="{7192DF13-6289-42D0-83F3-9D6D723D41D1}" type="slidenum">
              <a:rPr lang="en-US" altLang="en-US"/>
              <a:pPr/>
              <a:t>229</a:t>
            </a:fld>
            <a:endParaRPr lang="en-US" altLang="en-US"/>
          </a:p>
        </p:txBody>
      </p:sp>
      <p:sp>
        <p:nvSpPr>
          <p:cNvPr id="148482" name="Rectangle 2"/>
          <p:cNvSpPr>
            <a:spLocks noGrp="1" noChangeArrowheads="1"/>
          </p:cNvSpPr>
          <p:nvPr>
            <p:ph type="title"/>
          </p:nvPr>
        </p:nvSpPr>
        <p:spPr/>
        <p:txBody>
          <a:bodyPr/>
          <a:lstStyle/>
          <a:p>
            <a:pPr marL="838200" indent="-838200"/>
            <a:r>
              <a:rPr lang="en-US"/>
              <a:t>Special Tests - Ligaments</a:t>
            </a:r>
          </a:p>
        </p:txBody>
      </p:sp>
      <p:sp>
        <p:nvSpPr>
          <p:cNvPr id="148483" name="Rectangle 3"/>
          <p:cNvSpPr>
            <a:spLocks noGrp="1" noChangeArrowheads="1"/>
          </p:cNvSpPr>
          <p:nvPr>
            <p:ph type="body" sz="half" idx="1"/>
          </p:nvPr>
        </p:nvSpPr>
        <p:spPr>
          <a:xfrm>
            <a:off x="533400" y="2514600"/>
            <a:ext cx="3581400" cy="2776538"/>
          </a:xfrm>
        </p:spPr>
        <p:txBody>
          <a:bodyPr/>
          <a:lstStyle/>
          <a:p>
            <a:pPr marL="812800" indent="-812800"/>
            <a:r>
              <a:rPr lang="en-US" sz="2800"/>
              <a:t>Assess stability of 4 knee ligaments via applied stresses*</a:t>
            </a:r>
          </a:p>
          <a:p>
            <a:pPr marL="1524000" lvl="2" indent="-830263">
              <a:lnSpc>
                <a:spcPct val="80000"/>
              </a:lnSpc>
              <a:buFont typeface="Wingdings" pitchFamily="2" charset="2"/>
              <a:buNone/>
            </a:pPr>
            <a:endParaRPr lang="en-US" sz="2900"/>
          </a:p>
        </p:txBody>
      </p:sp>
      <p:pic>
        <p:nvPicPr>
          <p:cNvPr id="149511" name="Picture 7" descr="Front_knee_BW"/>
          <p:cNvPicPr>
            <a:picLocks noGrp="1" noChangeAspect="1" noChangeArrowheads="1"/>
          </p:cNvPicPr>
          <p:nvPr>
            <p:ph type="clipArt" sz="half" idx="2"/>
          </p:nvPr>
        </p:nvPicPr>
        <p:blipFill>
          <a:blip r:embed="rId3" cstate="print"/>
          <a:srcRect/>
          <a:stretch>
            <a:fillRect/>
          </a:stretch>
        </p:blipFill>
        <p:spPr>
          <a:xfrm>
            <a:off x="4960938" y="1719263"/>
            <a:ext cx="3413125" cy="4411662"/>
          </a:xfrm>
          <a:noFill/>
          <a:ln/>
        </p:spPr>
      </p:pic>
      <p:sp>
        <p:nvSpPr>
          <p:cNvPr id="149514" name="Rectangle 10"/>
          <p:cNvSpPr>
            <a:spLocks noChangeArrowheads="1"/>
          </p:cNvSpPr>
          <p:nvPr/>
        </p:nvSpPr>
        <p:spPr bwMode="auto">
          <a:xfrm>
            <a:off x="4876800" y="2057400"/>
            <a:ext cx="1981200" cy="304800"/>
          </a:xfrm>
          <a:prstGeom prst="rect">
            <a:avLst/>
          </a:prstGeom>
          <a:solidFill>
            <a:schemeClr val="accent1"/>
          </a:solidFill>
          <a:ln w="38100">
            <a:solidFill>
              <a:schemeClr val="tx1"/>
            </a:solidFill>
            <a:miter lim="800000"/>
            <a:headEnd/>
            <a:tailEnd type="none" w="lg" len="lg"/>
          </a:ln>
          <a:effectLst/>
        </p:spPr>
        <p:txBody>
          <a:bodyPr wrap="none" anchor="ctr"/>
          <a:lstStyle/>
          <a:p>
            <a:pPr algn="ctr"/>
            <a:r>
              <a:rPr lang="en-US" b="1" i="0"/>
              <a:t>Anterior Cruciate</a:t>
            </a:r>
          </a:p>
        </p:txBody>
      </p:sp>
      <p:sp>
        <p:nvSpPr>
          <p:cNvPr id="149515" name="Rectangle 11"/>
          <p:cNvSpPr>
            <a:spLocks noChangeArrowheads="1"/>
          </p:cNvSpPr>
          <p:nvPr/>
        </p:nvSpPr>
        <p:spPr bwMode="auto">
          <a:xfrm>
            <a:off x="7391400" y="1905000"/>
            <a:ext cx="1066800" cy="533400"/>
          </a:xfrm>
          <a:prstGeom prst="rect">
            <a:avLst/>
          </a:prstGeom>
          <a:solidFill>
            <a:schemeClr val="accent1"/>
          </a:solidFill>
          <a:ln w="38100">
            <a:solidFill>
              <a:schemeClr val="tx1"/>
            </a:solidFill>
            <a:miter lim="800000"/>
            <a:headEnd/>
            <a:tailEnd type="none" w="lg" len="lg"/>
          </a:ln>
          <a:effectLst/>
        </p:spPr>
        <p:txBody>
          <a:bodyPr wrap="none" anchor="ctr"/>
          <a:lstStyle/>
          <a:p>
            <a:pPr algn="ctr"/>
            <a:r>
              <a:rPr lang="en-US" b="1" i="0"/>
              <a:t>Posterior</a:t>
            </a:r>
          </a:p>
          <a:p>
            <a:pPr algn="ctr"/>
            <a:r>
              <a:rPr lang="en-US" b="1" i="0"/>
              <a:t>Cruciate</a:t>
            </a:r>
          </a:p>
        </p:txBody>
      </p:sp>
      <p:sp>
        <p:nvSpPr>
          <p:cNvPr id="149516" name="Rectangle 12"/>
          <p:cNvSpPr>
            <a:spLocks noChangeArrowheads="1"/>
          </p:cNvSpPr>
          <p:nvPr/>
        </p:nvSpPr>
        <p:spPr bwMode="auto">
          <a:xfrm>
            <a:off x="4114800" y="5029200"/>
            <a:ext cx="2209800" cy="457200"/>
          </a:xfrm>
          <a:prstGeom prst="rect">
            <a:avLst/>
          </a:prstGeom>
          <a:solidFill>
            <a:schemeClr val="accent1"/>
          </a:solidFill>
          <a:ln w="38100">
            <a:solidFill>
              <a:schemeClr val="tx1"/>
            </a:solidFill>
            <a:miter lim="800000"/>
            <a:headEnd/>
            <a:tailEnd type="none" w="lg" len="lg"/>
          </a:ln>
          <a:effectLst/>
        </p:spPr>
        <p:txBody>
          <a:bodyPr wrap="none" anchor="ctr"/>
          <a:lstStyle/>
          <a:p>
            <a:pPr algn="ctr"/>
            <a:r>
              <a:rPr lang="en-US" b="1" i="0" dirty="0"/>
              <a:t>Lateral Collateral</a:t>
            </a:r>
          </a:p>
        </p:txBody>
      </p:sp>
      <p:sp>
        <p:nvSpPr>
          <p:cNvPr id="149518" name="Rectangle 14"/>
          <p:cNvSpPr>
            <a:spLocks noChangeArrowheads="1"/>
          </p:cNvSpPr>
          <p:nvPr/>
        </p:nvSpPr>
        <p:spPr bwMode="auto">
          <a:xfrm>
            <a:off x="6629400" y="4724400"/>
            <a:ext cx="1981200" cy="381000"/>
          </a:xfrm>
          <a:prstGeom prst="rect">
            <a:avLst/>
          </a:prstGeom>
          <a:solidFill>
            <a:schemeClr val="accent1"/>
          </a:solidFill>
          <a:ln w="38100">
            <a:solidFill>
              <a:schemeClr val="tx1"/>
            </a:solidFill>
            <a:miter lim="800000"/>
            <a:headEnd/>
            <a:tailEnd type="none" w="lg" len="lg"/>
          </a:ln>
          <a:effectLst/>
        </p:spPr>
        <p:txBody>
          <a:bodyPr wrap="none" anchor="ctr"/>
          <a:lstStyle/>
          <a:p>
            <a:pPr algn="ctr"/>
            <a:r>
              <a:rPr lang="en-US" b="1" i="0"/>
              <a:t>Medial Collateral</a:t>
            </a:r>
          </a:p>
        </p:txBody>
      </p:sp>
      <p:sp>
        <p:nvSpPr>
          <p:cNvPr id="149519" name="Line 15"/>
          <p:cNvSpPr>
            <a:spLocks noChangeShapeType="1"/>
          </p:cNvSpPr>
          <p:nvPr/>
        </p:nvSpPr>
        <p:spPr bwMode="auto">
          <a:xfrm>
            <a:off x="5715000" y="2362200"/>
            <a:ext cx="838200" cy="1066800"/>
          </a:xfrm>
          <a:prstGeom prst="line">
            <a:avLst/>
          </a:prstGeom>
          <a:noFill/>
          <a:ln w="38100">
            <a:solidFill>
              <a:srgbClr val="FF3300"/>
            </a:solidFill>
            <a:round/>
            <a:headEnd/>
            <a:tailEnd type="stealth" w="lg" len="lg"/>
          </a:ln>
          <a:effectLst/>
        </p:spPr>
        <p:txBody>
          <a:bodyPr/>
          <a:lstStyle/>
          <a:p>
            <a:endParaRPr lang="en-US"/>
          </a:p>
        </p:txBody>
      </p:sp>
      <p:sp>
        <p:nvSpPr>
          <p:cNvPr id="149520" name="Line 16"/>
          <p:cNvSpPr>
            <a:spLocks noChangeShapeType="1"/>
          </p:cNvSpPr>
          <p:nvPr/>
        </p:nvSpPr>
        <p:spPr bwMode="auto">
          <a:xfrm flipH="1">
            <a:off x="6781800" y="2438400"/>
            <a:ext cx="1066800" cy="838200"/>
          </a:xfrm>
          <a:prstGeom prst="line">
            <a:avLst/>
          </a:prstGeom>
          <a:noFill/>
          <a:ln w="38100">
            <a:solidFill>
              <a:srgbClr val="FF3300"/>
            </a:solidFill>
            <a:round/>
            <a:headEnd/>
            <a:tailEnd type="stealth" w="lg" len="lg"/>
          </a:ln>
          <a:effectLst/>
        </p:spPr>
        <p:txBody>
          <a:bodyPr/>
          <a:lstStyle/>
          <a:p>
            <a:endParaRPr lang="en-US"/>
          </a:p>
        </p:txBody>
      </p:sp>
      <p:sp>
        <p:nvSpPr>
          <p:cNvPr id="149521" name="Line 17"/>
          <p:cNvSpPr>
            <a:spLocks noChangeShapeType="1"/>
          </p:cNvSpPr>
          <p:nvPr/>
        </p:nvSpPr>
        <p:spPr bwMode="auto">
          <a:xfrm flipV="1">
            <a:off x="5181600" y="4191000"/>
            <a:ext cx="304800" cy="838200"/>
          </a:xfrm>
          <a:prstGeom prst="line">
            <a:avLst/>
          </a:prstGeom>
          <a:noFill/>
          <a:ln w="38100">
            <a:solidFill>
              <a:srgbClr val="FF3300"/>
            </a:solidFill>
            <a:round/>
            <a:headEnd/>
            <a:tailEnd type="stealth" w="lg" len="lg"/>
          </a:ln>
          <a:effectLst/>
        </p:spPr>
        <p:txBody>
          <a:bodyPr/>
          <a:lstStyle/>
          <a:p>
            <a:endParaRPr lang="en-US"/>
          </a:p>
        </p:txBody>
      </p:sp>
      <p:sp>
        <p:nvSpPr>
          <p:cNvPr id="149522" name="Line 18"/>
          <p:cNvSpPr>
            <a:spLocks noChangeShapeType="1"/>
          </p:cNvSpPr>
          <p:nvPr/>
        </p:nvSpPr>
        <p:spPr bwMode="auto">
          <a:xfrm flipH="1" flipV="1">
            <a:off x="7772400" y="3886200"/>
            <a:ext cx="152400" cy="838200"/>
          </a:xfrm>
          <a:prstGeom prst="line">
            <a:avLst/>
          </a:prstGeom>
          <a:noFill/>
          <a:ln w="38100">
            <a:solidFill>
              <a:srgbClr val="FF3300"/>
            </a:solidFill>
            <a:round/>
            <a:headEnd/>
            <a:tailEnd type="stealth" w="lg" len="lg"/>
          </a:ln>
          <a:effectLst/>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Sternoclavicular</a:t>
            </a:r>
            <a:r>
              <a:rPr lang="en-US" b="1" dirty="0" smtClean="0"/>
              <a:t> Joint Injury</a:t>
            </a:r>
            <a:endParaRPr lang="en-US" dirty="0"/>
          </a:p>
        </p:txBody>
      </p:sp>
      <p:sp>
        <p:nvSpPr>
          <p:cNvPr id="3" name="Content Placeholder 2"/>
          <p:cNvSpPr>
            <a:spLocks noGrp="1"/>
          </p:cNvSpPr>
          <p:nvPr>
            <p:ph idx="1"/>
          </p:nvPr>
        </p:nvSpPr>
        <p:spPr>
          <a:xfrm>
            <a:off x="152400" y="1600200"/>
            <a:ext cx="4343400" cy="4525963"/>
          </a:xfrm>
        </p:spPr>
        <p:txBody>
          <a:bodyPr>
            <a:normAutofit/>
          </a:bodyPr>
          <a:lstStyle/>
          <a:p>
            <a:r>
              <a:rPr lang="en-US" dirty="0" smtClean="0"/>
              <a:t>The </a:t>
            </a:r>
            <a:r>
              <a:rPr lang="en-US" i="1" dirty="0" err="1" smtClean="0"/>
              <a:t>sternoclavicular</a:t>
            </a:r>
            <a:r>
              <a:rPr lang="en-US" dirty="0" smtClean="0"/>
              <a:t> (SC) joint is important because it helps support the shoulder. The SC joint links the bones of the arms and shoulder to the vertical skeleton.</a:t>
            </a:r>
          </a:p>
          <a:p>
            <a:endParaRPr lang="en-US" dirty="0"/>
          </a:p>
        </p:txBody>
      </p:sp>
      <p:pic>
        <p:nvPicPr>
          <p:cNvPr id="1026" name="Picture 2" descr="C:\Documents and Settings\avandi\Desktop\shoulder_stclav_intro01.jpg"/>
          <p:cNvPicPr>
            <a:picLocks noChangeAspect="1" noChangeArrowheads="1"/>
          </p:cNvPicPr>
          <p:nvPr/>
        </p:nvPicPr>
        <p:blipFill>
          <a:blip r:embed="rId2" cstate="print"/>
          <a:srcRect/>
          <a:stretch>
            <a:fillRect/>
          </a:stretch>
        </p:blipFill>
        <p:spPr bwMode="auto">
          <a:xfrm>
            <a:off x="4800600" y="1676400"/>
            <a:ext cx="4114800" cy="41148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23</a:t>
            </a:fld>
            <a:endParaRPr lang="en-US"/>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D62B04C-2BD1-4C0D-94F8-2474A827EB54}" type="slidenum">
              <a:rPr lang="en-US" altLang="en-US"/>
              <a:pPr/>
              <a:t>230</a:t>
            </a:fld>
            <a:endParaRPr lang="en-US" altLang="en-US"/>
          </a:p>
        </p:txBody>
      </p:sp>
      <p:sp>
        <p:nvSpPr>
          <p:cNvPr id="149506" name="Rectangle 1026"/>
          <p:cNvSpPr>
            <a:spLocks noGrp="1" noChangeArrowheads="1"/>
          </p:cNvSpPr>
          <p:nvPr>
            <p:ph type="title"/>
          </p:nvPr>
        </p:nvSpPr>
        <p:spPr/>
        <p:txBody>
          <a:bodyPr/>
          <a:lstStyle/>
          <a:p>
            <a:pPr marL="838200" indent="-838200"/>
            <a:r>
              <a:rPr lang="en-US"/>
              <a:t>Stress Testing of Ligaments</a:t>
            </a:r>
            <a:endParaRPr lang="en-US" sz="2000"/>
          </a:p>
        </p:txBody>
      </p:sp>
      <p:sp>
        <p:nvSpPr>
          <p:cNvPr id="149507" name="Rectangle 1027"/>
          <p:cNvSpPr>
            <a:spLocks noGrp="1" noChangeArrowheads="1"/>
          </p:cNvSpPr>
          <p:nvPr>
            <p:ph type="body" idx="1"/>
          </p:nvPr>
        </p:nvSpPr>
        <p:spPr/>
        <p:txBody>
          <a:bodyPr>
            <a:normAutofit lnSpcReduction="10000"/>
          </a:bodyPr>
          <a:lstStyle/>
          <a:p>
            <a:pPr marL="812800" indent="-812800">
              <a:lnSpc>
                <a:spcPct val="90000"/>
              </a:lnSpc>
            </a:pPr>
            <a:r>
              <a:rPr lang="en-US" sz="3200" dirty="0"/>
              <a:t>Use a standard exam routine</a:t>
            </a:r>
          </a:p>
          <a:p>
            <a:pPr marL="1168400" lvl="1" indent="-823913">
              <a:lnSpc>
                <a:spcPct val="90000"/>
              </a:lnSpc>
            </a:pPr>
            <a:r>
              <a:rPr lang="en-US" sz="2800" dirty="0"/>
              <a:t>Direct, gentle pressure</a:t>
            </a:r>
          </a:p>
          <a:p>
            <a:pPr marL="1168400" lvl="1" indent="-823913">
              <a:lnSpc>
                <a:spcPct val="90000"/>
              </a:lnSpc>
            </a:pPr>
            <a:r>
              <a:rPr lang="en-US" sz="2800" dirty="0"/>
              <a:t>No sudden forces</a:t>
            </a:r>
          </a:p>
          <a:p>
            <a:pPr marL="1168400" lvl="1" indent="-823913">
              <a:lnSpc>
                <a:spcPct val="90000"/>
              </a:lnSpc>
            </a:pPr>
            <a:endParaRPr lang="en-US" sz="2800" dirty="0"/>
          </a:p>
          <a:p>
            <a:pPr marL="812800" indent="-812800">
              <a:lnSpc>
                <a:spcPct val="80000"/>
              </a:lnSpc>
            </a:pPr>
            <a:r>
              <a:rPr lang="en-US" sz="3200" dirty="0"/>
              <a:t>Abnormal test </a:t>
            </a:r>
          </a:p>
          <a:p>
            <a:pPr marL="1168400" lvl="1" indent="-823913">
              <a:lnSpc>
                <a:spcPct val="80000"/>
              </a:lnSpc>
              <a:buFont typeface="Wingdings" pitchFamily="2" charset="2"/>
              <a:buAutoNum type="arabicPeriod"/>
            </a:pPr>
            <a:r>
              <a:rPr lang="en-US" sz="3300" dirty="0"/>
              <a:t>Excessive motion = </a:t>
            </a:r>
            <a:r>
              <a:rPr lang="en-US" sz="3300" dirty="0">
                <a:solidFill>
                  <a:srgbClr val="FF0000"/>
                </a:solidFill>
              </a:rPr>
              <a:t>laxity</a:t>
            </a:r>
          </a:p>
          <a:p>
            <a:pPr marL="1168400" lvl="1" indent="-823913">
              <a:lnSpc>
                <a:spcPct val="80000"/>
              </a:lnSpc>
              <a:buFont typeface="Wingdings" pitchFamily="2" charset="2"/>
              <a:buNone/>
            </a:pPr>
            <a:r>
              <a:rPr lang="en-US" sz="2800" dirty="0"/>
              <a:t>		What is NORMAL motion?*</a:t>
            </a:r>
          </a:p>
          <a:p>
            <a:pPr marL="1168400" lvl="1" indent="-823913">
              <a:lnSpc>
                <a:spcPct val="80000"/>
              </a:lnSpc>
              <a:buFont typeface="Wingdings" pitchFamily="2" charset="2"/>
              <a:buNone/>
            </a:pPr>
            <a:endParaRPr lang="en-US" sz="2800" dirty="0"/>
          </a:p>
          <a:p>
            <a:pPr marL="1168400" lvl="1" indent="-823913">
              <a:lnSpc>
                <a:spcPct val="80000"/>
              </a:lnSpc>
              <a:buSzPct val="80000"/>
              <a:buFont typeface="Wingdings" pitchFamily="2" charset="2"/>
              <a:buAutoNum type="arabicPeriod" startAt="2"/>
            </a:pPr>
            <a:r>
              <a:rPr lang="en-US" sz="3200" dirty="0"/>
              <a:t>Soft/mushy end point**</a:t>
            </a:r>
          </a:p>
          <a:p>
            <a:pPr marL="812800" indent="-812800">
              <a:lnSpc>
                <a:spcPct val="80000"/>
              </a:lnSpc>
              <a:buFont typeface="Wingdings" pitchFamily="2" charset="2"/>
              <a:buNone/>
            </a:pPr>
            <a:r>
              <a:rPr lang="en-US" sz="3200" dirty="0"/>
              <a:t>	</a:t>
            </a:r>
          </a:p>
          <a:p>
            <a:pPr marL="1168400" lvl="1" indent="-823913">
              <a:lnSpc>
                <a:spcPct val="80000"/>
              </a:lnSpc>
              <a:buFont typeface="Wingdings" pitchFamily="2" charset="2"/>
              <a:buNone/>
            </a:pPr>
            <a:endParaRPr lang="en-US" dirty="0"/>
          </a:p>
        </p:txBody>
      </p:sp>
      <p:sp>
        <p:nvSpPr>
          <p:cNvPr id="70660" name="AutoShape 4"/>
          <p:cNvSpPr>
            <a:spLocks noChangeArrowheads="1"/>
          </p:cNvSpPr>
          <p:nvPr/>
        </p:nvSpPr>
        <p:spPr bwMode="auto">
          <a:xfrm rot="5356850">
            <a:off x="1412073" y="4079554"/>
            <a:ext cx="381000" cy="457200"/>
          </a:xfrm>
          <a:custGeom>
            <a:avLst/>
            <a:gdLst>
              <a:gd name="G0" fmla="+- 9257 0 0"/>
              <a:gd name="G1" fmla="+- 19361 0 0"/>
              <a:gd name="G2" fmla="+- 2806 0 0"/>
              <a:gd name="G3" fmla="*/ 9257 1 2"/>
              <a:gd name="G4" fmla="+- G3 10800 0"/>
              <a:gd name="G5" fmla="+- 21600 9257 19361"/>
              <a:gd name="G6" fmla="+- 19361 2806 0"/>
              <a:gd name="G7" fmla="*/ G6 1 2"/>
              <a:gd name="G8" fmla="*/ 19361 2 1"/>
              <a:gd name="G9" fmla="+- G8 0 21600"/>
              <a:gd name="G10" fmla="*/ 21600 G0 G1"/>
              <a:gd name="G11" fmla="*/ 21600 G4 G1"/>
              <a:gd name="G12" fmla="*/ 21600 G5 G1"/>
              <a:gd name="G13" fmla="*/ 21600 G7 G1"/>
              <a:gd name="G14" fmla="*/ 19361 1 2"/>
              <a:gd name="G15" fmla="+- G5 0 G4"/>
              <a:gd name="G16" fmla="+- G0 0 G4"/>
              <a:gd name="G17" fmla="*/ G2 G15 G16"/>
              <a:gd name="T0" fmla="*/ 15429 w 21600"/>
              <a:gd name="T1" fmla="*/ 0 h 21600"/>
              <a:gd name="T2" fmla="*/ 9257 w 21600"/>
              <a:gd name="T3" fmla="*/ 2806 h 21600"/>
              <a:gd name="T4" fmla="*/ 0 w 21600"/>
              <a:gd name="T5" fmla="*/ 17213 h 21600"/>
              <a:gd name="T6" fmla="*/ 9681 w 21600"/>
              <a:gd name="T7" fmla="*/ 21600 h 21600"/>
              <a:gd name="T8" fmla="*/ 19361 w 21600"/>
              <a:gd name="T9" fmla="*/ 12366 h 21600"/>
              <a:gd name="T10" fmla="*/ 21600 w 21600"/>
              <a:gd name="T11" fmla="*/ 2806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2806"/>
                </a:lnTo>
                <a:lnTo>
                  <a:pt x="11496" y="2806"/>
                </a:lnTo>
                <a:lnTo>
                  <a:pt x="11496" y="12825"/>
                </a:lnTo>
                <a:lnTo>
                  <a:pt x="0" y="12825"/>
                </a:lnTo>
                <a:lnTo>
                  <a:pt x="0" y="21600"/>
                </a:lnTo>
                <a:lnTo>
                  <a:pt x="19361" y="21600"/>
                </a:lnTo>
                <a:lnTo>
                  <a:pt x="19361" y="2806"/>
                </a:lnTo>
                <a:lnTo>
                  <a:pt x="21600" y="2806"/>
                </a:lnTo>
                <a:close/>
              </a:path>
            </a:pathLst>
          </a:custGeom>
          <a:solidFill>
            <a:schemeClr val="accent1"/>
          </a:solidFill>
          <a:ln w="38100">
            <a:solidFill>
              <a:schemeClr val="tx1"/>
            </a:solidFill>
            <a:miter lim="800000"/>
            <a:headEnd/>
            <a:tailEnd type="none" w="lg" len="lg"/>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CBC06132-97F5-4FE8-A7FC-4FC7ED563DCC}" type="slidenum">
              <a:rPr lang="en-US" altLang="en-US"/>
              <a:pPr/>
              <a:t>231</a:t>
            </a:fld>
            <a:endParaRPr lang="en-US" altLang="en-US"/>
          </a:p>
        </p:txBody>
      </p:sp>
      <p:sp>
        <p:nvSpPr>
          <p:cNvPr id="305154" name="Rectangle 2"/>
          <p:cNvSpPr>
            <a:spLocks noGrp="1" noChangeArrowheads="1"/>
          </p:cNvSpPr>
          <p:nvPr>
            <p:ph type="title"/>
          </p:nvPr>
        </p:nvSpPr>
        <p:spPr>
          <a:xfrm>
            <a:off x="152400" y="122238"/>
            <a:ext cx="7848600" cy="1295400"/>
          </a:xfrm>
        </p:spPr>
        <p:txBody>
          <a:bodyPr>
            <a:normAutofit fontScale="90000"/>
          </a:bodyPr>
          <a:lstStyle/>
          <a:p>
            <a:r>
              <a:rPr lang="en-US"/>
              <a:t>Collateral Ligament Assessment</a:t>
            </a:r>
          </a:p>
        </p:txBody>
      </p:sp>
      <p:pic>
        <p:nvPicPr>
          <p:cNvPr id="305155" name="Picture 3" descr="Valgus stress test"/>
          <p:cNvPicPr>
            <a:picLocks noChangeAspect="1" noChangeArrowheads="1"/>
          </p:cNvPicPr>
          <p:nvPr/>
        </p:nvPicPr>
        <p:blipFill>
          <a:blip r:embed="rId3" cstate="print"/>
          <a:srcRect/>
          <a:stretch>
            <a:fillRect/>
          </a:stretch>
        </p:blipFill>
        <p:spPr bwMode="auto">
          <a:xfrm>
            <a:off x="533400" y="1371600"/>
            <a:ext cx="7086600" cy="4724400"/>
          </a:xfrm>
          <a:prstGeom prst="rect">
            <a:avLst/>
          </a:prstGeom>
          <a:noFill/>
          <a:ln w="28575">
            <a:noFill/>
            <a:miter lim="800000"/>
            <a:headEnd/>
            <a:tailEnd/>
          </a:ln>
        </p:spPr>
      </p:pic>
      <p:sp>
        <p:nvSpPr>
          <p:cNvPr id="305156" name="Text Box 4"/>
          <p:cNvSpPr txBox="1">
            <a:spLocks noChangeArrowheads="1"/>
          </p:cNvSpPr>
          <p:nvPr/>
        </p:nvSpPr>
        <p:spPr bwMode="auto">
          <a:xfrm>
            <a:off x="3352800" y="4876800"/>
            <a:ext cx="3282950" cy="822325"/>
          </a:xfrm>
          <a:prstGeom prst="rect">
            <a:avLst/>
          </a:prstGeom>
          <a:noFill/>
          <a:ln w="9525">
            <a:noFill/>
            <a:miter lim="800000"/>
            <a:headEnd/>
            <a:tailEnd/>
          </a:ln>
          <a:effectLst/>
        </p:spPr>
        <p:txBody>
          <a:bodyPr wrap="none">
            <a:spAutoFit/>
          </a:bodyPr>
          <a:lstStyle/>
          <a:p>
            <a:pPr algn="ctr"/>
            <a:r>
              <a:rPr lang="en-US" sz="2400" b="1" i="0">
                <a:solidFill>
                  <a:srgbClr val="F4B400"/>
                </a:solidFill>
              </a:rPr>
              <a:t>Patient and Examiner</a:t>
            </a:r>
          </a:p>
          <a:p>
            <a:pPr algn="ctr"/>
            <a:r>
              <a:rPr lang="en-US" sz="2400" b="1" i="0">
                <a:solidFill>
                  <a:srgbClr val="F4B400"/>
                </a:solidFill>
              </a:rPr>
              <a:t> Position*</a:t>
            </a:r>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DCBB98B-235D-4CF4-B6A4-A69A8D828EFA}" type="slidenum">
              <a:rPr lang="en-US" altLang="en-US"/>
              <a:pPr/>
              <a:t>232</a:t>
            </a:fld>
            <a:endParaRPr lang="en-US" altLang="en-US"/>
          </a:p>
        </p:txBody>
      </p:sp>
      <p:sp>
        <p:nvSpPr>
          <p:cNvPr id="303106" name="Rectangle 2"/>
          <p:cNvSpPr>
            <a:spLocks noGrp="1" noChangeArrowheads="1"/>
          </p:cNvSpPr>
          <p:nvPr>
            <p:ph type="title"/>
          </p:nvPr>
        </p:nvSpPr>
        <p:spPr/>
        <p:txBody>
          <a:bodyPr/>
          <a:lstStyle/>
          <a:p>
            <a:r>
              <a:rPr lang="en-US"/>
              <a:t>Valgus Stress Test for MCL*</a:t>
            </a:r>
          </a:p>
        </p:txBody>
      </p:sp>
      <p:pic>
        <p:nvPicPr>
          <p:cNvPr id="303107" name="Picture 3" descr="Valgus stress test"/>
          <p:cNvPicPr>
            <a:picLocks noChangeAspect="1" noChangeArrowheads="1"/>
          </p:cNvPicPr>
          <p:nvPr/>
        </p:nvPicPr>
        <p:blipFill>
          <a:blip r:embed="rId3" cstate="print"/>
          <a:srcRect/>
          <a:stretch>
            <a:fillRect/>
          </a:stretch>
        </p:blipFill>
        <p:spPr bwMode="auto">
          <a:xfrm>
            <a:off x="533400" y="1371600"/>
            <a:ext cx="7086600" cy="4724400"/>
          </a:xfrm>
          <a:prstGeom prst="rect">
            <a:avLst/>
          </a:prstGeom>
          <a:noFill/>
          <a:ln w="28575">
            <a:noFill/>
            <a:miter lim="800000"/>
            <a:headEnd/>
            <a:tailEnd/>
          </a:ln>
        </p:spPr>
      </p:pic>
      <p:sp>
        <p:nvSpPr>
          <p:cNvPr id="303108" name="Line 4"/>
          <p:cNvSpPr>
            <a:spLocks noChangeShapeType="1"/>
          </p:cNvSpPr>
          <p:nvPr/>
        </p:nvSpPr>
        <p:spPr bwMode="auto">
          <a:xfrm flipH="1" flipV="1">
            <a:off x="2590800" y="3733800"/>
            <a:ext cx="850900" cy="990600"/>
          </a:xfrm>
          <a:prstGeom prst="line">
            <a:avLst/>
          </a:prstGeom>
          <a:noFill/>
          <a:ln w="38100">
            <a:solidFill>
              <a:srgbClr val="00FF00"/>
            </a:solidFill>
            <a:round/>
            <a:headEnd/>
            <a:tailEnd type="stealth" w="lg" len="lg"/>
          </a:ln>
          <a:effectLst/>
        </p:spPr>
        <p:txBody>
          <a:bodyPr/>
          <a:lstStyle/>
          <a:p>
            <a:endParaRPr lang="en-US"/>
          </a:p>
        </p:txBody>
      </p:sp>
      <p:sp>
        <p:nvSpPr>
          <p:cNvPr id="303109" name="Line 5"/>
          <p:cNvSpPr>
            <a:spLocks noChangeShapeType="1"/>
          </p:cNvSpPr>
          <p:nvPr/>
        </p:nvSpPr>
        <p:spPr bwMode="auto">
          <a:xfrm>
            <a:off x="4038600" y="2819400"/>
            <a:ext cx="228600" cy="304800"/>
          </a:xfrm>
          <a:prstGeom prst="line">
            <a:avLst/>
          </a:prstGeom>
          <a:noFill/>
          <a:ln w="28575">
            <a:solidFill>
              <a:srgbClr val="00FF00"/>
            </a:solidFill>
            <a:round/>
            <a:headEnd/>
            <a:tailEnd type="stealth" w="lg" len="lg"/>
          </a:ln>
          <a:effectLst/>
        </p:spPr>
        <p:txBody>
          <a:bodyPr/>
          <a:lstStyle/>
          <a:p>
            <a:endParaRPr lang="en-US"/>
          </a:p>
        </p:txBody>
      </p:sp>
      <p:sp>
        <p:nvSpPr>
          <p:cNvPr id="303110" name="Text Box 6"/>
          <p:cNvSpPr txBox="1">
            <a:spLocks noChangeArrowheads="1"/>
          </p:cNvSpPr>
          <p:nvPr/>
        </p:nvSpPr>
        <p:spPr bwMode="auto">
          <a:xfrm>
            <a:off x="2895600" y="5410200"/>
            <a:ext cx="3773488" cy="457200"/>
          </a:xfrm>
          <a:prstGeom prst="rect">
            <a:avLst/>
          </a:prstGeom>
          <a:noFill/>
          <a:ln w="9525">
            <a:noFill/>
            <a:miter lim="800000"/>
            <a:headEnd/>
            <a:tailEnd/>
          </a:ln>
          <a:effectLst/>
        </p:spPr>
        <p:txBody>
          <a:bodyPr wrap="none">
            <a:spAutoFit/>
          </a:bodyPr>
          <a:lstStyle/>
          <a:p>
            <a:r>
              <a:rPr lang="en-US" sz="2400" b="1" i="0">
                <a:solidFill>
                  <a:srgbClr val="CC9900"/>
                </a:solidFill>
              </a:rPr>
              <a:t>Note Direction Of Forces</a:t>
            </a:r>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A7E72C9-A10A-4649-AEAA-B077B5025F16}" type="slidenum">
              <a:rPr lang="en-US" altLang="en-US"/>
              <a:pPr/>
              <a:t>233</a:t>
            </a:fld>
            <a:endParaRPr lang="en-US" altLang="en-US"/>
          </a:p>
        </p:txBody>
      </p:sp>
      <p:sp>
        <p:nvSpPr>
          <p:cNvPr id="307202" name="Rectangle 2"/>
          <p:cNvSpPr>
            <a:spLocks noGrp="1" noChangeArrowheads="1"/>
          </p:cNvSpPr>
          <p:nvPr>
            <p:ph type="title"/>
          </p:nvPr>
        </p:nvSpPr>
        <p:spPr/>
        <p:txBody>
          <a:bodyPr/>
          <a:lstStyle/>
          <a:p>
            <a:r>
              <a:rPr lang="en-US"/>
              <a:t>Varus Stress Test for LCL*</a:t>
            </a:r>
          </a:p>
        </p:txBody>
      </p:sp>
      <p:pic>
        <p:nvPicPr>
          <p:cNvPr id="307203" name="Picture 3" descr="Varus stress test"/>
          <p:cNvPicPr>
            <a:picLocks noChangeAspect="1" noChangeArrowheads="1"/>
          </p:cNvPicPr>
          <p:nvPr/>
        </p:nvPicPr>
        <p:blipFill>
          <a:blip r:embed="rId3" cstate="print"/>
          <a:srcRect/>
          <a:stretch>
            <a:fillRect/>
          </a:stretch>
        </p:blipFill>
        <p:spPr bwMode="auto">
          <a:xfrm>
            <a:off x="685800" y="1447800"/>
            <a:ext cx="7086600" cy="4724400"/>
          </a:xfrm>
          <a:prstGeom prst="rect">
            <a:avLst/>
          </a:prstGeom>
          <a:noFill/>
        </p:spPr>
      </p:pic>
      <p:sp>
        <p:nvSpPr>
          <p:cNvPr id="307204" name="Line 4"/>
          <p:cNvSpPr>
            <a:spLocks noChangeShapeType="1"/>
          </p:cNvSpPr>
          <p:nvPr/>
        </p:nvSpPr>
        <p:spPr bwMode="auto">
          <a:xfrm flipH="1" flipV="1">
            <a:off x="5410200" y="2971800"/>
            <a:ext cx="381000" cy="990600"/>
          </a:xfrm>
          <a:prstGeom prst="line">
            <a:avLst/>
          </a:prstGeom>
          <a:noFill/>
          <a:ln w="38100">
            <a:solidFill>
              <a:srgbClr val="00FF00"/>
            </a:solidFill>
            <a:round/>
            <a:headEnd/>
            <a:tailEnd type="stealth" w="lg" len="lg"/>
          </a:ln>
          <a:effectLst/>
        </p:spPr>
        <p:txBody>
          <a:bodyPr/>
          <a:lstStyle/>
          <a:p>
            <a:endParaRPr lang="en-US"/>
          </a:p>
        </p:txBody>
      </p:sp>
      <p:sp>
        <p:nvSpPr>
          <p:cNvPr id="307205" name="Line 5"/>
          <p:cNvSpPr>
            <a:spLocks noChangeShapeType="1"/>
          </p:cNvSpPr>
          <p:nvPr/>
        </p:nvSpPr>
        <p:spPr bwMode="auto">
          <a:xfrm>
            <a:off x="3200400" y="2895600"/>
            <a:ext cx="76200" cy="457200"/>
          </a:xfrm>
          <a:prstGeom prst="line">
            <a:avLst/>
          </a:prstGeom>
          <a:noFill/>
          <a:ln w="38100">
            <a:solidFill>
              <a:srgbClr val="00FF00"/>
            </a:solidFill>
            <a:round/>
            <a:headEnd/>
            <a:tailEnd type="stealth" w="lg" len="lg"/>
          </a:ln>
          <a:effectLst/>
        </p:spPr>
        <p:txBody>
          <a:bodyPr/>
          <a:lstStyle/>
          <a:p>
            <a:endParaRPr lang="en-US"/>
          </a:p>
        </p:txBody>
      </p:sp>
      <p:sp>
        <p:nvSpPr>
          <p:cNvPr id="307206" name="Rectangle 6"/>
          <p:cNvSpPr>
            <a:spLocks noChangeArrowheads="1"/>
          </p:cNvSpPr>
          <p:nvPr/>
        </p:nvSpPr>
        <p:spPr bwMode="auto">
          <a:xfrm>
            <a:off x="2743200" y="5486400"/>
            <a:ext cx="4495800" cy="568325"/>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None/>
            </a:pPr>
            <a:r>
              <a:rPr lang="en-US" sz="3000" b="1" i="0">
                <a:solidFill>
                  <a:srgbClr val="CC9900"/>
                </a:solidFill>
              </a:rPr>
              <a:t>Note direction of forces</a:t>
            </a:r>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54E56CB-3C26-441D-B015-47E709B9E7D9}" type="slidenum">
              <a:rPr lang="en-US" altLang="en-US"/>
              <a:pPr/>
              <a:t>234</a:t>
            </a:fld>
            <a:endParaRPr lang="en-US" altLang="en-US"/>
          </a:p>
        </p:txBody>
      </p:sp>
      <p:sp>
        <p:nvSpPr>
          <p:cNvPr id="158722" name="Rectangle 2"/>
          <p:cNvSpPr>
            <a:spLocks noGrp="1" noChangeArrowheads="1"/>
          </p:cNvSpPr>
          <p:nvPr>
            <p:ph type="title"/>
          </p:nvPr>
        </p:nvSpPr>
        <p:spPr/>
        <p:txBody>
          <a:bodyPr>
            <a:normAutofit fontScale="90000"/>
          </a:bodyPr>
          <a:lstStyle/>
          <a:p>
            <a:r>
              <a:rPr lang="en-US"/>
              <a:t>Anterior Drawer Test for ACL</a:t>
            </a:r>
          </a:p>
        </p:txBody>
      </p:sp>
      <p:sp>
        <p:nvSpPr>
          <p:cNvPr id="180228" name="Rectangle 4"/>
          <p:cNvSpPr>
            <a:spLocks noGrp="1" noChangeArrowheads="1"/>
          </p:cNvSpPr>
          <p:nvPr>
            <p:ph type="body" idx="1"/>
          </p:nvPr>
        </p:nvSpPr>
        <p:spPr/>
        <p:txBody>
          <a:bodyPr/>
          <a:lstStyle/>
          <a:p>
            <a:r>
              <a:rPr lang="en-US"/>
              <a:t>Physician Position &amp; Movements*</a:t>
            </a:r>
          </a:p>
          <a:p>
            <a:r>
              <a:rPr lang="en-US"/>
              <a:t>Patient Position</a:t>
            </a:r>
          </a:p>
          <a:p>
            <a:endParaRPr lang="en-US"/>
          </a:p>
        </p:txBody>
      </p:sp>
      <p:pic>
        <p:nvPicPr>
          <p:cNvPr id="158725" name="Picture 5" descr="Ant drawer"/>
          <p:cNvPicPr>
            <a:picLocks noChangeAspect="1" noChangeArrowheads="1"/>
          </p:cNvPicPr>
          <p:nvPr/>
        </p:nvPicPr>
        <p:blipFill>
          <a:blip r:embed="rId3" cstate="print"/>
          <a:srcRect/>
          <a:stretch>
            <a:fillRect/>
          </a:stretch>
        </p:blipFill>
        <p:spPr bwMode="auto">
          <a:xfrm>
            <a:off x="3810000" y="2590800"/>
            <a:ext cx="5105400" cy="3403600"/>
          </a:xfrm>
          <a:prstGeom prst="rect">
            <a:avLst/>
          </a:prstGeom>
          <a:noFill/>
        </p:spPr>
      </p:pic>
      <p:sp>
        <p:nvSpPr>
          <p:cNvPr id="158726" name="Line 6"/>
          <p:cNvSpPr>
            <a:spLocks noChangeShapeType="1"/>
          </p:cNvSpPr>
          <p:nvPr/>
        </p:nvSpPr>
        <p:spPr bwMode="auto">
          <a:xfrm flipV="1">
            <a:off x="6172200" y="4191000"/>
            <a:ext cx="609600" cy="457200"/>
          </a:xfrm>
          <a:prstGeom prst="line">
            <a:avLst/>
          </a:prstGeom>
          <a:noFill/>
          <a:ln w="38100">
            <a:solidFill>
              <a:srgbClr val="00FF00"/>
            </a:solidFill>
            <a:round/>
            <a:headEnd/>
            <a:tailEnd type="stealth" w="lg" len="lg"/>
          </a:ln>
          <a:effectLst/>
        </p:spPr>
        <p:txBody>
          <a:bodyPr/>
          <a:lstStyle/>
          <a:p>
            <a:endParaRPr lang="en-US"/>
          </a:p>
        </p:txBody>
      </p:sp>
      <p:sp>
        <p:nvSpPr>
          <p:cNvPr id="180229" name="Rectangle 5"/>
          <p:cNvSpPr>
            <a:spLocks noChangeArrowheads="1"/>
          </p:cNvSpPr>
          <p:nvPr/>
        </p:nvSpPr>
        <p:spPr bwMode="auto">
          <a:xfrm>
            <a:off x="4267200" y="5486400"/>
            <a:ext cx="4495800" cy="568325"/>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None/>
            </a:pPr>
            <a:r>
              <a:rPr lang="en-US" sz="3000" b="1" i="0">
                <a:solidFill>
                  <a:srgbClr val="CC9900"/>
                </a:solidFill>
              </a:rPr>
              <a:t>Note direction of forces</a:t>
            </a:r>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0A8C6A1E-7686-416D-847A-798A91F0F61F}" type="slidenum">
              <a:rPr lang="en-US" altLang="en-US"/>
              <a:pPr/>
              <a:t>235</a:t>
            </a:fld>
            <a:endParaRPr lang="en-US" altLang="en-US"/>
          </a:p>
        </p:txBody>
      </p:sp>
      <p:sp>
        <p:nvSpPr>
          <p:cNvPr id="318466" name="Rectangle 2"/>
          <p:cNvSpPr>
            <a:spLocks noGrp="1" noChangeArrowheads="1"/>
          </p:cNvSpPr>
          <p:nvPr>
            <p:ph type="title"/>
          </p:nvPr>
        </p:nvSpPr>
        <p:spPr>
          <a:xfrm>
            <a:off x="457200" y="122238"/>
            <a:ext cx="8229600" cy="1295400"/>
          </a:xfrm>
        </p:spPr>
        <p:txBody>
          <a:bodyPr/>
          <a:lstStyle/>
          <a:p>
            <a:r>
              <a:rPr lang="en-US"/>
              <a:t>Posterior Drawer Testing- PCL*</a:t>
            </a:r>
          </a:p>
        </p:txBody>
      </p:sp>
      <p:pic>
        <p:nvPicPr>
          <p:cNvPr id="318467" name="Picture 3" descr="Ant drawer"/>
          <p:cNvPicPr>
            <a:picLocks noChangeAspect="1" noChangeArrowheads="1"/>
          </p:cNvPicPr>
          <p:nvPr/>
        </p:nvPicPr>
        <p:blipFill>
          <a:blip r:embed="rId3" cstate="print"/>
          <a:srcRect/>
          <a:stretch>
            <a:fillRect/>
          </a:stretch>
        </p:blipFill>
        <p:spPr bwMode="auto">
          <a:xfrm>
            <a:off x="1143000" y="1447800"/>
            <a:ext cx="6858000" cy="4572000"/>
          </a:xfrm>
          <a:prstGeom prst="rect">
            <a:avLst/>
          </a:prstGeom>
          <a:noFill/>
        </p:spPr>
      </p:pic>
      <p:sp>
        <p:nvSpPr>
          <p:cNvPr id="318468" name="Line 4"/>
          <p:cNvSpPr>
            <a:spLocks noChangeShapeType="1"/>
          </p:cNvSpPr>
          <p:nvPr/>
        </p:nvSpPr>
        <p:spPr bwMode="auto">
          <a:xfrm flipH="1">
            <a:off x="3733800" y="4572000"/>
            <a:ext cx="685800" cy="457200"/>
          </a:xfrm>
          <a:prstGeom prst="line">
            <a:avLst/>
          </a:prstGeom>
          <a:noFill/>
          <a:ln w="38100">
            <a:solidFill>
              <a:srgbClr val="00FF00"/>
            </a:solidFill>
            <a:round/>
            <a:headEnd/>
            <a:tailEnd type="stealth" w="lg" len="lg"/>
          </a:ln>
          <a:effectLst/>
        </p:spPr>
        <p:txBody>
          <a:bodyPr/>
          <a:lstStyle/>
          <a:p>
            <a:endParaRPr lang="en-US"/>
          </a:p>
        </p:txBody>
      </p:sp>
      <p:sp>
        <p:nvSpPr>
          <p:cNvPr id="318469" name="Rectangle 5"/>
          <p:cNvSpPr>
            <a:spLocks noChangeArrowheads="1"/>
          </p:cNvSpPr>
          <p:nvPr/>
        </p:nvSpPr>
        <p:spPr bwMode="auto">
          <a:xfrm>
            <a:off x="3124200" y="5410200"/>
            <a:ext cx="4495800" cy="568325"/>
          </a:xfrm>
          <a:prstGeom prst="rect">
            <a:avLst/>
          </a:prstGeom>
          <a:noFill/>
          <a:ln w="9525">
            <a:noFill/>
            <a:miter lim="800000"/>
            <a:headEnd/>
            <a:tailEnd/>
          </a:ln>
          <a:effectLst/>
        </p:spPr>
        <p:txBody>
          <a:bodyPr/>
          <a:lstStyle/>
          <a:p>
            <a:pPr marL="342900" indent="-342900">
              <a:spcBef>
                <a:spcPct val="20000"/>
              </a:spcBef>
              <a:buClr>
                <a:schemeClr val="tx2"/>
              </a:buClr>
              <a:buSzPct val="70000"/>
              <a:buFont typeface="Wingdings" pitchFamily="2" charset="2"/>
              <a:buNone/>
            </a:pPr>
            <a:r>
              <a:rPr lang="en-US" sz="3000" b="1" i="0">
                <a:solidFill>
                  <a:srgbClr val="CC9900"/>
                </a:solidFill>
              </a:rPr>
              <a:t>Note direction of forces</a:t>
            </a:r>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F082DE4-3B06-43F7-9848-4CB55936E93F}" type="slidenum">
              <a:rPr lang="en-US" altLang="en-US"/>
              <a:pPr/>
              <a:t>236</a:t>
            </a:fld>
            <a:endParaRPr lang="en-US" altLang="en-US"/>
          </a:p>
        </p:txBody>
      </p:sp>
      <p:sp>
        <p:nvSpPr>
          <p:cNvPr id="218114" name="Rectangle 2"/>
          <p:cNvSpPr>
            <a:spLocks noGrp="1" noChangeArrowheads="1"/>
          </p:cNvSpPr>
          <p:nvPr>
            <p:ph type="title"/>
          </p:nvPr>
        </p:nvSpPr>
        <p:spPr/>
        <p:txBody>
          <a:bodyPr/>
          <a:lstStyle/>
          <a:p>
            <a:r>
              <a:rPr lang="en-US" sz="3500"/>
              <a:t>Assess Meniscus – Knee Flexion</a:t>
            </a:r>
          </a:p>
        </p:txBody>
      </p:sp>
      <p:sp>
        <p:nvSpPr>
          <p:cNvPr id="218115" name="Rectangle 3"/>
          <p:cNvSpPr>
            <a:spLocks noGrp="1" noChangeArrowheads="1"/>
          </p:cNvSpPr>
          <p:nvPr>
            <p:ph type="body" idx="1"/>
          </p:nvPr>
        </p:nvSpPr>
        <p:spPr/>
        <p:txBody>
          <a:bodyPr/>
          <a:lstStyle/>
          <a:p>
            <a:r>
              <a:rPr lang="en-US" dirty="0"/>
              <a:t>Most sensitive test is </a:t>
            </a:r>
            <a:r>
              <a:rPr lang="en-US" dirty="0">
                <a:solidFill>
                  <a:srgbClr val="FF0000"/>
                </a:solidFill>
              </a:rPr>
              <a:t>full flexion</a:t>
            </a:r>
            <a:r>
              <a:rPr lang="en-US" dirty="0"/>
              <a:t>*</a:t>
            </a:r>
          </a:p>
          <a:p>
            <a:pPr lvl="1"/>
            <a:r>
              <a:rPr lang="en-US" dirty="0"/>
              <a:t>Examiner </a:t>
            </a:r>
            <a:r>
              <a:rPr lang="en-US" dirty="0">
                <a:solidFill>
                  <a:srgbClr val="FF0000"/>
                </a:solidFill>
              </a:rPr>
              <a:t>passively</a:t>
            </a:r>
            <a:r>
              <a:rPr lang="en-US" dirty="0"/>
              <a:t> flexes the </a:t>
            </a:r>
            <a:r>
              <a:rPr lang="en-US" dirty="0">
                <a:solidFill>
                  <a:srgbClr val="FF0000"/>
                </a:solidFill>
              </a:rPr>
              <a:t>knee</a:t>
            </a:r>
            <a:r>
              <a:rPr lang="en-US" dirty="0"/>
              <a:t> or has patient perform a full two-legged squat to test for </a:t>
            </a:r>
            <a:r>
              <a:rPr lang="en-US" dirty="0" err="1"/>
              <a:t>meniscal</a:t>
            </a:r>
            <a:r>
              <a:rPr lang="en-US" dirty="0"/>
              <a:t> injury</a:t>
            </a:r>
          </a:p>
          <a:p>
            <a:pPr lvl="1">
              <a:buFont typeface="Wingdings" pitchFamily="2" charset="2"/>
              <a:buNone/>
            </a:pPr>
            <a:endParaRPr lang="en-US" dirty="0"/>
          </a:p>
          <a:p>
            <a:r>
              <a:rPr lang="en-US" dirty="0"/>
              <a:t>Joint line </a:t>
            </a:r>
            <a:r>
              <a:rPr lang="en-US" dirty="0">
                <a:solidFill>
                  <a:srgbClr val="FF0000"/>
                </a:solidFill>
              </a:rPr>
              <a:t>tenderness</a:t>
            </a:r>
            <a:r>
              <a:rPr lang="en-US" dirty="0"/>
              <a:t>**</a:t>
            </a:r>
          </a:p>
          <a:p>
            <a:pPr lvl="1"/>
            <a:r>
              <a:rPr lang="en-US" dirty="0"/>
              <a:t>Flexion of the knee enhances </a:t>
            </a:r>
            <a:r>
              <a:rPr lang="en-US" dirty="0">
                <a:solidFill>
                  <a:srgbClr val="FF0000"/>
                </a:solidFill>
              </a:rPr>
              <a:t>palpation</a:t>
            </a:r>
            <a:r>
              <a:rPr lang="en-US" dirty="0"/>
              <a:t> of the </a:t>
            </a:r>
            <a:r>
              <a:rPr lang="en-US" dirty="0">
                <a:solidFill>
                  <a:srgbClr val="FF0000"/>
                </a:solidFill>
              </a:rPr>
              <a:t>anterior</a:t>
            </a:r>
            <a:r>
              <a:rPr lang="en-US" dirty="0"/>
              <a:t> half of each </a:t>
            </a:r>
            <a:r>
              <a:rPr lang="en-US" dirty="0">
                <a:solidFill>
                  <a:srgbClr val="FF0000"/>
                </a:solidFill>
              </a:rPr>
              <a:t>meniscus</a:t>
            </a:r>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FE12AC0-588D-4C5D-AACB-C61560396E07}" type="slidenum">
              <a:rPr lang="en-US" altLang="en-US"/>
              <a:pPr/>
              <a:t>237</a:t>
            </a:fld>
            <a:endParaRPr lang="en-US" altLang="en-US"/>
          </a:p>
        </p:txBody>
      </p:sp>
      <p:sp>
        <p:nvSpPr>
          <p:cNvPr id="81922" name="Rectangle 2"/>
          <p:cNvSpPr>
            <a:spLocks noGrp="1" noChangeArrowheads="1"/>
          </p:cNvSpPr>
          <p:nvPr>
            <p:ph type="title"/>
          </p:nvPr>
        </p:nvSpPr>
        <p:spPr>
          <a:xfrm>
            <a:off x="457200" y="914400"/>
            <a:ext cx="7543800" cy="1143000"/>
          </a:xfrm>
        </p:spPr>
        <p:txBody>
          <a:bodyPr>
            <a:normAutofit fontScale="90000"/>
          </a:bodyPr>
          <a:lstStyle/>
          <a:p>
            <a:r>
              <a:rPr lang="en-US"/>
              <a:t>Tests that we do not recommend routinely</a:t>
            </a:r>
          </a:p>
        </p:txBody>
      </p:sp>
      <p:sp>
        <p:nvSpPr>
          <p:cNvPr id="81923" name="Rectangle 3"/>
          <p:cNvSpPr>
            <a:spLocks noGrp="1" noChangeArrowheads="1"/>
          </p:cNvSpPr>
          <p:nvPr>
            <p:ph type="body" idx="1"/>
          </p:nvPr>
        </p:nvSpPr>
        <p:spPr/>
        <p:txBody>
          <a:bodyPr/>
          <a:lstStyle/>
          <a:p>
            <a:pPr marL="812800" indent="-812800"/>
            <a:endParaRPr lang="en-US" sz="3200"/>
          </a:p>
          <a:p>
            <a:pPr marL="812800" indent="-812800"/>
            <a:r>
              <a:rPr lang="en-US" sz="3200"/>
              <a:t>Pivot-Shift* - for ACL tear</a:t>
            </a:r>
          </a:p>
          <a:p>
            <a:pPr marL="812800" indent="-812800">
              <a:buFont typeface="Wingdings" pitchFamily="2" charset="2"/>
              <a:buNone/>
            </a:pPr>
            <a:endParaRPr lang="en-US" sz="3200"/>
          </a:p>
          <a:p>
            <a:pPr marL="812800" indent="-812800"/>
            <a:r>
              <a:rPr lang="en-US" sz="3200"/>
              <a:t>McMurray Test**- for meniscus tears </a:t>
            </a:r>
          </a:p>
          <a:p>
            <a:pPr marL="1168400" lvl="1" indent="-823913"/>
            <a:endParaRPr lang="en-US" sz="3200"/>
          </a:p>
          <a:p>
            <a:pPr marL="1168400" lvl="1" indent="-823913"/>
            <a:endParaRPr lang="en-US" sz="2200"/>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Medial Ligament Sprain</a:t>
            </a:r>
            <a:endParaRPr lang="en-US" dirty="0"/>
          </a:p>
        </p:txBody>
      </p:sp>
      <p:sp>
        <p:nvSpPr>
          <p:cNvPr id="3" name="Content Placeholder 2"/>
          <p:cNvSpPr>
            <a:spLocks noGrp="1"/>
          </p:cNvSpPr>
          <p:nvPr>
            <p:ph idx="1"/>
          </p:nvPr>
        </p:nvSpPr>
        <p:spPr>
          <a:xfrm>
            <a:off x="457200" y="1600200"/>
            <a:ext cx="5638800" cy="4525963"/>
          </a:xfrm>
        </p:spPr>
        <p:txBody>
          <a:bodyPr/>
          <a:lstStyle/>
          <a:p>
            <a:r>
              <a:rPr lang="en-US" dirty="0" smtClean="0"/>
              <a:t>The medial knee ligament has two parts to it - a deep, inner section that attaches to the cartilage meniscus and joint margins and a superficial band that attaches from higher up on the femur to an area, lower down, on the inner surface of the tibia.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238</a:t>
            </a:fld>
            <a:endParaRPr lang="en-US"/>
          </a:p>
        </p:txBody>
      </p:sp>
      <p:pic>
        <p:nvPicPr>
          <p:cNvPr id="1026" name="Picture 2" descr="C:\Users\Administrator\Desktop\medial_ligament_sprain180.jpg"/>
          <p:cNvPicPr>
            <a:picLocks noChangeAspect="1" noChangeArrowheads="1"/>
          </p:cNvPicPr>
          <p:nvPr/>
        </p:nvPicPr>
        <p:blipFill>
          <a:blip r:embed="rId2" cstate="print"/>
          <a:srcRect/>
          <a:stretch>
            <a:fillRect/>
          </a:stretch>
        </p:blipFill>
        <p:spPr bwMode="auto">
          <a:xfrm>
            <a:off x="6172200" y="1371600"/>
            <a:ext cx="2667000" cy="4696883"/>
          </a:xfrm>
          <a:prstGeom prst="rect">
            <a:avLst/>
          </a:prstGeom>
          <a:noFill/>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a medial ligament injury?</a:t>
            </a:r>
            <a:endParaRPr lang="en-US" dirty="0"/>
          </a:p>
        </p:txBody>
      </p:sp>
      <p:sp>
        <p:nvSpPr>
          <p:cNvPr id="3" name="Content Placeholder 2"/>
          <p:cNvSpPr>
            <a:spLocks noGrp="1"/>
          </p:cNvSpPr>
          <p:nvPr>
            <p:ph idx="1"/>
          </p:nvPr>
        </p:nvSpPr>
        <p:spPr/>
        <p:txBody>
          <a:bodyPr>
            <a:normAutofit lnSpcReduction="10000"/>
          </a:bodyPr>
          <a:lstStyle/>
          <a:p>
            <a:r>
              <a:rPr lang="en-US" dirty="0" smtClean="0"/>
              <a:t>Injury to the MCL often occurs after an impact to the outside of the knee when the knee is slightly bent.</a:t>
            </a:r>
          </a:p>
          <a:p>
            <a:r>
              <a:rPr lang="en-US" dirty="0" smtClean="0"/>
              <a:t>The MCL on the inside of the knee becomes stretched and if the force is great enough, some or even all of the fibres will tear. The deep part of ligament is prone to becoming damaged first and this may lead to medial meniscal damage also.</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239</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Anatomy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Like most joints, the SC joint is made up of two bones covered with a material called </a:t>
            </a:r>
            <a:r>
              <a:rPr lang="en-US" i="1" dirty="0" err="1" smtClean="0"/>
              <a:t>articular</a:t>
            </a:r>
            <a:r>
              <a:rPr lang="en-US" i="1" dirty="0" smtClean="0"/>
              <a:t> cartilage.</a:t>
            </a:r>
          </a:p>
          <a:p>
            <a:r>
              <a:rPr lang="en-US" dirty="0" smtClean="0"/>
              <a:t>The </a:t>
            </a:r>
            <a:r>
              <a:rPr lang="en-US" i="1" dirty="0" smtClean="0"/>
              <a:t>intra-</a:t>
            </a:r>
            <a:r>
              <a:rPr lang="en-US" i="1" dirty="0" err="1" smtClean="0"/>
              <a:t>articular</a:t>
            </a:r>
            <a:r>
              <a:rPr lang="en-US" i="1" dirty="0" smtClean="0"/>
              <a:t> disc ligament</a:t>
            </a:r>
            <a:r>
              <a:rPr lang="en-US" dirty="0" smtClean="0"/>
              <a:t> attaches to the first rib and divides the joint into two separate spaces. This ligament is very thick and fibrous.</a:t>
            </a:r>
          </a:p>
          <a:p>
            <a:r>
              <a:rPr lang="en-US" dirty="0" smtClean="0"/>
              <a:t>The </a:t>
            </a:r>
            <a:r>
              <a:rPr lang="en-US" i="1" dirty="0" err="1" smtClean="0"/>
              <a:t>costoclavicular</a:t>
            </a:r>
            <a:r>
              <a:rPr lang="en-US" i="1" dirty="0" smtClean="0"/>
              <a:t> ligament</a:t>
            </a:r>
            <a:r>
              <a:rPr lang="en-US" dirty="0" smtClean="0"/>
              <a:t> is short and strong. It attaches underneath the clavicle to the first rib just below. It helps steady the SC joint during certain motions.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a:t>
            </a:fld>
            <a:endParaRPr lang="en-US"/>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injury</a:t>
            </a:r>
            <a:endParaRPr lang="en-US" dirty="0"/>
          </a:p>
        </p:txBody>
      </p:sp>
      <p:sp>
        <p:nvSpPr>
          <p:cNvPr id="3" name="Content Placeholder 2"/>
          <p:cNvSpPr>
            <a:spLocks noGrp="1"/>
          </p:cNvSpPr>
          <p:nvPr>
            <p:ph idx="1"/>
          </p:nvPr>
        </p:nvSpPr>
        <p:spPr/>
        <p:txBody>
          <a:bodyPr/>
          <a:lstStyle/>
          <a:p>
            <a:r>
              <a:rPr lang="en-US" dirty="0" smtClean="0"/>
              <a:t>As with all ligament injuries, medial collateral ligament injuries are graded 1, 2 or 3 depending on the degree of damage sustained. A grade one tear consists of fewer than 10% of the fibres being torn. a grade 3 is a complete rupture and grade two sits inbetween!</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240</a:t>
            </a:fld>
            <a:endParaRPr lang="en-U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Grade 1 symptoms:</a:t>
            </a:r>
            <a:endParaRPr lang="en-US" dirty="0"/>
          </a:p>
        </p:txBody>
      </p:sp>
      <p:sp>
        <p:nvSpPr>
          <p:cNvPr id="3" name="Content Placeholder 2"/>
          <p:cNvSpPr>
            <a:spLocks noGrp="1"/>
          </p:cNvSpPr>
          <p:nvPr>
            <p:ph idx="1"/>
          </p:nvPr>
        </p:nvSpPr>
        <p:spPr/>
        <p:txBody>
          <a:bodyPr/>
          <a:lstStyle/>
          <a:p>
            <a:r>
              <a:rPr lang="en-US" dirty="0" smtClean="0"/>
              <a:t>Mild tenderness on the inside of the knee over the ligament. </a:t>
            </a:r>
          </a:p>
          <a:p>
            <a:r>
              <a:rPr lang="en-US" dirty="0" smtClean="0"/>
              <a:t>Usually no swelling. </a:t>
            </a:r>
          </a:p>
          <a:p>
            <a:r>
              <a:rPr lang="en-US" dirty="0" smtClean="0"/>
              <a:t>When the knee is bent to 30 degrees and an outward force applied to the lower leg to stress the medial ligament, pain is felt but there is no joint laxity (looseness)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241</a:t>
            </a:fld>
            <a:endParaRPr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Grade 2 symptoms:</a:t>
            </a:r>
            <a:endParaRPr lang="en-US" dirty="0"/>
          </a:p>
        </p:txBody>
      </p:sp>
      <p:sp>
        <p:nvSpPr>
          <p:cNvPr id="3" name="Content Placeholder 2"/>
          <p:cNvSpPr>
            <a:spLocks noGrp="1"/>
          </p:cNvSpPr>
          <p:nvPr>
            <p:ph idx="1"/>
          </p:nvPr>
        </p:nvSpPr>
        <p:spPr/>
        <p:txBody>
          <a:bodyPr/>
          <a:lstStyle/>
          <a:p>
            <a:r>
              <a:rPr lang="en-US" dirty="0" smtClean="0"/>
              <a:t>Significant tenderness on the inside of the knee on the medial ligament. </a:t>
            </a:r>
          </a:p>
          <a:p>
            <a:r>
              <a:rPr lang="en-US" dirty="0" smtClean="0"/>
              <a:t>Some swelling seen over the ligament. </a:t>
            </a:r>
          </a:p>
          <a:p>
            <a:r>
              <a:rPr lang="en-US" dirty="0" smtClean="0"/>
              <a:t>When the knee is stressed as for grade 1 symptoms, there is pain and mild to moderate laxity in the joint, although there is a definite end point (the knee cannot be bent sideways completely).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242</a:t>
            </a:fld>
            <a:endParaRPr lang="en-US"/>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Grade 3 symptoms:</a:t>
            </a:r>
            <a:endParaRPr lang="en-US" dirty="0"/>
          </a:p>
        </p:txBody>
      </p:sp>
      <p:sp>
        <p:nvSpPr>
          <p:cNvPr id="3" name="Content Placeholder 2"/>
          <p:cNvSpPr>
            <a:spLocks noGrp="1"/>
          </p:cNvSpPr>
          <p:nvPr>
            <p:ph idx="1"/>
          </p:nvPr>
        </p:nvSpPr>
        <p:spPr/>
        <p:txBody>
          <a:bodyPr/>
          <a:lstStyle/>
          <a:p>
            <a:r>
              <a:rPr lang="en-US" dirty="0" smtClean="0"/>
              <a:t>This is a complete tear of the ligament. </a:t>
            </a:r>
          </a:p>
          <a:p>
            <a:r>
              <a:rPr lang="en-US" dirty="0" smtClean="0"/>
              <a:t>Pain can vary and is sometimes not as bad as that of a grade 2 sprain. </a:t>
            </a:r>
          </a:p>
          <a:p>
            <a:r>
              <a:rPr lang="en-US" dirty="0" smtClean="0"/>
              <a:t>When stressing the knee as described above there is significant joint laxity. </a:t>
            </a:r>
          </a:p>
          <a:p>
            <a:r>
              <a:rPr lang="en-US" dirty="0" smtClean="0"/>
              <a:t>The athlete may complain of having a very wobbly or unstable knee.</a:t>
            </a:r>
          </a:p>
          <a:p>
            <a:pPr>
              <a:buNone/>
            </a:pPr>
            <a:endParaRPr lang="en-US" b="1"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243</a:t>
            </a:fld>
            <a:endParaRPr lang="en-US"/>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 test for medial ligament damage:</a:t>
            </a:r>
            <a:endParaRPr lang="en-US" dirty="0"/>
          </a:p>
        </p:txBody>
      </p:sp>
      <p:sp>
        <p:nvSpPr>
          <p:cNvPr id="3" name="Content Placeholder 2"/>
          <p:cNvSpPr>
            <a:spLocks noGrp="1"/>
          </p:cNvSpPr>
          <p:nvPr>
            <p:ph idx="1"/>
          </p:nvPr>
        </p:nvSpPr>
        <p:spPr>
          <a:xfrm>
            <a:off x="457200" y="1600200"/>
            <a:ext cx="4876800" cy="4525963"/>
          </a:xfrm>
        </p:spPr>
        <p:txBody>
          <a:bodyPr>
            <a:normAutofit fontScale="92500" lnSpcReduction="10000"/>
          </a:bodyPr>
          <a:lstStyle/>
          <a:p>
            <a:r>
              <a:rPr lang="en-US" dirty="0" smtClean="0"/>
              <a:t>The MCL is tested using a valgus stress test. </a:t>
            </a:r>
          </a:p>
          <a:p>
            <a:r>
              <a:rPr lang="en-US" dirty="0" smtClean="0"/>
              <a:t>If pain or excessive laxity are apparant it is possible that the medial ligament is damaged. </a:t>
            </a:r>
          </a:p>
          <a:p>
            <a:r>
              <a:rPr lang="en-US" dirty="0" smtClean="0"/>
              <a:t>If the injury is recent - go easy - don't push too hard (although older injuries may require more pressure)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244</a:t>
            </a:fld>
            <a:endParaRPr lang="en-US"/>
          </a:p>
        </p:txBody>
      </p:sp>
      <p:pic>
        <p:nvPicPr>
          <p:cNvPr id="5" name="Picture 3" descr="Valgus stress test"/>
          <p:cNvPicPr>
            <a:picLocks noChangeAspect="1" noChangeArrowheads="1"/>
          </p:cNvPicPr>
          <p:nvPr/>
        </p:nvPicPr>
        <p:blipFill>
          <a:blip r:embed="rId2" cstate="print"/>
          <a:srcRect/>
          <a:stretch>
            <a:fillRect/>
          </a:stretch>
        </p:blipFill>
        <p:spPr bwMode="auto">
          <a:xfrm>
            <a:off x="5334000" y="1600200"/>
            <a:ext cx="3543300" cy="2819400"/>
          </a:xfrm>
          <a:prstGeom prst="rect">
            <a:avLst/>
          </a:prstGeom>
          <a:noFill/>
          <a:ln w="28575">
            <a:noFill/>
            <a:miter lim="800000"/>
            <a:headEnd/>
            <a:tailEnd/>
          </a:ln>
        </p:spPr>
      </p:pic>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can the athlete do?</a:t>
            </a:r>
            <a:endParaRPr lang="en-US" dirty="0"/>
          </a:p>
        </p:txBody>
      </p:sp>
      <p:sp>
        <p:nvSpPr>
          <p:cNvPr id="3" name="Content Placeholder 2"/>
          <p:cNvSpPr>
            <a:spLocks noGrp="1"/>
          </p:cNvSpPr>
          <p:nvPr>
            <p:ph idx="1"/>
          </p:nvPr>
        </p:nvSpPr>
        <p:spPr>
          <a:xfrm>
            <a:off x="457200" y="1600200"/>
            <a:ext cx="5181600" cy="4525963"/>
          </a:xfrm>
        </p:spPr>
        <p:txBody>
          <a:bodyPr>
            <a:normAutofit fontScale="85000" lnSpcReduction="20000"/>
          </a:bodyPr>
          <a:lstStyle/>
          <a:p>
            <a:r>
              <a:rPr lang="en-US" dirty="0" smtClean="0"/>
              <a:t>Apply </a:t>
            </a:r>
            <a:r>
              <a:rPr lang="en-US" dirty="0" smtClean="0">
                <a:hlinkClick r:id="rId2" action="ppaction://hlinkfile"/>
              </a:rPr>
              <a:t>R.I.C.E</a:t>
            </a:r>
            <a:r>
              <a:rPr lang="en-US" dirty="0" smtClean="0"/>
              <a:t>. (Rest, Ice, Compression, Elevation) to the injured knee. </a:t>
            </a:r>
          </a:p>
          <a:p>
            <a:r>
              <a:rPr lang="en-US" dirty="0" smtClean="0"/>
              <a:t>Rest from training. </a:t>
            </a:r>
          </a:p>
          <a:p>
            <a:r>
              <a:rPr lang="en-US" dirty="0" smtClean="0"/>
              <a:t>Wear a </a:t>
            </a:r>
            <a:r>
              <a:rPr lang="en-US" dirty="0" smtClean="0">
                <a:hlinkClick r:id="rId3"/>
              </a:rPr>
              <a:t>knee brace to support the joint</a:t>
            </a:r>
            <a:r>
              <a:rPr lang="en-US" dirty="0" smtClean="0"/>
              <a:t>, particularly for grade 2 and 3 injuries. </a:t>
            </a:r>
          </a:p>
          <a:p>
            <a:r>
              <a:rPr lang="en-US" dirty="0" smtClean="0"/>
              <a:t>Wear a heat retainer after the acute phase for minor injuries. </a:t>
            </a:r>
          </a:p>
          <a:p>
            <a:r>
              <a:rPr lang="en-US" dirty="0" smtClean="0"/>
              <a:t>Try to keep the knee mobile. </a:t>
            </a:r>
          </a:p>
          <a:p>
            <a:r>
              <a:rPr lang="en-US" dirty="0" smtClean="0"/>
              <a:t>Consult a Sports Injury Professional.</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245</a:t>
            </a:fld>
            <a:endParaRPr lang="en-US"/>
          </a:p>
        </p:txBody>
      </p:sp>
      <p:pic>
        <p:nvPicPr>
          <p:cNvPr id="2050" name="Picture 2" descr="C:\Users\Administrator\Desktop\lpknee708.jpg"/>
          <p:cNvPicPr>
            <a:picLocks noChangeAspect="1" noChangeArrowheads="1"/>
          </p:cNvPicPr>
          <p:nvPr/>
        </p:nvPicPr>
        <p:blipFill>
          <a:blip r:embed="rId4" cstate="print"/>
          <a:srcRect/>
          <a:stretch>
            <a:fillRect/>
          </a:stretch>
        </p:blipFill>
        <p:spPr bwMode="auto">
          <a:xfrm>
            <a:off x="6172200" y="1524000"/>
            <a:ext cx="2286000" cy="2286000"/>
          </a:xfrm>
          <a:prstGeom prst="rect">
            <a:avLst/>
          </a:prstGeom>
          <a:noFill/>
        </p:spPr>
      </p:pic>
      <p:pic>
        <p:nvPicPr>
          <p:cNvPr id="2051" name="Picture 3" descr="C:\Users\Administrator\Desktop\170XT.jpg"/>
          <p:cNvPicPr>
            <a:picLocks noChangeAspect="1" noChangeArrowheads="1"/>
          </p:cNvPicPr>
          <p:nvPr/>
        </p:nvPicPr>
        <p:blipFill>
          <a:blip r:embed="rId5" cstate="print"/>
          <a:srcRect/>
          <a:stretch>
            <a:fillRect/>
          </a:stretch>
        </p:blipFill>
        <p:spPr bwMode="auto">
          <a:xfrm>
            <a:off x="6248400" y="4191000"/>
            <a:ext cx="2286000" cy="2286000"/>
          </a:xfrm>
          <a:prstGeom prst="rect">
            <a:avLst/>
          </a:prstGeom>
          <a:noFill/>
        </p:spPr>
      </p:pic>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If you have a Grade I or Grade II knee sprain, treat with rest, ice, compression, elevation, nonsteroidal anti-inflammatory drugs (NSAIDs) such as ibuprofen, and wearing a knee brace for a short period of time.</a:t>
            </a:r>
          </a:p>
          <a:p>
            <a:r>
              <a:rPr lang="en-US" dirty="0" smtClean="0"/>
              <a:t>A Grade III MCL sprain is usually treated conservatively with rest, ice, compression, elevation, NSAIDs, and </a:t>
            </a:r>
            <a:r>
              <a:rPr lang="en-US" dirty="0" smtClean="0">
                <a:hlinkClick r:id="rId2" action="ppaction://hlinkfile"/>
              </a:rPr>
              <a:t>physical therapy</a:t>
            </a:r>
            <a:r>
              <a:rPr lang="en-US" dirty="0" smtClean="0"/>
              <a:t>. In certain cases, surgery may be used to repair a torn MCL. A Grade III LCL sprain is treated just as an MCL. With a severe LCL sprain, the torn ligament often is repaired surgically.</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246</a:t>
            </a:fld>
            <a:endParaRPr lang="en-US"/>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Warm up and stretch before you participate in athletic activities. </a:t>
            </a:r>
          </a:p>
          <a:p>
            <a:r>
              <a:rPr lang="en-US" dirty="0" smtClean="0"/>
              <a:t>Perform exercises to strengthen the leg muscles around the knee, especially the quadriceps. </a:t>
            </a:r>
          </a:p>
          <a:p>
            <a:r>
              <a:rPr lang="en-US" dirty="0" smtClean="0"/>
              <a:t>Avoid sudden increases in the intensity of training programs. Never push yourself too hard, too fast. Increase the intensity gradually. </a:t>
            </a:r>
          </a:p>
          <a:p>
            <a:r>
              <a:rPr lang="en-US" dirty="0" smtClean="0"/>
              <a:t>Wear comfortable, supportive shoes that fit your feet and fit your sport.</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247</a:t>
            </a:fld>
            <a:endParaRPr lang="en-US"/>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Rehabilitation Exercises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Quad sets: Sit with legs extended and fully contract the muscles of the front thighs. Hold contractions for </a:t>
            </a:r>
            <a:r>
              <a:rPr lang="en-US" dirty="0" smtClean="0">
                <a:solidFill>
                  <a:srgbClr val="FF0000"/>
                </a:solidFill>
              </a:rPr>
              <a:t>10</a:t>
            </a:r>
            <a:r>
              <a:rPr lang="en-US" dirty="0" smtClean="0"/>
              <a:t> seconds. Repeat </a:t>
            </a:r>
            <a:r>
              <a:rPr lang="en-US" dirty="0" smtClean="0">
                <a:solidFill>
                  <a:srgbClr val="FF0000"/>
                </a:solidFill>
              </a:rPr>
              <a:t>10</a:t>
            </a:r>
            <a:r>
              <a:rPr lang="en-US" dirty="0" smtClean="0"/>
              <a:t> times for three sets. </a:t>
            </a:r>
          </a:p>
          <a:p>
            <a:r>
              <a:rPr lang="en-US" dirty="0" smtClean="0">
                <a:solidFill>
                  <a:srgbClr val="FF0000"/>
                </a:solidFill>
              </a:rPr>
              <a:t>Straight leg raises </a:t>
            </a:r>
            <a:r>
              <a:rPr lang="en-US" dirty="0" smtClean="0"/>
              <a:t>(hip flexion): Lie with one leg extended and the other </a:t>
            </a:r>
            <a:r>
              <a:rPr lang="en-US" dirty="0" smtClean="0">
                <a:solidFill>
                  <a:srgbClr val="FF0000"/>
                </a:solidFill>
              </a:rPr>
              <a:t>bent</a:t>
            </a:r>
            <a:r>
              <a:rPr lang="en-US" dirty="0" smtClean="0"/>
              <a:t> at the </a:t>
            </a:r>
            <a:r>
              <a:rPr lang="en-US" dirty="0" smtClean="0">
                <a:solidFill>
                  <a:srgbClr val="FF0000"/>
                </a:solidFill>
              </a:rPr>
              <a:t>knee</a:t>
            </a:r>
            <a:r>
              <a:rPr lang="en-US" dirty="0" smtClean="0"/>
              <a:t>. Lift the entire leg from the hip so that the heel is about five inches above the floor. Hold this position for five to </a:t>
            </a:r>
            <a:r>
              <a:rPr lang="en-US" dirty="0" smtClean="0">
                <a:solidFill>
                  <a:srgbClr val="FF0000"/>
                </a:solidFill>
              </a:rPr>
              <a:t>10</a:t>
            </a:r>
            <a:r>
              <a:rPr lang="en-US" dirty="0" smtClean="0"/>
              <a:t> seconds and then slowly </a:t>
            </a:r>
            <a:r>
              <a:rPr lang="en-US" dirty="0" smtClean="0">
                <a:solidFill>
                  <a:srgbClr val="FF0000"/>
                </a:solidFill>
              </a:rPr>
              <a:t>lower</a:t>
            </a:r>
            <a:r>
              <a:rPr lang="en-US" dirty="0" smtClean="0"/>
              <a:t> the leg. Repeat 10 times for three sets.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248</a:t>
            </a:fld>
            <a:endParaRPr lang="en-US"/>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 Exercises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Backward</a:t>
            </a:r>
            <a:r>
              <a:rPr lang="en-US" dirty="0" smtClean="0"/>
              <a:t> leg raise (hip extension): Lie on </a:t>
            </a:r>
            <a:r>
              <a:rPr lang="en-US" dirty="0" smtClean="0">
                <a:solidFill>
                  <a:srgbClr val="FF0000"/>
                </a:solidFill>
              </a:rPr>
              <a:t>stomach</a:t>
            </a:r>
            <a:r>
              <a:rPr lang="en-US" dirty="0" smtClean="0"/>
              <a:t> with legs straight. Lift one leg as high as possible and hold for five to 10 seconds, then slowly lower the leg. Repeat 10 times for three sets. </a:t>
            </a:r>
          </a:p>
          <a:p>
            <a:r>
              <a:rPr lang="en-US" dirty="0" smtClean="0"/>
              <a:t>Hip </a:t>
            </a:r>
            <a:r>
              <a:rPr lang="en-US" dirty="0" smtClean="0">
                <a:solidFill>
                  <a:srgbClr val="FF0000"/>
                </a:solidFill>
              </a:rPr>
              <a:t>abduction</a:t>
            </a:r>
            <a:r>
              <a:rPr lang="en-US" dirty="0" smtClean="0"/>
              <a:t>: Lie on </a:t>
            </a:r>
            <a:r>
              <a:rPr lang="en-US" dirty="0" smtClean="0">
                <a:solidFill>
                  <a:srgbClr val="FF0000"/>
                </a:solidFill>
              </a:rPr>
              <a:t>side</a:t>
            </a:r>
            <a:r>
              <a:rPr lang="en-US" dirty="0" smtClean="0"/>
              <a:t> of uninjured leg, so that the injured leg is on top of the uninjured leg. Lift the injured leg at the hip away from the body. Lift the leg as high as possible and hold for five to 10 seconds, then slowly lower the leg. Repeat 10 times for three sets.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249</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Anatomy</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i="1" dirty="0" err="1" smtClean="0"/>
              <a:t>interclavicular</a:t>
            </a:r>
            <a:r>
              <a:rPr lang="en-US" i="1" dirty="0" smtClean="0"/>
              <a:t> ligament</a:t>
            </a:r>
            <a:r>
              <a:rPr lang="en-US" dirty="0" smtClean="0"/>
              <a:t> supports the ends of both clavicle bones near the SC joint. It passes over the top of the sternum, connecting one clavicle to the other.</a:t>
            </a:r>
          </a:p>
          <a:p>
            <a:r>
              <a:rPr lang="en-US" dirty="0" smtClean="0"/>
              <a:t>The </a:t>
            </a:r>
            <a:r>
              <a:rPr lang="en-US" i="1" dirty="0" smtClean="0"/>
              <a:t>capsular ligament</a:t>
            </a:r>
            <a:r>
              <a:rPr lang="en-US" dirty="0" smtClean="0"/>
              <a:t> reinforces the capsule that surrounds the SC joint. This ligament keeps the sternum end of the clavicle from pointing up as the other end of the clavicle drops down.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a:t>
            </a:fld>
            <a:endParaRPr lang="en-US"/>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 Exercises </a:t>
            </a:r>
            <a:endParaRPr lang="en-US" dirty="0"/>
          </a:p>
        </p:txBody>
      </p:sp>
      <p:sp>
        <p:nvSpPr>
          <p:cNvPr id="3" name="Content Placeholder 2"/>
          <p:cNvSpPr>
            <a:spLocks noGrp="1"/>
          </p:cNvSpPr>
          <p:nvPr>
            <p:ph idx="1"/>
          </p:nvPr>
        </p:nvSpPr>
        <p:spPr>
          <a:xfrm>
            <a:off x="457200" y="1600200"/>
            <a:ext cx="7467600" cy="4800600"/>
          </a:xfrm>
        </p:spPr>
        <p:txBody>
          <a:bodyPr>
            <a:normAutofit fontScale="85000" lnSpcReduction="20000"/>
          </a:bodyPr>
          <a:lstStyle/>
          <a:p>
            <a:r>
              <a:rPr lang="en-US" dirty="0" smtClean="0"/>
              <a:t>Hip adduction: </a:t>
            </a:r>
            <a:r>
              <a:rPr lang="en-US" dirty="0" smtClean="0">
                <a:solidFill>
                  <a:srgbClr val="FF0000"/>
                </a:solidFill>
              </a:rPr>
              <a:t>Lie on side of injured leg</a:t>
            </a:r>
            <a:r>
              <a:rPr lang="en-US" dirty="0" smtClean="0"/>
              <a:t>, with uninjured </a:t>
            </a:r>
            <a:r>
              <a:rPr lang="en-US" dirty="0" smtClean="0">
                <a:solidFill>
                  <a:srgbClr val="FF0000"/>
                </a:solidFill>
              </a:rPr>
              <a:t>leg bent at the knee </a:t>
            </a:r>
            <a:r>
              <a:rPr lang="en-US" dirty="0" smtClean="0"/>
              <a:t>and foot flat on the floor. Lift the injured leg at the hip toward the other leg. Hold </a:t>
            </a:r>
            <a:r>
              <a:rPr lang="en-US" dirty="0" smtClean="0">
                <a:solidFill>
                  <a:srgbClr val="FF0000"/>
                </a:solidFill>
              </a:rPr>
              <a:t>for five to 10 seconds </a:t>
            </a:r>
            <a:r>
              <a:rPr lang="en-US" dirty="0" smtClean="0"/>
              <a:t>and then slowly lower the leg. Repeat 10 times for three three sets. </a:t>
            </a:r>
          </a:p>
          <a:p>
            <a:r>
              <a:rPr lang="en-US" dirty="0" smtClean="0">
                <a:solidFill>
                  <a:srgbClr val="FF0000"/>
                </a:solidFill>
              </a:rPr>
              <a:t>Half-knee bends</a:t>
            </a:r>
            <a:r>
              <a:rPr lang="en-US" dirty="0" smtClean="0"/>
              <a:t>: Stand with feet shoulder width apart. Slowly lower the body weight by bending the knees. Do not perform a </a:t>
            </a:r>
            <a:r>
              <a:rPr lang="en-US" dirty="0" smtClean="0">
                <a:solidFill>
                  <a:srgbClr val="FF0000"/>
                </a:solidFill>
              </a:rPr>
              <a:t>full</a:t>
            </a:r>
            <a:r>
              <a:rPr lang="en-US" dirty="0" smtClean="0"/>
              <a:t> </a:t>
            </a:r>
            <a:r>
              <a:rPr lang="en-US" dirty="0" smtClean="0">
                <a:solidFill>
                  <a:srgbClr val="FF0000"/>
                </a:solidFill>
              </a:rPr>
              <a:t>squat</a:t>
            </a:r>
            <a:r>
              <a:rPr lang="en-US" dirty="0" smtClean="0"/>
              <a:t>, but rather stop at about half of the full squat position and then fully extend the knees. If there is pain before achieving the half-squat position, stop downward travel at that point. Repeat 10 times for three sets. </a:t>
            </a:r>
          </a:p>
        </p:txBody>
      </p:sp>
      <p:sp>
        <p:nvSpPr>
          <p:cNvPr id="4" name="Slide Number Placeholder 3"/>
          <p:cNvSpPr>
            <a:spLocks noGrp="1"/>
          </p:cNvSpPr>
          <p:nvPr>
            <p:ph type="sldNum" sz="quarter" idx="12"/>
          </p:nvPr>
        </p:nvSpPr>
        <p:spPr/>
        <p:txBody>
          <a:bodyPr/>
          <a:lstStyle/>
          <a:p>
            <a:fld id="{084B08B3-80BE-4085-812B-4E4D037AAC67}" type="slidenum">
              <a:rPr lang="en-US" smtClean="0"/>
              <a:pPr/>
              <a:t>250</a:t>
            </a:fld>
            <a:endParaRPr lang="en-US"/>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Torn Anterior Cruciate Ligament / ACL Knee Injury</a:t>
            </a:r>
            <a:endParaRPr lang="en-US" dirty="0"/>
          </a:p>
        </p:txBody>
      </p:sp>
      <p:sp>
        <p:nvSpPr>
          <p:cNvPr id="3" name="Content Placeholder 2"/>
          <p:cNvSpPr>
            <a:spLocks noGrp="1"/>
          </p:cNvSpPr>
          <p:nvPr>
            <p:ph idx="1"/>
          </p:nvPr>
        </p:nvSpPr>
        <p:spPr>
          <a:xfrm>
            <a:off x="457200" y="1600200"/>
            <a:ext cx="5486400" cy="4525963"/>
          </a:xfrm>
        </p:spPr>
        <p:txBody>
          <a:bodyPr>
            <a:normAutofit fontScale="85000" lnSpcReduction="20000"/>
          </a:bodyPr>
          <a:lstStyle/>
          <a:p>
            <a:r>
              <a:rPr lang="en-US" dirty="0" smtClean="0"/>
              <a:t>The ACL is one of the four main stabilising ligaments of the knee, the others being the Posterior Cruciate Ligament (PCL), Medial Collateral Ligament (MCL) and Lateral Collateral Ligament (LCL).</a:t>
            </a:r>
          </a:p>
          <a:p>
            <a:r>
              <a:rPr lang="en-US" dirty="0" smtClean="0"/>
              <a:t>The ACL attaches to the knee end of the Femur (thigh bone), at the back of the joint and passes down through the knee joint to the front of the flat upper surface of the Tibia (shin bone).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251</a:t>
            </a:fld>
            <a:endParaRPr lang="en-US"/>
          </a:p>
        </p:txBody>
      </p:sp>
      <p:pic>
        <p:nvPicPr>
          <p:cNvPr id="3074" name="Picture 2" descr="C:\Users\Administrator\Desktop\anterior_cruciate_injury.jpg"/>
          <p:cNvPicPr>
            <a:picLocks noChangeAspect="1" noChangeArrowheads="1"/>
          </p:cNvPicPr>
          <p:nvPr/>
        </p:nvPicPr>
        <p:blipFill>
          <a:blip r:embed="rId2" cstate="print"/>
          <a:srcRect/>
          <a:stretch>
            <a:fillRect/>
          </a:stretch>
        </p:blipFill>
        <p:spPr bwMode="auto">
          <a:xfrm>
            <a:off x="6090524" y="1752600"/>
            <a:ext cx="2759628" cy="4114800"/>
          </a:xfrm>
          <a:prstGeom prst="rect">
            <a:avLst/>
          </a:prstGeom>
          <a:noFill/>
        </p:spPr>
      </p:pic>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Anterior Cruciate Ligament</a:t>
            </a:r>
            <a:endParaRPr lang="en-US" dirty="0"/>
          </a:p>
        </p:txBody>
      </p:sp>
      <p:sp>
        <p:nvSpPr>
          <p:cNvPr id="3" name="Content Placeholder 2"/>
          <p:cNvSpPr>
            <a:spLocks noGrp="1"/>
          </p:cNvSpPr>
          <p:nvPr>
            <p:ph idx="1"/>
          </p:nvPr>
        </p:nvSpPr>
        <p:spPr/>
        <p:txBody>
          <a:bodyPr>
            <a:normAutofit fontScale="92500"/>
          </a:bodyPr>
          <a:lstStyle/>
          <a:p>
            <a:r>
              <a:rPr lang="en-US" dirty="0" smtClean="0"/>
              <a:t>The role of the Anterior Cruciate Ligament is to </a:t>
            </a:r>
            <a:r>
              <a:rPr lang="en-US" dirty="0" smtClean="0">
                <a:solidFill>
                  <a:srgbClr val="FF0000"/>
                </a:solidFill>
              </a:rPr>
              <a:t>prevent</a:t>
            </a:r>
            <a:r>
              <a:rPr lang="en-US" dirty="0" smtClean="0"/>
              <a:t> </a:t>
            </a:r>
            <a:r>
              <a:rPr lang="en-US" dirty="0" smtClean="0">
                <a:solidFill>
                  <a:srgbClr val="FF0000"/>
                </a:solidFill>
              </a:rPr>
              <a:t>forward</a:t>
            </a:r>
            <a:r>
              <a:rPr lang="en-US" dirty="0" smtClean="0"/>
              <a:t> movement of the </a:t>
            </a:r>
            <a:r>
              <a:rPr lang="en-US" dirty="0" smtClean="0">
                <a:solidFill>
                  <a:srgbClr val="FF0000"/>
                </a:solidFill>
              </a:rPr>
              <a:t>Tibia</a:t>
            </a:r>
            <a:r>
              <a:rPr lang="en-US" dirty="0" smtClean="0"/>
              <a:t> from </a:t>
            </a:r>
            <a:r>
              <a:rPr lang="en-US" dirty="0" smtClean="0">
                <a:solidFill>
                  <a:srgbClr val="FF0000"/>
                </a:solidFill>
              </a:rPr>
              <a:t>underneath the femur</a:t>
            </a:r>
            <a:r>
              <a:rPr lang="en-US" dirty="0" smtClean="0"/>
              <a:t>. The Posterior Cruciate Ligament prevents movement of the </a:t>
            </a:r>
            <a:r>
              <a:rPr lang="en-US" dirty="0" smtClean="0">
                <a:solidFill>
                  <a:srgbClr val="FF0000"/>
                </a:solidFill>
              </a:rPr>
              <a:t>Tibia</a:t>
            </a:r>
            <a:r>
              <a:rPr lang="en-US" dirty="0" smtClean="0"/>
              <a:t> in a </a:t>
            </a:r>
            <a:r>
              <a:rPr lang="en-US" dirty="0" smtClean="0">
                <a:solidFill>
                  <a:srgbClr val="FF0000"/>
                </a:solidFill>
              </a:rPr>
              <a:t>backwards</a:t>
            </a:r>
            <a:r>
              <a:rPr lang="en-US" dirty="0" smtClean="0"/>
              <a:t> direction. </a:t>
            </a:r>
          </a:p>
          <a:p>
            <a:r>
              <a:rPr lang="en-US" dirty="0" smtClean="0"/>
              <a:t>Together these two ligaments are vitally important to the </a:t>
            </a:r>
            <a:r>
              <a:rPr lang="en-US" dirty="0" smtClean="0">
                <a:solidFill>
                  <a:srgbClr val="FF0000"/>
                </a:solidFill>
              </a:rPr>
              <a:t>stability</a:t>
            </a:r>
            <a:r>
              <a:rPr lang="en-US" dirty="0" smtClean="0"/>
              <a:t> of the knee joint, especially in contact sports and those that involve fast changes in direction and twisting and pivoting movements.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252</a:t>
            </a:fld>
            <a:endParaRPr lang="en-US"/>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does a torn ACL occur?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torn ACL usually occurs through a </a:t>
            </a:r>
            <a:r>
              <a:rPr lang="en-US" dirty="0" smtClean="0">
                <a:solidFill>
                  <a:srgbClr val="FF0000"/>
                </a:solidFill>
              </a:rPr>
              <a:t>twisting</a:t>
            </a:r>
            <a:r>
              <a:rPr lang="en-US" dirty="0" smtClean="0"/>
              <a:t> force being applied to the knee whilst the foot is </a:t>
            </a:r>
            <a:r>
              <a:rPr lang="en-US" dirty="0" smtClean="0">
                <a:solidFill>
                  <a:srgbClr val="FF0000"/>
                </a:solidFill>
              </a:rPr>
              <a:t>firmly</a:t>
            </a:r>
            <a:r>
              <a:rPr lang="en-US" dirty="0" smtClean="0"/>
              <a:t> planted on the </a:t>
            </a:r>
            <a:r>
              <a:rPr lang="en-US" dirty="0" smtClean="0">
                <a:solidFill>
                  <a:srgbClr val="FF0000"/>
                </a:solidFill>
              </a:rPr>
              <a:t>ground</a:t>
            </a:r>
            <a:r>
              <a:rPr lang="en-US" dirty="0" smtClean="0"/>
              <a:t> or upon </a:t>
            </a:r>
            <a:r>
              <a:rPr lang="en-US" dirty="0" smtClean="0">
                <a:solidFill>
                  <a:srgbClr val="FF0000"/>
                </a:solidFill>
              </a:rPr>
              <a:t>landing</a:t>
            </a:r>
            <a:r>
              <a:rPr lang="en-US" dirty="0" smtClean="0"/>
              <a:t>. A torn ACL can also result from a </a:t>
            </a:r>
            <a:r>
              <a:rPr lang="en-US" dirty="0" smtClean="0">
                <a:solidFill>
                  <a:srgbClr val="FF0000"/>
                </a:solidFill>
              </a:rPr>
              <a:t>direct blow to the knee</a:t>
            </a:r>
            <a:r>
              <a:rPr lang="en-US" dirty="0" smtClean="0"/>
              <a:t>, usually the outside, as may occur during a football or rugby tackle.</a:t>
            </a:r>
          </a:p>
          <a:p>
            <a:r>
              <a:rPr lang="en-US" dirty="0" smtClean="0"/>
              <a:t>This injury is sometimes seen in combination with a medial </a:t>
            </a:r>
            <a:r>
              <a:rPr lang="en-US" dirty="0" smtClean="0">
                <a:hlinkClick r:id="rId2" action="ppaction://hlinkfile"/>
              </a:rPr>
              <a:t>meniscus</a:t>
            </a:r>
            <a:r>
              <a:rPr lang="en-US" dirty="0" smtClean="0"/>
              <a:t> tear and </a:t>
            </a:r>
            <a:r>
              <a:rPr lang="en-US" dirty="0" smtClean="0">
                <a:hlinkClick r:id="rId3" action="ppaction://hlinkfile"/>
              </a:rPr>
              <a:t>MCL</a:t>
            </a:r>
            <a:r>
              <a:rPr lang="en-US" dirty="0" smtClean="0"/>
              <a:t> injury, which is termed O’Donohue’s triad.</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253</a:t>
            </a:fld>
            <a:endParaRPr lang="en-US"/>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Symptoms of a torn ACL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There may be an </a:t>
            </a:r>
            <a:r>
              <a:rPr lang="en-US" dirty="0" smtClean="0">
                <a:solidFill>
                  <a:srgbClr val="FF0000"/>
                </a:solidFill>
              </a:rPr>
              <a:t>audible pop </a:t>
            </a:r>
            <a:r>
              <a:rPr lang="en-US" dirty="0" smtClean="0"/>
              <a:t>or crack at the time of injury </a:t>
            </a:r>
          </a:p>
          <a:p>
            <a:r>
              <a:rPr lang="en-US" dirty="0" smtClean="0"/>
              <a:t>A feeling of initial </a:t>
            </a:r>
            <a:r>
              <a:rPr lang="en-US" dirty="0" smtClean="0">
                <a:solidFill>
                  <a:srgbClr val="FF0000"/>
                </a:solidFill>
              </a:rPr>
              <a:t>instability</a:t>
            </a:r>
            <a:r>
              <a:rPr lang="en-US" dirty="0" smtClean="0"/>
              <a:t>, may be masked later by extensive swelling. </a:t>
            </a:r>
          </a:p>
          <a:p>
            <a:r>
              <a:rPr lang="en-US" dirty="0" smtClean="0"/>
              <a:t>A torn ACL is extremely </a:t>
            </a:r>
            <a:r>
              <a:rPr lang="en-US" dirty="0" smtClean="0">
                <a:solidFill>
                  <a:srgbClr val="FF0000"/>
                </a:solidFill>
              </a:rPr>
              <a:t>painful</a:t>
            </a:r>
            <a:r>
              <a:rPr lang="en-US" dirty="0" smtClean="0"/>
              <a:t>, in particular </a:t>
            </a:r>
            <a:r>
              <a:rPr lang="en-US" dirty="0" smtClean="0">
                <a:solidFill>
                  <a:srgbClr val="FF0000"/>
                </a:solidFill>
              </a:rPr>
              <a:t>immediately</a:t>
            </a:r>
            <a:r>
              <a:rPr lang="en-US" dirty="0" smtClean="0"/>
              <a:t> after sustaining the injury. </a:t>
            </a:r>
          </a:p>
          <a:p>
            <a:r>
              <a:rPr lang="en-US" dirty="0" smtClean="0">
                <a:solidFill>
                  <a:srgbClr val="FF0000"/>
                </a:solidFill>
              </a:rPr>
              <a:t>Swelling</a:t>
            </a:r>
            <a:r>
              <a:rPr lang="en-US" dirty="0" smtClean="0"/>
              <a:t> of the knee, usually immediate and extensive, but can be minimal or delayed. </a:t>
            </a:r>
          </a:p>
          <a:p>
            <a:r>
              <a:rPr lang="en-US" dirty="0" smtClean="0">
                <a:solidFill>
                  <a:srgbClr val="FF0000"/>
                </a:solidFill>
              </a:rPr>
              <a:t>Restricted</a:t>
            </a:r>
            <a:r>
              <a:rPr lang="en-US" dirty="0" smtClean="0"/>
              <a:t> movement, especially an </a:t>
            </a:r>
            <a:r>
              <a:rPr lang="en-US" dirty="0" smtClean="0">
                <a:solidFill>
                  <a:srgbClr val="FF0000"/>
                </a:solidFill>
              </a:rPr>
              <a:t>inability</a:t>
            </a:r>
            <a:r>
              <a:rPr lang="en-US" dirty="0" smtClean="0"/>
              <a:t> to fully </a:t>
            </a:r>
            <a:r>
              <a:rPr lang="en-US" dirty="0" smtClean="0">
                <a:solidFill>
                  <a:srgbClr val="FF0000"/>
                </a:solidFill>
              </a:rPr>
              <a:t>straighten</a:t>
            </a:r>
            <a:r>
              <a:rPr lang="en-US" dirty="0" smtClean="0"/>
              <a:t> the leg </a:t>
            </a:r>
          </a:p>
          <a:p>
            <a:r>
              <a:rPr lang="en-US" dirty="0" smtClean="0"/>
              <a:t>Possible widespread mild </a:t>
            </a:r>
            <a:r>
              <a:rPr lang="en-US" dirty="0" smtClean="0">
                <a:solidFill>
                  <a:srgbClr val="FF0000"/>
                </a:solidFill>
              </a:rPr>
              <a:t>tenderness </a:t>
            </a:r>
          </a:p>
          <a:p>
            <a:r>
              <a:rPr lang="en-US" dirty="0" smtClean="0"/>
              <a:t>Positive signs in the anterior drawer test and Lachman's test .</a:t>
            </a:r>
          </a:p>
          <a:p>
            <a:r>
              <a:rPr lang="en-US" dirty="0" smtClean="0"/>
              <a:t>Tenderness at the medial side of the joint which may indicate</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254</a:t>
            </a:fld>
            <a:endParaRPr lang="en-US"/>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Treatment for an Anterior Cruciate Rupture </a:t>
            </a:r>
            <a:endParaRPr lang="en-US" dirty="0"/>
          </a:p>
        </p:txBody>
      </p:sp>
      <p:sp>
        <p:nvSpPr>
          <p:cNvPr id="3" name="Content Placeholder 2"/>
          <p:cNvSpPr>
            <a:spLocks noGrp="1"/>
          </p:cNvSpPr>
          <p:nvPr>
            <p:ph idx="1"/>
          </p:nvPr>
        </p:nvSpPr>
        <p:spPr/>
        <p:txBody>
          <a:bodyPr/>
          <a:lstStyle/>
          <a:p>
            <a:r>
              <a:rPr lang="en-US" dirty="0" smtClean="0"/>
              <a:t>Immediately stop play or competition </a:t>
            </a:r>
          </a:p>
          <a:p>
            <a:r>
              <a:rPr lang="en-US" dirty="0" smtClean="0">
                <a:hlinkClick r:id="rId2" action="ppaction://hlinkfile"/>
              </a:rPr>
              <a:t>Apply RICE</a:t>
            </a:r>
            <a:r>
              <a:rPr lang="en-US" dirty="0" smtClean="0"/>
              <a:t> (Rest, Ice, Compression, Elevation) to the knee immediately </a:t>
            </a:r>
          </a:p>
          <a:p>
            <a:r>
              <a:rPr lang="en-US" dirty="0" smtClean="0"/>
              <a:t>Seek medical attention as soon as possible. </a:t>
            </a:r>
          </a:p>
          <a:p>
            <a:r>
              <a:rPr lang="en-US" b="1" dirty="0" smtClean="0"/>
              <a:t>What does surgery involve?</a:t>
            </a:r>
          </a:p>
          <a:p>
            <a:r>
              <a:rPr lang="en-US" dirty="0" smtClean="0"/>
              <a:t>Surgery involves either repairing or reconstructing the torn ACL.</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255</a:t>
            </a:fld>
            <a:endParaRPr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Medial Cartilage Meniscus Injury</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Each knee joint has two crescent-shaped cartilage menisci. These lie on the medial (inside) and lateral (outside) of the upper surface of the tibia (shin) bone. </a:t>
            </a:r>
          </a:p>
          <a:p>
            <a:r>
              <a:rPr lang="en-US" dirty="0" smtClean="0"/>
              <a:t>They are essential components of the knee, acting as shock absorbers as well as allowing for the proper interaction and weight distribution between the tibia and the femur .</a:t>
            </a:r>
            <a:endParaRPr lang="en-US" b="1"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256</a:t>
            </a:fld>
            <a:endParaRPr lang="en-US"/>
          </a:p>
        </p:txBody>
      </p:sp>
      <p:pic>
        <p:nvPicPr>
          <p:cNvPr id="1026" name="Picture 2" descr="C:\Users\Administrator\Desktop\medialmeniscus3.jpg"/>
          <p:cNvPicPr>
            <a:picLocks noChangeAspect="1" noChangeArrowheads="1"/>
          </p:cNvPicPr>
          <p:nvPr/>
        </p:nvPicPr>
        <p:blipFill>
          <a:blip r:embed="rId2" cstate="print"/>
          <a:srcRect/>
          <a:stretch>
            <a:fillRect/>
          </a:stretch>
        </p:blipFill>
        <p:spPr bwMode="auto">
          <a:xfrm>
            <a:off x="4800600" y="1676400"/>
            <a:ext cx="4038600" cy="4038600"/>
          </a:xfrm>
          <a:prstGeom prst="rect">
            <a:avLst/>
          </a:prstGeom>
          <a:noFill/>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is a Medial Meniscus Injury?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smtClean="0">
                <a:solidFill>
                  <a:srgbClr val="FF0000"/>
                </a:solidFill>
              </a:rPr>
              <a:t>medial</a:t>
            </a:r>
            <a:r>
              <a:rPr lang="en-US" dirty="0" smtClean="0"/>
              <a:t> meniscus is more prone to injury than the </a:t>
            </a:r>
            <a:r>
              <a:rPr lang="en-US" dirty="0" smtClean="0">
                <a:solidFill>
                  <a:srgbClr val="FF0000"/>
                </a:solidFill>
              </a:rPr>
              <a:t>lateral</a:t>
            </a:r>
            <a:r>
              <a:rPr lang="en-US" dirty="0" smtClean="0"/>
              <a:t> meniscus as it is connected to the </a:t>
            </a:r>
            <a:r>
              <a:rPr lang="en-US" dirty="0" smtClean="0">
                <a:hlinkClick r:id="rId2" action="ppaction://hlinkfile"/>
              </a:rPr>
              <a:t>medial collateral ligament</a:t>
            </a:r>
            <a:r>
              <a:rPr lang="en-US" dirty="0" smtClean="0"/>
              <a:t> and the joint capsule and so is less mobile.</a:t>
            </a:r>
          </a:p>
          <a:p>
            <a:r>
              <a:rPr lang="en-US" dirty="0" smtClean="0"/>
              <a:t>Hence, any forces impacting from the </a:t>
            </a:r>
            <a:r>
              <a:rPr lang="en-US" dirty="0" smtClean="0">
                <a:solidFill>
                  <a:srgbClr val="FF0000"/>
                </a:solidFill>
              </a:rPr>
              <a:t>outer</a:t>
            </a:r>
            <a:r>
              <a:rPr lang="en-US" dirty="0" smtClean="0"/>
              <a:t> surface of the knee, such as a rugby tackle, can severely damage the medial meniscus.</a:t>
            </a:r>
          </a:p>
          <a:p>
            <a:r>
              <a:rPr lang="en-US" dirty="0" smtClean="0"/>
              <a:t>In addition, medial meniscal injuries are often also associated with injuries to the </a:t>
            </a:r>
            <a:r>
              <a:rPr lang="en-US" dirty="0" smtClean="0">
                <a:hlinkClick r:id="rId3" action="ppaction://hlinkfile"/>
              </a:rPr>
              <a:t>anterior cruciate ligament</a:t>
            </a:r>
            <a:r>
              <a:rPr lang="en-US" dirty="0" smtClean="0"/>
              <a: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257</a:t>
            </a:fld>
            <a:endParaRPr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are the Symptoms?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dirty="0" smtClean="0">
                <a:solidFill>
                  <a:srgbClr val="FF0000"/>
                </a:solidFill>
              </a:rPr>
              <a:t>history of trauma or twisting of the knee</a:t>
            </a:r>
            <a:r>
              <a:rPr lang="en-US" dirty="0" smtClean="0"/>
              <a:t>. </a:t>
            </a:r>
          </a:p>
          <a:p>
            <a:r>
              <a:rPr lang="en-US" dirty="0" smtClean="0">
                <a:solidFill>
                  <a:srgbClr val="FF0000"/>
                </a:solidFill>
              </a:rPr>
              <a:t>Pain</a:t>
            </a:r>
            <a:r>
              <a:rPr lang="en-US" dirty="0" smtClean="0"/>
              <a:t> on the </a:t>
            </a:r>
            <a:r>
              <a:rPr lang="en-US" dirty="0" smtClean="0">
                <a:solidFill>
                  <a:srgbClr val="FF0000"/>
                </a:solidFill>
              </a:rPr>
              <a:t>inner</a:t>
            </a:r>
            <a:r>
              <a:rPr lang="en-US" dirty="0" smtClean="0"/>
              <a:t> surface of the knee joint. </a:t>
            </a:r>
          </a:p>
          <a:p>
            <a:r>
              <a:rPr lang="en-US" dirty="0" smtClean="0">
                <a:solidFill>
                  <a:srgbClr val="FF0000"/>
                </a:solidFill>
              </a:rPr>
              <a:t>Swelling</a:t>
            </a:r>
            <a:r>
              <a:rPr lang="en-US" dirty="0" smtClean="0"/>
              <a:t> of the knee within 48 hours of injury. </a:t>
            </a:r>
          </a:p>
          <a:p>
            <a:r>
              <a:rPr lang="en-US" dirty="0" smtClean="0">
                <a:solidFill>
                  <a:srgbClr val="FF0000"/>
                </a:solidFill>
              </a:rPr>
              <a:t>Inability</a:t>
            </a:r>
            <a:r>
              <a:rPr lang="en-US" dirty="0" smtClean="0"/>
              <a:t> to </a:t>
            </a:r>
            <a:r>
              <a:rPr lang="en-US" dirty="0" smtClean="0">
                <a:solidFill>
                  <a:srgbClr val="FF0000"/>
                </a:solidFill>
              </a:rPr>
              <a:t>bend knee fully- </a:t>
            </a:r>
            <a:r>
              <a:rPr lang="en-US" dirty="0" smtClean="0"/>
              <a:t>this may be associated with pain or a clicking noise. </a:t>
            </a:r>
          </a:p>
          <a:p>
            <a:r>
              <a:rPr lang="en-US" dirty="0" smtClean="0"/>
              <a:t>A positive sign (pain and/or clicking noise) during a "McMurrays test". </a:t>
            </a:r>
          </a:p>
          <a:p>
            <a:r>
              <a:rPr lang="en-US" dirty="0" smtClean="0">
                <a:solidFill>
                  <a:srgbClr val="FF0000"/>
                </a:solidFill>
              </a:rPr>
              <a:t>Pain</a:t>
            </a:r>
            <a:r>
              <a:rPr lang="en-US" dirty="0" smtClean="0"/>
              <a:t> when </a:t>
            </a:r>
            <a:r>
              <a:rPr lang="en-US" dirty="0" smtClean="0">
                <a:solidFill>
                  <a:srgbClr val="FF0000"/>
                </a:solidFill>
              </a:rPr>
              <a:t>rotating</a:t>
            </a:r>
            <a:r>
              <a:rPr lang="en-US" dirty="0" smtClean="0"/>
              <a:t> and pressing down on the knee in prone position - "Apley's test" </a:t>
            </a:r>
          </a:p>
          <a:p>
            <a:r>
              <a:rPr lang="en-US" dirty="0" smtClean="0"/>
              <a:t>"</a:t>
            </a:r>
            <a:r>
              <a:rPr lang="en-US" dirty="0" smtClean="0">
                <a:solidFill>
                  <a:srgbClr val="FF0000"/>
                </a:solidFill>
              </a:rPr>
              <a:t>Locking</a:t>
            </a:r>
            <a:r>
              <a:rPr lang="en-US" dirty="0" smtClean="0"/>
              <a:t>" or "giving way" of the knee. </a:t>
            </a:r>
          </a:p>
          <a:p>
            <a:r>
              <a:rPr lang="en-US" dirty="0" smtClean="0"/>
              <a:t>Inability to weight bear on the affected side.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258</a:t>
            </a:fld>
            <a:endParaRPr lang="en-US"/>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Types of Meniscal Tear:</a:t>
            </a:r>
            <a:endParaRPr lang="en-US" dirty="0"/>
          </a:p>
        </p:txBody>
      </p:sp>
      <p:sp>
        <p:nvSpPr>
          <p:cNvPr id="3" name="Content Placeholder 2"/>
          <p:cNvSpPr>
            <a:spLocks noGrp="1"/>
          </p:cNvSpPr>
          <p:nvPr>
            <p:ph idx="1"/>
          </p:nvPr>
        </p:nvSpPr>
        <p:spPr>
          <a:xfrm>
            <a:off x="457200" y="1600200"/>
            <a:ext cx="7467600" cy="4876800"/>
          </a:xfrm>
        </p:spPr>
        <p:txBody>
          <a:bodyPr>
            <a:normAutofit fontScale="85000" lnSpcReduction="20000"/>
          </a:bodyPr>
          <a:lstStyle/>
          <a:p>
            <a:r>
              <a:rPr lang="en-US" b="1" dirty="0" smtClean="0"/>
              <a:t>Longitudinal Tears: </a:t>
            </a:r>
            <a:r>
              <a:rPr lang="en-US" dirty="0" smtClean="0"/>
              <a:t>This is a tear that occurs along the length of the meniscus and can vary in length </a:t>
            </a:r>
          </a:p>
          <a:p>
            <a:r>
              <a:rPr lang="en-US" b="1" dirty="0" smtClean="0"/>
              <a:t>Radial Tears:</a:t>
            </a:r>
            <a:r>
              <a:rPr lang="en-US" dirty="0" smtClean="0"/>
              <a:t> These tear from the edge of the cartilage inwards. </a:t>
            </a:r>
          </a:p>
          <a:p>
            <a:r>
              <a:rPr lang="en-US" b="1" dirty="0" smtClean="0"/>
              <a:t>Bucket-Handle Tears: </a:t>
            </a:r>
            <a:r>
              <a:rPr lang="en-US" dirty="0" smtClean="0"/>
              <a:t>This is an exaggerated form of a longitudinal tear where a portion of the meniscus becomes detached from the tibia forming a flap that looks like a bucket handle </a:t>
            </a:r>
          </a:p>
          <a:p>
            <a:r>
              <a:rPr lang="en-US" b="1" dirty="0" smtClean="0"/>
              <a:t>Degenerative Changes: </a:t>
            </a:r>
            <a:r>
              <a:rPr lang="en-US" dirty="0" smtClean="0"/>
              <a:t>This may lead to edges of the menisci becoming frayed and jagged</a:t>
            </a:r>
            <a:br>
              <a:rPr lang="en-US" dirty="0" smtClean="0"/>
            </a:br>
            <a:endParaRPr lang="en-US" dirty="0" smtClean="0"/>
          </a:p>
        </p:txBody>
      </p:sp>
      <p:sp>
        <p:nvSpPr>
          <p:cNvPr id="4" name="Slide Number Placeholder 3"/>
          <p:cNvSpPr>
            <a:spLocks noGrp="1"/>
          </p:cNvSpPr>
          <p:nvPr>
            <p:ph type="sldNum" sz="quarter" idx="12"/>
          </p:nvPr>
        </p:nvSpPr>
        <p:spPr/>
        <p:txBody>
          <a:bodyPr/>
          <a:lstStyle/>
          <a:p>
            <a:fld id="{084B08B3-80BE-4085-812B-4E4D037AAC67}" type="slidenum">
              <a:rPr lang="en-US" smtClean="0"/>
              <a:pPr/>
              <a:t>259</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dirty="0"/>
          </a:p>
        </p:txBody>
      </p:sp>
      <p:sp>
        <p:nvSpPr>
          <p:cNvPr id="3" name="Content Placeholder 2"/>
          <p:cNvSpPr>
            <a:spLocks noGrp="1"/>
          </p:cNvSpPr>
          <p:nvPr>
            <p:ph idx="1"/>
          </p:nvPr>
        </p:nvSpPr>
        <p:spPr/>
        <p:txBody>
          <a:bodyPr/>
          <a:lstStyle/>
          <a:p>
            <a:r>
              <a:rPr lang="en-US" dirty="0" smtClean="0"/>
              <a:t>The SC joint is one of the least commonly dislocated joints in the body. </a:t>
            </a:r>
            <a:r>
              <a:rPr lang="en-US" dirty="0" smtClean="0">
                <a:solidFill>
                  <a:srgbClr val="FF0000"/>
                </a:solidFill>
              </a:rPr>
              <a:t>Car accidents </a:t>
            </a:r>
            <a:r>
              <a:rPr lang="en-US" dirty="0" smtClean="0"/>
              <a:t>cause nearly half of all SC dislocations. </a:t>
            </a:r>
            <a:r>
              <a:rPr lang="en-US" dirty="0" smtClean="0">
                <a:solidFill>
                  <a:srgbClr val="FF0000"/>
                </a:solidFill>
              </a:rPr>
              <a:t>Sports</a:t>
            </a:r>
            <a:r>
              <a:rPr lang="en-US" dirty="0" smtClean="0"/>
              <a:t> injuries cause about </a:t>
            </a:r>
            <a:r>
              <a:rPr lang="en-US" dirty="0" smtClean="0">
                <a:solidFill>
                  <a:srgbClr val="FF0000"/>
                </a:solidFill>
              </a:rPr>
              <a:t>20 </a:t>
            </a:r>
            <a:r>
              <a:rPr lang="en-US" dirty="0" smtClean="0"/>
              <a:t>percent. Falls and other types of accidents cause the rest. These sorts of traumatic injuries can also cause injuries to the </a:t>
            </a:r>
            <a:r>
              <a:rPr lang="en-US" dirty="0" err="1" smtClean="0"/>
              <a:t>physis</a:t>
            </a:r>
            <a:r>
              <a:rPr lang="en-US" dirty="0" smtClean="0"/>
              <a:t> in people under 25 years old.</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26</a:t>
            </a:fld>
            <a:endParaRPr lang="en-US"/>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Treatment for medial cartilage injury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Apply </a:t>
            </a:r>
            <a:r>
              <a:rPr lang="en-US" dirty="0" smtClean="0">
                <a:hlinkClick r:id="rId2" action="ppaction://hlinkfile"/>
              </a:rPr>
              <a:t>RICE</a:t>
            </a:r>
            <a:r>
              <a:rPr lang="en-US" dirty="0" smtClean="0"/>
              <a:t> to the injured knee. </a:t>
            </a:r>
          </a:p>
          <a:p>
            <a:r>
              <a:rPr lang="en-US" dirty="0" smtClean="0"/>
              <a:t>Wear a knee compression support. </a:t>
            </a:r>
          </a:p>
          <a:p>
            <a:r>
              <a:rPr lang="en-US" dirty="0" smtClean="0"/>
              <a:t>Try to keep the knee moving using our </a:t>
            </a:r>
            <a:r>
              <a:rPr lang="en-US" dirty="0" smtClean="0">
                <a:hlinkClick r:id="rId3" action="ppaction://hlinkfile"/>
              </a:rPr>
              <a:t>mobility exercises</a:t>
            </a:r>
            <a:r>
              <a:rPr lang="en-US" dirty="0" smtClean="0"/>
              <a:t>. </a:t>
            </a:r>
          </a:p>
          <a:p>
            <a:r>
              <a:rPr lang="en-US" dirty="0" smtClean="0"/>
              <a:t>Gentle exercises to maintain quadriceps </a:t>
            </a:r>
            <a:r>
              <a:rPr lang="en-US" dirty="0" smtClean="0">
                <a:hlinkClick r:id="rId4" action="ppaction://hlinkfile"/>
              </a:rPr>
              <a:t>strength</a:t>
            </a:r>
            <a:r>
              <a:rPr lang="en-US" dirty="0" smtClean="0"/>
              <a:t>, although care should be taken not to aggravate the symptoms. </a:t>
            </a:r>
          </a:p>
          <a:p>
            <a:r>
              <a:rPr lang="en-US" dirty="0" smtClean="0"/>
              <a:t>Take a glucosamine / joint healing supplement. </a:t>
            </a:r>
          </a:p>
          <a:p>
            <a:r>
              <a:rPr lang="en-US" dirty="0" smtClean="0"/>
              <a:t>Consult a Sports Injury Specialist.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260</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dirty="0"/>
          </a:p>
        </p:txBody>
      </p:sp>
      <p:sp>
        <p:nvSpPr>
          <p:cNvPr id="3" name="Content Placeholder 2"/>
          <p:cNvSpPr>
            <a:spLocks noGrp="1"/>
          </p:cNvSpPr>
          <p:nvPr>
            <p:ph idx="1"/>
          </p:nvPr>
        </p:nvSpPr>
        <p:spPr>
          <a:xfrm>
            <a:off x="152400" y="1600200"/>
            <a:ext cx="4038600" cy="4525963"/>
          </a:xfrm>
        </p:spPr>
        <p:txBody>
          <a:bodyPr>
            <a:normAutofit fontScale="85000" lnSpcReduction="10000"/>
          </a:bodyPr>
          <a:lstStyle/>
          <a:p>
            <a:r>
              <a:rPr lang="en-US" dirty="0" smtClean="0"/>
              <a:t>When the SC joint is dislocated, it is usually an </a:t>
            </a:r>
            <a:r>
              <a:rPr lang="en-US" i="1" dirty="0" smtClean="0">
                <a:solidFill>
                  <a:srgbClr val="FF0000"/>
                </a:solidFill>
              </a:rPr>
              <a:t>anterior dislocation</a:t>
            </a:r>
            <a:r>
              <a:rPr lang="en-US" dirty="0" smtClean="0"/>
              <a:t>. This means that the clavicle is pushed </a:t>
            </a:r>
            <a:r>
              <a:rPr lang="en-US" dirty="0" smtClean="0">
                <a:solidFill>
                  <a:srgbClr val="FF0000"/>
                </a:solidFill>
              </a:rPr>
              <a:t>forward</a:t>
            </a:r>
            <a:r>
              <a:rPr lang="en-US" dirty="0" smtClean="0"/>
              <a:t>, in front of the sternum. Dislocating in the </a:t>
            </a:r>
            <a:r>
              <a:rPr lang="en-US" dirty="0" smtClean="0">
                <a:solidFill>
                  <a:srgbClr val="FF0000"/>
                </a:solidFill>
              </a:rPr>
              <a:t>opposite direction </a:t>
            </a:r>
            <a:r>
              <a:rPr lang="en-US" dirty="0" smtClean="0"/>
              <a:t>is less common because the </a:t>
            </a:r>
            <a:r>
              <a:rPr lang="en-US" dirty="0" smtClean="0">
                <a:solidFill>
                  <a:srgbClr val="FF0000"/>
                </a:solidFill>
              </a:rPr>
              <a:t>ligaments</a:t>
            </a:r>
            <a:r>
              <a:rPr lang="en-US" dirty="0" smtClean="0"/>
              <a:t> on the back side of the joint are so </a:t>
            </a:r>
            <a:r>
              <a:rPr lang="en-US" dirty="0" smtClean="0">
                <a:solidFill>
                  <a:srgbClr val="FF0000"/>
                </a:solidFill>
              </a:rPr>
              <a:t>strong</a:t>
            </a:r>
            <a:r>
              <a:rPr lang="en-US" dirty="0" smtClean="0"/>
              <a:t>.</a:t>
            </a:r>
            <a:endParaRPr lang="en-US" dirty="0"/>
          </a:p>
        </p:txBody>
      </p:sp>
      <p:pic>
        <p:nvPicPr>
          <p:cNvPr id="2050" name="Picture 2" descr="C:\Documents and Settings\avandi\Desktop\shoulder_stclav_cause01.jpg"/>
          <p:cNvPicPr>
            <a:picLocks noChangeAspect="1" noChangeArrowheads="1"/>
          </p:cNvPicPr>
          <p:nvPr/>
        </p:nvPicPr>
        <p:blipFill>
          <a:blip r:embed="rId2" cstate="print"/>
          <a:srcRect/>
          <a:stretch>
            <a:fillRect/>
          </a:stretch>
        </p:blipFill>
        <p:spPr bwMode="auto">
          <a:xfrm>
            <a:off x="4343400" y="1600200"/>
            <a:ext cx="4572000" cy="45720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a:t>
            </a:r>
            <a:endParaRPr lang="en-US" dirty="0"/>
          </a:p>
        </p:txBody>
      </p:sp>
      <p:sp>
        <p:nvSpPr>
          <p:cNvPr id="3" name="Content Placeholder 2"/>
          <p:cNvSpPr>
            <a:spLocks noGrp="1"/>
          </p:cNvSpPr>
          <p:nvPr>
            <p:ph idx="1"/>
          </p:nvPr>
        </p:nvSpPr>
        <p:spPr>
          <a:xfrm>
            <a:off x="228600" y="1600200"/>
            <a:ext cx="3962400" cy="4800600"/>
          </a:xfrm>
        </p:spPr>
        <p:txBody>
          <a:bodyPr>
            <a:normAutofit fontScale="85000" lnSpcReduction="20000"/>
          </a:bodyPr>
          <a:lstStyle/>
          <a:p>
            <a:r>
              <a:rPr lang="en-US" dirty="0" smtClean="0">
                <a:solidFill>
                  <a:srgbClr val="FF0000"/>
                </a:solidFill>
              </a:rPr>
              <a:t>Posterior dislocations </a:t>
            </a:r>
            <a:r>
              <a:rPr lang="en-US" dirty="0" smtClean="0"/>
              <a:t>can be very </a:t>
            </a:r>
            <a:r>
              <a:rPr lang="en-US" dirty="0" smtClean="0">
                <a:solidFill>
                  <a:srgbClr val="FF0000"/>
                </a:solidFill>
              </a:rPr>
              <a:t>dangerous</a:t>
            </a:r>
            <a:r>
              <a:rPr lang="en-US" dirty="0" smtClean="0"/>
              <a:t>, because the area behind the sternum contains vital organs and tissues. The </a:t>
            </a:r>
            <a:r>
              <a:rPr lang="en-US" dirty="0" smtClean="0">
                <a:solidFill>
                  <a:srgbClr val="FF0000"/>
                </a:solidFill>
              </a:rPr>
              <a:t>heart</a:t>
            </a:r>
            <a:r>
              <a:rPr lang="en-US" dirty="0" smtClean="0"/>
              <a:t> and its large </a:t>
            </a:r>
            <a:r>
              <a:rPr lang="en-US" dirty="0" smtClean="0">
                <a:solidFill>
                  <a:srgbClr val="FF0000"/>
                </a:solidFill>
              </a:rPr>
              <a:t>vessels</a:t>
            </a:r>
            <a:r>
              <a:rPr lang="en-US" dirty="0" smtClean="0"/>
              <a:t>, the </a:t>
            </a:r>
            <a:r>
              <a:rPr lang="en-US" dirty="0" smtClean="0">
                <a:solidFill>
                  <a:srgbClr val="FF0000"/>
                </a:solidFill>
              </a:rPr>
              <a:t>trachea</a:t>
            </a:r>
            <a:r>
              <a:rPr lang="en-US" dirty="0" smtClean="0"/>
              <a:t>, the </a:t>
            </a:r>
            <a:r>
              <a:rPr lang="en-US" dirty="0" smtClean="0">
                <a:solidFill>
                  <a:srgbClr val="FF0000"/>
                </a:solidFill>
              </a:rPr>
              <a:t>esophagus</a:t>
            </a:r>
            <a:r>
              <a:rPr lang="en-US" dirty="0" smtClean="0"/>
              <a:t>, and </a:t>
            </a:r>
            <a:r>
              <a:rPr lang="en-US" dirty="0" smtClean="0">
                <a:solidFill>
                  <a:srgbClr val="FF0000"/>
                </a:solidFill>
              </a:rPr>
              <a:t>lymph</a:t>
            </a:r>
            <a:r>
              <a:rPr lang="en-US" dirty="0" smtClean="0"/>
              <a:t> nodes can all be seriously damaged in a posterior dislocation of the SC joint. </a:t>
            </a:r>
            <a:endParaRPr lang="en-US" dirty="0"/>
          </a:p>
        </p:txBody>
      </p:sp>
      <p:pic>
        <p:nvPicPr>
          <p:cNvPr id="4" name="Picture 2" descr="C:\Documents and Settings\avandi\Desktop\shoulder_stclav_cause01.jpg"/>
          <p:cNvPicPr>
            <a:picLocks noChangeAspect="1" noChangeArrowheads="1"/>
          </p:cNvPicPr>
          <p:nvPr/>
        </p:nvPicPr>
        <p:blipFill>
          <a:blip r:embed="rId2" cstate="print"/>
          <a:srcRect/>
          <a:stretch>
            <a:fillRect/>
          </a:stretch>
        </p:blipFill>
        <p:spPr bwMode="auto">
          <a:xfrm>
            <a:off x="4267200" y="1676400"/>
            <a:ext cx="4572000" cy="45720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Symptoms:</a:t>
            </a:r>
            <a:br>
              <a:rPr lang="en-US" b="1" dirty="0" smtClean="0"/>
            </a:br>
            <a:r>
              <a:rPr lang="en-US" b="1" dirty="0" smtClean="0"/>
              <a:t>Dislocation</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You will know immediately if your SC joint has dislocated. </a:t>
            </a:r>
          </a:p>
          <a:p>
            <a:r>
              <a:rPr lang="en-US" dirty="0" smtClean="0"/>
              <a:t>Dislocation causes severe </a:t>
            </a:r>
            <a:r>
              <a:rPr lang="en-US" dirty="0" smtClean="0">
                <a:solidFill>
                  <a:srgbClr val="FF0000"/>
                </a:solidFill>
              </a:rPr>
              <a:t>pain</a:t>
            </a:r>
            <a:r>
              <a:rPr lang="en-US" dirty="0" smtClean="0"/>
              <a:t> that gets worse with any arm movements.</a:t>
            </a:r>
          </a:p>
          <a:p>
            <a:pPr>
              <a:buNone/>
            </a:pPr>
            <a:endParaRPr lang="en-US" dirty="0" smtClean="0"/>
          </a:p>
          <a:p>
            <a:r>
              <a:rPr lang="en-US" dirty="0" smtClean="0"/>
              <a:t>In </a:t>
            </a:r>
            <a:r>
              <a:rPr lang="en-US" dirty="0" smtClean="0">
                <a:solidFill>
                  <a:srgbClr val="FF0000"/>
                </a:solidFill>
              </a:rPr>
              <a:t>anterior dislocation</a:t>
            </a:r>
            <a:r>
              <a:rPr lang="en-US" dirty="0" smtClean="0"/>
              <a:t>, the end of the clavicle juts out near the </a:t>
            </a:r>
            <a:r>
              <a:rPr lang="en-US" dirty="0" smtClean="0">
                <a:solidFill>
                  <a:srgbClr val="FF0000"/>
                </a:solidFill>
              </a:rPr>
              <a:t>sternum</a:t>
            </a:r>
            <a:r>
              <a:rPr lang="en-US" dirty="0" smtClean="0"/>
              <a:t>. This causes a hard bump in the </a:t>
            </a:r>
            <a:r>
              <a:rPr lang="en-US" dirty="0" smtClean="0">
                <a:solidFill>
                  <a:srgbClr val="FF0000"/>
                </a:solidFill>
              </a:rPr>
              <a:t>middle of the chest</a:t>
            </a:r>
            <a:r>
              <a:rPr lang="en-US" dirty="0" smtClean="0"/>
              <a:t>.</a:t>
            </a:r>
          </a:p>
          <a:p>
            <a:pPr>
              <a:buNone/>
            </a:pPr>
            <a:endParaRPr lang="en-US" dirty="0" smtClean="0"/>
          </a:p>
          <a:p>
            <a:r>
              <a:rPr lang="en-US" dirty="0" smtClean="0">
                <a:solidFill>
                  <a:srgbClr val="FF0000"/>
                </a:solidFill>
              </a:rPr>
              <a:t>Posterior dislocations </a:t>
            </a:r>
            <a:r>
              <a:rPr lang="en-US" dirty="0" smtClean="0"/>
              <a:t>can cause difficulty </a:t>
            </a:r>
            <a:r>
              <a:rPr lang="en-US" dirty="0" smtClean="0">
                <a:solidFill>
                  <a:srgbClr val="FF0000"/>
                </a:solidFill>
              </a:rPr>
              <a:t>breathing</a:t>
            </a:r>
            <a:r>
              <a:rPr lang="en-US" dirty="0" smtClean="0"/>
              <a:t>, </a:t>
            </a:r>
            <a:r>
              <a:rPr lang="en-US" dirty="0" smtClean="0">
                <a:solidFill>
                  <a:srgbClr val="FF0000"/>
                </a:solidFill>
              </a:rPr>
              <a:t>shortness</a:t>
            </a:r>
            <a:r>
              <a:rPr lang="en-US" dirty="0" smtClean="0"/>
              <a:t> of breath, or a feeling of </a:t>
            </a:r>
            <a:r>
              <a:rPr lang="en-US" dirty="0" smtClean="0">
                <a:solidFill>
                  <a:srgbClr val="FF0000"/>
                </a:solidFill>
              </a:rPr>
              <a:t>choking</a:t>
            </a:r>
            <a:r>
              <a:rPr lang="en-US" dirty="0" smtClean="0"/>
              <a:t>. Some patients have trouble </a:t>
            </a:r>
            <a:r>
              <a:rPr lang="en-US" dirty="0" smtClean="0">
                <a:solidFill>
                  <a:srgbClr val="FF0000"/>
                </a:solidFill>
              </a:rPr>
              <a:t>swallowing</a:t>
            </a:r>
            <a:r>
              <a:rPr lang="en-US" dirty="0" smtClean="0"/>
              <a:t> or have a tight feeling in their throats.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Rotator cuff</a:t>
            </a:r>
            <a:endParaRPr lang="en-US" dirty="0"/>
          </a:p>
        </p:txBody>
      </p:sp>
      <p:pic>
        <p:nvPicPr>
          <p:cNvPr id="1026" name="Picture 2" descr="Shoulder Rotator Cuff"/>
          <p:cNvPicPr>
            <a:picLocks noChangeAspect="1" noChangeArrowheads="1"/>
          </p:cNvPicPr>
          <p:nvPr/>
        </p:nvPicPr>
        <p:blipFill>
          <a:blip r:embed="rId2" cstate="print"/>
          <a:srcRect/>
          <a:stretch>
            <a:fillRect/>
          </a:stretch>
        </p:blipFill>
        <p:spPr bwMode="auto">
          <a:xfrm>
            <a:off x="228600" y="2133600"/>
            <a:ext cx="3886200" cy="4178710"/>
          </a:xfrm>
          <a:prstGeom prst="rect">
            <a:avLst/>
          </a:prstGeom>
          <a:noFill/>
        </p:spPr>
      </p:pic>
      <p:pic>
        <p:nvPicPr>
          <p:cNvPr id="1028" name="Picture 4" descr="rotator cuff"/>
          <p:cNvPicPr>
            <a:picLocks noChangeAspect="1" noChangeArrowheads="1"/>
          </p:cNvPicPr>
          <p:nvPr/>
        </p:nvPicPr>
        <p:blipFill>
          <a:blip r:embed="rId3" cstate="print"/>
          <a:srcRect/>
          <a:stretch>
            <a:fillRect/>
          </a:stretch>
        </p:blipFill>
        <p:spPr bwMode="auto">
          <a:xfrm>
            <a:off x="4267200" y="2133600"/>
            <a:ext cx="4314938" cy="41910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Sprains</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a:xfrm>
            <a:off x="152400" y="1600200"/>
            <a:ext cx="3810000" cy="4724399"/>
          </a:xfrm>
        </p:spPr>
        <p:txBody>
          <a:bodyPr/>
          <a:lstStyle/>
          <a:p>
            <a:r>
              <a:rPr lang="en-US" dirty="0" smtClean="0"/>
              <a:t>Sometimes force may only sprain the SC joint. Mild sprains cause </a:t>
            </a:r>
            <a:r>
              <a:rPr lang="en-US" dirty="0" smtClean="0">
                <a:solidFill>
                  <a:srgbClr val="FF0000"/>
                </a:solidFill>
              </a:rPr>
              <a:t>pain</a:t>
            </a:r>
            <a:r>
              <a:rPr lang="en-US" dirty="0" smtClean="0"/>
              <a:t>, but the joint </a:t>
            </a:r>
            <a:r>
              <a:rPr lang="en-US" dirty="0" smtClean="0">
                <a:solidFill>
                  <a:srgbClr val="FF0000"/>
                </a:solidFill>
              </a:rPr>
              <a:t>is still stable</a:t>
            </a:r>
            <a:r>
              <a:rPr lang="en-US" dirty="0" smtClean="0"/>
              <a:t>. In moderate sprains, the joint becomes unstable.</a:t>
            </a:r>
          </a:p>
          <a:p>
            <a:endParaRPr lang="en-US" dirty="0" smtClean="0"/>
          </a:p>
          <a:p>
            <a:endParaRPr lang="en-US" dirty="0" smtClean="0"/>
          </a:p>
          <a:p>
            <a:endParaRPr lang="en-US" dirty="0"/>
          </a:p>
        </p:txBody>
      </p:sp>
      <p:pic>
        <p:nvPicPr>
          <p:cNvPr id="3074" name="Picture 2" descr="C:\Documents and Settings\avandi\Desktop\SC_joint2.gif"/>
          <p:cNvPicPr>
            <a:picLocks noChangeAspect="1" noChangeArrowheads="1"/>
          </p:cNvPicPr>
          <p:nvPr/>
        </p:nvPicPr>
        <p:blipFill>
          <a:blip r:embed="rId2" cstate="print"/>
          <a:srcRect/>
          <a:stretch>
            <a:fillRect/>
          </a:stretch>
        </p:blipFill>
        <p:spPr bwMode="auto">
          <a:xfrm>
            <a:off x="3962400" y="1600200"/>
            <a:ext cx="4738624" cy="40386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Nonsurgical Treatment Sprains</a:t>
            </a:r>
            <a:r>
              <a:rPr lang="en-US" dirty="0" smtClean="0"/>
              <a:t> :</a:t>
            </a:r>
          </a:p>
          <a:p>
            <a:r>
              <a:rPr lang="en-US" dirty="0" smtClean="0"/>
              <a:t>A </a:t>
            </a:r>
            <a:r>
              <a:rPr lang="en-US" dirty="0" smtClean="0">
                <a:solidFill>
                  <a:srgbClr val="FF0000"/>
                </a:solidFill>
              </a:rPr>
              <a:t>mild sprain </a:t>
            </a:r>
            <a:r>
              <a:rPr lang="en-US" dirty="0" smtClean="0"/>
              <a:t>usually gets better by </a:t>
            </a:r>
            <a:r>
              <a:rPr lang="en-US" dirty="0" smtClean="0">
                <a:solidFill>
                  <a:srgbClr val="FF0000"/>
                </a:solidFill>
              </a:rPr>
              <a:t>resting</a:t>
            </a:r>
            <a:r>
              <a:rPr lang="en-US" dirty="0" smtClean="0"/>
              <a:t> the joint for </a:t>
            </a:r>
            <a:r>
              <a:rPr lang="en-US" dirty="0" smtClean="0">
                <a:solidFill>
                  <a:srgbClr val="FF0000"/>
                </a:solidFill>
              </a:rPr>
              <a:t>two to three days</a:t>
            </a:r>
            <a:r>
              <a:rPr lang="en-US" dirty="0" smtClean="0"/>
              <a:t>. </a:t>
            </a:r>
            <a:r>
              <a:rPr lang="en-US" dirty="0" smtClean="0">
                <a:solidFill>
                  <a:srgbClr val="FF0000"/>
                </a:solidFill>
              </a:rPr>
              <a:t>Ice</a:t>
            </a:r>
            <a:r>
              <a:rPr lang="en-US" dirty="0" smtClean="0"/>
              <a:t> packs can be placed on the sore joint for </a:t>
            </a:r>
            <a:r>
              <a:rPr lang="en-US" dirty="0" smtClean="0">
                <a:solidFill>
                  <a:srgbClr val="FF0000"/>
                </a:solidFill>
              </a:rPr>
              <a:t>15</a:t>
            </a:r>
            <a:r>
              <a:rPr lang="en-US" dirty="0" smtClean="0"/>
              <a:t> minutes at a time during the first few days after the injury.</a:t>
            </a:r>
          </a:p>
          <a:p>
            <a:r>
              <a:rPr lang="en-US" dirty="0" smtClean="0">
                <a:solidFill>
                  <a:srgbClr val="FF0000"/>
                </a:solidFill>
              </a:rPr>
              <a:t>Moderate sprains </a:t>
            </a:r>
            <a:r>
              <a:rPr lang="en-US" dirty="0" smtClean="0"/>
              <a:t>may require some help to get </a:t>
            </a:r>
            <a:r>
              <a:rPr lang="en-US" dirty="0" smtClean="0">
                <a:solidFill>
                  <a:srgbClr val="FF0000"/>
                </a:solidFill>
              </a:rPr>
              <a:t>the joint back into position</a:t>
            </a:r>
            <a:r>
              <a:rPr lang="en-US" dirty="0" smtClean="0"/>
              <a:t>. A </a:t>
            </a:r>
            <a:r>
              <a:rPr lang="en-US" i="1" dirty="0" smtClean="0">
                <a:solidFill>
                  <a:srgbClr val="FF0000"/>
                </a:solidFill>
              </a:rPr>
              <a:t>figure-eight strap</a:t>
            </a:r>
            <a:r>
              <a:rPr lang="en-US" dirty="0" smtClean="0"/>
              <a:t> wraps around both shoulders to support the SC joint. </a:t>
            </a:r>
          </a:p>
          <a:p>
            <a:pPr>
              <a:buNone/>
            </a:pPr>
            <a:endParaRPr lang="en-US" b="1" dirty="0" smtClean="0"/>
          </a:p>
        </p:txBody>
      </p:sp>
      <p:sp>
        <p:nvSpPr>
          <p:cNvPr id="4" name="Slide Number Placeholder 3"/>
          <p:cNvSpPr>
            <a:spLocks noGrp="1"/>
          </p:cNvSpPr>
          <p:nvPr>
            <p:ph type="sldNum" sz="quarter" idx="12"/>
          </p:nvPr>
        </p:nvSpPr>
        <p:spPr/>
        <p:txBody>
          <a:bodyPr/>
          <a:lstStyle/>
          <a:p>
            <a:fld id="{084B08B3-80BE-4085-812B-4E4D037AAC67}"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467600" cy="990600"/>
          </a:xfrm>
        </p:spPr>
        <p:txBody>
          <a:bodyPr>
            <a:normAutofit fontScale="90000"/>
          </a:bodyPr>
          <a:lstStyle/>
          <a:p>
            <a:r>
              <a:rPr lang="en-US" b="1" dirty="0" smtClean="0"/>
              <a:t>Nonsurgical Treatment Sprains</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Patients with a moderate sprain may need to </a:t>
            </a:r>
            <a:r>
              <a:rPr lang="en-US" dirty="0" smtClean="0">
                <a:solidFill>
                  <a:srgbClr val="FF0000"/>
                </a:solidFill>
              </a:rPr>
              <a:t>wear</a:t>
            </a:r>
            <a:r>
              <a:rPr lang="en-US" dirty="0" smtClean="0"/>
              <a:t> this type of strap for </a:t>
            </a:r>
            <a:r>
              <a:rPr lang="en-US" dirty="0" smtClean="0">
                <a:solidFill>
                  <a:srgbClr val="FF0000"/>
                </a:solidFill>
              </a:rPr>
              <a:t>four to six weeks</a:t>
            </a:r>
            <a:r>
              <a:rPr lang="en-US" dirty="0" smtClean="0"/>
              <a:t>. The strap protects the joint from another injury and lets the injured ligaments heal and become strong again.</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Anterior Dislocation</a:t>
            </a:r>
            <a:r>
              <a:rPr lang="en-US" dirty="0" smtClean="0"/>
              <a:t> </a:t>
            </a:r>
            <a:endParaRPr lang="en-US" dirty="0"/>
          </a:p>
        </p:txBody>
      </p:sp>
      <p:sp>
        <p:nvSpPr>
          <p:cNvPr id="3" name="Content Placeholder 2"/>
          <p:cNvSpPr>
            <a:spLocks noGrp="1"/>
          </p:cNvSpPr>
          <p:nvPr>
            <p:ph idx="1"/>
          </p:nvPr>
        </p:nvSpPr>
        <p:spPr/>
        <p:txBody>
          <a:bodyPr/>
          <a:lstStyle/>
          <a:p>
            <a:r>
              <a:rPr lang="en-US" dirty="0" smtClean="0"/>
              <a:t>Doctors have different ways of treating </a:t>
            </a:r>
            <a:r>
              <a:rPr lang="en-US" dirty="0" smtClean="0">
                <a:solidFill>
                  <a:srgbClr val="FF0000"/>
                </a:solidFill>
              </a:rPr>
              <a:t>anterior dislocation</a:t>
            </a:r>
            <a:r>
              <a:rPr lang="en-US" dirty="0" smtClean="0"/>
              <a:t>. Some feel that surgery is needed when the dislocation is severe. Most doctors treat the anterior dislocation by letting it heal where it is or by performing a </a:t>
            </a:r>
            <a:r>
              <a:rPr lang="en-US" i="1" dirty="0" smtClean="0">
                <a:solidFill>
                  <a:srgbClr val="FF0000"/>
                </a:solidFill>
              </a:rPr>
              <a:t>closed reduction</a:t>
            </a:r>
            <a:r>
              <a:rPr lang="en-US" dirty="0" smtClean="0"/>
              <a:t>.</a:t>
            </a:r>
          </a:p>
          <a:p>
            <a:r>
              <a:rPr lang="en-US" dirty="0" smtClean="0"/>
              <a:t>Closed reduction involves </a:t>
            </a:r>
            <a:r>
              <a:rPr lang="en-US" dirty="0" smtClean="0">
                <a:solidFill>
                  <a:srgbClr val="FF0000"/>
                </a:solidFill>
              </a:rPr>
              <a:t>pulling</a:t>
            </a:r>
            <a:r>
              <a:rPr lang="en-US" dirty="0" smtClean="0"/>
              <a:t>, </a:t>
            </a:r>
            <a:r>
              <a:rPr lang="en-US" dirty="0" smtClean="0">
                <a:solidFill>
                  <a:srgbClr val="FF0000"/>
                </a:solidFill>
              </a:rPr>
              <a:t>pushing</a:t>
            </a:r>
            <a:r>
              <a:rPr lang="en-US" dirty="0" smtClean="0"/>
              <a:t>, and </a:t>
            </a:r>
            <a:r>
              <a:rPr lang="en-US" dirty="0" smtClean="0">
                <a:solidFill>
                  <a:srgbClr val="FF0000"/>
                </a:solidFill>
              </a:rPr>
              <a:t>moving</a:t>
            </a:r>
            <a:r>
              <a:rPr lang="en-US" dirty="0" smtClean="0"/>
              <a:t> the clavicle until it pops back into joint.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Posterior Dislocation</a:t>
            </a:r>
            <a:r>
              <a:rPr lang="en-US" dirty="0" smtClean="0"/>
              <a:t> </a:t>
            </a:r>
            <a:endParaRPr lang="en-US" dirty="0"/>
          </a:p>
        </p:txBody>
      </p:sp>
      <p:sp>
        <p:nvSpPr>
          <p:cNvPr id="3" name="Content Placeholder 2"/>
          <p:cNvSpPr>
            <a:spLocks noGrp="1"/>
          </p:cNvSpPr>
          <p:nvPr>
            <p:ph idx="1"/>
          </p:nvPr>
        </p:nvSpPr>
        <p:spPr>
          <a:xfrm>
            <a:off x="228600" y="1600200"/>
            <a:ext cx="4419600" cy="4525963"/>
          </a:xfrm>
        </p:spPr>
        <p:txBody>
          <a:bodyPr/>
          <a:lstStyle/>
          <a:p>
            <a:r>
              <a:rPr lang="en-US" dirty="0" smtClean="0"/>
              <a:t>If your doctor suspects </a:t>
            </a:r>
            <a:r>
              <a:rPr lang="en-US" dirty="0" smtClean="0">
                <a:solidFill>
                  <a:srgbClr val="FF0000"/>
                </a:solidFill>
              </a:rPr>
              <a:t>posterior dislocation</a:t>
            </a:r>
            <a:r>
              <a:rPr lang="en-US" dirty="0" smtClean="0"/>
              <a:t>, you will need to have a complete physical examination right away. </a:t>
            </a:r>
            <a:r>
              <a:rPr lang="en-US" dirty="0" smtClean="0">
                <a:solidFill>
                  <a:srgbClr val="FF0000"/>
                </a:solidFill>
              </a:rPr>
              <a:t>A series of X-rays and CT </a:t>
            </a:r>
            <a:r>
              <a:rPr lang="en-US" dirty="0" smtClean="0"/>
              <a:t>scans will be needed.</a:t>
            </a:r>
            <a:endParaRPr lang="en-US" dirty="0"/>
          </a:p>
        </p:txBody>
      </p:sp>
      <p:pic>
        <p:nvPicPr>
          <p:cNvPr id="4098" name="Picture 2" descr="C:\Documents and Settings\avandi\Desktop\shoulder_stclav_treatment02.jpg"/>
          <p:cNvPicPr>
            <a:picLocks noChangeAspect="1" noChangeArrowheads="1"/>
          </p:cNvPicPr>
          <p:nvPr/>
        </p:nvPicPr>
        <p:blipFill>
          <a:blip r:embed="rId2" cstate="print"/>
          <a:srcRect/>
          <a:stretch>
            <a:fillRect/>
          </a:stretch>
        </p:blipFill>
        <p:spPr bwMode="auto">
          <a:xfrm>
            <a:off x="4800600" y="1752600"/>
            <a:ext cx="4038600" cy="40386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Posterior Dislocation</a:t>
            </a:r>
            <a:r>
              <a:rPr lang="en-US" dirty="0" smtClean="0"/>
              <a:t> </a:t>
            </a:r>
            <a:endParaRPr lang="en-US" dirty="0"/>
          </a:p>
        </p:txBody>
      </p:sp>
      <p:sp>
        <p:nvSpPr>
          <p:cNvPr id="3" name="Content Placeholder 2"/>
          <p:cNvSpPr>
            <a:spLocks noGrp="1"/>
          </p:cNvSpPr>
          <p:nvPr>
            <p:ph idx="1"/>
          </p:nvPr>
        </p:nvSpPr>
        <p:spPr/>
        <p:txBody>
          <a:bodyPr/>
          <a:lstStyle/>
          <a:p>
            <a:r>
              <a:rPr lang="en-US" dirty="0" smtClean="0"/>
              <a:t>Sometimes </a:t>
            </a:r>
            <a:r>
              <a:rPr lang="en-US" dirty="0" smtClean="0">
                <a:solidFill>
                  <a:srgbClr val="FF0000"/>
                </a:solidFill>
              </a:rPr>
              <a:t>closed reduction for a posterior dislocation does not work</a:t>
            </a:r>
            <a:r>
              <a:rPr lang="en-US" dirty="0" smtClean="0"/>
              <a:t>, or SC joint problems become chronic. In these cases, adult patients may need </a:t>
            </a:r>
            <a:r>
              <a:rPr lang="en-US" dirty="0" smtClean="0">
                <a:solidFill>
                  <a:srgbClr val="FF0000"/>
                </a:solidFill>
              </a:rPr>
              <a:t>surgery</a:t>
            </a:r>
            <a:r>
              <a:rPr lang="en-US" dirty="0" smtClean="0"/>
              <a:t>. </a:t>
            </a:r>
          </a:p>
          <a:p>
            <a:r>
              <a:rPr lang="en-US" b="1" dirty="0" smtClean="0"/>
              <a:t>Surgery:</a:t>
            </a:r>
          </a:p>
          <a:p>
            <a:r>
              <a:rPr lang="en-US" dirty="0" smtClean="0"/>
              <a:t>If nonsurgical measures fail to relieve your pain, you may need surgery.</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p:txBody>
          <a:bodyPr>
            <a:normAutofit lnSpcReduction="10000"/>
          </a:bodyPr>
          <a:lstStyle/>
          <a:p>
            <a:r>
              <a:rPr lang="en-US" b="1" dirty="0" smtClean="0"/>
              <a:t>Nonsurgical Rehabilitation:</a:t>
            </a:r>
          </a:p>
          <a:p>
            <a:r>
              <a:rPr lang="en-US" dirty="0" smtClean="0"/>
              <a:t>If you don't need surgery, you should start </a:t>
            </a:r>
            <a:r>
              <a:rPr lang="en-US" dirty="0" smtClean="0">
                <a:solidFill>
                  <a:srgbClr val="FF0000"/>
                </a:solidFill>
              </a:rPr>
              <a:t>range-of-motion exercises </a:t>
            </a:r>
            <a:r>
              <a:rPr lang="en-US" dirty="0" smtClean="0"/>
              <a:t>as pain eases, followed by a program of </a:t>
            </a:r>
            <a:r>
              <a:rPr lang="en-US" dirty="0" smtClean="0">
                <a:solidFill>
                  <a:srgbClr val="FF0000"/>
                </a:solidFill>
              </a:rPr>
              <a:t>strengthening</a:t>
            </a:r>
            <a:r>
              <a:rPr lang="en-US" dirty="0" smtClean="0"/>
              <a:t>.</a:t>
            </a:r>
          </a:p>
          <a:p>
            <a:r>
              <a:rPr lang="en-US" dirty="0" smtClean="0"/>
              <a:t>At first, exercises are done with the </a:t>
            </a:r>
            <a:r>
              <a:rPr lang="en-US" dirty="0" smtClean="0">
                <a:solidFill>
                  <a:srgbClr val="FF0000"/>
                </a:solidFill>
              </a:rPr>
              <a:t>arm below shoulder level</a:t>
            </a:r>
            <a:r>
              <a:rPr lang="en-US" dirty="0" smtClean="0"/>
              <a:t>. The program advances to include strength exercises for the </a:t>
            </a:r>
            <a:r>
              <a:rPr lang="en-US" dirty="0" smtClean="0">
                <a:solidFill>
                  <a:srgbClr val="FF0000"/>
                </a:solidFill>
              </a:rPr>
              <a:t>rotator cuff and shoulder blade muscles. </a:t>
            </a:r>
            <a:endParaRPr lang="en-US" b="1"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 will probably progress to a home program within four to six weeks.</a:t>
            </a:r>
          </a:p>
          <a:p>
            <a:r>
              <a:rPr lang="en-US" b="1" dirty="0" smtClean="0"/>
              <a:t>After Surgery:</a:t>
            </a:r>
          </a:p>
          <a:p>
            <a:r>
              <a:rPr lang="en-US" dirty="0" smtClean="0"/>
              <a:t>Your surgeon may have you </a:t>
            </a:r>
            <a:r>
              <a:rPr lang="en-US" dirty="0" smtClean="0">
                <a:solidFill>
                  <a:srgbClr val="FF0000"/>
                </a:solidFill>
              </a:rPr>
              <a:t>wear</a:t>
            </a:r>
            <a:r>
              <a:rPr lang="en-US" dirty="0" smtClean="0"/>
              <a:t> a sling to </a:t>
            </a:r>
            <a:r>
              <a:rPr lang="en-US" dirty="0" smtClean="0">
                <a:solidFill>
                  <a:srgbClr val="FF0000"/>
                </a:solidFill>
              </a:rPr>
              <a:t>support and protect </a:t>
            </a:r>
            <a:r>
              <a:rPr lang="en-US" dirty="0" smtClean="0"/>
              <a:t>the shoulder for a few days.</a:t>
            </a:r>
          </a:p>
          <a:p>
            <a:r>
              <a:rPr lang="en-US" dirty="0" smtClean="0"/>
              <a:t>The first few therapy treatments will focus on </a:t>
            </a:r>
            <a:r>
              <a:rPr lang="en-US" dirty="0" smtClean="0">
                <a:solidFill>
                  <a:srgbClr val="FF0000"/>
                </a:solidFill>
              </a:rPr>
              <a:t>controlling the pain and swelling </a:t>
            </a:r>
            <a:r>
              <a:rPr lang="en-US" dirty="0" smtClean="0"/>
              <a:t>from surgery. </a:t>
            </a:r>
            <a:r>
              <a:rPr lang="en-US" dirty="0" smtClean="0">
                <a:solidFill>
                  <a:srgbClr val="FF0000"/>
                </a:solidFill>
              </a:rPr>
              <a:t>Ice and electrical stimulation </a:t>
            </a:r>
            <a:r>
              <a:rPr lang="en-US" dirty="0" smtClean="0"/>
              <a:t>treatments may help. Your therapist may also use </a:t>
            </a:r>
            <a:r>
              <a:rPr lang="en-US" dirty="0" smtClean="0">
                <a:solidFill>
                  <a:srgbClr val="FF0000"/>
                </a:solidFill>
              </a:rPr>
              <a:t>massage</a:t>
            </a:r>
            <a:r>
              <a:rPr lang="en-US" dirty="0" smtClean="0"/>
              <a:t> and other types of hands-on treatments to ease muscle spasm and pain.</a:t>
            </a:r>
            <a:endParaRPr lang="en-US" b="1"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Treatments start out with </a:t>
            </a:r>
            <a:r>
              <a:rPr lang="en-US" dirty="0" smtClean="0">
                <a:solidFill>
                  <a:srgbClr val="FF0000"/>
                </a:solidFill>
              </a:rPr>
              <a:t>range-of-motion exercises</a:t>
            </a:r>
            <a:r>
              <a:rPr lang="en-US" dirty="0" smtClean="0"/>
              <a:t> and gradually work into active </a:t>
            </a:r>
            <a:r>
              <a:rPr lang="en-US" dirty="0" smtClean="0">
                <a:solidFill>
                  <a:srgbClr val="FF0000"/>
                </a:solidFill>
              </a:rPr>
              <a:t>stretching</a:t>
            </a:r>
            <a:r>
              <a:rPr lang="en-US" dirty="0" smtClean="0"/>
              <a:t> and </a:t>
            </a:r>
            <a:r>
              <a:rPr lang="en-US" dirty="0" smtClean="0">
                <a:solidFill>
                  <a:srgbClr val="FF0000"/>
                </a:solidFill>
              </a:rPr>
              <a:t>strengthening</a:t>
            </a:r>
            <a:r>
              <a:rPr lang="en-US" dirty="0" smtClean="0"/>
              <a:t>. You need to </a:t>
            </a:r>
            <a:r>
              <a:rPr lang="en-US" dirty="0" smtClean="0">
                <a:solidFill>
                  <a:srgbClr val="FF0000"/>
                </a:solidFill>
              </a:rPr>
              <a:t>avoid</a:t>
            </a:r>
            <a:r>
              <a:rPr lang="en-US" dirty="0" smtClean="0"/>
              <a:t> doing too much, too </a:t>
            </a:r>
            <a:r>
              <a:rPr lang="en-US" dirty="0" smtClean="0">
                <a:solidFill>
                  <a:srgbClr val="FF0000"/>
                </a:solidFill>
              </a:rPr>
              <a:t>quickly</a:t>
            </a:r>
            <a:r>
              <a:rPr lang="en-US" dirty="0" smtClean="0"/>
              <a:t>.</a:t>
            </a:r>
          </a:p>
          <a:p>
            <a:pPr>
              <a:buNone/>
            </a:pPr>
            <a:endParaRPr lang="en-US" dirty="0" smtClean="0"/>
          </a:p>
          <a:p>
            <a:r>
              <a:rPr lang="en-US" dirty="0" smtClean="0">
                <a:solidFill>
                  <a:srgbClr val="FF0000"/>
                </a:solidFill>
              </a:rPr>
              <a:t>Active</a:t>
            </a:r>
            <a:r>
              <a:rPr lang="en-US" dirty="0" smtClean="0"/>
              <a:t> therapy starts four to </a:t>
            </a:r>
            <a:r>
              <a:rPr lang="en-US" dirty="0" smtClean="0">
                <a:solidFill>
                  <a:srgbClr val="FF0000"/>
                </a:solidFill>
              </a:rPr>
              <a:t>six weeks after </a:t>
            </a:r>
            <a:r>
              <a:rPr lang="en-US" dirty="0" smtClean="0"/>
              <a:t>graft surgery. Active range-of-motion exercises help you regain shoulder movement using your own muscle power. You might begin with light isometric strengthening exercises. These exercises work the muscles without straining the healing joint.</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p:txBody>
          <a:bodyPr/>
          <a:lstStyle/>
          <a:p>
            <a:r>
              <a:rPr lang="en-US" dirty="0" smtClean="0"/>
              <a:t>At about </a:t>
            </a:r>
            <a:r>
              <a:rPr lang="en-US" dirty="0" smtClean="0">
                <a:solidFill>
                  <a:srgbClr val="FF0000"/>
                </a:solidFill>
              </a:rPr>
              <a:t>six weeks</a:t>
            </a:r>
            <a:r>
              <a:rPr lang="en-US" dirty="0" smtClean="0"/>
              <a:t>, you will start more </a:t>
            </a:r>
            <a:r>
              <a:rPr lang="en-US" dirty="0" smtClean="0">
                <a:solidFill>
                  <a:srgbClr val="FF0000"/>
                </a:solidFill>
              </a:rPr>
              <a:t>active strengthening</a:t>
            </a:r>
            <a:r>
              <a:rPr lang="en-US" dirty="0" smtClean="0"/>
              <a:t>. These exercises focus on improving strength and control of the </a:t>
            </a:r>
            <a:r>
              <a:rPr lang="en-US" dirty="0" smtClean="0">
                <a:solidFill>
                  <a:srgbClr val="FF0000"/>
                </a:solidFill>
              </a:rPr>
              <a:t>rotator cuff muscles </a:t>
            </a:r>
            <a:r>
              <a:rPr lang="en-US" dirty="0" smtClean="0"/>
              <a:t>and the muscles around the shoulder blade.</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Shoulder joint</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04800" y="1752600"/>
            <a:ext cx="8542774" cy="4655044"/>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084B08B3-80BE-4085-812B-4E4D037AAC67}"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Titr" pitchFamily="2" charset="-78"/>
              </a:rPr>
              <a:t>پارگی تاندون عضله فوق خاری</a:t>
            </a:r>
            <a:endParaRPr lang="en-US" dirty="0">
              <a:cs typeface="B Titr" pitchFamily="2" charset="-78"/>
            </a:endParaRPr>
          </a:p>
        </p:txBody>
      </p:sp>
      <p:sp>
        <p:nvSpPr>
          <p:cNvPr id="3" name="Content Placeholder 2"/>
          <p:cNvSpPr>
            <a:spLocks noGrp="1"/>
          </p:cNvSpPr>
          <p:nvPr>
            <p:ph idx="1"/>
          </p:nvPr>
        </p:nvSpPr>
        <p:spPr>
          <a:xfrm>
            <a:off x="4724400" y="1447800"/>
            <a:ext cx="4114800" cy="5029200"/>
          </a:xfrm>
        </p:spPr>
        <p:txBody>
          <a:bodyPr>
            <a:normAutofit fontScale="77500" lnSpcReduction="20000"/>
          </a:bodyPr>
          <a:lstStyle/>
          <a:p>
            <a:pPr algn="r" rtl="1"/>
            <a:r>
              <a:rPr lang="fa-IR" dirty="0" smtClean="0">
                <a:cs typeface="B Yagut" pitchFamily="2" charset="-78"/>
              </a:rPr>
              <a:t>آناتومی:</a:t>
            </a:r>
          </a:p>
          <a:p>
            <a:pPr algn="r" rtl="1"/>
            <a:r>
              <a:rPr lang="fa-IR" dirty="0" smtClean="0">
                <a:cs typeface="B Yagut" pitchFamily="2" charset="-78"/>
              </a:rPr>
              <a:t>از حفره فوق خاری به </a:t>
            </a:r>
            <a:r>
              <a:rPr lang="fa-IR" dirty="0" smtClean="0">
                <a:solidFill>
                  <a:srgbClr val="FF0000"/>
                </a:solidFill>
                <a:cs typeface="B Yagut" pitchFamily="2" charset="-78"/>
              </a:rPr>
              <a:t>برجستگی بزرگ استخوان بازو</a:t>
            </a:r>
            <a:r>
              <a:rPr lang="fa-IR" dirty="0" smtClean="0">
                <a:cs typeface="B Yagut" pitchFamily="2" charset="-78"/>
              </a:rPr>
              <a:t> می چسبد.</a:t>
            </a:r>
            <a:endParaRPr lang="fa-IR" dirty="0">
              <a:cs typeface="B Yagut" pitchFamily="2" charset="-78"/>
            </a:endParaRPr>
          </a:p>
          <a:p>
            <a:pPr algn="r" rtl="1"/>
            <a:r>
              <a:rPr lang="fa-IR" dirty="0" smtClean="0">
                <a:cs typeface="B Yagut" pitchFamily="2" charset="-78"/>
              </a:rPr>
              <a:t>این آسیب غالبا در ورزشکاران مسن اتفاق می افتد.</a:t>
            </a:r>
          </a:p>
          <a:p>
            <a:pPr algn="r" rtl="1"/>
            <a:r>
              <a:rPr lang="fa-IR" dirty="0" smtClean="0">
                <a:cs typeface="B Yagut" pitchFamily="2" charset="-78"/>
              </a:rPr>
              <a:t>بعد از یک دوره </a:t>
            </a:r>
            <a:r>
              <a:rPr lang="fa-IR" dirty="0" smtClean="0">
                <a:solidFill>
                  <a:srgbClr val="FF0000"/>
                </a:solidFill>
                <a:cs typeface="B Yagut" pitchFamily="2" charset="-78"/>
              </a:rPr>
              <a:t>بی تمرینی</a:t>
            </a:r>
            <a:r>
              <a:rPr lang="fa-IR" dirty="0" smtClean="0">
                <a:cs typeface="B Yagut" pitchFamily="2" charset="-78"/>
              </a:rPr>
              <a:t>، مجددا تمرین را شروع می کنید.</a:t>
            </a:r>
          </a:p>
          <a:p>
            <a:pPr algn="r" rtl="1"/>
            <a:r>
              <a:rPr lang="fa-IR" dirty="0" smtClean="0">
                <a:cs typeface="B Yagut" pitchFamily="2" charset="-78"/>
              </a:rPr>
              <a:t>در ورزشهایی از قبیل هندبال، فوتبال امریکایی، تنیس، بدمینتون، کریکت و </a:t>
            </a:r>
            <a:r>
              <a:rPr lang="fa-IR" dirty="0" smtClean="0">
                <a:solidFill>
                  <a:srgbClr val="FF0000"/>
                </a:solidFill>
                <a:cs typeface="B Yagut" pitchFamily="2" charset="-78"/>
              </a:rPr>
              <a:t>ورزشهای پرتابی </a:t>
            </a:r>
            <a:r>
              <a:rPr lang="fa-IR" dirty="0" smtClean="0">
                <a:cs typeface="B Yagut" pitchFamily="2" charset="-78"/>
              </a:rPr>
              <a:t>اتفاق می افتد.</a:t>
            </a:r>
          </a:p>
          <a:p>
            <a:pPr algn="r" rtl="1"/>
            <a:r>
              <a:rPr lang="fa-IR" dirty="0" smtClean="0">
                <a:cs typeface="B Yagut" pitchFamily="2" charset="-78"/>
              </a:rPr>
              <a:t>این عارضه در جوانان رشته کشتی، وزنه برداری و ورزشهای پرتابی و راکتی شایع است.  </a:t>
            </a:r>
          </a:p>
        </p:txBody>
      </p:sp>
      <p:pic>
        <p:nvPicPr>
          <p:cNvPr id="1026" name="Picture 2" descr="C:\Documents and Settings\avandi\Desktop\shoulder_rotator_cuff_supraspinatus.jpg"/>
          <p:cNvPicPr>
            <a:picLocks noChangeAspect="1" noChangeArrowheads="1"/>
          </p:cNvPicPr>
          <p:nvPr/>
        </p:nvPicPr>
        <p:blipFill>
          <a:blip r:embed="rId2" cstate="print"/>
          <a:srcRect/>
          <a:stretch>
            <a:fillRect/>
          </a:stretch>
        </p:blipFill>
        <p:spPr bwMode="auto">
          <a:xfrm>
            <a:off x="304800" y="1447800"/>
            <a:ext cx="4419600" cy="51054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Tears of the subscapularis</a:t>
            </a:r>
            <a:endParaRPr lang="en-US" dirty="0"/>
          </a:p>
        </p:txBody>
      </p:sp>
      <p:sp>
        <p:nvSpPr>
          <p:cNvPr id="3" name="Content Placeholder 2"/>
          <p:cNvSpPr>
            <a:spLocks noGrp="1"/>
          </p:cNvSpPr>
          <p:nvPr>
            <p:ph idx="1"/>
          </p:nvPr>
        </p:nvSpPr>
        <p:spPr>
          <a:xfrm>
            <a:off x="457200" y="1600200"/>
            <a:ext cx="3810000" cy="4525963"/>
          </a:xfrm>
        </p:spPr>
        <p:txBody>
          <a:bodyPr>
            <a:normAutofit fontScale="70000" lnSpcReduction="20000"/>
          </a:bodyPr>
          <a:lstStyle/>
          <a:p>
            <a:r>
              <a:rPr lang="en-US" dirty="0" smtClean="0"/>
              <a:t>These are often due to injuries e.g. the patient </a:t>
            </a:r>
            <a:r>
              <a:rPr lang="en-US" dirty="0" smtClean="0">
                <a:solidFill>
                  <a:srgbClr val="FF0000"/>
                </a:solidFill>
              </a:rPr>
              <a:t>falls</a:t>
            </a:r>
            <a:r>
              <a:rPr lang="en-US" dirty="0" smtClean="0"/>
              <a:t> with an outstretched arm or the arm is forced backwards through some force.</a:t>
            </a:r>
          </a:p>
          <a:p>
            <a:r>
              <a:rPr lang="en-US" dirty="0" smtClean="0"/>
              <a:t>Some </a:t>
            </a:r>
            <a:r>
              <a:rPr lang="en-US" b="1" dirty="0" smtClean="0"/>
              <a:t>tears</a:t>
            </a:r>
            <a:r>
              <a:rPr lang="en-US" dirty="0" smtClean="0"/>
              <a:t> can also be due to </a:t>
            </a:r>
            <a:r>
              <a:rPr lang="en-US" dirty="0" smtClean="0">
                <a:solidFill>
                  <a:srgbClr val="FF0000"/>
                </a:solidFill>
              </a:rPr>
              <a:t>degeneration</a:t>
            </a:r>
            <a:r>
              <a:rPr lang="en-US" dirty="0" smtClean="0"/>
              <a:t> (“wear and tear”). Note that </a:t>
            </a:r>
            <a:r>
              <a:rPr lang="en-US" b="1" dirty="0" smtClean="0"/>
              <a:t>tears</a:t>
            </a:r>
            <a:r>
              <a:rPr lang="en-US" dirty="0" smtClean="0"/>
              <a:t> of the subscapularis may be isolated or in combination with the rest of the </a:t>
            </a:r>
            <a:r>
              <a:rPr lang="en-US" dirty="0" smtClean="0">
                <a:solidFill>
                  <a:srgbClr val="FF0000"/>
                </a:solidFill>
              </a:rPr>
              <a:t>rotator cuff tendons </a:t>
            </a:r>
            <a:r>
              <a:rPr lang="en-US" dirty="0" smtClean="0"/>
              <a:t>often with </a:t>
            </a:r>
            <a:r>
              <a:rPr lang="en-US" dirty="0" smtClean="0">
                <a:solidFill>
                  <a:srgbClr val="FF0000"/>
                </a:solidFill>
              </a:rPr>
              <a:t>supraspinatus</a:t>
            </a:r>
            <a:r>
              <a:rPr lang="en-US" dirty="0" smtClean="0"/>
              <a:t>.</a:t>
            </a:r>
          </a:p>
          <a:p>
            <a:endParaRPr lang="en-US" dirty="0"/>
          </a:p>
        </p:txBody>
      </p:sp>
      <p:pic>
        <p:nvPicPr>
          <p:cNvPr id="1027" name="Picture 3" descr="C:\Documents and Settings\Administrator\Desktop\f_shoulder-3.gif"/>
          <p:cNvPicPr>
            <a:picLocks noChangeAspect="1" noChangeArrowheads="1"/>
          </p:cNvPicPr>
          <p:nvPr/>
        </p:nvPicPr>
        <p:blipFill>
          <a:blip r:embed="rId2" cstate="print"/>
          <a:srcRect/>
          <a:stretch>
            <a:fillRect/>
          </a:stretch>
        </p:blipFill>
        <p:spPr bwMode="auto">
          <a:xfrm>
            <a:off x="4800600" y="1371599"/>
            <a:ext cx="3733800" cy="4888861"/>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a:xfrm>
            <a:off x="457200" y="1600200"/>
            <a:ext cx="2514600" cy="4525963"/>
          </a:xfrm>
        </p:spPr>
        <p:txBody>
          <a:bodyPr/>
          <a:lstStyle/>
          <a:p>
            <a:r>
              <a:rPr lang="en-US" b="1" dirty="0" smtClean="0"/>
              <a:t>Diagnosis</a:t>
            </a:r>
            <a:endParaRPr lang="en-US" dirty="0"/>
          </a:p>
        </p:txBody>
      </p:sp>
      <p:pic>
        <p:nvPicPr>
          <p:cNvPr id="7169" name="Picture 1" descr="http://www.shoulderinstitute.co.za/shoulder_problems/subscapularis_tendon_tears/subscapularis_tendon_tears5.jpg"/>
          <p:cNvPicPr>
            <a:picLocks noChangeAspect="1" noChangeArrowheads="1"/>
          </p:cNvPicPr>
          <p:nvPr/>
        </p:nvPicPr>
        <p:blipFill>
          <a:blip r:embed="rId2" cstate="print"/>
          <a:srcRect/>
          <a:stretch>
            <a:fillRect/>
          </a:stretch>
        </p:blipFill>
        <p:spPr bwMode="auto">
          <a:xfrm>
            <a:off x="381000" y="2819400"/>
            <a:ext cx="4041253" cy="3124200"/>
          </a:xfrm>
          <a:prstGeom prst="rect">
            <a:avLst/>
          </a:prstGeom>
          <a:noFill/>
        </p:spPr>
      </p:pic>
      <p:pic>
        <p:nvPicPr>
          <p:cNvPr id="7170" name="Picture 2" descr="http://www.shoulderinstitute.co.za/shoulder_problems/subscapularis_tendon_tears/subscapularis_tendon_tears6.jpg"/>
          <p:cNvPicPr>
            <a:picLocks noChangeAspect="1" noChangeArrowheads="1"/>
          </p:cNvPicPr>
          <p:nvPr/>
        </p:nvPicPr>
        <p:blipFill>
          <a:blip r:embed="rId3" cstate="print"/>
          <a:srcRect/>
          <a:stretch>
            <a:fillRect/>
          </a:stretch>
        </p:blipFill>
        <p:spPr bwMode="auto">
          <a:xfrm>
            <a:off x="4724399" y="2819400"/>
            <a:ext cx="3916907" cy="3124200"/>
          </a:xfrm>
          <a:prstGeom prst="rect">
            <a:avLst/>
          </a:prstGeom>
          <a:noFill/>
        </p:spPr>
      </p:pic>
      <p:sp>
        <p:nvSpPr>
          <p:cNvPr id="6" name="Slide Number Placeholder 5"/>
          <p:cNvSpPr>
            <a:spLocks noGrp="1"/>
          </p:cNvSpPr>
          <p:nvPr>
            <p:ph type="sldNum" sz="quarter" idx="12"/>
          </p:nvPr>
        </p:nvSpPr>
        <p:spPr/>
        <p:txBody>
          <a:bodyPr/>
          <a:lstStyle/>
          <a:p>
            <a:fld id="{084B08B3-80BE-4085-812B-4E4D037AAC67}"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a:xfrm>
            <a:off x="533400" y="1600201"/>
            <a:ext cx="2971800" cy="1219200"/>
          </a:xfrm>
        </p:spPr>
        <p:txBody>
          <a:bodyPr>
            <a:normAutofit fontScale="92500" lnSpcReduction="20000"/>
          </a:bodyPr>
          <a:lstStyle/>
          <a:p>
            <a:r>
              <a:rPr lang="en-US" b="1" dirty="0" smtClean="0"/>
              <a:t>Radiological diagnosis:</a:t>
            </a:r>
            <a:br>
              <a:rPr lang="en-US" b="1" dirty="0" smtClean="0"/>
            </a:br>
            <a:endParaRPr lang="en-US" b="1" dirty="0" smtClean="0"/>
          </a:p>
          <a:p>
            <a:endParaRPr lang="en-US" dirty="0"/>
          </a:p>
        </p:txBody>
      </p:sp>
      <p:pic>
        <p:nvPicPr>
          <p:cNvPr id="6145" name="Picture 1" descr="http://www.shoulderinstitute.co.za/shoulder_problems/subscapularis_tendon_tears/subscapularis_tendon_tears7.jpg"/>
          <p:cNvPicPr>
            <a:picLocks noChangeAspect="1" noChangeArrowheads="1"/>
          </p:cNvPicPr>
          <p:nvPr/>
        </p:nvPicPr>
        <p:blipFill>
          <a:blip r:embed="rId2" cstate="print"/>
          <a:srcRect/>
          <a:stretch>
            <a:fillRect/>
          </a:stretch>
        </p:blipFill>
        <p:spPr bwMode="auto">
          <a:xfrm>
            <a:off x="1066800" y="3048000"/>
            <a:ext cx="3200400" cy="2864171"/>
          </a:xfrm>
          <a:prstGeom prst="rect">
            <a:avLst/>
          </a:prstGeom>
          <a:noFill/>
        </p:spPr>
      </p:pic>
      <p:pic>
        <p:nvPicPr>
          <p:cNvPr id="6146" name="Picture 2" descr="http://www.shoulderinstitute.co.za/shoulder_problems/subscapularis_tendon_tears/subscapularis_tendon_tears8.jpg"/>
          <p:cNvPicPr>
            <a:picLocks noChangeAspect="1" noChangeArrowheads="1"/>
          </p:cNvPicPr>
          <p:nvPr/>
        </p:nvPicPr>
        <p:blipFill>
          <a:blip r:embed="rId3" cstate="print"/>
          <a:srcRect/>
          <a:stretch>
            <a:fillRect/>
          </a:stretch>
        </p:blipFill>
        <p:spPr bwMode="auto">
          <a:xfrm>
            <a:off x="4572000" y="2895600"/>
            <a:ext cx="3124200" cy="3522382"/>
          </a:xfrm>
          <a:prstGeom prst="rect">
            <a:avLst/>
          </a:prstGeom>
          <a:noFill/>
        </p:spPr>
      </p:pic>
      <p:sp>
        <p:nvSpPr>
          <p:cNvPr id="6" name="Slide Number Placeholder 5"/>
          <p:cNvSpPr>
            <a:spLocks noGrp="1"/>
          </p:cNvSpPr>
          <p:nvPr>
            <p:ph type="sldNum" sz="quarter" idx="12"/>
          </p:nvPr>
        </p:nvSpPr>
        <p:spPr/>
        <p:txBody>
          <a:bodyPr/>
          <a:lstStyle/>
          <a:p>
            <a:fld id="{084B08B3-80BE-4085-812B-4E4D037AAC67}"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a:xfrm>
            <a:off x="457200" y="1600201"/>
            <a:ext cx="3886200" cy="1447800"/>
          </a:xfrm>
        </p:spPr>
        <p:txBody>
          <a:bodyPr/>
          <a:lstStyle/>
          <a:p>
            <a:r>
              <a:rPr lang="en-US" b="1" dirty="0" smtClean="0"/>
              <a:t>MRI </a:t>
            </a:r>
          </a:p>
          <a:p>
            <a:r>
              <a:rPr lang="en-US" b="1" dirty="0" smtClean="0"/>
              <a:t>Ultrasound</a:t>
            </a:r>
            <a:endParaRPr lang="en-US" dirty="0"/>
          </a:p>
        </p:txBody>
      </p:sp>
      <p:pic>
        <p:nvPicPr>
          <p:cNvPr id="5122" name="Picture 2" descr="http://www.shoulderinstitute.co.za/shoulder_problems/subscapularis_tendon_tears/subscapularis_tendon_tears10.jpg"/>
          <p:cNvPicPr>
            <a:picLocks noChangeAspect="1" noChangeArrowheads="1"/>
          </p:cNvPicPr>
          <p:nvPr/>
        </p:nvPicPr>
        <p:blipFill>
          <a:blip r:embed="rId2" cstate="print"/>
          <a:srcRect/>
          <a:stretch>
            <a:fillRect/>
          </a:stretch>
        </p:blipFill>
        <p:spPr bwMode="auto">
          <a:xfrm>
            <a:off x="5410200" y="3200400"/>
            <a:ext cx="3067050" cy="3121334"/>
          </a:xfrm>
          <a:prstGeom prst="rect">
            <a:avLst/>
          </a:prstGeom>
          <a:noFill/>
        </p:spPr>
      </p:pic>
      <p:pic>
        <p:nvPicPr>
          <p:cNvPr id="5124" name="Picture 4" descr="http://www.shoulderinstitute.co.za/shoulder_problems/subscapularis_tendon_tears/subscapularis_tendon_tears9.jpg"/>
          <p:cNvPicPr>
            <a:picLocks noChangeAspect="1" noChangeArrowheads="1"/>
          </p:cNvPicPr>
          <p:nvPr/>
        </p:nvPicPr>
        <p:blipFill>
          <a:blip r:embed="rId3" cstate="print"/>
          <a:srcRect/>
          <a:stretch>
            <a:fillRect/>
          </a:stretch>
        </p:blipFill>
        <p:spPr bwMode="auto">
          <a:xfrm>
            <a:off x="838200" y="3048000"/>
            <a:ext cx="3429000" cy="3279915"/>
          </a:xfrm>
          <a:prstGeom prst="rect">
            <a:avLst/>
          </a:prstGeom>
          <a:noFill/>
        </p:spPr>
      </p:pic>
      <p:sp>
        <p:nvSpPr>
          <p:cNvPr id="6" name="Slide Number Placeholder 5"/>
          <p:cNvSpPr>
            <a:spLocks noGrp="1"/>
          </p:cNvSpPr>
          <p:nvPr>
            <p:ph type="sldNum" sz="quarter" idx="12"/>
          </p:nvPr>
        </p:nvSpPr>
        <p:spPr/>
        <p:txBody>
          <a:bodyPr/>
          <a:lstStyle/>
          <a:p>
            <a:fld id="{084B08B3-80BE-4085-812B-4E4D037AAC67}"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Dislocation of long head biceps</a:t>
            </a:r>
            <a:endParaRPr lang="en-US" dirty="0"/>
          </a:p>
        </p:txBody>
      </p:sp>
      <p:sp>
        <p:nvSpPr>
          <p:cNvPr id="3" name="Content Placeholder 2"/>
          <p:cNvSpPr>
            <a:spLocks noGrp="1"/>
          </p:cNvSpPr>
          <p:nvPr>
            <p:ph idx="1"/>
          </p:nvPr>
        </p:nvSpPr>
        <p:spPr>
          <a:xfrm>
            <a:off x="457200" y="1600200"/>
            <a:ext cx="3200400" cy="4525963"/>
          </a:xfrm>
        </p:spPr>
        <p:txBody>
          <a:bodyPr>
            <a:normAutofit fontScale="62500" lnSpcReduction="20000"/>
          </a:bodyPr>
          <a:lstStyle/>
          <a:p>
            <a:r>
              <a:rPr lang="en-US" dirty="0" smtClean="0"/>
              <a:t>The biceps muscle has two tendons at the shoulder, called the </a:t>
            </a:r>
            <a:r>
              <a:rPr lang="en-US" dirty="0" smtClean="0">
                <a:solidFill>
                  <a:srgbClr val="FF0000"/>
                </a:solidFill>
              </a:rPr>
              <a:t>Long Head and Short </a:t>
            </a:r>
            <a:r>
              <a:rPr lang="en-US" dirty="0" smtClean="0"/>
              <a:t>Head. </a:t>
            </a:r>
          </a:p>
          <a:p>
            <a:r>
              <a:rPr lang="en-US" dirty="0" smtClean="0"/>
              <a:t>The Long Head of Biceps is a very important tendon that travels through the shoulder joint (glenohumeral joint).The biceps tendon begins at the </a:t>
            </a:r>
            <a:r>
              <a:rPr lang="en-US" dirty="0" smtClean="0">
                <a:solidFill>
                  <a:srgbClr val="FF0000"/>
                </a:solidFill>
              </a:rPr>
              <a:t>top of the shoulder socket </a:t>
            </a:r>
            <a:r>
              <a:rPr lang="en-US" dirty="0" smtClean="0"/>
              <a:t>and then passes across the front of the shoulder to connect to the biceps muscle.</a:t>
            </a:r>
            <a:endParaRPr lang="en-US" dirty="0"/>
          </a:p>
        </p:txBody>
      </p:sp>
      <p:pic>
        <p:nvPicPr>
          <p:cNvPr id="4097" name="Picture 1"/>
          <p:cNvPicPr>
            <a:picLocks noChangeAspect="1" noChangeArrowheads="1"/>
          </p:cNvPicPr>
          <p:nvPr/>
        </p:nvPicPr>
        <p:blipFill>
          <a:blip r:embed="rId2" cstate="print"/>
          <a:srcRect/>
          <a:stretch>
            <a:fillRect/>
          </a:stretch>
        </p:blipFill>
        <p:spPr bwMode="auto">
          <a:xfrm>
            <a:off x="3962400" y="1752600"/>
            <a:ext cx="4881525" cy="3581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084B08B3-80BE-4085-812B-4E4D037AAC67}"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Dislocation of long head biceps</a:t>
            </a:r>
            <a:endParaRPr lang="en-US" dirty="0"/>
          </a:p>
        </p:txBody>
      </p:sp>
      <p:sp>
        <p:nvSpPr>
          <p:cNvPr id="3" name="Content Placeholder 2"/>
          <p:cNvSpPr>
            <a:spLocks noGrp="1"/>
          </p:cNvSpPr>
          <p:nvPr>
            <p:ph idx="1"/>
          </p:nvPr>
        </p:nvSpPr>
        <p:spPr>
          <a:xfrm>
            <a:off x="457200" y="1600200"/>
            <a:ext cx="2286000" cy="4525963"/>
          </a:xfrm>
        </p:spPr>
        <p:txBody>
          <a:bodyPr/>
          <a:lstStyle/>
          <a:p>
            <a:endParaRPr lang="en-US" dirty="0"/>
          </a:p>
        </p:txBody>
      </p:sp>
      <p:pic>
        <p:nvPicPr>
          <p:cNvPr id="3073" name="Picture 1" descr="C:\Documents and Settings\Administrator\Desktop\SHOULDER1.jpg"/>
          <p:cNvPicPr>
            <a:picLocks noChangeAspect="1" noChangeArrowheads="1"/>
          </p:cNvPicPr>
          <p:nvPr/>
        </p:nvPicPr>
        <p:blipFill>
          <a:blip r:embed="rId2" cstate="print"/>
          <a:srcRect/>
          <a:stretch>
            <a:fillRect/>
          </a:stretch>
        </p:blipFill>
        <p:spPr bwMode="auto">
          <a:xfrm>
            <a:off x="2895600" y="1676400"/>
            <a:ext cx="5953125" cy="357505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SHOULDER &amp; UPPER ARM INJURIES - Deltoid Muscle Strain/Rupture</a:t>
            </a:r>
            <a:endParaRPr lang="en-US" sz="3200" dirty="0"/>
          </a:p>
        </p:txBody>
      </p:sp>
      <p:sp>
        <p:nvSpPr>
          <p:cNvPr id="3" name="Content Placeholder 2"/>
          <p:cNvSpPr>
            <a:spLocks noGrp="1"/>
          </p:cNvSpPr>
          <p:nvPr>
            <p:ph idx="1"/>
          </p:nvPr>
        </p:nvSpPr>
        <p:spPr>
          <a:xfrm>
            <a:off x="457200" y="1600200"/>
            <a:ext cx="4038600" cy="4525963"/>
          </a:xfrm>
        </p:spPr>
        <p:txBody>
          <a:bodyPr>
            <a:normAutofit fontScale="70000" lnSpcReduction="20000"/>
          </a:bodyPr>
          <a:lstStyle/>
          <a:p>
            <a:r>
              <a:rPr lang="en-US" dirty="0" smtClean="0"/>
              <a:t>Tears of the </a:t>
            </a:r>
            <a:r>
              <a:rPr lang="en-US" b="1" dirty="0" smtClean="0"/>
              <a:t>Deltoid Muscle</a:t>
            </a:r>
            <a:r>
              <a:rPr lang="en-US" dirty="0" smtClean="0"/>
              <a:t> do not occur very often, but do occur in </a:t>
            </a:r>
            <a:r>
              <a:rPr lang="en-US" dirty="0" smtClean="0">
                <a:solidFill>
                  <a:srgbClr val="FF0000"/>
                </a:solidFill>
              </a:rPr>
              <a:t>handball</a:t>
            </a:r>
            <a:r>
              <a:rPr lang="en-US" dirty="0" smtClean="0"/>
              <a:t> and </a:t>
            </a:r>
            <a:r>
              <a:rPr lang="en-US" dirty="0" smtClean="0">
                <a:solidFill>
                  <a:srgbClr val="FF0000"/>
                </a:solidFill>
              </a:rPr>
              <a:t>volleyball</a:t>
            </a:r>
            <a:r>
              <a:rPr lang="en-US" dirty="0" smtClean="0"/>
              <a:t> players, American footballers, weightlifters and wrestlers.</a:t>
            </a:r>
          </a:p>
          <a:p>
            <a:r>
              <a:rPr lang="en-US" dirty="0" smtClean="0"/>
              <a:t>In most cases the muscle is damaged by </a:t>
            </a:r>
            <a:r>
              <a:rPr lang="en-US" dirty="0" smtClean="0">
                <a:solidFill>
                  <a:srgbClr val="FF0000"/>
                </a:solidFill>
              </a:rPr>
              <a:t>direct impact</a:t>
            </a:r>
            <a:r>
              <a:rPr lang="en-US" dirty="0" smtClean="0"/>
              <a:t>, but can also be injured by </a:t>
            </a:r>
            <a:r>
              <a:rPr lang="en-US" dirty="0" smtClean="0">
                <a:solidFill>
                  <a:srgbClr val="FF0000"/>
                </a:solidFill>
              </a:rPr>
              <a:t>overuse</a:t>
            </a:r>
            <a:r>
              <a:rPr lang="en-US" dirty="0" smtClean="0"/>
              <a:t>.  The tear actually affects a small part of the muscle.  This will make it difficult to raise the arm upwards.</a:t>
            </a:r>
          </a:p>
          <a:p>
            <a:endParaRPr lang="en-US" dirty="0"/>
          </a:p>
        </p:txBody>
      </p:sp>
      <p:pic>
        <p:nvPicPr>
          <p:cNvPr id="2049" name="Picture 1" descr="C:\Documents and Settings\Administrator\Desktop\shoulder_anatomy_muscles02.jpg"/>
          <p:cNvPicPr>
            <a:picLocks noChangeAspect="1" noChangeArrowheads="1"/>
          </p:cNvPicPr>
          <p:nvPr/>
        </p:nvPicPr>
        <p:blipFill>
          <a:blip r:embed="rId2" cstate="print"/>
          <a:srcRect/>
          <a:stretch>
            <a:fillRect/>
          </a:stretch>
        </p:blipFill>
        <p:spPr bwMode="auto">
          <a:xfrm>
            <a:off x="5105400" y="1828800"/>
            <a:ext cx="3648075" cy="4343754"/>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n-NO" sz="4000" b="1" dirty="0" smtClean="0"/>
              <a:t>Symtoms for Deltoid Muscle Strain</a:t>
            </a:r>
            <a:r>
              <a:rPr lang="nn-NO" dirty="0" smtClean="0"/>
              <a:t/>
            </a:r>
            <a:br>
              <a:rPr lang="nn-NO" dirty="0" smtClean="0"/>
            </a:br>
            <a:endParaRPr lang="en-US" dirty="0"/>
          </a:p>
        </p:txBody>
      </p:sp>
      <p:sp>
        <p:nvSpPr>
          <p:cNvPr id="3" name="Content Placeholder 2"/>
          <p:cNvSpPr>
            <a:spLocks noGrp="1"/>
          </p:cNvSpPr>
          <p:nvPr>
            <p:ph idx="1"/>
          </p:nvPr>
        </p:nvSpPr>
        <p:spPr/>
        <p:txBody>
          <a:bodyPr/>
          <a:lstStyle/>
          <a:p>
            <a:r>
              <a:rPr lang="en-US" dirty="0" smtClean="0"/>
              <a:t>A </a:t>
            </a:r>
            <a:r>
              <a:rPr lang="en-US" dirty="0" smtClean="0">
                <a:solidFill>
                  <a:srgbClr val="FF0000"/>
                </a:solidFill>
              </a:rPr>
              <a:t>sudden</a:t>
            </a:r>
            <a:r>
              <a:rPr lang="en-US" dirty="0" smtClean="0"/>
              <a:t> sharp pain in the muscle at the back of the shoulder.</a:t>
            </a:r>
          </a:p>
          <a:p>
            <a:r>
              <a:rPr lang="en-US" dirty="0" smtClean="0"/>
              <a:t>Pain when </a:t>
            </a:r>
            <a:r>
              <a:rPr lang="en-US" dirty="0" smtClean="0">
                <a:solidFill>
                  <a:srgbClr val="FF0000"/>
                </a:solidFill>
              </a:rPr>
              <a:t>lifting arms </a:t>
            </a:r>
            <a:r>
              <a:rPr lang="en-US" dirty="0" smtClean="0"/>
              <a:t>from the side out and backwards against resistance, when keeping the arm </a:t>
            </a:r>
            <a:r>
              <a:rPr lang="en-US" dirty="0" smtClean="0">
                <a:solidFill>
                  <a:srgbClr val="FF0000"/>
                </a:solidFill>
              </a:rPr>
              <a:t>straight</a:t>
            </a:r>
            <a:r>
              <a:rPr lang="en-US" dirty="0" smtClean="0"/>
              <a:t> </a:t>
            </a:r>
            <a:r>
              <a:rPr lang="en-US" b="1" dirty="0" smtClean="0"/>
              <a:t>(extension)</a:t>
            </a:r>
          </a:p>
          <a:p>
            <a:r>
              <a:rPr lang="en-US" dirty="0" smtClean="0">
                <a:solidFill>
                  <a:srgbClr val="FF0000"/>
                </a:solidFill>
              </a:rPr>
              <a:t>Swelling</a:t>
            </a:r>
            <a:r>
              <a:rPr lang="en-US" dirty="0" smtClean="0"/>
              <a:t> and tenderness at the site of the muscle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lstStyle/>
          <a:p>
            <a:r>
              <a:rPr lang="en-US" dirty="0" smtClean="0"/>
              <a:t>For the first </a:t>
            </a:r>
            <a:r>
              <a:rPr lang="en-US" dirty="0" smtClean="0">
                <a:solidFill>
                  <a:srgbClr val="FF0000"/>
                </a:solidFill>
              </a:rPr>
              <a:t>48hrs</a:t>
            </a:r>
            <a:r>
              <a:rPr lang="en-US" dirty="0" smtClean="0"/>
              <a:t> apply ice 15 minutes each time, but not directly to the skin, wrap in a wet cloth.</a:t>
            </a:r>
          </a:p>
          <a:p>
            <a:r>
              <a:rPr lang="en-US" dirty="0" smtClean="0">
                <a:solidFill>
                  <a:srgbClr val="FF0000"/>
                </a:solidFill>
              </a:rPr>
              <a:t>rest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084B08B3-80BE-4085-812B-4E4D037AAC67}"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Clavicle Fracture</a:t>
            </a:r>
            <a:endParaRPr lang="en-US" dirty="0"/>
          </a:p>
        </p:txBody>
      </p:sp>
      <p:sp>
        <p:nvSpPr>
          <p:cNvPr id="3" name="Content Placeholder 2"/>
          <p:cNvSpPr>
            <a:spLocks noGrp="1"/>
          </p:cNvSpPr>
          <p:nvPr>
            <p:ph idx="1"/>
          </p:nvPr>
        </p:nvSpPr>
        <p:spPr>
          <a:xfrm>
            <a:off x="457200" y="1600201"/>
            <a:ext cx="4191000" cy="4419600"/>
          </a:xfrm>
        </p:spPr>
        <p:txBody>
          <a:bodyPr>
            <a:normAutofit fontScale="70000" lnSpcReduction="20000"/>
          </a:bodyPr>
          <a:lstStyle/>
          <a:p>
            <a:r>
              <a:rPr lang="en-US" dirty="0" smtClean="0"/>
              <a:t>A clavicle fracture is a break in the </a:t>
            </a:r>
            <a:r>
              <a:rPr lang="en-US" dirty="0" smtClean="0">
                <a:solidFill>
                  <a:srgbClr val="FF0000"/>
                </a:solidFill>
              </a:rPr>
              <a:t>clavicle bone </a:t>
            </a:r>
            <a:r>
              <a:rPr lang="en-US" dirty="0" smtClean="0"/>
              <a:t>(also called the collarbone).</a:t>
            </a:r>
          </a:p>
          <a:p>
            <a:r>
              <a:rPr lang="en-US" dirty="0" smtClean="0"/>
              <a:t>The clavicle can fracture in three different places: </a:t>
            </a:r>
          </a:p>
          <a:p>
            <a:r>
              <a:rPr lang="en-US" dirty="0" smtClean="0">
                <a:solidFill>
                  <a:srgbClr val="FF0000"/>
                </a:solidFill>
              </a:rPr>
              <a:t>Middle</a:t>
            </a:r>
            <a:r>
              <a:rPr lang="en-US" dirty="0" smtClean="0"/>
              <a:t> third—the middle portion of the clavicle, which is </a:t>
            </a:r>
            <a:r>
              <a:rPr lang="en-US" dirty="0" smtClean="0">
                <a:solidFill>
                  <a:srgbClr val="FF0000"/>
                </a:solidFill>
              </a:rPr>
              <a:t>the most common </a:t>
            </a:r>
            <a:r>
              <a:rPr lang="en-US" dirty="0" smtClean="0"/>
              <a:t>site for a clavicle fracture. </a:t>
            </a:r>
          </a:p>
          <a:p>
            <a:r>
              <a:rPr lang="en-US" dirty="0" smtClean="0">
                <a:solidFill>
                  <a:srgbClr val="FF0000"/>
                </a:solidFill>
              </a:rPr>
              <a:t>Distal</a:t>
            </a:r>
            <a:r>
              <a:rPr lang="en-US" dirty="0" smtClean="0"/>
              <a:t> third—the end of the clavicle connecting to the shoulder. </a:t>
            </a:r>
          </a:p>
          <a:p>
            <a:r>
              <a:rPr lang="en-US" dirty="0" smtClean="0">
                <a:solidFill>
                  <a:srgbClr val="FF0000"/>
                </a:solidFill>
              </a:rPr>
              <a:t>Medial</a:t>
            </a:r>
            <a:r>
              <a:rPr lang="en-US" dirty="0" smtClean="0"/>
              <a:t> third—the end of the clavicle connecting to the sternum.</a:t>
            </a:r>
          </a:p>
          <a:p>
            <a:endParaRPr lang="en-US" dirty="0"/>
          </a:p>
        </p:txBody>
      </p:sp>
      <p:pic>
        <p:nvPicPr>
          <p:cNvPr id="7170" name="Picture 2" descr="After an A/C joint separation, the tip of the clavicle can create a noticable bump."/>
          <p:cNvPicPr>
            <a:picLocks noChangeAspect="1" noChangeArrowheads="1"/>
          </p:cNvPicPr>
          <p:nvPr/>
        </p:nvPicPr>
        <p:blipFill>
          <a:blip r:embed="rId2" cstate="print"/>
          <a:srcRect/>
          <a:stretch>
            <a:fillRect/>
          </a:stretch>
        </p:blipFill>
        <p:spPr bwMode="auto">
          <a:xfrm>
            <a:off x="4800600" y="1752600"/>
            <a:ext cx="4114800" cy="30480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9877"/>
          </a:xfrm>
        </p:spPr>
        <p:txBody>
          <a:bodyPr>
            <a:normAutofit fontScale="90000"/>
          </a:bodyPr>
          <a:lstStyle/>
          <a:p>
            <a:r>
              <a:rPr lang="en-US" dirty="0" smtClean="0"/>
              <a:t>Suprascapular </a:t>
            </a:r>
            <a:r>
              <a:rPr lang="en-US" b="1" dirty="0" smtClean="0"/>
              <a:t>nerve</a:t>
            </a:r>
            <a:r>
              <a:rPr lang="en-US" dirty="0" smtClean="0"/>
              <a:t> injuries </a:t>
            </a:r>
            <a:endParaRPr lang="en-US" dirty="0"/>
          </a:p>
        </p:txBody>
      </p:sp>
      <p:sp>
        <p:nvSpPr>
          <p:cNvPr id="3" name="Content Placeholder 2"/>
          <p:cNvSpPr>
            <a:spLocks noGrp="1"/>
          </p:cNvSpPr>
          <p:nvPr>
            <p:ph idx="1"/>
          </p:nvPr>
        </p:nvSpPr>
        <p:spPr>
          <a:xfrm>
            <a:off x="228600" y="5409030"/>
            <a:ext cx="8534400" cy="1195596"/>
          </a:xfrm>
        </p:spPr>
        <p:txBody>
          <a:bodyPr>
            <a:normAutofit fontScale="70000" lnSpcReduction="20000"/>
          </a:bodyPr>
          <a:lstStyle/>
          <a:p>
            <a:r>
              <a:rPr lang="en-US" dirty="0" smtClean="0"/>
              <a:t>Peripheral </a:t>
            </a:r>
            <a:r>
              <a:rPr lang="en-US" b="1" dirty="0" smtClean="0"/>
              <a:t>nerve</a:t>
            </a:r>
            <a:r>
              <a:rPr lang="en-US" dirty="0" smtClean="0"/>
              <a:t>s are highly susceptible to </a:t>
            </a:r>
            <a:r>
              <a:rPr lang="en-US" b="1" dirty="0" smtClean="0"/>
              <a:t>injury</a:t>
            </a:r>
            <a:r>
              <a:rPr lang="en-US" dirty="0"/>
              <a:t> result of </a:t>
            </a:r>
            <a:r>
              <a:rPr lang="en-US" dirty="0">
                <a:solidFill>
                  <a:srgbClr val="FF0000"/>
                </a:solidFill>
              </a:rPr>
              <a:t>trauma</a:t>
            </a:r>
            <a:r>
              <a:rPr lang="en-US" dirty="0"/>
              <a:t>,</a:t>
            </a:r>
            <a:r>
              <a:rPr lang="en-US" baseline="30000" dirty="0"/>
              <a:t> </a:t>
            </a:r>
            <a:r>
              <a:rPr lang="en-US" dirty="0"/>
              <a:t>repetitive </a:t>
            </a:r>
            <a:r>
              <a:rPr lang="en-US" dirty="0">
                <a:solidFill>
                  <a:srgbClr val="FF0000"/>
                </a:solidFill>
              </a:rPr>
              <a:t>overuse</a:t>
            </a:r>
            <a:r>
              <a:rPr lang="en-US" dirty="0" smtClean="0"/>
              <a:t> from </a:t>
            </a:r>
            <a:r>
              <a:rPr lang="en-US" dirty="0" smtClean="0">
                <a:solidFill>
                  <a:srgbClr val="FF0000"/>
                </a:solidFill>
              </a:rPr>
              <a:t>stretch</a:t>
            </a:r>
            <a:r>
              <a:rPr lang="en-US" baseline="30000" dirty="0" smtClean="0">
                <a:solidFill>
                  <a:srgbClr val="FF0000"/>
                </a:solidFill>
              </a:rPr>
              <a:t> </a:t>
            </a:r>
            <a:r>
              <a:rPr lang="en-US" dirty="0" smtClean="0"/>
              <a:t>and </a:t>
            </a:r>
            <a:r>
              <a:rPr lang="en-US" dirty="0" smtClean="0">
                <a:solidFill>
                  <a:srgbClr val="FF0000"/>
                </a:solidFill>
              </a:rPr>
              <a:t>compression</a:t>
            </a:r>
            <a:r>
              <a:rPr lang="en-US" dirty="0" smtClean="0"/>
              <a:t>. Both of these mechanisms result in </a:t>
            </a:r>
            <a:r>
              <a:rPr lang="en-US" b="1" dirty="0" smtClean="0"/>
              <a:t>nerve</a:t>
            </a:r>
            <a:r>
              <a:rPr lang="en-US" dirty="0" smtClean="0"/>
              <a:t> </a:t>
            </a:r>
            <a:r>
              <a:rPr lang="en-US" dirty="0" smtClean="0">
                <a:solidFill>
                  <a:srgbClr val="FF0000"/>
                </a:solidFill>
              </a:rPr>
              <a:t>ischemia</a:t>
            </a:r>
            <a:r>
              <a:rPr lang="en-US" dirty="0" smtClean="0"/>
              <a:t>,</a:t>
            </a:r>
            <a:r>
              <a:rPr lang="en-US" baseline="30000" dirty="0" smtClean="0"/>
              <a:t> </a:t>
            </a:r>
            <a:r>
              <a:rPr lang="en-US" dirty="0" smtClean="0"/>
              <a:t>edema, </a:t>
            </a:r>
            <a:r>
              <a:rPr lang="en-US" dirty="0" err="1" smtClean="0"/>
              <a:t>microenvironmental</a:t>
            </a:r>
            <a:r>
              <a:rPr lang="en-US" dirty="0" smtClean="0"/>
              <a:t> changes, and conduction impairment.</a:t>
            </a:r>
            <a:endParaRPr lang="en-US" dirty="0"/>
          </a:p>
        </p:txBody>
      </p:sp>
      <p:sp>
        <p:nvSpPr>
          <p:cNvPr id="5" name="Slide Number Placeholder 4"/>
          <p:cNvSpPr>
            <a:spLocks noGrp="1"/>
          </p:cNvSpPr>
          <p:nvPr>
            <p:ph type="sldNum" sz="quarter" idx="12"/>
          </p:nvPr>
        </p:nvSpPr>
        <p:spPr/>
        <p:txBody>
          <a:bodyPr/>
          <a:lstStyle/>
          <a:p>
            <a:fld id="{084B08B3-80BE-4085-812B-4E4D037AAC67}" type="slidenum">
              <a:rPr lang="en-US" smtClean="0"/>
              <a:pPr/>
              <a:t>50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266" y="1060660"/>
            <a:ext cx="5983833" cy="4165807"/>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smtClean="0"/>
              <a:t>Suprascapular </a:t>
            </a:r>
            <a:r>
              <a:rPr lang="en-US" b="1" dirty="0" smtClean="0"/>
              <a:t>nerve</a:t>
            </a:r>
            <a:r>
              <a:rPr lang="en-US" dirty="0" smtClean="0"/>
              <a:t> injuries </a:t>
            </a:r>
            <a:endParaRPr lang="en-US" dirty="0"/>
          </a:p>
        </p:txBody>
      </p:sp>
      <p:sp>
        <p:nvSpPr>
          <p:cNvPr id="3" name="Content Placeholder 2"/>
          <p:cNvSpPr>
            <a:spLocks noGrp="1"/>
          </p:cNvSpPr>
          <p:nvPr>
            <p:ph idx="1"/>
          </p:nvPr>
        </p:nvSpPr>
        <p:spPr>
          <a:xfrm>
            <a:off x="152400" y="2057400"/>
            <a:ext cx="3581400" cy="2514600"/>
          </a:xfrm>
        </p:spPr>
        <p:txBody>
          <a:bodyPr>
            <a:normAutofit fontScale="77500" lnSpcReduction="20000"/>
          </a:bodyPr>
          <a:lstStyle/>
          <a:p>
            <a:r>
              <a:rPr lang="en-US" dirty="0" smtClean="0"/>
              <a:t>Traumatic</a:t>
            </a:r>
            <a:r>
              <a:rPr lang="en-US" baseline="30000" dirty="0" smtClean="0"/>
              <a:t> </a:t>
            </a:r>
            <a:r>
              <a:rPr lang="en-US" dirty="0" smtClean="0"/>
              <a:t>causes of Suprascapular </a:t>
            </a:r>
            <a:r>
              <a:rPr lang="en-US" b="1" dirty="0" smtClean="0"/>
              <a:t>nerve</a:t>
            </a:r>
            <a:r>
              <a:rPr lang="en-US" dirty="0" smtClean="0"/>
              <a:t> </a:t>
            </a:r>
            <a:r>
              <a:rPr lang="en-US" b="1" dirty="0" smtClean="0"/>
              <a:t>injury</a:t>
            </a:r>
            <a:r>
              <a:rPr lang="en-US" dirty="0" smtClean="0"/>
              <a:t> include</a:t>
            </a:r>
          </a:p>
          <a:p>
            <a:r>
              <a:rPr lang="en-US" dirty="0" smtClean="0"/>
              <a:t> </a:t>
            </a:r>
            <a:r>
              <a:rPr lang="en-US" dirty="0" smtClean="0">
                <a:solidFill>
                  <a:srgbClr val="FF0000"/>
                </a:solidFill>
              </a:rPr>
              <a:t>scapular fractures</a:t>
            </a:r>
            <a:r>
              <a:rPr lang="en-US" dirty="0" smtClean="0"/>
              <a:t>,</a:t>
            </a:r>
            <a:r>
              <a:rPr lang="en-US" baseline="30000" dirty="0" smtClean="0"/>
              <a:t> </a:t>
            </a:r>
            <a:r>
              <a:rPr lang="en-US" dirty="0" smtClean="0">
                <a:solidFill>
                  <a:srgbClr val="FF0000"/>
                </a:solidFill>
              </a:rPr>
              <a:t>clavicular fractures</a:t>
            </a:r>
            <a:r>
              <a:rPr lang="en-US" dirty="0" smtClean="0"/>
              <a:t>, </a:t>
            </a:r>
            <a:r>
              <a:rPr lang="en-US" dirty="0" smtClean="0">
                <a:solidFill>
                  <a:srgbClr val="FF0000"/>
                </a:solidFill>
              </a:rPr>
              <a:t>shoulder dislocations</a:t>
            </a:r>
            <a:r>
              <a:rPr lang="en-US" dirty="0" smtClean="0"/>
              <a:t>.</a:t>
            </a:r>
          </a:p>
          <a:p>
            <a:endParaRPr lang="en-US" dirty="0"/>
          </a:p>
        </p:txBody>
      </p:sp>
      <p:sp>
        <p:nvSpPr>
          <p:cNvPr id="5" name="Slide Number Placeholder 4"/>
          <p:cNvSpPr>
            <a:spLocks noGrp="1"/>
          </p:cNvSpPr>
          <p:nvPr>
            <p:ph type="sldNum" sz="quarter" idx="12"/>
          </p:nvPr>
        </p:nvSpPr>
        <p:spPr/>
        <p:txBody>
          <a:bodyPr/>
          <a:lstStyle/>
          <a:p>
            <a:fld id="{084B08B3-80BE-4085-812B-4E4D037AAC67}" type="slidenum">
              <a:rPr lang="en-US" smtClean="0"/>
              <a:pPr/>
              <a:t>51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181409"/>
            <a:ext cx="5181600" cy="5090923"/>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lstStyle/>
          <a:p>
            <a:r>
              <a:rPr lang="en-US" dirty="0" smtClean="0"/>
              <a:t>   Clinical Evaluation </a:t>
            </a:r>
            <a:endParaRPr lang="en-US" dirty="0"/>
          </a:p>
        </p:txBody>
      </p:sp>
      <p:sp>
        <p:nvSpPr>
          <p:cNvPr id="3" name="Content Placeholder 2"/>
          <p:cNvSpPr>
            <a:spLocks noGrp="1"/>
          </p:cNvSpPr>
          <p:nvPr>
            <p:ph idx="1"/>
          </p:nvPr>
        </p:nvSpPr>
        <p:spPr>
          <a:xfrm>
            <a:off x="152400" y="1447800"/>
            <a:ext cx="3733800" cy="4876800"/>
          </a:xfrm>
        </p:spPr>
        <p:txBody>
          <a:bodyPr>
            <a:normAutofit fontScale="85000" lnSpcReduction="20000"/>
          </a:bodyPr>
          <a:lstStyle/>
          <a:p>
            <a:r>
              <a:rPr lang="en-US" dirty="0" smtClean="0"/>
              <a:t>The typical</a:t>
            </a:r>
            <a:r>
              <a:rPr lang="en-US" baseline="30000" dirty="0" smtClean="0"/>
              <a:t> </a:t>
            </a:r>
            <a:r>
              <a:rPr lang="en-US" dirty="0" smtClean="0"/>
              <a:t>patient is between the ages of </a:t>
            </a:r>
            <a:r>
              <a:rPr lang="en-US" dirty="0" smtClean="0">
                <a:solidFill>
                  <a:srgbClr val="FF0000"/>
                </a:solidFill>
              </a:rPr>
              <a:t>twenty and fifty years</a:t>
            </a:r>
            <a:r>
              <a:rPr lang="en-US" dirty="0" smtClean="0"/>
              <a:t>.</a:t>
            </a:r>
          </a:p>
          <a:p>
            <a:r>
              <a:rPr lang="en-US" dirty="0" smtClean="0"/>
              <a:t>The most common presenting symptom is </a:t>
            </a:r>
            <a:r>
              <a:rPr lang="en-US" dirty="0" smtClean="0">
                <a:solidFill>
                  <a:srgbClr val="FF0000"/>
                </a:solidFill>
              </a:rPr>
              <a:t>pain</a:t>
            </a:r>
            <a:r>
              <a:rPr lang="en-US" dirty="0" smtClean="0"/>
              <a:t>, which</a:t>
            </a:r>
            <a:r>
              <a:rPr lang="en-US" baseline="30000" dirty="0" smtClean="0"/>
              <a:t> </a:t>
            </a:r>
            <a:r>
              <a:rPr lang="en-US" dirty="0" smtClean="0"/>
              <a:t>is typically located in the </a:t>
            </a:r>
            <a:r>
              <a:rPr lang="en-US" dirty="0" smtClean="0">
                <a:solidFill>
                  <a:srgbClr val="FF0000"/>
                </a:solidFill>
              </a:rPr>
              <a:t>posterior</a:t>
            </a:r>
            <a:r>
              <a:rPr lang="en-US" dirty="0" smtClean="0"/>
              <a:t> aspect of the shoulder,</a:t>
            </a:r>
            <a:r>
              <a:rPr lang="en-US" baseline="30000" dirty="0" smtClean="0"/>
              <a:t> </a:t>
            </a:r>
            <a:r>
              <a:rPr lang="en-US" dirty="0" smtClean="0"/>
              <a:t>characterized as a </a:t>
            </a:r>
            <a:r>
              <a:rPr lang="en-US" dirty="0" smtClean="0">
                <a:solidFill>
                  <a:srgbClr val="FF0000"/>
                </a:solidFill>
              </a:rPr>
              <a:t>dull ache</a:t>
            </a:r>
            <a:r>
              <a:rPr lang="en-US" dirty="0" smtClean="0"/>
              <a:t>, and exacerbated by </a:t>
            </a:r>
            <a:r>
              <a:rPr lang="en-US" dirty="0" smtClean="0">
                <a:solidFill>
                  <a:srgbClr val="FF0000"/>
                </a:solidFill>
              </a:rPr>
              <a:t>overhead activities</a:t>
            </a:r>
            <a:r>
              <a:rPr lang="en-US" dirty="0" smtClean="0"/>
              <a:t>.</a:t>
            </a:r>
            <a:r>
              <a:rPr lang="en-US" baseline="30000" dirty="0" smtClean="0"/>
              <a:t> </a:t>
            </a:r>
            <a:endParaRPr lang="en-US" dirty="0"/>
          </a:p>
        </p:txBody>
      </p:sp>
      <p:sp>
        <p:nvSpPr>
          <p:cNvPr id="6" name="Slide Number Placeholder 5"/>
          <p:cNvSpPr>
            <a:spLocks noGrp="1"/>
          </p:cNvSpPr>
          <p:nvPr>
            <p:ph type="sldNum" sz="quarter" idx="12"/>
          </p:nvPr>
        </p:nvSpPr>
        <p:spPr/>
        <p:txBody>
          <a:bodyPr/>
          <a:lstStyle/>
          <a:p>
            <a:fld id="{084B08B3-80BE-4085-812B-4E4D037AAC67}" type="slidenum">
              <a:rPr lang="en-US" smtClean="0"/>
              <a:pPr/>
              <a:t>52</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1676400"/>
            <a:ext cx="5057803" cy="37338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Clinical Evaluation </a:t>
            </a:r>
            <a:endParaRPr lang="en-US" dirty="0"/>
          </a:p>
        </p:txBody>
      </p:sp>
      <p:sp>
        <p:nvSpPr>
          <p:cNvPr id="3" name="Content Placeholder 2"/>
          <p:cNvSpPr>
            <a:spLocks noGrp="1"/>
          </p:cNvSpPr>
          <p:nvPr>
            <p:ph idx="1"/>
          </p:nvPr>
        </p:nvSpPr>
        <p:spPr>
          <a:xfrm>
            <a:off x="228600" y="1600200"/>
            <a:ext cx="4114800" cy="4525963"/>
          </a:xfrm>
        </p:spPr>
        <p:txBody>
          <a:bodyPr>
            <a:normAutofit fontScale="77500" lnSpcReduction="20000"/>
          </a:bodyPr>
          <a:lstStyle/>
          <a:p>
            <a:r>
              <a:rPr lang="en-US" dirty="0" smtClean="0"/>
              <a:t>Patients may also have </a:t>
            </a:r>
            <a:r>
              <a:rPr lang="en-US" dirty="0" smtClean="0">
                <a:solidFill>
                  <a:srgbClr val="FF0000"/>
                </a:solidFill>
              </a:rPr>
              <a:t>weakness</a:t>
            </a:r>
            <a:r>
              <a:rPr lang="en-US" baseline="30000" dirty="0" smtClean="0"/>
              <a:t> </a:t>
            </a:r>
            <a:r>
              <a:rPr lang="en-US" dirty="0" smtClean="0"/>
              <a:t>of the affected shoulder.</a:t>
            </a:r>
          </a:p>
          <a:p>
            <a:r>
              <a:rPr lang="en-US" dirty="0" smtClean="0"/>
              <a:t>A substantial number of patients may</a:t>
            </a:r>
            <a:r>
              <a:rPr lang="en-US" baseline="30000" dirty="0" smtClean="0"/>
              <a:t> </a:t>
            </a:r>
            <a:r>
              <a:rPr lang="en-US" dirty="0" smtClean="0"/>
              <a:t>present with </a:t>
            </a:r>
            <a:r>
              <a:rPr lang="en-US" dirty="0" smtClean="0">
                <a:solidFill>
                  <a:srgbClr val="FF0000"/>
                </a:solidFill>
              </a:rPr>
              <a:t>weakness as the chief symptom</a:t>
            </a:r>
            <a:r>
              <a:rPr lang="en-US" dirty="0" smtClean="0"/>
              <a:t>, with little or no</a:t>
            </a:r>
            <a:r>
              <a:rPr lang="en-US" baseline="30000" dirty="0" smtClean="0"/>
              <a:t> </a:t>
            </a:r>
            <a:r>
              <a:rPr lang="en-US" dirty="0" smtClean="0"/>
              <a:t>pain</a:t>
            </a:r>
            <a:r>
              <a:rPr lang="en-US" baseline="30000" dirty="0" smtClean="0"/>
              <a:t>.</a:t>
            </a:r>
            <a:r>
              <a:rPr lang="en-US" dirty="0" smtClean="0"/>
              <a:t> Certain patients may be completely asymptomatic,</a:t>
            </a:r>
            <a:r>
              <a:rPr lang="en-US" baseline="30000" dirty="0" smtClean="0"/>
              <a:t> </a:t>
            </a:r>
            <a:r>
              <a:rPr lang="en-US" dirty="0" smtClean="0"/>
              <a:t>and the </a:t>
            </a:r>
            <a:r>
              <a:rPr lang="en-US" dirty="0" smtClean="0">
                <a:solidFill>
                  <a:srgbClr val="FF0000"/>
                </a:solidFill>
              </a:rPr>
              <a:t>atrophy</a:t>
            </a:r>
            <a:r>
              <a:rPr lang="en-US" dirty="0" smtClean="0"/>
              <a:t> may be detected as an incidental finding</a:t>
            </a:r>
            <a:r>
              <a:rPr lang="en-US" baseline="30000" dirty="0" smtClean="0"/>
              <a:t>.</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53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0305" y="1524000"/>
            <a:ext cx="4735095" cy="359078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Physical Examination</a:t>
            </a:r>
            <a:endParaRPr lang="en-US" dirty="0"/>
          </a:p>
        </p:txBody>
      </p:sp>
      <p:sp>
        <p:nvSpPr>
          <p:cNvPr id="3" name="Content Placeholder 2"/>
          <p:cNvSpPr>
            <a:spLocks noGrp="1"/>
          </p:cNvSpPr>
          <p:nvPr>
            <p:ph idx="1"/>
          </p:nvPr>
        </p:nvSpPr>
        <p:spPr>
          <a:xfrm>
            <a:off x="228600" y="1600200"/>
            <a:ext cx="8686800" cy="4525963"/>
          </a:xfrm>
        </p:spPr>
        <p:txBody>
          <a:bodyPr>
            <a:normAutofit fontScale="92500" lnSpcReduction="20000"/>
          </a:bodyPr>
          <a:lstStyle/>
          <a:p>
            <a:r>
              <a:rPr lang="en-US" dirty="0" smtClean="0"/>
              <a:t>A common finding</a:t>
            </a:r>
            <a:r>
              <a:rPr lang="en-US" baseline="30000" dirty="0" smtClean="0"/>
              <a:t> </a:t>
            </a:r>
            <a:r>
              <a:rPr lang="en-US" dirty="0" smtClean="0"/>
              <a:t>associated with Suprascapular </a:t>
            </a:r>
            <a:r>
              <a:rPr lang="en-US" b="1" dirty="0" smtClean="0"/>
              <a:t>nerve</a:t>
            </a:r>
            <a:r>
              <a:rPr lang="en-US" dirty="0" smtClean="0"/>
              <a:t> </a:t>
            </a:r>
            <a:r>
              <a:rPr lang="en-US" b="1" dirty="0" smtClean="0"/>
              <a:t>injury</a:t>
            </a:r>
            <a:r>
              <a:rPr lang="en-US" dirty="0" smtClean="0"/>
              <a:t> is </a:t>
            </a:r>
            <a:r>
              <a:rPr lang="en-US" dirty="0" smtClean="0">
                <a:solidFill>
                  <a:srgbClr val="FF0000"/>
                </a:solidFill>
              </a:rPr>
              <a:t>atrophy</a:t>
            </a:r>
            <a:r>
              <a:rPr lang="en-US" dirty="0" smtClean="0"/>
              <a:t> of the</a:t>
            </a:r>
            <a:r>
              <a:rPr lang="en-US" baseline="30000" dirty="0" smtClean="0"/>
              <a:t> </a:t>
            </a:r>
            <a:r>
              <a:rPr lang="en-US" dirty="0" smtClean="0"/>
              <a:t>scapular muscles. Atrophy of the </a:t>
            </a:r>
            <a:r>
              <a:rPr lang="en-US" b="1" dirty="0" smtClean="0">
                <a:solidFill>
                  <a:srgbClr val="FF0000"/>
                </a:solidFill>
              </a:rPr>
              <a:t>supraspinatus</a:t>
            </a:r>
            <a:r>
              <a:rPr lang="en-US" dirty="0" smtClean="0"/>
              <a:t> muscle</a:t>
            </a:r>
            <a:r>
              <a:rPr lang="en-US" baseline="30000" dirty="0" smtClean="0"/>
              <a:t> </a:t>
            </a:r>
            <a:r>
              <a:rPr lang="en-US" dirty="0" smtClean="0"/>
              <a:t>may be difficult to appreciate because of the overlying </a:t>
            </a:r>
            <a:r>
              <a:rPr lang="en-US" dirty="0" smtClean="0">
                <a:solidFill>
                  <a:srgbClr val="FF0000"/>
                </a:solidFill>
              </a:rPr>
              <a:t>trapezius</a:t>
            </a:r>
            <a:r>
              <a:rPr lang="en-US" baseline="30000" dirty="0" smtClean="0">
                <a:solidFill>
                  <a:srgbClr val="FF0000"/>
                </a:solidFill>
              </a:rPr>
              <a:t> </a:t>
            </a:r>
            <a:r>
              <a:rPr lang="en-US" dirty="0" smtClean="0">
                <a:solidFill>
                  <a:srgbClr val="FF0000"/>
                </a:solidFill>
              </a:rPr>
              <a:t>muscle</a:t>
            </a:r>
            <a:r>
              <a:rPr lang="en-US" dirty="0" smtClean="0"/>
              <a:t>.</a:t>
            </a:r>
          </a:p>
          <a:p>
            <a:r>
              <a:rPr lang="en-US" dirty="0" smtClean="0"/>
              <a:t>Weakness may be demonstrated</a:t>
            </a:r>
            <a:r>
              <a:rPr lang="en-US" baseline="30000" dirty="0" smtClean="0"/>
              <a:t> </a:t>
            </a:r>
            <a:r>
              <a:rPr lang="en-US" dirty="0" smtClean="0"/>
              <a:t>on </a:t>
            </a:r>
            <a:r>
              <a:rPr lang="en-US" dirty="0" smtClean="0">
                <a:solidFill>
                  <a:srgbClr val="FF0000"/>
                </a:solidFill>
              </a:rPr>
              <a:t>abduction</a:t>
            </a:r>
            <a:r>
              <a:rPr lang="en-US" dirty="0" smtClean="0"/>
              <a:t> or </a:t>
            </a:r>
            <a:r>
              <a:rPr lang="en-US" dirty="0" smtClean="0">
                <a:solidFill>
                  <a:srgbClr val="FF0000"/>
                </a:solidFill>
              </a:rPr>
              <a:t>external rotation</a:t>
            </a:r>
            <a:r>
              <a:rPr lang="en-US" dirty="0" smtClean="0"/>
              <a:t>, depending on the location</a:t>
            </a:r>
            <a:r>
              <a:rPr lang="en-US" baseline="30000" dirty="0" smtClean="0"/>
              <a:t> </a:t>
            </a:r>
            <a:r>
              <a:rPr lang="en-US" dirty="0" smtClean="0"/>
              <a:t>of the </a:t>
            </a:r>
            <a:r>
              <a:rPr lang="en-US" b="1" dirty="0" smtClean="0"/>
              <a:t>nerve</a:t>
            </a:r>
            <a:r>
              <a:rPr lang="en-US" dirty="0" smtClean="0"/>
              <a:t> </a:t>
            </a:r>
            <a:r>
              <a:rPr lang="en-US" b="1" dirty="0" smtClean="0"/>
              <a:t>injury</a:t>
            </a:r>
            <a:r>
              <a:rPr lang="en-US" dirty="0" smtClean="0"/>
              <a:t>. External rotation strength is a result</a:t>
            </a:r>
            <a:r>
              <a:rPr lang="en-US" baseline="30000" dirty="0" smtClean="0"/>
              <a:t> </a:t>
            </a:r>
            <a:r>
              <a:rPr lang="en-US" dirty="0" smtClean="0"/>
              <a:t>of both the </a:t>
            </a:r>
            <a:r>
              <a:rPr lang="en-US" dirty="0" smtClean="0">
                <a:solidFill>
                  <a:srgbClr val="FF0000"/>
                </a:solidFill>
              </a:rPr>
              <a:t>infraspinatus and the teres minor </a:t>
            </a:r>
            <a:r>
              <a:rPr lang="en-US" dirty="0" smtClean="0"/>
              <a:t>muscle; therefore,</a:t>
            </a:r>
            <a:r>
              <a:rPr lang="en-US" baseline="30000" dirty="0" smtClean="0"/>
              <a:t> </a:t>
            </a:r>
            <a:r>
              <a:rPr lang="en-US" dirty="0" smtClean="0"/>
              <a:t>loss of function of the infraspinatus contribution may be difficult</a:t>
            </a:r>
            <a:r>
              <a:rPr lang="en-US" baseline="30000" dirty="0" smtClean="0"/>
              <a:t> </a:t>
            </a:r>
            <a:r>
              <a:rPr lang="en-US" dirty="0" smtClean="0"/>
              <a:t>to identify.</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he initial treatment includes</a:t>
            </a:r>
            <a:r>
              <a:rPr lang="en-US" baseline="30000" dirty="0" smtClean="0"/>
              <a:t> </a:t>
            </a:r>
            <a:r>
              <a:rPr lang="en-US" dirty="0" smtClean="0">
                <a:solidFill>
                  <a:srgbClr val="FF0000"/>
                </a:solidFill>
              </a:rPr>
              <a:t>avoidance</a:t>
            </a:r>
            <a:r>
              <a:rPr lang="en-US" dirty="0" smtClean="0"/>
              <a:t> of activities that result in </a:t>
            </a:r>
            <a:r>
              <a:rPr lang="en-US" dirty="0" smtClean="0">
                <a:solidFill>
                  <a:srgbClr val="FF0000"/>
                </a:solidFill>
              </a:rPr>
              <a:t>trauma</a:t>
            </a:r>
            <a:r>
              <a:rPr lang="en-US" dirty="0" smtClean="0"/>
              <a:t> and </a:t>
            </a:r>
            <a:r>
              <a:rPr lang="en-US" dirty="0" smtClean="0">
                <a:solidFill>
                  <a:srgbClr val="FF0000"/>
                </a:solidFill>
              </a:rPr>
              <a:t>irritation</a:t>
            </a:r>
            <a:r>
              <a:rPr lang="en-US" baseline="30000" dirty="0" smtClean="0"/>
              <a:t> </a:t>
            </a:r>
            <a:r>
              <a:rPr lang="en-US" dirty="0" smtClean="0"/>
              <a:t>to the </a:t>
            </a:r>
            <a:r>
              <a:rPr lang="en-US" b="1" dirty="0" smtClean="0"/>
              <a:t>nerve</a:t>
            </a:r>
            <a:r>
              <a:rPr lang="en-US" dirty="0" smtClean="0"/>
              <a:t>.</a:t>
            </a:r>
          </a:p>
          <a:p>
            <a:r>
              <a:rPr lang="en-US" dirty="0" smtClean="0"/>
              <a:t>These activities vary from patient to patient</a:t>
            </a:r>
            <a:r>
              <a:rPr lang="en-US" baseline="30000" dirty="0" smtClean="0"/>
              <a:t> </a:t>
            </a:r>
            <a:r>
              <a:rPr lang="en-US" dirty="0" smtClean="0"/>
              <a:t>but typically involve </a:t>
            </a:r>
            <a:r>
              <a:rPr lang="en-US" dirty="0" smtClean="0">
                <a:solidFill>
                  <a:srgbClr val="FF0000"/>
                </a:solidFill>
              </a:rPr>
              <a:t>repetitive overhead </a:t>
            </a:r>
            <a:r>
              <a:rPr lang="en-US" dirty="0" smtClean="0"/>
              <a:t>motions. </a:t>
            </a:r>
          </a:p>
          <a:p>
            <a:r>
              <a:rPr lang="en-US" dirty="0" smtClean="0"/>
              <a:t>This treatment</a:t>
            </a:r>
            <a:r>
              <a:rPr lang="en-US" baseline="30000" dirty="0" smtClean="0"/>
              <a:t> </a:t>
            </a:r>
            <a:r>
              <a:rPr lang="en-US" dirty="0" smtClean="0"/>
              <a:t>should be combined with a </a:t>
            </a:r>
            <a:r>
              <a:rPr lang="en-US" dirty="0" smtClean="0">
                <a:solidFill>
                  <a:srgbClr val="FF0000"/>
                </a:solidFill>
              </a:rPr>
              <a:t>rehabilitation</a:t>
            </a:r>
            <a:r>
              <a:rPr lang="en-US" dirty="0" smtClean="0"/>
              <a:t> program to enhance</a:t>
            </a:r>
            <a:r>
              <a:rPr lang="en-US" baseline="30000" dirty="0" smtClean="0"/>
              <a:t> </a:t>
            </a:r>
            <a:r>
              <a:rPr lang="en-US" dirty="0" smtClean="0">
                <a:solidFill>
                  <a:srgbClr val="FF0000"/>
                </a:solidFill>
              </a:rPr>
              <a:t>flexibility</a:t>
            </a:r>
            <a:r>
              <a:rPr lang="en-US" dirty="0" smtClean="0"/>
              <a:t> of the surrounding </a:t>
            </a:r>
            <a:r>
              <a:rPr lang="en-US" dirty="0" smtClean="0">
                <a:solidFill>
                  <a:srgbClr val="FF0000"/>
                </a:solidFill>
              </a:rPr>
              <a:t>muscles of the glenohumeral joint</a:t>
            </a:r>
            <a:r>
              <a:rPr lang="en-US" baseline="30000" dirty="0" smtClean="0">
                <a:solidFill>
                  <a:srgbClr val="FF0000"/>
                </a:solidFill>
              </a:rPr>
              <a:t> </a:t>
            </a:r>
            <a:r>
              <a:rPr lang="en-US" dirty="0" smtClean="0"/>
              <a:t>and a gradual </a:t>
            </a:r>
            <a:r>
              <a:rPr lang="en-US" dirty="0" smtClean="0">
                <a:solidFill>
                  <a:srgbClr val="FF0000"/>
                </a:solidFill>
              </a:rPr>
              <a:t>strengthening</a:t>
            </a:r>
            <a:r>
              <a:rPr lang="en-US" dirty="0" smtClean="0"/>
              <a:t> program of the </a:t>
            </a:r>
            <a:r>
              <a:rPr lang="en-US" dirty="0" smtClean="0">
                <a:solidFill>
                  <a:srgbClr val="FF0000"/>
                </a:solidFill>
              </a:rPr>
              <a:t>scapular stabilizing</a:t>
            </a:r>
            <a:r>
              <a:rPr lang="en-US" baseline="30000" dirty="0" smtClean="0">
                <a:solidFill>
                  <a:srgbClr val="FF0000"/>
                </a:solidFill>
              </a:rPr>
              <a:t> </a:t>
            </a:r>
            <a:r>
              <a:rPr lang="en-US" dirty="0" smtClean="0">
                <a:solidFill>
                  <a:srgbClr val="FF0000"/>
                </a:solidFill>
              </a:rPr>
              <a:t>muscles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Later, the </a:t>
            </a:r>
            <a:r>
              <a:rPr lang="en-US" dirty="0" smtClean="0">
                <a:solidFill>
                  <a:srgbClr val="FF0000"/>
                </a:solidFill>
              </a:rPr>
              <a:t>rotator cuff </a:t>
            </a:r>
            <a:r>
              <a:rPr lang="en-US" dirty="0" smtClean="0"/>
              <a:t>should be strengthened and</a:t>
            </a:r>
            <a:r>
              <a:rPr lang="en-US" baseline="30000" dirty="0" smtClean="0"/>
              <a:t> </a:t>
            </a:r>
            <a:r>
              <a:rPr lang="en-US" dirty="0" smtClean="0"/>
              <a:t>advancement in the </a:t>
            </a:r>
            <a:r>
              <a:rPr lang="en-US" dirty="0" smtClean="0">
                <a:solidFill>
                  <a:srgbClr val="FF0000"/>
                </a:solidFill>
              </a:rPr>
              <a:t>rehabilitation</a:t>
            </a:r>
            <a:r>
              <a:rPr lang="en-US" dirty="0" smtClean="0"/>
              <a:t> program should be </a:t>
            </a:r>
            <a:r>
              <a:rPr lang="en-US" dirty="0" smtClean="0">
                <a:solidFill>
                  <a:srgbClr val="FF0000"/>
                </a:solidFill>
              </a:rPr>
              <a:t>monitored</a:t>
            </a:r>
            <a:r>
              <a:rPr lang="en-US" baseline="30000" dirty="0" smtClean="0"/>
              <a:t> </a:t>
            </a:r>
            <a:r>
              <a:rPr lang="en-US" dirty="0" smtClean="0"/>
              <a:t>closely to </a:t>
            </a:r>
            <a:r>
              <a:rPr lang="en-US" dirty="0" smtClean="0">
                <a:solidFill>
                  <a:srgbClr val="FF0000"/>
                </a:solidFill>
              </a:rPr>
              <a:t>avoid reinjure </a:t>
            </a:r>
            <a:r>
              <a:rPr lang="en-US" dirty="0" smtClean="0"/>
              <a:t>to the </a:t>
            </a:r>
            <a:r>
              <a:rPr lang="en-US" b="1" dirty="0" smtClean="0"/>
              <a:t>nerve</a:t>
            </a:r>
            <a:r>
              <a:rPr lang="en-US" dirty="0" smtClean="0"/>
              <a:t> while it is healing.</a:t>
            </a:r>
            <a:r>
              <a:rPr lang="en-US" baseline="30000" dirty="0" smtClean="0"/>
              <a:t> </a:t>
            </a:r>
            <a:r>
              <a:rPr lang="en-US" dirty="0" smtClean="0"/>
              <a:t>The results of nonoperative treatment depend on the etiology</a:t>
            </a:r>
            <a:r>
              <a:rPr lang="en-US" baseline="30000" dirty="0" smtClean="0"/>
              <a:t> </a:t>
            </a:r>
            <a:r>
              <a:rPr lang="en-US" dirty="0" smtClean="0"/>
              <a:t>and location of the </a:t>
            </a:r>
            <a:r>
              <a:rPr lang="en-US" b="1" dirty="0" smtClean="0"/>
              <a:t>nerve</a:t>
            </a:r>
            <a:r>
              <a:rPr lang="en-US" dirty="0" smtClean="0"/>
              <a:t> lesion.</a:t>
            </a:r>
            <a:r>
              <a:rPr lang="en-US" baseline="30000" dirty="0" smtClean="0"/>
              <a:t>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Axillary nerve injury</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57</a:t>
            </a:fld>
            <a:endParaRPr lang="en-US" dirty="0"/>
          </a:p>
        </p:txBody>
      </p:sp>
      <p:pic>
        <p:nvPicPr>
          <p:cNvPr id="6" name="Picture 5"/>
          <p:cNvPicPr>
            <a:picLocks noChangeAspect="1"/>
          </p:cNvPicPr>
          <p:nvPr/>
        </p:nvPicPr>
        <p:blipFill>
          <a:blip r:embed="rId2"/>
          <a:stretch>
            <a:fillRect/>
          </a:stretch>
        </p:blipFill>
        <p:spPr>
          <a:xfrm>
            <a:off x="304800" y="1600200"/>
            <a:ext cx="8448675" cy="4497438"/>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 of injury</a:t>
            </a:r>
            <a:endParaRPr lang="en-US" dirty="0"/>
          </a:p>
        </p:txBody>
      </p:sp>
      <p:sp>
        <p:nvSpPr>
          <p:cNvPr id="3" name="Content Placeholder 2"/>
          <p:cNvSpPr>
            <a:spLocks noGrp="1"/>
          </p:cNvSpPr>
          <p:nvPr>
            <p:ph idx="1"/>
          </p:nvPr>
        </p:nvSpPr>
        <p:spPr/>
        <p:txBody>
          <a:bodyPr/>
          <a:lstStyle/>
          <a:p>
            <a:r>
              <a:rPr lang="en-US" dirty="0" smtClean="0"/>
              <a:t>Conditions associated with axillary nerve dysfunction include:</a:t>
            </a:r>
          </a:p>
          <a:p>
            <a:r>
              <a:rPr lang="en-US" dirty="0" smtClean="0">
                <a:solidFill>
                  <a:srgbClr val="FF0000"/>
                </a:solidFill>
              </a:rPr>
              <a:t>Fracture</a:t>
            </a:r>
            <a:r>
              <a:rPr lang="en-US" dirty="0" smtClean="0"/>
              <a:t> of the </a:t>
            </a:r>
            <a:r>
              <a:rPr lang="en-US" dirty="0" smtClean="0">
                <a:solidFill>
                  <a:srgbClr val="FF0000"/>
                </a:solidFill>
              </a:rPr>
              <a:t>upper arm bone </a:t>
            </a:r>
          </a:p>
          <a:p>
            <a:r>
              <a:rPr lang="en-US" dirty="0" smtClean="0"/>
              <a:t>Pressure from </a:t>
            </a:r>
            <a:r>
              <a:rPr lang="en-US" dirty="0" smtClean="0">
                <a:solidFill>
                  <a:srgbClr val="FF0000"/>
                </a:solidFill>
              </a:rPr>
              <a:t>casts or splints </a:t>
            </a:r>
          </a:p>
          <a:p>
            <a:r>
              <a:rPr lang="en-US" dirty="0" smtClean="0"/>
              <a:t>Improper use of </a:t>
            </a:r>
            <a:r>
              <a:rPr lang="en-US" dirty="0" smtClean="0">
                <a:solidFill>
                  <a:srgbClr val="FF0000"/>
                </a:solidFill>
              </a:rPr>
              <a:t>crutches </a:t>
            </a:r>
          </a:p>
          <a:p>
            <a:r>
              <a:rPr lang="en-US" dirty="0" smtClean="0">
                <a:solidFill>
                  <a:srgbClr val="FF0000"/>
                </a:solidFill>
              </a:rPr>
              <a:t>Shoulder dislocation </a:t>
            </a:r>
          </a:p>
          <a:p>
            <a:r>
              <a:rPr lang="en-US" dirty="0" smtClean="0"/>
              <a:t>Body-wide disorders that cause </a:t>
            </a:r>
            <a:r>
              <a:rPr lang="en-US" dirty="0" smtClean="0">
                <a:solidFill>
                  <a:srgbClr val="FF0000"/>
                </a:solidFill>
              </a:rPr>
              <a:t>nerve inflammation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58</a:t>
            </a:fld>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r>
              <a:rPr lang="en-US" b="1" dirty="0" smtClean="0"/>
              <a:t>Symptoms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59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90600"/>
            <a:ext cx="7620000" cy="5715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Clavicle Fracture</a:t>
            </a:r>
            <a:endParaRPr lang="en-US" dirty="0"/>
          </a:p>
        </p:txBody>
      </p:sp>
      <p:pic>
        <p:nvPicPr>
          <p:cNvPr id="5122" name="Picture 2" descr="Nucleus factsheet image"/>
          <p:cNvPicPr>
            <a:picLocks noChangeAspect="1" noChangeArrowheads="1"/>
          </p:cNvPicPr>
          <p:nvPr/>
        </p:nvPicPr>
        <p:blipFill>
          <a:blip r:embed="rId2" cstate="print"/>
          <a:srcRect/>
          <a:stretch>
            <a:fillRect/>
          </a:stretch>
        </p:blipFill>
        <p:spPr bwMode="auto">
          <a:xfrm>
            <a:off x="4419600" y="1828800"/>
            <a:ext cx="4461729" cy="3810000"/>
          </a:xfrm>
          <a:prstGeom prst="rect">
            <a:avLst/>
          </a:prstGeom>
          <a:noFill/>
        </p:spPr>
      </p:pic>
      <p:sp>
        <p:nvSpPr>
          <p:cNvPr id="5" name="Rectangle 4"/>
          <p:cNvSpPr/>
          <p:nvPr/>
        </p:nvSpPr>
        <p:spPr>
          <a:xfrm>
            <a:off x="228600" y="1524000"/>
            <a:ext cx="3886200" cy="4154984"/>
          </a:xfrm>
          <a:prstGeom prst="rect">
            <a:avLst/>
          </a:prstGeom>
        </p:spPr>
        <p:txBody>
          <a:bodyPr wrap="square">
            <a:spAutoFit/>
          </a:bodyPr>
          <a:lstStyle/>
          <a:p>
            <a:r>
              <a:rPr lang="en-US" sz="2400" b="1" dirty="0" smtClean="0"/>
              <a:t>Causes</a:t>
            </a:r>
          </a:p>
          <a:p>
            <a:r>
              <a:rPr lang="en-US" sz="2400" dirty="0" smtClean="0"/>
              <a:t>A clavicle fracture is caused by </a:t>
            </a:r>
            <a:r>
              <a:rPr lang="en-US" sz="2400" dirty="0" smtClean="0">
                <a:solidFill>
                  <a:srgbClr val="FF0000"/>
                </a:solidFill>
              </a:rPr>
              <a:t>trauma</a:t>
            </a:r>
            <a:r>
              <a:rPr lang="en-US" sz="2400" dirty="0" smtClean="0"/>
              <a:t> to the clavicle bone. The trauma is usually caused by: </a:t>
            </a:r>
          </a:p>
          <a:p>
            <a:r>
              <a:rPr lang="en-US" sz="2400" dirty="0" smtClean="0"/>
              <a:t>Direct blow to the clavicle </a:t>
            </a:r>
          </a:p>
          <a:p>
            <a:r>
              <a:rPr lang="en-US" sz="2400" dirty="0" smtClean="0">
                <a:solidFill>
                  <a:srgbClr val="FF0000"/>
                </a:solidFill>
              </a:rPr>
              <a:t>Falling</a:t>
            </a:r>
            <a:r>
              <a:rPr lang="en-US" sz="2400" dirty="0" smtClean="0"/>
              <a:t> on an outstretched arm </a:t>
            </a:r>
          </a:p>
          <a:p>
            <a:r>
              <a:rPr lang="en-US" sz="2400" dirty="0" smtClean="0"/>
              <a:t>Newborn babies can break a clavicle passing through the birth canal</a:t>
            </a:r>
            <a:endParaRPr lang="en-US" sz="2400" dirty="0"/>
          </a:p>
        </p:txBody>
      </p:sp>
      <p:sp>
        <p:nvSpPr>
          <p:cNvPr id="6" name="Slide Number Placeholder 5"/>
          <p:cNvSpPr>
            <a:spLocks noGrp="1"/>
          </p:cNvSpPr>
          <p:nvPr>
            <p:ph type="sldNum" sz="quarter" idx="12"/>
          </p:nvPr>
        </p:nvSpPr>
        <p:spPr/>
        <p:txBody>
          <a:bodyPr/>
          <a:lstStyle/>
          <a:p>
            <a:fld id="{084B08B3-80BE-4085-812B-4E4D037AAC67}"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solidFill>
                  <a:srgbClr val="FF0000"/>
                </a:solidFill>
              </a:rPr>
              <a:t>Numbness</a:t>
            </a:r>
            <a:r>
              <a:rPr lang="en-US" dirty="0" smtClean="0"/>
              <a:t> over part of the </a:t>
            </a:r>
            <a:r>
              <a:rPr lang="en-US" dirty="0" smtClean="0">
                <a:solidFill>
                  <a:srgbClr val="FF0000"/>
                </a:solidFill>
              </a:rPr>
              <a:t>outer shoulder </a:t>
            </a:r>
          </a:p>
          <a:p>
            <a:r>
              <a:rPr lang="en-US" dirty="0" smtClean="0">
                <a:solidFill>
                  <a:srgbClr val="FF0000"/>
                </a:solidFill>
              </a:rPr>
              <a:t>Shoulder weakness</a:t>
            </a:r>
          </a:p>
          <a:p>
            <a:r>
              <a:rPr lang="en-US" dirty="0" smtClean="0">
                <a:solidFill>
                  <a:srgbClr val="FF0000"/>
                </a:solidFill>
              </a:rPr>
              <a:t>Difficulty lifting objects </a:t>
            </a:r>
            <a:r>
              <a:rPr lang="en-US" dirty="0" smtClean="0"/>
              <a:t>with the sore arm </a:t>
            </a:r>
          </a:p>
          <a:p>
            <a:r>
              <a:rPr lang="en-US" dirty="0" smtClean="0">
                <a:solidFill>
                  <a:srgbClr val="FF0000"/>
                </a:solidFill>
              </a:rPr>
              <a:t>Difficulty</a:t>
            </a:r>
            <a:r>
              <a:rPr lang="en-US" dirty="0" smtClean="0"/>
              <a:t> lifting arm </a:t>
            </a:r>
            <a:r>
              <a:rPr lang="en-US" dirty="0" smtClean="0">
                <a:solidFill>
                  <a:srgbClr val="FF0000"/>
                </a:solidFill>
              </a:rPr>
              <a:t>above the head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60</a:t>
            </a:fld>
            <a:endParaRPr lang="en-US" dirty="0"/>
          </a:p>
        </p:txBody>
      </p:sp>
    </p:spTree>
    <p:extLst>
      <p:ext uri="{BB962C8B-B14F-4D97-AF65-F5344CB8AC3E}">
        <p14:creationId xmlns:p14="http://schemas.microsoft.com/office/powerpoint/2010/main" val="23412996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Exams and Tests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Your health care provider will examine the arm and shoulder. There may be </a:t>
            </a:r>
            <a:r>
              <a:rPr lang="en-US" dirty="0" smtClean="0">
                <a:solidFill>
                  <a:srgbClr val="FF0000"/>
                </a:solidFill>
              </a:rPr>
              <a:t>weakness</a:t>
            </a:r>
            <a:r>
              <a:rPr lang="en-US" dirty="0" smtClean="0"/>
              <a:t> of the shoulder with </a:t>
            </a:r>
            <a:r>
              <a:rPr lang="en-US" dirty="0" smtClean="0">
                <a:solidFill>
                  <a:srgbClr val="FF0000"/>
                </a:solidFill>
              </a:rPr>
              <a:t>difficulty moving the arm</a:t>
            </a:r>
            <a:r>
              <a:rPr lang="en-US" dirty="0" smtClean="0"/>
              <a:t>.</a:t>
            </a:r>
          </a:p>
          <a:p>
            <a:r>
              <a:rPr lang="en-US" dirty="0" smtClean="0"/>
              <a:t>The </a:t>
            </a:r>
            <a:r>
              <a:rPr lang="en-US" dirty="0" smtClean="0">
                <a:solidFill>
                  <a:srgbClr val="FF0000"/>
                </a:solidFill>
              </a:rPr>
              <a:t>deltoid</a:t>
            </a:r>
            <a:r>
              <a:rPr lang="en-US" dirty="0" smtClean="0"/>
              <a:t> muscle of the shoulder may show signs of </a:t>
            </a:r>
            <a:r>
              <a:rPr lang="en-US" dirty="0" smtClean="0">
                <a:solidFill>
                  <a:srgbClr val="FF0000"/>
                </a:solidFill>
              </a:rPr>
              <a:t>muscle atrophy</a:t>
            </a:r>
            <a:r>
              <a:rPr lang="en-US" dirty="0" smtClean="0"/>
              <a:t>.</a:t>
            </a:r>
          </a:p>
          <a:p>
            <a:r>
              <a:rPr lang="en-US" dirty="0" smtClean="0"/>
              <a:t>Tests that reveal axillary nerve dysfunction may include:</a:t>
            </a:r>
          </a:p>
          <a:p>
            <a:r>
              <a:rPr lang="en-US" dirty="0" smtClean="0">
                <a:hlinkClick r:id="rId2" action="ppaction://hlinkfile"/>
              </a:rPr>
              <a:t>EMG</a:t>
            </a:r>
            <a:r>
              <a:rPr lang="en-US" dirty="0" smtClean="0"/>
              <a:t> -- will be normal right after the injury; it should be </a:t>
            </a:r>
            <a:r>
              <a:rPr lang="en-US" dirty="0" smtClean="0">
                <a:solidFill>
                  <a:srgbClr val="FF0000"/>
                </a:solidFill>
              </a:rPr>
              <a:t>performed several weeks after </a:t>
            </a:r>
            <a:r>
              <a:rPr lang="en-US" dirty="0" smtClean="0"/>
              <a:t>the injury or symptoms start </a:t>
            </a:r>
          </a:p>
          <a:p>
            <a:r>
              <a:rPr lang="en-US" dirty="0" smtClean="0">
                <a:solidFill>
                  <a:srgbClr val="FF0000"/>
                </a:solidFill>
              </a:rPr>
              <a:t>Nerve biopsy </a:t>
            </a:r>
          </a:p>
          <a:p>
            <a:r>
              <a:rPr lang="en-US" dirty="0" smtClean="0">
                <a:solidFill>
                  <a:srgbClr val="FF0000"/>
                </a:solidFill>
              </a:rPr>
              <a:t>MRI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p:txBody>
          <a:bodyPr/>
          <a:lstStyle/>
          <a:p>
            <a:r>
              <a:rPr lang="en-US" dirty="0" smtClean="0">
                <a:solidFill>
                  <a:srgbClr val="FF0000"/>
                </a:solidFill>
              </a:rPr>
              <a:t>Anti-inflammatory medications </a:t>
            </a:r>
            <a:r>
              <a:rPr lang="en-US" dirty="0" smtClean="0"/>
              <a:t>may be given if you have sudden symptoms, These medicines reduce </a:t>
            </a:r>
            <a:r>
              <a:rPr lang="en-US" dirty="0" smtClean="0">
                <a:solidFill>
                  <a:srgbClr val="FF0000"/>
                </a:solidFill>
              </a:rPr>
              <a:t>swelling</a:t>
            </a:r>
            <a:r>
              <a:rPr lang="en-US" dirty="0" smtClean="0"/>
              <a:t> and </a:t>
            </a:r>
            <a:r>
              <a:rPr lang="en-US" dirty="0" smtClean="0">
                <a:solidFill>
                  <a:srgbClr val="FF0000"/>
                </a:solidFill>
              </a:rPr>
              <a:t>pressure</a:t>
            </a:r>
            <a:r>
              <a:rPr lang="en-US" dirty="0" smtClean="0"/>
              <a:t> on the </a:t>
            </a:r>
            <a:r>
              <a:rPr lang="en-US" dirty="0" smtClean="0">
                <a:solidFill>
                  <a:srgbClr val="FF0000"/>
                </a:solidFill>
              </a:rPr>
              <a:t>nerve</a:t>
            </a:r>
            <a:r>
              <a:rPr lang="en-US" dirty="0" smtClean="0"/>
              <a:t>. They may be </a:t>
            </a:r>
            <a:r>
              <a:rPr lang="en-US" dirty="0" smtClean="0">
                <a:solidFill>
                  <a:srgbClr val="FF0000"/>
                </a:solidFill>
              </a:rPr>
              <a:t>injected</a:t>
            </a:r>
            <a:r>
              <a:rPr lang="en-US" dirty="0" smtClean="0"/>
              <a:t> directly into the area or taken by </a:t>
            </a:r>
            <a:r>
              <a:rPr lang="en-US" dirty="0" smtClean="0">
                <a:solidFill>
                  <a:srgbClr val="FF0000"/>
                </a:solidFill>
              </a:rPr>
              <a:t>mouth</a:t>
            </a:r>
            <a:r>
              <a:rPr lang="en-US" dirty="0" smtClean="0"/>
              <a:t>.</a:t>
            </a:r>
          </a:p>
          <a:p>
            <a:r>
              <a:rPr lang="en-US" dirty="0" smtClean="0">
                <a:solidFill>
                  <a:srgbClr val="FF0000"/>
                </a:solidFill>
              </a:rPr>
              <a:t>Surgery</a:t>
            </a:r>
          </a:p>
          <a:p>
            <a:r>
              <a:rPr lang="en-US" dirty="0" smtClean="0">
                <a:solidFill>
                  <a:srgbClr val="FF0000"/>
                </a:solidFill>
              </a:rPr>
              <a:t>Physical therapy </a:t>
            </a:r>
            <a:r>
              <a:rPr lang="en-US" dirty="0" smtClean="0"/>
              <a:t>may help you maintain </a:t>
            </a:r>
            <a:r>
              <a:rPr lang="en-US" dirty="0" smtClean="0">
                <a:solidFill>
                  <a:srgbClr val="FF0000"/>
                </a:solidFill>
              </a:rPr>
              <a:t>muscle strength</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Titr" pitchFamily="2" charset="-78"/>
              </a:rPr>
              <a:t>آسیب عصب سینه ای</a:t>
            </a:r>
            <a:endParaRPr lang="en-US" dirty="0">
              <a:cs typeface="B Titr" pitchFamily="2" charset="-78"/>
            </a:endParaRPr>
          </a:p>
        </p:txBody>
      </p:sp>
      <p:sp>
        <p:nvSpPr>
          <p:cNvPr id="3" name="Content Placeholder 2"/>
          <p:cNvSpPr>
            <a:spLocks noGrp="1"/>
          </p:cNvSpPr>
          <p:nvPr>
            <p:ph idx="1"/>
          </p:nvPr>
        </p:nvSpPr>
        <p:spPr/>
        <p:txBody>
          <a:bodyPr>
            <a:normAutofit fontScale="92500" lnSpcReduction="10000"/>
          </a:bodyPr>
          <a:lstStyle/>
          <a:p>
            <a:pPr algn="r" rtl="1"/>
            <a:r>
              <a:rPr lang="fa-IR" dirty="0" smtClean="0">
                <a:cs typeface="B Nazanin" pitchFamily="2" charset="-78"/>
              </a:rPr>
              <a:t>عضله دندانه ای قدامی را عصب دهی می کند.</a:t>
            </a:r>
          </a:p>
          <a:p>
            <a:pPr algn="r" rtl="1"/>
            <a:r>
              <a:rPr lang="fa-IR" dirty="0" smtClean="0">
                <a:cs typeface="B Nazanin" pitchFamily="2" charset="-78"/>
              </a:rPr>
              <a:t>در وزنه برداران و شناگران پشت وجود دارد.</a:t>
            </a:r>
          </a:p>
          <a:p>
            <a:pPr algn="r" rtl="1"/>
            <a:r>
              <a:rPr lang="fa-IR" dirty="0" smtClean="0">
                <a:cs typeface="B Nazanin" pitchFamily="2" charset="-78"/>
              </a:rPr>
              <a:t>علائم:</a:t>
            </a:r>
          </a:p>
          <a:p>
            <a:pPr algn="r" rtl="1"/>
            <a:r>
              <a:rPr lang="fa-IR" sz="3200" b="1" dirty="0" smtClean="0">
                <a:cs typeface="B Nazanin" pitchFamily="2" charset="-78"/>
              </a:rPr>
              <a:t>بال کبوتری شدن کتف</a:t>
            </a:r>
          </a:p>
          <a:p>
            <a:pPr algn="r" rtl="1"/>
            <a:r>
              <a:rPr lang="fa-IR" sz="3200" b="1" dirty="0" smtClean="0">
                <a:cs typeface="B Nazanin" pitchFamily="2" charset="-78"/>
              </a:rPr>
              <a:t>درد</a:t>
            </a:r>
          </a:p>
          <a:p>
            <a:pPr algn="r" rtl="1"/>
            <a:r>
              <a:rPr lang="fa-IR" sz="3200" b="1" dirty="0" smtClean="0">
                <a:solidFill>
                  <a:srgbClr val="FF0000"/>
                </a:solidFill>
                <a:cs typeface="B Nazanin" pitchFamily="2" charset="-78"/>
              </a:rPr>
              <a:t>در صورت وجود عارضه کتف بیرون می زند.</a:t>
            </a:r>
          </a:p>
          <a:p>
            <a:pPr algn="r" rtl="1"/>
            <a:r>
              <a:rPr lang="fa-IR" sz="3200" b="1" dirty="0" smtClean="0">
                <a:solidFill>
                  <a:schemeClr val="bg1"/>
                </a:solidFill>
                <a:cs typeface="B Nazanin" pitchFamily="2" charset="-78"/>
              </a:rPr>
              <a:t>درمان:</a:t>
            </a:r>
          </a:p>
          <a:p>
            <a:pPr algn="r" rtl="1"/>
            <a:r>
              <a:rPr lang="fa-IR" sz="3200" b="1" dirty="0" smtClean="0">
                <a:solidFill>
                  <a:schemeClr val="bg1"/>
                </a:solidFill>
                <a:cs typeface="B Nazanin" pitchFamily="2" charset="-78"/>
              </a:rPr>
              <a:t>داروهای ضد التهاب</a:t>
            </a:r>
          </a:p>
          <a:p>
            <a:pPr algn="r" rtl="1"/>
            <a:r>
              <a:rPr lang="fa-IR" sz="3200" b="1" dirty="0" smtClean="0">
                <a:solidFill>
                  <a:schemeClr val="bg1"/>
                </a:solidFill>
                <a:cs typeface="B Nazanin" pitchFamily="2" charset="-78"/>
              </a:rPr>
              <a:t>تمرینات مقاومتی</a:t>
            </a:r>
          </a:p>
        </p:txBody>
      </p:sp>
      <p:sp>
        <p:nvSpPr>
          <p:cNvPr id="4" name="Slide Number Placeholder 3"/>
          <p:cNvSpPr>
            <a:spLocks noGrp="1"/>
          </p:cNvSpPr>
          <p:nvPr>
            <p:ph type="sldNum" sz="quarter" idx="12"/>
          </p:nvPr>
        </p:nvSpPr>
        <p:spPr/>
        <p:txBody>
          <a:bodyPr/>
          <a:lstStyle/>
          <a:p>
            <a:fld id="{084B08B3-80BE-4085-812B-4E4D037AAC67}"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Rupture of the pectoralis major muscle</a:t>
            </a:r>
            <a:endParaRPr lang="en-US" dirty="0"/>
          </a:p>
        </p:txBody>
      </p:sp>
      <p:sp>
        <p:nvSpPr>
          <p:cNvPr id="3" name="Content Placeholder 2"/>
          <p:cNvSpPr>
            <a:spLocks noGrp="1"/>
          </p:cNvSpPr>
          <p:nvPr>
            <p:ph idx="1"/>
          </p:nvPr>
        </p:nvSpPr>
        <p:spPr>
          <a:xfrm>
            <a:off x="152400" y="1600200"/>
            <a:ext cx="3429000" cy="4525963"/>
          </a:xfrm>
        </p:spPr>
        <p:txBody>
          <a:bodyPr>
            <a:normAutofit fontScale="77500" lnSpcReduction="20000"/>
          </a:bodyPr>
          <a:lstStyle/>
          <a:p>
            <a:r>
              <a:rPr lang="en-US" dirty="0" smtClean="0"/>
              <a:t>Pectoralis major tendon rupture is a relatively </a:t>
            </a:r>
            <a:r>
              <a:rPr lang="en-US" dirty="0" smtClean="0">
                <a:solidFill>
                  <a:srgbClr val="FF0000"/>
                </a:solidFill>
              </a:rPr>
              <a:t>rare injury</a:t>
            </a:r>
            <a:r>
              <a:rPr lang="en-US" dirty="0" smtClean="0"/>
              <a:t>, resulting from violent, </a:t>
            </a:r>
            <a:r>
              <a:rPr lang="en-US" dirty="0" smtClean="0">
                <a:solidFill>
                  <a:srgbClr val="FF0000"/>
                </a:solidFill>
              </a:rPr>
              <a:t>eccentric contraction of the muscle</a:t>
            </a:r>
            <a:r>
              <a:rPr lang="en-US" dirty="0" smtClean="0"/>
              <a:t>. Over </a:t>
            </a:r>
            <a:r>
              <a:rPr lang="en-US" dirty="0" smtClean="0">
                <a:solidFill>
                  <a:srgbClr val="FF0000"/>
                </a:solidFill>
              </a:rPr>
              <a:t>50%</a:t>
            </a:r>
            <a:r>
              <a:rPr lang="en-US" dirty="0" smtClean="0"/>
              <a:t> of these injuries occur in athletes, classically in </a:t>
            </a:r>
            <a:r>
              <a:rPr lang="en-US" dirty="0" smtClean="0">
                <a:solidFill>
                  <a:srgbClr val="FF0000"/>
                </a:solidFill>
              </a:rPr>
              <a:t>weight-lifters</a:t>
            </a:r>
            <a:r>
              <a:rPr lang="en-US" dirty="0" smtClean="0"/>
              <a:t> during the ‘</a:t>
            </a:r>
            <a:r>
              <a:rPr lang="en-US" dirty="0" smtClean="0">
                <a:solidFill>
                  <a:srgbClr val="FF0000"/>
                </a:solidFill>
              </a:rPr>
              <a:t>bench press</a:t>
            </a:r>
            <a:r>
              <a:rPr lang="en-US" dirty="0" smtClean="0"/>
              <a:t>’ maneuver.</a:t>
            </a:r>
          </a:p>
        </p:txBody>
      </p:sp>
      <p:sp>
        <p:nvSpPr>
          <p:cNvPr id="4" name="Slide Number Placeholder 3"/>
          <p:cNvSpPr>
            <a:spLocks noGrp="1"/>
          </p:cNvSpPr>
          <p:nvPr>
            <p:ph type="sldNum" sz="quarter" idx="12"/>
          </p:nvPr>
        </p:nvSpPr>
        <p:spPr/>
        <p:txBody>
          <a:bodyPr/>
          <a:lstStyle/>
          <a:p>
            <a:fld id="{084B08B3-80BE-4085-812B-4E4D037AAC67}" type="slidenum">
              <a:rPr lang="en-US" smtClean="0"/>
              <a:pPr/>
              <a:t>64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812" y="1524000"/>
            <a:ext cx="5459752" cy="4089544"/>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a:t>
            </a:r>
            <a:endParaRPr lang="en-US" dirty="0"/>
          </a:p>
        </p:txBody>
      </p:sp>
      <p:sp>
        <p:nvSpPr>
          <p:cNvPr id="3" name="Content Placeholder 2"/>
          <p:cNvSpPr>
            <a:spLocks noGrp="1"/>
          </p:cNvSpPr>
          <p:nvPr>
            <p:ph idx="1"/>
          </p:nvPr>
        </p:nvSpPr>
        <p:spPr>
          <a:xfrm>
            <a:off x="228600" y="1600200"/>
            <a:ext cx="4038600" cy="4525963"/>
          </a:xfrm>
        </p:spPr>
        <p:txBody>
          <a:bodyPr>
            <a:normAutofit fontScale="92500"/>
          </a:bodyPr>
          <a:lstStyle/>
          <a:p>
            <a:r>
              <a:rPr lang="en-US" dirty="0" smtClean="0"/>
              <a:t>As a result of the anatomy, the fibers of the </a:t>
            </a:r>
            <a:r>
              <a:rPr lang="en-US" dirty="0" smtClean="0">
                <a:solidFill>
                  <a:srgbClr val="FF0000"/>
                </a:solidFill>
              </a:rPr>
              <a:t>sterno-costal</a:t>
            </a:r>
            <a:r>
              <a:rPr lang="en-US" dirty="0" smtClean="0"/>
              <a:t> head are maximally </a:t>
            </a:r>
            <a:r>
              <a:rPr lang="en-US" dirty="0" smtClean="0">
                <a:solidFill>
                  <a:srgbClr val="FF0000"/>
                </a:solidFill>
              </a:rPr>
              <a:t>stretched</a:t>
            </a:r>
            <a:r>
              <a:rPr lang="en-US" dirty="0" smtClean="0"/>
              <a:t> during activities when the arm is abducted, externally rotated and extended such as during a bench press.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65</a:t>
            </a:fld>
            <a:endParaRPr lang="en-US" dirty="0"/>
          </a:p>
        </p:txBody>
      </p:sp>
      <p:pic>
        <p:nvPicPr>
          <p:cNvPr id="4098" name="Picture 2" descr="C:\Documents and Settings\avandi\Desktop\pec_major_02.jpg"/>
          <p:cNvPicPr>
            <a:picLocks noChangeAspect="1" noChangeArrowheads="1"/>
          </p:cNvPicPr>
          <p:nvPr/>
        </p:nvPicPr>
        <p:blipFill>
          <a:blip r:embed="rId2" cstate="print"/>
          <a:srcRect/>
          <a:stretch>
            <a:fillRect/>
          </a:stretch>
        </p:blipFill>
        <p:spPr bwMode="auto">
          <a:xfrm>
            <a:off x="4343400" y="1524000"/>
            <a:ext cx="4419600" cy="44196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Diagnosis of injury</a:t>
            </a:r>
            <a:endParaRPr lang="en-US" dirty="0"/>
          </a:p>
        </p:txBody>
      </p:sp>
      <p:sp>
        <p:nvSpPr>
          <p:cNvPr id="3" name="Content Placeholder 2"/>
          <p:cNvSpPr>
            <a:spLocks noGrp="1"/>
          </p:cNvSpPr>
          <p:nvPr>
            <p:ph idx="1"/>
          </p:nvPr>
        </p:nvSpPr>
        <p:spPr>
          <a:xfrm>
            <a:off x="457200" y="1600200"/>
            <a:ext cx="3505200" cy="4525963"/>
          </a:xfrm>
        </p:spPr>
        <p:txBody>
          <a:bodyPr>
            <a:normAutofit fontScale="92500" lnSpcReduction="10000"/>
          </a:bodyPr>
          <a:lstStyle/>
          <a:p>
            <a:r>
              <a:rPr lang="en-US" dirty="0" smtClean="0"/>
              <a:t>local </a:t>
            </a:r>
            <a:r>
              <a:rPr lang="en-US" dirty="0" smtClean="0">
                <a:solidFill>
                  <a:srgbClr val="FF0000"/>
                </a:solidFill>
              </a:rPr>
              <a:t>tenderness</a:t>
            </a:r>
          </a:p>
          <a:p>
            <a:r>
              <a:rPr lang="en-US" dirty="0" smtClean="0"/>
              <a:t>bruising and </a:t>
            </a:r>
            <a:r>
              <a:rPr lang="en-US" dirty="0" smtClean="0">
                <a:solidFill>
                  <a:srgbClr val="FF0000"/>
                </a:solidFill>
              </a:rPr>
              <a:t>loss of contour </a:t>
            </a:r>
            <a:r>
              <a:rPr lang="en-US" dirty="0" smtClean="0"/>
              <a:t>of the pectoralis major muscle .</a:t>
            </a:r>
          </a:p>
          <a:p>
            <a:r>
              <a:rPr lang="en-US" dirty="0" smtClean="0">
                <a:solidFill>
                  <a:srgbClr val="FF0000"/>
                </a:solidFill>
              </a:rPr>
              <a:t>Significant weakness of adduction </a:t>
            </a:r>
            <a:r>
              <a:rPr lang="en-US" dirty="0" smtClean="0"/>
              <a:t>and </a:t>
            </a:r>
            <a:r>
              <a:rPr lang="en-US" dirty="0" smtClean="0">
                <a:solidFill>
                  <a:srgbClr val="FF0000"/>
                </a:solidFill>
              </a:rPr>
              <a:t>internal rotation </a:t>
            </a:r>
            <a:r>
              <a:rPr lang="en-US" dirty="0" smtClean="0"/>
              <a:t>of the arm were also noted.</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752600"/>
            <a:ext cx="5170714" cy="28956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Rehabilitation</a:t>
            </a:r>
            <a:br>
              <a:rPr lang="en-US" dirty="0" smtClean="0"/>
            </a:b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(1) </a:t>
            </a:r>
            <a:r>
              <a:rPr lang="en-US" dirty="0" smtClean="0">
                <a:solidFill>
                  <a:srgbClr val="FF0000"/>
                </a:solidFill>
              </a:rPr>
              <a:t>elbow exercises </a:t>
            </a:r>
            <a:r>
              <a:rPr lang="en-US" dirty="0" smtClean="0"/>
              <a:t>from day 1</a:t>
            </a:r>
          </a:p>
          <a:p>
            <a:r>
              <a:rPr lang="en-US" dirty="0" smtClean="0"/>
              <a:t>(2) </a:t>
            </a:r>
            <a:r>
              <a:rPr lang="en-US" dirty="0" smtClean="0">
                <a:solidFill>
                  <a:srgbClr val="FF0000"/>
                </a:solidFill>
              </a:rPr>
              <a:t>Isometric rotator cuff </a:t>
            </a:r>
            <a:r>
              <a:rPr lang="en-US" dirty="0" smtClean="0"/>
              <a:t>and pectoralis major strengthening was permitted with the </a:t>
            </a:r>
            <a:r>
              <a:rPr lang="en-US" dirty="0" smtClean="0">
                <a:solidFill>
                  <a:srgbClr val="FF0000"/>
                </a:solidFill>
              </a:rPr>
              <a:t>shoulder in neutral rotation </a:t>
            </a:r>
            <a:r>
              <a:rPr lang="en-US" dirty="0" smtClean="0"/>
              <a:t>at 2 weeks along with </a:t>
            </a:r>
            <a:r>
              <a:rPr lang="en-US" dirty="0" smtClean="0">
                <a:solidFill>
                  <a:srgbClr val="FF0000"/>
                </a:solidFill>
              </a:rPr>
              <a:t>passive</a:t>
            </a:r>
            <a:r>
              <a:rPr lang="en-US" dirty="0" smtClean="0"/>
              <a:t> external rotation within the documented ‘safe arc’. </a:t>
            </a:r>
          </a:p>
          <a:p>
            <a:r>
              <a:rPr lang="en-US" dirty="0" smtClean="0"/>
              <a:t>(3) Progressive physiotherapy included </a:t>
            </a:r>
            <a:r>
              <a:rPr lang="en-US" dirty="0" smtClean="0">
                <a:solidFill>
                  <a:srgbClr val="FF0000"/>
                </a:solidFill>
              </a:rPr>
              <a:t>range of motion, strengthening and endurance </a:t>
            </a:r>
            <a:r>
              <a:rPr lang="en-US" dirty="0" smtClean="0"/>
              <a:t>exercises.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382000" cy="1143000"/>
          </a:xfrm>
        </p:spPr>
        <p:txBody>
          <a:bodyPr>
            <a:normAutofit fontScale="90000"/>
          </a:bodyPr>
          <a:lstStyle/>
          <a:p>
            <a:r>
              <a:rPr lang="en-US" b="1" dirty="0" smtClean="0"/>
              <a:t>Biceps Tendon Tear at the Shoulder</a:t>
            </a:r>
            <a:endParaRPr lang="en-US" dirty="0"/>
          </a:p>
        </p:txBody>
      </p:sp>
      <p:sp>
        <p:nvSpPr>
          <p:cNvPr id="3" name="Content Placeholder 2"/>
          <p:cNvSpPr>
            <a:spLocks noGrp="1"/>
          </p:cNvSpPr>
          <p:nvPr>
            <p:ph idx="1"/>
          </p:nvPr>
        </p:nvSpPr>
        <p:spPr>
          <a:xfrm>
            <a:off x="457200" y="1600200"/>
            <a:ext cx="3810000" cy="4525963"/>
          </a:xfrm>
        </p:spPr>
        <p:txBody>
          <a:bodyPr>
            <a:normAutofit fontScale="92500" lnSpcReduction="20000"/>
          </a:bodyPr>
          <a:lstStyle/>
          <a:p>
            <a:r>
              <a:rPr lang="en-US" dirty="0" smtClean="0"/>
              <a:t>The biceps muscle is in the front of your upper arm. It helps you bend your elbow and rotate your arm.</a:t>
            </a:r>
          </a:p>
          <a:p>
            <a:r>
              <a:rPr lang="en-US" dirty="0" smtClean="0"/>
              <a:t>The upper end of the biceps muscle has two tendons that attach it to bones in the shoulder.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68</a:t>
            </a:fld>
            <a:endParaRPr lang="en-US" dirty="0"/>
          </a:p>
        </p:txBody>
      </p:sp>
      <p:pic>
        <p:nvPicPr>
          <p:cNvPr id="1028" name="Picture 4" descr="http://orthoinfo.aaos.org/../figures/A00031F01.jpg"/>
          <p:cNvPicPr>
            <a:picLocks noChangeAspect="1" noChangeArrowheads="1"/>
          </p:cNvPicPr>
          <p:nvPr/>
        </p:nvPicPr>
        <p:blipFill>
          <a:blip r:embed="rId2" cstate="print"/>
          <a:srcRect/>
          <a:stretch>
            <a:fillRect/>
          </a:stretch>
        </p:blipFill>
        <p:spPr bwMode="auto">
          <a:xfrm>
            <a:off x="4572000" y="1524000"/>
            <a:ext cx="4191000" cy="4819651"/>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b="1" dirty="0" smtClean="0"/>
              <a:t>Biceps Tendon Tear at the Shoulder</a:t>
            </a:r>
            <a:endParaRPr lang="en-US" dirty="0"/>
          </a:p>
        </p:txBody>
      </p:sp>
      <p:sp>
        <p:nvSpPr>
          <p:cNvPr id="3" name="Content Placeholder 2"/>
          <p:cNvSpPr>
            <a:spLocks noGrp="1"/>
          </p:cNvSpPr>
          <p:nvPr>
            <p:ph idx="1"/>
          </p:nvPr>
        </p:nvSpPr>
        <p:spPr>
          <a:xfrm>
            <a:off x="228600" y="1600200"/>
            <a:ext cx="3581400" cy="4525963"/>
          </a:xfrm>
        </p:spPr>
        <p:txBody>
          <a:bodyPr>
            <a:normAutofit fontScale="92500"/>
          </a:bodyPr>
          <a:lstStyle/>
          <a:p>
            <a:r>
              <a:rPr lang="en-US" dirty="0" smtClean="0"/>
              <a:t>The long head attaches to the top of the shoulder socket (</a:t>
            </a:r>
            <a:r>
              <a:rPr lang="en-US" dirty="0" err="1" smtClean="0">
                <a:solidFill>
                  <a:srgbClr val="FF0000"/>
                </a:solidFill>
              </a:rPr>
              <a:t>glenoid</a:t>
            </a:r>
            <a:r>
              <a:rPr lang="en-US" dirty="0" smtClean="0"/>
              <a:t>). The short head attaches to a bump on the shoulder blade called the </a:t>
            </a:r>
            <a:r>
              <a:rPr lang="en-US" dirty="0" err="1" smtClean="0">
                <a:solidFill>
                  <a:srgbClr val="FF0000"/>
                </a:solidFill>
              </a:rPr>
              <a:t>coracoid</a:t>
            </a:r>
            <a:r>
              <a:rPr lang="en-US" dirty="0" smtClean="0"/>
              <a:t> process.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69</a:t>
            </a:fld>
            <a:endParaRPr lang="en-US"/>
          </a:p>
        </p:txBody>
      </p:sp>
      <p:pic>
        <p:nvPicPr>
          <p:cNvPr id="14338" name="Picture 2" descr="http://orthoinfo.aaos.org/../figures/A00031F02.jpg"/>
          <p:cNvPicPr>
            <a:picLocks noChangeAspect="1" noChangeArrowheads="1"/>
          </p:cNvPicPr>
          <p:nvPr/>
        </p:nvPicPr>
        <p:blipFill>
          <a:blip r:embed="rId2" cstate="print"/>
          <a:srcRect/>
          <a:stretch>
            <a:fillRect/>
          </a:stretch>
        </p:blipFill>
        <p:spPr bwMode="auto">
          <a:xfrm>
            <a:off x="4114800" y="1981200"/>
            <a:ext cx="4757594" cy="320344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Symptoms</a:t>
            </a:r>
            <a:br>
              <a:rPr lang="en-US" b="1" dirty="0" smtClean="0"/>
            </a:br>
            <a:endParaRPr lang="en-US" dirty="0"/>
          </a:p>
        </p:txBody>
      </p:sp>
      <p:sp>
        <p:nvSpPr>
          <p:cNvPr id="3" name="Content Placeholder 2"/>
          <p:cNvSpPr>
            <a:spLocks noGrp="1"/>
          </p:cNvSpPr>
          <p:nvPr>
            <p:ph idx="1"/>
          </p:nvPr>
        </p:nvSpPr>
        <p:spPr>
          <a:xfrm>
            <a:off x="457200" y="1600200"/>
            <a:ext cx="4953000" cy="4525963"/>
          </a:xfrm>
        </p:spPr>
        <p:txBody>
          <a:bodyPr>
            <a:normAutofit fontScale="92500" lnSpcReduction="10000"/>
          </a:bodyPr>
          <a:lstStyle/>
          <a:p>
            <a:r>
              <a:rPr lang="en-US" dirty="0" smtClean="0"/>
              <a:t>Symptoms include: </a:t>
            </a:r>
          </a:p>
          <a:p>
            <a:r>
              <a:rPr lang="en-US" dirty="0" smtClean="0">
                <a:solidFill>
                  <a:srgbClr val="FF0000"/>
                </a:solidFill>
              </a:rPr>
              <a:t>Pain</a:t>
            </a:r>
            <a:r>
              <a:rPr lang="en-US" dirty="0" smtClean="0"/>
              <a:t>, often severe </a:t>
            </a:r>
          </a:p>
          <a:p>
            <a:r>
              <a:rPr lang="en-US" dirty="0" smtClean="0">
                <a:solidFill>
                  <a:srgbClr val="FF0000"/>
                </a:solidFill>
              </a:rPr>
              <a:t>Sagging</a:t>
            </a:r>
            <a:r>
              <a:rPr lang="en-US" dirty="0" smtClean="0"/>
              <a:t> shoulder, down and forward </a:t>
            </a:r>
          </a:p>
          <a:p>
            <a:r>
              <a:rPr lang="en-US" dirty="0" smtClean="0">
                <a:solidFill>
                  <a:srgbClr val="FF0000"/>
                </a:solidFill>
              </a:rPr>
              <a:t>Inability</a:t>
            </a:r>
            <a:r>
              <a:rPr lang="en-US" dirty="0" smtClean="0"/>
              <a:t> to lift the arm because of pain </a:t>
            </a:r>
          </a:p>
          <a:p>
            <a:r>
              <a:rPr lang="en-US" dirty="0" smtClean="0"/>
              <a:t>A lump or visible </a:t>
            </a:r>
            <a:r>
              <a:rPr lang="en-US" dirty="0" smtClean="0">
                <a:solidFill>
                  <a:srgbClr val="FF0000"/>
                </a:solidFill>
              </a:rPr>
              <a:t>deformity</a:t>
            </a:r>
            <a:r>
              <a:rPr lang="en-US" dirty="0" smtClean="0"/>
              <a:t> over the fracture site </a:t>
            </a:r>
          </a:p>
          <a:p>
            <a:r>
              <a:rPr lang="en-US" dirty="0" smtClean="0"/>
              <a:t>Tenderness and </a:t>
            </a:r>
            <a:r>
              <a:rPr lang="en-US" dirty="0" smtClean="0">
                <a:solidFill>
                  <a:srgbClr val="FF0000"/>
                </a:solidFill>
              </a:rPr>
              <a:t>swelling</a:t>
            </a:r>
            <a:r>
              <a:rPr lang="en-US" dirty="0" smtClean="0"/>
              <a:t> of the affected area</a:t>
            </a:r>
          </a:p>
          <a:p>
            <a:endParaRPr lang="en-US" dirty="0"/>
          </a:p>
        </p:txBody>
      </p:sp>
      <p:pic>
        <p:nvPicPr>
          <p:cNvPr id="5122" name="Picture 2" descr="Sling back for a broken collarbone AKA broken clavicle"/>
          <p:cNvPicPr>
            <a:picLocks noChangeAspect="1" noChangeArrowheads="1"/>
          </p:cNvPicPr>
          <p:nvPr/>
        </p:nvPicPr>
        <p:blipFill>
          <a:blip r:embed="rId2" cstate="print"/>
          <a:srcRect/>
          <a:stretch>
            <a:fillRect/>
          </a:stretch>
        </p:blipFill>
        <p:spPr bwMode="auto">
          <a:xfrm>
            <a:off x="5257800" y="1752600"/>
            <a:ext cx="3683195" cy="2057400"/>
          </a:xfrm>
          <a:prstGeom prst="rect">
            <a:avLst/>
          </a:prstGeom>
          <a:noFill/>
        </p:spPr>
      </p:pic>
      <p:sp>
        <p:nvSpPr>
          <p:cNvPr id="5" name="Slide Number Placeholder 4"/>
          <p:cNvSpPr>
            <a:spLocks noGrp="1"/>
          </p:cNvSpPr>
          <p:nvPr>
            <p:ph type="sldNum" sz="quarter" idx="12"/>
          </p:nvPr>
        </p:nvSpPr>
        <p:spPr/>
        <p:txBody>
          <a:bodyPr/>
          <a:lstStyle/>
          <a:p>
            <a:fld id="{084B08B3-80BE-4085-812B-4E4D037AAC67}"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Description</a:t>
            </a:r>
            <a:endParaRPr lang="en-US" dirty="0"/>
          </a:p>
        </p:txBody>
      </p:sp>
      <p:sp>
        <p:nvSpPr>
          <p:cNvPr id="3" name="Content Placeholder 2"/>
          <p:cNvSpPr>
            <a:spLocks noGrp="1"/>
          </p:cNvSpPr>
          <p:nvPr>
            <p:ph idx="1"/>
          </p:nvPr>
        </p:nvSpPr>
        <p:spPr>
          <a:xfrm>
            <a:off x="457200" y="1600200"/>
            <a:ext cx="3276600" cy="4525963"/>
          </a:xfrm>
        </p:spPr>
        <p:txBody>
          <a:bodyPr>
            <a:normAutofit fontScale="85000" lnSpcReduction="20000"/>
          </a:bodyPr>
          <a:lstStyle/>
          <a:p>
            <a:r>
              <a:rPr lang="en-US" dirty="0" smtClean="0"/>
              <a:t>Biceps tendon tears can be either partial or complete.</a:t>
            </a:r>
          </a:p>
          <a:p>
            <a:r>
              <a:rPr lang="en-US" b="1" dirty="0" smtClean="0">
                <a:solidFill>
                  <a:srgbClr val="FF0000"/>
                </a:solidFill>
              </a:rPr>
              <a:t>Partial tears</a:t>
            </a:r>
            <a:r>
              <a:rPr lang="en-US" b="1" dirty="0" smtClean="0"/>
              <a:t>.</a:t>
            </a:r>
            <a:r>
              <a:rPr lang="en-US" dirty="0" smtClean="0"/>
              <a:t> Many tears do not completely sever the tendon.</a:t>
            </a:r>
          </a:p>
          <a:p>
            <a:r>
              <a:rPr lang="en-US" b="1" dirty="0" smtClean="0">
                <a:solidFill>
                  <a:srgbClr val="FF0000"/>
                </a:solidFill>
              </a:rPr>
              <a:t>Complete tears</a:t>
            </a:r>
            <a:r>
              <a:rPr lang="en-US" b="1" dirty="0" smtClean="0"/>
              <a:t>.</a:t>
            </a:r>
            <a:r>
              <a:rPr lang="en-US" dirty="0" smtClean="0"/>
              <a:t> A complete tear will split the tendon into two pieces.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70</a:t>
            </a:fld>
            <a:endParaRPr lang="en-US"/>
          </a:p>
        </p:txBody>
      </p:sp>
      <p:pic>
        <p:nvPicPr>
          <p:cNvPr id="5" name="Picture 2" descr="http://orthoinfo.aaos.org/../figures/A00031F02.jpg"/>
          <p:cNvPicPr>
            <a:picLocks noChangeAspect="1" noChangeArrowheads="1"/>
          </p:cNvPicPr>
          <p:nvPr/>
        </p:nvPicPr>
        <p:blipFill>
          <a:blip r:embed="rId2" cstate="print"/>
          <a:srcRect/>
          <a:stretch>
            <a:fillRect/>
          </a:stretch>
        </p:blipFill>
        <p:spPr bwMode="auto">
          <a:xfrm>
            <a:off x="4038600" y="1676400"/>
            <a:ext cx="4757594" cy="3203448"/>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a:t>
            </a:r>
            <a:endParaRPr lang="en-US" dirty="0"/>
          </a:p>
        </p:txBody>
      </p:sp>
      <p:sp>
        <p:nvSpPr>
          <p:cNvPr id="3" name="Content Placeholder 2"/>
          <p:cNvSpPr>
            <a:spLocks noGrp="1"/>
          </p:cNvSpPr>
          <p:nvPr>
            <p:ph idx="1"/>
          </p:nvPr>
        </p:nvSpPr>
        <p:spPr>
          <a:xfrm>
            <a:off x="304800" y="1600200"/>
            <a:ext cx="7620000" cy="4525963"/>
          </a:xfrm>
        </p:spPr>
        <p:txBody>
          <a:bodyPr/>
          <a:lstStyle/>
          <a:p>
            <a:r>
              <a:rPr lang="en-US" dirty="0" smtClean="0"/>
              <a:t>There are two main causes of biceps tendon tears: </a:t>
            </a:r>
            <a:r>
              <a:rPr lang="en-US" dirty="0" smtClean="0">
                <a:solidFill>
                  <a:srgbClr val="FF0000"/>
                </a:solidFill>
              </a:rPr>
              <a:t>injury and overuse</a:t>
            </a:r>
            <a:r>
              <a:rPr lang="en-US" dirty="0" smtClean="0"/>
              <a:t>.</a:t>
            </a:r>
          </a:p>
          <a:p>
            <a:r>
              <a:rPr lang="en-US" b="1" i="1" dirty="0" smtClean="0"/>
              <a:t>Injury: </a:t>
            </a:r>
            <a:r>
              <a:rPr lang="en-US" dirty="0" smtClean="0"/>
              <a:t>If you </a:t>
            </a:r>
            <a:r>
              <a:rPr lang="en-US" dirty="0" smtClean="0">
                <a:solidFill>
                  <a:srgbClr val="FF0000"/>
                </a:solidFill>
              </a:rPr>
              <a:t>fall</a:t>
            </a:r>
            <a:r>
              <a:rPr lang="en-US" dirty="0" smtClean="0"/>
              <a:t> hard on an outstretched arm or </a:t>
            </a:r>
            <a:r>
              <a:rPr lang="en-US" dirty="0" smtClean="0">
                <a:solidFill>
                  <a:srgbClr val="FF0000"/>
                </a:solidFill>
              </a:rPr>
              <a:t>lift</a:t>
            </a:r>
            <a:r>
              <a:rPr lang="en-US" dirty="0" smtClean="0"/>
              <a:t> something too heavy, you can tear your biceps tendon.</a:t>
            </a:r>
            <a:endParaRPr lang="en-US" b="1" i="1" dirty="0" smtClean="0"/>
          </a:p>
          <a:p>
            <a:r>
              <a:rPr lang="en-US" b="1" i="1" dirty="0" smtClean="0"/>
              <a:t>Overuse: </a:t>
            </a:r>
            <a:r>
              <a:rPr lang="en-US" dirty="0" smtClean="0"/>
              <a:t>Many tears are the result of a wearing down and fraying of the tendon that occurs </a:t>
            </a:r>
            <a:r>
              <a:rPr lang="en-US" dirty="0" smtClean="0">
                <a:solidFill>
                  <a:srgbClr val="FF0000"/>
                </a:solidFill>
              </a:rPr>
              <a:t>slowly</a:t>
            </a:r>
            <a:r>
              <a:rPr lang="en-US" dirty="0" smtClean="0"/>
              <a:t> over time. This naturally occurs as we age.</a:t>
            </a:r>
          </a:p>
          <a:p>
            <a:pPr>
              <a:buNone/>
            </a:pPr>
            <a:endParaRPr lang="en-US" b="1" i="1"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Risk Factors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solidFill>
                  <a:srgbClr val="FF0000"/>
                </a:solidFill>
              </a:rPr>
              <a:t>Age</a:t>
            </a:r>
          </a:p>
          <a:p>
            <a:r>
              <a:rPr lang="en-US" b="1" dirty="0" smtClean="0">
                <a:solidFill>
                  <a:srgbClr val="FF0000"/>
                </a:solidFill>
              </a:rPr>
              <a:t>Heavy overhead activities</a:t>
            </a:r>
            <a:r>
              <a:rPr lang="en-US" b="1" dirty="0" smtClean="0"/>
              <a:t>: </a:t>
            </a:r>
            <a:r>
              <a:rPr lang="en-US" dirty="0" smtClean="0"/>
              <a:t>Too much load during weightlifting is a prime example of this risk, but many jobs require </a:t>
            </a:r>
            <a:r>
              <a:rPr lang="en-US" dirty="0" smtClean="0">
                <a:solidFill>
                  <a:srgbClr val="FF0000"/>
                </a:solidFill>
              </a:rPr>
              <a:t>heavy overhead lifting </a:t>
            </a:r>
            <a:r>
              <a:rPr lang="en-US" dirty="0" smtClean="0"/>
              <a:t>and put excess wear and tear on the tendons.</a:t>
            </a:r>
          </a:p>
          <a:p>
            <a:r>
              <a:rPr lang="en-US" b="1" dirty="0" smtClean="0">
                <a:solidFill>
                  <a:srgbClr val="FF0000"/>
                </a:solidFill>
              </a:rPr>
              <a:t>Shoulder overuse</a:t>
            </a:r>
            <a:r>
              <a:rPr lang="en-US" b="1" dirty="0" smtClean="0"/>
              <a:t>.</a:t>
            </a:r>
            <a:r>
              <a:rPr lang="en-US" dirty="0" smtClean="0"/>
              <a:t> Repetitive overhead sports - such as swimming or tennis - can cause more tendon wear and tear.</a:t>
            </a:r>
          </a:p>
          <a:p>
            <a:r>
              <a:rPr lang="en-US" b="1" dirty="0" smtClean="0">
                <a:solidFill>
                  <a:srgbClr val="FF0000"/>
                </a:solidFill>
              </a:rPr>
              <a:t>Smoking</a:t>
            </a:r>
            <a:r>
              <a:rPr lang="en-US" b="1" dirty="0" smtClean="0"/>
              <a:t>.</a:t>
            </a:r>
            <a:r>
              <a:rPr lang="en-US" dirty="0" smtClean="0"/>
              <a:t> Nicotine use can affect nutrition in the tendon.</a:t>
            </a:r>
          </a:p>
          <a:p>
            <a:r>
              <a:rPr lang="en-US" b="1" dirty="0" smtClean="0">
                <a:solidFill>
                  <a:srgbClr val="FF0000"/>
                </a:solidFill>
              </a:rPr>
              <a:t>Corticosteroid medications</a:t>
            </a:r>
            <a:r>
              <a:rPr lang="en-US" b="1" dirty="0" smtClean="0"/>
              <a:t>.</a:t>
            </a:r>
            <a:r>
              <a:rPr lang="en-US" dirty="0" smtClean="0"/>
              <a:t> Using corticosteroids has been linked to increased muscle and tendon weakness.</a:t>
            </a:r>
            <a:endParaRPr lang="en-US" b="1"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a:xfrm>
            <a:off x="304800" y="1600200"/>
            <a:ext cx="8305800" cy="4525963"/>
          </a:xfrm>
        </p:spPr>
        <p:txBody>
          <a:bodyPr>
            <a:normAutofit fontScale="70000" lnSpcReduction="20000"/>
          </a:bodyPr>
          <a:lstStyle/>
          <a:p>
            <a:pPr fontAlgn="t"/>
            <a:endParaRPr lang="en-US" b="1" dirty="0" smtClean="0"/>
          </a:p>
          <a:p>
            <a:pPr fontAlgn="t"/>
            <a:r>
              <a:rPr lang="en-US" dirty="0" smtClean="0"/>
              <a:t>Sudden, sharp </a:t>
            </a:r>
            <a:r>
              <a:rPr lang="en-US" dirty="0" smtClean="0">
                <a:solidFill>
                  <a:srgbClr val="FF0000"/>
                </a:solidFill>
              </a:rPr>
              <a:t>pain</a:t>
            </a:r>
            <a:r>
              <a:rPr lang="en-US" dirty="0" smtClean="0"/>
              <a:t> in the upper arm</a:t>
            </a:r>
          </a:p>
          <a:p>
            <a:pPr fontAlgn="t"/>
            <a:r>
              <a:rPr lang="en-US" dirty="0" smtClean="0"/>
              <a:t>Sometimes an </a:t>
            </a:r>
            <a:r>
              <a:rPr lang="en-US" dirty="0" smtClean="0">
                <a:solidFill>
                  <a:srgbClr val="FF0000"/>
                </a:solidFill>
              </a:rPr>
              <a:t>audible pop </a:t>
            </a:r>
            <a:r>
              <a:rPr lang="en-US" dirty="0" smtClean="0"/>
              <a:t>or snap</a:t>
            </a:r>
          </a:p>
          <a:p>
            <a:pPr fontAlgn="t"/>
            <a:r>
              <a:rPr lang="en-US" dirty="0" smtClean="0">
                <a:solidFill>
                  <a:srgbClr val="FF0000"/>
                </a:solidFill>
              </a:rPr>
              <a:t>Cramping</a:t>
            </a:r>
            <a:r>
              <a:rPr lang="en-US" dirty="0" smtClean="0"/>
              <a:t> of the biceps muscle with strenuous use of the arm</a:t>
            </a:r>
          </a:p>
          <a:p>
            <a:pPr fontAlgn="t"/>
            <a:r>
              <a:rPr lang="en-US" dirty="0" smtClean="0"/>
              <a:t>Bruising from the middle of the upper arm down toward the elbow</a:t>
            </a:r>
          </a:p>
          <a:p>
            <a:pPr fontAlgn="t"/>
            <a:r>
              <a:rPr lang="en-US" dirty="0" smtClean="0">
                <a:solidFill>
                  <a:srgbClr val="FF0000"/>
                </a:solidFill>
              </a:rPr>
              <a:t>Pain</a:t>
            </a:r>
            <a:r>
              <a:rPr lang="en-US" dirty="0" smtClean="0"/>
              <a:t> or </a:t>
            </a:r>
            <a:r>
              <a:rPr lang="en-US" dirty="0" smtClean="0">
                <a:solidFill>
                  <a:srgbClr val="FF0000"/>
                </a:solidFill>
              </a:rPr>
              <a:t>tenderness</a:t>
            </a:r>
            <a:r>
              <a:rPr lang="en-US" dirty="0" smtClean="0"/>
              <a:t> at the shoulder and the elbow</a:t>
            </a:r>
          </a:p>
          <a:p>
            <a:pPr fontAlgn="t"/>
            <a:r>
              <a:rPr lang="en-US" dirty="0" smtClean="0">
                <a:solidFill>
                  <a:srgbClr val="FF0000"/>
                </a:solidFill>
              </a:rPr>
              <a:t>Weakness</a:t>
            </a:r>
            <a:r>
              <a:rPr lang="en-US" dirty="0" smtClean="0"/>
              <a:t> in the shoulder and the elbow </a:t>
            </a:r>
          </a:p>
          <a:p>
            <a:pPr fontAlgn="t"/>
            <a:r>
              <a:rPr lang="en-US" dirty="0" smtClean="0">
                <a:solidFill>
                  <a:srgbClr val="FF0000"/>
                </a:solidFill>
              </a:rPr>
              <a:t>Difficulty</a:t>
            </a:r>
            <a:r>
              <a:rPr lang="en-US" dirty="0" smtClean="0"/>
              <a:t> turning the arm palm up or palm down</a:t>
            </a:r>
          </a:p>
          <a:p>
            <a:pPr fontAlgn="t"/>
            <a:r>
              <a:rPr lang="en-US" dirty="0" smtClean="0"/>
              <a:t>Because a torn tendon can no longer keep the biceps muscle tight, a </a:t>
            </a:r>
            <a:r>
              <a:rPr lang="en-US" dirty="0" smtClean="0">
                <a:solidFill>
                  <a:srgbClr val="FF0000"/>
                </a:solidFill>
              </a:rPr>
              <a:t>bulge</a:t>
            </a:r>
            <a:r>
              <a:rPr lang="en-US" dirty="0" smtClean="0"/>
              <a:t> in the </a:t>
            </a:r>
            <a:r>
              <a:rPr lang="en-US" dirty="0" smtClean="0">
                <a:solidFill>
                  <a:srgbClr val="FF0000"/>
                </a:solidFill>
              </a:rPr>
              <a:t>upper</a:t>
            </a:r>
            <a:r>
              <a:rPr lang="en-US" dirty="0" smtClean="0"/>
              <a:t> arm above the elbow ("Popeye Muscle") may appear, with a dent closer to the shoulder.</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a:t>
            </a:r>
            <a:endParaRPr lang="en-US" dirty="0"/>
          </a:p>
        </p:txBody>
      </p:sp>
      <p:sp>
        <p:nvSpPr>
          <p:cNvPr id="3" name="Content Placeholder 2"/>
          <p:cNvSpPr>
            <a:spLocks noGrp="1"/>
          </p:cNvSpPr>
          <p:nvPr>
            <p:ph idx="1"/>
          </p:nvPr>
        </p:nvSpPr>
        <p:spPr>
          <a:xfrm>
            <a:off x="228600" y="1524000"/>
            <a:ext cx="4648200" cy="4525963"/>
          </a:xfrm>
        </p:spPr>
        <p:txBody>
          <a:bodyPr>
            <a:normAutofit fontScale="77500" lnSpcReduction="20000"/>
          </a:bodyPr>
          <a:lstStyle/>
          <a:p>
            <a:r>
              <a:rPr lang="en-US" dirty="0" smtClean="0"/>
              <a:t>The diagnosis is often obvious for complete ruptures because of the </a:t>
            </a:r>
            <a:r>
              <a:rPr lang="en-US" dirty="0" smtClean="0">
                <a:solidFill>
                  <a:srgbClr val="FF0000"/>
                </a:solidFill>
              </a:rPr>
              <a:t>deformity</a:t>
            </a:r>
            <a:r>
              <a:rPr lang="en-US" dirty="0" smtClean="0"/>
              <a:t> of the arm muscle ("</a:t>
            </a:r>
            <a:r>
              <a:rPr lang="en-US" dirty="0" smtClean="0">
                <a:solidFill>
                  <a:srgbClr val="FF0000"/>
                </a:solidFill>
              </a:rPr>
              <a:t>Popeye Muscle</a:t>
            </a:r>
            <a:r>
              <a:rPr lang="en-US" dirty="0" smtClean="0"/>
              <a:t>").</a:t>
            </a:r>
          </a:p>
          <a:p>
            <a:r>
              <a:rPr lang="en-US" dirty="0" smtClean="0"/>
              <a:t>Partial ruptures are less obvious. To diagnose a partial tear, your doctor may ask you to bend your arm and tighten the biceps muscle. </a:t>
            </a:r>
            <a:r>
              <a:rPr lang="en-US" dirty="0" smtClean="0">
                <a:solidFill>
                  <a:srgbClr val="FF0000"/>
                </a:solidFill>
              </a:rPr>
              <a:t>Pain</a:t>
            </a:r>
            <a:r>
              <a:rPr lang="en-US" dirty="0" smtClean="0"/>
              <a:t> when you use your biceps muscle may mean there is a partial tear.</a:t>
            </a:r>
          </a:p>
          <a:p>
            <a:r>
              <a:rPr lang="en-US" b="1" dirty="0" smtClean="0"/>
              <a:t>X-rays</a:t>
            </a:r>
          </a:p>
          <a:p>
            <a:r>
              <a:rPr lang="en-US" b="1" dirty="0" smtClean="0"/>
              <a:t>Magnetic resonance imaging (MRI)</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74</a:t>
            </a:fld>
            <a:endParaRPr lang="en-US"/>
          </a:p>
        </p:txBody>
      </p:sp>
      <p:pic>
        <p:nvPicPr>
          <p:cNvPr id="9218" name="Picture 2" descr="http://orthoinfo.aaos.org/../figures/A00031F03.jpg"/>
          <p:cNvPicPr>
            <a:picLocks noChangeAspect="1" noChangeArrowheads="1"/>
          </p:cNvPicPr>
          <p:nvPr/>
        </p:nvPicPr>
        <p:blipFill>
          <a:blip r:embed="rId2" cstate="print"/>
          <a:srcRect/>
          <a:stretch>
            <a:fillRect/>
          </a:stretch>
        </p:blipFill>
        <p:spPr bwMode="auto">
          <a:xfrm>
            <a:off x="4953000" y="1981200"/>
            <a:ext cx="4038600" cy="30480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Nonsurgical Treatment</a:t>
            </a:r>
            <a:endParaRPr lang="en-US" dirty="0"/>
          </a:p>
        </p:txBody>
      </p:sp>
      <p:sp>
        <p:nvSpPr>
          <p:cNvPr id="3" name="Content Placeholder 2"/>
          <p:cNvSpPr>
            <a:spLocks noGrp="1"/>
          </p:cNvSpPr>
          <p:nvPr>
            <p:ph idx="1"/>
          </p:nvPr>
        </p:nvSpPr>
        <p:spPr>
          <a:xfrm>
            <a:off x="304800" y="1600200"/>
            <a:ext cx="7620000" cy="4525963"/>
          </a:xfrm>
        </p:spPr>
        <p:txBody>
          <a:bodyPr>
            <a:normAutofit fontScale="85000" lnSpcReduction="20000"/>
          </a:bodyPr>
          <a:lstStyle/>
          <a:p>
            <a:pPr fontAlgn="t"/>
            <a:r>
              <a:rPr lang="en-US" b="1" dirty="0" smtClean="0">
                <a:solidFill>
                  <a:srgbClr val="FF0000"/>
                </a:solidFill>
              </a:rPr>
              <a:t>Ice</a:t>
            </a:r>
            <a:r>
              <a:rPr lang="en-US" b="1" dirty="0" smtClean="0"/>
              <a:t>.</a:t>
            </a:r>
            <a:r>
              <a:rPr lang="en-US" dirty="0" smtClean="0"/>
              <a:t> Apply cold packs for </a:t>
            </a:r>
            <a:r>
              <a:rPr lang="en-US" dirty="0" smtClean="0">
                <a:solidFill>
                  <a:srgbClr val="FF0000"/>
                </a:solidFill>
              </a:rPr>
              <a:t>20</a:t>
            </a:r>
            <a:r>
              <a:rPr lang="en-US" dirty="0" smtClean="0"/>
              <a:t> minutes at a time, </a:t>
            </a:r>
            <a:r>
              <a:rPr lang="en-US" dirty="0" smtClean="0">
                <a:solidFill>
                  <a:srgbClr val="FF0000"/>
                </a:solidFill>
              </a:rPr>
              <a:t>several times </a:t>
            </a:r>
            <a:r>
              <a:rPr lang="en-US" dirty="0" smtClean="0"/>
              <a:t>a day to keep down </a:t>
            </a:r>
            <a:r>
              <a:rPr lang="en-US" dirty="0" smtClean="0">
                <a:solidFill>
                  <a:srgbClr val="FF0000"/>
                </a:solidFill>
              </a:rPr>
              <a:t>swelling</a:t>
            </a:r>
            <a:r>
              <a:rPr lang="en-US" dirty="0" smtClean="0"/>
              <a:t>. Do not apply ice directly to the skin.</a:t>
            </a:r>
          </a:p>
          <a:p>
            <a:pPr fontAlgn="t"/>
            <a:r>
              <a:rPr lang="en-US" b="1" dirty="0" err="1" smtClean="0">
                <a:solidFill>
                  <a:srgbClr val="FF0000"/>
                </a:solidFill>
              </a:rPr>
              <a:t>Nonsteroidal</a:t>
            </a:r>
            <a:r>
              <a:rPr lang="en-US" b="1" dirty="0" smtClean="0">
                <a:solidFill>
                  <a:srgbClr val="FF0000"/>
                </a:solidFill>
              </a:rPr>
              <a:t> anti-inflammatory </a:t>
            </a:r>
            <a:r>
              <a:rPr lang="en-US" b="1" dirty="0" smtClean="0"/>
              <a:t>medications.</a:t>
            </a:r>
            <a:r>
              <a:rPr lang="en-US" dirty="0" smtClean="0"/>
              <a:t> Drugs like </a:t>
            </a:r>
            <a:r>
              <a:rPr lang="en-US" dirty="0" smtClean="0">
                <a:solidFill>
                  <a:srgbClr val="FF0000"/>
                </a:solidFill>
              </a:rPr>
              <a:t>ibuprofen</a:t>
            </a:r>
            <a:r>
              <a:rPr lang="en-US" dirty="0" smtClean="0"/>
              <a:t>, </a:t>
            </a:r>
            <a:r>
              <a:rPr lang="en-US" dirty="0" smtClean="0">
                <a:solidFill>
                  <a:srgbClr val="FF0000"/>
                </a:solidFill>
              </a:rPr>
              <a:t>aspirin</a:t>
            </a:r>
            <a:r>
              <a:rPr lang="en-US" dirty="0" smtClean="0"/>
              <a:t>, or </a:t>
            </a:r>
            <a:r>
              <a:rPr lang="en-US" dirty="0" smtClean="0">
                <a:solidFill>
                  <a:srgbClr val="FF0000"/>
                </a:solidFill>
              </a:rPr>
              <a:t>naproxen</a:t>
            </a:r>
            <a:r>
              <a:rPr lang="en-US" dirty="0" smtClean="0"/>
              <a:t> reduce </a:t>
            </a:r>
            <a:r>
              <a:rPr lang="en-US" dirty="0" smtClean="0">
                <a:solidFill>
                  <a:srgbClr val="FF0000"/>
                </a:solidFill>
              </a:rPr>
              <a:t>pain</a:t>
            </a:r>
            <a:r>
              <a:rPr lang="en-US" dirty="0" smtClean="0"/>
              <a:t> and </a:t>
            </a:r>
            <a:r>
              <a:rPr lang="en-US" dirty="0" smtClean="0">
                <a:solidFill>
                  <a:srgbClr val="FF0000"/>
                </a:solidFill>
              </a:rPr>
              <a:t>swelling</a:t>
            </a:r>
            <a:r>
              <a:rPr lang="en-US" dirty="0" smtClean="0"/>
              <a:t>.</a:t>
            </a:r>
          </a:p>
          <a:p>
            <a:pPr fontAlgn="t"/>
            <a:r>
              <a:rPr lang="en-US" b="1" dirty="0" smtClean="0">
                <a:solidFill>
                  <a:srgbClr val="FF0000"/>
                </a:solidFill>
              </a:rPr>
              <a:t>Rest</a:t>
            </a:r>
            <a:r>
              <a:rPr lang="en-US" b="1" dirty="0" smtClean="0"/>
              <a:t>.</a:t>
            </a:r>
            <a:r>
              <a:rPr lang="en-US" dirty="0" smtClean="0"/>
              <a:t> Avoid heavy lifting and overhead activities to relieve pain and limit swelling. Your doctor may recommend using a sling for a brief time.</a:t>
            </a:r>
          </a:p>
          <a:p>
            <a:pPr fontAlgn="t"/>
            <a:r>
              <a:rPr lang="en-US" b="1" dirty="0" smtClean="0">
                <a:solidFill>
                  <a:srgbClr val="FF0000"/>
                </a:solidFill>
              </a:rPr>
              <a:t>Physical therapy</a:t>
            </a:r>
            <a:r>
              <a:rPr lang="en-US" b="1" dirty="0" smtClean="0"/>
              <a:t>.</a:t>
            </a:r>
            <a:r>
              <a:rPr lang="en-US" dirty="0" smtClean="0"/>
              <a:t> </a:t>
            </a:r>
            <a:r>
              <a:rPr lang="en-US" dirty="0" smtClean="0">
                <a:solidFill>
                  <a:srgbClr val="FF0000"/>
                </a:solidFill>
              </a:rPr>
              <a:t>Flexibility</a:t>
            </a:r>
            <a:r>
              <a:rPr lang="en-US" dirty="0" smtClean="0"/>
              <a:t> and </a:t>
            </a:r>
            <a:r>
              <a:rPr lang="en-US" dirty="0" smtClean="0">
                <a:solidFill>
                  <a:srgbClr val="FF0000"/>
                </a:solidFill>
              </a:rPr>
              <a:t>strengthening</a:t>
            </a:r>
            <a:r>
              <a:rPr lang="en-US" dirty="0" smtClean="0"/>
              <a:t> exercises will restore movement and strengthen your shoulder.</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Autofit/>
          </a:bodyPr>
          <a:lstStyle/>
          <a:p>
            <a:r>
              <a:rPr lang="en-US" sz="3200" b="1" dirty="0" smtClean="0"/>
              <a:t>Inflammation and rupture of the </a:t>
            </a:r>
            <a:r>
              <a:rPr lang="en-US" sz="3200" b="1" i="1" dirty="0" smtClean="0"/>
              <a:t>triceps tendon</a:t>
            </a:r>
            <a:endParaRPr lang="en-US" sz="3200" b="1" dirty="0"/>
          </a:p>
        </p:txBody>
      </p:sp>
      <p:sp>
        <p:nvSpPr>
          <p:cNvPr id="3" name="Content Placeholder 2"/>
          <p:cNvSpPr>
            <a:spLocks noGrp="1"/>
          </p:cNvSpPr>
          <p:nvPr>
            <p:ph idx="1"/>
          </p:nvPr>
        </p:nvSpPr>
        <p:spPr>
          <a:xfrm>
            <a:off x="457200" y="1600200"/>
            <a:ext cx="4648200" cy="4724400"/>
          </a:xfrm>
        </p:spPr>
        <p:txBody>
          <a:bodyPr>
            <a:normAutofit fontScale="85000" lnSpcReduction="20000"/>
          </a:bodyPr>
          <a:lstStyle/>
          <a:p>
            <a:r>
              <a:rPr lang="en-US" dirty="0" smtClean="0"/>
              <a:t>The triceps tendon is the one at the back of the upper arm - as shown opposite. It inserts into the back of the elbow. If you </a:t>
            </a:r>
            <a:r>
              <a:rPr lang="en-US" dirty="0" smtClean="0">
                <a:solidFill>
                  <a:srgbClr val="FF0000"/>
                </a:solidFill>
              </a:rPr>
              <a:t>fall onto your hands </a:t>
            </a:r>
            <a:r>
              <a:rPr lang="en-US" dirty="0" smtClean="0"/>
              <a:t>you can rupture this tendon. If you over-do the weights or try to </a:t>
            </a:r>
            <a:r>
              <a:rPr lang="en-US" dirty="0" smtClean="0">
                <a:solidFill>
                  <a:srgbClr val="FF0000"/>
                </a:solidFill>
              </a:rPr>
              <a:t>push something too heavy</a:t>
            </a:r>
            <a:r>
              <a:rPr lang="en-US" dirty="0" smtClean="0"/>
              <a:t> you can also rupture the tendon or it could become inflamed through over use.</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76</a:t>
            </a:fld>
            <a:endParaRPr lang="en-US"/>
          </a:p>
        </p:txBody>
      </p:sp>
      <p:pic>
        <p:nvPicPr>
          <p:cNvPr id="7170" name="Picture 2" descr="Triceps Brachii"/>
          <p:cNvPicPr>
            <a:picLocks noChangeAspect="1" noChangeArrowheads="1"/>
          </p:cNvPicPr>
          <p:nvPr/>
        </p:nvPicPr>
        <p:blipFill>
          <a:blip r:embed="rId2" cstate="print"/>
          <a:srcRect/>
          <a:stretch>
            <a:fillRect/>
          </a:stretch>
        </p:blipFill>
        <p:spPr bwMode="auto">
          <a:xfrm>
            <a:off x="5410200" y="1447800"/>
            <a:ext cx="3048000" cy="4836163"/>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a:t>
            </a:r>
            <a:endParaRPr lang="en-US" dirty="0"/>
          </a:p>
        </p:txBody>
      </p:sp>
      <p:sp>
        <p:nvSpPr>
          <p:cNvPr id="3" name="Content Placeholder 2"/>
          <p:cNvSpPr>
            <a:spLocks noGrp="1"/>
          </p:cNvSpPr>
          <p:nvPr>
            <p:ph idx="1"/>
          </p:nvPr>
        </p:nvSpPr>
        <p:spPr>
          <a:xfrm>
            <a:off x="457200" y="1600200"/>
            <a:ext cx="3810000" cy="4525963"/>
          </a:xfrm>
        </p:spPr>
        <p:txBody>
          <a:bodyPr/>
          <a:lstStyle/>
          <a:p>
            <a:r>
              <a:rPr lang="en-US" dirty="0" smtClean="0"/>
              <a:t>Elbow </a:t>
            </a:r>
            <a:r>
              <a:rPr lang="en-US" dirty="0" smtClean="0">
                <a:solidFill>
                  <a:srgbClr val="FF0000"/>
                </a:solidFill>
              </a:rPr>
              <a:t>pain</a:t>
            </a:r>
            <a:r>
              <a:rPr lang="en-US" dirty="0" smtClean="0"/>
              <a:t> at rest and during exercise. </a:t>
            </a:r>
          </a:p>
          <a:p>
            <a:r>
              <a:rPr lang="en-US" dirty="0" smtClean="0"/>
              <a:t>A painful </a:t>
            </a:r>
            <a:r>
              <a:rPr lang="en-US" dirty="0" smtClean="0">
                <a:solidFill>
                  <a:srgbClr val="FF0000"/>
                </a:solidFill>
              </a:rPr>
              <a:t>swelling</a:t>
            </a:r>
            <a:r>
              <a:rPr lang="en-US" dirty="0" smtClean="0"/>
              <a:t> on the back of the elbow. </a:t>
            </a:r>
          </a:p>
          <a:p>
            <a:r>
              <a:rPr lang="en-US" dirty="0" smtClean="0"/>
              <a:t>Limited </a:t>
            </a:r>
            <a:r>
              <a:rPr lang="en-US" dirty="0" smtClean="0">
                <a:solidFill>
                  <a:srgbClr val="FF0000"/>
                </a:solidFill>
              </a:rPr>
              <a:t>mobility</a:t>
            </a:r>
            <a:r>
              <a:rPr lang="en-US" dirty="0" smtClean="0"/>
              <a:t> in the elbow.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7164" y="281565"/>
            <a:ext cx="4728170" cy="5973763"/>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a:xfrm>
            <a:off x="457200" y="1600200"/>
            <a:ext cx="4876800" cy="4525963"/>
          </a:xfrm>
        </p:spPr>
        <p:txBody>
          <a:bodyPr>
            <a:normAutofit/>
          </a:bodyPr>
          <a:lstStyle/>
          <a:p>
            <a:r>
              <a:rPr lang="en-US" dirty="0" smtClean="0"/>
              <a:t>Rest. </a:t>
            </a:r>
          </a:p>
          <a:p>
            <a:r>
              <a:rPr lang="en-US" dirty="0" smtClean="0"/>
              <a:t>Apply ice or </a:t>
            </a:r>
            <a:r>
              <a:rPr lang="en-US" dirty="0" smtClean="0">
                <a:hlinkClick r:id="rId2" action="ppaction://hlinkfile"/>
              </a:rPr>
              <a:t>cold therapy</a:t>
            </a:r>
            <a:r>
              <a:rPr lang="en-US" dirty="0" smtClean="0"/>
              <a:t> to the injury in the first </a:t>
            </a:r>
            <a:r>
              <a:rPr lang="en-US" dirty="0" smtClean="0">
                <a:solidFill>
                  <a:srgbClr val="FF0000"/>
                </a:solidFill>
              </a:rPr>
              <a:t>two days</a:t>
            </a:r>
            <a:r>
              <a:rPr lang="en-US" dirty="0" smtClean="0"/>
              <a:t>. </a:t>
            </a:r>
          </a:p>
          <a:p>
            <a:r>
              <a:rPr lang="en-US" dirty="0" smtClean="0"/>
              <a:t>See a sports injury professional for advice on treatment and rehabilitation.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78</a:t>
            </a:fld>
            <a:endParaRPr lang="en-US"/>
          </a:p>
        </p:txBody>
      </p:sp>
      <p:pic>
        <p:nvPicPr>
          <p:cNvPr id="5121" name="Picture 1" descr="C:\Documents and Settings\avandi\Desktop\triceps_massage1.jpg"/>
          <p:cNvPicPr>
            <a:picLocks noChangeAspect="1" noChangeArrowheads="1"/>
          </p:cNvPicPr>
          <p:nvPr/>
        </p:nvPicPr>
        <p:blipFill>
          <a:blip r:embed="rId3" cstate="print"/>
          <a:srcRect/>
          <a:stretch>
            <a:fillRect/>
          </a:stretch>
        </p:blipFill>
        <p:spPr bwMode="auto">
          <a:xfrm>
            <a:off x="5791200" y="3810000"/>
            <a:ext cx="2362200" cy="2133600"/>
          </a:xfrm>
          <a:prstGeom prst="rect">
            <a:avLst/>
          </a:prstGeom>
          <a:noFill/>
        </p:spPr>
      </p:pic>
      <p:pic>
        <p:nvPicPr>
          <p:cNvPr id="6" name="Picture 1" descr="C:\Documents and Settings\avandi\Desktop\tricep_kickback.jpg"/>
          <p:cNvPicPr>
            <a:picLocks noChangeAspect="1" noChangeArrowheads="1"/>
          </p:cNvPicPr>
          <p:nvPr/>
        </p:nvPicPr>
        <p:blipFill>
          <a:blip r:embed="rId4" cstate="print"/>
          <a:srcRect/>
          <a:stretch>
            <a:fillRect/>
          </a:stretch>
        </p:blipFill>
        <p:spPr bwMode="auto">
          <a:xfrm>
            <a:off x="5867400" y="1752600"/>
            <a:ext cx="2247900" cy="179832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Tennis Elbow (Lateral Epicondylitis)</a:t>
            </a:r>
            <a:endParaRPr lang="en-US" sz="3200" dirty="0"/>
          </a:p>
        </p:txBody>
      </p:sp>
      <p:sp>
        <p:nvSpPr>
          <p:cNvPr id="3" name="Content Placeholder 2"/>
          <p:cNvSpPr>
            <a:spLocks noGrp="1"/>
          </p:cNvSpPr>
          <p:nvPr>
            <p:ph idx="1"/>
          </p:nvPr>
        </p:nvSpPr>
        <p:spPr>
          <a:xfrm>
            <a:off x="228600" y="1600200"/>
            <a:ext cx="4038600" cy="4525963"/>
          </a:xfrm>
        </p:spPr>
        <p:txBody>
          <a:bodyPr>
            <a:normAutofit fontScale="77500" lnSpcReduction="20000"/>
          </a:bodyPr>
          <a:lstStyle/>
          <a:p>
            <a:r>
              <a:rPr lang="en-US" dirty="0" smtClean="0"/>
              <a:t>Tennis elbow involves </a:t>
            </a:r>
            <a:r>
              <a:rPr lang="en-US" dirty="0" smtClean="0">
                <a:solidFill>
                  <a:srgbClr val="FF0000"/>
                </a:solidFill>
              </a:rPr>
              <a:t>inflammation</a:t>
            </a:r>
            <a:r>
              <a:rPr lang="en-US" dirty="0" smtClean="0"/>
              <a:t> of the tendons (tendonitis) on the </a:t>
            </a:r>
            <a:r>
              <a:rPr lang="en-US" dirty="0" smtClean="0">
                <a:solidFill>
                  <a:srgbClr val="FF0000"/>
                </a:solidFill>
              </a:rPr>
              <a:t>outside</a:t>
            </a:r>
            <a:r>
              <a:rPr lang="en-US" dirty="0" smtClean="0"/>
              <a:t> of the </a:t>
            </a:r>
            <a:r>
              <a:rPr lang="en-US" dirty="0" smtClean="0">
                <a:solidFill>
                  <a:srgbClr val="FF0000"/>
                </a:solidFill>
              </a:rPr>
              <a:t>elbow</a:t>
            </a:r>
            <a:r>
              <a:rPr lang="en-US" dirty="0" smtClean="0"/>
              <a:t> at or </a:t>
            </a:r>
            <a:r>
              <a:rPr lang="en-US" dirty="0" smtClean="0">
                <a:solidFill>
                  <a:srgbClr val="FF0000"/>
                </a:solidFill>
              </a:rPr>
              <a:t>below</a:t>
            </a:r>
            <a:r>
              <a:rPr lang="en-US" dirty="0" smtClean="0"/>
              <a:t> the lateral epicondyle due to </a:t>
            </a:r>
            <a:r>
              <a:rPr lang="en-US" dirty="0" smtClean="0">
                <a:solidFill>
                  <a:srgbClr val="FF0000"/>
                </a:solidFill>
              </a:rPr>
              <a:t>repetitive</a:t>
            </a:r>
            <a:r>
              <a:rPr lang="en-US" dirty="0" smtClean="0"/>
              <a:t> strain. </a:t>
            </a:r>
          </a:p>
          <a:p>
            <a:r>
              <a:rPr lang="en-US" dirty="0" smtClean="0"/>
              <a:t>It is caused by </a:t>
            </a:r>
            <a:r>
              <a:rPr lang="en-US" dirty="0" smtClean="0">
                <a:solidFill>
                  <a:srgbClr val="FF0000"/>
                </a:solidFill>
              </a:rPr>
              <a:t>repetitive</a:t>
            </a:r>
            <a:r>
              <a:rPr lang="en-US" dirty="0" smtClean="0"/>
              <a:t> extension (bending </a:t>
            </a:r>
            <a:r>
              <a:rPr lang="en-US" dirty="0" smtClean="0">
                <a:solidFill>
                  <a:srgbClr val="FF0000"/>
                </a:solidFill>
              </a:rPr>
              <a:t>backwards</a:t>
            </a:r>
            <a:r>
              <a:rPr lang="en-US" dirty="0" smtClean="0"/>
              <a:t>) of the wrist and fingers or tasks that require repetitive squeezing and gripping.  </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79</a:t>
            </a:fld>
            <a:endParaRPr lang="en-US"/>
          </a:p>
        </p:txBody>
      </p:sp>
      <p:pic>
        <p:nvPicPr>
          <p:cNvPr id="1026" name="Picture 2" descr="C:\Documents and Settings\tar\Desktop\sports-therapy5.png"/>
          <p:cNvPicPr>
            <a:picLocks noChangeAspect="1" noChangeArrowheads="1"/>
          </p:cNvPicPr>
          <p:nvPr/>
        </p:nvPicPr>
        <p:blipFill>
          <a:blip r:embed="rId2" cstate="print"/>
          <a:srcRect/>
          <a:stretch>
            <a:fillRect/>
          </a:stretch>
        </p:blipFill>
        <p:spPr bwMode="auto">
          <a:xfrm>
            <a:off x="4495800" y="1600200"/>
            <a:ext cx="3886200" cy="24036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Exercises</a:t>
            </a:r>
            <a:endParaRPr lang="en-US" dirty="0"/>
          </a:p>
        </p:txBody>
      </p:sp>
      <p:sp>
        <p:nvSpPr>
          <p:cNvPr id="3" name="Content Placeholder 2"/>
          <p:cNvSpPr>
            <a:spLocks noGrp="1"/>
          </p:cNvSpPr>
          <p:nvPr>
            <p:ph idx="1"/>
          </p:nvPr>
        </p:nvSpPr>
        <p:spPr/>
        <p:txBody>
          <a:bodyPr/>
          <a:lstStyle/>
          <a:p>
            <a:pPr>
              <a:buNone/>
            </a:pPr>
            <a:endParaRPr lang="en-US" b="1" dirty="0" smtClean="0"/>
          </a:p>
          <a:p>
            <a:r>
              <a:rPr lang="en-US" dirty="0" smtClean="0"/>
              <a:t>When your doctor decides you are ready, start </a:t>
            </a:r>
            <a:r>
              <a:rPr lang="en-US" dirty="0" smtClean="0">
                <a:solidFill>
                  <a:srgbClr val="FF0000"/>
                </a:solidFill>
              </a:rPr>
              <a:t>shoulder range-of-motion </a:t>
            </a:r>
            <a:r>
              <a:rPr lang="en-US" dirty="0" smtClean="0"/>
              <a:t>and strengthening exercises. You may be referred to a </a:t>
            </a:r>
            <a:r>
              <a:rPr lang="en-US" dirty="0" smtClean="0">
                <a:solidFill>
                  <a:srgbClr val="FF0000"/>
                </a:solidFill>
              </a:rPr>
              <a:t>physical therapist </a:t>
            </a:r>
            <a:r>
              <a:rPr lang="en-US" dirty="0" smtClean="0"/>
              <a:t>to assist you with these exercises. Do not return to sports activity until your clavicle is fully healed.</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Autofit/>
          </a:bodyPr>
          <a:lstStyle/>
          <a:p>
            <a:r>
              <a:rPr lang="en-US" sz="3200" b="1" dirty="0" smtClean="0"/>
              <a:t>Tennis Elbow (Lateral Epicondylitis)</a:t>
            </a:r>
            <a:endParaRPr lang="en-US" sz="3200" dirty="0"/>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t>Sporting </a:t>
            </a:r>
            <a:r>
              <a:rPr lang="en-US" dirty="0" smtClean="0">
                <a:solidFill>
                  <a:srgbClr val="FF0000"/>
                </a:solidFill>
              </a:rPr>
              <a:t>overuse</a:t>
            </a:r>
            <a:r>
              <a:rPr lang="en-US" dirty="0" smtClean="0"/>
              <a:t> during tennis may be due to:</a:t>
            </a:r>
          </a:p>
          <a:p>
            <a:r>
              <a:rPr lang="en-US" dirty="0" smtClean="0">
                <a:solidFill>
                  <a:srgbClr val="FF0000"/>
                </a:solidFill>
              </a:rPr>
              <a:t>Poor</a:t>
            </a:r>
            <a:r>
              <a:rPr lang="en-US" dirty="0" smtClean="0"/>
              <a:t> backhand and forehand </a:t>
            </a:r>
            <a:r>
              <a:rPr lang="en-US" dirty="0" smtClean="0">
                <a:solidFill>
                  <a:srgbClr val="FF0000"/>
                </a:solidFill>
              </a:rPr>
              <a:t>technique</a:t>
            </a:r>
            <a:r>
              <a:rPr lang="en-US" dirty="0" smtClean="0"/>
              <a:t> – hitting the ball with a </a:t>
            </a:r>
            <a:r>
              <a:rPr lang="en-US" dirty="0" smtClean="0">
                <a:solidFill>
                  <a:srgbClr val="FF0000"/>
                </a:solidFill>
              </a:rPr>
              <a:t>bent</a:t>
            </a:r>
            <a:r>
              <a:rPr lang="en-US" dirty="0" smtClean="0"/>
              <a:t> or limp wrist.  Hitting the shot late and therefore not getting the body behind the ball to generate the power from the </a:t>
            </a:r>
            <a:r>
              <a:rPr lang="en-US" dirty="0" smtClean="0">
                <a:solidFill>
                  <a:srgbClr val="FF0000"/>
                </a:solidFill>
              </a:rPr>
              <a:t>body not </a:t>
            </a:r>
            <a:r>
              <a:rPr lang="en-US" dirty="0" smtClean="0"/>
              <a:t>just the arm. </a:t>
            </a:r>
          </a:p>
          <a:p>
            <a:r>
              <a:rPr lang="en-US" dirty="0" smtClean="0"/>
              <a:t>Snapping and </a:t>
            </a:r>
            <a:r>
              <a:rPr lang="en-US" dirty="0" smtClean="0">
                <a:solidFill>
                  <a:srgbClr val="FF0000"/>
                </a:solidFill>
              </a:rPr>
              <a:t>turning</a:t>
            </a:r>
            <a:r>
              <a:rPr lang="en-US" dirty="0" smtClean="0"/>
              <a:t> the </a:t>
            </a:r>
            <a:r>
              <a:rPr lang="en-US" dirty="0" smtClean="0">
                <a:solidFill>
                  <a:srgbClr val="FF0000"/>
                </a:solidFill>
              </a:rPr>
              <a:t>wrist</a:t>
            </a:r>
            <a:r>
              <a:rPr lang="en-US" dirty="0" smtClean="0"/>
              <a:t> during service.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80</a:t>
            </a:fld>
            <a:endParaRPr lang="en-US"/>
          </a:p>
        </p:txBody>
      </p:sp>
      <p:pic>
        <p:nvPicPr>
          <p:cNvPr id="9218" name="Picture 2" descr="http://img.webmd.com/dtmcms/live/webmd/consumer_assets/site_images/articles/health_and_medical_reference/joints_bones_and_muscles/arthritis_tennis_elbow.jpg"/>
          <p:cNvPicPr>
            <a:picLocks noChangeAspect="1" noChangeArrowheads="1"/>
          </p:cNvPicPr>
          <p:nvPr/>
        </p:nvPicPr>
        <p:blipFill>
          <a:blip r:embed="rId2" cstate="print"/>
          <a:srcRect/>
          <a:stretch>
            <a:fillRect/>
          </a:stretch>
        </p:blipFill>
        <p:spPr bwMode="auto">
          <a:xfrm>
            <a:off x="4343400" y="1676400"/>
            <a:ext cx="4343400" cy="4219303"/>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Tennis Elbow Symptoms</a:t>
            </a:r>
            <a:endParaRPr lang="en-US" dirty="0"/>
          </a:p>
        </p:txBody>
      </p:sp>
      <p:sp>
        <p:nvSpPr>
          <p:cNvPr id="3" name="Content Placeholder 2"/>
          <p:cNvSpPr>
            <a:spLocks noGrp="1"/>
          </p:cNvSpPr>
          <p:nvPr>
            <p:ph idx="1"/>
          </p:nvPr>
        </p:nvSpPr>
        <p:spPr>
          <a:xfrm>
            <a:off x="152400" y="1600200"/>
            <a:ext cx="3733800" cy="4525963"/>
          </a:xfrm>
        </p:spPr>
        <p:txBody>
          <a:bodyPr>
            <a:normAutofit fontScale="62500" lnSpcReduction="20000"/>
          </a:bodyPr>
          <a:lstStyle/>
          <a:p>
            <a:r>
              <a:rPr lang="en-US" dirty="0" smtClean="0"/>
              <a:t>Elbow </a:t>
            </a:r>
            <a:r>
              <a:rPr lang="en-US" dirty="0" smtClean="0">
                <a:solidFill>
                  <a:srgbClr val="FF0000"/>
                </a:solidFill>
              </a:rPr>
              <a:t>pain</a:t>
            </a:r>
            <a:r>
              <a:rPr lang="en-US" dirty="0" smtClean="0"/>
              <a:t> and tenderness at or below the lateral epicondyle (the outer bony part of the elbow) </a:t>
            </a:r>
          </a:p>
          <a:p>
            <a:r>
              <a:rPr lang="en-US" dirty="0" smtClean="0">
                <a:solidFill>
                  <a:srgbClr val="FF0000"/>
                </a:solidFill>
              </a:rPr>
              <a:t>Tenderness</a:t>
            </a:r>
            <a:r>
              <a:rPr lang="en-US" dirty="0" smtClean="0"/>
              <a:t> to the touch around the same area. </a:t>
            </a:r>
          </a:p>
          <a:p>
            <a:r>
              <a:rPr lang="en-US" dirty="0" smtClean="0">
                <a:solidFill>
                  <a:srgbClr val="FF0000"/>
                </a:solidFill>
              </a:rPr>
              <a:t>Weakness</a:t>
            </a:r>
            <a:r>
              <a:rPr lang="en-US" dirty="0" smtClean="0"/>
              <a:t> of the wrist with difficulty performing simple tasks </a:t>
            </a:r>
          </a:p>
          <a:p>
            <a:r>
              <a:rPr lang="en-US" dirty="0" smtClean="0"/>
              <a:t>Symptoms worse in the </a:t>
            </a:r>
            <a:r>
              <a:rPr lang="en-US" dirty="0" smtClean="0">
                <a:solidFill>
                  <a:srgbClr val="FF0000"/>
                </a:solidFill>
              </a:rPr>
              <a:t>morning </a:t>
            </a:r>
          </a:p>
          <a:p>
            <a:r>
              <a:rPr lang="en-US" dirty="0" smtClean="0"/>
              <a:t>Tennis Elbow pain aggravated by </a:t>
            </a:r>
          </a:p>
          <a:p>
            <a:pPr lvl="1"/>
            <a:r>
              <a:rPr lang="en-US" dirty="0" smtClean="0">
                <a:solidFill>
                  <a:srgbClr val="FF0000"/>
                </a:solidFill>
              </a:rPr>
              <a:t>Extending</a:t>
            </a:r>
            <a:r>
              <a:rPr lang="en-US" dirty="0" smtClean="0"/>
              <a:t> (bending backwards) wrist and fingers </a:t>
            </a:r>
          </a:p>
          <a:p>
            <a:pPr lvl="1"/>
            <a:r>
              <a:rPr lang="en-US" dirty="0" smtClean="0">
                <a:solidFill>
                  <a:srgbClr val="FF0000"/>
                </a:solidFill>
              </a:rPr>
              <a:t>Grasping</a:t>
            </a:r>
            <a:r>
              <a:rPr lang="en-US" dirty="0" smtClean="0"/>
              <a:t> or holding objects with the hand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81</a:t>
            </a:fld>
            <a:endParaRPr lang="en-US"/>
          </a:p>
        </p:txBody>
      </p:sp>
      <p:pic>
        <p:nvPicPr>
          <p:cNvPr id="8194" name="Picture 2" descr="Illustration of tennis elbow anatomy"/>
          <p:cNvPicPr>
            <a:picLocks noChangeAspect="1" noChangeArrowheads="1"/>
          </p:cNvPicPr>
          <p:nvPr/>
        </p:nvPicPr>
        <p:blipFill>
          <a:blip r:embed="rId2" cstate="print"/>
          <a:srcRect/>
          <a:stretch>
            <a:fillRect/>
          </a:stretch>
        </p:blipFill>
        <p:spPr bwMode="auto">
          <a:xfrm>
            <a:off x="3886200" y="1981200"/>
            <a:ext cx="5024120" cy="32766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you can do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Ice</a:t>
            </a:r>
            <a:r>
              <a:rPr lang="en-US" dirty="0" smtClean="0"/>
              <a:t> therapy </a:t>
            </a:r>
          </a:p>
          <a:p>
            <a:r>
              <a:rPr lang="en-US" dirty="0" smtClean="0">
                <a:solidFill>
                  <a:srgbClr val="FF0000"/>
                </a:solidFill>
              </a:rPr>
              <a:t>Rest</a:t>
            </a:r>
            <a:r>
              <a:rPr lang="en-US" dirty="0" smtClean="0"/>
              <a:t> with gradual return to normal activity level.  A training diary may be useful to help monitor the level of activity that can be performed without aggravating symptoms and regulate progress. </a:t>
            </a:r>
          </a:p>
          <a:p>
            <a:r>
              <a:rPr lang="en-US" dirty="0" smtClean="0"/>
              <a:t>Take </a:t>
            </a:r>
            <a:r>
              <a:rPr lang="en-US" dirty="0" smtClean="0">
                <a:solidFill>
                  <a:srgbClr val="FF0000"/>
                </a:solidFill>
              </a:rPr>
              <a:t>anti-inflammatory</a:t>
            </a:r>
            <a:r>
              <a:rPr lang="en-US" dirty="0" smtClean="0"/>
              <a:t> medication (speak to pharmacist or doctor about a suitable product) </a:t>
            </a:r>
          </a:p>
          <a:p>
            <a:r>
              <a:rPr lang="en-US" dirty="0" smtClean="0"/>
              <a:t>Use of </a:t>
            </a:r>
            <a:r>
              <a:rPr lang="en-US" dirty="0" smtClean="0">
                <a:solidFill>
                  <a:srgbClr val="FF0000"/>
                </a:solidFill>
              </a:rPr>
              <a:t>wrist band</a:t>
            </a:r>
            <a:r>
              <a:rPr lang="en-US" dirty="0" smtClean="0"/>
              <a:t>.  This is worn below the elbow and takes the strain off the muscles attachments at the elbow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Prevention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Tennis specific advice – the following changes can help reduce the load on the elbow:</a:t>
            </a:r>
            <a:endParaRPr lang="en-US" dirty="0" smtClean="0"/>
          </a:p>
          <a:p>
            <a:r>
              <a:rPr lang="en-US" dirty="0" smtClean="0">
                <a:solidFill>
                  <a:srgbClr val="FF0000"/>
                </a:solidFill>
              </a:rPr>
              <a:t>Racquet material </a:t>
            </a:r>
            <a:r>
              <a:rPr lang="en-US" dirty="0" smtClean="0"/>
              <a:t>– the use of a graphite frame and nylon strings </a:t>
            </a:r>
          </a:p>
          <a:p>
            <a:r>
              <a:rPr lang="en-US" dirty="0" smtClean="0">
                <a:solidFill>
                  <a:srgbClr val="FF0000"/>
                </a:solidFill>
              </a:rPr>
              <a:t>Racquet size </a:t>
            </a:r>
            <a:r>
              <a:rPr lang="en-US" dirty="0" smtClean="0"/>
              <a:t>– midsize racquets better than oversized </a:t>
            </a:r>
          </a:p>
          <a:p>
            <a:r>
              <a:rPr lang="en-US" dirty="0" smtClean="0">
                <a:solidFill>
                  <a:srgbClr val="FF0000"/>
                </a:solidFill>
              </a:rPr>
              <a:t>Decrease</a:t>
            </a:r>
            <a:r>
              <a:rPr lang="en-US" dirty="0" smtClean="0"/>
              <a:t> string tension </a:t>
            </a:r>
          </a:p>
          <a:p>
            <a:r>
              <a:rPr lang="en-US" dirty="0" smtClean="0">
                <a:solidFill>
                  <a:srgbClr val="FF0000"/>
                </a:solidFill>
              </a:rPr>
              <a:t>Grip size </a:t>
            </a:r>
            <a:r>
              <a:rPr lang="en-US" dirty="0" smtClean="0"/>
              <a:t>– not to large or too small </a:t>
            </a:r>
          </a:p>
          <a:p>
            <a:r>
              <a:rPr lang="en-US" b="1" dirty="0" smtClean="0"/>
              <a:t>At home</a:t>
            </a:r>
            <a:endParaRPr lang="en-US" dirty="0" smtClean="0"/>
          </a:p>
          <a:p>
            <a:r>
              <a:rPr lang="en-US" dirty="0" smtClean="0"/>
              <a:t>The avoidance or reduction of </a:t>
            </a:r>
            <a:r>
              <a:rPr lang="en-US" dirty="0" smtClean="0">
                <a:solidFill>
                  <a:srgbClr val="FF0000"/>
                </a:solidFill>
              </a:rPr>
              <a:t>repetitive</a:t>
            </a:r>
            <a:r>
              <a:rPr lang="en-US" dirty="0" smtClean="0"/>
              <a:t> tasks that aggravate symptoms.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Tennis Elbow Exercises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Prescription of </a:t>
            </a:r>
            <a:r>
              <a:rPr lang="en-US" dirty="0" smtClean="0">
                <a:solidFill>
                  <a:srgbClr val="FF0000"/>
                </a:solidFill>
              </a:rPr>
              <a:t>stretches</a:t>
            </a:r>
            <a:r>
              <a:rPr lang="en-US" dirty="0" smtClean="0"/>
              <a:t> of </a:t>
            </a:r>
            <a:r>
              <a:rPr lang="en-US" dirty="0" smtClean="0">
                <a:solidFill>
                  <a:srgbClr val="FF0000"/>
                </a:solidFill>
              </a:rPr>
              <a:t>finger</a:t>
            </a:r>
            <a:r>
              <a:rPr lang="en-US" dirty="0" smtClean="0"/>
              <a:t> and </a:t>
            </a:r>
            <a:r>
              <a:rPr lang="en-US" dirty="0" smtClean="0">
                <a:solidFill>
                  <a:srgbClr val="FF0000"/>
                </a:solidFill>
              </a:rPr>
              <a:t>wrist</a:t>
            </a:r>
            <a:r>
              <a:rPr lang="en-US" dirty="0" smtClean="0"/>
              <a:t> </a:t>
            </a:r>
            <a:r>
              <a:rPr lang="en-US" dirty="0" smtClean="0">
                <a:solidFill>
                  <a:srgbClr val="FF0000"/>
                </a:solidFill>
              </a:rPr>
              <a:t>extensors</a:t>
            </a:r>
            <a:r>
              <a:rPr lang="en-US" dirty="0" smtClean="0"/>
              <a:t> to limit of </a:t>
            </a:r>
            <a:r>
              <a:rPr lang="en-US" dirty="0" smtClean="0">
                <a:solidFill>
                  <a:srgbClr val="FF0000"/>
                </a:solidFill>
              </a:rPr>
              <a:t>pain</a:t>
            </a:r>
            <a:r>
              <a:rPr lang="en-US" dirty="0" smtClean="0"/>
              <a:t> free range.  Initially held for </a:t>
            </a:r>
            <a:r>
              <a:rPr lang="en-US" dirty="0" smtClean="0">
                <a:solidFill>
                  <a:srgbClr val="FF0000"/>
                </a:solidFill>
              </a:rPr>
              <a:t>10-15 seconds </a:t>
            </a:r>
            <a:r>
              <a:rPr lang="en-US" dirty="0" smtClean="0"/>
              <a:t>and building up to 40 seconds duration repeated </a:t>
            </a:r>
            <a:r>
              <a:rPr lang="en-US" dirty="0" smtClean="0">
                <a:solidFill>
                  <a:srgbClr val="FF0000"/>
                </a:solidFill>
              </a:rPr>
              <a:t>5</a:t>
            </a:r>
            <a:r>
              <a:rPr lang="en-US" dirty="0" smtClean="0"/>
              <a:t> times daily. </a:t>
            </a:r>
          </a:p>
          <a:p>
            <a:r>
              <a:rPr lang="en-US" dirty="0" smtClean="0"/>
              <a:t>Prescription of </a:t>
            </a:r>
            <a:r>
              <a:rPr lang="en-US" dirty="0" smtClean="0">
                <a:solidFill>
                  <a:srgbClr val="FF0000"/>
                </a:solidFill>
              </a:rPr>
              <a:t>strengthening</a:t>
            </a:r>
            <a:r>
              <a:rPr lang="en-US" dirty="0" smtClean="0"/>
              <a:t> exercises as permitted by pain </a:t>
            </a:r>
          </a:p>
          <a:p>
            <a:pPr lvl="1"/>
            <a:r>
              <a:rPr lang="en-US" dirty="0" smtClean="0"/>
              <a:t>Initially </a:t>
            </a:r>
            <a:r>
              <a:rPr lang="en-US" dirty="0" smtClean="0">
                <a:solidFill>
                  <a:srgbClr val="FF0000"/>
                </a:solidFill>
              </a:rPr>
              <a:t>isometric</a:t>
            </a:r>
            <a:r>
              <a:rPr lang="en-US" dirty="0" smtClean="0"/>
              <a:t> exercises – muscle held in fixed position </a:t>
            </a:r>
          </a:p>
          <a:p>
            <a:pPr lvl="1"/>
            <a:r>
              <a:rPr lang="en-US" dirty="0" smtClean="0"/>
              <a:t>Then </a:t>
            </a:r>
            <a:r>
              <a:rPr lang="en-US" dirty="0" smtClean="0">
                <a:solidFill>
                  <a:srgbClr val="FF0000"/>
                </a:solidFill>
              </a:rPr>
              <a:t>Concentric</a:t>
            </a:r>
            <a:r>
              <a:rPr lang="en-US" dirty="0" smtClean="0"/>
              <a:t> exercises – muscles working and shortening </a:t>
            </a:r>
          </a:p>
          <a:p>
            <a:pPr lvl="1"/>
            <a:r>
              <a:rPr lang="en-US" dirty="0" smtClean="0"/>
              <a:t>Finally </a:t>
            </a:r>
            <a:r>
              <a:rPr lang="en-US" dirty="0" smtClean="0">
                <a:solidFill>
                  <a:srgbClr val="FF0000"/>
                </a:solidFill>
              </a:rPr>
              <a:t>Eccentric</a:t>
            </a:r>
            <a:r>
              <a:rPr lang="en-US" dirty="0" smtClean="0"/>
              <a:t> exercises – muscle working but lengthening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86800" cy="1143000"/>
          </a:xfrm>
        </p:spPr>
        <p:txBody>
          <a:bodyPr>
            <a:noAutofit/>
          </a:bodyPr>
          <a:lstStyle/>
          <a:p>
            <a:r>
              <a:rPr lang="en-US" sz="3200" b="1" dirty="0" smtClean="0"/>
              <a:t>Medical treatment (if physical therapy does not work)</a:t>
            </a:r>
            <a:br>
              <a:rPr lang="en-US" sz="3200" b="1" dirty="0" smtClean="0"/>
            </a:br>
            <a:endParaRPr lang="en-US" sz="3200" dirty="0"/>
          </a:p>
        </p:txBody>
      </p:sp>
      <p:sp>
        <p:nvSpPr>
          <p:cNvPr id="3" name="Content Placeholder 2"/>
          <p:cNvSpPr>
            <a:spLocks noGrp="1"/>
          </p:cNvSpPr>
          <p:nvPr>
            <p:ph idx="1"/>
          </p:nvPr>
        </p:nvSpPr>
        <p:spPr>
          <a:xfrm>
            <a:off x="152400" y="4572000"/>
            <a:ext cx="8229600" cy="1554163"/>
          </a:xfrm>
        </p:spPr>
        <p:txBody>
          <a:bodyPr>
            <a:normAutofit fontScale="85000" lnSpcReduction="20000"/>
          </a:bodyPr>
          <a:lstStyle/>
          <a:p>
            <a:r>
              <a:rPr lang="en-US" dirty="0" smtClean="0">
                <a:solidFill>
                  <a:srgbClr val="FF0000"/>
                </a:solidFill>
              </a:rPr>
              <a:t>Steroid injection </a:t>
            </a:r>
            <a:r>
              <a:rPr lang="en-US" dirty="0" smtClean="0"/>
              <a:t>– up to 2 or 3 injections per year to reduce inflammation (more injections will decrease strength of tendon) </a:t>
            </a:r>
          </a:p>
          <a:p>
            <a:r>
              <a:rPr lang="en-US" dirty="0" smtClean="0"/>
              <a:t>Surgery – last resort, good success rates.</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85</a:t>
            </a:fld>
            <a:endParaRPr lang="en-US"/>
          </a:p>
        </p:txBody>
      </p:sp>
      <p:pic>
        <p:nvPicPr>
          <p:cNvPr id="4098" name="Picture 2" descr="Tennis elbow Pain and exercises"/>
          <p:cNvPicPr>
            <a:picLocks noChangeAspect="1" noChangeArrowheads="1"/>
          </p:cNvPicPr>
          <p:nvPr/>
        </p:nvPicPr>
        <p:blipFill>
          <a:blip r:embed="rId2" cstate="print"/>
          <a:srcRect/>
          <a:stretch>
            <a:fillRect/>
          </a:stretch>
        </p:blipFill>
        <p:spPr bwMode="auto">
          <a:xfrm>
            <a:off x="609600" y="1219200"/>
            <a:ext cx="7096125" cy="311747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Tennis Elbow (Lateral Epicondylitis)</a:t>
            </a:r>
            <a:endParaRPr lang="en-US" sz="3200" dirty="0"/>
          </a:p>
        </p:txBody>
      </p:sp>
      <p:sp>
        <p:nvSpPr>
          <p:cNvPr id="3" name="Content Placeholder 2"/>
          <p:cNvSpPr>
            <a:spLocks noGrp="1"/>
          </p:cNvSpPr>
          <p:nvPr>
            <p:ph idx="1"/>
          </p:nvPr>
        </p:nvSpPr>
        <p:spPr>
          <a:xfrm>
            <a:off x="457200" y="1600200"/>
            <a:ext cx="3200400" cy="4525963"/>
          </a:xfrm>
        </p:spPr>
        <p:txBody>
          <a:bodyPr/>
          <a:lstStyle/>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86</a:t>
            </a:fld>
            <a:endParaRPr lang="en-US"/>
          </a:p>
        </p:txBody>
      </p:sp>
      <p:pic>
        <p:nvPicPr>
          <p:cNvPr id="3074" name="Picture 2" descr="http://orthoinfo.aaos.org/../figures/A00068F01.jpg"/>
          <p:cNvPicPr>
            <a:picLocks noChangeAspect="1" noChangeArrowheads="1"/>
          </p:cNvPicPr>
          <p:nvPr/>
        </p:nvPicPr>
        <p:blipFill>
          <a:blip r:embed="rId2" cstate="print"/>
          <a:srcRect/>
          <a:stretch>
            <a:fillRect/>
          </a:stretch>
        </p:blipFill>
        <p:spPr bwMode="auto">
          <a:xfrm>
            <a:off x="4191000" y="1524000"/>
            <a:ext cx="4533900" cy="4669917"/>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 </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smtClean="0">
                <a:solidFill>
                  <a:srgbClr val="FF0000"/>
                </a:solidFill>
              </a:rPr>
              <a:t>Overuse</a:t>
            </a:r>
          </a:p>
          <a:p>
            <a:r>
              <a:rPr lang="en-US" b="1" i="1" dirty="0" smtClean="0">
                <a:solidFill>
                  <a:srgbClr val="FF0000"/>
                </a:solidFill>
              </a:rPr>
              <a:t>Activities</a:t>
            </a:r>
          </a:p>
          <a:p>
            <a:r>
              <a:rPr lang="en-US" b="1" i="1" dirty="0" smtClean="0">
                <a:solidFill>
                  <a:srgbClr val="FF0000"/>
                </a:solidFill>
              </a:rPr>
              <a:t>Age</a:t>
            </a:r>
            <a:r>
              <a:rPr lang="en-US" b="1" i="1" dirty="0" smtClean="0"/>
              <a:t>: </a:t>
            </a:r>
            <a:r>
              <a:rPr lang="en-US" dirty="0" smtClean="0"/>
              <a:t>Most people who get tennis elbow are between the ages of 30 and 50, although anyone can get tennis elbow if they have the risk factors. In racquet sports like tennis, improper stroke technique and improper equipment may be risk factors.</a:t>
            </a:r>
          </a:p>
          <a:p>
            <a:pPr fontAlgn="t"/>
            <a:r>
              <a:rPr lang="en-US" b="1" i="1" dirty="0" smtClean="0">
                <a:solidFill>
                  <a:srgbClr val="FF0000"/>
                </a:solidFill>
              </a:rPr>
              <a:t>Unknown</a:t>
            </a:r>
          </a:p>
          <a:p>
            <a:pPr fontAlgn="t"/>
            <a:r>
              <a:rPr lang="en-US" dirty="0" smtClean="0"/>
              <a:t>Lateral epicondylitis can occur without any recognized repetitive injury. This occurence is called "insidious" or of an unknown cause.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t>Nonsurgical Treatment </a:t>
            </a:r>
            <a:endParaRPr lang="en-US" dirty="0"/>
          </a:p>
        </p:txBody>
      </p:sp>
      <p:sp>
        <p:nvSpPr>
          <p:cNvPr id="3" name="Content Placeholder 2"/>
          <p:cNvSpPr>
            <a:spLocks noGrp="1"/>
          </p:cNvSpPr>
          <p:nvPr>
            <p:ph idx="1"/>
          </p:nvPr>
        </p:nvSpPr>
        <p:spPr>
          <a:xfrm>
            <a:off x="457200" y="1600200"/>
            <a:ext cx="3657600" cy="4525963"/>
          </a:xfrm>
        </p:spPr>
        <p:txBody>
          <a:bodyPr>
            <a:normAutofit fontScale="92500" lnSpcReduction="10000"/>
          </a:bodyPr>
          <a:lstStyle/>
          <a:p>
            <a:r>
              <a:rPr lang="en-US" b="1" dirty="0" smtClean="0"/>
              <a:t>Rest</a:t>
            </a:r>
          </a:p>
          <a:p>
            <a:r>
              <a:rPr lang="en-US" b="1" dirty="0" smtClean="0"/>
              <a:t>Non-steroidal anti-inflammatory medicines.</a:t>
            </a:r>
            <a:r>
              <a:rPr lang="en-US" dirty="0" smtClean="0"/>
              <a:t> Drugs like aspirin or ibuprofen reduce pain and swelling.</a:t>
            </a:r>
          </a:p>
          <a:p>
            <a:r>
              <a:rPr lang="en-US" b="1" dirty="0" smtClean="0"/>
              <a:t>Physical therapy</a:t>
            </a:r>
          </a:p>
          <a:p>
            <a:r>
              <a:rPr lang="en-US" b="1" dirty="0" smtClean="0"/>
              <a:t>Brace</a:t>
            </a:r>
          </a:p>
          <a:p>
            <a:r>
              <a:rPr lang="en-US" b="1" dirty="0" smtClean="0"/>
              <a:t>Steroid injections</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88</a:t>
            </a:fld>
            <a:endParaRPr lang="en-US"/>
          </a:p>
        </p:txBody>
      </p:sp>
      <p:pic>
        <p:nvPicPr>
          <p:cNvPr id="104450" name="Picture 2" descr="http://orthoinfo.aaos.org/../figures/A00068F02.jpg"/>
          <p:cNvPicPr>
            <a:picLocks noChangeAspect="1" noChangeArrowheads="1"/>
          </p:cNvPicPr>
          <p:nvPr/>
        </p:nvPicPr>
        <p:blipFill>
          <a:blip r:embed="rId2" cstate="print"/>
          <a:srcRect/>
          <a:stretch>
            <a:fillRect/>
          </a:stretch>
        </p:blipFill>
        <p:spPr bwMode="auto">
          <a:xfrm>
            <a:off x="4495800" y="1371600"/>
            <a:ext cx="3644011" cy="2362200"/>
          </a:xfrm>
          <a:prstGeom prst="rect">
            <a:avLst/>
          </a:prstGeom>
          <a:noFill/>
        </p:spPr>
      </p:pic>
      <p:pic>
        <p:nvPicPr>
          <p:cNvPr id="104452" name="Picture 4" descr="http://orthoinfo.aaos.org/../figures/A00068F03.jpg"/>
          <p:cNvPicPr>
            <a:picLocks noChangeAspect="1" noChangeArrowheads="1"/>
          </p:cNvPicPr>
          <p:nvPr/>
        </p:nvPicPr>
        <p:blipFill>
          <a:blip r:embed="rId3" cstate="print"/>
          <a:srcRect/>
          <a:stretch>
            <a:fillRect/>
          </a:stretch>
        </p:blipFill>
        <p:spPr bwMode="auto">
          <a:xfrm>
            <a:off x="4572000" y="3886200"/>
            <a:ext cx="1905000" cy="276860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Rehabilitation</a:t>
            </a:r>
            <a:endParaRPr lang="en-US" dirty="0"/>
          </a:p>
        </p:txBody>
      </p:sp>
      <p:sp>
        <p:nvSpPr>
          <p:cNvPr id="3" name="Content Placeholder 2"/>
          <p:cNvSpPr>
            <a:spLocks noGrp="1"/>
          </p:cNvSpPr>
          <p:nvPr>
            <p:ph idx="1"/>
          </p:nvPr>
        </p:nvSpPr>
        <p:spPr/>
        <p:txBody>
          <a:bodyPr/>
          <a:lstStyle/>
          <a:p>
            <a:pPr fontAlgn="t"/>
            <a:r>
              <a:rPr lang="en-US" dirty="0" smtClean="0"/>
              <a:t>Following surgery, your arm may be </a:t>
            </a:r>
            <a:r>
              <a:rPr lang="en-US" dirty="0" smtClean="0">
                <a:solidFill>
                  <a:srgbClr val="FF0000"/>
                </a:solidFill>
              </a:rPr>
              <a:t>immobilized temporarily with a splint. About 1 week later</a:t>
            </a:r>
            <a:r>
              <a:rPr lang="en-US" dirty="0" smtClean="0"/>
              <a:t>, the sutures and splint are removed.</a:t>
            </a:r>
          </a:p>
          <a:p>
            <a:pPr fontAlgn="t"/>
            <a:r>
              <a:rPr lang="en-US" dirty="0" smtClean="0"/>
              <a:t>After the splint is removed, exercises are started to stretch the elbow and restore flexibility. Light, gradual strengthening exercises are started </a:t>
            </a:r>
            <a:r>
              <a:rPr lang="en-US" dirty="0" smtClean="0">
                <a:solidFill>
                  <a:srgbClr val="FF0000"/>
                </a:solidFill>
              </a:rPr>
              <a:t>about 2 months after surgery</a:t>
            </a:r>
            <a:r>
              <a:rPr lang="en-US" dirty="0" smtClean="0"/>
              <a:t>.</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Healing Time</a:t>
            </a:r>
            <a:br>
              <a:rPr lang="en-US" b="1" dirty="0" smtClean="0"/>
            </a:br>
            <a:endParaRPr lang="en-US" dirty="0"/>
          </a:p>
        </p:txBody>
      </p:sp>
      <p:sp>
        <p:nvSpPr>
          <p:cNvPr id="3" name="Content Placeholder 2"/>
          <p:cNvSpPr>
            <a:spLocks noGrp="1"/>
          </p:cNvSpPr>
          <p:nvPr>
            <p:ph idx="1"/>
          </p:nvPr>
        </p:nvSpPr>
        <p:spPr/>
        <p:txBody>
          <a:bodyPr/>
          <a:lstStyle/>
          <a:p>
            <a:r>
              <a:rPr lang="en-US" dirty="0" smtClean="0"/>
              <a:t>A child may heal as quickly as </a:t>
            </a:r>
            <a:r>
              <a:rPr lang="en-US" dirty="0" smtClean="0">
                <a:solidFill>
                  <a:srgbClr val="FF0000"/>
                </a:solidFill>
              </a:rPr>
              <a:t>3-4 </a:t>
            </a:r>
            <a:r>
              <a:rPr lang="en-US" dirty="0" smtClean="0"/>
              <a:t>weeks. </a:t>
            </a:r>
          </a:p>
          <a:p>
            <a:r>
              <a:rPr lang="en-US" dirty="0" smtClean="0"/>
              <a:t>An adolescent may take </a:t>
            </a:r>
            <a:r>
              <a:rPr lang="en-US" dirty="0" smtClean="0">
                <a:solidFill>
                  <a:srgbClr val="FF0000"/>
                </a:solidFill>
              </a:rPr>
              <a:t>6-8</a:t>
            </a:r>
            <a:r>
              <a:rPr lang="en-US" dirty="0" smtClean="0"/>
              <a:t> weeks to heal. </a:t>
            </a:r>
          </a:p>
          <a:p>
            <a:r>
              <a:rPr lang="en-US" dirty="0" smtClean="0"/>
              <a:t>An adult who has stopped growing may require </a:t>
            </a:r>
            <a:r>
              <a:rPr lang="en-US" dirty="0" smtClean="0">
                <a:solidFill>
                  <a:srgbClr val="FF0000"/>
                </a:solidFill>
              </a:rPr>
              <a:t>8-10</a:t>
            </a:r>
            <a:r>
              <a:rPr lang="en-US" dirty="0" smtClean="0"/>
              <a:t> weeks to heal.</a:t>
            </a:r>
          </a:p>
          <a:p>
            <a:r>
              <a:rPr lang="en-US" dirty="0" smtClean="0">
                <a:hlinkClick r:id="rId2" action="ppaction://hlinkfile"/>
              </a:rPr>
              <a:t>clip</a:t>
            </a:r>
            <a:endParaRPr lang="en-US"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Golfers Elbow</a:t>
            </a:r>
            <a:endParaRPr lang="en-US" dirty="0"/>
          </a:p>
        </p:txBody>
      </p:sp>
      <p:sp>
        <p:nvSpPr>
          <p:cNvPr id="3" name="Content Placeholder 2"/>
          <p:cNvSpPr>
            <a:spLocks noGrp="1"/>
          </p:cNvSpPr>
          <p:nvPr>
            <p:ph idx="1"/>
          </p:nvPr>
        </p:nvSpPr>
        <p:spPr>
          <a:xfrm>
            <a:off x="228600" y="1600200"/>
            <a:ext cx="4648200" cy="4953000"/>
          </a:xfrm>
        </p:spPr>
        <p:txBody>
          <a:bodyPr>
            <a:normAutofit lnSpcReduction="10000"/>
          </a:bodyPr>
          <a:lstStyle/>
          <a:p>
            <a:r>
              <a:rPr lang="en-US" dirty="0" smtClean="0"/>
              <a:t>Just as tennis elbow causes pain in others </a:t>
            </a:r>
            <a:r>
              <a:rPr lang="en-US" dirty="0" smtClean="0">
                <a:solidFill>
                  <a:srgbClr val="FF0000"/>
                </a:solidFill>
              </a:rPr>
              <a:t>besides tennis players</a:t>
            </a:r>
            <a:r>
              <a:rPr lang="en-US" dirty="0" smtClean="0"/>
              <a:t>, golfer’s elbow causes pain in those who are </a:t>
            </a:r>
            <a:r>
              <a:rPr lang="en-US" dirty="0" smtClean="0">
                <a:solidFill>
                  <a:srgbClr val="FF0000"/>
                </a:solidFill>
              </a:rPr>
              <a:t>not golfers</a:t>
            </a:r>
            <a:r>
              <a:rPr lang="en-US" dirty="0" smtClean="0"/>
              <a:t>. </a:t>
            </a:r>
          </a:p>
          <a:p>
            <a:r>
              <a:rPr lang="en-US" dirty="0" smtClean="0"/>
              <a:t>The pain is on the </a:t>
            </a:r>
            <a:r>
              <a:rPr lang="en-US" dirty="0" smtClean="0">
                <a:solidFill>
                  <a:srgbClr val="FF0000"/>
                </a:solidFill>
              </a:rPr>
              <a:t>inside of the elbow </a:t>
            </a:r>
            <a:r>
              <a:rPr lang="en-US" dirty="0" smtClean="0"/>
              <a:t>with golfer’s elbow and on the outside of the elbow with tennis elbow.</a:t>
            </a: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90</a:t>
            </a:fld>
            <a:endParaRPr lang="en-US"/>
          </a:p>
        </p:txBody>
      </p:sp>
      <p:pic>
        <p:nvPicPr>
          <p:cNvPr id="21506" name="Picture 2" descr="Golfers Elbow"/>
          <p:cNvPicPr>
            <a:picLocks noChangeAspect="1" noChangeArrowheads="1"/>
          </p:cNvPicPr>
          <p:nvPr/>
        </p:nvPicPr>
        <p:blipFill>
          <a:blip r:embed="rId2" cstate="print"/>
          <a:srcRect/>
          <a:stretch>
            <a:fillRect/>
          </a:stretch>
        </p:blipFill>
        <p:spPr bwMode="auto">
          <a:xfrm>
            <a:off x="5105400" y="1066800"/>
            <a:ext cx="3352800" cy="5590219"/>
          </a:xfrm>
          <a:prstGeom prst="rect">
            <a:avLst/>
          </a:prstGeom>
          <a:noFill/>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Sources of repetitive movement</a:t>
            </a:r>
            <a:endParaRPr lang="en-US" dirty="0"/>
          </a:p>
        </p:txBody>
      </p:sp>
      <p:sp>
        <p:nvSpPr>
          <p:cNvPr id="3" name="Content Placeholder 2"/>
          <p:cNvSpPr>
            <a:spLocks noGrp="1"/>
          </p:cNvSpPr>
          <p:nvPr>
            <p:ph idx="1"/>
          </p:nvPr>
        </p:nvSpPr>
        <p:spPr/>
        <p:txBody>
          <a:bodyPr/>
          <a:lstStyle/>
          <a:p>
            <a:r>
              <a:rPr lang="en-US" dirty="0" smtClean="0"/>
              <a:t>Golf </a:t>
            </a:r>
          </a:p>
          <a:p>
            <a:r>
              <a:rPr lang="en-US" dirty="0" smtClean="0"/>
              <a:t>Improper pitching</a:t>
            </a:r>
          </a:p>
          <a:p>
            <a:r>
              <a:rPr lang="en-US" dirty="0" smtClean="0"/>
              <a:t>Painting</a:t>
            </a:r>
          </a:p>
          <a:p>
            <a:r>
              <a:rPr lang="en-US" dirty="0" smtClean="0"/>
              <a:t>Typing</a:t>
            </a:r>
          </a:p>
          <a:p>
            <a:r>
              <a:rPr lang="en-US" dirty="0" smtClean="0"/>
              <a:t>Raking</a:t>
            </a:r>
          </a:p>
          <a:p>
            <a:r>
              <a:rPr lang="en-US" dirty="0" smtClean="0"/>
              <a:t>Hammering</a:t>
            </a:r>
          </a:p>
          <a:p>
            <a:r>
              <a:rPr lang="en-US" dirty="0" smtClean="0"/>
              <a:t>Excessive </a:t>
            </a:r>
            <a:r>
              <a:rPr lang="en-US" dirty="0" smtClean="0">
                <a:solidFill>
                  <a:srgbClr val="FF0000"/>
                </a:solidFill>
              </a:rPr>
              <a:t>top spin </a:t>
            </a:r>
            <a:r>
              <a:rPr lang="en-US" dirty="0" smtClean="0"/>
              <a:t>when using a racquet</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Symptoms of golfer’s elbow</a:t>
            </a:r>
            <a:endParaRPr lang="en-US" dirty="0"/>
          </a:p>
        </p:txBody>
      </p:sp>
      <p:sp>
        <p:nvSpPr>
          <p:cNvPr id="3" name="Content Placeholder 2"/>
          <p:cNvSpPr>
            <a:spLocks noGrp="1"/>
          </p:cNvSpPr>
          <p:nvPr>
            <p:ph idx="1"/>
          </p:nvPr>
        </p:nvSpPr>
        <p:spPr/>
        <p:txBody>
          <a:bodyPr/>
          <a:lstStyle/>
          <a:p>
            <a:r>
              <a:rPr lang="en-US" dirty="0" smtClean="0">
                <a:solidFill>
                  <a:srgbClr val="FF0000"/>
                </a:solidFill>
              </a:rPr>
              <a:t>Pain</a:t>
            </a:r>
            <a:r>
              <a:rPr lang="en-US" dirty="0" smtClean="0"/>
              <a:t> and tenderness located on the </a:t>
            </a:r>
            <a:r>
              <a:rPr lang="en-US" dirty="0" smtClean="0">
                <a:solidFill>
                  <a:srgbClr val="FF0000"/>
                </a:solidFill>
              </a:rPr>
              <a:t>inside</a:t>
            </a:r>
            <a:r>
              <a:rPr lang="en-US" dirty="0" smtClean="0"/>
              <a:t> of the elbow </a:t>
            </a:r>
          </a:p>
          <a:p>
            <a:r>
              <a:rPr lang="en-US" dirty="0" smtClean="0"/>
              <a:t>When </a:t>
            </a:r>
            <a:r>
              <a:rPr lang="en-US" dirty="0" smtClean="0">
                <a:solidFill>
                  <a:srgbClr val="FF0000"/>
                </a:solidFill>
              </a:rPr>
              <a:t>gripping</a:t>
            </a:r>
            <a:r>
              <a:rPr lang="en-US" dirty="0" smtClean="0"/>
              <a:t> objects there is a shooting painful sensation along forearm</a:t>
            </a:r>
          </a:p>
          <a:p>
            <a:r>
              <a:rPr lang="en-US" dirty="0" smtClean="0">
                <a:solidFill>
                  <a:srgbClr val="FF0000"/>
                </a:solidFill>
              </a:rPr>
              <a:t>Stiffness</a:t>
            </a:r>
          </a:p>
          <a:p>
            <a:r>
              <a:rPr lang="en-US" dirty="0" smtClean="0"/>
              <a:t>Weakness in hands and wrists</a:t>
            </a:r>
          </a:p>
          <a:p>
            <a:r>
              <a:rPr lang="en-US" dirty="0" smtClean="0"/>
              <a:t>Pain when flexing elbow</a:t>
            </a:r>
          </a:p>
        </p:txBody>
      </p:sp>
      <p:sp>
        <p:nvSpPr>
          <p:cNvPr id="4" name="Slide Number Placeholder 3"/>
          <p:cNvSpPr>
            <a:spLocks noGrp="1"/>
          </p:cNvSpPr>
          <p:nvPr>
            <p:ph type="sldNum" sz="quarter" idx="12"/>
          </p:nvPr>
        </p:nvSpPr>
        <p:spPr/>
        <p:txBody>
          <a:bodyPr/>
          <a:lstStyle/>
          <a:p>
            <a:fld id="{084B08B3-80BE-4085-812B-4E4D037AAC67}" type="slidenum">
              <a:rPr lang="en-US" smtClean="0"/>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p:txBody>
          <a:bodyPr/>
          <a:lstStyle/>
          <a:p>
            <a:r>
              <a:rPr lang="en-US" dirty="0" smtClean="0"/>
              <a:t>One of the first steps to treating golfer’s elbow is to let the elbow </a:t>
            </a:r>
            <a:r>
              <a:rPr lang="en-US" dirty="0" smtClean="0">
                <a:solidFill>
                  <a:srgbClr val="FF0000"/>
                </a:solidFill>
              </a:rPr>
              <a:t>rest</a:t>
            </a:r>
            <a:r>
              <a:rPr lang="en-US" dirty="0" smtClean="0"/>
              <a:t> from the activity that caused it in the first place.</a:t>
            </a:r>
          </a:p>
          <a:p>
            <a:r>
              <a:rPr lang="en-US" dirty="0" smtClean="0"/>
              <a:t>Using </a:t>
            </a:r>
            <a:r>
              <a:rPr lang="en-US" dirty="0" smtClean="0">
                <a:solidFill>
                  <a:srgbClr val="FF0000"/>
                </a:solidFill>
              </a:rPr>
              <a:t>anti-inflammatory</a:t>
            </a:r>
            <a:r>
              <a:rPr lang="en-US" dirty="0" smtClean="0"/>
              <a:t> over the counter medications can be effective to relieve pain. </a:t>
            </a:r>
          </a:p>
          <a:p>
            <a:r>
              <a:rPr lang="en-US" dirty="0" smtClean="0"/>
              <a:t>Putting </a:t>
            </a:r>
            <a:r>
              <a:rPr lang="en-US" dirty="0" smtClean="0">
                <a:solidFill>
                  <a:srgbClr val="FF0000"/>
                </a:solidFill>
              </a:rPr>
              <a:t>ice</a:t>
            </a:r>
            <a:r>
              <a:rPr lang="en-US" dirty="0" smtClean="0"/>
              <a:t> on the effected area is a treatment option. When applying ice, be sure to protect the skin from ice burn.</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93</a:t>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84B08B3-80BE-4085-812B-4E4D037AAC67}" type="slidenum">
              <a:rPr lang="en-US" smtClean="0"/>
              <a:pPr/>
              <a:t>94</a:t>
            </a:fld>
            <a:endParaRPr lang="en-US"/>
          </a:p>
        </p:txBody>
      </p:sp>
      <p:pic>
        <p:nvPicPr>
          <p:cNvPr id="2050" name="Picture 2" descr="C:\Documents and Settings\avandi\Desktop\wrist_anatomy_nerves01.jpg"/>
          <p:cNvPicPr>
            <a:picLocks noChangeAspect="1" noChangeArrowheads="1"/>
          </p:cNvPicPr>
          <p:nvPr/>
        </p:nvPicPr>
        <p:blipFill>
          <a:blip r:embed="rId2" cstate="print"/>
          <a:srcRect/>
          <a:stretch>
            <a:fillRect/>
          </a:stretch>
        </p:blipFill>
        <p:spPr bwMode="auto">
          <a:xfrm>
            <a:off x="1447800" y="609600"/>
            <a:ext cx="6639426" cy="5867400"/>
          </a:xfrm>
          <a:prstGeom prst="rect">
            <a:avLst/>
          </a:prstGeom>
          <a:noFill/>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Radial Nerve Injury</a:t>
            </a:r>
            <a:endParaRPr lang="en-US" dirty="0"/>
          </a:p>
        </p:txBody>
      </p:sp>
      <p:sp>
        <p:nvSpPr>
          <p:cNvPr id="3" name="Content Placeholder 2"/>
          <p:cNvSpPr>
            <a:spLocks noGrp="1"/>
          </p:cNvSpPr>
          <p:nvPr>
            <p:ph idx="1"/>
          </p:nvPr>
        </p:nvSpPr>
        <p:spPr>
          <a:xfrm>
            <a:off x="152400" y="1600200"/>
            <a:ext cx="3962400" cy="4525963"/>
          </a:xfrm>
        </p:spPr>
        <p:txBody>
          <a:bodyPr/>
          <a:lstStyle/>
          <a:p>
            <a:r>
              <a:rPr lang="en-US" dirty="0" smtClean="0"/>
              <a:t>The radial nerve attaches to the skin and muscles of certain areas of the arm, forearm, and hand.</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95</a:t>
            </a:fld>
            <a:endParaRPr lang="en-US"/>
          </a:p>
        </p:txBody>
      </p:sp>
      <p:pic>
        <p:nvPicPr>
          <p:cNvPr id="1026" name="Picture 2" descr="C:\Documents and Settings\avandi\Desktop\RadialNerve.gif"/>
          <p:cNvPicPr>
            <a:picLocks noChangeAspect="1" noChangeArrowheads="1"/>
          </p:cNvPicPr>
          <p:nvPr/>
        </p:nvPicPr>
        <p:blipFill>
          <a:blip r:embed="rId2" cstate="print"/>
          <a:srcRect/>
          <a:stretch>
            <a:fillRect/>
          </a:stretch>
        </p:blipFill>
        <p:spPr bwMode="auto">
          <a:xfrm>
            <a:off x="4495800" y="1600200"/>
            <a:ext cx="4267200" cy="4625600"/>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causes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improper use of </a:t>
            </a:r>
            <a:r>
              <a:rPr lang="en-US" dirty="0" smtClean="0">
                <a:solidFill>
                  <a:srgbClr val="FF0000"/>
                </a:solidFill>
              </a:rPr>
              <a:t>crutches</a:t>
            </a:r>
            <a:r>
              <a:rPr lang="en-US" dirty="0" smtClean="0"/>
              <a:t>, usually when a person </a:t>
            </a:r>
            <a:r>
              <a:rPr lang="en-US" dirty="0" smtClean="0">
                <a:solidFill>
                  <a:srgbClr val="FF0000"/>
                </a:solidFill>
              </a:rPr>
              <a:t>rests his or her weight </a:t>
            </a:r>
            <a:r>
              <a:rPr lang="en-US" dirty="0" smtClean="0"/>
              <a:t>on the armpits rather than the hands.</a:t>
            </a:r>
          </a:p>
          <a:p>
            <a:r>
              <a:rPr lang="en-US" dirty="0" smtClean="0"/>
              <a:t>hanging the arms </a:t>
            </a:r>
            <a:r>
              <a:rPr lang="en-US" dirty="0" smtClean="0">
                <a:solidFill>
                  <a:srgbClr val="FF0000"/>
                </a:solidFill>
              </a:rPr>
              <a:t>over the back of a chair </a:t>
            </a:r>
            <a:r>
              <a:rPr lang="en-US" dirty="0" smtClean="0"/>
              <a:t>for too long or lying on an arm for too long.</a:t>
            </a:r>
          </a:p>
          <a:p>
            <a:r>
              <a:rPr lang="en-US" dirty="0" smtClean="0">
                <a:solidFill>
                  <a:srgbClr val="FF0000"/>
                </a:solidFill>
              </a:rPr>
              <a:t>bone fracture </a:t>
            </a:r>
            <a:r>
              <a:rPr lang="en-US" dirty="0" smtClean="0"/>
              <a:t>involving the upper arm bone, or </a:t>
            </a:r>
            <a:r>
              <a:rPr lang="en-US" dirty="0" err="1" smtClean="0"/>
              <a:t>humerus</a:t>
            </a:r>
            <a:r>
              <a:rPr lang="en-US" dirty="0" smtClean="0"/>
              <a:t>.</a:t>
            </a:r>
          </a:p>
          <a:p>
            <a:r>
              <a:rPr lang="en-US" dirty="0" smtClean="0">
                <a:solidFill>
                  <a:srgbClr val="FF0000"/>
                </a:solidFill>
              </a:rPr>
              <a:t>Long-term or repeated </a:t>
            </a:r>
            <a:r>
              <a:rPr lang="en-US" dirty="0" smtClean="0"/>
              <a:t>constriction of the wrist (caused by wearing a tight watch strap, for example)</a:t>
            </a:r>
          </a:p>
          <a:p>
            <a:r>
              <a:rPr lang="en-US" dirty="0" smtClean="0"/>
              <a:t>Long-term pressure on the nerve </a:t>
            </a:r>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Abnormal sensations </a:t>
            </a:r>
          </a:p>
          <a:p>
            <a:r>
              <a:rPr lang="en-US" dirty="0" smtClean="0">
                <a:solidFill>
                  <a:srgbClr val="FF0000"/>
                </a:solidFill>
              </a:rPr>
              <a:t>Difficulty extending </a:t>
            </a:r>
            <a:r>
              <a:rPr lang="en-US" dirty="0" smtClean="0"/>
              <a:t>the arm at the elbow </a:t>
            </a:r>
          </a:p>
          <a:p>
            <a:r>
              <a:rPr lang="en-US" dirty="0" smtClean="0">
                <a:solidFill>
                  <a:srgbClr val="FF0000"/>
                </a:solidFill>
              </a:rPr>
              <a:t>Difficulty extending </a:t>
            </a:r>
            <a:r>
              <a:rPr lang="en-US" dirty="0" smtClean="0"/>
              <a:t>the wrist </a:t>
            </a:r>
          </a:p>
          <a:p>
            <a:r>
              <a:rPr lang="en-US" dirty="0" smtClean="0">
                <a:hlinkClick r:id="rId2" action="ppaction://hlinkfile"/>
              </a:rPr>
              <a:t>Numbness</a:t>
            </a:r>
            <a:r>
              <a:rPr lang="en-US" dirty="0" smtClean="0"/>
              <a:t>, decreased sensation, tingling, or burning sensation </a:t>
            </a:r>
          </a:p>
          <a:p>
            <a:r>
              <a:rPr lang="en-US" dirty="0" smtClean="0"/>
              <a:t>Pain </a:t>
            </a:r>
          </a:p>
          <a:p>
            <a:r>
              <a:rPr lang="en-US" dirty="0" smtClean="0"/>
              <a:t>Symptoms can affect the following:</a:t>
            </a:r>
          </a:p>
          <a:p>
            <a:r>
              <a:rPr lang="en-US" dirty="0" smtClean="0"/>
              <a:t>Hand or forearm ("back" of the hand) </a:t>
            </a:r>
          </a:p>
          <a:p>
            <a:r>
              <a:rPr lang="en-US" dirty="0" smtClean="0"/>
              <a:t>"</a:t>
            </a:r>
            <a:r>
              <a:rPr lang="en-US" dirty="0" smtClean="0">
                <a:solidFill>
                  <a:srgbClr val="FF0000"/>
                </a:solidFill>
              </a:rPr>
              <a:t>Thumb side</a:t>
            </a:r>
            <a:r>
              <a:rPr lang="en-US" dirty="0" smtClean="0"/>
              <a:t>" (radial surface) of the dorsal hand </a:t>
            </a:r>
          </a:p>
          <a:p>
            <a:r>
              <a:rPr lang="en-US" dirty="0" smtClean="0">
                <a:solidFill>
                  <a:srgbClr val="FF0000"/>
                </a:solidFill>
              </a:rPr>
              <a:t>Fingers</a:t>
            </a:r>
            <a:r>
              <a:rPr lang="en-US" dirty="0" smtClean="0"/>
              <a:t> nearest the thumb (</a:t>
            </a:r>
            <a:r>
              <a:rPr lang="en-US" dirty="0" smtClean="0">
                <a:solidFill>
                  <a:srgbClr val="FF0000"/>
                </a:solidFill>
              </a:rPr>
              <a:t>2nd and 3rd</a:t>
            </a:r>
            <a:r>
              <a:rPr lang="en-US" dirty="0" smtClean="0"/>
              <a:t>)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a:t>
            </a:r>
            <a:endParaRPr lang="en-US" dirty="0"/>
          </a:p>
        </p:txBody>
      </p:sp>
      <p:sp>
        <p:nvSpPr>
          <p:cNvPr id="3" name="Content Placeholder 2"/>
          <p:cNvSpPr>
            <a:spLocks noGrp="1"/>
          </p:cNvSpPr>
          <p:nvPr>
            <p:ph idx="1"/>
          </p:nvPr>
        </p:nvSpPr>
        <p:spPr/>
        <p:txBody>
          <a:bodyPr/>
          <a:lstStyle/>
          <a:p>
            <a:r>
              <a:rPr lang="en-US" dirty="0" smtClean="0">
                <a:hlinkClick r:id="rId2" action="ppaction://hlinkfile"/>
              </a:rPr>
              <a:t>EMG</a:t>
            </a:r>
            <a:r>
              <a:rPr lang="en-US" dirty="0" smtClean="0"/>
              <a:t> </a:t>
            </a:r>
          </a:p>
          <a:p>
            <a:r>
              <a:rPr lang="en-US" dirty="0" smtClean="0">
                <a:hlinkClick r:id="rId3" action="ppaction://hlinkfile"/>
              </a:rPr>
              <a:t>MRI</a:t>
            </a:r>
            <a:r>
              <a:rPr lang="en-US" dirty="0" smtClean="0"/>
              <a:t> of the head, neck, and shoulder </a:t>
            </a:r>
          </a:p>
          <a:p>
            <a:r>
              <a:rPr lang="en-US" dirty="0" smtClean="0">
                <a:hlinkClick r:id="rId4" action="ppaction://hlinkfile"/>
              </a:rPr>
              <a:t>Nerve biopsy</a:t>
            </a:r>
            <a:r>
              <a:rPr lang="en-US" dirty="0" smtClean="0"/>
              <a:t> </a:t>
            </a:r>
          </a:p>
          <a:p>
            <a:r>
              <a:rPr lang="en-US" dirty="0" smtClean="0">
                <a:hlinkClick r:id="rId5" action="ppaction://hlinkfile"/>
              </a:rPr>
              <a:t>Nerve conduction tests</a:t>
            </a:r>
            <a:r>
              <a:rPr lang="en-US" dirty="0" smtClean="0"/>
              <a:t> </a:t>
            </a:r>
          </a:p>
          <a:p>
            <a:pPr>
              <a:buNone/>
            </a:pPr>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endParaRPr lang="en-US" dirty="0"/>
          </a:p>
        </p:txBody>
      </p:sp>
      <p:sp>
        <p:nvSpPr>
          <p:cNvPr id="3" name="Content Placeholder 2"/>
          <p:cNvSpPr>
            <a:spLocks noGrp="1"/>
          </p:cNvSpPr>
          <p:nvPr>
            <p:ph idx="1"/>
          </p:nvPr>
        </p:nvSpPr>
        <p:spPr>
          <a:xfrm>
            <a:off x="457200" y="1371600"/>
            <a:ext cx="8001000" cy="4754563"/>
          </a:xfrm>
        </p:spPr>
        <p:txBody>
          <a:bodyPr>
            <a:normAutofit fontScale="77500" lnSpcReduction="20000"/>
          </a:bodyPr>
          <a:lstStyle/>
          <a:p>
            <a:r>
              <a:rPr lang="en-US" dirty="0" smtClean="0"/>
              <a:t>The goal of treatment is to maximize your ability to use the hand and arm.</a:t>
            </a:r>
          </a:p>
          <a:p>
            <a:r>
              <a:rPr lang="en-US" dirty="0" smtClean="0"/>
              <a:t>prescription pain medications to </a:t>
            </a:r>
            <a:r>
              <a:rPr lang="en-US" dirty="0" smtClean="0">
                <a:solidFill>
                  <a:srgbClr val="FF0000"/>
                </a:solidFill>
              </a:rPr>
              <a:t>control pain </a:t>
            </a:r>
          </a:p>
          <a:p>
            <a:r>
              <a:rPr lang="en-US" dirty="0" err="1" smtClean="0">
                <a:solidFill>
                  <a:srgbClr val="FF0000"/>
                </a:solidFill>
              </a:rPr>
              <a:t>Phenytoin</a:t>
            </a:r>
            <a:r>
              <a:rPr lang="en-US" dirty="0" smtClean="0"/>
              <a:t>, </a:t>
            </a:r>
            <a:r>
              <a:rPr lang="en-US" dirty="0" err="1" smtClean="0">
                <a:solidFill>
                  <a:srgbClr val="FF0000"/>
                </a:solidFill>
              </a:rPr>
              <a:t>carbamazepine</a:t>
            </a:r>
            <a:r>
              <a:rPr lang="en-US" dirty="0" smtClean="0"/>
              <a:t>, or </a:t>
            </a:r>
            <a:r>
              <a:rPr lang="en-US" dirty="0" err="1" smtClean="0"/>
              <a:t>tricyclic</a:t>
            </a:r>
            <a:r>
              <a:rPr lang="en-US" dirty="0" smtClean="0"/>
              <a:t> </a:t>
            </a:r>
            <a:r>
              <a:rPr lang="en-US" dirty="0" smtClean="0">
                <a:solidFill>
                  <a:srgbClr val="FF0000"/>
                </a:solidFill>
              </a:rPr>
              <a:t>antidepressants</a:t>
            </a:r>
            <a:r>
              <a:rPr lang="en-US" dirty="0" smtClean="0"/>
              <a:t> (</a:t>
            </a:r>
            <a:r>
              <a:rPr lang="en-US" dirty="0" err="1" smtClean="0"/>
              <a:t>amitriptyline</a:t>
            </a:r>
            <a:r>
              <a:rPr lang="en-US" dirty="0" smtClean="0"/>
              <a:t>) to reduce stabbing pain </a:t>
            </a:r>
          </a:p>
          <a:p>
            <a:r>
              <a:rPr lang="en-US" dirty="0" smtClean="0">
                <a:solidFill>
                  <a:srgbClr val="FF0000"/>
                </a:solidFill>
              </a:rPr>
              <a:t>Steroids</a:t>
            </a:r>
            <a:r>
              <a:rPr lang="en-US" dirty="0" smtClean="0"/>
              <a:t> (prednisone) to reduce swelling </a:t>
            </a:r>
          </a:p>
          <a:p>
            <a:r>
              <a:rPr lang="en-US" dirty="0" smtClean="0"/>
              <a:t>Whenever possible, avoid or minimize your use of medications to reduce the risk of side effects.</a:t>
            </a:r>
          </a:p>
          <a:p>
            <a:r>
              <a:rPr lang="en-US" dirty="0" smtClean="0"/>
              <a:t>Other treatments include:</a:t>
            </a:r>
          </a:p>
          <a:p>
            <a:r>
              <a:rPr lang="en-US" dirty="0" smtClean="0">
                <a:solidFill>
                  <a:srgbClr val="FF0000"/>
                </a:solidFill>
              </a:rPr>
              <a:t>Braces</a:t>
            </a:r>
            <a:r>
              <a:rPr lang="en-US" dirty="0" smtClean="0"/>
              <a:t>, </a:t>
            </a:r>
            <a:r>
              <a:rPr lang="en-US" dirty="0" smtClean="0">
                <a:hlinkClick r:id="rId3" action="ppaction://hlinkfile"/>
              </a:rPr>
              <a:t>splints</a:t>
            </a:r>
            <a:r>
              <a:rPr lang="en-US" dirty="0" smtClean="0"/>
              <a:t>, or other appliances to help you use the hand in severe cases </a:t>
            </a:r>
          </a:p>
          <a:p>
            <a:r>
              <a:rPr lang="en-US" dirty="0" smtClean="0"/>
              <a:t>Physical therapy to help maintain muscle strength.</a:t>
            </a:r>
          </a:p>
          <a:p>
            <a:r>
              <a:rPr lang="en-US" dirty="0" smtClean="0"/>
              <a:t>Surgery to remove masses that press on the nerve may help.</a:t>
            </a:r>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084B08B3-80BE-4085-812B-4E4D037AAC67}" type="slidenum">
              <a:rPr lang="en-US" smtClean="0"/>
              <a:pPr/>
              <a:t>99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3123</TotalTime>
  <Words>14833</Words>
  <Application>Microsoft Office PowerPoint</Application>
  <PresentationFormat>On-screen Show (4:3)</PresentationFormat>
  <Paragraphs>1515</Paragraphs>
  <Slides>260</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260</vt:i4>
      </vt:variant>
    </vt:vector>
  </HeadingPairs>
  <TitlesOfParts>
    <vt:vector size="274" baseType="lpstr">
      <vt:lpstr>2  Mitra_4 (MRT)</vt:lpstr>
      <vt:lpstr>Arial</vt:lpstr>
      <vt:lpstr>B Elm</vt:lpstr>
      <vt:lpstr>B Lotus</vt:lpstr>
      <vt:lpstr>B Nazanin</vt:lpstr>
      <vt:lpstr>B Titr</vt:lpstr>
      <vt:lpstr>B Yagut</vt:lpstr>
      <vt:lpstr>Calibri</vt:lpstr>
      <vt:lpstr>Franklin Gothic Book</vt:lpstr>
      <vt:lpstr>Tahoma</vt:lpstr>
      <vt:lpstr>Times New Roman</vt:lpstr>
      <vt:lpstr>Wingdings</vt:lpstr>
      <vt:lpstr>Wingdings 2</vt:lpstr>
      <vt:lpstr>Technic</vt:lpstr>
      <vt:lpstr>Pathology </vt:lpstr>
      <vt:lpstr>Shoulder joint</vt:lpstr>
      <vt:lpstr>Rotator cuff</vt:lpstr>
      <vt:lpstr>Shoulder joint</vt:lpstr>
      <vt:lpstr>Clavicle Fracture</vt:lpstr>
      <vt:lpstr>Clavicle Fracture</vt:lpstr>
      <vt:lpstr>Symptoms </vt:lpstr>
      <vt:lpstr>Exercises</vt:lpstr>
      <vt:lpstr>Healing Time </vt:lpstr>
      <vt:lpstr>Shoulder dislocation</vt:lpstr>
      <vt:lpstr>Acromioclavicular dislocation</vt:lpstr>
      <vt:lpstr>Acromioclavicular dislocation</vt:lpstr>
      <vt:lpstr>Acromioclavicular dislocation</vt:lpstr>
      <vt:lpstr>Causes</vt:lpstr>
      <vt:lpstr>Symptoms</vt:lpstr>
      <vt:lpstr>Diagnosis</vt:lpstr>
      <vt:lpstr>Treatment</vt:lpstr>
      <vt:lpstr>Treatment</vt:lpstr>
      <vt:lpstr>Rehabilitation</vt:lpstr>
      <vt:lpstr>Rehabilitation</vt:lpstr>
      <vt:lpstr>Rehabilitation</vt:lpstr>
      <vt:lpstr>Rehabilitation</vt:lpstr>
      <vt:lpstr>Sternoclavicular Joint Injury</vt:lpstr>
      <vt:lpstr>Anatomy</vt:lpstr>
      <vt:lpstr>Anatomy</vt:lpstr>
      <vt:lpstr>Causes</vt:lpstr>
      <vt:lpstr>Causes</vt:lpstr>
      <vt:lpstr>Causes</vt:lpstr>
      <vt:lpstr>Symptoms: Dislocation </vt:lpstr>
      <vt:lpstr>Sprains </vt:lpstr>
      <vt:lpstr>Diagnosis</vt:lpstr>
      <vt:lpstr>Nonsurgical Treatment Sprains : </vt:lpstr>
      <vt:lpstr>Anterior Dislocation </vt:lpstr>
      <vt:lpstr>Posterior Dislocation </vt:lpstr>
      <vt:lpstr>Posterior Dislocation </vt:lpstr>
      <vt:lpstr>Rehabilitation</vt:lpstr>
      <vt:lpstr>Rehabilitation</vt:lpstr>
      <vt:lpstr>Rehabilitation</vt:lpstr>
      <vt:lpstr>Rehabilitation</vt:lpstr>
      <vt:lpstr>پارگی تاندون عضله فوق خاری</vt:lpstr>
      <vt:lpstr>Tears of the subscapularis</vt:lpstr>
      <vt:lpstr>Diagnosis</vt:lpstr>
      <vt:lpstr>Diagnosis</vt:lpstr>
      <vt:lpstr>Diagnosis</vt:lpstr>
      <vt:lpstr>Dislocation of long head biceps</vt:lpstr>
      <vt:lpstr>Dislocation of long head biceps</vt:lpstr>
      <vt:lpstr>SHOULDER &amp; UPPER ARM INJURIES - Deltoid Muscle Strain/Rupture</vt:lpstr>
      <vt:lpstr>Symtoms for Deltoid Muscle Strain </vt:lpstr>
      <vt:lpstr>Treatment</vt:lpstr>
      <vt:lpstr>Suprascapular nerve injuries </vt:lpstr>
      <vt:lpstr>Suprascapular nerve injuries </vt:lpstr>
      <vt:lpstr>   Clinical Evaluation </vt:lpstr>
      <vt:lpstr>   Clinical Evaluation </vt:lpstr>
      <vt:lpstr>Physical Examination</vt:lpstr>
      <vt:lpstr>Treatment </vt:lpstr>
      <vt:lpstr>Treatment</vt:lpstr>
      <vt:lpstr>Axillary nerve injury</vt:lpstr>
      <vt:lpstr>Mode of injury</vt:lpstr>
      <vt:lpstr>Symptoms</vt:lpstr>
      <vt:lpstr>Symptoms</vt:lpstr>
      <vt:lpstr>Exams and Tests</vt:lpstr>
      <vt:lpstr>Treatment</vt:lpstr>
      <vt:lpstr>آسیب عصب سینه ای</vt:lpstr>
      <vt:lpstr>Rupture of the pectoralis major muscle</vt:lpstr>
      <vt:lpstr>Anatomy</vt:lpstr>
      <vt:lpstr>Diagnosis of injury</vt:lpstr>
      <vt:lpstr>Rehabilitation </vt:lpstr>
      <vt:lpstr>Biceps Tendon Tear at the Shoulder</vt:lpstr>
      <vt:lpstr>Biceps Tendon Tear at the Shoulder</vt:lpstr>
      <vt:lpstr>Description</vt:lpstr>
      <vt:lpstr>Cause</vt:lpstr>
      <vt:lpstr>Risk Factors</vt:lpstr>
      <vt:lpstr>Symptoms</vt:lpstr>
      <vt:lpstr>Symptoms</vt:lpstr>
      <vt:lpstr>Nonsurgical Treatment</vt:lpstr>
      <vt:lpstr>Inflammation and rupture of the triceps tendon</vt:lpstr>
      <vt:lpstr>Symptoms </vt:lpstr>
      <vt:lpstr>Treatment</vt:lpstr>
      <vt:lpstr>Tennis Elbow (Lateral Epicondylitis)</vt:lpstr>
      <vt:lpstr>Tennis Elbow (Lateral Epicondylitis)</vt:lpstr>
      <vt:lpstr>Tennis Elbow Symptoms</vt:lpstr>
      <vt:lpstr>What you can do</vt:lpstr>
      <vt:lpstr>Prevention</vt:lpstr>
      <vt:lpstr>Tennis Elbow Exercises</vt:lpstr>
      <vt:lpstr>Medical treatment (if physical therapy does not work) </vt:lpstr>
      <vt:lpstr>Tennis Elbow (Lateral Epicondylitis)</vt:lpstr>
      <vt:lpstr>Cause </vt:lpstr>
      <vt:lpstr>Nonsurgical Treatment </vt:lpstr>
      <vt:lpstr>Rehabilitation</vt:lpstr>
      <vt:lpstr>Golfers Elbow</vt:lpstr>
      <vt:lpstr>Sources of repetitive movement</vt:lpstr>
      <vt:lpstr>Symptoms of golfer’s elbow</vt:lpstr>
      <vt:lpstr>Treatment </vt:lpstr>
      <vt:lpstr>PowerPoint Presentation</vt:lpstr>
      <vt:lpstr>Radial Nerve Injury</vt:lpstr>
      <vt:lpstr>causes </vt:lpstr>
      <vt:lpstr>Symptoms </vt:lpstr>
      <vt:lpstr>Tests </vt:lpstr>
      <vt:lpstr>Treatment</vt:lpstr>
      <vt:lpstr>Ulnar nerve injury </vt:lpstr>
      <vt:lpstr>Causes</vt:lpstr>
      <vt:lpstr>Symptoms of Ulnar nerve injury</vt:lpstr>
      <vt:lpstr>Treatment</vt:lpstr>
      <vt:lpstr>Distal median nerve dysfunction</vt:lpstr>
      <vt:lpstr>Causes</vt:lpstr>
      <vt:lpstr>Symptoms</vt:lpstr>
      <vt:lpstr>Treatment</vt:lpstr>
      <vt:lpstr>Olecranon Bursitis - Student's Elbow</vt:lpstr>
      <vt:lpstr>Symptoms </vt:lpstr>
      <vt:lpstr>symptoms </vt:lpstr>
      <vt:lpstr>treatment </vt:lpstr>
      <vt:lpstr>treatment</vt:lpstr>
      <vt:lpstr>Elbow Dislocations and Fracture-Dislocations </vt:lpstr>
      <vt:lpstr>Anatomy </vt:lpstr>
      <vt:lpstr>Cause </vt:lpstr>
      <vt:lpstr>Symptoms </vt:lpstr>
      <vt:lpstr>Treatment </vt:lpstr>
      <vt:lpstr>Loose Bodies in the Elbow Joint </vt:lpstr>
      <vt:lpstr>Common Causes</vt:lpstr>
      <vt:lpstr>Symptoms </vt:lpstr>
      <vt:lpstr>Non-Operative Treatment  </vt:lpstr>
      <vt:lpstr>Wrist fracture </vt:lpstr>
      <vt:lpstr>What caused it?</vt:lpstr>
      <vt:lpstr>What caused it?</vt:lpstr>
      <vt:lpstr>Symptoms </vt:lpstr>
      <vt:lpstr>Treatment </vt:lpstr>
      <vt:lpstr>Smith's Fracture</vt:lpstr>
      <vt:lpstr>Scaphoid Fracture</vt:lpstr>
      <vt:lpstr>Cause</vt:lpstr>
      <vt:lpstr>Symptoms</vt:lpstr>
      <vt:lpstr>Treatment</vt:lpstr>
      <vt:lpstr>Surgical Treatment </vt:lpstr>
      <vt:lpstr>Carpal Tunnel Syndrome </vt:lpstr>
      <vt:lpstr>Carpal Tunnel Syndrome </vt:lpstr>
      <vt:lpstr>Ulnar Nerve Compression Syndromes</vt:lpstr>
      <vt:lpstr>Symptoms</vt:lpstr>
      <vt:lpstr>Sprained Thumb Injury Explained</vt:lpstr>
      <vt:lpstr>Cause </vt:lpstr>
      <vt:lpstr>Sprained Thumb Signs &amp; Symptoms</vt:lpstr>
      <vt:lpstr>Sprained Thumb Treatment</vt:lpstr>
      <vt:lpstr>vertebral column</vt:lpstr>
      <vt:lpstr>The Intervertebral Disk </vt:lpstr>
      <vt:lpstr>What function does an intervertebral disk serve?</vt:lpstr>
      <vt:lpstr>Role of vertebral column</vt:lpstr>
      <vt:lpstr>پایداری ستون مهره ها</vt:lpstr>
      <vt:lpstr>آسیب های گردن</vt:lpstr>
      <vt:lpstr>آسیب گردنی</vt:lpstr>
      <vt:lpstr>علائم</vt:lpstr>
      <vt:lpstr>انتشار درد از گردن</vt:lpstr>
      <vt:lpstr>علائم و تشخیص</vt:lpstr>
      <vt:lpstr>درمان</vt:lpstr>
      <vt:lpstr>آسیب های مهره های پشتی و کمری</vt:lpstr>
      <vt:lpstr>پارگی عضله های ناحیه کمر و پشت</vt:lpstr>
      <vt:lpstr>التهاب در محل اتصال تاندون عضله</vt:lpstr>
      <vt:lpstr>کمر درد</vt:lpstr>
      <vt:lpstr>علائم</vt:lpstr>
      <vt:lpstr>درمان </vt:lpstr>
      <vt:lpstr>سیاتیک</vt:lpstr>
      <vt:lpstr>فتق دیسک</vt:lpstr>
      <vt:lpstr>انواع فتق دیسک</vt:lpstr>
      <vt:lpstr>انواع فتق دیسک</vt:lpstr>
      <vt:lpstr>علائم</vt:lpstr>
      <vt:lpstr>درمان</vt:lpstr>
      <vt:lpstr>بهبودی و عوارض</vt:lpstr>
      <vt:lpstr>Ankle Sprain</vt:lpstr>
      <vt:lpstr>Overview</vt:lpstr>
      <vt:lpstr>What causes ankle sprains?</vt:lpstr>
      <vt:lpstr>types of ankle sprains</vt:lpstr>
      <vt:lpstr>types of ankle sprains</vt:lpstr>
      <vt:lpstr>What are the symptoms?</vt:lpstr>
      <vt:lpstr>What are the symptoms?</vt:lpstr>
      <vt:lpstr>How is an ankle sprain diagnosed?</vt:lpstr>
      <vt:lpstr>How is it treated?</vt:lpstr>
      <vt:lpstr>PowerPoint Presentation</vt:lpstr>
      <vt:lpstr>Proper treatment and rehabilitation </vt:lpstr>
      <vt:lpstr>PowerPoint Presentation</vt:lpstr>
      <vt:lpstr>What kind of rehabilitation program should you follow?</vt:lpstr>
      <vt:lpstr>Side-to-side knee swing exercise  </vt:lpstr>
      <vt:lpstr>Type of ankle sprain</vt:lpstr>
      <vt:lpstr>PowerPoint Presentation</vt:lpstr>
      <vt:lpstr>Shin Splints (Tibial Stress Syndrome)</vt:lpstr>
      <vt:lpstr>What are shin splints?</vt:lpstr>
      <vt:lpstr>What are shin splints symptoms?</vt:lpstr>
      <vt:lpstr>What are shin splints symptoms?</vt:lpstr>
      <vt:lpstr>What causes shin splints?</vt:lpstr>
      <vt:lpstr>How are shin splints diagnosed?</vt:lpstr>
      <vt:lpstr>Symptoms of shin splints: </vt:lpstr>
      <vt:lpstr>Shin Splints Treatment </vt:lpstr>
      <vt:lpstr>What can the athlete do about shin splints? </vt:lpstr>
      <vt:lpstr>What can the athlete do about shin splints? </vt:lpstr>
      <vt:lpstr>What can a sports injury clinic or doctor do? </vt:lpstr>
      <vt:lpstr>Causes </vt:lpstr>
      <vt:lpstr>Prevention</vt:lpstr>
      <vt:lpstr>Prevention</vt:lpstr>
      <vt:lpstr>Compartment Syndrome</vt:lpstr>
      <vt:lpstr>Compartment Syndrome</vt:lpstr>
      <vt:lpstr>Anatomy</vt:lpstr>
      <vt:lpstr>PowerPoint Presentation</vt:lpstr>
      <vt:lpstr>Description</vt:lpstr>
      <vt:lpstr>Description</vt:lpstr>
      <vt:lpstr>Cause</vt:lpstr>
      <vt:lpstr>Cause</vt:lpstr>
      <vt:lpstr>Cause</vt:lpstr>
      <vt:lpstr>Chronic (Exertional) Compartment Syndrome</vt:lpstr>
      <vt:lpstr>Symptoms</vt:lpstr>
      <vt:lpstr>Chronic (Exertional) Compartment Syndrome</vt:lpstr>
      <vt:lpstr>Treatment</vt:lpstr>
      <vt:lpstr>Treatment</vt:lpstr>
      <vt:lpstr>Lateral collateral ligament (LCL) injury</vt:lpstr>
      <vt:lpstr>Considerations</vt:lpstr>
      <vt:lpstr>Causes</vt:lpstr>
      <vt:lpstr>Symptoms</vt:lpstr>
      <vt:lpstr>First Aid</vt:lpstr>
      <vt:lpstr>First Aid</vt:lpstr>
      <vt:lpstr>First Aid</vt:lpstr>
      <vt:lpstr>Medial collateral ligament (MCL) injury of the knee</vt:lpstr>
      <vt:lpstr>Considerations</vt:lpstr>
      <vt:lpstr>Causes</vt:lpstr>
      <vt:lpstr>Symptoms</vt:lpstr>
      <vt:lpstr>First Aid</vt:lpstr>
      <vt:lpstr>ارزیابی صدمات زانو</vt:lpstr>
      <vt:lpstr>Focused History Questions </vt:lpstr>
      <vt:lpstr>Focused History Questions2</vt:lpstr>
      <vt:lpstr>Focused History Questions3</vt:lpstr>
      <vt:lpstr>Historical Clues to Knee Injury Diagnoses</vt:lpstr>
      <vt:lpstr>Inspect Knee-Related Muscles</vt:lpstr>
      <vt:lpstr>Range Of Motion Testing</vt:lpstr>
      <vt:lpstr>Strength Testing</vt:lpstr>
      <vt:lpstr>Special Tests - Ligaments</vt:lpstr>
      <vt:lpstr>Stress Testing of Ligaments</vt:lpstr>
      <vt:lpstr>Collateral Ligament Assessment</vt:lpstr>
      <vt:lpstr>Valgus Stress Test for MCL*</vt:lpstr>
      <vt:lpstr>Varus Stress Test for LCL*</vt:lpstr>
      <vt:lpstr>Anterior Drawer Test for ACL</vt:lpstr>
      <vt:lpstr>Posterior Drawer Testing- PCL*</vt:lpstr>
      <vt:lpstr>Assess Meniscus – Knee Flexion</vt:lpstr>
      <vt:lpstr>Tests that we do not recommend routinely</vt:lpstr>
      <vt:lpstr>Medial Ligament Sprain</vt:lpstr>
      <vt:lpstr>What is a medial ligament injury?</vt:lpstr>
      <vt:lpstr>Type of injury</vt:lpstr>
      <vt:lpstr>Grade 1 symptoms:</vt:lpstr>
      <vt:lpstr>Grade 2 symptoms:</vt:lpstr>
      <vt:lpstr>Grade 3 symptoms:</vt:lpstr>
      <vt:lpstr>To test for medial ligament damage:</vt:lpstr>
      <vt:lpstr>What can the athlete do?</vt:lpstr>
      <vt:lpstr>Treatment</vt:lpstr>
      <vt:lpstr>Prevention</vt:lpstr>
      <vt:lpstr>Rehabilitation Exercises </vt:lpstr>
      <vt:lpstr>Rehabilitation Exercises </vt:lpstr>
      <vt:lpstr>Rehabilitation Exercises </vt:lpstr>
      <vt:lpstr>Torn Anterior Cruciate Ligament / ACL Knee Injury</vt:lpstr>
      <vt:lpstr>Anterior Cruciate Ligament</vt:lpstr>
      <vt:lpstr>How does a torn ACL occur?</vt:lpstr>
      <vt:lpstr>Symptoms of a torn ACL</vt:lpstr>
      <vt:lpstr>Treatment for an Anterior Cruciate Rupture </vt:lpstr>
      <vt:lpstr>Medial Cartilage Meniscus Injury</vt:lpstr>
      <vt:lpstr>What is a Medial Meniscus Injury?</vt:lpstr>
      <vt:lpstr>What are the Symptoms?</vt:lpstr>
      <vt:lpstr>Types of Meniscal Tear:</vt:lpstr>
      <vt:lpstr>Treatment for medial cartilage injury </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dc:title>
  <dc:creator>MRT</dc:creator>
  <cp:lastModifiedBy>Mohsen</cp:lastModifiedBy>
  <cp:revision>430</cp:revision>
  <dcterms:created xsi:type="dcterms:W3CDTF">2010-03-03T03:37:23Z</dcterms:created>
  <dcterms:modified xsi:type="dcterms:W3CDTF">2021-12-12T09:17:57Z</dcterms:modified>
</cp:coreProperties>
</file>