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83" r:id="rId2"/>
    <p:sldMasterId id="2147483660" r:id="rId3"/>
    <p:sldMasterId id="2147483678" r:id="rId4"/>
  </p:sldMasterIdLst>
  <p:notesMasterIdLst>
    <p:notesMasterId r:id="rId30"/>
  </p:notesMasterIdLst>
  <p:handoutMasterIdLst>
    <p:handoutMasterId r:id="rId31"/>
  </p:handoutMasterIdLst>
  <p:sldIdLst>
    <p:sldId id="283" r:id="rId5"/>
    <p:sldId id="284" r:id="rId6"/>
    <p:sldId id="289" r:id="rId7"/>
    <p:sldId id="290" r:id="rId8"/>
    <p:sldId id="291" r:id="rId9"/>
    <p:sldId id="292" r:id="rId10"/>
    <p:sldId id="293" r:id="rId11"/>
    <p:sldId id="363" r:id="rId12"/>
    <p:sldId id="294" r:id="rId13"/>
    <p:sldId id="297" r:id="rId14"/>
    <p:sldId id="298" r:id="rId15"/>
    <p:sldId id="299" r:id="rId16"/>
    <p:sldId id="364" r:id="rId17"/>
    <p:sldId id="312" r:id="rId18"/>
    <p:sldId id="365" r:id="rId19"/>
    <p:sldId id="366" r:id="rId20"/>
    <p:sldId id="360" r:id="rId21"/>
    <p:sldId id="317" r:id="rId22"/>
    <p:sldId id="318" r:id="rId23"/>
    <p:sldId id="326" r:id="rId24"/>
    <p:sldId id="327" r:id="rId25"/>
    <p:sldId id="361" r:id="rId26"/>
    <p:sldId id="367" r:id="rId27"/>
    <p:sldId id="368" r:id="rId28"/>
    <p:sldId id="369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accent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accent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accent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accent2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31"/>
    <a:srgbClr val="000099"/>
    <a:srgbClr val="333399"/>
    <a:srgbClr val="FFEDB9"/>
    <a:srgbClr val="5B82FF"/>
    <a:srgbClr val="0033CC"/>
    <a:srgbClr val="6666FF"/>
    <a:srgbClr val="FFE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1" autoAdjust="0"/>
    <p:restoredTop sz="86401" autoAdjust="0"/>
  </p:normalViewPr>
  <p:slideViewPr>
    <p:cSldViewPr snapToGrid="0">
      <p:cViewPr varScale="1">
        <p:scale>
          <a:sx n="76" d="100"/>
          <a:sy n="76" d="100"/>
        </p:scale>
        <p:origin x="1085" y="48"/>
      </p:cViewPr>
      <p:guideLst>
        <p:guide orient="horz" pos="27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-14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334B4A0-A6FC-428E-B426-61644DEC4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11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05E8EBE-2BE5-4A4C-B6E7-E9824303B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86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84" y="102011"/>
            <a:ext cx="8558316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25131" y="1562355"/>
            <a:ext cx="3700343" cy="473851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77332" y="1550796"/>
            <a:ext cx="3895740" cy="494525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69" y="468776"/>
            <a:ext cx="8206702" cy="801183"/>
          </a:xfrm>
        </p:spPr>
        <p:txBody>
          <a:bodyPr anchor="t"/>
          <a:lstStyle>
            <a:lvl1pPr algn="ctr">
              <a:defRPr sz="25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854075" y="1506719"/>
            <a:ext cx="7083425" cy="465137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93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1178E-E62D-46D8-B3FB-48E5BEDCF7CC}" type="datetimeFigureOut">
              <a:rPr lang="en-US"/>
              <a:pPr>
                <a:defRPr/>
              </a:pPr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E61E6-B97D-4838-B42E-26F030FDD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D93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19C93-764A-4DD7-B987-60DEF21C9014}" type="datetimeFigureOut">
              <a:rPr lang="en-US"/>
              <a:pPr>
                <a:defRPr/>
              </a:pPr>
              <a:t>12/18/2021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5629D-DAED-4B88-86F3-3C4FEAB5B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840E6-E7E5-4F2C-8654-D70CCCB40865}" type="datetimeFigureOut">
              <a:rPr lang="en-US"/>
              <a:pPr>
                <a:defRPr/>
              </a:pPr>
              <a:t>12/18/2021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AC4FA-0FAD-473A-9BB6-50D44B07A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2211"/>
            <a:ext cx="8534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499" y="1546515"/>
            <a:ext cx="7986483" cy="431800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51" y="2332037"/>
            <a:ext cx="8237408" cy="3663561"/>
          </a:xfrm>
          <a:prstGeom prst="rect">
            <a:avLst/>
          </a:prstGeom>
        </p:spPr>
        <p:txBody>
          <a:bodyPr/>
          <a:lstStyle>
            <a:lvl2pPr>
              <a:defRPr>
                <a:latin typeface="Arial (Body)"/>
                <a:cs typeface="Arial (Body)"/>
              </a:defRPr>
            </a:lvl2pPr>
            <a:lvl3pPr>
              <a:defRPr>
                <a:latin typeface="Arial (Body)"/>
                <a:cs typeface="Arial (Body)"/>
              </a:defRPr>
            </a:lvl3pPr>
            <a:lvl4pPr>
              <a:defRPr>
                <a:latin typeface="Arial (Body)"/>
                <a:cs typeface="Arial (Body)"/>
              </a:defRPr>
            </a:lvl4pPr>
            <a:lvl5pPr>
              <a:defRPr>
                <a:latin typeface="Arial (Body)"/>
                <a:cs typeface="Arial (Body)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50800" dist="38100" dir="2700000">
                    <a:srgbClr val="000000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886ED-4BF3-4666-83C5-4055A6D33755}" type="datetimeFigureOut">
              <a:rPr lang="en-US"/>
              <a:pPr>
                <a:defRPr/>
              </a:pPr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26EAF-EBC4-4AEA-A841-C19659DB8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84" y="102011"/>
            <a:ext cx="8558316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39645" y="1379190"/>
            <a:ext cx="8206702" cy="473851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69" y="349595"/>
            <a:ext cx="8206702" cy="566738"/>
          </a:xfrm>
        </p:spPr>
        <p:txBody>
          <a:bodyPr anchor="b"/>
          <a:lstStyle>
            <a:lvl1pPr algn="ctr">
              <a:defRPr sz="25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025838" y="1135624"/>
            <a:ext cx="7217501" cy="4992192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69" y="349595"/>
            <a:ext cx="8206702" cy="566738"/>
          </a:xfrm>
        </p:spPr>
        <p:txBody>
          <a:bodyPr anchor="b"/>
          <a:lstStyle>
            <a:lvl1pPr algn="ctr">
              <a:defRPr sz="25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854075" y="1319213"/>
            <a:ext cx="7083425" cy="4651375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84" y="281265"/>
            <a:ext cx="8558316" cy="10568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25131" y="1562355"/>
            <a:ext cx="3700343" cy="473851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77332" y="1550796"/>
            <a:ext cx="3895740" cy="494525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84" y="289517"/>
            <a:ext cx="8558316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39645" y="1489989"/>
            <a:ext cx="8206702" cy="473851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69" y="485823"/>
            <a:ext cx="8206702" cy="818229"/>
          </a:xfrm>
        </p:spPr>
        <p:txBody>
          <a:bodyPr anchor="t"/>
          <a:lstStyle>
            <a:lvl1pPr algn="ctr">
              <a:defRPr sz="25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025838" y="1468021"/>
            <a:ext cx="7217501" cy="4992192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AutoShape 17"/>
          <p:cNvSpPr>
            <a:spLocks noChangeArrowheads="1"/>
          </p:cNvSpPr>
          <p:nvPr/>
        </p:nvSpPr>
        <p:spPr bwMode="auto">
          <a:xfrm>
            <a:off x="207963" y="207963"/>
            <a:ext cx="8707437" cy="6397625"/>
          </a:xfrm>
          <a:prstGeom prst="roundRect">
            <a:avLst>
              <a:gd name="adj" fmla="val 293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16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7688" y="1355725"/>
            <a:ext cx="8051800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 flipV="1">
            <a:off x="427038" y="958850"/>
            <a:ext cx="8223250" cy="587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tx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effectLst>
            <a:outerShdw blurRad="50800" dist="38100" dir="2700000">
              <a:schemeClr val="bg1">
                <a:alpha val="41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AutoShape 17"/>
          <p:cNvSpPr>
            <a:spLocks noChangeArrowheads="1"/>
          </p:cNvSpPr>
          <p:nvPr/>
        </p:nvSpPr>
        <p:spPr bwMode="auto">
          <a:xfrm>
            <a:off x="207963" y="207963"/>
            <a:ext cx="8707437" cy="6397625"/>
          </a:xfrm>
          <a:prstGeom prst="roundRect">
            <a:avLst>
              <a:gd name="adj" fmla="val 293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80988"/>
            <a:ext cx="85344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7688" y="1474788"/>
            <a:ext cx="8051800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 flipV="1">
            <a:off x="427038" y="1316038"/>
            <a:ext cx="8223250" cy="587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tx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60" r:id="rId6"/>
  </p:sldLayoutIdLst>
  <p:transition>
    <p:split orient="vert" dir="in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effectLst>
            <a:outerShdw blurRad="50800" dist="38100" dir="2700000">
              <a:schemeClr val="bg1">
                <a:alpha val="41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500" y="-20638"/>
            <a:ext cx="8499475" cy="1143001"/>
          </a:xfrm>
          <a:prstGeom prst="rect">
            <a:avLst/>
          </a:prstGeom>
          <a:effectLst>
            <a:outerShdw blurRad="50800" dist="38100" dir="2700000">
              <a:srgbClr val="000000"/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1313" y="1338263"/>
            <a:ext cx="84756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85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8B94C45-4C3C-4AD7-8BFB-97E3CA37CFE6}" type="datetimeFigureOut">
              <a:rPr lang="en-US"/>
              <a:pPr>
                <a:defRPr/>
              </a:pPr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85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85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CC07C54-57A6-4C2E-B417-82939E460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2"/>
          <p:cNvSpPr>
            <a:spLocks noChangeArrowheads="1"/>
          </p:cNvSpPr>
          <p:nvPr/>
        </p:nvSpPr>
        <p:spPr bwMode="auto">
          <a:xfrm>
            <a:off x="333375" y="769938"/>
            <a:ext cx="8448675" cy="42862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FFFFFF"/>
              </a:gs>
              <a:gs pos="100000">
                <a:srgbClr val="CC9900"/>
              </a:gs>
            </a:gsLst>
            <a:lin ang="0" scaled="1"/>
          </a:gradFill>
          <a:ln w="9525">
            <a:solidFill>
              <a:srgbClr val="FFD93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endParaRPr lang="en-US">
              <a:latin typeface="Arial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61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400" b="1" kern="1200" cap="all" spc="600">
          <a:ln>
            <a:solidFill>
              <a:srgbClr val="FFD931"/>
            </a:solidFill>
          </a:ln>
          <a:solidFill>
            <a:srgbClr val="FFD931"/>
          </a:solidFill>
          <a:latin typeface="Arial (Headings)"/>
          <a:ea typeface="Arial (Headings)"/>
          <a:cs typeface="Arial (Headings)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D931"/>
          </a:solidFill>
          <a:latin typeface="Arial (Headings)"/>
          <a:ea typeface="Arial (Headings)"/>
          <a:cs typeface="Arial (Headings)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D931"/>
          </a:solidFill>
          <a:latin typeface="Arial (Headings)"/>
          <a:ea typeface="Arial (Headings)"/>
          <a:cs typeface="Arial (Headings)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D931"/>
          </a:solidFill>
          <a:latin typeface="Arial (Headings)"/>
          <a:ea typeface="Arial (Headings)"/>
          <a:cs typeface="Arial (Headings)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D931"/>
          </a:solidFill>
          <a:latin typeface="Arial (Headings)"/>
          <a:ea typeface="Arial (Headings)"/>
          <a:cs typeface="Arial (Headings)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D931"/>
          </a:solidFill>
          <a:latin typeface="Arial (Headings)"/>
          <a:ea typeface="Arial (Headings)"/>
          <a:cs typeface="Arial (Headings)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D931"/>
          </a:solidFill>
          <a:latin typeface="Arial (Headings)"/>
          <a:ea typeface="Arial (Headings)"/>
          <a:cs typeface="Arial (Headings)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D931"/>
          </a:solidFill>
          <a:latin typeface="Arial (Headings)"/>
          <a:ea typeface="Arial (Headings)"/>
          <a:cs typeface="Arial (Headings)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D931"/>
          </a:solidFill>
          <a:latin typeface="Arial (Headings)"/>
          <a:ea typeface="Arial (Headings)"/>
          <a:cs typeface="Arial (Headings)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 (Body)"/>
          <a:ea typeface="Arial (Body)"/>
          <a:cs typeface="Arial (Body)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 (Body)"/>
          <a:ea typeface="Arial (Body)"/>
          <a:cs typeface="Arial (Body)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 (Body)"/>
          <a:ea typeface="Arial (Body)"/>
          <a:cs typeface="Arial (Body)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 (Body)"/>
          <a:ea typeface="Arial (Body)"/>
          <a:cs typeface="Arial (Body)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 (Body)"/>
          <a:ea typeface="Arial (Body)"/>
          <a:cs typeface="Arial (Body)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85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4EB8B58-8FE1-4763-813A-DDC19944EB10}" type="datetimeFigureOut">
              <a:rPr lang="en-US"/>
              <a:pPr>
                <a:defRPr/>
              </a:pPr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85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85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018EA97-3636-4969-95F7-88537F53F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17500" y="720725"/>
            <a:ext cx="8488363" cy="1112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132"/>
          <p:cNvSpPr>
            <a:spLocks noChangeArrowheads="1"/>
          </p:cNvSpPr>
          <p:nvPr/>
        </p:nvSpPr>
        <p:spPr bwMode="auto">
          <a:xfrm>
            <a:off x="333375" y="561975"/>
            <a:ext cx="8448675" cy="42863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FFFFFF"/>
              </a:gs>
              <a:gs pos="100000">
                <a:srgbClr val="CC9900"/>
              </a:gs>
            </a:gsLst>
            <a:lin ang="0" scaled="1"/>
          </a:gradFill>
          <a:ln w="9525">
            <a:solidFill>
              <a:srgbClr val="FFD93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Rectangle 132"/>
          <p:cNvSpPr>
            <a:spLocks noChangeArrowheads="1"/>
          </p:cNvSpPr>
          <p:nvPr/>
        </p:nvSpPr>
        <p:spPr bwMode="auto">
          <a:xfrm>
            <a:off x="339725" y="1922463"/>
            <a:ext cx="8448675" cy="42862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FFFFFF"/>
              </a:gs>
              <a:gs pos="100000">
                <a:srgbClr val="CC9900"/>
              </a:gs>
            </a:gsLst>
            <a:lin ang="0" scaled="1"/>
          </a:gradFill>
          <a:ln w="9525">
            <a:solidFill>
              <a:srgbClr val="FFD93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endParaRPr lang="en-US">
              <a:latin typeface="Arial" charset="0"/>
            </a:endParaRPr>
          </a:p>
        </p:txBody>
      </p:sp>
      <p:sp>
        <p:nvSpPr>
          <p:cNvPr id="4104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330200" y="2540000"/>
            <a:ext cx="8475663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 cap="all" spc="600">
          <a:ln>
            <a:solidFill>
              <a:srgbClr val="FFD931"/>
            </a:solidFill>
          </a:ln>
          <a:solidFill>
            <a:srgbClr val="FFD931"/>
          </a:solidFill>
          <a:effectLst>
            <a:outerShdw blurRad="50800" dist="38100" dir="2700000">
              <a:srgbClr val="000000"/>
            </a:outerShdw>
          </a:effectLst>
          <a:latin typeface="Arial (Headings)"/>
          <a:ea typeface="Arial (Headings)"/>
          <a:cs typeface="Arial (Headings)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D931"/>
          </a:solidFill>
          <a:latin typeface="Arial (Headings)"/>
          <a:ea typeface="Arial (Headings)"/>
          <a:cs typeface="Arial (Headings)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D931"/>
          </a:solidFill>
          <a:latin typeface="Arial (Headings)"/>
          <a:ea typeface="Arial (Headings)"/>
          <a:cs typeface="Arial (Headings)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D931"/>
          </a:solidFill>
          <a:latin typeface="Arial (Headings)"/>
          <a:ea typeface="Arial (Headings)"/>
          <a:cs typeface="Arial (Headings)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D931"/>
          </a:solidFill>
          <a:latin typeface="Arial (Headings)"/>
          <a:ea typeface="Arial (Headings)"/>
          <a:cs typeface="Arial (Headings)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D931"/>
          </a:solidFill>
          <a:latin typeface="Arial (Headings)"/>
          <a:ea typeface="Arial (Headings)"/>
          <a:cs typeface="Arial (Headings)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D931"/>
          </a:solidFill>
          <a:latin typeface="Arial (Headings)"/>
          <a:ea typeface="Arial (Headings)"/>
          <a:cs typeface="Arial (Headings)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D931"/>
          </a:solidFill>
          <a:latin typeface="Arial (Headings)"/>
          <a:ea typeface="Arial (Headings)"/>
          <a:cs typeface="Arial (Headings)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D931"/>
          </a:solidFill>
          <a:latin typeface="Arial (Headings)"/>
          <a:ea typeface="Arial (Headings)"/>
          <a:cs typeface="Arial (Headings)"/>
        </a:defRPr>
      </a:lvl9pPr>
    </p:titleStyle>
    <p:bodyStyle>
      <a:lvl1pPr marL="342900" indent="-342900" algn="ctr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5000" b="1" kern="1200">
          <a:solidFill>
            <a:schemeClr val="tx1"/>
          </a:solidFill>
          <a:latin typeface="Arial (Body)"/>
          <a:ea typeface="Arial (Body)"/>
          <a:cs typeface="Arial (Body)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Arial (Body)"/>
          <a:cs typeface="Arial (Body)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Arial (Body)"/>
          <a:cs typeface="Arial (Body)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Arial (Body)"/>
          <a:cs typeface="Arial (Body)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Arial (Body)"/>
          <a:cs typeface="Arial (Body)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pp.usda.gov/" TargetMode="External"/><Relationship Id="rId2" Type="http://schemas.openxmlformats.org/officeDocument/2006/relationships/hyperlink" Target="http://www.health.gov/" TargetMode="Externa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350838" y="2511425"/>
            <a:ext cx="8451850" cy="3484563"/>
          </a:xfrm>
        </p:spPr>
        <p:txBody>
          <a:bodyPr/>
          <a:lstStyle/>
          <a:p>
            <a:pPr eaLnBrk="1" hangingPunct="1"/>
            <a:r>
              <a:rPr lang="en-US" dirty="0" smtClean="0"/>
              <a:t>	Body Composition </a:t>
            </a:r>
            <a:br>
              <a:rPr lang="en-US" dirty="0" smtClean="0"/>
            </a:br>
            <a:r>
              <a:rPr lang="en-US" dirty="0" smtClean="0"/>
              <a:t>and Weight Management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17520" y="720448"/>
            <a:ext cx="8487587" cy="11123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Body Composition “Field” Assessments</a:t>
            </a:r>
          </a:p>
        </p:txBody>
      </p:sp>
      <p:sp>
        <p:nvSpPr>
          <p:cNvPr id="18435" name="Content Placeholder 13"/>
          <p:cNvSpPr>
            <a:spLocks noGrp="1"/>
          </p:cNvSpPr>
          <p:nvPr>
            <p:ph idx="1"/>
          </p:nvPr>
        </p:nvSpPr>
        <p:spPr>
          <a:xfrm>
            <a:off x="571500" y="1419225"/>
            <a:ext cx="8051800" cy="5143500"/>
          </a:xfrm>
        </p:spPr>
        <p:txBody>
          <a:bodyPr/>
          <a:lstStyle/>
          <a:p>
            <a:pPr eaLnBrk="1" hangingPunct="1"/>
            <a:r>
              <a:rPr lang="en-US" dirty="0" smtClean="0"/>
              <a:t>Skinfold</a:t>
            </a:r>
          </a:p>
          <a:p>
            <a:pPr lvl="1" eaLnBrk="1" hangingPunct="1"/>
            <a:r>
              <a:rPr lang="en-US" dirty="0" smtClean="0"/>
              <a:t>Most widely used field technique</a:t>
            </a:r>
          </a:p>
          <a:p>
            <a:pPr lvl="1" eaLnBrk="1" hangingPunct="1"/>
            <a:r>
              <a:rPr lang="en-US" dirty="0" smtClean="0"/>
              <a:t>Measures thickness of 3-7 sites</a:t>
            </a:r>
          </a:p>
          <a:p>
            <a:pPr lvl="1" eaLnBrk="1" hangingPunct="1"/>
            <a:r>
              <a:rPr lang="en-US" dirty="0" smtClean="0"/>
              <a:t>Uses regression equations, reasonably accurate 3%</a:t>
            </a:r>
          </a:p>
          <a:p>
            <a:pPr lvl="1" eaLnBrk="1" hangingPunct="1"/>
            <a:r>
              <a:rPr lang="en-US" dirty="0" smtClean="0"/>
              <a:t>Limitation: Tester error</a:t>
            </a:r>
          </a:p>
          <a:p>
            <a:pPr lvl="1" eaLnBrk="1" hangingPunct="1"/>
            <a:endParaRPr lang="en-US" sz="800" dirty="0" smtClean="0"/>
          </a:p>
          <a:p>
            <a:pPr eaLnBrk="1" hangingPunct="1"/>
            <a:r>
              <a:rPr lang="en-US" dirty="0" smtClean="0"/>
              <a:t>Bioelectric impedance</a:t>
            </a:r>
          </a:p>
          <a:p>
            <a:pPr lvl="1" eaLnBrk="1" hangingPunct="1"/>
            <a:r>
              <a:rPr lang="en-US" dirty="0" smtClean="0"/>
              <a:t>Electrodes on ankle, foot, wrist, hand</a:t>
            </a:r>
          </a:p>
          <a:p>
            <a:pPr lvl="1" eaLnBrk="1" hangingPunct="1"/>
            <a:r>
              <a:rPr lang="en-US" dirty="0" smtClean="0"/>
              <a:t>Current passes from proximal to distal sites</a:t>
            </a:r>
          </a:p>
          <a:p>
            <a:pPr lvl="1" eaLnBrk="1" hangingPunct="1"/>
            <a:r>
              <a:rPr lang="en-US" dirty="0" smtClean="0"/>
              <a:t>Fat-free mass good conductor, fat poor conductor</a:t>
            </a:r>
          </a:p>
          <a:p>
            <a:pPr lvl="1" eaLnBrk="1" hangingPunct="1"/>
            <a:r>
              <a:rPr lang="en-US" dirty="0" smtClean="0"/>
              <a:t>Reasonably accurate 3-5%</a:t>
            </a:r>
          </a:p>
          <a:p>
            <a:pPr lvl="1" eaLnBrk="1" hangingPunct="1"/>
            <a:r>
              <a:rPr lang="en-US" dirty="0" smtClean="0"/>
              <a:t>Limitation: TBW changes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Skinfold</a:t>
            </a:r>
          </a:p>
        </p:txBody>
      </p:sp>
      <p:pic>
        <p:nvPicPr>
          <p:cNvPr id="19459" name="Content Placeholder 4" descr="fig15_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54363" y="1814513"/>
            <a:ext cx="2838450" cy="44386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Bioelectrical Impedance</a:t>
            </a:r>
          </a:p>
        </p:txBody>
      </p:sp>
      <p:pic>
        <p:nvPicPr>
          <p:cNvPr id="20483" name="Content Placeholder 4" descr="fig15_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463219"/>
            <a:ext cx="3789362" cy="2512638"/>
          </a:xfrm>
        </p:spPr>
      </p:pic>
      <p:pic>
        <p:nvPicPr>
          <p:cNvPr id="5122" name="Picture 2" descr="http://web.utk.edu/~cpah/CPAH%20Images/TanitaBC41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2" y="2369644"/>
            <a:ext cx="2124518" cy="357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ages-na.ssl-images-amazon.com/images/I/415yIM8Lt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5" y="4658403"/>
            <a:ext cx="3089275" cy="179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Composition “Field”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Anthropometric measurements</a:t>
            </a:r>
          </a:p>
          <a:p>
            <a:pPr lvl="1"/>
            <a:r>
              <a:rPr lang="en-US" dirty="0" smtClean="0"/>
              <a:t>BMI (</a:t>
            </a:r>
            <a:r>
              <a:rPr lang="en-US" u="sng" dirty="0" smtClean="0"/>
              <a:t>&gt;</a:t>
            </a:r>
            <a:r>
              <a:rPr lang="en-US" dirty="0" smtClean="0"/>
              <a:t>25; </a:t>
            </a:r>
            <a:r>
              <a:rPr lang="en-US" u="sng" dirty="0" smtClean="0"/>
              <a:t>&gt;</a:t>
            </a:r>
            <a:r>
              <a:rPr lang="en-US" dirty="0" smtClean="0"/>
              <a:t>30)</a:t>
            </a:r>
          </a:p>
          <a:p>
            <a:pPr lvl="1"/>
            <a:r>
              <a:rPr lang="en-US" dirty="0" smtClean="0"/>
              <a:t>WHR (m=&lt;0.95; females=&lt;0.85)</a:t>
            </a:r>
          </a:p>
          <a:p>
            <a:pPr lvl="1"/>
            <a:r>
              <a:rPr lang="en-US" dirty="0" smtClean="0"/>
              <a:t>Waist circumference (high risk; males&gt;40, females&gt;35)</a:t>
            </a:r>
          </a:p>
          <a:p>
            <a:r>
              <a:rPr lang="en-US" dirty="0" smtClean="0"/>
              <a:t>Developed through and useful in populations</a:t>
            </a:r>
          </a:p>
          <a:p>
            <a:r>
              <a:rPr lang="en-US" dirty="0" smtClean="0"/>
              <a:t>Limitation: not true BC assessments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0310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2"/>
          <p:cNvSpPr>
            <a:spLocks noGrp="1"/>
          </p:cNvSpPr>
          <p:nvPr>
            <p:ph type="title"/>
          </p:nvPr>
        </p:nvSpPr>
        <p:spPr>
          <a:xfrm>
            <a:off x="285750" y="247650"/>
            <a:ext cx="8534400" cy="650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Optimal Weight Management: Determinants of Obesity</a:t>
            </a:r>
          </a:p>
        </p:txBody>
      </p:sp>
      <p:sp>
        <p:nvSpPr>
          <p:cNvPr id="30723" name="Content Placeholder 13"/>
          <p:cNvSpPr>
            <a:spLocks noGrp="1"/>
          </p:cNvSpPr>
          <p:nvPr>
            <p:ph idx="1"/>
          </p:nvPr>
        </p:nvSpPr>
        <p:spPr>
          <a:xfrm>
            <a:off x="571500" y="1409700"/>
            <a:ext cx="8051800" cy="4913313"/>
          </a:xfrm>
        </p:spPr>
        <p:txBody>
          <a:bodyPr/>
          <a:lstStyle/>
          <a:p>
            <a:pPr eaLnBrk="1" hangingPunct="1"/>
            <a:r>
              <a:rPr lang="en-US" dirty="0" smtClean="0"/>
              <a:t>Genetics </a:t>
            </a:r>
          </a:p>
          <a:p>
            <a:pPr lvl="1" eaLnBrk="1" hangingPunct="1"/>
            <a:r>
              <a:rPr lang="en-US" dirty="0" smtClean="0"/>
              <a:t>FTO gene (Chromosome 16)</a:t>
            </a:r>
          </a:p>
          <a:p>
            <a:pPr lvl="2" eaLnBrk="1" hangingPunct="1"/>
            <a:r>
              <a:rPr lang="en-US" dirty="0" smtClean="0"/>
              <a:t>One of 40+ genes related to obesity</a:t>
            </a:r>
          </a:p>
          <a:p>
            <a:pPr lvl="2" eaLnBrk="1" hangingPunct="1"/>
            <a:r>
              <a:rPr lang="en-US" dirty="0" smtClean="0"/>
              <a:t>FTO gene ‘triggers’ other processes (</a:t>
            </a:r>
            <a:r>
              <a:rPr lang="en-US" dirty="0" err="1"/>
              <a:t>lpha</a:t>
            </a:r>
            <a:r>
              <a:rPr lang="en-US" dirty="0"/>
              <a:t>-ketoglutarate-dependent dioxygenase </a:t>
            </a:r>
            <a:r>
              <a:rPr lang="en-US" b="1" dirty="0" smtClean="0"/>
              <a:t>FTO)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Fat cell # and size</a:t>
            </a:r>
          </a:p>
          <a:p>
            <a:pPr lvl="1" eaLnBrk="1" hangingPunct="1"/>
            <a:r>
              <a:rPr lang="en-US" dirty="0" smtClean="0"/>
              <a:t>Set point theory</a:t>
            </a:r>
          </a:p>
          <a:p>
            <a:pPr lvl="2" eaLnBrk="1" hangingPunct="1"/>
            <a:r>
              <a:rPr lang="en-US" dirty="0" smtClean="0"/>
              <a:t>BMR</a:t>
            </a:r>
          </a:p>
          <a:p>
            <a:pPr lvl="2" eaLnBrk="1" hangingPunct="1"/>
            <a:r>
              <a:rPr lang="en-US" dirty="0" smtClean="0"/>
              <a:t>Weight cycling</a:t>
            </a:r>
          </a:p>
          <a:p>
            <a:pPr eaLnBrk="1" hangingPunct="1"/>
            <a:r>
              <a:rPr lang="en-US" dirty="0" smtClean="0"/>
              <a:t>Environment/Behavior</a:t>
            </a:r>
          </a:p>
          <a:p>
            <a:pPr lvl="1" eaLnBrk="1" hangingPunct="1"/>
            <a:r>
              <a:rPr lang="en-US" dirty="0" smtClean="0"/>
              <a:t>America is now “obesogenic”</a:t>
            </a:r>
          </a:p>
          <a:p>
            <a:pPr lvl="1"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6146" name="Picture 2" descr="https://i.ytimg.com/vi/VfCeIKseyYA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567237"/>
            <a:ext cx="24765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Obesogenic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slate.com/content/dam/slate/articles/news_and_politics/map_of_the_week/2013/04/130417-MOTW-obesity-ma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474788"/>
            <a:ext cx="8319979" cy="482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9906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Obesogenic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en-US" dirty="0" smtClean="0"/>
              <a:t>Why the difference?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#</a:t>
            </a:r>
            <a:r>
              <a:rPr lang="en-US" dirty="0" err="1" smtClean="0"/>
              <a:t>ExPhysRules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http://image.slidesharecdn.com/cdcobesitymaps-110513180725-phpapp02/95/cdc-obesity-maps-1-728.jpg?cb=130531199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7223" r="8415" b="6661"/>
          <a:stretch/>
        </p:blipFill>
        <p:spPr bwMode="auto">
          <a:xfrm>
            <a:off x="304800" y="1381125"/>
            <a:ext cx="4437688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cdc.gov/obesity/data/animated_map_slides/map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3782567"/>
            <a:ext cx="4826001" cy="280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6844" y="55245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145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Optimal Weight Management</a:t>
            </a:r>
          </a:p>
        </p:txBody>
      </p:sp>
      <p:sp>
        <p:nvSpPr>
          <p:cNvPr id="31747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051800" cy="4448175"/>
          </a:xfrm>
        </p:spPr>
        <p:txBody>
          <a:bodyPr/>
          <a:lstStyle/>
          <a:p>
            <a:pPr eaLnBrk="1" hangingPunct="1"/>
            <a:r>
              <a:rPr lang="en-US" smtClean="0"/>
              <a:t>Recommended macronutrient balance</a:t>
            </a:r>
          </a:p>
          <a:p>
            <a:pPr lvl="1" eaLnBrk="1" hangingPunct="1"/>
            <a:r>
              <a:rPr lang="en-US" smtClean="0"/>
              <a:t>Carbohydrate: 55 to 60% of daily kilocalories</a:t>
            </a:r>
          </a:p>
          <a:p>
            <a:pPr lvl="1" eaLnBrk="1" hangingPunct="1"/>
            <a:r>
              <a:rPr lang="en-US" smtClean="0"/>
              <a:t>Fat: &lt;35% (&lt;10% saturated)</a:t>
            </a:r>
          </a:p>
          <a:p>
            <a:pPr lvl="1" eaLnBrk="1" hangingPunct="1"/>
            <a:r>
              <a:rPr lang="en-US" smtClean="0"/>
              <a:t>Protein: 10 to 15%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mtClean="0"/>
              <a:t>Optimal for both performance and health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Figure 15.8</a:t>
            </a:r>
          </a:p>
        </p:txBody>
      </p:sp>
      <p:pic>
        <p:nvPicPr>
          <p:cNvPr id="36867" name="Content Placeholder 4" descr="fig15_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7688" y="2033588"/>
            <a:ext cx="8051800" cy="399891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Figure 15.9</a:t>
            </a:r>
          </a:p>
        </p:txBody>
      </p:sp>
      <p:pic>
        <p:nvPicPr>
          <p:cNvPr id="37891" name="Content Placeholder 4" descr="fig15_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89163" y="1474788"/>
            <a:ext cx="4768850" cy="511651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80988" y="101600"/>
            <a:ext cx="8558212" cy="1143000"/>
          </a:xfrm>
        </p:spPr>
        <p:txBody>
          <a:bodyPr/>
          <a:lstStyle/>
          <a:p>
            <a:pPr>
              <a:defRPr/>
            </a:pPr>
            <a:r>
              <a:rPr lang="en-US" cap="all" dirty="0" smtClean="0">
                <a:solidFill>
                  <a:srgbClr val="FFD931"/>
                </a:solidFill>
                <a:effectLst>
                  <a:outerShdw blurRad="50800" dist="38100" dir="2700000">
                    <a:schemeClr val="bg1"/>
                  </a:outerShdw>
                </a:effectLst>
              </a:rPr>
              <a:t>Learning outcomes</a:t>
            </a:r>
            <a:endParaRPr lang="en-US" dirty="0"/>
          </a:p>
        </p:txBody>
      </p:sp>
      <p:sp>
        <p:nvSpPr>
          <p:cNvPr id="8195" name="Content Placeholder 15"/>
          <p:cNvSpPr>
            <a:spLocks noGrp="1"/>
          </p:cNvSpPr>
          <p:nvPr>
            <p:ph sz="quarter" idx="10"/>
          </p:nvPr>
        </p:nvSpPr>
        <p:spPr>
          <a:xfrm>
            <a:off x="439738" y="1462088"/>
            <a:ext cx="8207375" cy="4460875"/>
          </a:xfrm>
        </p:spPr>
        <p:txBody>
          <a:bodyPr/>
          <a:lstStyle/>
          <a:p>
            <a:pPr eaLnBrk="1" hangingPunct="1"/>
            <a:r>
              <a:rPr lang="en-US" dirty="0" smtClean="0"/>
              <a:t>Discuss the basic physiological concepts related to body composition</a:t>
            </a:r>
          </a:p>
          <a:p>
            <a:pPr eaLnBrk="1" hangingPunct="1"/>
            <a:r>
              <a:rPr lang="en-US" dirty="0" smtClean="0"/>
              <a:t>Compare and contrast laboratory and field methods to determine and interpret body composition</a:t>
            </a:r>
          </a:p>
          <a:p>
            <a:pPr eaLnBrk="1" hangingPunct="1"/>
            <a:r>
              <a:rPr lang="en-US" dirty="0" smtClean="0"/>
              <a:t>Discuss physiologic, environmental and behavioral factors that influence weight control</a:t>
            </a:r>
          </a:p>
          <a:p>
            <a:pPr eaLnBrk="1" hangingPunct="1"/>
            <a:r>
              <a:rPr lang="en-US" dirty="0" smtClean="0"/>
              <a:t>Creating and utilizing effective weight control strategies within selected populations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Nutrition and Sport:</a:t>
            </a:r>
            <a:br>
              <a:rPr lang="en-US" smtClean="0"/>
            </a:br>
            <a:r>
              <a:rPr lang="en-US" smtClean="0"/>
              <a:t>Classification of Nutrients—Fat </a:t>
            </a:r>
          </a:p>
        </p:txBody>
      </p:sp>
      <p:sp>
        <p:nvSpPr>
          <p:cNvPr id="46083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051800" cy="4448175"/>
          </a:xfrm>
        </p:spPr>
        <p:txBody>
          <a:bodyPr/>
          <a:lstStyle/>
          <a:p>
            <a:pPr eaLnBrk="1" hangingPunct="1"/>
            <a:r>
              <a:rPr lang="en-US" dirty="0" smtClean="0"/>
              <a:t>Fat essential for body function</a:t>
            </a:r>
          </a:p>
          <a:p>
            <a:pPr lvl="1" eaLnBrk="1" hangingPunct="1"/>
            <a:r>
              <a:rPr lang="en-US" dirty="0" smtClean="0">
                <a:sym typeface="Wingdings" pitchFamily="2" charset="2"/>
              </a:rPr>
              <a:t>Fuel substrate (triglycerides  FFAs + glycerol)</a:t>
            </a:r>
          </a:p>
          <a:p>
            <a:pPr lvl="1" eaLnBrk="1" hangingPunct="1"/>
            <a:r>
              <a:rPr lang="en-US" dirty="0" smtClean="0"/>
              <a:t>Component of cell membranes and nerve fibers</a:t>
            </a:r>
          </a:p>
          <a:p>
            <a:pPr lvl="1" eaLnBrk="1" hangingPunct="1"/>
            <a:r>
              <a:rPr lang="en-US" dirty="0" smtClean="0"/>
              <a:t>Required by steroid hormones and fat-soluble vitamins</a:t>
            </a:r>
          </a:p>
          <a:p>
            <a:pPr eaLnBrk="1" hangingPunct="1"/>
            <a:endParaRPr lang="en-US" sz="800" dirty="0" smtClean="0"/>
          </a:p>
          <a:p>
            <a:pPr eaLnBrk="1" hangingPunct="1"/>
            <a:r>
              <a:rPr lang="en-US" dirty="0" smtClean="0"/>
              <a:t>Saturated versus unsaturated FFAs</a:t>
            </a:r>
            <a:endParaRPr lang="en-US" sz="800" dirty="0" smtClean="0"/>
          </a:p>
          <a:p>
            <a:pPr lvl="1" eaLnBrk="1" hangingPunct="1"/>
            <a:r>
              <a:rPr lang="en-US" dirty="0" smtClean="0"/>
              <a:t>Total fat &lt;35% of total daily kilocalories (0 trans fat)</a:t>
            </a:r>
          </a:p>
          <a:p>
            <a:pPr lvl="1" eaLnBrk="1" hangingPunct="1"/>
            <a:r>
              <a:rPr lang="en-US" dirty="0" smtClean="0"/>
              <a:t>Saturated fat &lt;10% total daily kilocalories</a:t>
            </a:r>
          </a:p>
          <a:p>
            <a:pPr lvl="1" eaLnBrk="1" hangingPunct="1"/>
            <a:r>
              <a:rPr lang="en-US" dirty="0" smtClean="0"/>
              <a:t>Cholesterol &lt;300 mg/day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Nutrition and Sport:</a:t>
            </a:r>
            <a:br>
              <a:rPr lang="en-US" smtClean="0"/>
            </a:br>
            <a:r>
              <a:rPr lang="en-US" smtClean="0"/>
              <a:t>Classification of Nutrients—Fat </a:t>
            </a:r>
          </a:p>
        </p:txBody>
      </p:sp>
      <p:sp>
        <p:nvSpPr>
          <p:cNvPr id="47107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051800" cy="4448175"/>
          </a:xfrm>
        </p:spPr>
        <p:txBody>
          <a:bodyPr/>
          <a:lstStyle/>
          <a:p>
            <a:pPr eaLnBrk="1" hangingPunct="1"/>
            <a:r>
              <a:rPr lang="en-US" dirty="0" smtClean="0"/>
              <a:t>FFAs important fuel during exercise</a:t>
            </a:r>
          </a:p>
          <a:p>
            <a:pPr lvl="1" eaLnBrk="1" hangingPunct="1"/>
            <a:r>
              <a:rPr lang="en-US" dirty="0" smtClean="0"/>
              <a:t>Delay exhaustion after glycogen depletion</a:t>
            </a:r>
          </a:p>
          <a:p>
            <a:pPr lvl="1" eaLnBrk="1" hangingPunct="1"/>
            <a:r>
              <a:rPr lang="en-US" dirty="0" smtClean="0"/>
              <a:t>Body cannot metabolize triglycerides (dietary fat)</a:t>
            </a:r>
          </a:p>
          <a:p>
            <a:pPr lvl="1" eaLnBrk="1" hangingPunct="1"/>
            <a:r>
              <a:rPr lang="en-US" dirty="0" smtClean="0"/>
              <a:t>Must break down triglycerides into FFAs</a:t>
            </a:r>
          </a:p>
          <a:p>
            <a:pPr lvl="1" eaLnBrk="1" hangingPunct="1"/>
            <a:endParaRPr lang="en-US" sz="400" dirty="0" smtClean="0"/>
          </a:p>
          <a:p>
            <a:pPr eaLnBrk="1" hangingPunct="1"/>
            <a:r>
              <a:rPr lang="en-US" dirty="0" smtClean="0"/>
              <a:t>High-fat versus high-CHO diets</a:t>
            </a:r>
          </a:p>
          <a:p>
            <a:pPr lvl="1" eaLnBrk="1" hangingPunct="1"/>
            <a:r>
              <a:rPr lang="en-US" dirty="0" smtClean="0"/>
              <a:t>High-fat intake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latin typeface="Wingdings" pitchFamily="2" charset="2"/>
                <a:sym typeface="Wingdings" pitchFamily="2" charset="2"/>
              </a:rPr>
              <a:t></a:t>
            </a:r>
            <a:r>
              <a:rPr lang="en-US" dirty="0" smtClean="0">
                <a:sym typeface="Wingdings" pitchFamily="2" charset="2"/>
              </a:rPr>
              <a:t> circulating FFAs (good)</a:t>
            </a:r>
          </a:p>
          <a:p>
            <a:pPr lvl="1" eaLnBrk="1" hangingPunct="1"/>
            <a:r>
              <a:rPr lang="en-US" dirty="0" smtClean="0">
                <a:sym typeface="Wingdings" pitchFamily="2" charset="2"/>
              </a:rPr>
              <a:t>High-fat intake  </a:t>
            </a:r>
            <a:r>
              <a:rPr lang="en-US" dirty="0" smtClean="0">
                <a:latin typeface="Wingdings" pitchFamily="2" charset="2"/>
                <a:sym typeface="Wingdings" pitchFamily="2" charset="2"/>
              </a:rPr>
              <a:t></a:t>
            </a:r>
            <a:r>
              <a:rPr lang="en-US" dirty="0" smtClean="0">
                <a:sym typeface="Wingdings" pitchFamily="2" charset="2"/>
              </a:rPr>
              <a:t> glycogen storage (bad)</a:t>
            </a:r>
          </a:p>
          <a:p>
            <a:pPr lvl="1" eaLnBrk="1" hangingPunct="1"/>
            <a:r>
              <a:rPr lang="en-US" dirty="0" smtClean="0">
                <a:sym typeface="Wingdings" pitchFamily="2" charset="2"/>
              </a:rPr>
              <a:t>High-fat intake linked to several chronic diseases</a:t>
            </a:r>
            <a:endParaRPr lang="en-US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Nutrition and Sport:</a:t>
            </a:r>
            <a:br>
              <a:rPr lang="en-US" dirty="0" smtClean="0"/>
            </a:br>
            <a:r>
              <a:rPr lang="en-US" dirty="0" smtClean="0"/>
              <a:t>Classification of Nutrients—Protein</a:t>
            </a:r>
          </a:p>
        </p:txBody>
      </p:sp>
      <p:sp>
        <p:nvSpPr>
          <p:cNvPr id="48131" name="Content Placeholder 13"/>
          <p:cNvSpPr>
            <a:spLocks noGrp="1"/>
          </p:cNvSpPr>
          <p:nvPr>
            <p:ph idx="1"/>
          </p:nvPr>
        </p:nvSpPr>
        <p:spPr>
          <a:xfrm>
            <a:off x="571500" y="1362076"/>
            <a:ext cx="8051800" cy="4960938"/>
          </a:xfrm>
        </p:spPr>
        <p:txBody>
          <a:bodyPr/>
          <a:lstStyle/>
          <a:p>
            <a:pPr eaLnBrk="1" hangingPunct="1"/>
            <a:r>
              <a:rPr lang="en-US" dirty="0" smtClean="0"/>
              <a:t>Protein essential for body function</a:t>
            </a:r>
          </a:p>
          <a:p>
            <a:pPr lvl="1" eaLnBrk="1" hangingPunct="1"/>
            <a:r>
              <a:rPr lang="en-US" dirty="0" smtClean="0"/>
              <a:t>Cell structure, growth, repair, and maintenance</a:t>
            </a:r>
          </a:p>
          <a:p>
            <a:pPr lvl="1" eaLnBrk="1" hangingPunct="1"/>
            <a:r>
              <a:rPr lang="en-US" dirty="0" smtClean="0"/>
              <a:t>Used to produce enzymes, hormones, antibodies, and as buffer</a:t>
            </a:r>
          </a:p>
          <a:p>
            <a:pPr lvl="1" eaLnBrk="1" hangingPunct="1"/>
            <a:r>
              <a:rPr lang="en-US" dirty="0" smtClean="0"/>
              <a:t>Controls plasma volume via oncotic pressure</a:t>
            </a:r>
          </a:p>
          <a:p>
            <a:pPr eaLnBrk="1" hangingPunct="1"/>
            <a:r>
              <a:rPr lang="en-US" dirty="0" smtClean="0"/>
              <a:t>Protein consumption</a:t>
            </a:r>
          </a:p>
          <a:p>
            <a:pPr lvl="1" eaLnBrk="1" hangingPunct="1"/>
            <a:r>
              <a:rPr lang="en-US" dirty="0" smtClean="0"/>
              <a:t>15% of total daily kilocalories</a:t>
            </a:r>
          </a:p>
          <a:p>
            <a:pPr lvl="1" eaLnBrk="1" hangingPunct="1"/>
            <a:r>
              <a:rPr lang="en-US" dirty="0" smtClean="0"/>
              <a:t>~0.80 g protein/kg body weight per day </a:t>
            </a:r>
          </a:p>
          <a:p>
            <a:pPr eaLnBrk="1" hangingPunct="1"/>
            <a:r>
              <a:rPr lang="en-US" dirty="0"/>
              <a:t>Excessive protein intake </a:t>
            </a:r>
            <a:r>
              <a:rPr lang="en-US" dirty="0">
                <a:sym typeface="Wingdings" pitchFamily="2" charset="2"/>
              </a:rPr>
              <a:t> health risks</a:t>
            </a:r>
          </a:p>
          <a:p>
            <a:pPr eaLnBrk="1" hangingPunct="1"/>
            <a:r>
              <a:rPr lang="en-US" dirty="0" smtClean="0">
                <a:sym typeface="Wingdings" pitchFamily="2" charset="2"/>
              </a:rPr>
              <a:t>CHO </a:t>
            </a:r>
            <a:r>
              <a:rPr lang="en-US" dirty="0">
                <a:sym typeface="Wingdings" pitchFamily="2" charset="2"/>
              </a:rPr>
              <a:t>+ protein </a:t>
            </a:r>
            <a:r>
              <a:rPr lang="en-US" i="1" dirty="0">
                <a:sym typeface="Wingdings" pitchFamily="2" charset="2"/>
              </a:rPr>
              <a:t>after</a:t>
            </a:r>
            <a:r>
              <a:rPr lang="en-US" dirty="0">
                <a:sym typeface="Wingdings" pitchFamily="2" charset="2"/>
              </a:rPr>
              <a:t> exercise  improved glycogen and muscle protein synthesis </a:t>
            </a:r>
            <a:endParaRPr lang="en-US" dirty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Weight Management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Minimum pre-program considerations</a:t>
            </a:r>
          </a:p>
          <a:p>
            <a:pPr lvl="1"/>
            <a:r>
              <a:rPr lang="en-US" dirty="0"/>
              <a:t>Goals (SMART)</a:t>
            </a:r>
          </a:p>
          <a:p>
            <a:pPr lvl="1"/>
            <a:r>
              <a:rPr lang="en-US" dirty="0" smtClean="0"/>
              <a:t>Current physiological profile</a:t>
            </a:r>
          </a:p>
          <a:p>
            <a:pPr lvl="1"/>
            <a:r>
              <a:rPr lang="en-US" dirty="0" smtClean="0"/>
              <a:t>Current behaviors</a:t>
            </a:r>
          </a:p>
          <a:p>
            <a:pPr lvl="1"/>
            <a:r>
              <a:rPr lang="en-US" dirty="0" smtClean="0"/>
              <a:t>Environmental factors</a:t>
            </a:r>
          </a:p>
          <a:p>
            <a:pPr lvl="1"/>
            <a:r>
              <a:rPr lang="en-US" dirty="0" smtClean="0"/>
              <a:t>Psychosocial factors</a:t>
            </a:r>
          </a:p>
          <a:p>
            <a:r>
              <a:rPr lang="en-US" dirty="0" smtClean="0"/>
              <a:t>Recurring</a:t>
            </a:r>
          </a:p>
          <a:p>
            <a:pPr lvl="1"/>
            <a:r>
              <a:rPr lang="en-US" dirty="0" smtClean="0"/>
              <a:t>Physiological profile</a:t>
            </a:r>
          </a:p>
          <a:p>
            <a:pPr lvl="1"/>
            <a:r>
              <a:rPr lang="en-US" dirty="0" smtClean="0"/>
              <a:t>Recording actual behaviors</a:t>
            </a:r>
          </a:p>
          <a:p>
            <a:pPr lvl="1"/>
            <a:r>
              <a:rPr lang="en-US" dirty="0" smtClean="0"/>
              <a:t>Include incentives</a:t>
            </a:r>
            <a:endParaRPr lang="en-US" dirty="0"/>
          </a:p>
          <a:p>
            <a:pPr marL="457200" lvl="1" indent="0" algn="ctr">
              <a:buNone/>
            </a:pPr>
            <a:r>
              <a:rPr lang="en-US" dirty="0" smtClean="0"/>
              <a:t>(keep in mind WHO we are helping)</a:t>
            </a:r>
          </a:p>
        </p:txBody>
      </p:sp>
    </p:spTree>
    <p:extLst>
      <p:ext uri="{BB962C8B-B14F-4D97-AF65-F5344CB8AC3E}">
        <p14:creationId xmlns:p14="http://schemas.microsoft.com/office/powerpoint/2010/main" val="15954642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</a:t>
            </a:r>
            <a:r>
              <a:rPr lang="en-US" dirty="0" err="1" smtClean="0"/>
              <a:t>Wt</a:t>
            </a:r>
            <a:r>
              <a:rPr lang="en-US" dirty="0"/>
              <a:t> </a:t>
            </a:r>
            <a:r>
              <a:rPr lang="en-US" dirty="0" err="1" smtClean="0"/>
              <a:t>Mgt</a:t>
            </a:r>
            <a:r>
              <a:rPr lang="en-US" dirty="0" smtClean="0"/>
              <a:t>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plan should include</a:t>
            </a:r>
          </a:p>
          <a:p>
            <a:pPr lvl="1"/>
            <a:r>
              <a:rPr lang="en-US" dirty="0" smtClean="0"/>
              <a:t>Physical Activity/Exercise</a:t>
            </a:r>
          </a:p>
          <a:p>
            <a:pPr lvl="1"/>
            <a:r>
              <a:rPr lang="en-US" dirty="0" smtClean="0"/>
              <a:t>Negative Caloric Balance</a:t>
            </a:r>
          </a:p>
          <a:p>
            <a:pPr lvl="1"/>
            <a:r>
              <a:rPr lang="en-US" dirty="0" smtClean="0"/>
              <a:t>Health-related Nutrition Recommendations</a:t>
            </a:r>
          </a:p>
          <a:p>
            <a:pPr lvl="1"/>
            <a:r>
              <a:rPr lang="en-US" dirty="0" smtClean="0"/>
              <a:t>Tracking of successes and failures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www.health.gov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hlinkClick r:id="rId3"/>
              </a:rPr>
              <a:t>www.cnpp.usda.gov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3317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88" y="1352550"/>
            <a:ext cx="8051800" cy="5238750"/>
          </a:xfrm>
        </p:spPr>
        <p:txBody>
          <a:bodyPr/>
          <a:lstStyle/>
          <a:p>
            <a:r>
              <a:rPr lang="en-US" dirty="0" smtClean="0"/>
              <a:t>BOB: 55y/o, no </a:t>
            </a:r>
            <a:r>
              <a:rPr lang="en-US" dirty="0" err="1" smtClean="0"/>
              <a:t>hx</a:t>
            </a:r>
            <a:r>
              <a:rPr lang="en-US" dirty="0" smtClean="0"/>
              <a:t> of injury or chronic </a:t>
            </a:r>
            <a:r>
              <a:rPr lang="en-US" dirty="0" err="1" smtClean="0"/>
              <a:t>dz</a:t>
            </a:r>
            <a:r>
              <a:rPr lang="en-US" dirty="0" smtClean="0"/>
              <a:t>, former athlete in 1970’s, golfed in the 1980s/90s, sedentary since.</a:t>
            </a:r>
          </a:p>
          <a:p>
            <a:r>
              <a:rPr lang="en-US" dirty="0" smtClean="0"/>
              <a:t>Goals: ‘shape up’</a:t>
            </a:r>
          </a:p>
          <a:p>
            <a:r>
              <a:rPr lang="en-US" dirty="0" smtClean="0"/>
              <a:t>Phys Profile: 6’, 240lbs, BP 139/90, </a:t>
            </a:r>
            <a:r>
              <a:rPr lang="en-US" dirty="0" err="1" smtClean="0"/>
              <a:t>rhr</a:t>
            </a:r>
            <a:r>
              <a:rPr lang="en-US" dirty="0" smtClean="0"/>
              <a:t> 88</a:t>
            </a:r>
          </a:p>
          <a:p>
            <a:r>
              <a:rPr lang="en-US" dirty="0" smtClean="0"/>
              <a:t>Log: minimum activity/ex; nutrition poor (38% fat; 25% protein; 37 carbohydrates)</a:t>
            </a:r>
          </a:p>
          <a:p>
            <a:r>
              <a:rPr lang="en-US" dirty="0" smtClean="0"/>
              <a:t>Environment: urban residence, attorney, dines at restaurants 8+/</a:t>
            </a:r>
            <a:r>
              <a:rPr lang="en-US" dirty="0" err="1" smtClean="0"/>
              <a:t>wk</a:t>
            </a:r>
            <a:endParaRPr lang="en-US" dirty="0"/>
          </a:p>
          <a:p>
            <a:r>
              <a:rPr lang="en-US" dirty="0" smtClean="0"/>
              <a:t>Social: divorced, 3 grown children, friends also attorneys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049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Body Composition Assessment</a:t>
            </a:r>
          </a:p>
        </p:txBody>
      </p:sp>
      <p:sp>
        <p:nvSpPr>
          <p:cNvPr id="9219" name="Content Placeholder 13"/>
          <p:cNvSpPr>
            <a:spLocks noGrp="1"/>
          </p:cNvSpPr>
          <p:nvPr>
            <p:ph sz="quarter" idx="10"/>
          </p:nvPr>
        </p:nvSpPr>
        <p:spPr>
          <a:xfrm>
            <a:off x="525131" y="1562355"/>
            <a:ext cx="8142619" cy="4738518"/>
          </a:xfrm>
        </p:spPr>
        <p:txBody>
          <a:bodyPr/>
          <a:lstStyle/>
          <a:p>
            <a:pPr eaLnBrk="1" hangingPunct="1"/>
            <a:r>
              <a:rPr lang="en-US" dirty="0" smtClean="0"/>
              <a:t>Body composition: body’s chemical and molecular composition</a:t>
            </a:r>
          </a:p>
          <a:p>
            <a:pPr eaLnBrk="1" hangingPunct="1"/>
            <a:endParaRPr lang="en-US" sz="800" dirty="0" smtClean="0"/>
          </a:p>
          <a:p>
            <a:pPr eaLnBrk="1" hangingPunct="1"/>
            <a:r>
              <a:rPr lang="en-US" dirty="0" smtClean="0"/>
              <a:t>General models of body composition: 2-3-4 compartment models</a:t>
            </a:r>
          </a:p>
          <a:p>
            <a:pPr lvl="1" eaLnBrk="1" hangingPunct="1"/>
            <a:endParaRPr lang="en-US" b="1" dirty="0" smtClean="0"/>
          </a:p>
        </p:txBody>
      </p:sp>
      <p:pic>
        <p:nvPicPr>
          <p:cNvPr id="5" name="Picture 2" descr="https://www.researchgate.net/profile/Mary_Jane_De_Souza/publication/51493979/figure/fig1/AS:279154500096016@1443567027674/Figure-3-Models-of-body-composition-with-two-2-C-three-3-C-or-four-4-C.png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786" y="3282083"/>
            <a:ext cx="4766511" cy="301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Body Composition in Sport:</a:t>
            </a:r>
            <a:br>
              <a:rPr lang="en-US" dirty="0" smtClean="0"/>
            </a:br>
            <a:r>
              <a:rPr lang="en-US" dirty="0" smtClean="0"/>
              <a:t>“Ideal” body weight/fat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://cdn.builtlean.com/wp-content/uploads/2012/09/body-fat-percentage-me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48" y="3143251"/>
            <a:ext cx="7368277" cy="24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Body Composition Assessment</a:t>
            </a:r>
          </a:p>
        </p:txBody>
      </p:sp>
      <p:sp>
        <p:nvSpPr>
          <p:cNvPr id="11267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051800" cy="4448175"/>
          </a:xfrm>
        </p:spPr>
        <p:txBody>
          <a:bodyPr/>
          <a:lstStyle/>
          <a:p>
            <a:pPr eaLnBrk="1" hangingPunct="1"/>
            <a:r>
              <a:rPr lang="en-US" dirty="0" smtClean="0"/>
              <a:t>Provides more information</a:t>
            </a:r>
          </a:p>
          <a:p>
            <a:pPr lvl="1" eaLnBrk="1" hangingPunct="1"/>
            <a:r>
              <a:rPr lang="en-US" dirty="0" smtClean="0"/>
              <a:t>Height and weight not enough to know fitness status</a:t>
            </a:r>
          </a:p>
          <a:p>
            <a:pPr lvl="1" eaLnBrk="1" hangingPunct="1"/>
            <a:r>
              <a:rPr lang="en-US" dirty="0" smtClean="0"/>
              <a:t>Health vs sport performance</a:t>
            </a:r>
          </a:p>
          <a:p>
            <a:pPr lvl="1" eaLnBrk="1" hangingPunct="1">
              <a:buFontTx/>
              <a:buNone/>
            </a:pPr>
            <a:endParaRPr lang="en-US" sz="800" dirty="0" smtClean="0"/>
          </a:p>
          <a:p>
            <a:pPr eaLnBrk="1" hangingPunct="1"/>
            <a:r>
              <a:rPr lang="en-US" dirty="0" smtClean="0"/>
              <a:t>Body composition measured several ways</a:t>
            </a:r>
          </a:p>
          <a:p>
            <a:pPr lvl="1" eaLnBrk="1" hangingPunct="1"/>
            <a:r>
              <a:rPr lang="en-US" dirty="0" smtClean="0"/>
              <a:t>Densitometry/</a:t>
            </a:r>
            <a:r>
              <a:rPr lang="en-US" dirty="0" err="1" smtClean="0"/>
              <a:t>Hydrometry</a:t>
            </a:r>
            <a:endParaRPr lang="en-US" dirty="0" smtClean="0"/>
          </a:p>
          <a:p>
            <a:pPr lvl="1" eaLnBrk="1" hangingPunct="1"/>
            <a:r>
              <a:rPr lang="en-US" dirty="0" smtClean="0"/>
              <a:t>DEXA</a:t>
            </a:r>
          </a:p>
          <a:p>
            <a:pPr lvl="1" eaLnBrk="1" hangingPunct="1"/>
            <a:r>
              <a:rPr lang="en-US" dirty="0" smtClean="0"/>
              <a:t>Air plethysmography</a:t>
            </a:r>
          </a:p>
          <a:p>
            <a:pPr lvl="1" eaLnBrk="1" hangingPunct="1"/>
            <a:r>
              <a:rPr lang="en-US" dirty="0" smtClean="0"/>
              <a:t>Skinfold</a:t>
            </a:r>
          </a:p>
          <a:p>
            <a:pPr lvl="1" eaLnBrk="1" hangingPunct="1"/>
            <a:r>
              <a:rPr lang="en-US" dirty="0" smtClean="0"/>
              <a:t>Bioelectric impedance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Body Composition Assessment</a:t>
            </a:r>
          </a:p>
        </p:txBody>
      </p:sp>
      <p:sp>
        <p:nvSpPr>
          <p:cNvPr id="12291" name="Content Placeholder 13"/>
          <p:cNvSpPr>
            <a:spLocks noGrp="1"/>
          </p:cNvSpPr>
          <p:nvPr>
            <p:ph idx="1"/>
          </p:nvPr>
        </p:nvSpPr>
        <p:spPr>
          <a:xfrm>
            <a:off x="571500" y="1874838"/>
            <a:ext cx="8051800" cy="4448175"/>
          </a:xfrm>
        </p:spPr>
        <p:txBody>
          <a:bodyPr/>
          <a:lstStyle/>
          <a:p>
            <a:pPr eaLnBrk="1" hangingPunct="1"/>
            <a:r>
              <a:rPr lang="en-US" dirty="0" smtClean="0"/>
              <a:t>Densitometry: measures body density</a:t>
            </a:r>
          </a:p>
          <a:p>
            <a:pPr lvl="1" eaLnBrk="1" hangingPunct="1"/>
            <a:r>
              <a:rPr lang="en-US" dirty="0" smtClean="0"/>
              <a:t>Hydrostatic (underwater) weighing</a:t>
            </a:r>
          </a:p>
          <a:p>
            <a:pPr lvl="1" eaLnBrk="1" hangingPunct="1"/>
            <a:r>
              <a:rPr lang="en-US" dirty="0" smtClean="0"/>
              <a:t>Muscle heavier than water, fat lighter than water</a:t>
            </a:r>
          </a:p>
          <a:p>
            <a:pPr lvl="1" eaLnBrk="1" hangingPunct="1"/>
            <a:r>
              <a:rPr lang="en-US" dirty="0" smtClean="0"/>
              <a:t>Most valid and reliable method</a:t>
            </a:r>
          </a:p>
          <a:p>
            <a:pPr eaLnBrk="1" hangingPunct="1"/>
            <a:endParaRPr lang="en-US" sz="800" dirty="0" smtClean="0"/>
          </a:p>
          <a:p>
            <a:pPr eaLnBrk="1" hangingPunct="1"/>
            <a:r>
              <a:rPr lang="en-US" dirty="0" smtClean="0"/>
              <a:t>Limitations of hydrostatic weighing</a:t>
            </a:r>
          </a:p>
          <a:p>
            <a:pPr lvl="1" eaLnBrk="1" hangingPunct="1"/>
            <a:r>
              <a:rPr lang="en-US" dirty="0" smtClean="0"/>
              <a:t>Lung air volume confounding</a:t>
            </a:r>
          </a:p>
          <a:p>
            <a:pPr lvl="1" eaLnBrk="1" hangingPunct="1"/>
            <a:r>
              <a:rPr lang="en-US" dirty="0" smtClean="0"/>
              <a:t>Conversion of body density to percent fat</a:t>
            </a:r>
          </a:p>
          <a:p>
            <a:pPr lvl="1" eaLnBrk="1" hangingPunct="1"/>
            <a:r>
              <a:rPr lang="en-US" dirty="0" smtClean="0"/>
              <a:t>Fat-free density varies among people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Hyrdostatic</a:t>
            </a:r>
            <a:r>
              <a:rPr lang="en-US" dirty="0" smtClean="0"/>
              <a:t> weighing</a:t>
            </a:r>
          </a:p>
        </p:txBody>
      </p:sp>
      <p:pic>
        <p:nvPicPr>
          <p:cNvPr id="13315" name="Content Placeholder 5" descr="fig15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97025" y="1814513"/>
            <a:ext cx="5953125" cy="44386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Composition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80885" y="1562355"/>
            <a:ext cx="3944590" cy="4738518"/>
          </a:xfrm>
        </p:spPr>
        <p:txBody>
          <a:bodyPr/>
          <a:lstStyle/>
          <a:p>
            <a:r>
              <a:rPr lang="en-US" dirty="0" err="1" smtClean="0"/>
              <a:t>Hydrometry</a:t>
            </a:r>
            <a:r>
              <a:rPr lang="en-US" dirty="0" smtClean="0"/>
              <a:t> </a:t>
            </a:r>
          </a:p>
          <a:p>
            <a:pPr lvl="1"/>
            <a:r>
              <a:rPr lang="en-US" sz="2200" dirty="0" smtClean="0"/>
              <a:t>Uses doubly labeled water (deuterium and </a:t>
            </a:r>
            <a:r>
              <a:rPr lang="en-US" sz="2200" baseline="30000" dirty="0" smtClean="0"/>
              <a:t>18</a:t>
            </a:r>
            <a:r>
              <a:rPr lang="en-US" sz="2200" dirty="0" smtClean="0"/>
              <a:t>O)</a:t>
            </a:r>
          </a:p>
          <a:p>
            <a:pPr lvl="1"/>
            <a:r>
              <a:rPr lang="en-US" sz="2200" dirty="0" smtClean="0"/>
              <a:t>Labeled oxygen leaves the body as exhaled CO2 and in water loss</a:t>
            </a:r>
          </a:p>
          <a:p>
            <a:pPr lvl="1"/>
            <a:r>
              <a:rPr lang="en-US" sz="2200" dirty="0" smtClean="0"/>
              <a:t>Deuterium leaves only as water</a:t>
            </a:r>
          </a:p>
          <a:p>
            <a:pPr lvl="1"/>
            <a:r>
              <a:rPr lang="en-US" sz="2200" dirty="0" smtClean="0"/>
              <a:t>Predicts TEE and TBW</a:t>
            </a:r>
          </a:p>
          <a:p>
            <a:pPr lvl="1"/>
            <a:r>
              <a:rPr lang="en-US" sz="2200" dirty="0" smtClean="0"/>
              <a:t>TBW used w/2-compartment models</a:t>
            </a:r>
            <a:endParaRPr lang="en-US" sz="2200" dirty="0"/>
          </a:p>
        </p:txBody>
      </p:sp>
      <p:pic>
        <p:nvPicPr>
          <p:cNvPr id="4098" name="Picture 2" descr="http://synapse.koreamed.org/ArticleImage/0161NRP/nrp-8-241-g001-l.jpg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78" y="2476501"/>
            <a:ext cx="4577922" cy="299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7778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Body Composition Assessment</a:t>
            </a:r>
          </a:p>
        </p:txBody>
      </p:sp>
      <p:sp>
        <p:nvSpPr>
          <p:cNvPr id="14339" name="Content Placeholder 13"/>
          <p:cNvSpPr>
            <a:spLocks noGrp="1"/>
          </p:cNvSpPr>
          <p:nvPr>
            <p:ph sz="quarter" idx="10"/>
          </p:nvPr>
        </p:nvSpPr>
        <p:spPr>
          <a:xfrm>
            <a:off x="307975" y="1562355"/>
            <a:ext cx="3700343" cy="4738518"/>
          </a:xfrm>
        </p:spPr>
        <p:txBody>
          <a:bodyPr/>
          <a:lstStyle/>
          <a:p>
            <a:pPr eaLnBrk="1" hangingPunct="1"/>
            <a:r>
              <a:rPr lang="en-US" dirty="0" smtClean="0"/>
              <a:t>DEXA</a:t>
            </a:r>
          </a:p>
          <a:p>
            <a:pPr lvl="1" eaLnBrk="1" hangingPunct="1"/>
            <a:r>
              <a:rPr lang="en-US" sz="2000" dirty="0" smtClean="0"/>
              <a:t>Dual-energy X-ray absorptiometry</a:t>
            </a:r>
          </a:p>
          <a:p>
            <a:pPr lvl="1" eaLnBrk="1" hangingPunct="1"/>
            <a:r>
              <a:rPr lang="en-US" sz="2000" dirty="0" smtClean="0"/>
              <a:t>Quantifies bone and soft-tissue composition</a:t>
            </a:r>
          </a:p>
          <a:p>
            <a:pPr lvl="1" eaLnBrk="1" hangingPunct="1"/>
            <a:r>
              <a:rPr lang="en-US" sz="2000" dirty="0" smtClean="0"/>
              <a:t>Precise and reliable but expensive and technical</a:t>
            </a:r>
          </a:p>
          <a:p>
            <a:pPr eaLnBrk="1" hangingPunct="1"/>
            <a:r>
              <a:rPr lang="en-US" dirty="0" smtClean="0"/>
              <a:t>Air plethysmography </a:t>
            </a:r>
          </a:p>
          <a:p>
            <a:pPr lvl="1" eaLnBrk="1" hangingPunct="1"/>
            <a:r>
              <a:rPr lang="en-US" sz="2000" dirty="0" smtClean="0"/>
              <a:t>Another densitometry technique</a:t>
            </a:r>
          </a:p>
          <a:p>
            <a:pPr lvl="1" eaLnBrk="1" hangingPunct="1"/>
            <a:r>
              <a:rPr lang="en-US" sz="2000" dirty="0" smtClean="0"/>
              <a:t>Air displacement (instead of water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sz="2000" dirty="0" smtClean="0"/>
              <a:t>Easy for subject, difficult for operator, expensive</a:t>
            </a:r>
          </a:p>
        </p:txBody>
      </p:sp>
      <p:pic>
        <p:nvPicPr>
          <p:cNvPr id="3074" name="Picture 2" descr="http://rcgp.ie/wp-content/uploads/2014/10/dexa-fat-scan.jpg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451" y="3427229"/>
            <a:ext cx="4742749" cy="287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de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www.houstonmri.com/images/dex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459072"/>
            <a:ext cx="4166002" cy="180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ney templat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Kenney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751</Words>
  <Application>Microsoft Office PowerPoint</Application>
  <PresentationFormat>On-screen Show (4:3)</PresentationFormat>
  <Paragraphs>160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(Body)</vt:lpstr>
      <vt:lpstr>Arial (Headings)</vt:lpstr>
      <vt:lpstr>Times New Roman</vt:lpstr>
      <vt:lpstr>Wingdings</vt:lpstr>
      <vt:lpstr>Kenney template</vt:lpstr>
      <vt:lpstr>1_Kenney</vt:lpstr>
      <vt:lpstr>Office Theme</vt:lpstr>
      <vt:lpstr>1_Office Theme</vt:lpstr>
      <vt:lpstr>PowerPoint Presentation</vt:lpstr>
      <vt:lpstr>Learning outcomes</vt:lpstr>
      <vt:lpstr>Body Composition Assessment</vt:lpstr>
      <vt:lpstr>Body Composition in Sport: “Ideal” body weight/fat</vt:lpstr>
      <vt:lpstr>Body Composition Assessment</vt:lpstr>
      <vt:lpstr>Body Composition Assessment</vt:lpstr>
      <vt:lpstr>Hyrdostatic weighing</vt:lpstr>
      <vt:lpstr>Body Composition Assessment </vt:lpstr>
      <vt:lpstr>Body Composition Assessment</vt:lpstr>
      <vt:lpstr>Body Composition “Field” Assessments</vt:lpstr>
      <vt:lpstr>Skinfold</vt:lpstr>
      <vt:lpstr>Bioelectrical Impedance</vt:lpstr>
      <vt:lpstr>Body Composition “Field” Assessments</vt:lpstr>
      <vt:lpstr> Optimal Weight Management: Determinants of Obesity</vt:lpstr>
      <vt:lpstr>Obesogenic</vt:lpstr>
      <vt:lpstr>Obesogenic</vt:lpstr>
      <vt:lpstr>Optimal Weight Management</vt:lpstr>
      <vt:lpstr>Figure 15.8</vt:lpstr>
      <vt:lpstr>Figure 15.9</vt:lpstr>
      <vt:lpstr>Nutrition and Sport: Classification of Nutrients—Fat </vt:lpstr>
      <vt:lpstr>Nutrition and Sport: Classification of Nutrients—Fat </vt:lpstr>
      <vt:lpstr>Nutrition and Sport: Classification of Nutrients—Protein</vt:lpstr>
      <vt:lpstr>Effective Weight Management Plans</vt:lpstr>
      <vt:lpstr>Effective Wt Mgt Plans</vt:lpstr>
      <vt:lpstr>Example</vt:lpstr>
    </vt:vector>
  </TitlesOfParts>
  <Company>Human Kinetics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Nancy Rasmus</dc:creator>
  <cp:lastModifiedBy>Mohsen</cp:lastModifiedBy>
  <cp:revision>44</cp:revision>
  <dcterms:created xsi:type="dcterms:W3CDTF">2011-09-08T15:45:31Z</dcterms:created>
  <dcterms:modified xsi:type="dcterms:W3CDTF">2021-12-18T17:39:17Z</dcterms:modified>
</cp:coreProperties>
</file>