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83" r:id="rId2"/>
    <p:sldMasterId id="2147483660" r:id="rId3"/>
    <p:sldMasterId id="2147483678" r:id="rId4"/>
  </p:sldMasterIdLst>
  <p:notesMasterIdLst>
    <p:notesMasterId r:id="rId49"/>
  </p:notesMasterIdLst>
  <p:handoutMasterIdLst>
    <p:handoutMasterId r:id="rId50"/>
  </p:handoutMasterIdLst>
  <p:sldIdLst>
    <p:sldId id="283" r:id="rId5"/>
    <p:sldId id="284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6" r:id="rId22"/>
    <p:sldId id="341" r:id="rId23"/>
    <p:sldId id="340" r:id="rId24"/>
    <p:sldId id="307" r:id="rId25"/>
    <p:sldId id="308" r:id="rId26"/>
    <p:sldId id="309" r:id="rId27"/>
    <p:sldId id="311" r:id="rId28"/>
    <p:sldId id="310" r:id="rId29"/>
    <p:sldId id="313" r:id="rId30"/>
    <p:sldId id="314" r:id="rId31"/>
    <p:sldId id="316" r:id="rId32"/>
    <p:sldId id="342" r:id="rId33"/>
    <p:sldId id="317" r:id="rId34"/>
    <p:sldId id="318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5" r:id="rId47"/>
    <p:sldId id="336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31"/>
    <a:srgbClr val="000099"/>
    <a:srgbClr val="333399"/>
    <a:srgbClr val="FFEDB9"/>
    <a:srgbClr val="5B82FF"/>
    <a:srgbClr val="0033CC"/>
    <a:srgbClr val="6666FF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86401" autoAdjust="0"/>
  </p:normalViewPr>
  <p:slideViewPr>
    <p:cSldViewPr snapToGrid="0">
      <p:cViewPr varScale="1">
        <p:scale>
          <a:sx n="105" d="100"/>
          <a:sy n="105" d="100"/>
        </p:scale>
        <p:origin x="1416" y="108"/>
      </p:cViewPr>
      <p:guideLst>
        <p:guide orient="horz" pos="27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14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8C12D920-1033-4B33-B261-A2CB0BD34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945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F6478781-BEFA-4098-A414-E1029BC6D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511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19E99C-8D71-493F-87C2-E7A8ED1D3543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7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7319A0-83C8-4DAE-B710-C3DE5AAC4BC6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4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15155B-AEC5-4E63-945E-656CBF79850A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4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C4DA97-DA71-4D8C-A7C1-009375EB4D42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59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43D142-7F8F-4A2B-82E9-868854ECF0D5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9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CF9B91-81C8-430C-AC1E-256CB4B12517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39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8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84" y="102011"/>
            <a:ext cx="855831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25131" y="1562355"/>
            <a:ext cx="3700343" cy="473851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77332" y="1550796"/>
            <a:ext cx="3895740" cy="494525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67831"/>
      </p:ext>
    </p:extLst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69" y="468776"/>
            <a:ext cx="8206702" cy="801183"/>
          </a:xfrm>
        </p:spPr>
        <p:txBody>
          <a:bodyPr anchor="t"/>
          <a:lstStyle>
            <a:lvl1pPr algn="ctr">
              <a:defRPr sz="2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854075" y="1506719"/>
            <a:ext cx="7083425" cy="46513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2221963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44979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9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19B55-8252-495E-940F-44A6F348729B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159CB-CD37-4406-8B01-14D3F5D1D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64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9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8E94-06A3-41E5-8316-D898CBBEB6D1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5BCA-D35C-42F5-8F64-CE031C862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607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EEE7-BC23-40D3-8DCF-AE816CBE1E4C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27812-9AB8-4C81-B2A1-FA49C7A67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86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2211"/>
            <a:ext cx="8534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99" y="1546515"/>
            <a:ext cx="7986483" cy="431800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299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51" y="2332037"/>
            <a:ext cx="8237408" cy="3663561"/>
          </a:xfrm>
          <a:prstGeom prst="rect">
            <a:avLst/>
          </a:prstGeom>
        </p:spPr>
        <p:txBody>
          <a:bodyPr/>
          <a:lstStyle>
            <a:lvl2pPr>
              <a:defRPr>
                <a:latin typeface="Arial (Body)"/>
                <a:cs typeface="Arial (Body)"/>
              </a:defRPr>
            </a:lvl2pPr>
            <a:lvl3pPr>
              <a:defRPr>
                <a:latin typeface="Arial (Body)"/>
                <a:cs typeface="Arial (Body)"/>
              </a:defRPr>
            </a:lvl3pPr>
            <a:lvl4pPr>
              <a:defRPr>
                <a:latin typeface="Arial (Body)"/>
                <a:cs typeface="Arial (Body)"/>
              </a:defRPr>
            </a:lvl4pPr>
            <a:lvl5pPr>
              <a:defRPr>
                <a:latin typeface="Arial (Body)"/>
                <a:cs typeface="Arial (Body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50800" dist="38100" dir="2700000">
                    <a:srgbClr val="000000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2204-9C95-4D30-9AC9-31F00CD4350E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AE208-9543-455C-B15C-4D5C4F74E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21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84" y="102011"/>
            <a:ext cx="855831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9645" y="1379190"/>
            <a:ext cx="8206702" cy="473851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66267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034292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69" y="349595"/>
            <a:ext cx="8206702" cy="566738"/>
          </a:xfrm>
        </p:spPr>
        <p:txBody>
          <a:bodyPr anchor="b"/>
          <a:lstStyle>
            <a:lvl1pPr algn="ctr">
              <a:defRPr sz="2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25838" y="1135624"/>
            <a:ext cx="7217501" cy="4992192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5739540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69" y="349595"/>
            <a:ext cx="8206702" cy="566738"/>
          </a:xfrm>
        </p:spPr>
        <p:txBody>
          <a:bodyPr anchor="b"/>
          <a:lstStyle>
            <a:lvl1pPr algn="ctr">
              <a:defRPr sz="2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854075" y="1319213"/>
            <a:ext cx="7083425" cy="465137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95015686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84" y="281265"/>
            <a:ext cx="8558316" cy="10568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25131" y="1562355"/>
            <a:ext cx="3700343" cy="473851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77332" y="1550796"/>
            <a:ext cx="3895740" cy="494525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07915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84" y="289517"/>
            <a:ext cx="855831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9645" y="1489989"/>
            <a:ext cx="8206702" cy="473851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44500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153188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69" y="485823"/>
            <a:ext cx="8206702" cy="818229"/>
          </a:xfrm>
        </p:spPr>
        <p:txBody>
          <a:bodyPr anchor="t"/>
          <a:lstStyle>
            <a:lvl1pPr algn="ctr">
              <a:defRPr sz="2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25838" y="1468021"/>
            <a:ext cx="7217501" cy="4992192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6061056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207963" y="207963"/>
            <a:ext cx="8707437" cy="6397625"/>
          </a:xfrm>
          <a:prstGeom prst="roundRect">
            <a:avLst>
              <a:gd name="adj" fmla="val 293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1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688" y="1355725"/>
            <a:ext cx="80518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 flipV="1">
            <a:off x="427038" y="958850"/>
            <a:ext cx="8223250" cy="587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tx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effectLst>
            <a:outerShdw blurRad="50800" dist="38100" dir="2700000">
              <a:schemeClr val="bg1">
                <a:alpha val="41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207963" y="207963"/>
            <a:ext cx="8707437" cy="6397625"/>
          </a:xfrm>
          <a:prstGeom prst="roundRect">
            <a:avLst>
              <a:gd name="adj" fmla="val 293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80988"/>
            <a:ext cx="85344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688" y="1474788"/>
            <a:ext cx="80518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 flipV="1">
            <a:off x="427038" y="1316038"/>
            <a:ext cx="8223250" cy="587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tx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42" r:id="rId6"/>
  </p:sldLayoutIdLst>
  <p:transition>
    <p:split orient="vert"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effectLst>
            <a:outerShdw blurRad="50800" dist="38100" dir="2700000">
              <a:schemeClr val="bg1">
                <a:alpha val="41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500" y="-20638"/>
            <a:ext cx="8499475" cy="1143001"/>
          </a:xfrm>
          <a:prstGeom prst="rect">
            <a:avLst/>
          </a:prstGeom>
          <a:effectLst>
            <a:outerShdw blurRad="50800" dist="38100" dir="2700000">
              <a:srgbClr val="000000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1313" y="1338263"/>
            <a:ext cx="84756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85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A795378-B68D-4B43-9477-8E52116FFA26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85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85000"/>
              </a:lnSpc>
              <a:defRPr sz="1200">
                <a:solidFill>
                  <a:srgbClr val="FFFFFF"/>
                </a:solidFill>
              </a:defRPr>
            </a:lvl1pPr>
          </a:lstStyle>
          <a:p>
            <a:fld id="{3EFAE71B-518B-4E97-A907-26B8BF2D82F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32"/>
          <p:cNvSpPr>
            <a:spLocks noChangeArrowheads="1"/>
          </p:cNvSpPr>
          <p:nvPr/>
        </p:nvSpPr>
        <p:spPr bwMode="auto">
          <a:xfrm>
            <a:off x="333375" y="769938"/>
            <a:ext cx="8448675" cy="4286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rgbClr val="FFD93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endParaRPr lang="en-US">
              <a:latin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3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 cap="all" spc="600">
          <a:ln>
            <a:solidFill>
              <a:srgbClr val="FFD931"/>
            </a:solidFill>
          </a:ln>
          <a:solidFill>
            <a:srgbClr val="FFD931"/>
          </a:solidFill>
          <a:latin typeface="Arial (Headings)"/>
          <a:ea typeface="Arial (Headings)"/>
          <a:cs typeface="Arial (Headings)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(Body)"/>
          <a:ea typeface="Arial (Body)"/>
          <a:cs typeface="Arial (Body)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(Body)"/>
          <a:ea typeface="Arial (Body)"/>
          <a:cs typeface="Arial (Body)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(Body)"/>
          <a:ea typeface="Arial (Body)"/>
          <a:cs typeface="Arial (Body)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(Body)"/>
          <a:ea typeface="Arial (Body)"/>
          <a:cs typeface="Arial (Body)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(Body)"/>
          <a:ea typeface="Arial (Body)"/>
          <a:cs typeface="Arial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85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2D6C66A-A2A3-44D0-AFDF-9033239584EA}" type="datetimeFigureOut">
              <a:rPr lang="en-US"/>
              <a:pPr>
                <a:defRPr/>
              </a:pPr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85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85000"/>
              </a:lnSpc>
              <a:defRPr sz="1200">
                <a:solidFill>
                  <a:srgbClr val="FFFFFF"/>
                </a:solidFill>
              </a:defRPr>
            </a:lvl1pPr>
          </a:lstStyle>
          <a:p>
            <a:fld id="{F9F2675B-3F18-49BA-9AFB-CCE10C0522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17500" y="720725"/>
            <a:ext cx="8488363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132"/>
          <p:cNvSpPr>
            <a:spLocks noChangeArrowheads="1"/>
          </p:cNvSpPr>
          <p:nvPr/>
        </p:nvSpPr>
        <p:spPr bwMode="auto">
          <a:xfrm>
            <a:off x="333375" y="561975"/>
            <a:ext cx="8448675" cy="42863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rgbClr val="FFD93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132"/>
          <p:cNvSpPr>
            <a:spLocks noChangeArrowheads="1"/>
          </p:cNvSpPr>
          <p:nvPr/>
        </p:nvSpPr>
        <p:spPr bwMode="auto">
          <a:xfrm>
            <a:off x="339725" y="1922463"/>
            <a:ext cx="8448675" cy="4286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rgbClr val="FFD93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endParaRPr lang="en-US">
              <a:latin typeface="Arial" charset="0"/>
            </a:endParaRPr>
          </a:p>
        </p:txBody>
      </p:sp>
      <p:sp>
        <p:nvSpPr>
          <p:cNvPr id="4104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330200" y="2540000"/>
            <a:ext cx="8475663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 cap="all" spc="600">
          <a:ln>
            <a:solidFill>
              <a:srgbClr val="FFD931"/>
            </a:solidFill>
          </a:ln>
          <a:solidFill>
            <a:srgbClr val="FFD931"/>
          </a:solidFill>
          <a:effectLst>
            <a:outerShdw blurRad="50800" dist="38100" dir="2700000">
              <a:srgbClr val="000000"/>
            </a:outerShdw>
          </a:effectLst>
          <a:latin typeface="Arial (Headings)"/>
          <a:ea typeface="Arial (Headings)"/>
          <a:cs typeface="Arial (Headings)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5000" b="1" kern="1200">
          <a:solidFill>
            <a:schemeClr val="tx1"/>
          </a:solidFill>
          <a:latin typeface="Arial (Body)"/>
          <a:ea typeface="Arial (Body)"/>
          <a:cs typeface="Arial (Body)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Arial (Body)"/>
          <a:cs typeface="Arial (Body)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 (Body)"/>
          <a:cs typeface="Arial (Body)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Arial (Body)"/>
          <a:cs typeface="Arial (Body)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Arial (Body)"/>
          <a:cs typeface="Arial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350838" y="2511425"/>
            <a:ext cx="8451850" cy="3484563"/>
          </a:xfrm>
        </p:spPr>
        <p:txBody>
          <a:bodyPr/>
          <a:lstStyle/>
          <a:p>
            <a:pPr eaLnBrk="1" hangingPunct="1"/>
            <a:r>
              <a:rPr lang="en-US" altLang="en-US" smtClean="0"/>
              <a:t>	Training for Sport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7520" y="720448"/>
            <a:ext cx="8487587" cy="1112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Excessive Training</a:t>
            </a:r>
          </a:p>
        </p:txBody>
      </p:sp>
      <p:sp>
        <p:nvSpPr>
          <p:cNvPr id="16387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Another swim study: single versus multiple daily training sessions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No evidence that more is better</a:t>
            </a:r>
            <a:endParaRPr lang="en-US" altLang="en-US" sz="800" smtClean="0"/>
          </a:p>
          <a:p>
            <a:pPr lvl="1" eaLnBrk="1" hangingPunct="1"/>
            <a:r>
              <a:rPr lang="en-US" altLang="en-US" smtClean="0"/>
              <a:t>Similar heart rate and blood lactate improvements</a:t>
            </a:r>
          </a:p>
          <a:p>
            <a:pPr lvl="1" eaLnBrk="1" hangingPunct="1"/>
            <a:r>
              <a:rPr lang="en-US" altLang="en-US" smtClean="0"/>
              <a:t>No additional improvements from 2 times/day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Figure 14.3</a:t>
            </a:r>
          </a:p>
        </p:txBody>
      </p:sp>
      <p:pic>
        <p:nvPicPr>
          <p:cNvPr id="17411" name="Content Placeholder 4" descr="fig14_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9450" y="1474788"/>
            <a:ext cx="2708275" cy="5116512"/>
          </a:xfr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Excessive Training</a:t>
            </a:r>
          </a:p>
        </p:txBody>
      </p:sp>
      <p:sp>
        <p:nvSpPr>
          <p:cNvPr id="18435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Training volume should be sport specific</a:t>
            </a:r>
          </a:p>
          <a:p>
            <a:pPr lvl="1"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Value of high-volume training questionable</a:t>
            </a:r>
          </a:p>
          <a:p>
            <a:pPr lvl="1" eaLnBrk="1" hangingPunct="1"/>
            <a:r>
              <a:rPr lang="en-US" altLang="en-US" smtClean="0"/>
              <a:t>In some sports, half the volume may maintain benefits and </a:t>
            </a:r>
            <a:r>
              <a:rPr lang="en-US" altLang="en-US" smtClean="0">
                <a:latin typeface="Wingdings" panose="05000000000000000000" pitchFamily="2" charset="2"/>
              </a:rPr>
              <a:t></a:t>
            </a:r>
            <a:r>
              <a:rPr lang="en-US" altLang="en-US" smtClean="0"/>
              <a:t> risk</a:t>
            </a:r>
          </a:p>
          <a:p>
            <a:pPr lvl="1" eaLnBrk="1" hangingPunct="1"/>
            <a:r>
              <a:rPr lang="en-US" altLang="en-US" smtClean="0"/>
              <a:t>Low intensity, high volume inappropriate for sprint-type performance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Excessive Training</a:t>
            </a:r>
          </a:p>
        </p:txBody>
      </p:sp>
      <p:sp>
        <p:nvSpPr>
          <p:cNvPr id="19459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Intensity and volume inversely related</a:t>
            </a:r>
          </a:p>
          <a:p>
            <a:pPr lvl="1" eaLnBrk="1" hangingPunct="1"/>
            <a:r>
              <a:rPr lang="en-US" altLang="en-US" smtClean="0"/>
              <a:t>If volume </a:t>
            </a:r>
            <a:r>
              <a:rPr lang="en-US" altLang="en-US" smtClean="0">
                <a:latin typeface="Wingdings" panose="05000000000000000000" pitchFamily="2" charset="2"/>
              </a:rPr>
              <a:t></a:t>
            </a:r>
            <a:r>
              <a:rPr lang="en-US" altLang="en-US" smtClean="0"/>
              <a:t>, intensity should </a:t>
            </a:r>
            <a:r>
              <a:rPr lang="en-US" altLang="en-US" smtClean="0">
                <a:latin typeface="Wingdings" panose="05000000000000000000" pitchFamily="2" charset="2"/>
              </a:rPr>
              <a:t>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If intensity </a:t>
            </a:r>
            <a:r>
              <a:rPr lang="en-US" altLang="en-US" smtClean="0">
                <a:latin typeface="Wingdings" panose="05000000000000000000" pitchFamily="2" charset="2"/>
              </a:rPr>
              <a:t></a:t>
            </a:r>
            <a:r>
              <a:rPr lang="en-US" altLang="en-US" smtClean="0"/>
              <a:t>, volume should </a:t>
            </a:r>
            <a:r>
              <a:rPr lang="en-US" altLang="en-US" smtClean="0">
                <a:latin typeface="Wingdings" panose="05000000000000000000" pitchFamily="2" charset="2"/>
              </a:rPr>
              <a:t>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Different emphasis </a:t>
            </a:r>
            <a:r>
              <a:rPr lang="en-US" altLang="en-US" smtClean="0">
                <a:sym typeface="Wingdings" panose="05000000000000000000" pitchFamily="2" charset="2"/>
              </a:rPr>
              <a:t> different fitness results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Applies to resistance, anaerobic, and aerobic training</a:t>
            </a:r>
          </a:p>
          <a:p>
            <a:pPr eaLnBrk="1" hangingPunct="1"/>
            <a:endParaRPr lang="en-US" altLang="en-US" sz="800" smtClean="0"/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altLang="en-US" smtClean="0">
                <a:latin typeface="Wingdings" panose="05000000000000000000" pitchFamily="2" charset="2"/>
              </a:rPr>
              <a:t></a:t>
            </a:r>
            <a:r>
              <a:rPr lang="en-US" altLang="en-US" smtClean="0"/>
              <a:t> Intensity + </a:t>
            </a:r>
            <a:r>
              <a:rPr lang="en-US" altLang="en-US" smtClean="0">
                <a:latin typeface="Wingdings" panose="05000000000000000000" pitchFamily="2" charset="2"/>
              </a:rPr>
              <a:t></a:t>
            </a:r>
            <a:r>
              <a:rPr lang="en-US" altLang="en-US" smtClean="0"/>
              <a:t> volume </a:t>
            </a:r>
            <a:r>
              <a:rPr lang="en-US" altLang="en-US" smtClean="0">
                <a:sym typeface="Wingdings" panose="05000000000000000000" pitchFamily="2" charset="2"/>
              </a:rPr>
              <a:t> negative effects</a:t>
            </a:r>
            <a:endParaRPr lang="en-US" altLang="en-US" smtClean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Overtraining</a:t>
            </a:r>
          </a:p>
        </p:txBody>
      </p:sp>
      <p:sp>
        <p:nvSpPr>
          <p:cNvPr id="20483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altLang="en-US" sz="2800" b="1" smtClean="0"/>
              <a:t>Unexplained </a:t>
            </a:r>
            <a:r>
              <a:rPr lang="en-US" altLang="en-US" sz="2800" b="1" smtClean="0">
                <a:latin typeface="Wingdings" panose="05000000000000000000" pitchFamily="2" charset="2"/>
              </a:rPr>
              <a:t></a:t>
            </a:r>
            <a:r>
              <a:rPr lang="en-US" altLang="en-US" sz="2800" b="1" smtClean="0"/>
              <a:t> in performance, function for weeks, months, or years</a:t>
            </a:r>
          </a:p>
          <a:p>
            <a:pPr marL="342900" lvl="1" indent="-342900" eaLnBrk="1" hangingPunct="1"/>
            <a:r>
              <a:rPr lang="en-US" altLang="en-US" smtClean="0"/>
              <a:t>Cannot be remedied by short-term </a:t>
            </a:r>
            <a:r>
              <a:rPr lang="en-US" altLang="en-US" smtClean="0">
                <a:latin typeface="Wingdings" panose="05000000000000000000" pitchFamily="2" charset="2"/>
              </a:rPr>
              <a:t></a:t>
            </a:r>
            <a:r>
              <a:rPr lang="en-US" altLang="en-US" smtClean="0"/>
              <a:t> training, rest</a:t>
            </a:r>
          </a:p>
          <a:p>
            <a:pPr marL="342900" lvl="1" indent="-342900" eaLnBrk="1" hangingPunct="1"/>
            <a:r>
              <a:rPr lang="en-US" altLang="en-US" smtClean="0"/>
              <a:t>Putative psychological and physiological causes</a:t>
            </a:r>
          </a:p>
          <a:p>
            <a:pPr marL="342900" lvl="1" indent="-342900" eaLnBrk="1" hangingPunct="1"/>
            <a:r>
              <a:rPr lang="en-US" altLang="en-US" smtClean="0"/>
              <a:t>Can occur with all forms of training: resistance, anaerobic, aerobic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Not all fatigue product of overtraining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Overtraining Syndrome</a:t>
            </a:r>
          </a:p>
        </p:txBody>
      </p:sp>
      <p:sp>
        <p:nvSpPr>
          <p:cNvPr id="21507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Highly individualized, subjective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Symptoms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– </a:t>
            </a:r>
            <a:r>
              <a:rPr lang="en-US" altLang="en-US" smtClean="0">
                <a:latin typeface="Wingdings" panose="05000000000000000000" pitchFamily="2" charset="2"/>
              </a:rPr>
              <a:t></a:t>
            </a:r>
            <a:r>
              <a:rPr lang="en-US" altLang="en-US" smtClean="0"/>
              <a:t> Strength, coordination, capacity</a:t>
            </a:r>
          </a:p>
          <a:p>
            <a:pPr lvl="1" eaLnBrk="1" hangingPunct="1"/>
            <a:r>
              <a:rPr lang="en-US" altLang="en-US" smtClean="0"/>
              <a:t>Fatigue</a:t>
            </a:r>
          </a:p>
          <a:p>
            <a:pPr lvl="1" eaLnBrk="1" hangingPunct="1"/>
            <a:r>
              <a:rPr lang="en-US" altLang="en-US" smtClean="0"/>
              <a:t>Change in appetite, weight loss</a:t>
            </a:r>
          </a:p>
          <a:p>
            <a:pPr lvl="1" eaLnBrk="1" hangingPunct="1"/>
            <a:r>
              <a:rPr lang="en-US" altLang="en-US" smtClean="0"/>
              <a:t>Sleep and mood disturbances</a:t>
            </a:r>
          </a:p>
          <a:p>
            <a:pPr lvl="1" eaLnBrk="1" hangingPunct="1"/>
            <a:r>
              <a:rPr lang="en-US" altLang="en-US" smtClean="0"/>
              <a:t>Lack of motivation, vigor, and/or concentration</a:t>
            </a:r>
          </a:p>
          <a:p>
            <a:pPr lvl="1" eaLnBrk="1" hangingPunct="1"/>
            <a:r>
              <a:rPr lang="en-US" altLang="en-US" smtClean="0"/>
              <a:t>Depression</a:t>
            </a:r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Overtraining Syndrome</a:t>
            </a:r>
          </a:p>
        </p:txBody>
      </p:sp>
      <p:sp>
        <p:nvSpPr>
          <p:cNvPr id="22531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Can be intensity or volume related 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Psychological factors</a:t>
            </a:r>
          </a:p>
          <a:p>
            <a:pPr lvl="1" eaLnBrk="1" hangingPunct="1"/>
            <a:r>
              <a:rPr lang="en-US" altLang="en-US" smtClean="0"/>
              <a:t>Emotional pressure of competition </a:t>
            </a:r>
            <a:r>
              <a:rPr lang="en-US" altLang="en-US" smtClean="0">
                <a:sym typeface="Wingdings" panose="05000000000000000000" pitchFamily="2" charset="2"/>
              </a:rPr>
              <a:t> stress</a:t>
            </a:r>
          </a:p>
          <a:p>
            <a:pPr lvl="1" eaLnBrk="1" hangingPunct="1"/>
            <a:r>
              <a:rPr lang="en-US" altLang="en-US" smtClean="0">
                <a:sym typeface="Wingdings" panose="05000000000000000000" pitchFamily="2" charset="2"/>
              </a:rPr>
              <a:t>Parallels with clinical depression</a:t>
            </a:r>
            <a:endParaRPr lang="en-US" altLang="en-US" smtClean="0"/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Physiological factors</a:t>
            </a:r>
          </a:p>
          <a:p>
            <a:pPr lvl="1" eaLnBrk="1" hangingPunct="1"/>
            <a:r>
              <a:rPr lang="en-US" altLang="en-US" smtClean="0"/>
              <a:t>Autonomic, endocrine, and immune factors</a:t>
            </a:r>
          </a:p>
          <a:p>
            <a:pPr lvl="1" eaLnBrk="1" hangingPunct="1"/>
            <a:r>
              <a:rPr lang="en-US" altLang="en-US" smtClean="0"/>
              <a:t>Not a clear cause-and-effect relationship but significant parallels</a:t>
            </a: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Figure 14.4</a:t>
            </a:r>
          </a:p>
        </p:txBody>
      </p:sp>
      <p:pic>
        <p:nvPicPr>
          <p:cNvPr id="23555" name="Content Placeholder 4" descr="fig14_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4538" y="1474788"/>
            <a:ext cx="2578100" cy="5116512"/>
          </a:xfrm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Overtraining Syndrome: Sympathetic Nervous System Responses</a:t>
            </a:r>
          </a:p>
        </p:txBody>
      </p:sp>
      <p:sp>
        <p:nvSpPr>
          <p:cNvPr id="24579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Increased BP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Loss of appetite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Weight loss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Sleep and emotional disturbances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Increased basal metabolic rate</a:t>
            </a: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Overtraining Syndrome: PNS Responses</a:t>
            </a:r>
          </a:p>
        </p:txBody>
      </p:sp>
      <p:sp>
        <p:nvSpPr>
          <p:cNvPr id="25603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More common with endurance athletes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Early fatigue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Decreased resting HR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Decreased resting BP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Rapid heart rate recovery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0988" y="101600"/>
            <a:ext cx="8558212" cy="1143000"/>
          </a:xfrm>
        </p:spPr>
        <p:txBody>
          <a:bodyPr/>
          <a:lstStyle/>
          <a:p>
            <a:pPr>
              <a:defRPr/>
            </a:pPr>
            <a:r>
              <a:rPr lang="en-US" cap="all" dirty="0" smtClean="0">
                <a:solidFill>
                  <a:srgbClr val="FFD931"/>
                </a:solidFill>
                <a:effectLst>
                  <a:outerShdw blurRad="50800" dist="38100" dir="2700000">
                    <a:schemeClr val="bg1"/>
                  </a:outerShdw>
                </a:effectLst>
              </a:rPr>
              <a:t>Chapter </a:t>
            </a:r>
            <a:r>
              <a:rPr lang="en-US" cap="all" dirty="0" smtClean="0">
                <a:solidFill>
                  <a:srgbClr val="FFD931"/>
                </a:solidFill>
                <a:effectLst>
                  <a:outerShdw blurRad="50800" dist="38100" dir="2700000">
                    <a:schemeClr val="bg1"/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8195" name="Content Placeholder 15"/>
          <p:cNvSpPr>
            <a:spLocks noGrp="1"/>
          </p:cNvSpPr>
          <p:nvPr>
            <p:ph sz="quarter" idx="10"/>
          </p:nvPr>
        </p:nvSpPr>
        <p:spPr>
          <a:xfrm>
            <a:off x="439738" y="1097281"/>
            <a:ext cx="8207375" cy="520350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Describe the model used to optimize training.</a:t>
            </a:r>
          </a:p>
          <a:p>
            <a:pPr eaLnBrk="1" hangingPunct="1"/>
            <a:r>
              <a:rPr lang="en-US" altLang="en-US" dirty="0" smtClean="0"/>
              <a:t>Compare and contrast the forms of training periodization. Discuss the advantages and disadvantages of each.</a:t>
            </a:r>
          </a:p>
          <a:p>
            <a:pPr eaLnBrk="1" hangingPunct="1"/>
            <a:r>
              <a:rPr lang="en-US" altLang="en-US" dirty="0" smtClean="0"/>
              <a:t>Discuss the differences in overreaching and overtraining</a:t>
            </a:r>
          </a:p>
          <a:p>
            <a:pPr eaLnBrk="1" hangingPunct="1"/>
            <a:r>
              <a:rPr lang="en-US" altLang="en-US" dirty="0" smtClean="0"/>
              <a:t>Define and describe the overtraining syndrome. Symptoms, physiological changes, predictors, and treatments</a:t>
            </a:r>
          </a:p>
          <a:p>
            <a:pPr eaLnBrk="1" hangingPunct="1"/>
            <a:r>
              <a:rPr lang="en-US" altLang="en-US" dirty="0" smtClean="0"/>
              <a:t>Describe the benefits of the tapering period</a:t>
            </a:r>
          </a:p>
          <a:p>
            <a:pPr eaLnBrk="1" hangingPunct="1"/>
            <a:r>
              <a:rPr lang="en-US" altLang="en-US" dirty="0" smtClean="0"/>
              <a:t>Discuss the alterations that occur during detraining</a:t>
            </a: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Overtraining Syndrome:</a:t>
            </a:r>
            <a:br>
              <a:rPr lang="en-US" smtClean="0"/>
            </a:br>
            <a:r>
              <a:rPr lang="en-US" smtClean="0"/>
              <a:t>Endocrine Responses</a:t>
            </a:r>
          </a:p>
        </p:txBody>
      </p:sp>
      <p:sp>
        <p:nvSpPr>
          <p:cNvPr id="26627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Resting thyroxine, testosterone </a:t>
            </a:r>
            <a:r>
              <a:rPr lang="en-US" altLang="en-US" smtClean="0">
                <a:latin typeface="Wingdings" panose="05000000000000000000" pitchFamily="2" charset="2"/>
              </a:rPr>
              <a:t></a:t>
            </a:r>
            <a:endParaRPr lang="en-US" altLang="en-US" smtClean="0"/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Resting cortisol </a:t>
            </a:r>
            <a:r>
              <a:rPr lang="en-US" altLang="en-US" smtClean="0">
                <a:latin typeface="Wingdings" panose="05000000000000000000" pitchFamily="2" charset="2"/>
              </a:rPr>
              <a:t></a:t>
            </a:r>
            <a:endParaRPr lang="en-US" altLang="en-US" smtClean="0"/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Testosterone:cortisol ratio</a:t>
            </a:r>
          </a:p>
          <a:p>
            <a:pPr lvl="1" eaLnBrk="1" hangingPunct="1"/>
            <a:r>
              <a:rPr lang="en-US" altLang="en-US" smtClean="0"/>
              <a:t>Indicator of anabolic recovery processes</a:t>
            </a:r>
          </a:p>
          <a:p>
            <a:pPr lvl="1" eaLnBrk="1" hangingPunct="1"/>
            <a:r>
              <a:rPr lang="en-US" altLang="en-US" smtClean="0"/>
              <a:t>Altered ratio may indicate protein catabolism</a:t>
            </a:r>
          </a:p>
          <a:p>
            <a:pPr lvl="1" eaLnBrk="1" hangingPunct="1"/>
            <a:r>
              <a:rPr lang="en-US" altLang="en-US" smtClean="0"/>
              <a:t>Possible cause of overtraining syndrome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Volume-related overtraining appears more likely to affect hormones</a:t>
            </a: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Figure 14.5</a:t>
            </a:r>
          </a:p>
        </p:txBody>
      </p:sp>
      <p:pic>
        <p:nvPicPr>
          <p:cNvPr id="27651" name="Content Placeholder 4" descr="fig14_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6600" y="1474788"/>
            <a:ext cx="5133975" cy="5116512"/>
          </a:xfrm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Overtraining Syndrome:</a:t>
            </a:r>
            <a:br>
              <a:rPr lang="en-US" smtClean="0"/>
            </a:br>
            <a:r>
              <a:rPr lang="en-US" smtClean="0"/>
              <a:t>Endocrine Responses</a:t>
            </a:r>
          </a:p>
        </p:txBody>
      </p:sp>
      <p:sp>
        <p:nvSpPr>
          <p:cNvPr id="28675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altLang="en-US" smtClean="0">
                <a:latin typeface="Wingdings" panose="05000000000000000000" pitchFamily="2" charset="2"/>
              </a:rPr>
              <a:t></a:t>
            </a:r>
            <a:r>
              <a:rPr lang="en-US" altLang="en-US" smtClean="0"/>
              <a:t> Blood urea concentration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Resting catecholamines </a:t>
            </a:r>
            <a:r>
              <a:rPr lang="en-US" altLang="en-US" smtClean="0">
                <a:latin typeface="Wingdings" panose="05000000000000000000" pitchFamily="2" charset="2"/>
              </a:rPr>
              <a:t></a:t>
            </a:r>
            <a:endParaRPr lang="en-US" altLang="en-US" smtClean="0"/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Outside factors may influence values</a:t>
            </a:r>
          </a:p>
          <a:p>
            <a:pPr lvl="1" eaLnBrk="1" hangingPunct="1"/>
            <a:r>
              <a:rPr lang="en-US" altLang="en-US" smtClean="0"/>
              <a:t>Overreaching may produce same trends</a:t>
            </a:r>
          </a:p>
          <a:p>
            <a:pPr lvl="1" eaLnBrk="1" hangingPunct="1"/>
            <a:r>
              <a:rPr lang="en-US" altLang="en-US" smtClean="0"/>
              <a:t>Time between last training bout and resting blood sample critical</a:t>
            </a:r>
          </a:p>
          <a:p>
            <a:pPr lvl="1" eaLnBrk="1" hangingPunct="1"/>
            <a:r>
              <a:rPr lang="en-US" altLang="en-US" smtClean="0"/>
              <a:t>Blood markers helpful but not </a:t>
            </a:r>
            <a:r>
              <a:rPr lang="en-US" altLang="en-US" i="1" smtClean="0"/>
              <a:t>definitive</a:t>
            </a:r>
            <a:r>
              <a:rPr lang="en-US" altLang="en-US" smtClean="0"/>
              <a:t> diagnostic tools</a:t>
            </a:r>
            <a:endParaRPr lang="en-US" altLang="en-US" sz="800" smtClean="0"/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Overtraining Syndrome:</a:t>
            </a:r>
            <a:br>
              <a:rPr lang="en-US" smtClean="0"/>
            </a:br>
            <a:r>
              <a:rPr lang="en-US" smtClean="0"/>
              <a:t>Neural and Endocrine Factors</a:t>
            </a:r>
          </a:p>
        </p:txBody>
      </p:sp>
      <p:sp>
        <p:nvSpPr>
          <p:cNvPr id="29699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Overtraining stressors may act primarily through hypothalamic signals</a:t>
            </a:r>
          </a:p>
          <a:p>
            <a:pPr lvl="1" eaLnBrk="1" hangingPunct="1"/>
            <a:r>
              <a:rPr lang="en-US" altLang="en-US" smtClean="0"/>
              <a:t>Can lead to sympathetic neural activation</a:t>
            </a:r>
          </a:p>
          <a:p>
            <a:pPr lvl="1" eaLnBrk="1" hangingPunct="1"/>
            <a:r>
              <a:rPr lang="en-US" altLang="en-US" smtClean="0"/>
              <a:t>Can lead to pituitary endocrine cascade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Hormonal axes involved</a:t>
            </a:r>
          </a:p>
          <a:p>
            <a:pPr lvl="1" eaLnBrk="1" hangingPunct="1"/>
            <a:r>
              <a:rPr lang="en-US" altLang="en-US" smtClean="0"/>
              <a:t>Sympathetic-adrenal medullary (SAM) axis</a:t>
            </a:r>
          </a:p>
          <a:p>
            <a:pPr lvl="1" eaLnBrk="1" hangingPunct="1"/>
            <a:r>
              <a:rPr lang="en-US" altLang="en-US" smtClean="0"/>
              <a:t>Hypothalamic-pituitary-adrenocortical (HPA) axis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Overtraining Syndrome:</a:t>
            </a:r>
            <a:br>
              <a:rPr lang="en-US" smtClean="0"/>
            </a:br>
            <a:r>
              <a:rPr lang="en-US" smtClean="0"/>
              <a:t>Immune Responses</a:t>
            </a:r>
          </a:p>
        </p:txBody>
      </p:sp>
      <p:sp>
        <p:nvSpPr>
          <p:cNvPr id="30723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Circulating cytokines</a:t>
            </a:r>
          </a:p>
          <a:p>
            <a:pPr lvl="1" eaLnBrk="1" hangingPunct="1"/>
            <a:r>
              <a:rPr lang="en-US" altLang="en-US" smtClean="0"/>
              <a:t>Mediate inflammatory response to infection and injury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– </a:t>
            </a:r>
            <a:r>
              <a:rPr lang="en-US" altLang="en-US" smtClean="0">
                <a:latin typeface="Wingdings" panose="05000000000000000000" pitchFamily="2" charset="2"/>
              </a:rPr>
              <a:t></a:t>
            </a:r>
            <a:r>
              <a:rPr lang="en-US" altLang="en-US" smtClean="0"/>
              <a:t> In response to muscle, bone, joint trauma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– </a:t>
            </a:r>
            <a:r>
              <a:rPr lang="en-US" altLang="en-US" smtClean="0">
                <a:latin typeface="Wingdings" panose="05000000000000000000" pitchFamily="2" charset="2"/>
              </a:rPr>
              <a:t></a:t>
            </a:r>
            <a:r>
              <a:rPr lang="en-US" altLang="en-US" smtClean="0"/>
              <a:t> Physical stress + </a:t>
            </a:r>
            <a:r>
              <a:rPr lang="en-US" altLang="en-US" smtClean="0">
                <a:latin typeface="Wingdings" panose="05000000000000000000" pitchFamily="2" charset="2"/>
              </a:rPr>
              <a:t></a:t>
            </a:r>
            <a:r>
              <a:rPr lang="en-US" altLang="en-US" smtClean="0"/>
              <a:t> rest </a:t>
            </a:r>
            <a:r>
              <a:rPr lang="en-US" altLang="en-US" smtClean="0">
                <a:sym typeface="Wingdings" panose="05000000000000000000" pitchFamily="2" charset="2"/>
              </a:rPr>
              <a:t> systemic inflammation</a:t>
            </a: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z="800" smtClean="0"/>
          </a:p>
          <a:p>
            <a:pPr eaLnBrk="1" hangingPunct="1"/>
            <a:r>
              <a:rPr lang="en-US" altLang="en-US" smtClean="0"/>
              <a:t>Inflammation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</a:t>
            </a:r>
            <a:r>
              <a:rPr lang="en-US" altLang="en-US" smtClean="0">
                <a:latin typeface="Wingdings" panose="05000000000000000000" pitchFamily="2" charset="2"/>
              </a:rPr>
              <a:t></a:t>
            </a:r>
            <a:r>
              <a:rPr lang="en-US" altLang="en-US" smtClean="0"/>
              <a:t> cytokines via monocytes 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May act on brain and body functions, contribute to overtraining symptoms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Figure 14.6</a:t>
            </a:r>
          </a:p>
        </p:txBody>
      </p:sp>
      <p:pic>
        <p:nvPicPr>
          <p:cNvPr id="31747" name="Content Placeholder 4" descr="fig14_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2214563"/>
            <a:ext cx="8051800" cy="3636962"/>
          </a:xfrm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Overtraining Syndrome:</a:t>
            </a:r>
            <a:br>
              <a:rPr lang="en-US" smtClean="0"/>
            </a:br>
            <a:r>
              <a:rPr lang="en-US" smtClean="0"/>
              <a:t>Immune Responses</a:t>
            </a:r>
          </a:p>
        </p:txBody>
      </p:sp>
      <p:sp>
        <p:nvSpPr>
          <p:cNvPr id="32771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Compromised immune function factor in onset of overtraining syndrome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Overtraining suppresses immune function</a:t>
            </a:r>
          </a:p>
          <a:p>
            <a:pPr lvl="1" eaLnBrk="1" hangingPunct="1"/>
            <a:r>
              <a:rPr lang="en-US" altLang="en-US" smtClean="0"/>
              <a:t>Abnormally </a:t>
            </a:r>
            <a:r>
              <a:rPr lang="en-US" altLang="en-US" smtClean="0">
                <a:latin typeface="Wingdings" panose="05000000000000000000" pitchFamily="2" charset="2"/>
              </a:rPr>
              <a:t></a:t>
            </a:r>
            <a:r>
              <a:rPr lang="en-US" altLang="en-US" smtClean="0"/>
              <a:t> lymphocytes, antibodies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– </a:t>
            </a:r>
            <a:r>
              <a:rPr lang="en-US" altLang="en-US" smtClean="0">
                <a:latin typeface="Wingdings" panose="05000000000000000000" pitchFamily="2" charset="2"/>
              </a:rPr>
              <a:t></a:t>
            </a:r>
            <a:r>
              <a:rPr lang="en-US" altLang="en-US" smtClean="0"/>
              <a:t> Incidence of illness after exhaustive exercise</a:t>
            </a:r>
          </a:p>
          <a:p>
            <a:pPr lvl="1" eaLnBrk="1" hangingPunct="1"/>
            <a:r>
              <a:rPr lang="en-US" altLang="en-US" smtClean="0"/>
              <a:t>Exercise during illness </a:t>
            </a:r>
            <a:r>
              <a:rPr lang="en-US" altLang="en-US" smtClean="0">
                <a:sym typeface="Wingdings" panose="05000000000000000000" pitchFamily="2" charset="2"/>
              </a:rPr>
              <a:t> immune complications 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Figure 14.7</a:t>
            </a:r>
          </a:p>
        </p:txBody>
      </p:sp>
      <p:pic>
        <p:nvPicPr>
          <p:cNvPr id="33795" name="Content Placeholder 4" descr="fig14_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1825" y="1474788"/>
            <a:ext cx="5343525" cy="5116512"/>
          </a:xfrm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Overtraining Syndrome, Fibromyalgia, and Chronic Fatigue Syndrome</a:t>
            </a:r>
          </a:p>
        </p:txBody>
      </p:sp>
      <p:sp>
        <p:nvSpPr>
          <p:cNvPr id="34819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Three similar, overlapping syndromes</a:t>
            </a:r>
          </a:p>
          <a:p>
            <a:pPr lvl="1" eaLnBrk="1" hangingPunct="1"/>
            <a:r>
              <a:rPr lang="en-US" altLang="en-US" smtClean="0"/>
              <a:t>Notoriously difficult to diagnose</a:t>
            </a:r>
          </a:p>
          <a:p>
            <a:pPr lvl="1" eaLnBrk="1" hangingPunct="1"/>
            <a:r>
              <a:rPr lang="en-US" altLang="en-US" smtClean="0"/>
              <a:t>Causes remain unknown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Similar symptoms</a:t>
            </a:r>
          </a:p>
          <a:p>
            <a:pPr lvl="1" eaLnBrk="1" hangingPunct="1"/>
            <a:r>
              <a:rPr lang="en-US" altLang="en-US" smtClean="0"/>
              <a:t>Fatigue</a:t>
            </a:r>
          </a:p>
          <a:p>
            <a:pPr lvl="1" eaLnBrk="1" hangingPunct="1"/>
            <a:r>
              <a:rPr lang="en-US" altLang="en-US" smtClean="0"/>
              <a:t>Psychological distress</a:t>
            </a:r>
          </a:p>
          <a:p>
            <a:pPr lvl="1" eaLnBrk="1" hangingPunct="1"/>
            <a:r>
              <a:rPr lang="en-US" altLang="en-US" smtClean="0"/>
              <a:t>Endocrine/HPA, neural, and immune dysfunction</a:t>
            </a:r>
          </a:p>
        </p:txBody>
      </p:sp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Predicting Overtraining Syndrome</a:t>
            </a:r>
          </a:p>
        </p:txBody>
      </p:sp>
      <p:sp>
        <p:nvSpPr>
          <p:cNvPr id="35843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Causes unknown, diagnostics difficult</a:t>
            </a:r>
          </a:p>
          <a:p>
            <a:pPr eaLnBrk="1" hangingPunct="1"/>
            <a:r>
              <a:rPr lang="en-US" altLang="en-US" smtClean="0"/>
              <a:t>Threshold different for each athlete</a:t>
            </a:r>
          </a:p>
          <a:p>
            <a:pPr eaLnBrk="1" hangingPunct="1"/>
            <a:r>
              <a:rPr lang="en-US" altLang="en-US" smtClean="0"/>
              <a:t>Most coaches and trainers use (unreliable) intuition</a:t>
            </a:r>
          </a:p>
          <a:p>
            <a:pPr eaLnBrk="1" hangingPunct="1"/>
            <a:r>
              <a:rPr lang="en-US" altLang="en-US" smtClean="0"/>
              <a:t>No preliminary warning symptoms</a:t>
            </a:r>
          </a:p>
          <a:p>
            <a:pPr lvl="1" eaLnBrk="1" hangingPunct="1"/>
            <a:r>
              <a:rPr lang="en-US" altLang="en-US" smtClean="0"/>
              <a:t>Coaches do not realize until too late</a:t>
            </a:r>
          </a:p>
          <a:p>
            <a:pPr lvl="1" eaLnBrk="1" hangingPunct="1"/>
            <a:r>
              <a:rPr lang="en-US" altLang="en-US" smtClean="0"/>
              <a:t>Recovery takes days/weeks/months of rest</a:t>
            </a:r>
          </a:p>
          <a:p>
            <a:pPr eaLnBrk="1" hangingPunct="1"/>
            <a:r>
              <a:rPr lang="en-US" altLang="en-US" smtClean="0"/>
              <a:t>Biological markers have limited effectiveness</a:t>
            </a:r>
            <a:endParaRPr lang="en-US" altLang="en-US" sz="800" smtClean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Training for Sport: Introduction</a:t>
            </a:r>
          </a:p>
        </p:txBody>
      </p:sp>
      <p:sp>
        <p:nvSpPr>
          <p:cNvPr id="9219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Positive stress: training that causes improvements in exercise performance</a:t>
            </a:r>
          </a:p>
          <a:p>
            <a:pPr lvl="1" eaLnBrk="1" hangingPunct="1"/>
            <a:r>
              <a:rPr lang="en-US" altLang="en-US" smtClean="0"/>
              <a:t>Major training adaptations in 6 to 10 weeks</a:t>
            </a:r>
          </a:p>
          <a:p>
            <a:pPr lvl="1" eaLnBrk="1" hangingPunct="1"/>
            <a:r>
              <a:rPr lang="en-US" altLang="en-US" smtClean="0"/>
              <a:t>Depends on volume and intensity of training</a:t>
            </a:r>
          </a:p>
          <a:p>
            <a:pPr lvl="1" eaLnBrk="1" hangingPunct="1"/>
            <a:r>
              <a:rPr lang="en-US" altLang="en-US" smtClean="0"/>
              <a:t>Quantity training versus quality training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Rate of adaptation genetically limited</a:t>
            </a:r>
          </a:p>
          <a:p>
            <a:pPr lvl="1" eaLnBrk="1" hangingPunct="1"/>
            <a:r>
              <a:rPr lang="en-US" altLang="en-US" smtClean="0"/>
              <a:t>Too much versus just right varies</a:t>
            </a:r>
          </a:p>
          <a:p>
            <a:pPr lvl="1" eaLnBrk="1" hangingPunct="1"/>
            <a:r>
              <a:rPr lang="en-US" altLang="en-US" smtClean="0"/>
              <a:t>Too much training </a:t>
            </a:r>
            <a:r>
              <a:rPr lang="en-US" altLang="en-US" smtClean="0">
                <a:sym typeface="Wingdings" panose="05000000000000000000" pitchFamily="2" charset="2"/>
              </a:rPr>
              <a:t> </a:t>
            </a:r>
            <a:r>
              <a:rPr lang="en-US" altLang="en-US" smtClean="0">
                <a:latin typeface="Wingdings" panose="05000000000000000000" pitchFamily="2" charset="2"/>
                <a:sym typeface="Wingdings" panose="05000000000000000000" pitchFamily="2" charset="2"/>
              </a:rPr>
              <a:t></a:t>
            </a:r>
            <a:r>
              <a:rPr lang="en-US" altLang="en-US" smtClean="0">
                <a:sym typeface="Wingdings" panose="05000000000000000000" pitchFamily="2" charset="2"/>
              </a:rPr>
              <a:t> performance and </a:t>
            </a:r>
            <a:r>
              <a:rPr lang="en-US" altLang="en-US" smtClean="0">
                <a:latin typeface="Wingdings" panose="05000000000000000000" pitchFamily="2" charset="2"/>
              </a:rPr>
              <a:t></a:t>
            </a:r>
            <a:r>
              <a:rPr lang="en-US" altLang="en-US" smtClean="0"/>
              <a:t> </a:t>
            </a:r>
            <a:r>
              <a:rPr lang="en-US" altLang="en-US" smtClean="0">
                <a:sym typeface="Wingdings" panose="05000000000000000000" pitchFamily="2" charset="2"/>
              </a:rPr>
              <a:t>injury</a:t>
            </a:r>
            <a:endParaRPr lang="en-US" altLang="en-US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Table 14.1</a:t>
            </a:r>
          </a:p>
        </p:txBody>
      </p:sp>
      <p:pic>
        <p:nvPicPr>
          <p:cNvPr id="36867" name="Content Placeholder 4" descr="tab14_01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4588" y="1989138"/>
            <a:ext cx="6858000" cy="4086225"/>
          </a:xfrm>
        </p:spPr>
      </p:pic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Table 14.1 </a:t>
            </a:r>
            <a:r>
              <a:rPr lang="en-US" sz="2400" i="1" smtClean="0"/>
              <a:t>(continued)</a:t>
            </a:r>
          </a:p>
        </p:txBody>
      </p:sp>
      <p:pic>
        <p:nvPicPr>
          <p:cNvPr id="37891" name="Content Placeholder 4" descr="tab14_01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4588" y="2065338"/>
            <a:ext cx="6858000" cy="3933825"/>
          </a:xfrm>
        </p:spPr>
      </p:pic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Figure 14.8</a:t>
            </a:r>
          </a:p>
        </p:txBody>
      </p:sp>
      <p:pic>
        <p:nvPicPr>
          <p:cNvPr id="38915" name="Content Placeholder 4" descr="fig14_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0900" y="1474788"/>
            <a:ext cx="4905375" cy="5116512"/>
          </a:xfrm>
        </p:spPr>
      </p:pic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Overtraining Syndrome</a:t>
            </a:r>
          </a:p>
        </p:txBody>
      </p:sp>
      <p:sp>
        <p:nvSpPr>
          <p:cNvPr id="39939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Treatment</a:t>
            </a:r>
          </a:p>
          <a:p>
            <a:pPr lvl="1" eaLnBrk="1" hangingPunct="1"/>
            <a:r>
              <a:rPr lang="en-US" altLang="en-US" smtClean="0"/>
              <a:t>Reduced intensity or rest (weeks, months)</a:t>
            </a:r>
          </a:p>
          <a:p>
            <a:pPr lvl="1" eaLnBrk="1" hangingPunct="1"/>
            <a:r>
              <a:rPr lang="en-US" altLang="en-US" smtClean="0"/>
              <a:t>Counseling to deal with stress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Prevention</a:t>
            </a:r>
          </a:p>
          <a:p>
            <a:pPr lvl="1" eaLnBrk="1" hangingPunct="1"/>
            <a:r>
              <a:rPr lang="en-US" altLang="en-US" smtClean="0"/>
              <a:t>Periodization training</a:t>
            </a:r>
          </a:p>
          <a:p>
            <a:pPr lvl="1" eaLnBrk="1" hangingPunct="1"/>
            <a:r>
              <a:rPr lang="en-US" altLang="en-US" smtClean="0"/>
              <a:t>Adequate caloric (especially carbohydrate) intake</a:t>
            </a:r>
          </a:p>
        </p:txBody>
      </p:sp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Overtraining:</a:t>
            </a:r>
            <a:br>
              <a:rPr lang="en-US" smtClean="0"/>
            </a:br>
            <a:r>
              <a:rPr lang="en-US" smtClean="0"/>
              <a:t>Exertional Rhabdomyolysis</a:t>
            </a:r>
          </a:p>
        </p:txBody>
      </p:sp>
      <p:sp>
        <p:nvSpPr>
          <p:cNvPr id="40963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Acute (potentially lethal) condition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Breakdown of skeletal muscle fibers</a:t>
            </a:r>
          </a:p>
          <a:p>
            <a:pPr lvl="1" eaLnBrk="1" hangingPunct="1"/>
            <a:r>
              <a:rPr lang="en-US" altLang="en-US" smtClean="0"/>
              <a:t>In response to unusually strenuous exercise</a:t>
            </a:r>
          </a:p>
          <a:p>
            <a:pPr lvl="1" eaLnBrk="1" hangingPunct="1"/>
            <a:r>
              <a:rPr lang="en-US" altLang="en-US" smtClean="0"/>
              <a:t>Often similar to DOMS</a:t>
            </a:r>
          </a:p>
          <a:p>
            <a:pPr lvl="1" eaLnBrk="1" hangingPunct="1"/>
            <a:r>
              <a:rPr lang="en-US" altLang="en-US" smtClean="0"/>
              <a:t>Severe cases cause renal failure (protein leakage)</a:t>
            </a:r>
          </a:p>
          <a:p>
            <a:pPr lvl="1" eaLnBrk="1" hangingPunct="1"/>
            <a:r>
              <a:rPr lang="en-US" altLang="en-US" smtClean="0"/>
              <a:t>Exacerbated by statin drugs, alcohol, dehydration</a:t>
            </a:r>
          </a:p>
        </p:txBody>
      </p:sp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Overtraining:</a:t>
            </a:r>
            <a:br>
              <a:rPr lang="en-US" smtClean="0"/>
            </a:br>
            <a:r>
              <a:rPr lang="en-US" smtClean="0"/>
              <a:t>Exertional Rhabdomyolysis</a:t>
            </a:r>
          </a:p>
        </p:txBody>
      </p:sp>
      <p:sp>
        <p:nvSpPr>
          <p:cNvPr id="41987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1915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Signs and symptoms</a:t>
            </a:r>
          </a:p>
          <a:p>
            <a:pPr lvl="1" eaLnBrk="1" hangingPunct="1"/>
            <a:r>
              <a:rPr lang="en-US" altLang="en-US" smtClean="0"/>
              <a:t>Severe muscle aches (entire body)</a:t>
            </a:r>
          </a:p>
          <a:p>
            <a:pPr lvl="1" eaLnBrk="1" hangingPunct="1"/>
            <a:r>
              <a:rPr lang="en-US" altLang="en-US" smtClean="0"/>
              <a:t>Muscle weakness</a:t>
            </a:r>
          </a:p>
          <a:p>
            <a:pPr lvl="1" eaLnBrk="1" hangingPunct="1"/>
            <a:r>
              <a:rPr lang="en-US" altLang="en-US" smtClean="0"/>
              <a:t>Dark or cola-colored urine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Can reach clinical relevancy</a:t>
            </a:r>
          </a:p>
          <a:p>
            <a:pPr lvl="1" eaLnBrk="1" hangingPunct="1"/>
            <a:r>
              <a:rPr lang="en-US" altLang="en-US" smtClean="0"/>
              <a:t>Rare, usually reported in case studies</a:t>
            </a:r>
          </a:p>
          <a:p>
            <a:pPr lvl="1" eaLnBrk="1" hangingPunct="1"/>
            <a:r>
              <a:rPr lang="en-US" altLang="en-US" smtClean="0"/>
              <a:t>Requires hospitalization</a:t>
            </a:r>
          </a:p>
          <a:p>
            <a:pPr lvl="1" eaLnBrk="1" hangingPunct="1"/>
            <a:r>
              <a:rPr lang="en-US" altLang="en-US" smtClean="0"/>
              <a:t>Precipitated by excessive eccentric exercise</a:t>
            </a:r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Tapering for Peak Performance</a:t>
            </a:r>
          </a:p>
        </p:txBody>
      </p:sp>
      <p:sp>
        <p:nvSpPr>
          <p:cNvPr id="43011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Tapering = reduction in training volume/intensity</a:t>
            </a:r>
          </a:p>
          <a:p>
            <a:pPr lvl="1" eaLnBrk="1" hangingPunct="1"/>
            <a:r>
              <a:rPr lang="en-US" altLang="en-US" smtClean="0"/>
              <a:t>Prior to major competition (recovery, healing)</a:t>
            </a:r>
          </a:p>
          <a:p>
            <a:pPr lvl="1" eaLnBrk="1" hangingPunct="1"/>
            <a:r>
              <a:rPr lang="en-US" altLang="en-US" smtClean="0"/>
              <a:t>4 to 28 days (or longer)</a:t>
            </a:r>
          </a:p>
          <a:p>
            <a:pPr lvl="1" eaLnBrk="1" hangingPunct="1"/>
            <a:r>
              <a:rPr lang="en-US" altLang="en-US" smtClean="0"/>
              <a:t>Most appropriate for infrequent competition</a:t>
            </a:r>
          </a:p>
          <a:p>
            <a:pPr eaLnBrk="1" hangingPunct="1">
              <a:buFontTx/>
              <a:buNone/>
            </a:pPr>
            <a:endParaRPr lang="en-US" altLang="en-US" sz="800" smtClean="0"/>
          </a:p>
          <a:p>
            <a:pPr eaLnBrk="1" hangingPunct="1"/>
            <a:r>
              <a:rPr lang="en-US" altLang="en-US" smtClean="0"/>
              <a:t>Results in increased muscular strength</a:t>
            </a:r>
          </a:p>
          <a:p>
            <a:pPr lvl="1" eaLnBrk="1" hangingPunct="1"/>
            <a:r>
              <a:rPr lang="en-US" altLang="en-US" smtClean="0"/>
              <a:t>May be associated with contractile mechanisms</a:t>
            </a:r>
          </a:p>
          <a:p>
            <a:pPr lvl="1" eaLnBrk="1" hangingPunct="1"/>
            <a:r>
              <a:rPr lang="en-US" altLang="en-US" smtClean="0"/>
              <a:t>Muscles repair, glycogen reserves replenished </a:t>
            </a:r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Tapering for Peak Performance</a:t>
            </a:r>
          </a:p>
        </p:txBody>
      </p:sp>
      <p:sp>
        <p:nvSpPr>
          <p:cNvPr id="44035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Does </a:t>
            </a:r>
            <a:r>
              <a:rPr lang="en-US" altLang="en-US" i="1" smtClean="0"/>
              <a:t>not</a:t>
            </a:r>
            <a:r>
              <a:rPr lang="en-US" altLang="en-US" smtClean="0"/>
              <a:t> result in deconditioning</a:t>
            </a:r>
          </a:p>
          <a:p>
            <a:pPr lvl="1" eaLnBrk="1" hangingPunct="1"/>
            <a:r>
              <a:rPr lang="en-US" altLang="en-US" smtClean="0"/>
              <a:t>Considerable training to reach VO</a:t>
            </a:r>
            <a:r>
              <a:rPr lang="en-US" altLang="en-US" baseline="-25000" smtClean="0"/>
              <a:t>2max</a:t>
            </a:r>
          </a:p>
          <a:p>
            <a:pPr lvl="1" eaLnBrk="1" hangingPunct="1"/>
            <a:r>
              <a:rPr lang="en-US" altLang="en-US" smtClean="0"/>
              <a:t>Can reduce training by 60% and maintain </a:t>
            </a:r>
            <a:r>
              <a:rPr lang="en-US" altLang="en-US" smtClean="0">
                <a:latin typeface="Lucida Grande" charset="0"/>
              </a:rPr>
              <a:t>V</a:t>
            </a:r>
            <a:r>
              <a:rPr lang="en-US" altLang="en-US" smtClean="0"/>
              <a:t>O</a:t>
            </a:r>
            <a:r>
              <a:rPr lang="en-US" altLang="en-US" baseline="-25000" smtClean="0"/>
              <a:t>2max</a:t>
            </a:r>
            <a:r>
              <a:rPr lang="en-US" altLang="en-US" smtClean="0"/>
              <a:t> 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Leads to improved performance</a:t>
            </a:r>
          </a:p>
          <a:p>
            <a:pPr lvl="1" eaLnBrk="1" hangingPunct="1"/>
            <a:r>
              <a:rPr lang="en-US" altLang="en-US" smtClean="0"/>
              <a:t>3% improved race time </a:t>
            </a:r>
          </a:p>
          <a:p>
            <a:pPr lvl="1" eaLnBrk="1" hangingPunct="1"/>
            <a:r>
              <a:rPr lang="en-US" altLang="en-US" smtClean="0"/>
              <a:t>18 to 25% improved arm strength, power</a:t>
            </a:r>
          </a:p>
          <a:p>
            <a:pPr lvl="1" eaLnBrk="1" hangingPunct="1"/>
            <a:r>
              <a:rPr lang="en-US" altLang="en-US" smtClean="0"/>
              <a:t>Effects unknown on team sports, marathons</a:t>
            </a:r>
          </a:p>
        </p:txBody>
      </p:sp>
    </p:spTree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Detraining</a:t>
            </a:r>
          </a:p>
        </p:txBody>
      </p:sp>
      <p:sp>
        <p:nvSpPr>
          <p:cNvPr id="45059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Loss of training-induced adaptations </a:t>
            </a:r>
          </a:p>
          <a:p>
            <a:pPr lvl="1" eaLnBrk="1" hangingPunct="1"/>
            <a:r>
              <a:rPr lang="en-US" altLang="en-US" smtClean="0"/>
              <a:t>Can be partial or complete</a:t>
            </a:r>
          </a:p>
          <a:p>
            <a:pPr lvl="1" eaLnBrk="1" hangingPunct="1"/>
            <a:r>
              <a:rPr lang="en-US" altLang="en-US" smtClean="0"/>
              <a:t>Due to training reduction or cessation</a:t>
            </a:r>
          </a:p>
          <a:p>
            <a:pPr lvl="1" eaLnBrk="1" hangingPunct="1"/>
            <a:r>
              <a:rPr lang="en-US" altLang="en-US" smtClean="0"/>
              <a:t>Much more substantial change than tapering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Brief period = tapering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Longer period = detraining</a:t>
            </a:r>
          </a:p>
        </p:txBody>
      </p:sp>
    </p:spTree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Detraining</a:t>
            </a:r>
          </a:p>
        </p:txBody>
      </p:sp>
      <p:sp>
        <p:nvSpPr>
          <p:cNvPr id="46083" name="Content Placeholder 13"/>
          <p:cNvSpPr>
            <a:spLocks noGrp="1"/>
          </p:cNvSpPr>
          <p:nvPr>
            <p:ph idx="1"/>
          </p:nvPr>
        </p:nvSpPr>
        <p:spPr>
          <a:xfrm>
            <a:off x="571500" y="17986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Immobilization</a:t>
            </a:r>
          </a:p>
          <a:p>
            <a:pPr lvl="1" eaLnBrk="1" hangingPunct="1"/>
            <a:r>
              <a:rPr lang="en-US" altLang="en-US" smtClean="0"/>
              <a:t>Immediate loss of muscle mass, strength, power</a:t>
            </a:r>
          </a:p>
          <a:p>
            <a:pPr eaLnBrk="1" hangingPunct="1"/>
            <a:r>
              <a:rPr lang="en-US" altLang="en-US" smtClean="0"/>
              <a:t>Training cessation</a:t>
            </a:r>
          </a:p>
          <a:p>
            <a:pPr lvl="1" eaLnBrk="1" hangingPunct="1"/>
            <a:r>
              <a:rPr lang="en-US" altLang="en-US" smtClean="0"/>
              <a:t>Rate of strength and power loss varies</a:t>
            </a:r>
          </a:p>
          <a:p>
            <a:pPr eaLnBrk="1" hangingPunct="1"/>
            <a:r>
              <a:rPr lang="en-US" altLang="en-US" smtClean="0"/>
              <a:t>Causes</a:t>
            </a:r>
          </a:p>
          <a:p>
            <a:pPr lvl="1" eaLnBrk="1" hangingPunct="1"/>
            <a:r>
              <a:rPr lang="en-US" altLang="en-US" smtClean="0"/>
              <a:t>Atrophy (immobilization)</a:t>
            </a:r>
          </a:p>
          <a:p>
            <a:pPr lvl="1" eaLnBrk="1" hangingPunct="1"/>
            <a:r>
              <a:rPr lang="en-US" altLang="en-US" smtClean="0"/>
              <a:t>Reduced ability to recruit muscle fibers</a:t>
            </a:r>
          </a:p>
          <a:p>
            <a:pPr lvl="1" eaLnBrk="1" hangingPunct="1"/>
            <a:r>
              <a:rPr lang="en-US" altLang="en-US" smtClean="0"/>
              <a:t>Altered rates of protein synthesis versus degradation</a:t>
            </a:r>
          </a:p>
          <a:p>
            <a:pPr eaLnBrk="1" hangingPunct="1"/>
            <a:r>
              <a:rPr lang="en-US" altLang="en-US" smtClean="0"/>
              <a:t>Low-level exercise mitigates loss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Training for Sport: Introduction</a:t>
            </a:r>
          </a:p>
        </p:txBody>
      </p:sp>
      <p:sp>
        <p:nvSpPr>
          <p:cNvPr id="10243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Must balance volume and intensity</a:t>
            </a:r>
          </a:p>
          <a:p>
            <a:pPr lvl="1" eaLnBrk="1" hangingPunct="1"/>
            <a:r>
              <a:rPr lang="en-US" altLang="en-US" smtClean="0"/>
              <a:t>Must include rest</a:t>
            </a:r>
          </a:p>
          <a:p>
            <a:pPr lvl="1" eaLnBrk="1" hangingPunct="1"/>
            <a:r>
              <a:rPr lang="en-US" altLang="en-US" smtClean="0"/>
              <a:t>Correct balance enhances performance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Overtraining </a:t>
            </a:r>
            <a:r>
              <a:rPr lang="en-US" altLang="en-US" smtClean="0">
                <a:sym typeface="Wingdings" panose="05000000000000000000" pitchFamily="2" charset="2"/>
              </a:rPr>
              <a:t> performance decrements</a:t>
            </a:r>
          </a:p>
          <a:p>
            <a:pPr lvl="1" eaLnBrk="1" hangingPunct="1"/>
            <a:r>
              <a:rPr lang="en-US" altLang="en-US" smtClean="0">
                <a:sym typeface="Wingdings" panose="05000000000000000000" pitchFamily="2" charset="2"/>
              </a:rPr>
              <a:t>Chronic fatigue, illness</a:t>
            </a:r>
          </a:p>
          <a:p>
            <a:pPr lvl="1" eaLnBrk="1" hangingPunct="1"/>
            <a:r>
              <a:rPr lang="en-US" altLang="en-US" smtClean="0">
                <a:sym typeface="Wingdings" panose="05000000000000000000" pitchFamily="2" charset="2"/>
              </a:rPr>
              <a:t>Overuse injury, overtraining syndrome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Detraining</a:t>
            </a:r>
          </a:p>
        </p:txBody>
      </p:sp>
      <p:sp>
        <p:nvSpPr>
          <p:cNvPr id="47107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Muscle endurance </a:t>
            </a:r>
            <a:r>
              <a:rPr lang="en-US" altLang="en-US" smtClean="0">
                <a:latin typeface="Wingdings" panose="05000000000000000000" pitchFamily="2" charset="2"/>
              </a:rPr>
              <a:t></a:t>
            </a:r>
            <a:r>
              <a:rPr lang="en-US" altLang="en-US" smtClean="0"/>
              <a:t> quickly</a:t>
            </a:r>
          </a:p>
          <a:p>
            <a:pPr lvl="1" eaLnBrk="1" hangingPunct="1"/>
            <a:r>
              <a:rPr lang="en-US" altLang="en-US" smtClean="0"/>
              <a:t>Change seen after 2 weeks of inactivity</a:t>
            </a:r>
          </a:p>
          <a:p>
            <a:pPr lvl="1" eaLnBrk="1" hangingPunct="1"/>
            <a:r>
              <a:rPr lang="en-US" altLang="en-US" smtClean="0"/>
              <a:t>Not clear whether the result of muscle or cardiovascular changes</a:t>
            </a:r>
          </a:p>
          <a:p>
            <a:pPr lvl="1"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Oxidative enzyme activity </a:t>
            </a:r>
            <a:r>
              <a:rPr lang="en-US" altLang="en-US" smtClean="0">
                <a:latin typeface="Wingdings" panose="05000000000000000000" pitchFamily="2" charset="2"/>
              </a:rPr>
              <a:t></a:t>
            </a:r>
            <a:r>
              <a:rPr lang="en-US" altLang="en-US" smtClean="0"/>
              <a:t> by 40 to 60%</a:t>
            </a:r>
          </a:p>
          <a:p>
            <a:pPr lvl="1" eaLnBrk="1" hangingPunct="1">
              <a:buFontTx/>
              <a:buNone/>
            </a:pPr>
            <a:endParaRPr lang="en-US" altLang="en-US" sz="800" smtClean="0"/>
          </a:p>
        </p:txBody>
      </p:sp>
    </p:spTree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Figure 14.9</a:t>
            </a:r>
          </a:p>
        </p:txBody>
      </p:sp>
      <p:pic>
        <p:nvPicPr>
          <p:cNvPr id="48131" name="Content Placeholder 4" descr="fig14_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0425" y="1474788"/>
            <a:ext cx="4886325" cy="5116512"/>
          </a:xfrm>
        </p:spPr>
      </p:pic>
    </p:spTree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Detraining</a:t>
            </a:r>
          </a:p>
        </p:txBody>
      </p:sp>
      <p:sp>
        <p:nvSpPr>
          <p:cNvPr id="49155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Muscle glycogen stores </a:t>
            </a:r>
            <a:r>
              <a:rPr lang="en-US" altLang="en-US" smtClean="0">
                <a:latin typeface="Wingdings" panose="05000000000000000000" pitchFamily="2" charset="2"/>
              </a:rPr>
              <a:t></a:t>
            </a:r>
            <a:r>
              <a:rPr lang="en-US" altLang="en-US" smtClean="0"/>
              <a:t> by 40%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Significant acid-balance imbalance. Exercise test once weekly during detraining showed</a:t>
            </a:r>
          </a:p>
          <a:p>
            <a:pPr lvl="1" eaLnBrk="1" hangingPunct="1"/>
            <a:r>
              <a:rPr lang="en-US" altLang="en-US" smtClean="0"/>
              <a:t>Blood lactate accumulation </a:t>
            </a:r>
            <a:r>
              <a:rPr lang="en-US" altLang="en-US" smtClean="0">
                <a:latin typeface="Wingdings" panose="05000000000000000000" pitchFamily="2" charset="2"/>
              </a:rPr>
              <a:t></a:t>
            </a:r>
            <a:r>
              <a:rPr lang="en-US" altLang="en-US" smtClean="0"/>
              <a:t> </a:t>
            </a:r>
          </a:p>
          <a:p>
            <a:pPr lvl="1" eaLnBrk="1" hangingPunct="1"/>
            <a:r>
              <a:rPr lang="en-US" altLang="en-US" smtClean="0"/>
              <a:t>Bicarbonate </a:t>
            </a:r>
            <a:r>
              <a:rPr lang="en-US" altLang="en-US" smtClean="0">
                <a:latin typeface="Wingdings" panose="05000000000000000000" pitchFamily="2" charset="2"/>
              </a:rPr>
              <a:t>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pH </a:t>
            </a:r>
            <a:r>
              <a:rPr lang="en-US" altLang="en-US" smtClean="0">
                <a:latin typeface="Wingdings" panose="05000000000000000000" pitchFamily="2" charset="2"/>
              </a:rPr>
              <a:t></a:t>
            </a:r>
            <a:r>
              <a:rPr lang="en-US" altLang="en-US" smtClean="0"/>
              <a:t> </a:t>
            </a:r>
            <a:endParaRPr lang="en-US" altLang="en-US" sz="400" smtClean="0"/>
          </a:p>
        </p:txBody>
      </p:sp>
    </p:spTree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Figure 14.11</a:t>
            </a:r>
          </a:p>
        </p:txBody>
      </p:sp>
      <p:pic>
        <p:nvPicPr>
          <p:cNvPr id="54275" name="Content Placeholder 4" descr="fig14_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2051050"/>
            <a:ext cx="8051800" cy="3963988"/>
          </a:xfrm>
        </p:spPr>
      </p:pic>
    </p:spTree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Detraining</a:t>
            </a:r>
          </a:p>
        </p:txBody>
      </p:sp>
      <p:sp>
        <p:nvSpPr>
          <p:cNvPr id="55299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How much activity is needed to prevent losses in physical conditioning?</a:t>
            </a:r>
            <a:endParaRPr lang="en-US" altLang="en-US" baseline="-25000" smtClean="0"/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Losses occur when frequency and duration decrease by 2/3 of regular training load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70% </a:t>
            </a:r>
            <a:r>
              <a:rPr lang="en-US" altLang="en-US" smtClean="0">
                <a:latin typeface="Lucida Grande" charset="0"/>
              </a:rPr>
              <a:t>V</a:t>
            </a:r>
            <a:r>
              <a:rPr lang="en-US" altLang="en-US" smtClean="0"/>
              <a:t>O</a:t>
            </a:r>
            <a:r>
              <a:rPr lang="en-US" altLang="en-US" baseline="-25000" smtClean="0"/>
              <a:t>2max</a:t>
            </a:r>
            <a:r>
              <a:rPr lang="en-US" altLang="en-US" smtClean="0"/>
              <a:t> training sufficient to maintain maximal aerobic capacity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Optimizing Training: A Model</a:t>
            </a:r>
          </a:p>
        </p:txBody>
      </p:sp>
      <p:sp>
        <p:nvSpPr>
          <p:cNvPr id="11267" name="Content Placeholder 13"/>
          <p:cNvSpPr>
            <a:spLocks noGrp="1"/>
          </p:cNvSpPr>
          <p:nvPr>
            <p:ph idx="1"/>
          </p:nvPr>
        </p:nvSpPr>
        <p:spPr>
          <a:xfrm>
            <a:off x="571500" y="1612900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Must include progressive overload</a:t>
            </a:r>
          </a:p>
          <a:p>
            <a:pPr lvl="1" eaLnBrk="1" hangingPunct="1"/>
            <a:r>
              <a:rPr lang="en-US" altLang="en-US" smtClean="0"/>
              <a:t>Progressively </a:t>
            </a:r>
            <a:r>
              <a:rPr lang="en-US" altLang="en-US" smtClean="0">
                <a:latin typeface="Wingdings" panose="05000000000000000000" pitchFamily="2" charset="2"/>
              </a:rPr>
              <a:t></a:t>
            </a:r>
            <a:r>
              <a:rPr lang="en-US" altLang="en-US" smtClean="0"/>
              <a:t> stimulus as body continually adapts</a:t>
            </a:r>
          </a:p>
          <a:p>
            <a:pPr lvl="1" eaLnBrk="1" hangingPunct="1"/>
            <a:r>
              <a:rPr lang="en-US" altLang="en-US" smtClean="0"/>
              <a:t>Stimulates continuous improvements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Undertraining: insufficient stimulus</a:t>
            </a:r>
          </a:p>
          <a:p>
            <a:pPr lvl="1" eaLnBrk="1" hangingPunct="1"/>
            <a:r>
              <a:rPr lang="en-US" altLang="en-US" smtClean="0"/>
              <a:t>Adaptations not fully realized</a:t>
            </a:r>
          </a:p>
          <a:p>
            <a:pPr lvl="1" eaLnBrk="1" hangingPunct="1"/>
            <a:r>
              <a:rPr lang="en-US" altLang="en-US" smtClean="0"/>
              <a:t>Optimal performance not achieved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Overtraining: loss of benefits</a:t>
            </a:r>
          </a:p>
          <a:p>
            <a:pPr lvl="1" eaLnBrk="1" hangingPunct="1"/>
            <a:r>
              <a:rPr lang="en-US" altLang="en-US" smtClean="0"/>
              <a:t>No additional improvements</a:t>
            </a:r>
          </a:p>
          <a:p>
            <a:pPr lvl="1" eaLnBrk="1" hangingPunct="1"/>
            <a:r>
              <a:rPr lang="en-US" altLang="en-US" smtClean="0"/>
              <a:t>Performance decrements, injury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Optimizing Training: A Model</a:t>
            </a:r>
          </a:p>
        </p:txBody>
      </p:sp>
      <p:sp>
        <p:nvSpPr>
          <p:cNvPr id="12291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Undertraining: off-season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Acute overload: average training load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Overreaching: decrement, then benefit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Overtraining: maladaptations</a:t>
            </a:r>
          </a:p>
          <a:p>
            <a:pPr lvl="1" eaLnBrk="1" hangingPunct="1"/>
            <a:r>
              <a:rPr lang="en-US" altLang="en-US" smtClean="0"/>
              <a:t>Performance decrements</a:t>
            </a:r>
          </a:p>
          <a:p>
            <a:pPr lvl="1" eaLnBrk="1" hangingPunct="1"/>
            <a:r>
              <a:rPr lang="en-US" altLang="en-US" smtClean="0"/>
              <a:t>Overtraining syndrome, excessive training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Figure 14.1</a:t>
            </a:r>
          </a:p>
        </p:txBody>
      </p:sp>
      <p:pic>
        <p:nvPicPr>
          <p:cNvPr id="13315" name="Content Placeholder 4" descr="fig14_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2278063"/>
            <a:ext cx="8051800" cy="3509962"/>
          </a:xfr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Overreaching</a:t>
            </a:r>
          </a:p>
        </p:txBody>
      </p:sp>
      <p:sp>
        <p:nvSpPr>
          <p:cNvPr id="14339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Systematic attempt in overstressing body for </a:t>
            </a:r>
            <a:r>
              <a:rPr lang="en-US" altLang="en-US" i="1" smtClean="0"/>
              <a:t>short</a:t>
            </a:r>
            <a:r>
              <a:rPr lang="en-US" altLang="en-US" smtClean="0"/>
              <a:t> period of training</a:t>
            </a:r>
          </a:p>
          <a:p>
            <a:pPr lvl="1" eaLnBrk="1" hangingPunct="1"/>
            <a:r>
              <a:rPr lang="en-US" altLang="en-US" smtClean="0"/>
              <a:t>Allows body to adapt to stronger stimulus</a:t>
            </a:r>
          </a:p>
          <a:p>
            <a:pPr lvl="1" eaLnBrk="1" hangingPunct="1"/>
            <a:r>
              <a:rPr lang="en-US" altLang="en-US" smtClean="0"/>
              <a:t>Not same as excessive training</a:t>
            </a:r>
          </a:p>
          <a:p>
            <a:pPr lvl="1" eaLnBrk="1" hangingPunct="1"/>
            <a:r>
              <a:rPr lang="en-US" altLang="en-US" smtClean="0"/>
              <a:t>Caution: easy to cross into overtraining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Short performance decrement followed by improved performance and function</a:t>
            </a: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Excessive Training</a:t>
            </a:r>
          </a:p>
        </p:txBody>
      </p:sp>
      <p:sp>
        <p:nvSpPr>
          <p:cNvPr id="15363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altLang="en-US" smtClean="0"/>
              <a:t>Volume and/or intensity to an extreme </a:t>
            </a:r>
          </a:p>
          <a:p>
            <a:pPr lvl="1" eaLnBrk="1" hangingPunct="1"/>
            <a:r>
              <a:rPr lang="en-US" altLang="en-US" smtClean="0"/>
              <a:t>For years, many athletes undertrained</a:t>
            </a:r>
          </a:p>
          <a:p>
            <a:pPr lvl="1" eaLnBrk="1" hangingPunct="1"/>
            <a:r>
              <a:rPr lang="en-US" altLang="en-US" smtClean="0"/>
              <a:t>As intensity/volume </a:t>
            </a:r>
            <a:r>
              <a:rPr lang="en-US" altLang="en-US" smtClean="0">
                <a:latin typeface="Wingdings" panose="05000000000000000000" pitchFamily="2" charset="2"/>
              </a:rPr>
              <a:t></a:t>
            </a:r>
            <a:r>
              <a:rPr lang="en-US" altLang="en-US" smtClean="0"/>
              <a:t>, so did performance</a:t>
            </a:r>
          </a:p>
          <a:p>
            <a:pPr lvl="1" eaLnBrk="1" hangingPunct="1"/>
            <a:r>
              <a:rPr lang="en-US" altLang="en-US" smtClean="0"/>
              <a:t>But more is better is not true after a point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Example: swim training 3 to 4 h/day no better than 1 to 1.5 h/day</a:t>
            </a:r>
          </a:p>
          <a:p>
            <a:pPr eaLnBrk="1" hangingPunct="1"/>
            <a:endParaRPr lang="en-US" altLang="en-US" sz="800" smtClean="0"/>
          </a:p>
          <a:p>
            <a:pPr eaLnBrk="1" hangingPunct="1"/>
            <a:r>
              <a:rPr lang="en-US" altLang="en-US" smtClean="0"/>
              <a:t>Can lead to </a:t>
            </a:r>
            <a:r>
              <a:rPr lang="en-US" altLang="en-US" smtClean="0">
                <a:latin typeface="Wingdings" panose="05000000000000000000" pitchFamily="2" charset="2"/>
              </a:rPr>
              <a:t></a:t>
            </a:r>
            <a:r>
              <a:rPr lang="en-US" altLang="en-US" smtClean="0"/>
              <a:t> strength, sprint performance</a:t>
            </a: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Kenney temp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enney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1260</Words>
  <Application>Microsoft Office PowerPoint</Application>
  <PresentationFormat>On-screen Show (4:3)</PresentationFormat>
  <Paragraphs>290</Paragraphs>
  <Slides>44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Times New Roman</vt:lpstr>
      <vt:lpstr>Arial (Headings)</vt:lpstr>
      <vt:lpstr>Arial (Body)</vt:lpstr>
      <vt:lpstr>Calibri</vt:lpstr>
      <vt:lpstr>Wingdings</vt:lpstr>
      <vt:lpstr>Lucida Grande</vt:lpstr>
      <vt:lpstr>Kenney template</vt:lpstr>
      <vt:lpstr>1_Kenney</vt:lpstr>
      <vt:lpstr>Office Theme</vt:lpstr>
      <vt:lpstr>1_Office Theme</vt:lpstr>
      <vt:lpstr>PowerPoint Presentation</vt:lpstr>
      <vt:lpstr>Chapter OBJECTIVES</vt:lpstr>
      <vt:lpstr>Training for Sport: Introduction</vt:lpstr>
      <vt:lpstr>Training for Sport: Introduction</vt:lpstr>
      <vt:lpstr>Optimizing Training: A Model</vt:lpstr>
      <vt:lpstr>Optimizing Training: A Model</vt:lpstr>
      <vt:lpstr>Figure 14.1</vt:lpstr>
      <vt:lpstr>Overreaching</vt:lpstr>
      <vt:lpstr>Excessive Training</vt:lpstr>
      <vt:lpstr>Excessive Training</vt:lpstr>
      <vt:lpstr>Figure 14.3</vt:lpstr>
      <vt:lpstr>Excessive Training</vt:lpstr>
      <vt:lpstr>Excessive Training</vt:lpstr>
      <vt:lpstr>Overtraining</vt:lpstr>
      <vt:lpstr>Overtraining Syndrome</vt:lpstr>
      <vt:lpstr>Overtraining Syndrome</vt:lpstr>
      <vt:lpstr>Figure 14.4</vt:lpstr>
      <vt:lpstr>Overtraining Syndrome: Sympathetic Nervous System Responses</vt:lpstr>
      <vt:lpstr>Overtraining Syndrome: PNS Responses</vt:lpstr>
      <vt:lpstr>Overtraining Syndrome: Endocrine Responses</vt:lpstr>
      <vt:lpstr>Figure 14.5</vt:lpstr>
      <vt:lpstr>Overtraining Syndrome: Endocrine Responses</vt:lpstr>
      <vt:lpstr>Overtraining Syndrome: Neural and Endocrine Factors</vt:lpstr>
      <vt:lpstr>Overtraining Syndrome: Immune Responses</vt:lpstr>
      <vt:lpstr>Figure 14.6</vt:lpstr>
      <vt:lpstr>Overtraining Syndrome: Immune Responses</vt:lpstr>
      <vt:lpstr>Figure 14.7</vt:lpstr>
      <vt:lpstr>Overtraining Syndrome, Fibromyalgia, and Chronic Fatigue Syndrome</vt:lpstr>
      <vt:lpstr>Predicting Overtraining Syndrome</vt:lpstr>
      <vt:lpstr>Table 14.1</vt:lpstr>
      <vt:lpstr>Table 14.1 (continued)</vt:lpstr>
      <vt:lpstr>Figure 14.8</vt:lpstr>
      <vt:lpstr>Overtraining Syndrome</vt:lpstr>
      <vt:lpstr>Overtraining: Exertional Rhabdomyolysis</vt:lpstr>
      <vt:lpstr>Overtraining: Exertional Rhabdomyolysis</vt:lpstr>
      <vt:lpstr>Tapering for Peak Performance</vt:lpstr>
      <vt:lpstr>Tapering for Peak Performance</vt:lpstr>
      <vt:lpstr>Detraining</vt:lpstr>
      <vt:lpstr>Detraining</vt:lpstr>
      <vt:lpstr>Detraining</vt:lpstr>
      <vt:lpstr>Figure 14.9</vt:lpstr>
      <vt:lpstr>Detraining</vt:lpstr>
      <vt:lpstr>Figure 14.11</vt:lpstr>
      <vt:lpstr>Detraining</vt:lpstr>
    </vt:vector>
  </TitlesOfParts>
  <Company>Human Kinetics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Rasmus</dc:creator>
  <cp:lastModifiedBy>Mike Bamman</cp:lastModifiedBy>
  <cp:revision>15</cp:revision>
  <dcterms:created xsi:type="dcterms:W3CDTF">2011-09-08T15:45:31Z</dcterms:created>
  <dcterms:modified xsi:type="dcterms:W3CDTF">2016-07-26T15:39:26Z</dcterms:modified>
</cp:coreProperties>
</file>