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4" r:id="rId1"/>
    <p:sldMasterId id="2147483665" r:id="rId2"/>
    <p:sldMasterId id="2147483666" r:id="rId3"/>
    <p:sldMasterId id="2147483667" r:id="rId4"/>
  </p:sldMasterIdLst>
  <p:notesMasterIdLst>
    <p:notesMasterId r:id="rId38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5" d="100"/>
          <a:sy n="115" d="100"/>
        </p:scale>
        <p:origin x="14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lvl="3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lvl="4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lang="en-US"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4466605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66099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678033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5" name="Shape 15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293846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1" name="Shape 16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2" name="Shape 162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12</a:t>
            </a:fld>
            <a:endParaRPr lang="en-US"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452526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8" name="Shape 16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181855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5" name="Shape 175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14</a:t>
            </a:fld>
            <a:endParaRPr lang="en-US"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802131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1" name="Shape 1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979860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7" name="Shape 187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8" name="Shape 18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16</a:t>
            </a:fld>
            <a:endParaRPr lang="en-US"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742262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4" name="Shape 19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7580821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1" name="Shape 201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18</a:t>
            </a:fld>
            <a:endParaRPr lang="en-US"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5486133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7" name="Shape 20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686387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2997037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3" name="Shape 21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5603004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9" name="Shape 21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6587351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0591129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230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1" name="Shape 23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3307834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23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7" name="Shape 23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3798953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3" name="Shape 24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146478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9" name="Shape 24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132390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5" name="Shape 25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7010955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1" name="Shape 26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4487785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7" name="Shape 26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207371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297373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Shape 27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3" name="Shape 27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3563169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9" name="Shape 27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3066021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85" name="Shape 285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6" name="Shape 286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32</a:t>
            </a:fld>
            <a:endParaRPr lang="en-US"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7202563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29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2" name="Shape 29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829247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2" name="Shape 112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fld>
            <a:endParaRPr lang="en-US"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0983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8" name="Shape 11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390090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4" name="Shape 12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084045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1" name="Shape 131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</a:t>
            </a:fld>
            <a:endParaRPr lang="en-US"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343635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7" name="Shape 13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447657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3" name="Shape 14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8090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421150" y="2332036"/>
            <a:ext cx="8237407" cy="36635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342900" algn="ctr" rtl="0">
              <a:spcBef>
                <a:spcPts val="1000"/>
              </a:spcBef>
              <a:spcAft>
                <a:spcPts val="0"/>
              </a:spcAft>
              <a:buNone/>
              <a:defRPr sz="5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317500" y="720725"/>
            <a:ext cx="8488363" cy="11128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2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icture with Caption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64068" y="485822"/>
            <a:ext cx="8206701" cy="81822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5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9" name="Shape 59"/>
          <p:cNvSpPr>
            <a:spLocks noGrp="1"/>
          </p:cNvSpPr>
          <p:nvPr>
            <p:ph type="pic" idx="2"/>
          </p:nvPr>
        </p:nvSpPr>
        <p:spPr>
          <a:xfrm>
            <a:off x="1025837" y="1468020"/>
            <a:ext cx="7217501" cy="499219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defRPr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Picture with Caption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464068" y="468775"/>
            <a:ext cx="8206701" cy="80118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5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title"/>
          </p:nvPr>
        </p:nvSpPr>
        <p:spPr>
          <a:xfrm>
            <a:off x="317500" y="-20638"/>
            <a:ext cx="8499474" cy="1143001"/>
          </a:xfrm>
          <a:prstGeom prst="rect">
            <a:avLst/>
          </a:prstGeom>
          <a:noFill/>
          <a:ln>
            <a:noFill/>
          </a:ln>
          <a:effectLst>
            <a:outerShdw blurRad="50799" dist="38100" dir="2700000">
              <a:srgbClr val="000000"/>
            </a:outerShdw>
          </a:effectLst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341312" y="1338262"/>
            <a:ext cx="8475661" cy="45259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2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>
            <a:off x="317500" y="-20638"/>
            <a:ext cx="8499474" cy="1143001"/>
          </a:xfrm>
          <a:prstGeom prst="rect">
            <a:avLst/>
          </a:prstGeom>
          <a:noFill/>
          <a:ln>
            <a:noFill/>
          </a:ln>
          <a:effectLst>
            <a:outerShdw blurRad="50799" dist="38100" dir="2700000">
              <a:srgbClr val="000000"/>
            </a:outerShdw>
          </a:effectLst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lt1"/>
              </a:buClr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lt1"/>
              </a:buClr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lt1"/>
              </a:buClr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lt1"/>
              </a:buClr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lt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lt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lt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lt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lt1"/>
              </a:buClr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lt1"/>
              </a:buClr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lt1"/>
              </a:buClr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lt1"/>
              </a:buClr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lt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lt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lt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lt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2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2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wo Content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304800" y="-12211"/>
            <a:ext cx="8534399" cy="1143000"/>
          </a:xfrm>
          <a:prstGeom prst="rect">
            <a:avLst/>
          </a:prstGeom>
          <a:noFill/>
          <a:ln>
            <a:noFill/>
          </a:ln>
          <a:effectLst>
            <a:outerShdw blurRad="50799" dist="38100" dir="2700000">
              <a:srgbClr val="000000"/>
            </a:outerShdw>
          </a:effectLst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571499" y="1546515"/>
            <a:ext cx="7986483" cy="4317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lt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lt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lt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lt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Custom Layou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280884" y="102010"/>
            <a:ext cx="8558315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39645" y="1379190"/>
            <a:ext cx="8206701" cy="473851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defRPr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280884" y="102010"/>
            <a:ext cx="8558315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525131" y="1562354"/>
            <a:ext cx="3700343" cy="473851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defRPr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2"/>
          </p:nvPr>
        </p:nvSpPr>
        <p:spPr>
          <a:xfrm>
            <a:off x="4677332" y="1550795"/>
            <a:ext cx="3895740" cy="494525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defRPr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icture with Ca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464068" y="349594"/>
            <a:ext cx="8206701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5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" name="Shape 38"/>
          <p:cNvSpPr>
            <a:spLocks noGrp="1"/>
          </p:cNvSpPr>
          <p:nvPr>
            <p:ph type="pic" idx="2"/>
          </p:nvPr>
        </p:nvSpPr>
        <p:spPr>
          <a:xfrm>
            <a:off x="1025837" y="1135624"/>
            <a:ext cx="7217501" cy="499219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defRPr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Picture with Capti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464068" y="349594"/>
            <a:ext cx="8206701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5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304800" y="280987"/>
            <a:ext cx="8534399" cy="9985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547687" y="1474787"/>
            <a:ext cx="8051799" cy="51165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defRPr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280884" y="281264"/>
            <a:ext cx="8558315" cy="10568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525131" y="1562354"/>
            <a:ext cx="3700343" cy="473851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defRPr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2"/>
          </p:nvPr>
        </p:nvSpPr>
        <p:spPr>
          <a:xfrm>
            <a:off x="4677332" y="1550795"/>
            <a:ext cx="3895740" cy="494525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defRPr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Custom Layou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280884" y="289516"/>
            <a:ext cx="8558315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439645" y="1489988"/>
            <a:ext cx="8206701" cy="473851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defRPr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2.jp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.jp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2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Shape 13"/>
          <p:cNvSpPr txBox="1">
            <a:spLocks noGrp="1"/>
          </p:cNvSpPr>
          <p:nvPr>
            <p:ph type="title"/>
          </p:nvPr>
        </p:nvSpPr>
        <p:spPr>
          <a:xfrm>
            <a:off x="317500" y="720725"/>
            <a:ext cx="8488363" cy="11128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Shape 14"/>
          <p:cNvSpPr/>
          <p:nvPr/>
        </p:nvSpPr>
        <p:spPr>
          <a:xfrm>
            <a:off x="333375" y="561975"/>
            <a:ext cx="8448675" cy="42862"/>
          </a:xfrm>
          <a:prstGeom prst="rect">
            <a:avLst/>
          </a:prstGeom>
          <a:gradFill>
            <a:gsLst>
              <a:gs pos="0">
                <a:srgbClr val="CC9900"/>
              </a:gs>
              <a:gs pos="50000">
                <a:srgbClr val="FFFFFF"/>
              </a:gs>
              <a:gs pos="100000">
                <a:srgbClr val="CC9900"/>
              </a:gs>
            </a:gsLst>
            <a:lin ang="0" scaled="0"/>
          </a:gradFill>
          <a:ln w="9525" cap="flat" cmpd="sng">
            <a:solidFill>
              <a:srgbClr val="FFD93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Shape 15"/>
          <p:cNvSpPr/>
          <p:nvPr/>
        </p:nvSpPr>
        <p:spPr>
          <a:xfrm>
            <a:off x="339725" y="1922463"/>
            <a:ext cx="8448675" cy="42861"/>
          </a:xfrm>
          <a:prstGeom prst="rect">
            <a:avLst/>
          </a:prstGeom>
          <a:gradFill>
            <a:gsLst>
              <a:gs pos="0">
                <a:srgbClr val="CC9900"/>
              </a:gs>
              <a:gs pos="50000">
                <a:srgbClr val="FFFFFF"/>
              </a:gs>
              <a:gs pos="100000">
                <a:srgbClr val="CC9900"/>
              </a:gs>
            </a:gsLst>
            <a:lin ang="0" scaled="0"/>
          </a:gradFill>
          <a:ln w="9525" cap="flat" cmpd="sng">
            <a:solidFill>
              <a:srgbClr val="FFD93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Shape 16"/>
          <p:cNvSpPr txBox="1">
            <a:spLocks noGrp="1"/>
          </p:cNvSpPr>
          <p:nvPr>
            <p:ph type="body" idx="1"/>
          </p:nvPr>
        </p:nvSpPr>
        <p:spPr>
          <a:xfrm>
            <a:off x="330200" y="2540000"/>
            <a:ext cx="8475663" cy="32718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342900" algn="ctr" rtl="0">
              <a:spcBef>
                <a:spcPts val="1000"/>
              </a:spcBef>
              <a:spcAft>
                <a:spcPts val="0"/>
              </a:spcAft>
              <a:buNone/>
              <a:defRPr sz="5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7">
            <a:alphaModFix/>
          </a:blip>
          <a:stretch>
            <a:fillRect/>
          </a:stretch>
        </a:blip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>
            <a:off x="207962" y="207962"/>
            <a:ext cx="8707436" cy="6397624"/>
          </a:xfrm>
          <a:prstGeom prst="roundRect">
            <a:avLst>
              <a:gd name="adj" fmla="val 2935"/>
            </a:avLst>
          </a:prstGeom>
          <a:gradFill>
            <a:gsLst>
              <a:gs pos="0">
                <a:schemeClr val="accent3"/>
              </a:gs>
              <a:gs pos="35000">
                <a:schemeClr val="accent3"/>
              </a:gs>
              <a:gs pos="100000">
                <a:schemeClr val="accent3"/>
              </a:gs>
            </a:gsLst>
            <a:lin ang="16200000" scaled="0"/>
          </a:gradFill>
          <a:ln w="9525" cap="flat" cmpd="sng">
            <a:solidFill>
              <a:srgbClr val="F9F9F9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47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304800" y="101600"/>
            <a:ext cx="85343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547687" y="1355725"/>
            <a:ext cx="8051799" cy="51165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defRPr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Shape 27"/>
          <p:cNvSpPr/>
          <p:nvPr/>
        </p:nvSpPr>
        <p:spPr>
          <a:xfrm rot="10800000" flipH="1">
            <a:off x="427037" y="958849"/>
            <a:ext cx="8223250" cy="58738"/>
          </a:xfrm>
          <a:prstGeom prst="rect">
            <a:avLst/>
          </a:prstGeom>
          <a:gradFill>
            <a:gsLst>
              <a:gs pos="0">
                <a:schemeClr val="dk1"/>
              </a:gs>
              <a:gs pos="50000">
                <a:srgbClr val="D8D8D8"/>
              </a:gs>
              <a:gs pos="100000">
                <a:schemeClr val="dk1"/>
              </a:gs>
            </a:gsLst>
            <a:lin ang="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8">
            <a:alphaModFix/>
          </a:blip>
          <a:stretch>
            <a:fillRect/>
          </a:stretch>
        </a:blip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/>
          <p:nvPr/>
        </p:nvSpPr>
        <p:spPr>
          <a:xfrm>
            <a:off x="207962" y="207962"/>
            <a:ext cx="8707436" cy="6397624"/>
          </a:xfrm>
          <a:prstGeom prst="roundRect">
            <a:avLst>
              <a:gd name="adj" fmla="val 2935"/>
            </a:avLst>
          </a:prstGeom>
          <a:gradFill>
            <a:gsLst>
              <a:gs pos="0">
                <a:schemeClr val="accent3"/>
              </a:gs>
              <a:gs pos="35000">
                <a:schemeClr val="accent3"/>
              </a:gs>
              <a:gs pos="100000">
                <a:schemeClr val="accent3"/>
              </a:gs>
            </a:gsLst>
            <a:lin ang="16200000" scaled="0"/>
          </a:gradFill>
          <a:ln w="9525" cap="flat" cmpd="sng">
            <a:solidFill>
              <a:srgbClr val="F9F9F9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47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304800" y="280987"/>
            <a:ext cx="8534399" cy="9985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547687" y="1474787"/>
            <a:ext cx="8051799" cy="51165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defRPr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5" name="Shape 45"/>
          <p:cNvSpPr/>
          <p:nvPr/>
        </p:nvSpPr>
        <p:spPr>
          <a:xfrm rot="10800000" flipH="1">
            <a:off x="427037" y="1316037"/>
            <a:ext cx="8223250" cy="58737"/>
          </a:xfrm>
          <a:prstGeom prst="rect">
            <a:avLst/>
          </a:prstGeom>
          <a:gradFill>
            <a:gsLst>
              <a:gs pos="0">
                <a:schemeClr val="dk1"/>
              </a:gs>
              <a:gs pos="50000">
                <a:srgbClr val="D8D8D8"/>
              </a:gs>
              <a:gs pos="100000">
                <a:schemeClr val="dk1"/>
              </a:gs>
            </a:gsLst>
            <a:lin ang="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6">
            <a:alphaModFix/>
          </a:blip>
          <a:stretch>
            <a:fillRect/>
          </a:stretch>
        </a:blip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title"/>
          </p:nvPr>
        </p:nvSpPr>
        <p:spPr>
          <a:xfrm>
            <a:off x="317500" y="-20638"/>
            <a:ext cx="8499474" cy="1143001"/>
          </a:xfrm>
          <a:prstGeom prst="rect">
            <a:avLst/>
          </a:prstGeom>
          <a:noFill/>
          <a:ln>
            <a:noFill/>
          </a:ln>
          <a:effectLst>
            <a:outerShdw blurRad="50799" dist="38100" dir="2700000">
              <a:srgbClr val="000000"/>
            </a:outerShdw>
          </a:effectLst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341312" y="1338262"/>
            <a:ext cx="8475661" cy="45259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3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2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Shape 68"/>
          <p:cNvSpPr/>
          <p:nvPr/>
        </p:nvSpPr>
        <p:spPr>
          <a:xfrm>
            <a:off x="333375" y="769937"/>
            <a:ext cx="8448675" cy="42861"/>
          </a:xfrm>
          <a:prstGeom prst="rect">
            <a:avLst/>
          </a:prstGeom>
          <a:gradFill>
            <a:gsLst>
              <a:gs pos="0">
                <a:srgbClr val="CC9900"/>
              </a:gs>
              <a:gs pos="50000">
                <a:srgbClr val="FFFFFF"/>
              </a:gs>
              <a:gs pos="100000">
                <a:srgbClr val="CC9900"/>
              </a:gs>
            </a:gsLst>
            <a:lin ang="0" scaled="0"/>
          </a:gradFill>
          <a:ln w="9525" cap="flat" cmpd="sng">
            <a:solidFill>
              <a:srgbClr val="FFD93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350837" y="2511425"/>
            <a:ext cx="8451850" cy="34845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5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Exercise and Environment</a:t>
            </a:r>
          </a:p>
        </p:txBody>
      </p:sp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17519" y="720447"/>
            <a:ext cx="8487587" cy="11123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sz="3600" b="1" i="0" u="none" strike="noStrike" cap="none">
              <a:solidFill>
                <a:srgbClr val="FFD93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>
            <a:spLocks noGrp="1"/>
          </p:cNvSpPr>
          <p:nvPr>
            <p:ph type="title"/>
          </p:nvPr>
        </p:nvSpPr>
        <p:spPr>
          <a:xfrm>
            <a:off x="304800" y="280987"/>
            <a:ext cx="8534399" cy="9985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Body Temperature Regulation: Thermoregulatory Control</a:t>
            </a:r>
          </a:p>
        </p:txBody>
      </p:sp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571500" y="1665288"/>
            <a:ext cx="8051799" cy="48101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If C and E unlimited, can withstand 200 °C</a:t>
            </a:r>
          </a:p>
          <a:p>
            <a:pPr marL="342900" marR="0" lvl="0" indent="-342900" algn="l" rtl="0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 sz="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1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Briefly</a:t>
            </a: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withstand core temperatures &lt;35 °C, &gt;41 °C</a:t>
            </a:r>
          </a:p>
          <a:p>
            <a:pPr marL="342900" marR="0" lvl="0" indent="-342900" algn="l" rtl="0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 sz="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For </a:t>
            </a:r>
            <a:r>
              <a:rPr lang="en-US" sz="2800" b="1" i="1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normal</a:t>
            </a: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ranges of body and air temperature, thermoregulatory responses very effective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Core temperature regulated around 37 °C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Core temperature &gt;40 °C inhibits physiological function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Thermoregulatory function controlled by POAH</a:t>
            </a:r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title"/>
          </p:nvPr>
        </p:nvSpPr>
        <p:spPr>
          <a:xfrm>
            <a:off x="304800" y="280987"/>
            <a:ext cx="8534399" cy="9985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Body Temperature Regulation: Thermoregulatory Control</a:t>
            </a:r>
          </a:p>
        </p:txBody>
      </p:sp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571500" y="1874838"/>
            <a:ext cx="8051799" cy="42735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Preoptic-anterior hypothalamus (POAH)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Body’s thermostat located in the brain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Receives input from sensory thermoreceptors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When body temperature deviates, POAH activates thermoregulatory mechanisms</a:t>
            </a:r>
          </a:p>
          <a:p>
            <a:pPr marL="742950" marR="0" lvl="1" indent="-285750" algn="l" rtl="0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 sz="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Sensory receptors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Peripheral thermoreceptors in skin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Central thermoreceptors in brain, spinal cord</a:t>
            </a:r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>
            <a:spLocks noGrp="1"/>
          </p:cNvSpPr>
          <p:nvPr>
            <p:ph type="title"/>
          </p:nvPr>
        </p:nvSpPr>
        <p:spPr>
          <a:xfrm>
            <a:off x="304800" y="280987"/>
            <a:ext cx="8534399" cy="9985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Body Temperature Regulation: Thermoregulatory Control</a:t>
            </a:r>
          </a:p>
        </p:txBody>
      </p:sp>
      <p:sp>
        <p:nvSpPr>
          <p:cNvPr id="165" name="Shape 165"/>
          <p:cNvSpPr txBox="1">
            <a:spLocks noGrp="1"/>
          </p:cNvSpPr>
          <p:nvPr>
            <p:ph type="body" idx="1"/>
          </p:nvPr>
        </p:nvSpPr>
        <p:spPr>
          <a:xfrm>
            <a:off x="582612" y="1755775"/>
            <a:ext cx="8051799" cy="42735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POAH signals sympathetic nervous system (SNS) effectors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Skin arteriole effectors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SNS vasoconstriction (VC) minimizes heat loss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SNS vasodilation (VD) enhances heat loss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Eccrine sweat gland effectors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SNS stimulation of sweating → E heat loss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Acetylcholine: sympathetic cholinergic stimulation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More responsive to changes in core temperature than skin temperature</a:t>
            </a:r>
          </a:p>
        </p:txBody>
      </p:sp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title"/>
          </p:nvPr>
        </p:nvSpPr>
        <p:spPr>
          <a:xfrm>
            <a:off x="304800" y="280987"/>
            <a:ext cx="8534399" cy="9985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Body Temperature Regulation: Thermoregulatory Control</a:t>
            </a:r>
          </a:p>
        </p:txBody>
      </p:sp>
      <p:sp>
        <p:nvSpPr>
          <p:cNvPr id="171" name="Shape 171"/>
          <p:cNvSpPr txBox="1">
            <a:spLocks noGrp="1"/>
          </p:cNvSpPr>
          <p:nvPr>
            <p:ph type="body" idx="1"/>
          </p:nvPr>
        </p:nvSpPr>
        <p:spPr>
          <a:xfrm>
            <a:off x="571500" y="1874838"/>
            <a:ext cx="8051799" cy="42735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Skeletal muscle effectors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Help generate additional heat via shivering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Involuntary cycle of contraction and relaxation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Only heat production, no useful work</a:t>
            </a:r>
          </a:p>
          <a:p>
            <a:pPr marL="742950" marR="0" lvl="1" indent="-285750" algn="l" rtl="0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 sz="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Endocrine gland effectors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↑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Metabolism →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↑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heat production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Cooling → release of thyroxine, catecholamines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Hormonal stimulation of heat production</a:t>
            </a:r>
          </a:p>
        </p:txBody>
      </p:sp>
    </p:spTree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>
            <a:spLocks noGrp="1"/>
          </p:cNvSpPr>
          <p:nvPr>
            <p:ph type="title"/>
          </p:nvPr>
        </p:nvSpPr>
        <p:spPr>
          <a:xfrm>
            <a:off x="304800" y="280987"/>
            <a:ext cx="8534399" cy="9985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Body Temperature Regulation</a:t>
            </a:r>
          </a:p>
        </p:txBody>
      </p:sp>
      <p:sp>
        <p:nvSpPr>
          <p:cNvPr id="178" name="Shape 178"/>
          <p:cNvSpPr txBox="1">
            <a:spLocks noGrp="1"/>
          </p:cNvSpPr>
          <p:nvPr>
            <p:ph type="body" idx="1"/>
          </p:nvPr>
        </p:nvSpPr>
        <p:spPr>
          <a:xfrm>
            <a:off x="571500" y="1874838"/>
            <a:ext cx="8051799" cy="42735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Acclimation: short-term adaptation to environmental stressor (days/weeks)</a:t>
            </a:r>
          </a:p>
          <a:p>
            <a:pPr marL="342900" marR="0" lvl="0" indent="-342900" algn="l" rtl="0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 sz="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Acclimatization: long-term adaptation to environmental stressor (months/years)</a:t>
            </a:r>
          </a:p>
          <a:p>
            <a:pPr marL="342900" marR="0" lvl="0" indent="-342900" algn="l" rtl="0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 sz="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Conversion equations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C° = (F° – 32) / 1.8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F° = (C° x 1.8) + 32</a:t>
            </a:r>
          </a:p>
        </p:txBody>
      </p:sp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 txBox="1">
            <a:spLocks noGrp="1"/>
          </p:cNvSpPr>
          <p:nvPr>
            <p:ph type="title"/>
          </p:nvPr>
        </p:nvSpPr>
        <p:spPr>
          <a:xfrm>
            <a:off x="304800" y="280987"/>
            <a:ext cx="8534399" cy="9985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Exercise in the Cold</a:t>
            </a:r>
          </a:p>
        </p:txBody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571500" y="1874838"/>
            <a:ext cx="8051799" cy="42735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Cold stress: any environmental condition causing loss of body heat</a:t>
            </a:r>
          </a:p>
          <a:p>
            <a:pPr marL="342900" marR="0" lvl="0" indent="-342900" algn="l" rtl="0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 sz="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r>
              <a:rPr lang="en-US" sz="28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•  </a:t>
            </a:r>
            <a:r>
              <a:rPr lang="en-US" sz="2800" b="1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↓</a:t>
            </a: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Core or skin temperature triggers physiological + behavioral mechanisms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POAH triggers peripheral VC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POAH triggers nonshivering thermogenesis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POAH triggers skeletal muscle shivering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Cerebral cortex triggers behavioral adaptations </a:t>
            </a:r>
          </a:p>
        </p:txBody>
      </p:sp>
    </p:spTree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 txBox="1">
            <a:spLocks noGrp="1"/>
          </p:cNvSpPr>
          <p:nvPr>
            <p:ph type="title"/>
          </p:nvPr>
        </p:nvSpPr>
        <p:spPr>
          <a:xfrm>
            <a:off x="338137" y="300037"/>
            <a:ext cx="85343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Exercise in the Cold</a:t>
            </a:r>
          </a:p>
        </p:txBody>
      </p:sp>
      <p:sp>
        <p:nvSpPr>
          <p:cNvPr id="191" name="Shape 191"/>
          <p:cNvSpPr txBox="1">
            <a:spLocks noGrp="1"/>
          </p:cNvSpPr>
          <p:nvPr>
            <p:ph type="body" idx="1"/>
          </p:nvPr>
        </p:nvSpPr>
        <p:spPr>
          <a:xfrm>
            <a:off x="560387" y="1295400"/>
            <a:ext cx="8051799" cy="50514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Cold habituation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Occurs after repeated cold exposures without significant heat loss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VC, shivering blunted; core temperature allowed to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↓</a:t>
            </a: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more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Metabolic acclimation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Occurs after repeated cold exposures with heat loss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Enhanced metabolic, shivering heat production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Insulative acclimation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When</a:t>
            </a: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↑</a:t>
            </a: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metabolism cannot prevent heat loss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Enhanced skin VC (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↑</a:t>
            </a: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peripheral tissue insulation)</a:t>
            </a:r>
          </a:p>
        </p:txBody>
      </p:sp>
    </p:spTree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 txBox="1">
            <a:spLocks noGrp="1"/>
          </p:cNvSpPr>
          <p:nvPr>
            <p:ph type="title"/>
          </p:nvPr>
        </p:nvSpPr>
        <p:spPr>
          <a:xfrm>
            <a:off x="304800" y="280987"/>
            <a:ext cx="8534399" cy="9985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Exercise in the Cold</a:t>
            </a:r>
          </a:p>
        </p:txBody>
      </p:sp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571500" y="1657350"/>
            <a:ext cx="8051799" cy="42735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Dangerous (hypothermia-inducing) environmental conditions hard to define</a:t>
            </a:r>
          </a:p>
          <a:p>
            <a:pPr marL="342900" marR="0" lvl="0" indent="-342900" algn="l" rtl="0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 sz="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Body composition affects heat loss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↑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Inactive peripheral muscle =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↑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insulation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↑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Subcutaneous fat =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↑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insulation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↓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Body surface area:mass ratio =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↓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heat loss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Child versus adult versus elderly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Men versus women</a:t>
            </a:r>
          </a:p>
        </p:txBody>
      </p:sp>
    </p:spTree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title"/>
          </p:nvPr>
        </p:nvSpPr>
        <p:spPr>
          <a:xfrm>
            <a:off x="304800" y="280987"/>
            <a:ext cx="8534399" cy="9985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Exercise in the Cold</a:t>
            </a:r>
          </a:p>
        </p:txBody>
      </p:sp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xfrm>
            <a:off x="571500" y="1679575"/>
            <a:ext cx="8051799" cy="42735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 with heat, air temperature alone not a valid index of heat loss</a:t>
            </a:r>
          </a:p>
          <a:p>
            <a:pPr marL="342900" marR="0" lvl="0" indent="-342900" algn="l" rtl="0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 sz="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Windchill affects heat loss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Often misunderstood: air </a:t>
            </a:r>
            <a:r>
              <a:rPr lang="en-US" sz="2400" b="0" i="1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movement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not air temperature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Index based on cooling effect of wind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Increases C heat loss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Refers to cooling power of environment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↑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Windchill =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↑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risk of freezing tissues</a:t>
            </a:r>
          </a:p>
        </p:txBody>
      </p:sp>
    </p:spTree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>
            <a:spLocks noGrp="1"/>
          </p:cNvSpPr>
          <p:nvPr>
            <p:ph type="title"/>
          </p:nvPr>
        </p:nvSpPr>
        <p:spPr>
          <a:xfrm>
            <a:off x="304800" y="280987"/>
            <a:ext cx="8534399" cy="9985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Figure 12.14</a:t>
            </a:r>
          </a:p>
        </p:txBody>
      </p:sp>
      <p:pic>
        <p:nvPicPr>
          <p:cNvPr id="210" name="Shape 210" descr="fig12_14.jp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704850" y="1433512"/>
            <a:ext cx="7737474" cy="51165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280987" y="101600"/>
            <a:ext cx="8558212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3600" b="1" i="0" u="none" strike="noStrike" cap="none">
                <a:solidFill>
                  <a:srgbClr val="FFD931"/>
                </a:solidFill>
                <a:latin typeface="Arial"/>
                <a:ea typeface="Arial"/>
                <a:cs typeface="Arial"/>
                <a:sym typeface="Arial"/>
              </a:rPr>
              <a:t>CHAPTER LEARNING OUTCOMES</a:t>
            </a:r>
          </a:p>
        </p:txBody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439737" y="1839913"/>
            <a:ext cx="8207375" cy="44608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Describe the basic physiological responses to exercise in hot and cold environments.</a:t>
            </a: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Understand the specific elements of acclimatization to hot and cold environments.</a:t>
            </a: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Know the primary health-related risks of exercising in the heat and in the cold.</a:t>
            </a: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 aware of the potential effects of exercising at high altitudes on health and performance.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 txBox="1">
            <a:spLocks noGrp="1"/>
          </p:cNvSpPr>
          <p:nvPr>
            <p:ph type="title"/>
          </p:nvPr>
        </p:nvSpPr>
        <p:spPr>
          <a:xfrm>
            <a:off x="304800" y="280987"/>
            <a:ext cx="8534399" cy="9985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Exercise in the Cold</a:t>
            </a:r>
          </a:p>
        </p:txBody>
      </p:sp>
      <p:sp>
        <p:nvSpPr>
          <p:cNvPr id="216" name="Shape 216"/>
          <p:cNvSpPr txBox="1">
            <a:spLocks noGrp="1"/>
          </p:cNvSpPr>
          <p:nvPr>
            <p:ph type="body" idx="1"/>
          </p:nvPr>
        </p:nvSpPr>
        <p:spPr>
          <a:xfrm>
            <a:off x="560387" y="1646238"/>
            <a:ext cx="8051799" cy="44719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Water has thermal conductivity 26 times greater than air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Cold water versus air affects heat loss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When C + K + E + R is considered, heat loss 4 times faster in cold water versus cold air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Core temperature constant until water temp &lt;32 °C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Core temperature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↓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2.1 °C/h in 15 °C water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Heat loss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↑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in moving water,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↓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with exercise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Hypothermia from cold water occurs </a:t>
            </a:r>
            <a:r>
              <a:rPr lang="en-US" sz="2400" b="0" i="1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well above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 °C</a:t>
            </a:r>
          </a:p>
        </p:txBody>
      </p:sp>
    </p:spTree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title"/>
          </p:nvPr>
        </p:nvSpPr>
        <p:spPr>
          <a:xfrm>
            <a:off x="304800" y="280987"/>
            <a:ext cx="8534399" cy="9985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Physiological Responses to </a:t>
            </a:r>
            <a:b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Exercise in the Cold</a:t>
            </a:r>
          </a:p>
        </p:txBody>
      </p:sp>
      <p:sp>
        <p:nvSpPr>
          <p:cNvPr id="222" name="Shape 222"/>
          <p:cNvSpPr txBox="1">
            <a:spLocks noGrp="1"/>
          </p:cNvSpPr>
          <p:nvPr>
            <p:ph type="body" idx="1"/>
          </p:nvPr>
        </p:nvSpPr>
        <p:spPr>
          <a:xfrm>
            <a:off x="571500" y="1874838"/>
            <a:ext cx="8051799" cy="42735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Muscle function </a:t>
            </a:r>
            <a:r>
              <a:rPr lang="en-US" sz="2800" b="1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↓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Altered fiber recruitment →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↓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contractile force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Shortening velocity and power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↓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Affects superficial muscles (deep muscle spared)</a:t>
            </a:r>
          </a:p>
          <a:p>
            <a:pPr marL="742950" marR="0" lvl="1" indent="-285750" algn="l" rtl="0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 sz="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 fatigue </a:t>
            </a:r>
            <a:r>
              <a:rPr lang="en-US" sz="2800" b="1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↑</a:t>
            </a: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metabolic heat production </a:t>
            </a:r>
            <a:r>
              <a:rPr lang="en-US" sz="2800" b="1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↓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Energy reserve depletion with endurance exercise → potential for hypothermia</a:t>
            </a:r>
          </a:p>
        </p:txBody>
      </p:sp>
    </p:spTree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 txBox="1">
            <a:spLocks noGrp="1"/>
          </p:cNvSpPr>
          <p:nvPr>
            <p:ph type="title"/>
          </p:nvPr>
        </p:nvSpPr>
        <p:spPr>
          <a:xfrm>
            <a:off x="304800" y="280987"/>
            <a:ext cx="8534399" cy="9985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Physiological Responses to </a:t>
            </a:r>
            <a:b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Exercise in the Cold</a:t>
            </a:r>
          </a:p>
        </p:txBody>
      </p:sp>
      <p:sp>
        <p:nvSpPr>
          <p:cNvPr id="228" name="Shape 228"/>
          <p:cNvSpPr txBox="1">
            <a:spLocks noGrp="1"/>
          </p:cNvSpPr>
          <p:nvPr>
            <p:ph type="body" idx="1"/>
          </p:nvPr>
        </p:nvSpPr>
        <p:spPr>
          <a:xfrm>
            <a:off x="571500" y="1874838"/>
            <a:ext cx="8051799" cy="42735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FFA metabolic responses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Normally,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↑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catecholamines →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↑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FFA oxidation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Cold →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↑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catecholamine secretion but no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↑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FFA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VC in subcutaneous fat →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↓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FFA mobilization</a:t>
            </a:r>
          </a:p>
          <a:p>
            <a:pPr marL="342900" marR="0" lvl="0" indent="-342900" algn="l" rtl="0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 sz="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Glucose metabolic responses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Blood glucose maintained well during cold exposure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Muscle glycogen utilization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↑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Hypoglycemia suppresses shivering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>
            <a:spLocks noGrp="1"/>
          </p:cNvSpPr>
          <p:nvPr>
            <p:ph type="title"/>
          </p:nvPr>
        </p:nvSpPr>
        <p:spPr>
          <a:xfrm>
            <a:off x="304800" y="280987"/>
            <a:ext cx="8534399" cy="9985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Health Risks During </a:t>
            </a:r>
            <a:b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Exercise in the Cold</a:t>
            </a:r>
          </a:p>
        </p:txBody>
      </p:sp>
      <p:sp>
        <p:nvSpPr>
          <p:cNvPr id="234" name="Shape 234"/>
          <p:cNvSpPr txBox="1">
            <a:spLocks noGrp="1"/>
          </p:cNvSpPr>
          <p:nvPr>
            <p:ph type="body" idx="1"/>
          </p:nvPr>
        </p:nvSpPr>
        <p:spPr>
          <a:xfrm>
            <a:off x="571500" y="1874838"/>
            <a:ext cx="8051799" cy="44926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Hypothermia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Core temp 34.5 to 29.5 °C: POAH function compromised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Core temp &lt;29.5 °C: POAH thermoregulation completely lost, metabolism slows, drowsiness, lethargy, coma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Cardiorespiratory effects of cold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Low core temperature → slow HR (SA node effects)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Cold air does not damage ventilatory tissues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Cold may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↓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ventilation (rate and volume)</a:t>
            </a:r>
          </a:p>
        </p:txBody>
      </p:sp>
    </p:spTree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>
            <a:spLocks noGrp="1"/>
          </p:cNvSpPr>
          <p:nvPr>
            <p:ph type="title"/>
          </p:nvPr>
        </p:nvSpPr>
        <p:spPr>
          <a:xfrm>
            <a:off x="304800" y="280987"/>
            <a:ext cx="8534399" cy="9985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Health Risks During </a:t>
            </a:r>
            <a:b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Exercise in the Cold</a:t>
            </a:r>
          </a:p>
        </p:txBody>
      </p:sp>
      <p:sp>
        <p:nvSpPr>
          <p:cNvPr id="240" name="Shape 240"/>
          <p:cNvSpPr txBox="1">
            <a:spLocks noGrp="1"/>
          </p:cNvSpPr>
          <p:nvPr>
            <p:ph type="body" idx="1"/>
          </p:nvPr>
        </p:nvSpPr>
        <p:spPr>
          <a:xfrm>
            <a:off x="571500" y="1874838"/>
            <a:ext cx="8051799" cy="42735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Treatment for mild hypothermia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Remove individual from cold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Provide dry clothing, blankets, warm beverages</a:t>
            </a:r>
          </a:p>
          <a:p>
            <a:pPr marL="342900" marR="0" lvl="0" indent="-342900" algn="l" rtl="0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 sz="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Treatment for severe hypothermia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Gentle handling to avoid arrhythmias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Gradual rewarming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May require hospital facilities, medical care</a:t>
            </a:r>
          </a:p>
        </p:txBody>
      </p:sp>
    </p:spTree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 txBox="1">
            <a:spLocks noGrp="1"/>
          </p:cNvSpPr>
          <p:nvPr>
            <p:ph type="title"/>
          </p:nvPr>
        </p:nvSpPr>
        <p:spPr>
          <a:xfrm>
            <a:off x="304800" y="280987"/>
            <a:ext cx="8534399" cy="9985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Health Risks During </a:t>
            </a:r>
            <a:b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Exercise in the Cold</a:t>
            </a:r>
          </a:p>
        </p:txBody>
      </p:sp>
      <p:sp>
        <p:nvSpPr>
          <p:cNvPr id="246" name="Shape 246"/>
          <p:cNvSpPr txBox="1">
            <a:spLocks noGrp="1"/>
          </p:cNvSpPr>
          <p:nvPr>
            <p:ph type="body" idx="1"/>
          </p:nvPr>
        </p:nvSpPr>
        <p:spPr>
          <a:xfrm>
            <a:off x="571500" y="1874838"/>
            <a:ext cx="8051799" cy="42735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Frostbite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Peripheral tissue freezing (air temperature ~−29 °C)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Excess VC → lack of O</a:t>
            </a:r>
            <a:r>
              <a:rPr lang="en-US" sz="2400" b="0" i="0" u="none" strike="noStrike" cap="none" baseline="-25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nutrients → tissue death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Untreated frostbite → gangrene, tissue loss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Gradually rewarm only when no risk of refreezing</a:t>
            </a:r>
          </a:p>
          <a:p>
            <a:pPr marL="342900" marR="0" lvl="0" indent="-342900" algn="l" rtl="0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 sz="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Exercise-induced asthma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Affects up to 50% of winter-sport athletes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Excessive airway drying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Treated with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β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-agonists, steroid inhalers</a:t>
            </a:r>
          </a:p>
        </p:txBody>
      </p:sp>
    </p:spTree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 txBox="1">
            <a:spLocks noGrp="1"/>
          </p:cNvSpPr>
          <p:nvPr>
            <p:ph type="title"/>
          </p:nvPr>
        </p:nvSpPr>
        <p:spPr>
          <a:xfrm>
            <a:off x="304800" y="280987"/>
            <a:ext cx="8534399" cy="9985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Physiological Responses to </a:t>
            </a:r>
            <a:b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Exercise in the Heat</a:t>
            </a:r>
          </a:p>
        </p:txBody>
      </p:sp>
      <p:sp>
        <p:nvSpPr>
          <p:cNvPr id="252" name="Shape 252"/>
          <p:cNvSpPr txBox="1">
            <a:spLocks noGrp="1"/>
          </p:cNvSpPr>
          <p:nvPr>
            <p:ph type="body" idx="1"/>
          </p:nvPr>
        </p:nvSpPr>
        <p:spPr>
          <a:xfrm>
            <a:off x="571500" y="1874838"/>
            <a:ext cx="8115300" cy="42735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Exercise → </a:t>
            </a:r>
            <a:r>
              <a:rPr lang="en-US" sz="2800" b="1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↑</a:t>
            </a: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 heat load, disturbs thermal homeostasis in most environments</a:t>
            </a:r>
          </a:p>
          <a:p>
            <a:pPr marL="342900" marR="0" lvl="0" indent="-342900" algn="l" rtl="0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 sz="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Effects on cardiovascular function 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Skin arterioles VD to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↑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 heat loss, requires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↑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blood flow compared to exercise in the cold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POAH triggers SNS: cardiac output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↑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further via HR/contractility,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↑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VC to nonessential tissues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Blood volume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↓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(sweat), SV can’t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↑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(blood pooling), so HR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↑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further to compensate (cardiovascular drift) </a:t>
            </a:r>
          </a:p>
        </p:txBody>
      </p:sp>
    </p:spTree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>
            <a:spLocks noGrp="1"/>
          </p:cNvSpPr>
          <p:nvPr>
            <p:ph type="title"/>
          </p:nvPr>
        </p:nvSpPr>
        <p:spPr>
          <a:xfrm>
            <a:off x="304800" y="280987"/>
            <a:ext cx="8534399" cy="9985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Physiological Responses to Exercise in the Heat: Fluid Balance</a:t>
            </a:r>
          </a:p>
        </p:txBody>
      </p:sp>
      <p:sp>
        <p:nvSpPr>
          <p:cNvPr id="258" name="Shape 258"/>
          <p:cNvSpPr txBox="1">
            <a:spLocks noGrp="1"/>
          </p:cNvSpPr>
          <p:nvPr>
            <p:ph type="body" idx="1"/>
          </p:nvPr>
        </p:nvSpPr>
        <p:spPr>
          <a:xfrm>
            <a:off x="571500" y="1874838"/>
            <a:ext cx="8051799" cy="42735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Sweating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Hot environmental temperatures &gt; skin, core temperatures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C, K, R → heat gain, E only avenue of heat loss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Eccrine sweat glands controlled by POAH</a:t>
            </a:r>
          </a:p>
          <a:p>
            <a:pPr marL="742950" marR="0" lvl="1" indent="-285750" algn="l" rtl="0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 sz="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Sweat electrolyte content &lt; plasma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Duct reabsorbs some Na</a:t>
            </a:r>
            <a:r>
              <a:rPr lang="en-US" sz="2400" b="0" i="0" u="none" strike="noStrike" cap="none" baseline="30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Cl</a:t>
            </a:r>
            <a:r>
              <a:rPr lang="en-US" sz="2400" b="0" i="0" u="none" strike="noStrike" cap="none" baseline="30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Light sweating: very dilute sweat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Heavy sweating: less dilute (more Na</a:t>
            </a:r>
            <a:r>
              <a:rPr lang="en-US" sz="2400" b="0" i="0" u="none" strike="noStrike" cap="none" baseline="30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Cl</a:t>
            </a:r>
            <a:r>
              <a:rPr lang="en-US" sz="2400" b="0" i="0" u="none" strike="noStrike" cap="none" baseline="30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loss)</a:t>
            </a:r>
          </a:p>
        </p:txBody>
      </p:sp>
    </p:spTree>
  </p:cSld>
  <p:clrMapOvr>
    <a:masterClrMapping/>
  </p:clrMapOvr>
  <p:transition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Shape 263"/>
          <p:cNvSpPr txBox="1">
            <a:spLocks noGrp="1"/>
          </p:cNvSpPr>
          <p:nvPr>
            <p:ph type="title"/>
          </p:nvPr>
        </p:nvSpPr>
        <p:spPr>
          <a:xfrm>
            <a:off x="304800" y="280987"/>
            <a:ext cx="8534399" cy="9985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Physiological Responses to Exercise in the Heat: Fluid Balance</a:t>
            </a:r>
          </a:p>
        </p:txBody>
      </p:sp>
      <p:sp>
        <p:nvSpPr>
          <p:cNvPr id="264" name="Shape 264"/>
          <p:cNvSpPr txBox="1">
            <a:spLocks noGrp="1"/>
          </p:cNvSpPr>
          <p:nvPr>
            <p:ph type="body" idx="1"/>
          </p:nvPr>
        </p:nvSpPr>
        <p:spPr>
          <a:xfrm>
            <a:off x="571500" y="1874838"/>
            <a:ext cx="8051799" cy="42735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Training affects sweat composition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More sensitive to aldosterone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Reabsorb (i.e., conserve) more Na</a:t>
            </a:r>
            <a:r>
              <a:rPr lang="en-US" sz="2400" b="0" i="0" u="none" strike="noStrike" cap="none" baseline="30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Cl</a:t>
            </a:r>
            <a:r>
              <a:rPr lang="en-US" sz="2400" b="0" i="0" u="none" strike="noStrike" cap="none" baseline="30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</a:t>
            </a:r>
            <a:r>
              <a:rPr lang="en-US" sz="2400" b="0" i="0" u="none" strike="noStrike" cap="none" baseline="30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Ca</a:t>
            </a:r>
            <a:r>
              <a:rPr lang="en-US" sz="2400" b="0" i="0" u="none" strike="noStrike" cap="none" baseline="30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2+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Mg</a:t>
            </a:r>
            <a:r>
              <a:rPr lang="en-US" sz="2400" b="0" i="0" u="none" strike="noStrike" cap="none" baseline="30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2+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losses unchanged</a:t>
            </a:r>
          </a:p>
          <a:p>
            <a:pPr marL="742950" marR="0" lvl="1" indent="-285750" algn="l" rtl="0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 sz="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Sweat losses during exercise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Can lose 1.6 to 2.0 L (2.5-3.2% body weight) each hour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↑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Sweating →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↓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blood volume →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↓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cardiac output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Severe dehydration → onset of heat-related illness</a:t>
            </a:r>
          </a:p>
        </p:txBody>
      </p:sp>
    </p:spTree>
  </p:cSld>
  <p:clrMapOvr>
    <a:masterClrMapping/>
  </p:clrMapOvr>
  <p:transition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Shape 269"/>
          <p:cNvSpPr txBox="1">
            <a:spLocks noGrp="1"/>
          </p:cNvSpPr>
          <p:nvPr>
            <p:ph type="title"/>
          </p:nvPr>
        </p:nvSpPr>
        <p:spPr>
          <a:xfrm>
            <a:off x="304800" y="280987"/>
            <a:ext cx="8534399" cy="9985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Physiological Responses to </a:t>
            </a:r>
            <a:b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Exercise in the Heat: Fluid Balance</a:t>
            </a:r>
          </a:p>
        </p:txBody>
      </p:sp>
      <p:sp>
        <p:nvSpPr>
          <p:cNvPr id="270" name="Shape 270"/>
          <p:cNvSpPr txBox="1">
            <a:spLocks noGrp="1"/>
          </p:cNvSpPr>
          <p:nvPr>
            <p:ph type="body" idx="1"/>
          </p:nvPr>
        </p:nvSpPr>
        <p:spPr>
          <a:xfrm>
            <a:off x="571500" y="1874838"/>
            <a:ext cx="8051799" cy="42735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Exercise and body water loss stimulate adrenal cortex and posterior pituitary gland</a:t>
            </a:r>
          </a:p>
          <a:p>
            <a:pPr marL="342900" marR="0" lvl="0" indent="-342900" algn="l" rtl="0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 sz="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Hormonal control of fluid balance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Loss of water, electrolytes triggers release of aldosterone and antidiuretic hormone (ADH)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Aldosterone: retains Na</a:t>
            </a:r>
            <a:r>
              <a:rPr lang="en-US" sz="2400" b="0" i="0" u="none" strike="noStrike" cap="none" baseline="30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at kidneys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ADH (vasopressin): retains water at </a:t>
            </a:r>
            <a:r>
              <a:rPr lang="en-US" sz="24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kidneys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endParaRPr lang="en-US" dirty="0"/>
          </a:p>
          <a:p>
            <a:pPr marL="457200" marR="0" lvl="1" indent="0" algn="ctr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en-US" sz="24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**</a:t>
            </a:r>
            <a:r>
              <a:rPr lang="en-US" sz="2400" b="0" i="0" u="none" strike="noStrike" cap="none" dirty="0" err="1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ExPhysRules</a:t>
            </a:r>
            <a:endParaRPr lang="en-US" sz="2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9488" y="5050986"/>
            <a:ext cx="1543050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304800" y="280987"/>
            <a:ext cx="8534399" cy="9985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Body Temperature Regulation</a:t>
            </a:r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571500" y="1874838"/>
            <a:ext cx="8051799" cy="42735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Stress of physical exertion complicated by environmental thermal conditions</a:t>
            </a:r>
          </a:p>
          <a:p>
            <a:pPr marL="342900" marR="0" lvl="0" indent="-342900" algn="l" rtl="0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 sz="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Humans are homeothermic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Internal body temperature regulated, nearly constant despite environmental temperature changes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/>
              <a:buChar char="–"/>
            </a:pPr>
            <a:r>
              <a:rPr lang="en-US" sz="24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Thermoregulation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regulation of body temperature around a physiological set point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1" indent="0" algn="ctr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98.6F or 37C</a:t>
            </a:r>
          </a:p>
        </p:txBody>
      </p:sp>
    </p:spTree>
  </p:cSld>
  <p:clrMapOvr>
    <a:masterClrMapping/>
  </p:clrMapOvr>
  <p:transition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Shape 275"/>
          <p:cNvSpPr txBox="1">
            <a:spLocks noGrp="1"/>
          </p:cNvSpPr>
          <p:nvPr>
            <p:ph type="title"/>
          </p:nvPr>
        </p:nvSpPr>
        <p:spPr>
          <a:xfrm>
            <a:off x="304800" y="280987"/>
            <a:ext cx="8534399" cy="9985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Health Risks: </a:t>
            </a:r>
            <a:b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Preventing Hyperthermia</a:t>
            </a:r>
          </a:p>
        </p:txBody>
      </p:sp>
      <p:sp>
        <p:nvSpPr>
          <p:cNvPr id="276" name="Shape 276"/>
          <p:cNvSpPr txBox="1">
            <a:spLocks noGrp="1"/>
          </p:cNvSpPr>
          <p:nvPr>
            <p:ph type="body" idx="1"/>
          </p:nvPr>
        </p:nvSpPr>
        <p:spPr>
          <a:xfrm>
            <a:off x="571500" y="1874838"/>
            <a:ext cx="8051799" cy="42735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 outdoor activities when WBGT &gt;28 °C</a:t>
            </a:r>
          </a:p>
          <a:p>
            <a:pPr marL="342900" marR="0" lvl="0" indent="-342900" algn="l" rtl="0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 sz="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Schedule practice early morning or evening</a:t>
            </a:r>
          </a:p>
          <a:p>
            <a:pPr marL="342900" marR="0" lvl="0" indent="-342900" algn="l" rtl="0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 sz="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Never restrict fluid intake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Fluids readily available to replace sweat losses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Drink breaks every 15 to 30 min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Minimizes rise in HR, core temperature</a:t>
            </a:r>
          </a:p>
          <a:p>
            <a:pPr marL="342900" marR="0" lvl="0" indent="-342900" algn="l" rtl="0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 sz="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Minimize clothing (especially football players)</a:t>
            </a:r>
          </a:p>
        </p:txBody>
      </p:sp>
    </p:spTree>
  </p:cSld>
  <p:clrMapOvr>
    <a:masterClrMapping/>
  </p:clrMapOvr>
  <p:transition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>
            <a:spLocks noGrp="1"/>
          </p:cNvSpPr>
          <p:nvPr>
            <p:ph type="title"/>
          </p:nvPr>
        </p:nvSpPr>
        <p:spPr>
          <a:xfrm>
            <a:off x="304800" y="280987"/>
            <a:ext cx="8534399" cy="9985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Health Risks: Guidelines for Practicing and Competing in Heat</a:t>
            </a:r>
          </a:p>
        </p:txBody>
      </p:sp>
      <p:sp>
        <p:nvSpPr>
          <p:cNvPr id="282" name="Shape 282"/>
          <p:cNvSpPr txBox="1">
            <a:spLocks noGrp="1"/>
          </p:cNvSpPr>
          <p:nvPr>
            <p:ph type="body" idx="1"/>
          </p:nvPr>
        </p:nvSpPr>
        <p:spPr>
          <a:xfrm>
            <a:off x="571500" y="1874838"/>
            <a:ext cx="8051799" cy="45799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Events should not take place during hottest time of day, avoid WBGT &gt;28 °C</a:t>
            </a:r>
          </a:p>
          <a:p>
            <a:pPr marL="342900" marR="0" lvl="0" indent="-342900" algn="l" rtl="0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 sz="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Adequate supply of palatable fluids</a:t>
            </a:r>
          </a:p>
          <a:p>
            <a:pPr marL="342900" marR="0" lvl="0" indent="-342900" algn="l" rtl="0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 sz="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Customize fluid intake based on fluid losses (1 L sweat loss = 1 kg weight loss)</a:t>
            </a:r>
          </a:p>
          <a:p>
            <a:pPr marL="342900" marR="0" lvl="0" indent="-342900" algn="l" rtl="0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 sz="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 aware of signs of heat illness</a:t>
            </a:r>
          </a:p>
          <a:p>
            <a:pPr marL="342900" marR="0" lvl="0" indent="-342900" algn="l" rtl="0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 sz="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Organizers get final call on stopping events, excluding athletes who have heat illness</a:t>
            </a:r>
          </a:p>
        </p:txBody>
      </p:sp>
    </p:spTree>
  </p:cSld>
  <p:clrMapOvr>
    <a:masterClrMapping/>
  </p:clrMapOvr>
  <p:transition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Shape 288"/>
          <p:cNvSpPr txBox="1">
            <a:spLocks noGrp="1"/>
          </p:cNvSpPr>
          <p:nvPr>
            <p:ph type="title"/>
          </p:nvPr>
        </p:nvSpPr>
        <p:spPr>
          <a:xfrm>
            <a:off x="304800" y="280987"/>
            <a:ext cx="8534399" cy="9985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Acclimation to</a:t>
            </a:r>
            <a:b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Exercise in the Heat</a:t>
            </a:r>
          </a:p>
        </p:txBody>
      </p:sp>
      <p:sp>
        <p:nvSpPr>
          <p:cNvPr id="289" name="Shape 289"/>
          <p:cNvSpPr txBox="1">
            <a:spLocks noGrp="1"/>
          </p:cNvSpPr>
          <p:nvPr>
            <p:ph type="body" idx="1"/>
          </p:nvPr>
        </p:nvSpPr>
        <p:spPr>
          <a:xfrm>
            <a:off x="571500" y="1874838"/>
            <a:ext cx="8051799" cy="42735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Repeated exercise in heat → rapid changes for better performance in hot conditions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Acclimation: short term (9-14 days)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Acclimatization: long term (months/years)</a:t>
            </a:r>
          </a:p>
          <a:p>
            <a:pPr marL="342900" marR="0" lvl="0" indent="-342900" algn="l" rtl="0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 sz="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Effects of acclimation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Cardiovascular function optimized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Sweating rate, sweat distribution, and sweat content change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Results in a lower core temperature during exercise</a:t>
            </a:r>
          </a:p>
        </p:txBody>
      </p:sp>
    </p:spTree>
  </p:cSld>
  <p:clrMapOvr>
    <a:masterClrMapping/>
  </p:clrMapOvr>
  <p:transition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 txBox="1">
            <a:spLocks noGrp="1"/>
          </p:cNvSpPr>
          <p:nvPr>
            <p:ph type="title"/>
          </p:nvPr>
        </p:nvSpPr>
        <p:spPr>
          <a:xfrm>
            <a:off x="304800" y="280987"/>
            <a:ext cx="8534399" cy="9985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Acclimation to</a:t>
            </a:r>
            <a:b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Exercise in the Heat</a:t>
            </a:r>
          </a:p>
        </p:txBody>
      </p:sp>
      <p:sp>
        <p:nvSpPr>
          <p:cNvPr id="295" name="Shape 295"/>
          <p:cNvSpPr txBox="1">
            <a:spLocks noGrp="1"/>
          </p:cNvSpPr>
          <p:nvPr>
            <p:ph type="body" idx="1"/>
          </p:nvPr>
        </p:nvSpPr>
        <p:spPr>
          <a:xfrm>
            <a:off x="582612" y="1755775"/>
            <a:ext cx="8051799" cy="46132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Plasma volume </a:t>
            </a:r>
            <a:r>
              <a:rPr lang="en-US" sz="2800" b="1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↑</a:t>
            </a: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due to </a:t>
            </a:r>
            <a:r>
              <a:rPr lang="en-US" sz="2800" b="1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↑</a:t>
            </a: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oncotic P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Temporary (back to normal after 10 days)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Buys time for other adaptations to occur</a:t>
            </a:r>
          </a:p>
          <a:p>
            <a:pPr marL="342900" marR="0" lvl="0" indent="-342900" algn="l" rtl="0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 sz="800" b="1" i="0" u="none" strike="noStrike" cap="none">
              <a:solidFill>
                <a:srgbClr val="000000"/>
              </a:solidFill>
              <a:latin typeface="Noto Sans Symbols"/>
              <a:ea typeface="Noto Sans Symbols"/>
              <a:cs typeface="Noto Sans Symbols"/>
              <a:sym typeface="Noto Sans Symbols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r>
              <a:rPr lang="en-US" sz="28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•  </a:t>
            </a:r>
            <a:r>
              <a:rPr lang="en-US" sz="2800" b="1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↓</a:t>
            </a: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Heart rate, </a:t>
            </a:r>
            <a:r>
              <a:rPr lang="en-US" sz="2800" b="1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↑</a:t>
            </a: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cardiac output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Supports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↑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skin blood flow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Greater heat loss,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↓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core temperature</a:t>
            </a:r>
          </a:p>
          <a:p>
            <a:pPr marL="342900" marR="0" lvl="0" indent="-342900" algn="l" rtl="0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 sz="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Widespread sweating earlier, more dilute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Prevents dangerous Na</a:t>
            </a:r>
            <a:r>
              <a:rPr lang="en-US" sz="2400" b="0" i="0" u="none" strike="noStrike" cap="none" baseline="30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loss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Optimized E heat loss </a:t>
            </a: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title"/>
          </p:nvPr>
        </p:nvSpPr>
        <p:spPr>
          <a:xfrm>
            <a:off x="304800" y="280987"/>
            <a:ext cx="8534399" cy="9985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Body Temperature Regulation: Metabolic Heat Production</a:t>
            </a:r>
          </a:p>
        </p:txBody>
      </p:sp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571500" y="1874838"/>
            <a:ext cx="8051799" cy="42735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Metabolic heat production (M)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&lt;25% ATP breakdown → cellular work (W)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&gt;75% ATP breakdown → metabolic heat</a:t>
            </a:r>
          </a:p>
          <a:p>
            <a:pPr marL="742950" marR="0" lvl="1" indent="-285750" algn="l" rtl="0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 sz="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Transfer of heat between body and environment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Heat moves from body core to body shell via blood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When heat reaches skin, can be dissipated by conduction, convection, radiation, or evaporation</a:t>
            </a:r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304800" y="280987"/>
            <a:ext cx="8534399" cy="9985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Body Temperature Regulation: Transfer of Body Heat</a:t>
            </a:r>
          </a:p>
        </p:txBody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571500" y="1874838"/>
            <a:ext cx="8051799" cy="4568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Conduction (K)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Heat transfer from one solid material to another through direct molecular contact (negligible)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Sitting on chilly (or hot) metal bleachers</a:t>
            </a:r>
          </a:p>
          <a:p>
            <a:pPr marL="342900" marR="0" lvl="0" indent="-342900" algn="l" rtl="0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 sz="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Convection (C)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Heat transfer by movement of gas or liquid across a surface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↑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Movement across skin surface →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↑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heat exchange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Major daily thermoregulatory factor</a:t>
            </a:r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304800" y="280987"/>
            <a:ext cx="8534399" cy="9985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Body Temperature Regulation: Transfer of Body Heat</a:t>
            </a:r>
          </a:p>
        </p:txBody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571500" y="1874838"/>
            <a:ext cx="8051799" cy="42735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Radiation (R)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Heat loss in form of infrared rays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Body can give off or receive radiant heat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Major daily thermoregulatory factor</a:t>
            </a:r>
          </a:p>
          <a:p>
            <a:pPr marL="1143000" marR="0" lvl="2" indent="-228600" algn="l" rtl="0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 sz="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 + K + R = avenues of dry heat exchange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Insulation (I): resistance to dry heat exchange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Still layer of air ideal insulator</a:t>
            </a:r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title"/>
          </p:nvPr>
        </p:nvSpPr>
        <p:spPr>
          <a:xfrm>
            <a:off x="304800" y="280987"/>
            <a:ext cx="8534399" cy="9985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Body Temperature Regulation: Transfer of Body Heat</a:t>
            </a:r>
          </a:p>
        </p:txBody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571500" y="1874838"/>
            <a:ext cx="8051799" cy="42735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Evaporation (E)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Heat loss via phase change from liquid to gas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Primary heat loss during exercise (~80%)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Clothing = resistance to E</a:t>
            </a:r>
          </a:p>
          <a:p>
            <a:pPr marL="342900" marR="0" lvl="0" indent="-342900" algn="l" rtl="0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 sz="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Heat balance equation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 – W ± R ± C ± K – E = 0 → heat balance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If M – W ± R ± C ± K – E &lt; 0 → heat loss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If M – W ± R ± C ± K – E &gt; 0 → heat gain</a:t>
            </a:r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xfrm>
            <a:off x="304800" y="280987"/>
            <a:ext cx="8534399" cy="9985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Body Temperature Regulation: Transfer of Body Heat</a:t>
            </a:r>
          </a:p>
        </p:txBody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571500" y="1874838"/>
            <a:ext cx="8051799" cy="42735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Humidity and heat loss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Water vapor pressure (humidity) affects E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↑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Humidity →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↓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E,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↓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humidity →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↑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 Prolonged evaporation via sweat → dehydration</a:t>
            </a:r>
          </a:p>
          <a:p>
            <a:pPr marL="342900" marR="0" lvl="0" indent="-342900" algn="l" rtl="0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 sz="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Cooling capacity of sweat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Air temperature can become ≥ skin temperature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 will not work, must depend on E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1.5 L sweat evaporated cools 400 W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>
            <a:spLocks noGrp="1"/>
          </p:cNvSpPr>
          <p:nvPr>
            <p:ph type="title"/>
          </p:nvPr>
        </p:nvSpPr>
        <p:spPr>
          <a:xfrm>
            <a:off x="304800" y="280987"/>
            <a:ext cx="8534399" cy="9985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Figure 12.4</a:t>
            </a:r>
          </a:p>
        </p:txBody>
      </p:sp>
      <p:pic>
        <p:nvPicPr>
          <p:cNvPr id="146" name="Shape 146" descr="fig12_04.jp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877887" y="1474787"/>
            <a:ext cx="7391399" cy="51165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enney template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Kenney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1775</Words>
  <Application>Microsoft Office PowerPoint</Application>
  <PresentationFormat>On-screen Show (4:3)</PresentationFormat>
  <Paragraphs>282</Paragraphs>
  <Slides>33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33</vt:i4>
      </vt:variant>
    </vt:vector>
  </HeadingPairs>
  <TitlesOfParts>
    <vt:vector size="41" baseType="lpstr">
      <vt:lpstr>Arial</vt:lpstr>
      <vt:lpstr>Calibri</vt:lpstr>
      <vt:lpstr>Noto Sans Symbols</vt:lpstr>
      <vt:lpstr>Times New Roman</vt:lpstr>
      <vt:lpstr>1_Office Theme</vt:lpstr>
      <vt:lpstr>Kenney template</vt:lpstr>
      <vt:lpstr>1_Kenney</vt:lpstr>
      <vt:lpstr>Office Theme</vt:lpstr>
      <vt:lpstr>PowerPoint Presentation</vt:lpstr>
      <vt:lpstr>CHAPTER LEARNING OUTCOMES</vt:lpstr>
      <vt:lpstr>Body Temperature Regulation</vt:lpstr>
      <vt:lpstr>Body Temperature Regulation: Metabolic Heat Production</vt:lpstr>
      <vt:lpstr>Body Temperature Regulation: Transfer of Body Heat</vt:lpstr>
      <vt:lpstr>Body Temperature Regulation: Transfer of Body Heat</vt:lpstr>
      <vt:lpstr>Body Temperature Regulation: Transfer of Body Heat</vt:lpstr>
      <vt:lpstr>Body Temperature Regulation: Transfer of Body Heat</vt:lpstr>
      <vt:lpstr>Figure 12.4</vt:lpstr>
      <vt:lpstr>Body Temperature Regulation: Thermoregulatory Control</vt:lpstr>
      <vt:lpstr>Body Temperature Regulation: Thermoregulatory Control</vt:lpstr>
      <vt:lpstr>Body Temperature Regulation: Thermoregulatory Control</vt:lpstr>
      <vt:lpstr>Body Temperature Regulation: Thermoregulatory Control</vt:lpstr>
      <vt:lpstr>Body Temperature Regulation</vt:lpstr>
      <vt:lpstr>Exercise in the Cold</vt:lpstr>
      <vt:lpstr>Exercise in the Cold</vt:lpstr>
      <vt:lpstr>Exercise in the Cold</vt:lpstr>
      <vt:lpstr>Exercise in the Cold</vt:lpstr>
      <vt:lpstr>Figure 12.14</vt:lpstr>
      <vt:lpstr>Exercise in the Cold</vt:lpstr>
      <vt:lpstr>Physiological Responses to  Exercise in the Cold</vt:lpstr>
      <vt:lpstr>Physiological Responses to  Exercise in the Cold</vt:lpstr>
      <vt:lpstr>Health Risks During  Exercise in the Cold</vt:lpstr>
      <vt:lpstr>Health Risks During  Exercise in the Cold</vt:lpstr>
      <vt:lpstr>Health Risks During  Exercise in the Cold</vt:lpstr>
      <vt:lpstr>Physiological Responses to  Exercise in the Heat</vt:lpstr>
      <vt:lpstr>Physiological Responses to Exercise in the Heat: Fluid Balance</vt:lpstr>
      <vt:lpstr>Physiological Responses to Exercise in the Heat: Fluid Balance</vt:lpstr>
      <vt:lpstr>Physiological Responses to  Exercise in the Heat: Fluid Balance</vt:lpstr>
      <vt:lpstr>Health Risks:  Preventing Hyperthermia</vt:lpstr>
      <vt:lpstr>Health Risks: Guidelines for Practicing and Competing in Heat</vt:lpstr>
      <vt:lpstr>Acclimation to Exercise in the Heat</vt:lpstr>
      <vt:lpstr>Acclimation to Exercise in the Heat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Bamman</dc:creator>
  <cp:lastModifiedBy>Mike Bamman</cp:lastModifiedBy>
  <cp:revision>3</cp:revision>
  <dcterms:modified xsi:type="dcterms:W3CDTF">2016-08-04T14:26:31Z</dcterms:modified>
</cp:coreProperties>
</file>