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50" y="6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0F7BD78-8041-49ED-9A27-2959E9F75723}" type="datetimeFigureOut">
              <a:rPr lang="en-US" smtClean="0"/>
              <a:pPr/>
              <a:t>11/7/2021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D434657-82CF-4F63-A1F2-6E96299A624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A9C9C98-214F-465F-ADB7-F455BCE9221B}" type="datetime1">
              <a:rPr lang="en-US" smtClean="0"/>
              <a:pPr/>
              <a:t>11/7/2021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37D663-ABF7-43B1-89BA-0D0A27E97CC8}" type="datetime1">
              <a:rPr lang="en-US" smtClean="0"/>
              <a:pPr/>
              <a:t>11/7/2021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B6EAA5-F3B7-45DC-9757-9C49D4309894}" type="datetime1">
              <a:rPr lang="en-US" smtClean="0"/>
              <a:pPr/>
              <a:t>11/7/2021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369F92-F492-4DB1-ACEC-EA5C4ED0CA22}" type="datetime1">
              <a:rPr lang="en-US" smtClean="0"/>
              <a:pPr/>
              <a:t>11/7/2021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8E37B75-89E2-435B-845A-3281C7BC52DF}" type="datetime1">
              <a:rPr lang="en-US" smtClean="0"/>
              <a:pPr/>
              <a:t>11/7/2021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931964D-E5D2-462C-88D0-2F40C3E090BC}" type="datetime1">
              <a:rPr lang="en-US" smtClean="0"/>
              <a:pPr/>
              <a:t>11/7/2021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92FF55A-F5DE-4695-B6BA-8D13BC8FB55C}" type="datetime1">
              <a:rPr lang="en-US" smtClean="0"/>
              <a:pPr/>
              <a:t>11/7/2021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7E5444F-5FC8-4802-823F-04CE3238609C}" type="datetime1">
              <a:rPr lang="en-US" smtClean="0"/>
              <a:pPr/>
              <a:t>11/7/2021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450757-CFEC-4A63-88E3-B731BCC416B0}" type="datetime1">
              <a:rPr lang="en-US" smtClean="0"/>
              <a:pPr/>
              <a:t>11/7/2021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46BF1C-4BA8-4036-B91A-59626FCA6151}" type="datetime1">
              <a:rPr lang="en-US" smtClean="0"/>
              <a:pPr/>
              <a:t>11/7/2021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76FE39-0C8A-4B56-A3B2-0EAD316C0183}" type="datetime1">
              <a:rPr lang="en-US" smtClean="0"/>
              <a:pPr/>
              <a:t>11/7/2021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CCCCFF"/>
            </a:gs>
            <a:gs pos="17999">
              <a:srgbClr val="99CCFF"/>
            </a:gs>
            <a:gs pos="36000">
              <a:srgbClr val="9966FF"/>
            </a:gs>
            <a:gs pos="61000">
              <a:srgbClr val="CC99FF"/>
            </a:gs>
            <a:gs pos="82001">
              <a:srgbClr val="99CCFF"/>
            </a:gs>
            <a:gs pos="100000">
              <a:srgbClr val="CCCCFF"/>
            </a:gs>
          </a:gsLst>
          <a:lin ang="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969C69-A16B-4E87-91D2-33774E3E0C1B}" type="datetime1">
              <a:rPr lang="en-US" smtClean="0"/>
              <a:pPr/>
              <a:t>11/7/2021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cs typeface="B Titr" pitchFamily="2" charset="-78"/>
              </a:rPr>
              <a:t>آزمون های آسیب شناسی</a:t>
            </a:r>
            <a:endParaRPr lang="en-US" dirty="0">
              <a:cs typeface="B Titr" pitchFamily="2" charset="-78"/>
            </a:endParaRPr>
          </a:p>
        </p:txBody>
      </p:sp>
      <p:sp>
        <p:nvSpPr>
          <p:cNvPr id="3" name="Subtitle 2"/>
          <p:cNvSpPr>
            <a:spLocks noGrp="1"/>
          </p:cNvSpPr>
          <p:nvPr>
            <p:ph type="subTitle" idx="1"/>
          </p:nvPr>
        </p:nvSpPr>
        <p:spPr/>
        <p:txBody>
          <a:bodyPr/>
          <a:lstStyle/>
          <a:p>
            <a:pPr rtl="1"/>
            <a:r>
              <a:rPr lang="fa-IR" dirty="0" smtClean="0">
                <a:solidFill>
                  <a:schemeClr val="tx1"/>
                </a:solidFill>
                <a:cs typeface="B Mitra" pitchFamily="2" charset="-78"/>
              </a:rPr>
              <a:t>سید محسن آوندی</a:t>
            </a:r>
          </a:p>
          <a:p>
            <a:pPr rtl="1"/>
            <a:r>
              <a:rPr lang="fa-IR" dirty="0" smtClean="0">
                <a:solidFill>
                  <a:schemeClr val="tx1"/>
                </a:solidFill>
                <a:cs typeface="B Mitra" pitchFamily="2" charset="-78"/>
              </a:rPr>
              <a:t>دانشگاه سمنان</a:t>
            </a:r>
            <a:endParaRPr lang="en-US" dirty="0">
              <a:solidFill>
                <a:schemeClr val="tx1"/>
              </a:solidFill>
              <a:cs typeface="B Mitra" pitchFamily="2" charset="-78"/>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Performing the Test:</a:t>
            </a:r>
            <a:endParaRPr lang="en-US" dirty="0"/>
          </a:p>
        </p:txBody>
      </p:sp>
      <p:sp>
        <p:nvSpPr>
          <p:cNvPr id="3" name="Content Placeholder 2"/>
          <p:cNvSpPr>
            <a:spLocks noGrp="1"/>
          </p:cNvSpPr>
          <p:nvPr>
            <p:ph idx="1"/>
          </p:nvPr>
        </p:nvSpPr>
        <p:spPr/>
        <p:txBody>
          <a:bodyPr/>
          <a:lstStyle/>
          <a:p>
            <a:r>
              <a:rPr lang="en-US" dirty="0" smtClean="0"/>
              <a:t> The examiner gently </a:t>
            </a:r>
            <a:r>
              <a:rPr lang="en-US" dirty="0" smtClean="0">
                <a:solidFill>
                  <a:srgbClr val="FF0000"/>
                </a:solidFill>
              </a:rPr>
              <a:t>squeezes</a:t>
            </a:r>
            <a:r>
              <a:rPr lang="en-US" dirty="0" smtClean="0"/>
              <a:t> the calf. A positive test is considered when the ankle remains </a:t>
            </a:r>
            <a:r>
              <a:rPr lang="en-US" dirty="0" smtClean="0">
                <a:solidFill>
                  <a:srgbClr val="FF0000"/>
                </a:solidFill>
              </a:rPr>
              <a:t>still or there is significantly less </a:t>
            </a:r>
            <a:r>
              <a:rPr lang="en-US" dirty="0" smtClean="0"/>
              <a:t>plantar flexion than the </a:t>
            </a:r>
            <a:r>
              <a:rPr lang="en-US" dirty="0" smtClean="0">
                <a:solidFill>
                  <a:srgbClr val="FF0000"/>
                </a:solidFill>
              </a:rPr>
              <a:t>contralateral side</a:t>
            </a:r>
            <a:r>
              <a:rPr lang="en-US" dirty="0" smtClean="0"/>
              <a:t>.</a:t>
            </a:r>
            <a:endParaRPr lang="fa-IR" dirty="0" smtClean="0"/>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Importance of Test: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 The achilles tendon is the largest tendon in the human body. Due to the </a:t>
            </a:r>
            <a:r>
              <a:rPr lang="en-US" dirty="0" smtClean="0">
                <a:solidFill>
                  <a:srgbClr val="FF0000"/>
                </a:solidFill>
              </a:rPr>
              <a:t>amount of stress placed </a:t>
            </a:r>
            <a:r>
              <a:rPr lang="en-US" dirty="0" smtClean="0"/>
              <a:t>on the tendon each day, it is also one of the most commonly injured tendons. The tendon serves as the attachment point of the gastrocnemius, soleus, and plantaris muscles to the calcaneus. </a:t>
            </a:r>
            <a:endParaRPr lang="fa-IR" dirty="0" smtClean="0"/>
          </a:p>
          <a:p>
            <a:r>
              <a:rPr lang="en-US" dirty="0" smtClean="0"/>
              <a:t>During an achilles tendon rupture, the </a:t>
            </a:r>
            <a:r>
              <a:rPr lang="en-US" dirty="0" smtClean="0">
                <a:solidFill>
                  <a:srgbClr val="FF0000"/>
                </a:solidFill>
              </a:rPr>
              <a:t>passive tension in the ankle is altered</a:t>
            </a:r>
            <a:r>
              <a:rPr lang="en-US" dirty="0" smtClean="0"/>
              <a:t>, and significantly </a:t>
            </a:r>
            <a:r>
              <a:rPr lang="en-US" dirty="0" smtClean="0">
                <a:solidFill>
                  <a:srgbClr val="FF0000"/>
                </a:solidFill>
              </a:rPr>
              <a:t>less plantar flexion will be seen during a calf </a:t>
            </a:r>
            <a:r>
              <a:rPr lang="en-US" dirty="0" smtClean="0"/>
              <a:t>squeeze.</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Apprehension test</a:t>
            </a:r>
            <a:endParaRPr lang="en-US" dirty="0"/>
          </a:p>
        </p:txBody>
      </p:sp>
      <p:sp>
        <p:nvSpPr>
          <p:cNvPr id="3" name="Content Placeholder 2"/>
          <p:cNvSpPr>
            <a:spLocks noGrp="1"/>
          </p:cNvSpPr>
          <p:nvPr>
            <p:ph idx="1"/>
          </p:nvPr>
        </p:nvSpPr>
        <p:spPr>
          <a:xfrm>
            <a:off x="457200" y="1600200"/>
            <a:ext cx="5105400" cy="4525963"/>
          </a:xfrm>
        </p:spPr>
        <p:txBody>
          <a:bodyPr/>
          <a:lstStyle/>
          <a:p>
            <a:r>
              <a:rPr lang="en-US" u="sng" dirty="0" smtClean="0"/>
              <a:t>Purpose of Tes</a:t>
            </a:r>
            <a:r>
              <a:rPr lang="en-US" dirty="0" smtClean="0"/>
              <a:t>t: To assess for anterior instability of the </a:t>
            </a:r>
            <a:r>
              <a:rPr lang="en-US" dirty="0" err="1" smtClean="0"/>
              <a:t>glenohumeral</a:t>
            </a:r>
            <a:r>
              <a:rPr lang="en-US" dirty="0" smtClean="0"/>
              <a:t> joint capsule.</a:t>
            </a:r>
            <a:endParaRPr lang="fa-IR" dirty="0" smtClean="0"/>
          </a:p>
          <a:p>
            <a:r>
              <a:rPr lang="en-US" u="sng" dirty="0" smtClean="0"/>
              <a:t>Test Position</a:t>
            </a:r>
            <a:r>
              <a:rPr lang="en-US" dirty="0" smtClean="0"/>
              <a:t>: Supine</a:t>
            </a:r>
            <a:endParaRPr lang="fa-IR" dirty="0" smtClean="0"/>
          </a:p>
          <a:p>
            <a:pPr>
              <a:buNone/>
            </a:pP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12</a:t>
            </a:fld>
            <a:endParaRPr lang="en-US"/>
          </a:p>
        </p:txBody>
      </p:sp>
      <p:pic>
        <p:nvPicPr>
          <p:cNvPr id="6146" name="Picture 2" descr="C:\Users\mohsenavandi\Desktop\22-14a.jpg"/>
          <p:cNvPicPr>
            <a:picLocks noChangeAspect="1" noChangeArrowheads="1"/>
          </p:cNvPicPr>
          <p:nvPr/>
        </p:nvPicPr>
        <p:blipFill>
          <a:blip r:embed="rId2"/>
          <a:srcRect/>
          <a:stretch>
            <a:fillRect/>
          </a:stretch>
        </p:blipFill>
        <p:spPr bwMode="auto">
          <a:xfrm>
            <a:off x="5181600" y="1524000"/>
            <a:ext cx="3581400" cy="2447971"/>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Performing the Test</a:t>
            </a:r>
            <a:r>
              <a:rPr lang="en-US" dirty="0" smtClean="0"/>
              <a:t>:</a:t>
            </a:r>
            <a:endParaRPr lang="en-US" dirty="0"/>
          </a:p>
        </p:txBody>
      </p:sp>
      <p:sp>
        <p:nvSpPr>
          <p:cNvPr id="3" name="Content Placeholder 2"/>
          <p:cNvSpPr>
            <a:spLocks noGrp="1"/>
          </p:cNvSpPr>
          <p:nvPr>
            <p:ph idx="1"/>
          </p:nvPr>
        </p:nvSpPr>
        <p:spPr/>
        <p:txBody>
          <a:bodyPr/>
          <a:lstStyle/>
          <a:p>
            <a:r>
              <a:rPr lang="en-US" dirty="0" smtClean="0"/>
              <a:t>The examiner flexes the patient’s </a:t>
            </a:r>
            <a:r>
              <a:rPr lang="en-US" dirty="0" smtClean="0">
                <a:solidFill>
                  <a:srgbClr val="FF0000"/>
                </a:solidFill>
              </a:rPr>
              <a:t>elbow to 90 </a:t>
            </a:r>
            <a:r>
              <a:rPr lang="en-US" dirty="0" smtClean="0"/>
              <a:t>degrees and abducts their shoulder to 90 degrees. The examiner then slowly </a:t>
            </a:r>
            <a:r>
              <a:rPr lang="en-US" dirty="0" smtClean="0">
                <a:solidFill>
                  <a:srgbClr val="FF0000"/>
                </a:solidFill>
              </a:rPr>
              <a:t>externally</a:t>
            </a:r>
            <a:r>
              <a:rPr lang="en-US" dirty="0" smtClean="0"/>
              <a:t> rotates the patient’s shoulder. The test is considered </a:t>
            </a:r>
            <a:r>
              <a:rPr lang="en-US" b="1" dirty="0" smtClean="0"/>
              <a:t>positive</a:t>
            </a:r>
            <a:r>
              <a:rPr lang="en-US" dirty="0" smtClean="0"/>
              <a:t> if the patient demonstrates apprehension during shoulder external rotation.</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Apprehension-Relocation method</a:t>
            </a:r>
            <a:r>
              <a:rPr lang="en-US" dirty="0" smtClean="0"/>
              <a:t>:</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 examiner flexes the patient’s elbow to </a:t>
            </a:r>
            <a:r>
              <a:rPr lang="en-US" dirty="0" smtClean="0">
                <a:solidFill>
                  <a:srgbClr val="FF0000"/>
                </a:solidFill>
              </a:rPr>
              <a:t>90</a:t>
            </a:r>
            <a:r>
              <a:rPr lang="en-US" dirty="0" smtClean="0"/>
              <a:t> degrees and abducts their shoulder to 90 degrees. The examiner then slowly externally rotates the patient’s shoulder. </a:t>
            </a:r>
            <a:r>
              <a:rPr lang="en-US" dirty="0" smtClean="0">
                <a:solidFill>
                  <a:srgbClr val="FF0000"/>
                </a:solidFill>
              </a:rPr>
              <a:t>If</a:t>
            </a:r>
            <a:r>
              <a:rPr lang="en-US" dirty="0" smtClean="0"/>
              <a:t> the patient </a:t>
            </a:r>
            <a:r>
              <a:rPr lang="en-US" dirty="0" smtClean="0">
                <a:solidFill>
                  <a:srgbClr val="FF0000"/>
                </a:solidFill>
              </a:rPr>
              <a:t>experiences apprehension during external </a:t>
            </a:r>
            <a:r>
              <a:rPr lang="en-US" dirty="0" smtClean="0"/>
              <a:t>rotation, the examiners </a:t>
            </a:r>
            <a:r>
              <a:rPr lang="en-US" dirty="0" smtClean="0">
                <a:solidFill>
                  <a:srgbClr val="FF0000"/>
                </a:solidFill>
              </a:rPr>
              <a:t>places a firm hand over </a:t>
            </a:r>
            <a:r>
              <a:rPr lang="en-US" dirty="0" smtClean="0"/>
              <a:t>the </a:t>
            </a:r>
            <a:r>
              <a:rPr lang="en-US" dirty="0" smtClean="0">
                <a:solidFill>
                  <a:srgbClr val="FF0000"/>
                </a:solidFill>
              </a:rPr>
              <a:t>anterior shoulder</a:t>
            </a:r>
            <a:r>
              <a:rPr lang="en-US" dirty="0" smtClean="0"/>
              <a:t>, increasing shoulder stability. The </a:t>
            </a:r>
            <a:r>
              <a:rPr lang="en-US" dirty="0" smtClean="0">
                <a:solidFill>
                  <a:srgbClr val="FF0000"/>
                </a:solidFill>
              </a:rPr>
              <a:t>examiner again </a:t>
            </a:r>
            <a:r>
              <a:rPr lang="en-US" dirty="0" smtClean="0"/>
              <a:t>applies an external rotation force to the shoulder. If the patient has apprehension during the first external rotation and no apprehension during the second external rotation, it is considered a </a:t>
            </a:r>
            <a:r>
              <a:rPr lang="en-US" b="1" dirty="0" smtClean="0"/>
              <a:t>positive</a:t>
            </a:r>
            <a:r>
              <a:rPr lang="en-US" dirty="0" smtClean="0"/>
              <a:t> test.</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Lachman Test</a:t>
            </a:r>
            <a:endParaRPr lang="en-US" dirty="0"/>
          </a:p>
        </p:txBody>
      </p:sp>
      <p:sp>
        <p:nvSpPr>
          <p:cNvPr id="3" name="Content Placeholder 2"/>
          <p:cNvSpPr>
            <a:spLocks noGrp="1"/>
          </p:cNvSpPr>
          <p:nvPr>
            <p:ph idx="1"/>
          </p:nvPr>
        </p:nvSpPr>
        <p:spPr/>
        <p:txBody>
          <a:bodyPr/>
          <a:lstStyle/>
          <a:p>
            <a:r>
              <a:rPr lang="en-US" u="sng" dirty="0" smtClean="0"/>
              <a:t>Purpose:</a:t>
            </a:r>
            <a:r>
              <a:rPr lang="en-US" dirty="0" smtClean="0"/>
              <a:t> To assess the integrity of the ACL.</a:t>
            </a:r>
          </a:p>
          <a:p>
            <a:r>
              <a:rPr lang="en-US" u="sng" dirty="0" smtClean="0"/>
              <a:t>Test Position:</a:t>
            </a:r>
            <a:r>
              <a:rPr lang="en-US" dirty="0" smtClean="0"/>
              <a:t> Supine.</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15</a:t>
            </a:fld>
            <a:endParaRPr lang="en-US"/>
          </a:p>
        </p:txBody>
      </p:sp>
      <p:pic>
        <p:nvPicPr>
          <p:cNvPr id="3074" name="Picture 2" descr="http://media.clinicaladvisor.com/images/2011/08/29/ca0911_acl-fig1_191029.jpg"/>
          <p:cNvPicPr>
            <a:picLocks noChangeAspect="1" noChangeArrowheads="1"/>
          </p:cNvPicPr>
          <p:nvPr/>
        </p:nvPicPr>
        <p:blipFill>
          <a:blip r:embed="rId2"/>
          <a:srcRect/>
          <a:stretch>
            <a:fillRect/>
          </a:stretch>
        </p:blipFill>
        <p:spPr bwMode="auto">
          <a:xfrm>
            <a:off x="1066800" y="2819400"/>
            <a:ext cx="6172200" cy="3759200"/>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Performing the Test:</a:t>
            </a:r>
            <a:endParaRPr lang="en-US" dirty="0"/>
          </a:p>
        </p:txBody>
      </p:sp>
      <p:sp>
        <p:nvSpPr>
          <p:cNvPr id="3" name="Content Placeholder 2"/>
          <p:cNvSpPr>
            <a:spLocks noGrp="1"/>
          </p:cNvSpPr>
          <p:nvPr>
            <p:ph idx="1"/>
          </p:nvPr>
        </p:nvSpPr>
        <p:spPr/>
        <p:txBody>
          <a:bodyPr/>
          <a:lstStyle/>
          <a:p>
            <a:r>
              <a:rPr lang="en-US" dirty="0" smtClean="0"/>
              <a:t>The patient should be relaxed for this test, especially the tested extremity. </a:t>
            </a:r>
          </a:p>
          <a:p>
            <a:r>
              <a:rPr lang="en-US" dirty="0" smtClean="0"/>
              <a:t>The examiner places the tested leg into about </a:t>
            </a:r>
            <a:r>
              <a:rPr lang="en-US" dirty="0" smtClean="0">
                <a:solidFill>
                  <a:srgbClr val="FF0000"/>
                </a:solidFill>
              </a:rPr>
              <a:t>20</a:t>
            </a:r>
            <a:r>
              <a:rPr lang="en-US" dirty="0" smtClean="0"/>
              <a:t> degrees of </a:t>
            </a:r>
            <a:r>
              <a:rPr lang="en-US" dirty="0" smtClean="0">
                <a:solidFill>
                  <a:srgbClr val="FF0000"/>
                </a:solidFill>
              </a:rPr>
              <a:t>flexion</a:t>
            </a:r>
            <a:r>
              <a:rPr lang="en-US" dirty="0" smtClean="0"/>
              <a:t>, by placing the examiner's knee under the patient's thigh.</a:t>
            </a:r>
          </a:p>
          <a:p>
            <a:r>
              <a:rPr lang="en-US" dirty="0" smtClean="0">
                <a:solidFill>
                  <a:srgbClr val="FF0000"/>
                </a:solidFill>
              </a:rPr>
              <a:t>Use one hand to stabilize </a:t>
            </a:r>
            <a:r>
              <a:rPr lang="en-US" dirty="0" smtClean="0"/>
              <a:t>the </a:t>
            </a:r>
            <a:r>
              <a:rPr lang="en-US" dirty="0" smtClean="0">
                <a:solidFill>
                  <a:srgbClr val="FF0000"/>
                </a:solidFill>
              </a:rPr>
              <a:t>distal femur </a:t>
            </a:r>
            <a:r>
              <a:rPr lang="en-US" dirty="0" smtClean="0"/>
              <a:t>near the joint line on the </a:t>
            </a:r>
            <a:r>
              <a:rPr lang="en-US" dirty="0" smtClean="0">
                <a:solidFill>
                  <a:srgbClr val="FF0000"/>
                </a:solidFill>
              </a:rPr>
              <a:t>anterior</a:t>
            </a:r>
            <a:r>
              <a:rPr lang="en-US" dirty="0" smtClean="0"/>
              <a:t> side, while palpating the joint line.</a:t>
            </a:r>
          </a:p>
          <a:p>
            <a:endParaRPr lang="en-US" dirty="0" smtClean="0"/>
          </a:p>
          <a:p>
            <a:endParaRPr lang="en-US" dirty="0" smtClean="0"/>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Performing the Test:</a:t>
            </a:r>
            <a:endParaRPr lang="en-US" dirty="0"/>
          </a:p>
        </p:txBody>
      </p:sp>
      <p:sp>
        <p:nvSpPr>
          <p:cNvPr id="3" name="Content Placeholder 2"/>
          <p:cNvSpPr>
            <a:spLocks noGrp="1"/>
          </p:cNvSpPr>
          <p:nvPr>
            <p:ph idx="1"/>
          </p:nvPr>
        </p:nvSpPr>
        <p:spPr/>
        <p:txBody>
          <a:bodyPr/>
          <a:lstStyle/>
          <a:p>
            <a:r>
              <a:rPr lang="en-US" dirty="0" smtClean="0"/>
              <a:t>Place the </a:t>
            </a:r>
            <a:r>
              <a:rPr lang="en-US" dirty="0" smtClean="0">
                <a:solidFill>
                  <a:srgbClr val="FF0000"/>
                </a:solidFill>
              </a:rPr>
              <a:t>thumb</a:t>
            </a:r>
            <a:r>
              <a:rPr lang="en-US" dirty="0" smtClean="0"/>
              <a:t> of the other hand on the </a:t>
            </a:r>
            <a:r>
              <a:rPr lang="en-US" dirty="0" smtClean="0">
                <a:solidFill>
                  <a:srgbClr val="FF0000"/>
                </a:solidFill>
              </a:rPr>
              <a:t>anterior side </a:t>
            </a:r>
            <a:r>
              <a:rPr lang="en-US" dirty="0" smtClean="0"/>
              <a:t>of the tibia and the </a:t>
            </a:r>
            <a:r>
              <a:rPr lang="en-US" dirty="0" smtClean="0">
                <a:solidFill>
                  <a:srgbClr val="FF0000"/>
                </a:solidFill>
              </a:rPr>
              <a:t>fingers</a:t>
            </a:r>
            <a:r>
              <a:rPr lang="en-US" dirty="0" smtClean="0"/>
              <a:t> grasping the </a:t>
            </a:r>
            <a:r>
              <a:rPr lang="en-US" dirty="0" smtClean="0">
                <a:solidFill>
                  <a:srgbClr val="FF0000"/>
                </a:solidFill>
              </a:rPr>
              <a:t>posterior</a:t>
            </a:r>
            <a:r>
              <a:rPr lang="en-US" dirty="0" smtClean="0"/>
              <a:t> side of the tibia near the joint line.</a:t>
            </a:r>
          </a:p>
          <a:p>
            <a:r>
              <a:rPr lang="en-US" dirty="0" smtClean="0"/>
              <a:t>Apply quick </a:t>
            </a:r>
            <a:r>
              <a:rPr lang="en-US" dirty="0" smtClean="0">
                <a:solidFill>
                  <a:srgbClr val="FF0000"/>
                </a:solidFill>
              </a:rPr>
              <a:t>posterior-to-</a:t>
            </a:r>
            <a:r>
              <a:rPr lang="en-US" dirty="0" err="1" smtClean="0">
                <a:solidFill>
                  <a:srgbClr val="FF0000"/>
                </a:solidFill>
              </a:rPr>
              <a:t>anteriorly</a:t>
            </a:r>
            <a:r>
              <a:rPr lang="en-US" dirty="0" smtClean="0"/>
              <a:t> directed forces through the tibia.</a:t>
            </a:r>
          </a:p>
          <a:p>
            <a:r>
              <a:rPr lang="en-US" dirty="0" smtClean="0"/>
              <a:t>It is important that the correct joint angle is used for this test</a:t>
            </a:r>
          </a:p>
          <a:p>
            <a:endParaRPr lang="en-US" dirty="0" smtClean="0"/>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Importance of Test:</a:t>
            </a:r>
            <a:endParaRPr lang="en-US" dirty="0"/>
          </a:p>
        </p:txBody>
      </p:sp>
      <p:sp>
        <p:nvSpPr>
          <p:cNvPr id="3" name="Content Placeholder 2"/>
          <p:cNvSpPr>
            <a:spLocks noGrp="1"/>
          </p:cNvSpPr>
          <p:nvPr>
            <p:ph idx="1"/>
          </p:nvPr>
        </p:nvSpPr>
        <p:spPr/>
        <p:txBody>
          <a:bodyPr/>
          <a:lstStyle/>
          <a:p>
            <a:r>
              <a:rPr lang="en-US" dirty="0" smtClean="0"/>
              <a:t>The position of </a:t>
            </a:r>
            <a:r>
              <a:rPr lang="en-US" dirty="0" smtClean="0">
                <a:solidFill>
                  <a:srgbClr val="FF0000"/>
                </a:solidFill>
              </a:rPr>
              <a:t>20</a:t>
            </a:r>
            <a:r>
              <a:rPr lang="en-US" dirty="0" smtClean="0"/>
              <a:t> degrees of knee flexion is a </a:t>
            </a:r>
            <a:r>
              <a:rPr lang="en-US" dirty="0" smtClean="0">
                <a:solidFill>
                  <a:srgbClr val="FF0000"/>
                </a:solidFill>
              </a:rPr>
              <a:t>less painful position </a:t>
            </a:r>
            <a:r>
              <a:rPr lang="en-US" dirty="0" smtClean="0"/>
              <a:t>than the </a:t>
            </a:r>
            <a:r>
              <a:rPr lang="en-US" dirty="0" smtClean="0">
                <a:solidFill>
                  <a:srgbClr val="FF0000"/>
                </a:solidFill>
              </a:rPr>
              <a:t>90</a:t>
            </a:r>
            <a:r>
              <a:rPr lang="en-US" dirty="0" smtClean="0"/>
              <a:t> degrees required for the </a:t>
            </a:r>
            <a:r>
              <a:rPr lang="en-US" dirty="0" smtClean="0">
                <a:solidFill>
                  <a:srgbClr val="FF0000"/>
                </a:solidFill>
              </a:rPr>
              <a:t>Anterior Drawer Test</a:t>
            </a:r>
            <a:r>
              <a:rPr lang="en-US" dirty="0" smtClean="0"/>
              <a:t>; thus, there is a lower chance of </a:t>
            </a:r>
            <a:r>
              <a:rPr lang="en-US" dirty="0" smtClean="0">
                <a:solidFill>
                  <a:srgbClr val="FF0000"/>
                </a:solidFill>
              </a:rPr>
              <a:t>protective spasms </a:t>
            </a:r>
            <a:r>
              <a:rPr lang="en-US" dirty="0" smtClean="0"/>
              <a:t>from the </a:t>
            </a:r>
            <a:r>
              <a:rPr lang="en-US" dirty="0" smtClean="0">
                <a:solidFill>
                  <a:srgbClr val="FF0000"/>
                </a:solidFill>
              </a:rPr>
              <a:t>hamstrings</a:t>
            </a:r>
            <a:r>
              <a:rPr lang="en-US" dirty="0" smtClean="0"/>
              <a:t>. Also, in 20 degrees of flexion, the ACL is more maximally stressed and can be assessed more </a:t>
            </a:r>
            <a:r>
              <a:rPr lang="en-US" dirty="0" smtClean="0">
                <a:solidFill>
                  <a:srgbClr val="FF0000"/>
                </a:solidFill>
              </a:rPr>
              <a:t>accurately</a:t>
            </a:r>
            <a:r>
              <a:rPr lang="en-US" dirty="0" smtClean="0"/>
              <a:t>, because other tissues due not limit anterior translation of the tibia.</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Importance of Test:</a:t>
            </a:r>
            <a:endParaRPr lang="en-US" dirty="0"/>
          </a:p>
        </p:txBody>
      </p:sp>
      <p:sp>
        <p:nvSpPr>
          <p:cNvPr id="3" name="Content Placeholder 2"/>
          <p:cNvSpPr>
            <a:spLocks noGrp="1"/>
          </p:cNvSpPr>
          <p:nvPr>
            <p:ph idx="1"/>
          </p:nvPr>
        </p:nvSpPr>
        <p:spPr/>
        <p:txBody>
          <a:bodyPr/>
          <a:lstStyle/>
          <a:p>
            <a:r>
              <a:rPr lang="en-US" dirty="0" smtClean="0"/>
              <a:t>It should be noted that patients with a torn </a:t>
            </a:r>
            <a:r>
              <a:rPr lang="en-US" dirty="0" smtClean="0">
                <a:solidFill>
                  <a:srgbClr val="FF0000"/>
                </a:solidFill>
              </a:rPr>
              <a:t>PCL</a:t>
            </a:r>
            <a:r>
              <a:rPr lang="en-US" dirty="0" smtClean="0"/>
              <a:t> may test </a:t>
            </a:r>
            <a:r>
              <a:rPr lang="en-US" dirty="0" smtClean="0">
                <a:solidFill>
                  <a:srgbClr val="FF0000"/>
                </a:solidFill>
              </a:rPr>
              <a:t>positive with a Lachman test</a:t>
            </a:r>
            <a:r>
              <a:rPr lang="en-US" dirty="0" smtClean="0"/>
              <a:t>.</a:t>
            </a:r>
          </a:p>
          <a:p>
            <a:r>
              <a:rPr lang="en-US" dirty="0" smtClean="0"/>
              <a:t>This means </a:t>
            </a:r>
            <a:r>
              <a:rPr lang="en-US" dirty="0" smtClean="0">
                <a:solidFill>
                  <a:srgbClr val="FF0000"/>
                </a:solidFill>
              </a:rPr>
              <a:t>PCL</a:t>
            </a:r>
            <a:r>
              <a:rPr lang="en-US" dirty="0" smtClean="0"/>
              <a:t> integrity should be assessed </a:t>
            </a:r>
            <a:r>
              <a:rPr lang="en-US" dirty="0" smtClean="0">
                <a:solidFill>
                  <a:srgbClr val="FF0000"/>
                </a:solidFill>
              </a:rPr>
              <a:t>prior to looking at ACL </a:t>
            </a:r>
            <a:r>
              <a:rPr lang="en-US" dirty="0" smtClean="0"/>
              <a:t>integrity. Often with ACL injuries, other tissues and structures can be injured as well.</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Anterior</a:t>
            </a:r>
            <a:r>
              <a:rPr lang="fa-IR" dirty="0" smtClean="0"/>
              <a:t> </a:t>
            </a:r>
            <a:r>
              <a:rPr lang="en-US" dirty="0" smtClean="0"/>
              <a:t>drawer test of ankle</a:t>
            </a:r>
            <a:endParaRPr lang="en-US" dirty="0"/>
          </a:p>
        </p:txBody>
      </p:sp>
      <p:pic>
        <p:nvPicPr>
          <p:cNvPr id="1026" name="Picture 2" descr="C:\Users\mohsenavandi\Desktop\ImedrxTV-04Ankle_AnteriorDrawerTest374-494.jpg"/>
          <p:cNvPicPr>
            <a:picLocks noChangeAspect="1" noChangeArrowheads="1"/>
          </p:cNvPicPr>
          <p:nvPr/>
        </p:nvPicPr>
        <p:blipFill>
          <a:blip r:embed="rId2"/>
          <a:srcRect/>
          <a:stretch>
            <a:fillRect/>
          </a:stretch>
        </p:blipFill>
        <p:spPr bwMode="auto">
          <a:xfrm>
            <a:off x="1752600" y="1600200"/>
            <a:ext cx="6131242" cy="4076172"/>
          </a:xfrm>
          <a:prstGeom prst="rect">
            <a:avLst/>
          </a:prstGeom>
          <a:noFill/>
        </p:spPr>
      </p:pic>
      <p:sp>
        <p:nvSpPr>
          <p:cNvPr id="5" name="Slide Number Placeholder 4"/>
          <p:cNvSpPr>
            <a:spLocks noGrp="1"/>
          </p:cNvSpPr>
          <p:nvPr>
            <p:ph type="sldNum" sz="quarter" idx="12"/>
          </p:nvPr>
        </p:nvSpPr>
        <p:spPr/>
        <p:txBody>
          <a:bodyPr/>
          <a:lstStyle/>
          <a:p>
            <a:fld id="{B6F15528-21DE-4FAA-801E-634DDDAF4B2B}"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McMurray Test</a:t>
            </a:r>
            <a:endParaRPr lang="en-US" dirty="0"/>
          </a:p>
        </p:txBody>
      </p:sp>
      <p:sp>
        <p:nvSpPr>
          <p:cNvPr id="3" name="Content Placeholder 2"/>
          <p:cNvSpPr>
            <a:spLocks noGrp="1"/>
          </p:cNvSpPr>
          <p:nvPr>
            <p:ph idx="1"/>
          </p:nvPr>
        </p:nvSpPr>
        <p:spPr/>
        <p:txBody>
          <a:bodyPr/>
          <a:lstStyle/>
          <a:p>
            <a:r>
              <a:rPr lang="en-US" u="sng" dirty="0" smtClean="0"/>
              <a:t>Purpose:</a:t>
            </a:r>
            <a:r>
              <a:rPr lang="en-US" dirty="0" smtClean="0"/>
              <a:t> To assess for a lesion in the meniscus.</a:t>
            </a:r>
          </a:p>
          <a:p>
            <a:r>
              <a:rPr lang="en-US" u="sng" dirty="0" smtClean="0"/>
              <a:t>Test Position:</a:t>
            </a:r>
            <a:r>
              <a:rPr lang="en-US" dirty="0" smtClean="0"/>
              <a:t> Supine.</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20</a:t>
            </a:fld>
            <a:endParaRPr lang="en-US"/>
          </a:p>
        </p:txBody>
      </p:sp>
      <p:sp>
        <p:nvSpPr>
          <p:cNvPr id="31746" name="AutoShape 2" descr="data:image/jpeg;base64,/9j/4AAQSkZJRgABAQAAAQABAAD/2wCEAAkGBxQTEhUUEhQUFhQXGRoXFhgYGBsfGhwcHhodHBsYGBgYHiogGBslHhocITEhJSkrLi4uFx8zODMsNygtLisBCgoKBQUFDgUFDisZExkrKysrKysrKysrKysrKysrKysrKysrKysrKysrKysrKysrKysrKysrKysrKysrKysrK//AABEIAOcA2gMBIgACEQEDEQH/xAAbAAACAwEBAQAAAAAAAAAAAAAABAMFBgIBB//EAE8QAAIBAgQCBwMIBQgHCAMAAAECAwARBBIhMQVBBhMiUWFxgTJCkRQjUnKCobHRM1NiksEVFnODorLh8AdDVGOTw9I0RISUs8LT1BckZP/EABQBAQAAAAAAAAAAAAAAAAAAAAD/xAAUEQEAAAAAAAAAAAAAAAAAAAAA/9oADAMBAAIRAxEAPwD7jRRRQFFFFAUUUUBRRRQFFFFAUtj8WI0zWLEkKqjdmOgUfnyAJ5VHNxNASq3dxoVjGYj61tE+0RSnCUMrGWa/WozKIza0WptYDQsUIObX2tNNKBThWJeIFpj2WYrLqSIpASL3OvVsMuthbQ2sxItcZiXjObKWit2soJdf2re8vgNR3HlFjECSZyAY5bRyg7X2RiPG+Q+achRw2QxscO51UXiP0o9rX5stwp8Cp50E8HFIXHYljPkw/C+lMSTqoJZlAGpJIA+NIyYCKSVxLHE+ikZkUnW4O47xXi9HsKDcYaAEaj5tdPLTSgZwXEI5f0bhtL6d1yAw71JU2OxtpTVYyaZ0xQmiYhZQYVzaxkRMojzjcZnllAdT7yGxArV4DFCWNXGmYbHcHYqfEEEHxFAxRRRQFFFFAUUUUBRRRQFFFFAUUUUBRRRQFFFFAVDicSkalnYKo5n8PE+FeYvECNSx15ADck6BR4k6VW4OE9cDiADIVzR21RNdUQEe0ARdzq1zsBYAz8qlf9HHlXk0unqIx2j5ErXv8m5v00jSfsjsp+6urDwYtT9FBHDCqAKihVGwAsB6CkOIjq3WcbaJL9QnRvssfgzVZ1xNGGUqwupBBB5g6EUHGKw6yIyMOywIPrVdBF18KhmKzRkjOLXWRdCwG1iDex0KvTHB3JjysbtGTGx5nLsT4lcrfaqJ/msQDsk4yn+kUafvJcX/AN2KCJcfkdRibRtqocfonvbZj7DXA7LehbepeI4nOVgjbtOLsQfYj95rjYm+UeJvyNZT/SPiJzYR64dMqTDOy3eQ2QMFF3Uadm41kGhpfo7lwbwBOyssgilCqAhzIxVyo2bMqjML3D637LMGj6YQ5cMqxEIyk9WbXChI3ZgACPcUjfQkHlU8mK+T4lwVPUyKJSRrkYHK7FfoWyEkbEkkak1x0hvJ1qj3IWH25eyvqAD++Kfxuk8Dd/WR/Fc1vigoH0YEAg3B1BGx8RXVVv8AJzISYHyX1yMM0d+dl0KfZIHhXo4pl0nUxHmx1j8xINAPrZT4UFjRXisDqNq9oCiiigKKKKAooooCiiigKKKKAooqtx8hkbqIyRpeVh7qn3QeTt9wue64eYf56XrP9XGSsXczbNJ6aqPtHUEU7iIA1uRVgwPcR+YuPWu4owoCgAACwA2AGwFd0AKKR4XILPHzicp6EB1/ssB6GnqAooooK/C6YiZbbrHJ5k5kP3Rj7ql4nhjJGyjRtGQ9zqcyn4gV5jcAshDZnR1BAdDYgGxIN7hhoNCDUHC8Q5eSNiJFjsBKBa7c0YDQsNCSLDtWsCKCHA4ZcRhWEg/Thy45jNplv3qAF81rAw4zNaNs3WR9YxujBS8UcoYozCxs48d+epre/KhhxirjSMGdR3hwSQLDU9Yr/vCsdg4hHLEzsGUuqPcix60GNgTtZmYt3kjTmqBo8BiOuiVrWafFG4be0Tk2I+pBb1q24t7eG/pv+VJS+FwSxTRRKXKokshLEsSzMoBLHnYvUuILS4hUHZWHLKSRqxIYALyyjW577DvoLWvCK9ooKl0GHkTJpE5yul9FJPZdR7oLdkgaXcHvvbCqzG4YSy5GvbqWXTftsuoPeMlxTHDMQXiVm9rUPbbMpKsBflmBoG6KKKAooooCiiigKKKKAooqDGYpY0Ltew2A1JJ0CqOZJ0A8aCHiGLK5UjAMr3yg7ADeRv2RcacyQOdS4HCCNbAkk6sx3ZjuzeJ+7QDQVFw3ClczyW617ZrbAD2UXwW58yWPOnaAoopTHY0RiwBZrE5R3DdieQH+AvQRKSuJItpJGGHmjWPxDr+7VhVbPMC6OuuVurbykVSCPXJ99WVAUUUUHLi4IvbTekOAkCIJYB4+w4/aGpbxzXzX55tdb1Y1WY75qVZtcrWil8iew5+qxI8nJ5UFV00lCBSSAJEkg8yxVl120Cvv31m+ISNlkIJuQwudw21yTruBe4vtfXKg0/TyDNh42FuxPC2oY7uE9zte/wAqxnEXJZIYw/XSXsYxdgijtFbDKCcwUE2UGS/ZGrhqjjziJkMcwjiEUfyhwdQzXKQq50VmLXY+0AANC4Ir+lOJwUETGOyYo26llk+c6z3LkMWK31a91K5r3FXHBeAkxKs6LHCotHhEt1ary60j9Kx3IuVBPve1V9g8DHELRRog7kUD8BQGCxaSIHjdHU+8pBXx1GlT3rM8Z4TD8rwz5I7zO8coYXDgQyODl2MgKDtEHslh3WMViY8BOg7S4eVXJRULLGylPnAEB6uMhjmPsggHS7Ehbwi+JlN9o4x8WkP5UYA5Zp0/aWQDwdbf3kY+tc8MnV5ZytiMydoWIN41OhG+h++vOKqUZcQvuArIO+MkEnzW2byzDnQWdFcowIBGoOoNdUBRRRQFFFFAUUVFiZCqMwBYhSQBuSBe3rQe4iZUUu5CqoJYnYAbk1X4OIysJpAQB+hQ+6NusYcpCD9kG25avn8mKieGKaOadsWTFLI8hm6lglndRH+hyEgICg0Lqd9a+lcMxwmjWQAre4KtoysDZkYfSVgQfKgaooooI8RLlUmxNhoBuTyApNYSkcjPYyMCWPLbRV/ZG3xPOpkJaQ/RTQeLEXJ9AQPU91c8TBaNkV1WRh2CRcgjXMF94je3eBQJQQgYca++rX78sigE/ZUfCrmqzq7wdXlZVssa3te2i5rcu+x1p7D4gOLrfQlTfvUkH7xQS1HPOqKWdlVRqSxAA8yakrGYZPlXF8R1ozR4OOJYkbVRJIGZ5bbZstlB5Am1rmg0/DeKw4hc0E0cq98bhh/ZNMYiEOrIwurAqR3gixrI9Lei8QvjMO6YPFRC6zAAI37Ey7SK22ovrpUPAOLT8UjIYNhFjPV4lASJy9gWQEgGCMgghh2zfTLa5CbHYqTERPgo1Ek6OqSSMLxIFZXSSQ++5XKerXXNe+Ua1fcF4LHh1NrtIwGeVzd2tra/uqCSQo0FzzJJbwmESGMJGoRFGigf5ufGq/EGScWTsi2zZSCfPKdPKglx2L6sh2kVQR7LEZT9VtDfb413guMRumcvEAb2tIDcDS/xvS6cDFtcp55bdm/K1x2fSl4eCRyM1woy9nsKAe8jNlFx5d5oI8XxFJZlkWzx4YgqVsWaeVDGsa32skmt7fpF1ADVNg8SJZWxLApHAjxDNprdTMx8FMYUHmQ/K1Z7pVwaKLEQsuIbDI2aWUC1rQqD1kZa+WU9heeZb6Ei9W0s3XJ8jSNoyqqZlzA5YSPZLC92exSx1HaOthcPOgaAxzEBoy07SMlrFS6q2TKb2ABAHhqK1RFZDBcTIxMxRlJkmMYikVkDdWgX5ubLlLdhuzr7J2sa02CxyyXABVlsHRhZlJ2v3g8iLg8jQLcLHVu8Hur24vqE2yfYbT6pWrOkeKxGwkQXkjuyj6Q95PtDbxCnlTcUoZQym4YAg94OoNB3RRRQFFFFAVUcYkaQnDQuUdlvJIvtRIQQGX9tiLDyY8hd7iOK6qNntciwUfSYmyr6sQPWo+GYLq01N5GOaRvpOdz4AbAcgAKD53guHYmVlJ6mKfChcMVvZQeqjYS9lwTo1kKlTlYhgblRq+h0sitiIJ7dYkue4BAYOqlpFB91pM5tyzW8TleJxxu8MuJVsmMztLYkL7LHDI6ns3C5LEj2kO97VacHwsYZDgJzK8fWiQO+YK9wxhe36IEErYCwyIQDlsQ2jYxQSASSNwoLW88oNq5kxqhCwDG2lgpuSdgAR41n8PiWe0qRmMR3RlUi62NyHAANxcnKQykEEHUMbz5VG0RZ3jKAAswYZbEXDXv2QQQd+dBzLiOoiBYZnJsFXdnY3yrfxJ8gCTtSGCw7RzsXyyTSRhwxNgCCQ6IbEpGAy2AHMk6k1LwqHrJDMQ/VqMsGfNm11eSzajNoouLgIeTUzxfs9XL9Bxm+q/YPoCwb7NA6q3AzAX3IBuL+BsL/AApXB9mWVO8iQeTDKfvW/wBqnqSx6BSsxZUEd85Y2GQjtAnYWIU6/R8aB2sKmJeDjGLWOJ5TPh4JFy7BlLpaR9o1tY3OtgbAnSr35ZLitMPeKA7zsvbbwhjYaA6/OMLbEBgbiy4bw6OBcsa2ubsSSWZubO51dvEmgRwfCGZxNimEsoN0UD5qL+jU7tbQyN2jrbKDlrBf6QeLDDYlzEZIpsXGcHInsli2kOKia9myXZSQbjMtwLCvq1U3HsDDPkSWMOyOk0Xerq1wwKm62O5OhGmtBbxrYAdwA1r1VtoNqTw+DObO7G4JIAJyi/nTtAUtjo2KnK+Q/S8P86+lME1neLY9ZsSmDB7Ns2It3WusX2t25hbadu9BxxjhkeOT5POrXGokQLmQ2ILdvMvaBItYggmsphOD4+NjBFC6ydZc4t5LrYPpPuTI3UhIxG3s5CLZTet9xJzEY3RRluEe5sqoSBe17XHf4VZ0HzLEyy4SSHABZivykSRSMpfOpmR9XJ0K3kDa3GZTYg2rU9LY3WJcXGtpsO2cgH2oc3zsZ01ugvb6SirbjHDhPHlvlZSHjcDVHXVXHkdxzBIOhqow+MaXDmOSwlzSx4hNwpyszKD9HKylTzVlPO1Be4DFCWNXGmYbHcHmD4g6VDwcWjy2ICvIg22V2C2A5WsPSkeByMmHVTbMDGp7rsEDW9STT/DowplAv+kv65Ev+frQO0UUUBRRRQVuI+cnRPdiAlb6xusY8tGb7K03hsSHLZdlYrfkSPat5HTzBqp4rmSViBpMiqDt242LZb8syFv3DVpw/CiONVAA3LW+kxzMfEliTfxoMdi2dsOMMFUlA0BBPaVgxVGOhuCmVrW1zCo+hfC2MccnUxxywuuHLJIzIViARzGp0VGtaw576irHpZhSkqSLos14ZSOTZSYpfA6ZL+Kd1W3RuRmhUva++ZRlV82ua1zqSSd/HnQd8R4e+brsOQs1gGU+xKBssltQRrZxqt+Y0NLhFi66ORVKoHKSYdwB1UzarJl23BAIuD1mZdyTrqqOPcFE4zI2SZcuV+8KwYI/etxfwOooLYVDjsMJY3jbZ1Kn1FqQfGYm1hhlLf0wCfHLm/s1x/JcsuuKlOX9VDdE8ne+eT4qD9GgV4b0k62NViQy4gXSVVPYjkUlXEkh0UZgSBqxGoBpuLg5dg+KYSsNVQC0KHkVQ+2w+k1z3Zdqs8Ph1RQqKqqNlUAAeQFS0BXEsgUXYgCu6+XdO+J4qPiSPhpYwkSwRSpJcoTPLIATl1SxVBmGvbHIUG+fGmXsxZlvbtsthY7hcw7TeFqnggSFN/Njufh9wFVAxDGMGROqbZ1LAkG9j279pTa4Ntb8tqqTOEiPypsoBIv1jLYalSM3MAaaai4sRc0Gql4kotbYg2a3ZuOR5g/50qFOMW0YC/K3Pw+OnftpfQY/CFnP/wCrHicQDYZnZkj0GhZ5bX2tmTMdR7YAApZ2xUk8mHkcxgyrBlgO2bL7UpXPbIxIIC2ta4JuQ2PHOl+VCuHAeYt1eb2kjY7CSx1k7olu2oJsDeuejOE6uRMysXIZi77kt7RzDRnJGo7trWIDmH4TEsuIwwRVieOKRALWDdpGKjkR1cZv3mrF8OQYLkZge0QbXNu0QL631uPG+utA/PCHUqwuDuKV4QbRhCblOwb76bEjlca/hca09S4iCyFh74115jbS3d48qBisx0oiMLjEoNHHyefT3XOWOXwyOwBP0XYn2RbT1BjsIssbxSC6OrIw7wwsR8DQJcOynlqxL+Gmgb1P4GpeGsS+IvsJRb/hRn8aR6PThYGMpAkgvDMx/wB1eznuDKQ/26c4BCVhUuLPJeVwdwznMV+zfKPBRQWNFFFAUUUUCvEsIssTI2xGhG4O4YHkQbEHwrzhU/WQRudSyKTy1trpy1vTZqs4F2Vkj/Vyuo+qTnUeiuB6UFJ0z4oWR4YYxJIpQ6lrdYCJFjVUVmkewBZQAApuSL0jwDiIjePK4EZXW+gKMxMVr7ZblSNSDpsdGOEl2e0YUSsSokbXq48qSSsq31dpJbd2ik3CgFDE8NOFn6vPdJmZyzIu0l83YVcrMspU7DSbe4uA3hxS58hOtrju8vOp6yuBkUpkOTS4BJIA2sVDahNtORIt4aPCZsoDCx87307/APPrQT0UUUBSmNx6x2BBLHYAa/E6VX4jiTvIUisEG8lxc2OoQX8LXNV6ZsRpBqoYhpC147jQjs6yEEbA5e83FqBvGY3rFZZCip7y3XbucsbVl+mWHjkwGL6uJ3Agds6dmMZFLhs1wshBX3Q3nTfSLo1io2SfDucXkUrLhZioSQH3ogAFSUcib37+8wXEpOIYMYQYfExFoxDiJJkyqqjsShWv84xAYDKPE2oLTh3BZZFilknaPsKckXK4ue1LmPPkAdBbarXA9H8PEQyxKXF7O93fU3NnckjXWwNWUaAAAbAWFdUHlYRMCDxgm2zmU+Yw6oN/P7qvumAfqRldo1DjOysVIFmtdhsM+X+Ol6zvBJ2kx6MW7fVLmJ0ILwKQShsbnKTr3Gg1eLFsXh20s0c0Z7yfm3X+41WDxXZWudL6cjfmfLl5mqXFQOjYMzSCRlnIzBMt80EqgWBPMirwrqDc93hQd1xJe2lr+O1d0UHimvajivrfv0229Ph6VJQZyXh0Qx5MkcbCeMOpZQbSRHK1ieZR1/4ZrR1TdKDkjSf/AGeRZCb2ATVJSddhG7N9mrmgKKKKAooooCq0djFeEqX+2hsfUqw/cqypPieFLr2bCRDnjJ5MAd/2SCVPgxoKnooi5pre0GtbuA+bPxaI/CpOl+AkkhzwgGWK7qp98DUx3925Cm9jqoqs4VxBVxbA3VJrgX3DN2gp7m6z5SN908asF4u0V4ZiOtBbq2P+sjsSrrb2mGisOR1sARQZwTJIoKsSCdlax00ykXtci/O4udARYbLguKDwK2bNYWO+a4GoYWBDd4t+NUWKlw8kkYlGFRXDEtLGl3dWXRSxsCASeZ56WpHo50hjSWaNCJY1cpnjswRgzKqk3uy5Ap55b9xAAXb9JBECZUYINMwObW2zWGl+R7/jS/SXiAkRY9UjZRJKzEpZN8hsQVv7xJAA89K/H8YkmL/J1ULFcyzMxjVDYZgZMurZdwt8trG21c9GMM2KZlnR0SBwHR2Lda1g8ZLMMzR5Sr9qzFrAgBSGCw4PwTrQDIB8mFurjyZTJbUPKOS/Rj7rFrk2D3Avm8Vi4B7OaPEIOSiVSrKPDPE7ebmr6qQR24iWHv4UA/YlJX/1GoLukeFrbrV7pW/tWfT96nqXwo1kPe+n7qj8QaBiiiig8YV80xkzfyvHKqjKuIEMhDkntxlF7FrLYgDck3BtzH0yvj+LL5ROeyf5QbEMFK3yI1luD3qnnv30H0jpOwWKNz7uIw9vtTIn/vp3Gkgow5Gx15Hf05+g8aT6WMBhJXIuIwstv6NhIP7tMcXZsvZFxfX8j3X7+RtyvQP0VBgpLoCL7WNxrcaG9T0Cd8kuuezjzXN+Km3ofOnKT4mOyrW9lgd7Hu0NMQyhgCNvIj8aAxECurI4urAqw7wRYj4UlwCQmFQ5JeO8Tk7lkJUsfrWzeTCrGqvCnJipU5SKsq+YAjf4ARn7RoLSiiigKKKKAooooMp0o6OTSuJMM6KTcSI40JsMsisNVZWVWtzsdrm6KYtZEEeMXrADlmRk9h0Au8TKNLe0FFmK9tdBatzVPxvgCTkOCY5ltlkXewNwrD3gDqOYOoINBnuM9B8JJ1chlIQKQDKxnvftB0bEM4U2zd4II7haXG9GoI4lAxE62tlEXUg2OnZURgDzrPcaxWMitBkljsSeyqNESTo0DFSwB1JS2lzYWqsHD+IyD9FjZLiys0vV21uLKqR6A7XPvHWguemPEo0w6YDApmJyxrHY9ktmsX5kk63O/aYmwJrc9FuDfJMNHDmaRwLySMSWdzqzkm51PwAArOf6P+iDYcnEYlVE5uFUdooNizOSS8jCwJuQFUAc63NAVWIAcYx5rAnwZ3/6BVnVRhpL46cfRggB8y8xt8LH1oLel8AwKZh7xJ+JNTObAnuFVLcdw0KqkuIhV8o7Jdc5sNbIDc+goLiiqP8AnPEf0ceKk+rh5bHyZlC/fQvH5DtgcZ8IB/emBoLeeUKrG+wJ+FfPuIQLJAVVbZoQrFdCS6Bd7XuF1uf2dOVNcVixEsjuMNiEZldQx6s2UxFAtklJ3YvtuDvpXHE8FPJE8eHgnDlSqO2VMpPvlnYm/O4DG9BqEjefA5ZEMckkBVkY3KsyWIJG9jzpjguK67DQyA36yJGuR9JQdR61l+iPR9kVosQ0yTJZ1KYmZx1bXygs5AdlIZT2bWy1edEUKYfqSSxhkkiubXsHJS9gB7BXkKDnCYrq5GzWCbHfs2HdzH3gHWwAvdo4IBBuDsRVNxmLK4caZtD5jYg30P5bg1DhuIlCL3ZbEWB1t9XLbTvvz1NBc40MUIUXP+fEfiKV4diNct/8POw/FjTbPnS6EG47J3H3HWqeCa1s1mG1iSTt8KC/qp487R9XLGqs6uEClioYSEIRmCtbUq23uVZwtcA2tcbaafCkMZ254o+SXmb07KD1LMfsUHcfFEAcy2iMds+dgAAdmDXsVOtj4G4B0puCZXUMjBlOxUgg+RG9Y/p/w8mbATxoGkScR2IFirgk5r92U253atLwbFmSPtKFYGxC+zqA4t9lh63oH6KKKAooooCiiigKK4llVRdiFHeTYfE1Wtx+AnLE/Xv9GGzkfWINk+0RQWteXqq+V4mT9HAIh9KZhcd1o4ic3qwoHBQ//aJHm/ZPZj8urXRh9ct50HcvG47lYg0zjQrEL2PczmyIdfeYVXYPh2KMs8meOETMptl6yQKqBQLkhFNxfZhratDHGFACgADYAWA8gK7oKg9Hom/TNLP39ZISp1v+iW0f9mncHw+KIWiijjHcihfwFNXooCiiuWfS+/lQdVFNOq2ud9uZOhNgBqdAa8nL+4AfA/n3Deo8PgwpzElm1uSe/ew93loO4UC/Eey0c1rZWyN4o5C/c2VvsnvpWI9VisQo0Esazr9ZR1bm3kIvjVnxGDPFIn0lYfEb1T8TlzQQYhu5OsIGySqFc66WUsr6/QoEszSWzsHO4v38yuWxPLROzpvS+HiyzEDMQ/tqXY7aWUKNNCBYlgLU5Nh8ufmtyC24Nj7xva/1zYchXisCbXF9ALn7gSRa+mwVaBjCmaIkrdlt7JDfccvZqJWBa7FQNyCUJuTtnyhVPgTfyrtvZ7J17nQH0uGNLwSNmZbtm0IIMmW3MABwAb0F/gJAsZLMMoJ1LDQeJBIFvOk+jeK+UdZiQrKsjZI82jZI7rcjld+sI8CKouMo8jIsL/OSHLYstxYayAC/se0bmx0HMVsMBhFhjSKMWRFCqPACwoKjpYbDDk8sQjnyRWc28bKR607wjC9WZBv2kF7WvlijW/3Uj0qLE4ZFXNmms3cqlHUufC7Kvm4q/oCiiigKKKSk4VEzFnUuTrZ2Zl9FY5R6Cgjn43CpK587D3Ywzt6rGCR61C+OxDg9Vh8nc0zL3CxEcZJbusxQ6VaogAsAABsBt8Kgxgkt80UB19oE8tNiOdAnBwRDZp/n5BrmkAIB/wB2nsxjlpr3k71YKioDYKo3NgAPOsy2PxMMtnVpN7m1lJPshDpfyAY6ctaneSZ2zYiVYV2SFLM9jftOSNWI921hrubEBexYxG9llPrUM3E0DZF7bbkLbsjvYk2FUMfR93AKyfNsLjMNdeRANiNj/CrbhfB+ptZhtqMo18idRQMriWa5RbpbsknVjzIHdbY8792p7EshsQgHgza7bdm4BvYbnnTFQy4lF3IH+d/LxoFfkkxIJmsLglVXSw90E6gd53PhtUiYaW9zNpzARR6Am+nnepGx0YbKXXN3X1qF+LRA2zX8QLj40DgTUm518fw7qI4wosAAPCk14vEfe9bG3xttS+K4yP8AV2PMtvoN7KN/Ww8aC3pbFY6OP22ANrgX1PLQbnU2rOz8XkdrZurVh7Ki7AcyOdz9LQAba605hMQkfsxjLpZj7RHIi3Lutp40CXHek7xxSMI9lbS+t7HLtsdLkflrooMGBCImsyhBGQdiMuU3HjVHxjiMQiKhMpZ41Og3eRQwPj/hyrSlrb0GWEDXMVgJIrLnBszob9WxIdGOgIJDasrabVziAUUnM65e1s4PiSvVXY+GY3tS/SjDzuDjYmOWEdmHKpEsd7ys1wSTYZkHIxg++bcQ44ZQ6W7IU2BbJ2tjdWVCpBOuW2hoO4DkGhIF+Yyq1tb5NWa/jXsiAHX2CSzFzlCWGwFsxUWvudzy2kiiIAykWOt1JtfYAmMEG45F+6vOEcOGIkJkUNBCwAVkTtSqb3zAksqac/avf2aBvo/h2OIebK3VGFEiJAC3zuXKA9ux7HaIAIC71pa8r2gTmw95VY7AafE3+/L8KcoooCiiigKKKKAory9LY/GCNbnU3sB+J8gNfTvtQJY/hckh/wC0SICQbJZdBra4GbU+O16THAY4iZLu8jG26i9xtr36i+p1Ndt0hPZtF7Ra3a90D2jppdtO6wvexF66bpDKyOQY0AbKHALG9x2VXUs24ygEm+m1BeYrFzKL5YkGnad9BfSxtbXlpzPPeloJ5G0+URnZswyroe5bE5fG4rNcTwWIxjMZYpYk0UARkuVBPLOFW/mdzccqbw/Ao1BHVY1r35RLv3WItQaCWWEqBJPmvcaNp3bLudOd9aiifCXIve4F82Y2v57HvPLYnlVC/BTnXJFj+rytnvMlyQVye05O2a/fpe9St0eb3Vx4/r4D/eJv3eWm2lBokkwxBACAHskZbX7ha1/G3rXF8KQNEsoJW40yj3vqk6X2PjWYbgOL1yviRcW7fyNh4XAUXA5LfL4VA/AeKA3jkgJJuTIlmva18yOdfG1+QsNKDZT4GBgEKr27m3M2GpPle2u1xU0OAiWwVFFthy87cz41jIuF8TF80eDI0tbESi1jfcwm5+FjqLUviMLjC7FhhmbbWWci1rW0isRqfDUjmbh9A+SRn3E3vsN+/wC/76XnwkKglgALam5/G+52vudqxKLjYyriPC5xm1Es5JJFiSphNhbkLbDcC1DrxEoexG5F2GaSb2rHXWEW1OnIC9rEggLXpDi8OEdI4y0rAhCoFw9rJkzaDtW00tqfPSNKskKsysVdVOUXOhsbG247+VfPH4RjM6M0TE6FQI1KobjtljOLsouQMvtcgK0U3HsRHGFw2Ad1jtHleTK1gALiyspA8WFBdjjEeYqQVUWDFhYKTsHB1UEbE9k99fP8KQkhhWI2wsrJGx3aBnK5gzDKBGcyC3atDYWzVbPx7ESZTJw9w5uAYZbsq88xdFjIP0SSD3VVYBnnxSxT58OySvJDI8Ckt1urwM6yFI3ucwHPKpHMUF2skjusUVw7aliNY1GhkOcsW2yre1yRuA1thg8KsaKiCyqLDmfMk6knck7k0rwbhMeHUiMEljd3Y3Zza12P8BoKsaAooqHE4kIBe5JIVQNyTyH4+QNBNRVPPxkpI0ZjGbOix9sDOGUEkXGhBNiPKm+F4tpUDtGYwQCAWBJv9Xb/ABoHaKKKAqu4lipEZSFvHzIOt+63d5VYGvm/HeNu07rJBhpOrZkXP1jCwJsTGezm7zQWWO6YQmSwngRgcoTrEzk2vYgEnmDb/DMrHxovq3WzDmI4Zib9zOyqiL4ad+57KX855hlyxYNSvs2ibsjw7Qt6Ufzvxutjhx/UN8T89QTrNisUgGHg6gH23xFw9trJFCCLAaDtjcHXarXhPRiaMozsjuoy58zAqp92JQgEQ+rYnmTVGnSzHHeSH0hP8ZK4bpVjf1yg+ES/xvQfRIMKy6ZzYjmSTfwLX0o+SNe5kbe9lNvTyr5wekOOP/eWHlHF/FKjbjeN3OLlt4LCP+VQfVFB5kUGMXr5SOKYo/8Ae8R8Yx+EdeDG4g74nEn+st/dAoPrGWi1fJy8hGs2JP8A4iYfg1KsGvrLif8AzWI/+Sg+xZaCpr4+Iid2mPnLKfxevPkSncX8yx/E0H19zbnXDTLzZR5kV8i/k6L9Uh8wD+NA4dF+pi/4a/lQfWzjIucifvD86ibikC7zQjzkUfxr5emBi/VRj+rX8q7jwyg6Io8lH5UH0Z+kuDG+Lww85o/+qq3i/GeHYiMxvjsMAdTaePW3eM3ePPTS1ZHqLC+X7q7ynxoLF+ILCo+TcWjdvozsJI7fZHWf26bb/SFHGPnEEhHPDPnv9mQIR9/rVJIp7/iaWNh7y/vCgvv/AMpYc+zhcefKFfjq+1KP0ymZ+sSJAdQolGIui+CRQsCxtqS/K1VXXJbV0H21/PSuBjYh/rYv+Iv50FnNx0vKk8mGWV4wuXI08Z0JOiSxBTqdy2th3VqeiHGGmBQxdWqKMt3LNvs10A+BNYP+VYf1sR+2v5+FbLoE6v1rqQR2RofM/lQa6iiig8NYHjnRrGPPI0MeHZGbMC87qdd+ysLfjRRQIDojxA2+bwY/8RJ/9emI+hmM5nCj7ch/9goooJh0NxX6zCj7Mn5iuP5kYu/6bCi/+6lP/NoooJU6E4nniMOPKB//AJa7HQeb/aY/SA/xloooJI+hEnPFD0gA/FzUv8x+/FSekcf8VNFFB4egn/8AZiPRIP4xV4nQJeeMxR9MOPwhoooGl6ExjfEYk/ajH4Rivf5lw/rcSf6234Ciig7XoXhuZxB855P4EV0OheF7pv8AzE3/AF0UUHo6F4P9XJ6zTf8AXUg6H4P9QD5u5/FqKKD09DsDzw0R8wT+Jrz+ZfD/APY8N6xqfxFe0UEqdFsENsJhh/VJ+VSjo9hRthoB/VJ+VFFBKnCMONoIR5Rr+VMJhIxsiDyUflRRQSCFRso+AroCiig9ooooP//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31747" name="Picture 3" descr="C:\Users\mohsenavandi\Desktop\download.jpg"/>
          <p:cNvPicPr>
            <a:picLocks noChangeAspect="1" noChangeArrowheads="1"/>
          </p:cNvPicPr>
          <p:nvPr/>
        </p:nvPicPr>
        <p:blipFill>
          <a:blip r:embed="rId2"/>
          <a:srcRect/>
          <a:stretch>
            <a:fillRect/>
          </a:stretch>
        </p:blipFill>
        <p:spPr bwMode="auto">
          <a:xfrm>
            <a:off x="4796312" y="2209800"/>
            <a:ext cx="3883231" cy="4114800"/>
          </a:xfrm>
          <a:prstGeom prst="rect">
            <a:avLst/>
          </a:prstGeom>
          <a:noFill/>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Performing the Test: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Place the patient's tested leg in </a:t>
            </a:r>
            <a:r>
              <a:rPr lang="en-US" dirty="0" smtClean="0">
                <a:solidFill>
                  <a:srgbClr val="FF0000"/>
                </a:solidFill>
              </a:rPr>
              <a:t>maximal hip and knee flexion</a:t>
            </a:r>
            <a:r>
              <a:rPr lang="en-US" dirty="0" smtClean="0"/>
              <a:t>. </a:t>
            </a:r>
          </a:p>
          <a:p>
            <a:r>
              <a:rPr lang="en-US" dirty="0" smtClean="0"/>
              <a:t>While palpating the joint line, apply a </a:t>
            </a:r>
            <a:r>
              <a:rPr lang="en-US" dirty="0" err="1" smtClean="0">
                <a:solidFill>
                  <a:srgbClr val="FF0000"/>
                </a:solidFill>
              </a:rPr>
              <a:t>valgus</a:t>
            </a:r>
            <a:r>
              <a:rPr lang="en-US" dirty="0" smtClean="0"/>
              <a:t> force to the knee, while simultaneously </a:t>
            </a:r>
            <a:r>
              <a:rPr lang="en-US" dirty="0" smtClean="0">
                <a:solidFill>
                  <a:srgbClr val="FF0000"/>
                </a:solidFill>
              </a:rPr>
              <a:t>externally rotating </a:t>
            </a:r>
            <a:r>
              <a:rPr lang="en-US" dirty="0" smtClean="0"/>
              <a:t>and extending the knee completely.</a:t>
            </a:r>
          </a:p>
          <a:p>
            <a:r>
              <a:rPr lang="en-US" dirty="0" smtClean="0"/>
              <a:t>Place the tested leg back in </a:t>
            </a:r>
            <a:r>
              <a:rPr lang="en-US" dirty="0" smtClean="0">
                <a:solidFill>
                  <a:srgbClr val="FF0000"/>
                </a:solidFill>
              </a:rPr>
              <a:t>maximal</a:t>
            </a:r>
            <a:r>
              <a:rPr lang="en-US" dirty="0" smtClean="0"/>
              <a:t> </a:t>
            </a:r>
            <a:r>
              <a:rPr lang="en-US" dirty="0" smtClean="0">
                <a:solidFill>
                  <a:srgbClr val="FF0000"/>
                </a:solidFill>
              </a:rPr>
              <a:t>hip</a:t>
            </a:r>
            <a:r>
              <a:rPr lang="en-US" dirty="0" smtClean="0"/>
              <a:t> and knee flexion.</a:t>
            </a:r>
          </a:p>
          <a:p>
            <a:r>
              <a:rPr lang="en-US" dirty="0" smtClean="0"/>
              <a:t>While palpating the joint line, apply a </a:t>
            </a:r>
            <a:r>
              <a:rPr lang="en-US" dirty="0" err="1" smtClean="0">
                <a:solidFill>
                  <a:srgbClr val="FF0000"/>
                </a:solidFill>
              </a:rPr>
              <a:t>varus</a:t>
            </a:r>
            <a:r>
              <a:rPr lang="en-US" dirty="0" smtClean="0"/>
              <a:t> force to the knee, while simultaneously </a:t>
            </a:r>
            <a:r>
              <a:rPr lang="en-US" dirty="0" smtClean="0">
                <a:solidFill>
                  <a:srgbClr val="FF0000"/>
                </a:solidFill>
              </a:rPr>
              <a:t>internally</a:t>
            </a:r>
            <a:r>
              <a:rPr lang="en-US" dirty="0" smtClean="0"/>
              <a:t> rotating and extending the knee completely.</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21</a:t>
            </a:fld>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 positive test occurs when </a:t>
            </a:r>
            <a:r>
              <a:rPr lang="en-US" dirty="0" smtClean="0">
                <a:solidFill>
                  <a:srgbClr val="FF0000"/>
                </a:solidFill>
              </a:rPr>
              <a:t>pain</a:t>
            </a:r>
            <a:r>
              <a:rPr lang="en-US" dirty="0" smtClean="0"/>
              <a:t> or </a:t>
            </a:r>
            <a:r>
              <a:rPr lang="en-US" dirty="0" smtClean="0">
                <a:solidFill>
                  <a:srgbClr val="FF0000"/>
                </a:solidFill>
              </a:rPr>
              <a:t>clicking/thudding is produced</a:t>
            </a:r>
            <a:r>
              <a:rPr lang="en-US" dirty="0" smtClean="0"/>
              <a:t>.</a:t>
            </a:r>
          </a:p>
          <a:p>
            <a:r>
              <a:rPr lang="en-US" dirty="0" smtClean="0"/>
              <a:t>When the tibia is </a:t>
            </a:r>
            <a:r>
              <a:rPr lang="en-US" dirty="0" smtClean="0">
                <a:solidFill>
                  <a:srgbClr val="FF0000"/>
                </a:solidFill>
              </a:rPr>
              <a:t>externally</a:t>
            </a:r>
            <a:r>
              <a:rPr lang="en-US" dirty="0" smtClean="0"/>
              <a:t> rotated, the </a:t>
            </a:r>
            <a:r>
              <a:rPr lang="en-US" dirty="0" smtClean="0">
                <a:solidFill>
                  <a:srgbClr val="FF0000"/>
                </a:solidFill>
              </a:rPr>
              <a:t>medial</a:t>
            </a:r>
            <a:r>
              <a:rPr lang="en-US" dirty="0" smtClean="0"/>
              <a:t> meniscus is primarily being assessed, while the </a:t>
            </a:r>
            <a:r>
              <a:rPr lang="en-US" dirty="0" smtClean="0">
                <a:solidFill>
                  <a:srgbClr val="FF0000"/>
                </a:solidFill>
              </a:rPr>
              <a:t>posterior</a:t>
            </a:r>
            <a:r>
              <a:rPr lang="en-US" dirty="0" smtClean="0"/>
              <a:t> portion of the lateral meniscus may be assessed as well. When the tibia is </a:t>
            </a:r>
            <a:r>
              <a:rPr lang="en-US" dirty="0" smtClean="0">
                <a:solidFill>
                  <a:srgbClr val="FF0000"/>
                </a:solidFill>
              </a:rPr>
              <a:t>internally</a:t>
            </a:r>
            <a:r>
              <a:rPr lang="en-US" dirty="0" smtClean="0"/>
              <a:t> rotated, the lateral meniscus is being tested.</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22</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Pivot-Shift Test</a:t>
            </a:r>
            <a:endParaRPr lang="en-US" dirty="0"/>
          </a:p>
        </p:txBody>
      </p:sp>
      <p:sp>
        <p:nvSpPr>
          <p:cNvPr id="3" name="Content Placeholder 2"/>
          <p:cNvSpPr>
            <a:spLocks noGrp="1"/>
          </p:cNvSpPr>
          <p:nvPr>
            <p:ph idx="1"/>
          </p:nvPr>
        </p:nvSpPr>
        <p:spPr/>
        <p:txBody>
          <a:bodyPr/>
          <a:lstStyle/>
          <a:p>
            <a:r>
              <a:rPr lang="en-US" u="sng" dirty="0" smtClean="0"/>
              <a:t>Purpose:</a:t>
            </a:r>
            <a:r>
              <a:rPr lang="en-US" dirty="0" smtClean="0"/>
              <a:t> To assess the integrity of the </a:t>
            </a:r>
            <a:r>
              <a:rPr lang="en-US" dirty="0" smtClean="0">
                <a:solidFill>
                  <a:srgbClr val="FF0000"/>
                </a:solidFill>
              </a:rPr>
              <a:t>MCL</a:t>
            </a:r>
            <a:r>
              <a:rPr lang="en-US" dirty="0" smtClean="0"/>
              <a:t> and </a:t>
            </a:r>
            <a:r>
              <a:rPr lang="en-US" dirty="0" smtClean="0">
                <a:solidFill>
                  <a:srgbClr val="FF0000"/>
                </a:solidFill>
              </a:rPr>
              <a:t>ACL</a:t>
            </a:r>
            <a:r>
              <a:rPr lang="en-US" dirty="0" smtClean="0"/>
              <a:t> (rotary instability).</a:t>
            </a:r>
          </a:p>
          <a:p>
            <a:r>
              <a:rPr lang="en-US" u="sng" dirty="0" smtClean="0"/>
              <a:t>Test Position:</a:t>
            </a:r>
            <a:r>
              <a:rPr lang="en-US" dirty="0" smtClean="0"/>
              <a:t> Supine.</a:t>
            </a:r>
          </a:p>
          <a:p>
            <a:endParaRPr lang="en-US" dirty="0" smtClean="0"/>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23</a:t>
            </a:fld>
            <a:endParaRPr lang="en-US"/>
          </a:p>
        </p:txBody>
      </p:sp>
      <p:pic>
        <p:nvPicPr>
          <p:cNvPr id="34818" name="Picture 2" descr="C:\Users\mohsenavandi\Desktop\images.jpg"/>
          <p:cNvPicPr>
            <a:picLocks noChangeAspect="1" noChangeArrowheads="1"/>
          </p:cNvPicPr>
          <p:nvPr/>
        </p:nvPicPr>
        <p:blipFill>
          <a:blip r:embed="rId2"/>
          <a:srcRect/>
          <a:stretch>
            <a:fillRect/>
          </a:stretch>
        </p:blipFill>
        <p:spPr bwMode="auto">
          <a:xfrm>
            <a:off x="1295400" y="3428999"/>
            <a:ext cx="6629400" cy="3006125"/>
          </a:xfrm>
          <a:prstGeom prst="rect">
            <a:avLst/>
          </a:prstGeom>
          <a:noFill/>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Performing the Test:</a:t>
            </a:r>
            <a:endParaRPr lang="en-US" dirty="0"/>
          </a:p>
        </p:txBody>
      </p:sp>
      <p:sp>
        <p:nvSpPr>
          <p:cNvPr id="3" name="Content Placeholder 2"/>
          <p:cNvSpPr>
            <a:spLocks noGrp="1"/>
          </p:cNvSpPr>
          <p:nvPr>
            <p:ph idx="1"/>
          </p:nvPr>
        </p:nvSpPr>
        <p:spPr/>
        <p:txBody>
          <a:bodyPr>
            <a:normAutofit lnSpcReduction="10000"/>
          </a:bodyPr>
          <a:lstStyle/>
          <a:p>
            <a:r>
              <a:rPr lang="en-US" dirty="0" smtClean="0"/>
              <a:t>The examiner should lift the tested </a:t>
            </a:r>
            <a:r>
              <a:rPr lang="en-US" dirty="0" smtClean="0">
                <a:solidFill>
                  <a:srgbClr val="FF0000"/>
                </a:solidFill>
              </a:rPr>
              <a:t>leg off the </a:t>
            </a:r>
            <a:r>
              <a:rPr lang="en-US" dirty="0" smtClean="0"/>
              <a:t>table with the </a:t>
            </a:r>
            <a:r>
              <a:rPr lang="en-US" dirty="0" smtClean="0">
                <a:solidFill>
                  <a:srgbClr val="FF0000"/>
                </a:solidFill>
              </a:rPr>
              <a:t>knee fully extended</a:t>
            </a:r>
            <a:r>
              <a:rPr lang="en-US" dirty="0" smtClean="0"/>
              <a:t>. Place the </a:t>
            </a:r>
            <a:r>
              <a:rPr lang="en-US" dirty="0" smtClean="0">
                <a:solidFill>
                  <a:srgbClr val="FF0000"/>
                </a:solidFill>
              </a:rPr>
              <a:t>heel</a:t>
            </a:r>
            <a:r>
              <a:rPr lang="en-US" dirty="0" smtClean="0"/>
              <a:t> of one </a:t>
            </a:r>
            <a:r>
              <a:rPr lang="en-US" dirty="0" smtClean="0">
                <a:solidFill>
                  <a:srgbClr val="FF0000"/>
                </a:solidFill>
              </a:rPr>
              <a:t>hand behind the fibular </a:t>
            </a:r>
            <a:r>
              <a:rPr lang="en-US" dirty="0" smtClean="0"/>
              <a:t>head of the patient.</a:t>
            </a:r>
          </a:p>
          <a:p>
            <a:r>
              <a:rPr lang="en-US" dirty="0" smtClean="0"/>
              <a:t> Use the other hand to </a:t>
            </a:r>
            <a:r>
              <a:rPr lang="en-US" dirty="0" smtClean="0">
                <a:solidFill>
                  <a:srgbClr val="FF0000"/>
                </a:solidFill>
              </a:rPr>
              <a:t>grasp</a:t>
            </a:r>
            <a:r>
              <a:rPr lang="en-US" dirty="0" smtClean="0"/>
              <a:t> the tibia, while palpating the medial joint line.</a:t>
            </a:r>
          </a:p>
          <a:p>
            <a:r>
              <a:rPr lang="en-US" dirty="0" smtClean="0"/>
              <a:t>While maintaining a </a:t>
            </a:r>
            <a:r>
              <a:rPr lang="en-US" dirty="0" err="1" smtClean="0">
                <a:solidFill>
                  <a:srgbClr val="FF0000"/>
                </a:solidFill>
              </a:rPr>
              <a:t>valgus</a:t>
            </a:r>
            <a:r>
              <a:rPr lang="en-US" dirty="0" smtClean="0"/>
              <a:t> force and </a:t>
            </a:r>
            <a:r>
              <a:rPr lang="en-US" dirty="0" smtClean="0">
                <a:solidFill>
                  <a:srgbClr val="FF0000"/>
                </a:solidFill>
              </a:rPr>
              <a:t>internal</a:t>
            </a:r>
            <a:r>
              <a:rPr lang="en-US" dirty="0" smtClean="0"/>
              <a:t> rotation of the tibia throughout the test, slowly flex the patient's knee.</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24</a:t>
            </a:fld>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 positive test occurs when the </a:t>
            </a:r>
            <a:r>
              <a:rPr lang="en-US" dirty="0" smtClean="0">
                <a:solidFill>
                  <a:srgbClr val="FF0000"/>
                </a:solidFill>
              </a:rPr>
              <a:t>lateral </a:t>
            </a:r>
            <a:r>
              <a:rPr lang="en-US" dirty="0" err="1" smtClean="0">
                <a:solidFill>
                  <a:srgbClr val="FF0000"/>
                </a:solidFill>
              </a:rPr>
              <a:t>tibial</a:t>
            </a:r>
            <a:r>
              <a:rPr lang="en-US" dirty="0" smtClean="0">
                <a:solidFill>
                  <a:srgbClr val="FF0000"/>
                </a:solidFill>
              </a:rPr>
              <a:t> </a:t>
            </a:r>
            <a:r>
              <a:rPr lang="en-US" dirty="0" smtClean="0"/>
              <a:t>plateau begins </a:t>
            </a:r>
            <a:r>
              <a:rPr lang="en-US" dirty="0" err="1" smtClean="0">
                <a:solidFill>
                  <a:srgbClr val="FF0000"/>
                </a:solidFill>
              </a:rPr>
              <a:t>anteriorly</a:t>
            </a:r>
            <a:r>
              <a:rPr lang="en-US" dirty="0" smtClean="0"/>
              <a:t> </a:t>
            </a:r>
            <a:r>
              <a:rPr lang="en-US" dirty="0" err="1" smtClean="0"/>
              <a:t>subluxed</a:t>
            </a:r>
            <a:r>
              <a:rPr lang="en-US" dirty="0" smtClean="0"/>
              <a:t> and returns to neutral as you flex the knee to around </a:t>
            </a:r>
            <a:r>
              <a:rPr lang="en-US" dirty="0" smtClean="0">
                <a:solidFill>
                  <a:srgbClr val="FF0000"/>
                </a:solidFill>
              </a:rPr>
              <a:t>30</a:t>
            </a:r>
            <a:r>
              <a:rPr lang="en-US" dirty="0" smtClean="0"/>
              <a:t> degrees.</a:t>
            </a:r>
          </a:p>
          <a:p>
            <a:endParaRPr lang="en-US" dirty="0" smtClean="0"/>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25</a:t>
            </a:fld>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Posterior Drawer Test</a:t>
            </a:r>
            <a:endParaRPr lang="en-US" dirty="0"/>
          </a:p>
        </p:txBody>
      </p:sp>
      <p:sp>
        <p:nvSpPr>
          <p:cNvPr id="3" name="Content Placeholder 2"/>
          <p:cNvSpPr>
            <a:spLocks noGrp="1"/>
          </p:cNvSpPr>
          <p:nvPr>
            <p:ph idx="1"/>
          </p:nvPr>
        </p:nvSpPr>
        <p:spPr/>
        <p:txBody>
          <a:bodyPr/>
          <a:lstStyle/>
          <a:p>
            <a:r>
              <a:rPr lang="en-US" u="sng" dirty="0" smtClean="0"/>
              <a:t>Purpose:</a:t>
            </a:r>
            <a:r>
              <a:rPr lang="en-US" dirty="0" smtClean="0"/>
              <a:t> To assess the integrity of the PCL.</a:t>
            </a:r>
          </a:p>
          <a:p>
            <a:r>
              <a:rPr lang="en-US" u="sng" dirty="0" smtClean="0"/>
              <a:t>Test Position:</a:t>
            </a:r>
            <a:r>
              <a:rPr lang="en-US" dirty="0" smtClean="0"/>
              <a:t> Supine.</a:t>
            </a:r>
          </a:p>
          <a:p>
            <a:pPr>
              <a:buNone/>
            </a:pP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26</a:t>
            </a:fld>
            <a:endParaRPr lang="en-US"/>
          </a:p>
        </p:txBody>
      </p:sp>
      <p:pic>
        <p:nvPicPr>
          <p:cNvPr id="35842" name="Picture 2" descr="C:\Users\mohsenavandi\Desktop\download (1).jpg"/>
          <p:cNvPicPr>
            <a:picLocks noChangeAspect="1" noChangeArrowheads="1"/>
          </p:cNvPicPr>
          <p:nvPr/>
        </p:nvPicPr>
        <p:blipFill>
          <a:blip r:embed="rId2"/>
          <a:srcRect/>
          <a:stretch>
            <a:fillRect/>
          </a:stretch>
        </p:blipFill>
        <p:spPr bwMode="auto">
          <a:xfrm>
            <a:off x="1295400" y="2819400"/>
            <a:ext cx="6629400" cy="3586398"/>
          </a:xfrm>
          <a:prstGeom prst="rect">
            <a:avLst/>
          </a:prstGeom>
          <a:noFill/>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Performing the Test:</a:t>
            </a:r>
            <a:endParaRPr lang="en-US" dirty="0"/>
          </a:p>
        </p:txBody>
      </p:sp>
      <p:sp>
        <p:nvSpPr>
          <p:cNvPr id="3" name="Content Placeholder 2"/>
          <p:cNvSpPr>
            <a:spLocks noGrp="1"/>
          </p:cNvSpPr>
          <p:nvPr>
            <p:ph idx="1"/>
          </p:nvPr>
        </p:nvSpPr>
        <p:spPr/>
        <p:txBody>
          <a:bodyPr>
            <a:normAutofit fontScale="92500"/>
          </a:bodyPr>
          <a:lstStyle/>
          <a:p>
            <a:r>
              <a:rPr lang="en-US" dirty="0" smtClean="0"/>
              <a:t>Have the patient's affected hip and knee in a </a:t>
            </a:r>
            <a:r>
              <a:rPr lang="en-US" dirty="0" smtClean="0">
                <a:solidFill>
                  <a:srgbClr val="FF0000"/>
                </a:solidFill>
              </a:rPr>
              <a:t>flexed position</a:t>
            </a:r>
            <a:r>
              <a:rPr lang="en-US" dirty="0" smtClean="0"/>
              <a:t>. The examiner should be seated on the patient's foot of the involved limb.</a:t>
            </a:r>
          </a:p>
          <a:p>
            <a:r>
              <a:rPr lang="en-US" dirty="0" smtClean="0"/>
              <a:t>Apply </a:t>
            </a:r>
            <a:r>
              <a:rPr lang="en-US" dirty="0" smtClean="0">
                <a:solidFill>
                  <a:srgbClr val="FF0000"/>
                </a:solidFill>
              </a:rPr>
              <a:t>an anterior-to-</a:t>
            </a:r>
            <a:r>
              <a:rPr lang="en-US" dirty="0" err="1" smtClean="0">
                <a:solidFill>
                  <a:srgbClr val="FF0000"/>
                </a:solidFill>
              </a:rPr>
              <a:t>posteriorly</a:t>
            </a:r>
            <a:r>
              <a:rPr lang="en-US" dirty="0" smtClean="0">
                <a:solidFill>
                  <a:srgbClr val="FF0000"/>
                </a:solidFill>
              </a:rPr>
              <a:t> </a:t>
            </a:r>
            <a:r>
              <a:rPr lang="en-US" dirty="0" smtClean="0"/>
              <a:t>directed force through the proximal tibia. Be sure to return to </a:t>
            </a:r>
            <a:r>
              <a:rPr lang="en-US" dirty="0" smtClean="0">
                <a:solidFill>
                  <a:srgbClr val="FF0000"/>
                </a:solidFill>
              </a:rPr>
              <a:t>the tibia to neutral before assessing </a:t>
            </a:r>
            <a:r>
              <a:rPr lang="en-US" dirty="0" smtClean="0"/>
              <a:t>the movement. The absence of an end-feel or excessive translation compared to the non-involved side is a positive test.</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27</a:t>
            </a:fld>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Finkelstein Test</a:t>
            </a:r>
            <a:endParaRPr lang="en-US" dirty="0"/>
          </a:p>
        </p:txBody>
      </p:sp>
      <p:sp>
        <p:nvSpPr>
          <p:cNvPr id="3" name="Content Placeholder 2"/>
          <p:cNvSpPr>
            <a:spLocks noGrp="1"/>
          </p:cNvSpPr>
          <p:nvPr>
            <p:ph idx="1"/>
          </p:nvPr>
        </p:nvSpPr>
        <p:spPr>
          <a:xfrm>
            <a:off x="457200" y="1600200"/>
            <a:ext cx="4724400" cy="4525963"/>
          </a:xfrm>
        </p:spPr>
        <p:txBody>
          <a:bodyPr/>
          <a:lstStyle/>
          <a:p>
            <a:r>
              <a:rPr lang="en-US" u="sng" dirty="0" smtClean="0"/>
              <a:t>Purpose:</a:t>
            </a:r>
            <a:r>
              <a:rPr lang="en-US" dirty="0" smtClean="0"/>
              <a:t> To assess for the presence of </a:t>
            </a:r>
            <a:r>
              <a:rPr lang="en-US" dirty="0" err="1" smtClean="0">
                <a:solidFill>
                  <a:srgbClr val="FF0000"/>
                </a:solidFill>
              </a:rPr>
              <a:t>DeQuevain's</a:t>
            </a:r>
            <a:r>
              <a:rPr lang="en-US" dirty="0" smtClean="0"/>
              <a:t> disease.</a:t>
            </a:r>
          </a:p>
          <a:p>
            <a:r>
              <a:rPr lang="en-US" u="sng" dirty="0" smtClean="0"/>
              <a:t>Test Position:</a:t>
            </a:r>
            <a:r>
              <a:rPr lang="en-US" dirty="0" smtClean="0"/>
              <a:t> Sitting or standing.</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28</a:t>
            </a:fld>
            <a:endParaRPr lang="en-US"/>
          </a:p>
        </p:txBody>
      </p:sp>
      <p:pic>
        <p:nvPicPr>
          <p:cNvPr id="36866" name="Picture 2" descr="C:\Users\mohsenavandi\Desktop\download (2).jpg"/>
          <p:cNvPicPr>
            <a:picLocks noChangeAspect="1" noChangeArrowheads="1"/>
          </p:cNvPicPr>
          <p:nvPr/>
        </p:nvPicPr>
        <p:blipFill>
          <a:blip r:embed="rId2"/>
          <a:srcRect/>
          <a:stretch>
            <a:fillRect/>
          </a:stretch>
        </p:blipFill>
        <p:spPr bwMode="auto">
          <a:xfrm>
            <a:off x="4876800" y="1447800"/>
            <a:ext cx="4087812" cy="4293136"/>
          </a:xfrm>
          <a:prstGeom prst="rect">
            <a:avLst/>
          </a:prstGeom>
          <a:noFill/>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Performing the Test:</a:t>
            </a:r>
            <a:r>
              <a:rPr lang="en-US" dirty="0" smtClean="0"/>
              <a:t> </a:t>
            </a:r>
            <a:endParaRPr lang="en-US" dirty="0"/>
          </a:p>
        </p:txBody>
      </p:sp>
      <p:sp>
        <p:nvSpPr>
          <p:cNvPr id="3" name="Content Placeholder 2"/>
          <p:cNvSpPr>
            <a:spLocks noGrp="1"/>
          </p:cNvSpPr>
          <p:nvPr>
            <p:ph idx="1"/>
          </p:nvPr>
        </p:nvSpPr>
        <p:spPr/>
        <p:txBody>
          <a:bodyPr/>
          <a:lstStyle/>
          <a:p>
            <a:r>
              <a:rPr lang="en-US" dirty="0" smtClean="0"/>
              <a:t>The patient </a:t>
            </a:r>
            <a:r>
              <a:rPr lang="en-US" dirty="0" smtClean="0">
                <a:solidFill>
                  <a:srgbClr val="FF0000"/>
                </a:solidFill>
              </a:rPr>
              <a:t>actively</a:t>
            </a:r>
            <a:r>
              <a:rPr lang="en-US" dirty="0" smtClean="0"/>
              <a:t> (or active assistive) </a:t>
            </a:r>
            <a:r>
              <a:rPr lang="en-US" dirty="0" smtClean="0">
                <a:solidFill>
                  <a:srgbClr val="FF0000"/>
                </a:solidFill>
              </a:rPr>
              <a:t>flexes</a:t>
            </a:r>
            <a:r>
              <a:rPr lang="en-US" dirty="0" smtClean="0"/>
              <a:t> </a:t>
            </a:r>
            <a:r>
              <a:rPr lang="en-US" dirty="0" smtClean="0">
                <a:solidFill>
                  <a:srgbClr val="FF0000"/>
                </a:solidFill>
              </a:rPr>
              <a:t>thumb</a:t>
            </a:r>
            <a:r>
              <a:rPr lang="en-US" dirty="0" smtClean="0"/>
              <a:t> maximally and </a:t>
            </a:r>
            <a:r>
              <a:rPr lang="en-US" dirty="0" smtClean="0">
                <a:solidFill>
                  <a:srgbClr val="FF0000"/>
                </a:solidFill>
              </a:rPr>
              <a:t>wraps</a:t>
            </a:r>
            <a:r>
              <a:rPr lang="en-US" dirty="0" smtClean="0"/>
              <a:t> fingers </a:t>
            </a:r>
            <a:r>
              <a:rPr lang="en-US" dirty="0" smtClean="0">
                <a:solidFill>
                  <a:srgbClr val="FF0000"/>
                </a:solidFill>
              </a:rPr>
              <a:t>over thumb,</a:t>
            </a:r>
            <a:r>
              <a:rPr lang="en-US" dirty="0" smtClean="0"/>
              <a:t> making a fist. The patient then </a:t>
            </a:r>
            <a:r>
              <a:rPr lang="en-US" dirty="0" err="1" smtClean="0">
                <a:solidFill>
                  <a:srgbClr val="FF0000"/>
                </a:solidFill>
              </a:rPr>
              <a:t>ulnarly</a:t>
            </a:r>
            <a:r>
              <a:rPr lang="en-US" dirty="0" smtClean="0"/>
              <a:t> deviates his/her wrist to stretch the muscles of the 1st extensor compartment. The test is positive if the patient complains of pain over the 1st extensor compartment of the wrist.</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29</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a:t>
            </a:r>
            <a:endParaRPr lang="en-US" dirty="0"/>
          </a:p>
        </p:txBody>
      </p:sp>
      <p:sp>
        <p:nvSpPr>
          <p:cNvPr id="5" name="Content Placeholder 4"/>
          <p:cNvSpPr>
            <a:spLocks noGrp="1"/>
          </p:cNvSpPr>
          <p:nvPr>
            <p:ph idx="1"/>
          </p:nvPr>
        </p:nvSpPr>
        <p:spPr>
          <a:xfrm>
            <a:off x="457200" y="1600200"/>
            <a:ext cx="5562600" cy="4525963"/>
          </a:xfrm>
        </p:spPr>
        <p:txBody>
          <a:bodyPr/>
          <a:lstStyle/>
          <a:p>
            <a:r>
              <a:rPr lang="en-US" dirty="0" smtClean="0"/>
              <a:t>To test for ligamentous laxity or instability in the ankle. This test primarily assesses the strength of the Anterior Talofibular Ligament.</a:t>
            </a:r>
          </a:p>
          <a:p>
            <a:r>
              <a:rPr lang="en-US" u="sng" dirty="0" smtClean="0"/>
              <a:t>Test Position:</a:t>
            </a:r>
            <a:r>
              <a:rPr lang="en-US" dirty="0" smtClean="0"/>
              <a:t> Supine or Sitting.</a:t>
            </a:r>
            <a:endParaRPr lang="en-US" dirty="0"/>
          </a:p>
        </p:txBody>
      </p:sp>
      <p:pic>
        <p:nvPicPr>
          <p:cNvPr id="2050" name="Picture 2" descr="C:\Users\mohsenavandi\Desktop\afp20010101p93-f2.jpg"/>
          <p:cNvPicPr>
            <a:picLocks noChangeAspect="1" noChangeArrowheads="1"/>
          </p:cNvPicPr>
          <p:nvPr/>
        </p:nvPicPr>
        <p:blipFill>
          <a:blip r:embed="rId2"/>
          <a:srcRect/>
          <a:stretch>
            <a:fillRect/>
          </a:stretch>
        </p:blipFill>
        <p:spPr bwMode="auto">
          <a:xfrm>
            <a:off x="5486400" y="2667000"/>
            <a:ext cx="3393215" cy="2362200"/>
          </a:xfrm>
          <a:prstGeom prst="rect">
            <a:avLst/>
          </a:prstGeom>
          <a:noFill/>
        </p:spPr>
      </p:pic>
      <p:sp>
        <p:nvSpPr>
          <p:cNvPr id="6" name="Slide Number Placeholder 5"/>
          <p:cNvSpPr>
            <a:spLocks noGrp="1"/>
          </p:cNvSpPr>
          <p:nvPr>
            <p:ph type="sldNum" sz="quarter" idx="12"/>
          </p:nvPr>
        </p:nvSpPr>
        <p:spPr/>
        <p:txBody>
          <a:bodyPr/>
          <a:lstStyle/>
          <a:p>
            <a:fld id="{B6F15528-21DE-4FAA-801E-634DDDAF4B2B}" type="slidenum">
              <a:rPr lang="en-US" sz="2000" smtClean="0">
                <a:solidFill>
                  <a:srgbClr val="FF0000"/>
                </a:solidFill>
              </a:rPr>
              <a:pPr/>
              <a:t>3</a:t>
            </a:fld>
            <a:endParaRPr lang="en-US" dirty="0">
              <a:solidFill>
                <a:srgbClr val="FF0000"/>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err="1" smtClean="0"/>
              <a:t>Phalen's</a:t>
            </a:r>
            <a:r>
              <a:rPr lang="en-US" b="1" dirty="0" smtClean="0"/>
              <a:t> Test</a:t>
            </a:r>
            <a:endParaRPr lang="en-US" dirty="0"/>
          </a:p>
        </p:txBody>
      </p:sp>
      <p:sp>
        <p:nvSpPr>
          <p:cNvPr id="3" name="Content Placeholder 2"/>
          <p:cNvSpPr>
            <a:spLocks noGrp="1"/>
          </p:cNvSpPr>
          <p:nvPr>
            <p:ph idx="1"/>
          </p:nvPr>
        </p:nvSpPr>
        <p:spPr>
          <a:xfrm>
            <a:off x="304800" y="1600200"/>
            <a:ext cx="4648200" cy="4525963"/>
          </a:xfrm>
        </p:spPr>
        <p:txBody>
          <a:bodyPr/>
          <a:lstStyle/>
          <a:p>
            <a:r>
              <a:rPr lang="en-US" u="sng" dirty="0" smtClean="0"/>
              <a:t>Purpose:</a:t>
            </a:r>
            <a:r>
              <a:rPr lang="en-US" dirty="0" smtClean="0"/>
              <a:t> To assess for carpal tunnel syndrome (CTS).</a:t>
            </a:r>
          </a:p>
          <a:p>
            <a:r>
              <a:rPr lang="en-US" u="sng" dirty="0" smtClean="0"/>
              <a:t>Test Position:</a:t>
            </a:r>
            <a:r>
              <a:rPr lang="en-US" dirty="0" smtClean="0"/>
              <a:t> Sitting or standing.</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30</a:t>
            </a:fld>
            <a:endParaRPr lang="en-US"/>
          </a:p>
        </p:txBody>
      </p:sp>
      <p:pic>
        <p:nvPicPr>
          <p:cNvPr id="5" name="Picture 2" descr="C:\Users\mohsenavandi\Desktop\download (3).jpg"/>
          <p:cNvPicPr>
            <a:picLocks noChangeAspect="1" noChangeArrowheads="1"/>
          </p:cNvPicPr>
          <p:nvPr/>
        </p:nvPicPr>
        <p:blipFill>
          <a:blip r:embed="rId2"/>
          <a:srcRect/>
          <a:stretch>
            <a:fillRect/>
          </a:stretch>
        </p:blipFill>
        <p:spPr bwMode="auto">
          <a:xfrm>
            <a:off x="5029200" y="1524000"/>
            <a:ext cx="3840748" cy="3962400"/>
          </a:xfrm>
          <a:prstGeom prst="rect">
            <a:avLst/>
          </a:prstGeom>
          <a:noFill/>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Performing the Test:</a:t>
            </a:r>
            <a:r>
              <a:rPr lang="en-US" dirty="0" smtClean="0"/>
              <a:t> </a:t>
            </a:r>
            <a:endParaRPr lang="en-US" dirty="0"/>
          </a:p>
        </p:txBody>
      </p:sp>
      <p:sp>
        <p:nvSpPr>
          <p:cNvPr id="3" name="Content Placeholder 2"/>
          <p:cNvSpPr>
            <a:spLocks noGrp="1"/>
          </p:cNvSpPr>
          <p:nvPr>
            <p:ph idx="1"/>
          </p:nvPr>
        </p:nvSpPr>
        <p:spPr/>
        <p:txBody>
          <a:bodyPr>
            <a:normAutofit fontScale="92500"/>
          </a:bodyPr>
          <a:lstStyle/>
          <a:p>
            <a:r>
              <a:rPr lang="en-US" dirty="0" smtClean="0"/>
              <a:t>The examiner </a:t>
            </a:r>
            <a:r>
              <a:rPr lang="en-US" dirty="0" smtClean="0">
                <a:solidFill>
                  <a:srgbClr val="FF0000"/>
                </a:solidFill>
              </a:rPr>
              <a:t>passively</a:t>
            </a:r>
            <a:r>
              <a:rPr lang="en-US" dirty="0" smtClean="0"/>
              <a:t> </a:t>
            </a:r>
            <a:r>
              <a:rPr lang="en-US" dirty="0" smtClean="0">
                <a:solidFill>
                  <a:srgbClr val="FF0000"/>
                </a:solidFill>
              </a:rPr>
              <a:t>flexed</a:t>
            </a:r>
            <a:r>
              <a:rPr lang="en-US" dirty="0" smtClean="0"/>
              <a:t> the patient's wrist maximally (</a:t>
            </a:r>
            <a:r>
              <a:rPr lang="en-US" b="1" dirty="0" smtClean="0"/>
              <a:t>but not overpressure</a:t>
            </a:r>
            <a:r>
              <a:rPr lang="en-US" dirty="0" smtClean="0"/>
              <a:t>), while maintaining the </a:t>
            </a:r>
            <a:r>
              <a:rPr lang="en-US" dirty="0" smtClean="0">
                <a:solidFill>
                  <a:srgbClr val="FF0000"/>
                </a:solidFill>
              </a:rPr>
              <a:t>shoulder</a:t>
            </a:r>
            <a:r>
              <a:rPr lang="en-US" dirty="0" smtClean="0"/>
              <a:t> in neutral and elbow in extension.</a:t>
            </a:r>
          </a:p>
          <a:p>
            <a:r>
              <a:rPr lang="en-US" dirty="0" smtClean="0"/>
              <a:t>This position is held for </a:t>
            </a:r>
            <a:r>
              <a:rPr lang="en-US" dirty="0" smtClean="0">
                <a:solidFill>
                  <a:srgbClr val="FF0000"/>
                </a:solidFill>
              </a:rPr>
              <a:t>60</a:t>
            </a:r>
            <a:r>
              <a:rPr lang="en-US" dirty="0" smtClean="0"/>
              <a:t> seconds or until symptoms are reproduced. A positive test occurs with numbness and tingling on the </a:t>
            </a:r>
            <a:r>
              <a:rPr lang="en-US" dirty="0" err="1" smtClean="0"/>
              <a:t>palmar</a:t>
            </a:r>
            <a:r>
              <a:rPr lang="en-US" dirty="0" smtClean="0"/>
              <a:t> aspect </a:t>
            </a:r>
            <a:r>
              <a:rPr lang="en-US" dirty="0" smtClean="0">
                <a:solidFill>
                  <a:srgbClr val="FF0000"/>
                </a:solidFill>
              </a:rPr>
              <a:t>of the 1st, 2nd, 3rd</a:t>
            </a:r>
            <a:r>
              <a:rPr lang="en-US" dirty="0" smtClean="0"/>
              <a:t>, and radial half of the 4th digit within 60 seconds of assuming the position.</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31</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Performing the Test: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examiner stabilizes the anterior distal leg with one hand &amp; grasps the patient's calcareous and rear foot with their second hand. The examiner then places the patient's foot into </a:t>
            </a:r>
            <a:r>
              <a:rPr lang="en-US" dirty="0" smtClean="0">
                <a:solidFill>
                  <a:srgbClr val="FF0000"/>
                </a:solidFill>
              </a:rPr>
              <a:t>10-15 degrees of plantar flexion </a:t>
            </a:r>
            <a:r>
              <a:rPr lang="en-US" dirty="0" smtClean="0"/>
              <a:t>and translates the rear foot </a:t>
            </a:r>
            <a:r>
              <a:rPr lang="en-US" dirty="0" err="1" smtClean="0"/>
              <a:t>anteriorly</a:t>
            </a:r>
            <a:r>
              <a:rPr lang="en-US" dirty="0" smtClean="0"/>
              <a:t>.</a:t>
            </a:r>
          </a:p>
          <a:p>
            <a:r>
              <a:rPr lang="en-US" dirty="0" smtClean="0"/>
              <a:t>A </a:t>
            </a:r>
            <a:r>
              <a:rPr lang="en-US" b="1" dirty="0" smtClean="0"/>
              <a:t>positive</a:t>
            </a:r>
            <a:r>
              <a:rPr lang="en-US" dirty="0" smtClean="0"/>
              <a:t> test results if the talus translates forward. Positive test results are often graded on a "</a:t>
            </a:r>
            <a:r>
              <a:rPr lang="en-US" dirty="0" smtClean="0">
                <a:solidFill>
                  <a:srgbClr val="FF0000"/>
                </a:solidFill>
              </a:rPr>
              <a:t>0 to 3  scale</a:t>
            </a:r>
            <a:r>
              <a:rPr lang="en-US" dirty="0" smtClean="0"/>
              <a:t>", with 0 indicating no laxity &amp; 3 indicating gross laxity. </a:t>
            </a:r>
            <a:endParaRPr lang="en-US" dirty="0"/>
          </a:p>
        </p:txBody>
      </p:sp>
      <p:sp>
        <p:nvSpPr>
          <p:cNvPr id="4" name="Slide Number Placeholder 3"/>
          <p:cNvSpPr>
            <a:spLocks noGrp="1"/>
          </p:cNvSpPr>
          <p:nvPr>
            <p:ph type="sldNum" sz="quarter" idx="12"/>
          </p:nvPr>
        </p:nvSpPr>
        <p:spPr>
          <a:xfrm>
            <a:off x="6553200" y="6324600"/>
            <a:ext cx="2133600" cy="365125"/>
          </a:xfrm>
        </p:spPr>
        <p:txBody>
          <a:bodyPr/>
          <a:lstStyle/>
          <a:p>
            <a:fld id="{B6F15528-21DE-4FAA-801E-634DDDAF4B2B}" type="slidenum">
              <a:rPr lang="en-US" sz="1600" smtClean="0">
                <a:solidFill>
                  <a:srgbClr val="FF0000"/>
                </a:solidFill>
              </a:rPr>
              <a:pPr/>
              <a:t>4</a:t>
            </a:fld>
            <a:endParaRPr lang="en-US" dirty="0">
              <a:solidFill>
                <a:srgbClr val="FF000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Importance of Test:</a:t>
            </a:r>
            <a:r>
              <a:rPr lang="en-US" dirty="0" smtClean="0"/>
              <a:t> </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The anterior drawer test is a beneficial test to perform in a patient following an inversion ankle sprain (injury to the lateral collateral ligaments). </a:t>
            </a:r>
          </a:p>
          <a:p>
            <a:r>
              <a:rPr lang="en-US" dirty="0" smtClean="0"/>
              <a:t>The 3 main components of the Lateral Collateral Ligaments of the ankle include the anterior talofibular ligament (</a:t>
            </a:r>
            <a:r>
              <a:rPr lang="en-US" dirty="0" smtClean="0">
                <a:solidFill>
                  <a:srgbClr val="FF0000"/>
                </a:solidFill>
              </a:rPr>
              <a:t>ATFL</a:t>
            </a:r>
            <a:r>
              <a:rPr lang="en-US" dirty="0" smtClean="0"/>
              <a:t>), </a:t>
            </a:r>
            <a:r>
              <a:rPr lang="en-US" dirty="0" smtClean="0">
                <a:solidFill>
                  <a:srgbClr val="FF0000"/>
                </a:solidFill>
              </a:rPr>
              <a:t>calcaneofibular ligament</a:t>
            </a:r>
            <a:r>
              <a:rPr lang="en-US" dirty="0" smtClean="0"/>
              <a:t>, and </a:t>
            </a:r>
            <a:r>
              <a:rPr lang="en-US" dirty="0" smtClean="0">
                <a:solidFill>
                  <a:srgbClr val="FF0000"/>
                </a:solidFill>
              </a:rPr>
              <a:t>posterior talofibular ligament</a:t>
            </a:r>
            <a:r>
              <a:rPr lang="en-US" dirty="0" smtClean="0"/>
              <a:t>. </a:t>
            </a:r>
          </a:p>
          <a:p>
            <a:r>
              <a:rPr lang="en-US" dirty="0" smtClean="0"/>
              <a:t>The ATFL courses from the anterior aspect of the lateral malleolus to the anterior medial aspect of the neck of the talus. The function of the ATFL is to resist anterior translation of the ankle and prevent internal rotation of the talus on the tibia.</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z="1600" smtClean="0">
                <a:solidFill>
                  <a:srgbClr val="FF0000"/>
                </a:solidFill>
              </a:rPr>
              <a:pPr/>
              <a:t>5</a:t>
            </a:fld>
            <a:endParaRPr lang="en-US" dirty="0">
              <a:solidFill>
                <a:srgbClr val="FF00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Anterior drawer test of knee</a:t>
            </a:r>
            <a:endParaRPr lang="en-US" dirty="0"/>
          </a:p>
        </p:txBody>
      </p:sp>
      <p:sp>
        <p:nvSpPr>
          <p:cNvPr id="3" name="Content Placeholder 2"/>
          <p:cNvSpPr>
            <a:spLocks noGrp="1"/>
          </p:cNvSpPr>
          <p:nvPr>
            <p:ph idx="1"/>
          </p:nvPr>
        </p:nvSpPr>
        <p:spPr>
          <a:xfrm>
            <a:off x="457200" y="1600200"/>
            <a:ext cx="4495800" cy="4525963"/>
          </a:xfrm>
        </p:spPr>
        <p:txBody>
          <a:bodyPr/>
          <a:lstStyle/>
          <a:p>
            <a:r>
              <a:rPr lang="en-US" u="sng" dirty="0" smtClean="0"/>
              <a:t>Purpose:</a:t>
            </a:r>
            <a:r>
              <a:rPr lang="en-US" dirty="0" smtClean="0"/>
              <a:t> To assess for the integrity of the ACL.</a:t>
            </a:r>
          </a:p>
          <a:p>
            <a:r>
              <a:rPr lang="en-US" u="sng" dirty="0" smtClean="0"/>
              <a:t>Test Position:</a:t>
            </a:r>
            <a:r>
              <a:rPr lang="en-US" dirty="0" smtClean="0"/>
              <a:t> Supine.</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6</a:t>
            </a:fld>
            <a:endParaRPr lang="en-US"/>
          </a:p>
        </p:txBody>
      </p:sp>
      <p:pic>
        <p:nvPicPr>
          <p:cNvPr id="3074" name="Picture 2" descr="C:\Users\mohsenavandi\Desktop\ca0911_acl-fig2_191033.jpg"/>
          <p:cNvPicPr>
            <a:picLocks noChangeAspect="1" noChangeArrowheads="1"/>
          </p:cNvPicPr>
          <p:nvPr/>
        </p:nvPicPr>
        <p:blipFill>
          <a:blip r:embed="rId2"/>
          <a:srcRect/>
          <a:stretch>
            <a:fillRect/>
          </a:stretch>
        </p:blipFill>
        <p:spPr bwMode="auto">
          <a:xfrm>
            <a:off x="5181600" y="1447800"/>
            <a:ext cx="3771900" cy="2514600"/>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Performing the Test:</a:t>
            </a:r>
            <a:endParaRPr lang="en-US" dirty="0"/>
          </a:p>
        </p:txBody>
      </p:sp>
      <p:sp>
        <p:nvSpPr>
          <p:cNvPr id="3" name="Content Placeholder 2"/>
          <p:cNvSpPr>
            <a:spLocks noGrp="1"/>
          </p:cNvSpPr>
          <p:nvPr>
            <p:ph idx="1"/>
          </p:nvPr>
        </p:nvSpPr>
        <p:spPr/>
        <p:txBody>
          <a:bodyPr>
            <a:normAutofit/>
          </a:bodyPr>
          <a:lstStyle/>
          <a:p>
            <a:r>
              <a:rPr lang="en-US" dirty="0" smtClean="0"/>
              <a:t> Have the patient's tested leg bent to about </a:t>
            </a:r>
            <a:r>
              <a:rPr lang="en-US" dirty="0" smtClean="0">
                <a:solidFill>
                  <a:srgbClr val="FF0000"/>
                </a:solidFill>
              </a:rPr>
              <a:t>90</a:t>
            </a:r>
            <a:r>
              <a:rPr lang="en-US" dirty="0" smtClean="0"/>
              <a:t> degrees of flexion. The examiner should sit on the foot of the patient's leg. Place a hand </a:t>
            </a:r>
            <a:r>
              <a:rPr lang="en-US" dirty="0" smtClean="0">
                <a:solidFill>
                  <a:srgbClr val="FF0000"/>
                </a:solidFill>
              </a:rPr>
              <a:t>along each side of the patient's knee</a:t>
            </a:r>
            <a:r>
              <a:rPr lang="en-US" dirty="0" smtClean="0"/>
              <a:t>, while palpating the joint line. Apply a </a:t>
            </a:r>
            <a:r>
              <a:rPr lang="en-US" dirty="0" smtClean="0">
                <a:solidFill>
                  <a:srgbClr val="FF0000"/>
                </a:solidFill>
              </a:rPr>
              <a:t>posterior-to </a:t>
            </a:r>
            <a:r>
              <a:rPr lang="en-US" dirty="0" err="1" smtClean="0">
                <a:solidFill>
                  <a:srgbClr val="FF0000"/>
                </a:solidFill>
              </a:rPr>
              <a:t>anteriorly</a:t>
            </a:r>
            <a:r>
              <a:rPr lang="en-US" dirty="0" smtClean="0"/>
              <a:t> directed force through the superior tibia. Compare the involved side to the non-involved side. A positive test includes the lack of an end-feel or excessive translation.</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u="sng" dirty="0" smtClean="0"/>
              <a:t>Importance of Test: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In the </a:t>
            </a:r>
            <a:r>
              <a:rPr lang="en-US" dirty="0" smtClean="0">
                <a:solidFill>
                  <a:srgbClr val="FF0000"/>
                </a:solidFill>
              </a:rPr>
              <a:t>acute</a:t>
            </a:r>
            <a:r>
              <a:rPr lang="en-US" dirty="0" smtClean="0"/>
              <a:t> stage, this test does not adequately assess the integrity of the ligament due to </a:t>
            </a:r>
            <a:r>
              <a:rPr lang="en-US" dirty="0" smtClean="0">
                <a:solidFill>
                  <a:srgbClr val="FF0000"/>
                </a:solidFill>
              </a:rPr>
              <a:t>3</a:t>
            </a:r>
            <a:r>
              <a:rPr lang="en-US" dirty="0" smtClean="0"/>
              <a:t> hypotheses: </a:t>
            </a:r>
          </a:p>
          <a:p>
            <a:r>
              <a:rPr lang="en-US" dirty="0" smtClean="0"/>
              <a:t>a) </a:t>
            </a:r>
            <a:r>
              <a:rPr lang="en-US" dirty="0" smtClean="0">
                <a:solidFill>
                  <a:srgbClr val="FF0000"/>
                </a:solidFill>
              </a:rPr>
              <a:t>swelling</a:t>
            </a:r>
            <a:r>
              <a:rPr lang="en-US" dirty="0" smtClean="0"/>
              <a:t> following ACL rupture prohibits the test position of 90 degrees of knee flexion </a:t>
            </a:r>
          </a:p>
          <a:p>
            <a:r>
              <a:rPr lang="en-US" dirty="0" smtClean="0"/>
              <a:t>b) </a:t>
            </a:r>
            <a:r>
              <a:rPr lang="en-US" dirty="0" smtClean="0">
                <a:solidFill>
                  <a:srgbClr val="FF0000"/>
                </a:solidFill>
              </a:rPr>
              <a:t>hamstring</a:t>
            </a:r>
            <a:r>
              <a:rPr lang="en-US" dirty="0" smtClean="0"/>
              <a:t> protective spasms following injury restricts anterior translation of the tibia </a:t>
            </a:r>
          </a:p>
          <a:p>
            <a:r>
              <a:rPr lang="en-US" dirty="0" smtClean="0"/>
              <a:t>c) the </a:t>
            </a:r>
            <a:r>
              <a:rPr lang="en-US" dirty="0" smtClean="0">
                <a:solidFill>
                  <a:srgbClr val="FF0000"/>
                </a:solidFill>
              </a:rPr>
              <a:t>posterior horn of the medial meniscus </a:t>
            </a:r>
            <a:r>
              <a:rPr lang="en-US" dirty="0" smtClean="0"/>
              <a:t>may become blocked by the medial femoral condyle, again blocking anterior translation of the tibia.</a:t>
            </a:r>
            <a:endParaRPr lang="en-US" dirty="0"/>
          </a:p>
        </p:txBody>
      </p:sp>
      <p:sp>
        <p:nvSpPr>
          <p:cNvPr id="4" name="Slide Number Placeholder 3"/>
          <p:cNvSpPr>
            <a:spLocks noGrp="1"/>
          </p:cNvSpPr>
          <p:nvPr>
            <p:ph type="sldNum" sz="quarter" idx="12"/>
          </p:nvPr>
        </p:nvSpPr>
        <p:spPr>
          <a:xfrm>
            <a:off x="6553200" y="6248400"/>
            <a:ext cx="2133600" cy="365125"/>
          </a:xfrm>
        </p:spPr>
        <p:txBody>
          <a:bodyPr/>
          <a:lstStyle/>
          <a:p>
            <a:fld id="{B6F15528-21DE-4FAA-801E-634DDDAF4B2B}" type="slidenum">
              <a:rPr lang="en-US" smtClean="0"/>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Calf Squeeze Test</a:t>
            </a:r>
            <a:endParaRPr lang="en-US" dirty="0"/>
          </a:p>
        </p:txBody>
      </p:sp>
      <p:sp>
        <p:nvSpPr>
          <p:cNvPr id="3" name="Content Placeholder 2"/>
          <p:cNvSpPr>
            <a:spLocks noGrp="1"/>
          </p:cNvSpPr>
          <p:nvPr>
            <p:ph idx="1"/>
          </p:nvPr>
        </p:nvSpPr>
        <p:spPr>
          <a:xfrm>
            <a:off x="457200" y="1600200"/>
            <a:ext cx="3962400" cy="4525963"/>
          </a:xfrm>
        </p:spPr>
        <p:txBody>
          <a:bodyPr/>
          <a:lstStyle/>
          <a:p>
            <a:r>
              <a:rPr lang="en-US" u="sng" dirty="0" smtClean="0"/>
              <a:t>Purpose:</a:t>
            </a:r>
            <a:r>
              <a:rPr lang="en-US" dirty="0" smtClean="0"/>
              <a:t> To detect a rupture of the achilles tendon.</a:t>
            </a:r>
            <a:endParaRPr lang="fa-IR" dirty="0" smtClean="0"/>
          </a:p>
          <a:p>
            <a:r>
              <a:rPr lang="en-US" u="sng" dirty="0" smtClean="0"/>
              <a:t>Test Position:</a:t>
            </a:r>
            <a:r>
              <a:rPr lang="en-US" dirty="0" smtClean="0"/>
              <a:t> Prone.</a:t>
            </a:r>
            <a:endParaRPr lang="fa-IR" dirty="0" smtClean="0"/>
          </a:p>
          <a:p>
            <a:pPr>
              <a:buNone/>
            </a:pPr>
            <a:endParaRPr lang="en-US" dirty="0" smtClean="0"/>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9</a:t>
            </a:fld>
            <a:endParaRPr lang="en-US"/>
          </a:p>
        </p:txBody>
      </p:sp>
      <p:pic>
        <p:nvPicPr>
          <p:cNvPr id="4098" name="Picture 2" descr="C:\Users\mohsenavandi\Desktop\med-cell-image9.jpg"/>
          <p:cNvPicPr>
            <a:picLocks noChangeAspect="1" noChangeArrowheads="1"/>
          </p:cNvPicPr>
          <p:nvPr/>
        </p:nvPicPr>
        <p:blipFill>
          <a:blip r:embed="rId2"/>
          <a:srcRect/>
          <a:stretch>
            <a:fillRect/>
          </a:stretch>
        </p:blipFill>
        <p:spPr bwMode="auto">
          <a:xfrm>
            <a:off x="4419600" y="1905000"/>
            <a:ext cx="4470400" cy="2514600"/>
          </a:xfrm>
          <a:prstGeom prst="rect">
            <a:avLst/>
          </a:prstGeom>
          <a:noFill/>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257</TotalTime>
  <Words>962</Words>
  <Application>Microsoft Office PowerPoint</Application>
  <PresentationFormat>On-screen Show (4:3)</PresentationFormat>
  <Paragraphs>122</Paragraphs>
  <Slides>31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31</vt:i4>
      </vt:variant>
    </vt:vector>
  </HeadingPairs>
  <TitlesOfParts>
    <vt:vector size="37" baseType="lpstr">
      <vt:lpstr>Arial</vt:lpstr>
      <vt:lpstr>B Mitra</vt:lpstr>
      <vt:lpstr>B Titr</vt:lpstr>
      <vt:lpstr>Calibri</vt:lpstr>
      <vt:lpstr>Times New Roman</vt:lpstr>
      <vt:lpstr>Office Theme</vt:lpstr>
      <vt:lpstr>آزمون های آسیب شناسی</vt:lpstr>
      <vt:lpstr>Anterior drawer test of ankle</vt:lpstr>
      <vt:lpstr>Purpose</vt:lpstr>
      <vt:lpstr>Performing the Test:</vt:lpstr>
      <vt:lpstr>Importance of Test: </vt:lpstr>
      <vt:lpstr>Anterior drawer test of knee</vt:lpstr>
      <vt:lpstr>Performing the Test:</vt:lpstr>
      <vt:lpstr>Importance of Test:</vt:lpstr>
      <vt:lpstr>Calf Squeeze Test</vt:lpstr>
      <vt:lpstr>Performing the Test:</vt:lpstr>
      <vt:lpstr>Importance of Test:</vt:lpstr>
      <vt:lpstr>Apprehension test</vt:lpstr>
      <vt:lpstr>Performing the Test:</vt:lpstr>
      <vt:lpstr>Apprehension-Relocation method:</vt:lpstr>
      <vt:lpstr>Lachman Test</vt:lpstr>
      <vt:lpstr>Performing the Test:</vt:lpstr>
      <vt:lpstr>Performing the Test:</vt:lpstr>
      <vt:lpstr>Importance of Test:</vt:lpstr>
      <vt:lpstr>Importance of Test:</vt:lpstr>
      <vt:lpstr>McMurray Test</vt:lpstr>
      <vt:lpstr>Performing the Test:</vt:lpstr>
      <vt:lpstr>PowerPoint Presentation</vt:lpstr>
      <vt:lpstr>Pivot-Shift Test</vt:lpstr>
      <vt:lpstr>Performing the Test:</vt:lpstr>
      <vt:lpstr>PowerPoint Presentation</vt:lpstr>
      <vt:lpstr>Posterior Drawer Test</vt:lpstr>
      <vt:lpstr>Performing the Test:</vt:lpstr>
      <vt:lpstr>Finkelstein Test</vt:lpstr>
      <vt:lpstr>Performing the Test: </vt:lpstr>
      <vt:lpstr>Phalen's Test</vt:lpstr>
      <vt:lpstr>Performing the Test: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آزمون های آسیب شناسی</dc:title>
  <dc:creator>mohsenavandi</dc:creator>
  <cp:lastModifiedBy>Mohsen</cp:lastModifiedBy>
  <cp:revision>48</cp:revision>
  <dcterms:created xsi:type="dcterms:W3CDTF">2006-08-16T00:00:00Z</dcterms:created>
  <dcterms:modified xsi:type="dcterms:W3CDTF">2021-11-07T09:34:49Z</dcterms:modified>
</cp:coreProperties>
</file>