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Biological basis of maximal power  production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419600"/>
            <a:ext cx="7086600" cy="6096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Prue </a:t>
            </a:r>
            <a:r>
              <a:rPr lang="en-US" dirty="0" err="1">
                <a:solidFill>
                  <a:schemeClr val="tx1"/>
                </a:solidFill>
              </a:rPr>
              <a:t>Cormie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467600" y="533400"/>
            <a:ext cx="828675" cy="11715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Arial" pitchFamily="34" charset="0"/>
                <a:cs typeface="Arial" pitchFamily="34" charset="0"/>
              </a:rPr>
              <a:t>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Type of Muscle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The ability of muscle to generate </a:t>
            </a:r>
            <a:r>
              <a:rPr lang="en-US" dirty="0" smtClean="0"/>
              <a:t>maximal power </a:t>
            </a:r>
            <a:r>
              <a:rPr lang="en-US" dirty="0"/>
              <a:t>is influenced by </a:t>
            </a:r>
            <a:r>
              <a:rPr lang="en-US" dirty="0">
                <a:solidFill>
                  <a:srgbClr val="FF0000"/>
                </a:solidFill>
              </a:rPr>
              <a:t>the type of action </a:t>
            </a:r>
            <a:r>
              <a:rPr lang="en-US" dirty="0" smtClean="0"/>
              <a:t>involved; </a:t>
            </a:r>
            <a:r>
              <a:rPr lang="en-US" dirty="0" smtClean="0">
                <a:solidFill>
                  <a:srgbClr val="FF0000"/>
                </a:solidFill>
              </a:rPr>
              <a:t>eccentric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>
                <a:solidFill>
                  <a:srgbClr val="FF0000"/>
                </a:solidFill>
              </a:rPr>
              <a:t>concentric</a:t>
            </a:r>
            <a:r>
              <a:rPr lang="en-US" dirty="0"/>
              <a:t> contractions as well as </a:t>
            </a:r>
            <a:r>
              <a:rPr lang="en-US" dirty="0" smtClean="0"/>
              <a:t>actions </a:t>
            </a:r>
            <a:r>
              <a:rPr lang="en-US" dirty="0"/>
              <a:t>involving the combination of eccentric, </a:t>
            </a:r>
            <a:r>
              <a:rPr lang="en-US" dirty="0" smtClean="0"/>
              <a:t>isometric </a:t>
            </a:r>
            <a:r>
              <a:rPr lang="en-US" dirty="0"/>
              <a:t>and/or concentric </a:t>
            </a:r>
            <a:r>
              <a:rPr lang="en-US" dirty="0" smtClean="0"/>
              <a:t>contractions.</a:t>
            </a:r>
          </a:p>
          <a:p>
            <a:r>
              <a:rPr lang="en-US" dirty="0"/>
              <a:t>the mechanisms responsible for improved performance during SSC </a:t>
            </a:r>
            <a:r>
              <a:rPr lang="en-US" dirty="0" smtClean="0"/>
              <a:t>movements </a:t>
            </a:r>
            <a:r>
              <a:rPr lang="en-US" dirty="0"/>
              <a:t>are an issue of debate amongst </a:t>
            </a:r>
            <a:r>
              <a:rPr lang="en-US" dirty="0" smtClean="0"/>
              <a:t>researchers.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6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SSC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/>
              <a:t>SSC compared with concentric-only </a:t>
            </a:r>
            <a:r>
              <a:rPr lang="en-US" dirty="0" smtClean="0"/>
              <a:t>movements is </a:t>
            </a:r>
            <a:r>
              <a:rPr lang="en-US" dirty="0"/>
              <a:t>based on the fact that it takes time for muscle </a:t>
            </a:r>
            <a:r>
              <a:rPr lang="en-US" dirty="0" smtClean="0"/>
              <a:t>to generate </a:t>
            </a:r>
            <a:r>
              <a:rPr lang="en-US" dirty="0"/>
              <a:t>force (due to time constraints </a:t>
            </a:r>
            <a:r>
              <a:rPr lang="en-US" dirty="0" smtClean="0"/>
              <a:t>imposed by </a:t>
            </a:r>
            <a:r>
              <a:rPr lang="en-US" dirty="0">
                <a:solidFill>
                  <a:srgbClr val="FF0000"/>
                </a:solidFill>
              </a:rPr>
              <a:t>stimulation, excitation and contraction </a:t>
            </a:r>
            <a:r>
              <a:rPr lang="en-US" dirty="0" smtClean="0"/>
              <a:t>dynamics.</a:t>
            </a:r>
          </a:p>
          <a:p>
            <a:r>
              <a:rPr lang="en-US" dirty="0"/>
              <a:t>have enhanced power </a:t>
            </a:r>
            <a:r>
              <a:rPr lang="en-US" dirty="0" smtClean="0"/>
              <a:t>generation capability </a:t>
            </a:r>
            <a:r>
              <a:rPr lang="en-US" dirty="0"/>
              <a:t>due to the </a:t>
            </a:r>
            <a:r>
              <a:rPr lang="en-US" dirty="0">
                <a:solidFill>
                  <a:srgbClr val="FF0000"/>
                </a:solidFill>
              </a:rPr>
              <a:t>greater distance</a:t>
            </a:r>
            <a:r>
              <a:rPr lang="en-US" dirty="0"/>
              <a:t> over </a:t>
            </a:r>
            <a:r>
              <a:rPr lang="en-US" dirty="0" smtClean="0"/>
              <a:t>which force </a:t>
            </a:r>
            <a:r>
              <a:rPr lang="en-US" dirty="0"/>
              <a:t>can be developed compared with concentric-only </a:t>
            </a:r>
            <a:r>
              <a:rPr lang="en-US" dirty="0" smtClean="0"/>
              <a:t> movements </a:t>
            </a:r>
            <a:r>
              <a:rPr lang="en-US" dirty="0"/>
              <a:t>(i.e. based on the </a:t>
            </a:r>
            <a:r>
              <a:rPr lang="en-US" dirty="0" smtClean="0"/>
              <a:t>work-energy relationship</a:t>
            </a:r>
            <a:r>
              <a:rPr lang="en-US" dirty="0"/>
              <a:t>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607" y="1676400"/>
            <a:ext cx="4880919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44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SSC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Storage and Utilization of Elastic </a:t>
            </a:r>
            <a:r>
              <a:rPr lang="en-US" dirty="0" smtClean="0"/>
              <a:t>Energy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133600"/>
            <a:ext cx="6457950" cy="44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6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SSC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/>
              <a:t>The stretch reflex </a:t>
            </a:r>
            <a:r>
              <a:rPr lang="en-US" dirty="0" smtClean="0"/>
              <a:t>subsequently </a:t>
            </a:r>
            <a:r>
              <a:rPr lang="en-US" dirty="0"/>
              <a:t>increases muscle stimulation, resulting </a:t>
            </a:r>
            <a:r>
              <a:rPr lang="en-US" dirty="0" smtClean="0"/>
              <a:t>in increased </a:t>
            </a:r>
            <a:r>
              <a:rPr lang="en-US" dirty="0"/>
              <a:t>contraction force during the </a:t>
            </a:r>
            <a:r>
              <a:rPr lang="en-US" dirty="0" smtClean="0"/>
              <a:t>concentric phase </a:t>
            </a:r>
            <a:r>
              <a:rPr lang="en-US" dirty="0"/>
              <a:t>and ultimately contributes to </a:t>
            </a:r>
            <a:r>
              <a:rPr lang="en-US" dirty="0" smtClean="0"/>
              <a:t>enhanced maximal </a:t>
            </a:r>
            <a:r>
              <a:rPr lang="en-US" dirty="0"/>
              <a:t>power output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52600"/>
            <a:ext cx="200025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10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2590800"/>
            <a:ext cx="2552700" cy="352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752600"/>
            <a:ext cx="2486025" cy="542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533400"/>
            <a:ext cx="3381375" cy="361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0600" y="3155084"/>
            <a:ext cx="21526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13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Power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Empirical evidence supported by pre-</a:t>
            </a:r>
            <a:r>
              <a:rPr lang="en-US" dirty="0" err="1"/>
              <a:t>vious</a:t>
            </a:r>
            <a:r>
              <a:rPr lang="en-US" dirty="0"/>
              <a:t> research has shown that superior </a:t>
            </a:r>
            <a:r>
              <a:rPr lang="en-US" dirty="0" smtClean="0"/>
              <a:t>ability to </a:t>
            </a:r>
            <a:r>
              <a:rPr lang="en-US" dirty="0"/>
              <a:t>generate maximal power typically results </a:t>
            </a:r>
            <a:r>
              <a:rPr lang="en-US" dirty="0" smtClean="0"/>
              <a:t>in enhanced </a:t>
            </a:r>
            <a:r>
              <a:rPr lang="en-US" dirty="0"/>
              <a:t>athletic </a:t>
            </a:r>
            <a:r>
              <a:rPr lang="en-US" dirty="0" smtClean="0"/>
              <a:t>performance.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Muscle </a:t>
            </a:r>
            <a:r>
              <a:rPr lang="en-US" b="1" dirty="0"/>
              <a:t>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Force-Velocity Relationship</a:t>
            </a:r>
          </a:p>
          <a:p>
            <a:r>
              <a:rPr lang="en-US" dirty="0" smtClean="0"/>
              <a:t>length-Tension </a:t>
            </a:r>
            <a:r>
              <a:rPr lang="en-US" dirty="0"/>
              <a:t>Relationship</a:t>
            </a:r>
            <a:endParaRPr lang="en-US" dirty="0" smtClean="0"/>
          </a:p>
          <a:p>
            <a:r>
              <a:rPr lang="en-US" dirty="0" smtClean="0"/>
              <a:t>Type </a:t>
            </a:r>
            <a:r>
              <a:rPr lang="en-US" dirty="0"/>
              <a:t>of Muscle Action</a:t>
            </a:r>
          </a:p>
        </p:txBody>
      </p:sp>
    </p:spTree>
    <p:extLst>
      <p:ext uri="{BB962C8B-B14F-4D97-AF65-F5344CB8AC3E}">
        <p14:creationId xmlns:p14="http://schemas.microsoft.com/office/powerpoint/2010/main" val="408748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Force-Velocity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inverse relationship between the force and </a:t>
            </a:r>
            <a:r>
              <a:rPr lang="en-US" dirty="0" smtClean="0"/>
              <a:t>velocity </a:t>
            </a:r>
            <a:r>
              <a:rPr lang="en-US" dirty="0"/>
              <a:t>during concentric muscle contraction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667000"/>
            <a:ext cx="4827750" cy="3776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5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Force-Velocity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actin-myosin </a:t>
            </a:r>
            <a:r>
              <a:rPr lang="en-US" dirty="0"/>
              <a:t>cross-bridge </a:t>
            </a:r>
            <a:r>
              <a:rPr lang="en-US" dirty="0" smtClean="0"/>
              <a:t>cycling</a:t>
            </a:r>
          </a:p>
          <a:p>
            <a:r>
              <a:rPr lang="en-US" dirty="0"/>
              <a:t>Specifically, because it takes a </a:t>
            </a:r>
            <a:r>
              <a:rPr lang="en-US" dirty="0" smtClean="0"/>
              <a:t>fixed amount of time for cross-bridges to attach</a:t>
            </a:r>
            <a:r>
              <a:rPr lang="en-US" b="1" dirty="0" smtClean="0"/>
              <a:t> </a:t>
            </a:r>
            <a:r>
              <a:rPr lang="en-US" dirty="0" smtClean="0"/>
              <a:t>and detach.</a:t>
            </a:r>
          </a:p>
          <a:p>
            <a:r>
              <a:rPr lang="en-US" dirty="0"/>
              <a:t>total number of cross-bridges attached  </a:t>
            </a:r>
            <a:r>
              <a:rPr lang="en-US" dirty="0" smtClean="0"/>
              <a:t>decreases </a:t>
            </a:r>
            <a:r>
              <a:rPr lang="en-US" dirty="0"/>
              <a:t>with increasing velocity of muscle </a:t>
            </a:r>
            <a:r>
              <a:rPr lang="en-US" dirty="0" smtClean="0"/>
              <a:t>shortening.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6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Force-Velocity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Due to the fact that the amount of force generated by a muscle depends on the </a:t>
            </a:r>
            <a:r>
              <a:rPr lang="en-US" dirty="0">
                <a:solidFill>
                  <a:srgbClr val="FF0000"/>
                </a:solidFill>
              </a:rPr>
              <a:t>number of attached cross- bridges</a:t>
            </a:r>
            <a:r>
              <a:rPr lang="en-US" dirty="0"/>
              <a:t>, force production </a:t>
            </a:r>
            <a:r>
              <a:rPr lang="en-US" dirty="0">
                <a:solidFill>
                  <a:srgbClr val="FF0000"/>
                </a:solidFill>
              </a:rPr>
              <a:t>decreases</a:t>
            </a:r>
            <a:r>
              <a:rPr lang="en-US" dirty="0"/>
              <a:t> as the </a:t>
            </a:r>
            <a:r>
              <a:rPr lang="en-US" dirty="0" smtClean="0"/>
              <a:t>velocity </a:t>
            </a:r>
            <a:r>
              <a:rPr lang="en-US" dirty="0"/>
              <a:t>of the contraction </a:t>
            </a:r>
            <a:r>
              <a:rPr lang="en-US" dirty="0">
                <a:solidFill>
                  <a:srgbClr val="FF0000"/>
                </a:solidFill>
              </a:rPr>
              <a:t>increases</a:t>
            </a:r>
            <a:r>
              <a:rPr lang="en-US" dirty="0"/>
              <a:t> and power, therefore, is maximized at a combination of </a:t>
            </a:r>
            <a:r>
              <a:rPr lang="en-US" dirty="0" smtClean="0"/>
              <a:t>submaximal </a:t>
            </a:r>
            <a:r>
              <a:rPr lang="en-US" dirty="0"/>
              <a:t>force and velocity </a:t>
            </a:r>
            <a:r>
              <a:rPr lang="en-US" dirty="0" smtClean="0"/>
              <a:t>values.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56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Force-Velocity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Maximal </a:t>
            </a:r>
            <a:r>
              <a:rPr lang="en-US" dirty="0"/>
              <a:t>muscular power is therefore determined </a:t>
            </a:r>
            <a:r>
              <a:rPr lang="en-US" dirty="0" smtClean="0"/>
              <a:t>by the </a:t>
            </a:r>
            <a:r>
              <a:rPr lang="en-US" dirty="0"/>
              <a:t>parameters of the force-velocity </a:t>
            </a:r>
            <a:r>
              <a:rPr lang="en-US" dirty="0" smtClean="0"/>
              <a:t>relationship:</a:t>
            </a:r>
          </a:p>
          <a:p>
            <a:r>
              <a:rPr lang="en-US" dirty="0"/>
              <a:t>maximal isometric force (</a:t>
            </a:r>
            <a:r>
              <a:rPr lang="en-US" dirty="0" err="1"/>
              <a:t>Fmax</a:t>
            </a:r>
            <a:r>
              <a:rPr lang="en-US" dirty="0"/>
              <a:t>), </a:t>
            </a:r>
            <a:endParaRPr lang="en-US" dirty="0" smtClean="0"/>
          </a:p>
          <a:p>
            <a:r>
              <a:rPr lang="en-US" dirty="0" smtClean="0"/>
              <a:t>maximal velocity of </a:t>
            </a:r>
            <a:r>
              <a:rPr lang="en-US" dirty="0"/>
              <a:t>shortening (</a:t>
            </a:r>
            <a:r>
              <a:rPr lang="en-US" dirty="0" err="1"/>
              <a:t>Vmax</a:t>
            </a:r>
            <a:r>
              <a:rPr lang="en-US" dirty="0"/>
              <a:t>) and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degree of </a:t>
            </a:r>
            <a:r>
              <a:rPr lang="en-US" dirty="0" smtClean="0"/>
              <a:t>curvature (defined </a:t>
            </a:r>
            <a:r>
              <a:rPr lang="en-US" dirty="0"/>
              <a:t>by </a:t>
            </a:r>
            <a:r>
              <a:rPr lang="en-US" dirty="0" smtClean="0"/>
              <a:t>a/</a:t>
            </a:r>
            <a:r>
              <a:rPr lang="en-US" dirty="0" err="1" smtClean="0"/>
              <a:t>Fmax</a:t>
            </a:r>
            <a:r>
              <a:rPr lang="en-US" dirty="0" smtClean="0"/>
              <a:t> or </a:t>
            </a:r>
            <a:r>
              <a:rPr lang="en-US" dirty="0"/>
              <a:t>b/</a:t>
            </a:r>
            <a:r>
              <a:rPr lang="en-US" dirty="0" err="1"/>
              <a:t>Vmax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105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Length-Tension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The ability of skeletal muscle to generate force is critically dependent on </a:t>
            </a:r>
            <a:r>
              <a:rPr lang="en-US" dirty="0">
                <a:solidFill>
                  <a:srgbClr val="FF0000"/>
                </a:solidFill>
              </a:rPr>
              <a:t>sarcomere </a:t>
            </a:r>
            <a:r>
              <a:rPr lang="en-US" dirty="0" smtClean="0">
                <a:solidFill>
                  <a:srgbClr val="FF0000"/>
                </a:solidFill>
              </a:rPr>
              <a:t>length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819400"/>
            <a:ext cx="7931822" cy="348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55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Length-Tension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Stretching a </a:t>
            </a:r>
            <a:r>
              <a:rPr lang="en-US" dirty="0" smtClean="0"/>
              <a:t>sarcomere </a:t>
            </a:r>
            <a:r>
              <a:rPr lang="en-US" dirty="0">
                <a:solidFill>
                  <a:srgbClr val="FF0000"/>
                </a:solidFill>
              </a:rPr>
              <a:t>beyond</a:t>
            </a:r>
            <a:r>
              <a:rPr lang="en-US" dirty="0"/>
              <a:t> the optimal length also reduces </a:t>
            </a:r>
            <a:r>
              <a:rPr lang="en-US" dirty="0" smtClean="0"/>
              <a:t>the force </a:t>
            </a:r>
            <a:r>
              <a:rPr lang="en-US" dirty="0"/>
              <a:t>production capacity. At longer </a:t>
            </a:r>
            <a:r>
              <a:rPr lang="en-US" dirty="0" smtClean="0"/>
              <a:t>lengths, cross-bridge </a:t>
            </a:r>
            <a:r>
              <a:rPr lang="en-US" dirty="0"/>
              <a:t>interaction is decreased as a result </a:t>
            </a:r>
            <a:r>
              <a:rPr lang="en-US" dirty="0" smtClean="0"/>
              <a:t>of less </a:t>
            </a:r>
            <a:r>
              <a:rPr lang="en-US" dirty="0"/>
              <a:t>overlap between actin and myosin </a:t>
            </a:r>
            <a:r>
              <a:rPr lang="en-US" dirty="0" smtClean="0"/>
              <a:t>filaments.</a:t>
            </a:r>
          </a:p>
          <a:p>
            <a:r>
              <a:rPr lang="en-US" dirty="0" smtClean="0"/>
              <a:t>therefore, muscular </a:t>
            </a:r>
            <a:r>
              <a:rPr lang="en-US" dirty="0"/>
              <a:t>force may be increased with a </a:t>
            </a:r>
            <a:r>
              <a:rPr lang="en-US" dirty="0" smtClean="0">
                <a:solidFill>
                  <a:srgbClr val="FF0000"/>
                </a:solidFill>
              </a:rPr>
              <a:t>slight stretch </a:t>
            </a:r>
            <a:r>
              <a:rPr lang="en-US" dirty="0"/>
              <a:t>prior to </a:t>
            </a:r>
            <a:r>
              <a:rPr lang="en-US" dirty="0" smtClean="0"/>
              <a:t>activation.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2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404</Words>
  <Application>Microsoft Office PowerPoint</Application>
  <PresentationFormat>On-screen Show (4:3)</PresentationFormat>
  <Paragraphs>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Office Theme</vt:lpstr>
      <vt:lpstr> Biological basis of maximal power  production</vt:lpstr>
      <vt:lpstr>Power</vt:lpstr>
      <vt:lpstr>Muscle Mechanics</vt:lpstr>
      <vt:lpstr>Force-Velocity Relationship</vt:lpstr>
      <vt:lpstr>Force-Velocity Relationship</vt:lpstr>
      <vt:lpstr>Force-Velocity Relationship</vt:lpstr>
      <vt:lpstr>Force-Velocity Relationship</vt:lpstr>
      <vt:lpstr>Length-Tension Relationship</vt:lpstr>
      <vt:lpstr>Length-Tension Relationship</vt:lpstr>
      <vt:lpstr>Type of Muscle Action</vt:lpstr>
      <vt:lpstr>SSC</vt:lpstr>
      <vt:lpstr>SSC</vt:lpstr>
      <vt:lpstr>SSC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Resistance Training</dc:title>
  <dc:creator>sport advisor</dc:creator>
  <cp:lastModifiedBy>Windows User</cp:lastModifiedBy>
  <cp:revision>259</cp:revision>
  <dcterms:created xsi:type="dcterms:W3CDTF">2006-08-16T00:00:00Z</dcterms:created>
  <dcterms:modified xsi:type="dcterms:W3CDTF">2019-04-24T03:32:17Z</dcterms:modified>
</cp:coreProperties>
</file>