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9" r:id="rId49"/>
    <p:sldId id="328" r:id="rId50"/>
    <p:sldId id="330" r:id="rId51"/>
    <p:sldId id="331" r:id="rId52"/>
    <p:sldId id="333" r:id="rId53"/>
    <p:sldId id="332" r:id="rId54"/>
    <p:sldId id="334" r:id="rId55"/>
    <p:sldId id="335" r:id="rId56"/>
    <p:sldId id="336" r:id="rId57"/>
    <p:sldId id="338" r:id="rId58"/>
    <p:sldId id="337" r:id="rId59"/>
    <p:sldId id="340" r:id="rId60"/>
    <p:sldId id="339" r:id="rId61"/>
    <p:sldId id="341" r:id="rId62"/>
    <p:sldId id="342" r:id="rId63"/>
    <p:sldId id="343" r:id="rId64"/>
    <p:sldId id="344" r:id="rId65"/>
    <p:sldId id="345" r:id="rId66"/>
    <p:sldId id="346" r:id="rId67"/>
    <p:sldId id="347" r:id="rId68"/>
    <p:sldId id="348" r:id="rId69"/>
    <p:sldId id="349" r:id="rId70"/>
    <p:sldId id="350" r:id="rId71"/>
    <p:sldId id="351" r:id="rId72"/>
    <p:sldId id="352" r:id="rId73"/>
    <p:sldId id="353" r:id="rId74"/>
    <p:sldId id="354" r:id="rId75"/>
    <p:sldId id="355" r:id="rId76"/>
    <p:sldId id="356" r:id="rId77"/>
    <p:sldId id="357" r:id="rId78"/>
    <p:sldId id="358" r:id="rId79"/>
    <p:sldId id="359" r:id="rId80"/>
    <p:sldId id="360" r:id="rId81"/>
    <p:sldId id="361" r:id="rId82"/>
    <p:sldId id="362" r:id="rId83"/>
    <p:sldId id="363" r:id="rId84"/>
    <p:sldId id="364" r:id="rId85"/>
    <p:sldId id="365" r:id="rId86"/>
    <p:sldId id="366" r:id="rId87"/>
    <p:sldId id="367" r:id="rId88"/>
    <p:sldId id="368" r:id="rId89"/>
    <p:sldId id="369" r:id="rId90"/>
    <p:sldId id="370" r:id="rId91"/>
    <p:sldId id="371" r:id="rId92"/>
    <p:sldId id="372" r:id="rId93"/>
    <p:sldId id="373" r:id="rId94"/>
    <p:sldId id="374" r:id="rId95"/>
    <p:sldId id="375" r:id="rId96"/>
    <p:sldId id="376" r:id="rId97"/>
    <p:sldId id="377" r:id="rId98"/>
    <p:sldId id="378" r:id="rId99"/>
    <p:sldId id="379" r:id="rId100"/>
    <p:sldId id="380" r:id="rId101"/>
    <p:sldId id="381" r:id="rId102"/>
    <p:sldId id="382" r:id="rId103"/>
    <p:sldId id="383" r:id="rId104"/>
    <p:sldId id="384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83" autoAdjust="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0CD11-2309-484E-9240-37BE792E738F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D4FFE-093B-4BAB-A08E-73BF50A55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0126-3A44-4DB1-8934-58D591EA341A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6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F9-508A-4794-9B31-7AD3825C75F8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4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9146-532D-4811-A9B1-8B3C290424C7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F2D-E5BA-429F-BA53-DD825C7F666C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8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7E04-BE2E-4542-A28B-077A9D5AD5C3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4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ABC-F77C-4A72-BE62-927A2634642D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2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53CD-B40F-4C7B-92EA-111275DA10F7}" type="datetime1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5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B132-C81B-487F-AE05-6FE154BBFD61}" type="datetime1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3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1F12-C167-4C72-AA53-90656CF5A190}" type="datetime1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39BC-81A1-413B-936A-74E2781594E8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1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D899-996E-4117-8E8B-1DA5E39CDF1D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2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98CC-767A-4EA8-B45D-F7A773EFF315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7" y="1122363"/>
            <a:ext cx="6326909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Oxford Textbook of</a:t>
            </a:r>
            <a:br>
              <a:rPr lang="en-US" b="1" dirty="0"/>
            </a:br>
            <a:r>
              <a:rPr lang="en-US" dirty="0"/>
              <a:t>Children’s Sport</a:t>
            </a:r>
            <a:br>
              <a:rPr lang="en-US" dirty="0"/>
            </a:br>
            <a:r>
              <a:rPr lang="en-US" dirty="0"/>
              <a:t>and Exercise</a:t>
            </a:r>
            <a:br>
              <a:rPr lang="en-US" dirty="0"/>
            </a:br>
            <a:r>
              <a:rPr lang="en-US" dirty="0"/>
              <a:t>Medicine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4472" y="4488728"/>
            <a:ext cx="4257964" cy="1655762"/>
          </a:xfrm>
        </p:spPr>
        <p:txBody>
          <a:bodyPr/>
          <a:lstStyle/>
          <a:p>
            <a:r>
              <a:rPr lang="en-US" b="1" dirty="0"/>
              <a:t>Neil </a:t>
            </a:r>
            <a:r>
              <a:rPr lang="en-US" b="1" dirty="0" smtClean="0"/>
              <a:t>Armstrong</a:t>
            </a:r>
          </a:p>
          <a:p>
            <a:r>
              <a:rPr lang="en-US" b="1" dirty="0"/>
              <a:t>Willem van </a:t>
            </a:r>
            <a:r>
              <a:rPr lang="en-US" b="1" dirty="0" err="1"/>
              <a:t>Mechelen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037" y="-1"/>
            <a:ext cx="5781964" cy="6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5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Assessment of maturity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4"/>
            <a:ext cx="10515600" cy="4572000"/>
          </a:xfrm>
        </p:spPr>
        <p:txBody>
          <a:bodyPr>
            <a:noAutofit/>
          </a:bodyPr>
          <a:lstStyle/>
          <a:p>
            <a:r>
              <a:rPr lang="en-US" sz="3200" dirty="0"/>
              <a:t>Maturity status refers to the </a:t>
            </a:r>
            <a:r>
              <a:rPr lang="en-US" sz="3200" dirty="0">
                <a:solidFill>
                  <a:srgbClr val="FF0000"/>
                </a:solidFill>
              </a:rPr>
              <a:t>level</a:t>
            </a:r>
            <a:r>
              <a:rPr lang="en-US" sz="3200" dirty="0"/>
              <a:t> or state of </a:t>
            </a:r>
            <a:r>
              <a:rPr lang="en-US" sz="3200" dirty="0">
                <a:solidFill>
                  <a:srgbClr val="FF0000"/>
                </a:solidFill>
              </a:rPr>
              <a:t>maturation</a:t>
            </a:r>
            <a:r>
              <a:rPr lang="en-US" sz="3200" dirty="0"/>
              <a:t> at the </a:t>
            </a:r>
            <a:r>
              <a:rPr lang="en-US" sz="3200" dirty="0" smtClean="0">
                <a:solidFill>
                  <a:srgbClr val="FF0000"/>
                </a:solidFill>
              </a:rPr>
              <a:t>CA of </a:t>
            </a:r>
            <a:r>
              <a:rPr lang="en-US" sz="3200" dirty="0">
                <a:solidFill>
                  <a:srgbClr val="FF0000"/>
                </a:solidFill>
              </a:rPr>
              <a:t>observation</a:t>
            </a:r>
            <a:r>
              <a:rPr lang="en-US" sz="3200" dirty="0"/>
              <a:t>. Indicators of </a:t>
            </a:r>
            <a:r>
              <a:rPr lang="en-US" sz="3200" dirty="0">
                <a:solidFill>
                  <a:srgbClr val="FF0000"/>
                </a:solidFill>
              </a:rPr>
              <a:t>skeletal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0000"/>
                </a:solidFill>
              </a:rPr>
              <a:t>pubertal</a:t>
            </a:r>
            <a:r>
              <a:rPr lang="en-US" sz="3200" dirty="0"/>
              <a:t> maturation </a:t>
            </a:r>
            <a:r>
              <a:rPr lang="en-US" sz="3200" dirty="0" smtClean="0"/>
              <a:t>are used </a:t>
            </a:r>
            <a:r>
              <a:rPr lang="en-US" sz="3200" dirty="0"/>
              <a:t>most often</a:t>
            </a:r>
            <a:r>
              <a:rPr lang="en-US" sz="3200" dirty="0" smtClean="0"/>
              <a:t>.</a:t>
            </a:r>
          </a:p>
          <a:p>
            <a:r>
              <a:rPr lang="en-US" b="1" dirty="0"/>
              <a:t>Skeletal </a:t>
            </a:r>
            <a:r>
              <a:rPr lang="en-US" b="1" dirty="0" smtClean="0"/>
              <a:t>age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Skeletal maturation </a:t>
            </a:r>
            <a:r>
              <a:rPr lang="en-US" sz="3600" dirty="0"/>
              <a:t>is estimated as skeletal age (SA) derived </a:t>
            </a:r>
            <a:r>
              <a:rPr lang="en-US" sz="3600" dirty="0" smtClean="0"/>
              <a:t>from evaluation </a:t>
            </a:r>
            <a:r>
              <a:rPr lang="en-US" sz="3600" dirty="0"/>
              <a:t>of the </a:t>
            </a:r>
            <a:r>
              <a:rPr lang="en-US" sz="3600" dirty="0">
                <a:solidFill>
                  <a:srgbClr val="FF0000"/>
                </a:solidFill>
              </a:rPr>
              <a:t>bones</a:t>
            </a:r>
            <a:r>
              <a:rPr lang="en-US" sz="3600" dirty="0"/>
              <a:t> of the hand and </a:t>
            </a:r>
            <a:r>
              <a:rPr lang="en-US" sz="3600" dirty="0">
                <a:solidFill>
                  <a:srgbClr val="FF0000"/>
                </a:solidFill>
              </a:rPr>
              <a:t>wrist</a:t>
            </a:r>
            <a:r>
              <a:rPr lang="en-US" sz="3600" dirty="0"/>
              <a:t> viewed on a </a:t>
            </a:r>
            <a:r>
              <a:rPr lang="en-US" sz="3600" dirty="0" smtClean="0"/>
              <a:t>standard radiograph.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Three</a:t>
            </a:r>
            <a:r>
              <a:rPr lang="en-US" sz="3200" dirty="0"/>
              <a:t> methods are commonly used to estimate SA of the </a:t>
            </a:r>
            <a:r>
              <a:rPr lang="en-US" sz="3200" dirty="0" smtClean="0"/>
              <a:t>hand wrist</a:t>
            </a:r>
            <a:r>
              <a:rPr lang="en-US" sz="3200" dirty="0"/>
              <a:t>.</a:t>
            </a: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948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249382"/>
            <a:ext cx="11349872" cy="1108364"/>
          </a:xfrm>
        </p:spPr>
        <p:txBody>
          <a:bodyPr>
            <a:normAutofit/>
          </a:bodyPr>
          <a:lstStyle/>
          <a:p>
            <a:r>
              <a:rPr lang="en-US" b="1" dirty="0"/>
              <a:t>Spontaneous movements and reflexes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/>
          </a:bodyPr>
          <a:lstStyle/>
          <a:p>
            <a:r>
              <a:rPr lang="en-US" dirty="0"/>
              <a:t>Thus as the </a:t>
            </a:r>
            <a:r>
              <a:rPr lang="en-US" dirty="0">
                <a:solidFill>
                  <a:srgbClr val="FF0000"/>
                </a:solidFill>
              </a:rPr>
              <a:t>stepping reflex </a:t>
            </a:r>
            <a:r>
              <a:rPr lang="en-US" dirty="0" smtClean="0">
                <a:solidFill>
                  <a:srgbClr val="FF0000"/>
                </a:solidFill>
              </a:rPr>
              <a:t>disappears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infants</a:t>
            </a:r>
            <a:r>
              <a:rPr lang="en-US" dirty="0" smtClean="0"/>
              <a:t> </a:t>
            </a:r>
            <a:r>
              <a:rPr lang="en-US" dirty="0"/>
              <a:t>simultaneously experience a </a:t>
            </a:r>
            <a:r>
              <a:rPr lang="en-US" dirty="0">
                <a:solidFill>
                  <a:srgbClr val="FF0000"/>
                </a:solidFill>
              </a:rPr>
              <a:t>rapid gain in mass</a:t>
            </a:r>
            <a:r>
              <a:rPr lang="en-US" dirty="0"/>
              <a:t>, most </a:t>
            </a:r>
            <a:r>
              <a:rPr lang="en-US" dirty="0" smtClean="0"/>
              <a:t>of which </a:t>
            </a:r>
            <a:r>
              <a:rPr lang="en-US" dirty="0"/>
              <a:t>is subcutaneous fat rather than muscle tissue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589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249382"/>
            <a:ext cx="11349872" cy="1108364"/>
          </a:xfrm>
        </p:spPr>
        <p:txBody>
          <a:bodyPr>
            <a:normAutofit/>
          </a:bodyPr>
          <a:lstStyle/>
          <a:p>
            <a:r>
              <a:rPr lang="en-US" b="1" dirty="0"/>
              <a:t>Vision and visual perception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</a:t>
            </a:r>
            <a:r>
              <a:rPr lang="en-US" dirty="0"/>
              <a:t> information </a:t>
            </a:r>
            <a:r>
              <a:rPr lang="en-US" dirty="0">
                <a:solidFill>
                  <a:srgbClr val="FF0000"/>
                </a:solidFill>
              </a:rPr>
              <a:t>is taken into the system </a:t>
            </a:r>
            <a:r>
              <a:rPr lang="en-US" dirty="0"/>
              <a:t>has a </a:t>
            </a:r>
            <a:r>
              <a:rPr lang="en-US" dirty="0">
                <a:solidFill>
                  <a:srgbClr val="FF0000"/>
                </a:solidFill>
              </a:rPr>
              <a:t>profound effect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FF0000"/>
                </a:solidFill>
              </a:rPr>
              <a:t>future </a:t>
            </a:r>
            <a:r>
              <a:rPr lang="en-US" dirty="0">
                <a:solidFill>
                  <a:srgbClr val="FF0000"/>
                </a:solidFill>
              </a:rPr>
              <a:t>actions </a:t>
            </a:r>
            <a:r>
              <a:rPr lang="en-US" dirty="0"/>
              <a:t>and movements</a:t>
            </a:r>
            <a:r>
              <a:rPr lang="en-US" dirty="0" smtClean="0"/>
              <a:t>.</a:t>
            </a:r>
          </a:p>
          <a:p>
            <a:r>
              <a:rPr lang="en-US" dirty="0"/>
              <a:t>While </a:t>
            </a:r>
            <a:r>
              <a:rPr lang="en-US" dirty="0">
                <a:solidFill>
                  <a:srgbClr val="FF0000"/>
                </a:solidFill>
              </a:rPr>
              <a:t>most human senses affect </a:t>
            </a:r>
            <a:r>
              <a:rPr lang="en-US" dirty="0" smtClean="0"/>
              <a:t>the resulting </a:t>
            </a:r>
            <a:r>
              <a:rPr lang="en-US" dirty="0"/>
              <a:t>actions, the </a:t>
            </a:r>
            <a:r>
              <a:rPr lang="en-US" dirty="0">
                <a:solidFill>
                  <a:srgbClr val="FF0000"/>
                </a:solidFill>
              </a:rPr>
              <a:t>primary</a:t>
            </a:r>
            <a:r>
              <a:rPr lang="en-US" dirty="0"/>
              <a:t> source for action early in life, and </a:t>
            </a:r>
            <a:r>
              <a:rPr lang="en-US" dirty="0" smtClean="0"/>
              <a:t>the best </a:t>
            </a:r>
            <a:r>
              <a:rPr lang="en-US" dirty="0"/>
              <a:t>understood, is </a:t>
            </a:r>
            <a:r>
              <a:rPr lang="en-US" dirty="0">
                <a:solidFill>
                  <a:srgbClr val="FF0000"/>
                </a:solidFill>
              </a:rPr>
              <a:t>vision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Vision</a:t>
            </a:r>
            <a:r>
              <a:rPr lang="en-US" dirty="0"/>
              <a:t> specifies the </a:t>
            </a:r>
            <a:r>
              <a:rPr lang="en-US" dirty="0">
                <a:solidFill>
                  <a:srgbClr val="FF0000"/>
                </a:solidFill>
              </a:rPr>
              <a:t>context in which </a:t>
            </a:r>
            <a:r>
              <a:rPr lang="en-US" dirty="0" smtClean="0">
                <a:solidFill>
                  <a:srgbClr val="FF0000"/>
                </a:solidFill>
              </a:rPr>
              <a:t>the body </a:t>
            </a:r>
            <a:r>
              <a:rPr lang="en-US" dirty="0">
                <a:solidFill>
                  <a:srgbClr val="FF0000"/>
                </a:solidFill>
              </a:rPr>
              <a:t>moves</a:t>
            </a:r>
            <a:r>
              <a:rPr lang="en-US" dirty="0"/>
              <a:t>, it controls movements through the use of </a:t>
            </a:r>
            <a:r>
              <a:rPr lang="en-US" dirty="0" smtClean="0">
                <a:solidFill>
                  <a:srgbClr val="FF0000"/>
                </a:solidFill>
              </a:rPr>
              <a:t>feedback</a:t>
            </a:r>
            <a:r>
              <a:rPr lang="en-US" dirty="0" smtClean="0"/>
              <a:t>, it </a:t>
            </a:r>
            <a:r>
              <a:rPr lang="en-US" dirty="0"/>
              <a:t>helps with preplanning movement, and it </a:t>
            </a:r>
            <a:r>
              <a:rPr lang="en-US" dirty="0">
                <a:solidFill>
                  <a:srgbClr val="FF0000"/>
                </a:solidFill>
              </a:rPr>
              <a:t>provides </a:t>
            </a:r>
            <a:r>
              <a:rPr lang="en-US" dirty="0" smtClean="0">
                <a:solidFill>
                  <a:srgbClr val="FF0000"/>
                </a:solidFill>
              </a:rPr>
              <a:t>information </a:t>
            </a:r>
            <a:r>
              <a:rPr lang="en-US" dirty="0" smtClean="0"/>
              <a:t>about </a:t>
            </a:r>
            <a:r>
              <a:rPr lang="en-US" dirty="0"/>
              <a:t>the results of the movement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Vision</a:t>
            </a:r>
            <a:r>
              <a:rPr lang="en-US" dirty="0"/>
              <a:t> also provides </a:t>
            </a:r>
            <a:r>
              <a:rPr lang="en-US" dirty="0" smtClean="0">
                <a:solidFill>
                  <a:srgbClr val="FF0000"/>
                </a:solidFill>
              </a:rPr>
              <a:t>spatial</a:t>
            </a:r>
            <a:r>
              <a:rPr lang="en-US" dirty="0" smtClean="0"/>
              <a:t> information </a:t>
            </a:r>
            <a:r>
              <a:rPr lang="en-US" dirty="0"/>
              <a:t>in the form of </a:t>
            </a:r>
            <a:r>
              <a:rPr lang="en-US" dirty="0">
                <a:solidFill>
                  <a:srgbClr val="FF0000"/>
                </a:solidFill>
              </a:rPr>
              <a:t>location, distance, and size</a:t>
            </a:r>
            <a:r>
              <a:rPr lang="en-US" dirty="0"/>
              <a:t>, and </a:t>
            </a:r>
            <a:r>
              <a:rPr lang="en-US" dirty="0" smtClean="0"/>
              <a:t>provides </a:t>
            </a:r>
            <a:r>
              <a:rPr lang="en-US" dirty="0" smtClean="0">
                <a:solidFill>
                  <a:srgbClr val="FF0000"/>
                </a:solidFill>
              </a:rPr>
              <a:t>temporal</a:t>
            </a:r>
            <a:r>
              <a:rPr lang="en-US" dirty="0" smtClean="0"/>
              <a:t> </a:t>
            </a:r>
            <a:r>
              <a:rPr lang="en-US" dirty="0"/>
              <a:t>information about </a:t>
            </a:r>
            <a:r>
              <a:rPr lang="en-US" dirty="0">
                <a:solidFill>
                  <a:srgbClr val="FF0000"/>
                </a:solidFill>
              </a:rPr>
              <a:t>moving things</a:t>
            </a:r>
            <a:r>
              <a:rPr lang="en-US" dirty="0"/>
              <a:t>, both alive </a:t>
            </a:r>
            <a:r>
              <a:rPr lang="en-US" dirty="0" smtClean="0"/>
              <a:t>and inanimate</a:t>
            </a:r>
            <a:r>
              <a:rPr lang="en-US" dirty="0"/>
              <a:t>, in relation to the self.</a:t>
            </a:r>
          </a:p>
        </p:txBody>
      </p:sp>
    </p:spTree>
    <p:extLst>
      <p:ext uri="{BB962C8B-B14F-4D97-AF65-F5344CB8AC3E}">
        <p14:creationId xmlns:p14="http://schemas.microsoft.com/office/powerpoint/2010/main" val="18949873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249382"/>
            <a:ext cx="11349872" cy="1108364"/>
          </a:xfrm>
        </p:spPr>
        <p:txBody>
          <a:bodyPr>
            <a:normAutofit/>
          </a:bodyPr>
          <a:lstStyle/>
          <a:p>
            <a:r>
              <a:rPr lang="en-US" b="1" dirty="0"/>
              <a:t>Vision and visual perception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/>
          </a:bodyPr>
          <a:lstStyle/>
          <a:p>
            <a:r>
              <a:rPr lang="en-US" dirty="0"/>
              <a:t>At </a:t>
            </a:r>
            <a:r>
              <a:rPr lang="en-US" dirty="0">
                <a:solidFill>
                  <a:srgbClr val="FF0000"/>
                </a:solidFill>
              </a:rPr>
              <a:t>birth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visual</a:t>
            </a:r>
            <a:r>
              <a:rPr lang="en-US" dirty="0"/>
              <a:t> structures are present but </a:t>
            </a:r>
            <a:r>
              <a:rPr lang="en-US" dirty="0">
                <a:solidFill>
                  <a:srgbClr val="FF0000"/>
                </a:solidFill>
              </a:rPr>
              <a:t>immature</a:t>
            </a:r>
            <a:r>
              <a:rPr lang="en-US" dirty="0" smtClean="0"/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Myelinization</a:t>
            </a:r>
            <a:r>
              <a:rPr lang="en-US" dirty="0"/>
              <a:t> has occurred to a </a:t>
            </a:r>
            <a:r>
              <a:rPr lang="en-US" dirty="0">
                <a:solidFill>
                  <a:srgbClr val="FF0000"/>
                </a:solidFill>
              </a:rPr>
              <a:t>certain</a:t>
            </a:r>
            <a:r>
              <a:rPr lang="en-US" dirty="0"/>
              <a:t> extent, but the </a:t>
            </a:r>
            <a:r>
              <a:rPr lang="en-US" dirty="0">
                <a:solidFill>
                  <a:srgbClr val="FF0000"/>
                </a:solidFill>
              </a:rPr>
              <a:t>optic</a:t>
            </a:r>
            <a:r>
              <a:rPr lang="en-US" dirty="0"/>
              <a:t> </a:t>
            </a:r>
            <a:r>
              <a:rPr lang="en-US" dirty="0" smtClean="0"/>
              <a:t>nerve develops </a:t>
            </a:r>
            <a:r>
              <a:rPr lang="en-US" dirty="0"/>
              <a:t>rapidly up to around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months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Newborn acuity </a:t>
            </a:r>
            <a:r>
              <a:rPr lang="en-US" dirty="0"/>
              <a:t>is </a:t>
            </a:r>
            <a:r>
              <a:rPr lang="en-US" dirty="0" smtClean="0"/>
              <a:t>lower than </a:t>
            </a:r>
            <a:r>
              <a:rPr lang="en-US" dirty="0"/>
              <a:t>that at maturity, but by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 months of age, vision has </a:t>
            </a:r>
            <a:r>
              <a:rPr lang="en-US" dirty="0" smtClean="0"/>
              <a:t>developed enough </a:t>
            </a:r>
            <a:r>
              <a:rPr lang="en-US" dirty="0"/>
              <a:t>for the infant to </a:t>
            </a:r>
            <a:r>
              <a:rPr lang="en-US" dirty="0">
                <a:solidFill>
                  <a:srgbClr val="FF0000"/>
                </a:solidFill>
              </a:rPr>
              <a:t>recognize faces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Infants </a:t>
            </a:r>
            <a:r>
              <a:rPr lang="en-US" dirty="0"/>
              <a:t>at around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months of age are relatively accurate in </a:t>
            </a:r>
            <a:r>
              <a:rPr lang="en-US" dirty="0" smtClean="0">
                <a:solidFill>
                  <a:srgbClr val="FF0000"/>
                </a:solidFill>
              </a:rPr>
              <a:t>reaching</a:t>
            </a:r>
            <a:r>
              <a:rPr lang="en-US" dirty="0" smtClean="0"/>
              <a:t> and </a:t>
            </a:r>
            <a:r>
              <a:rPr lang="en-US" dirty="0">
                <a:solidFill>
                  <a:srgbClr val="FF0000"/>
                </a:solidFill>
              </a:rPr>
              <a:t>contacting slow- moving </a:t>
            </a:r>
            <a:r>
              <a:rPr lang="en-US" dirty="0"/>
              <a:t>objects</a:t>
            </a:r>
            <a:r>
              <a:rPr lang="en-US" dirty="0" smtClean="0"/>
              <a:t>;</a:t>
            </a:r>
          </a:p>
          <a:p>
            <a:r>
              <a:rPr lang="en-US" dirty="0"/>
              <a:t>In other words, the infants explore </a:t>
            </a:r>
            <a:r>
              <a:rPr lang="en-US" dirty="0">
                <a:solidFill>
                  <a:srgbClr val="FF0000"/>
                </a:solidFill>
              </a:rPr>
              <a:t>limb movements </a:t>
            </a:r>
            <a:r>
              <a:rPr lang="en-US" dirty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proprioceptive</a:t>
            </a:r>
            <a:r>
              <a:rPr lang="en-US" dirty="0" smtClean="0"/>
              <a:t> and </a:t>
            </a:r>
            <a:r>
              <a:rPr lang="en-US" dirty="0">
                <a:solidFill>
                  <a:srgbClr val="FF0000"/>
                </a:solidFill>
              </a:rPr>
              <a:t>haptic</a:t>
            </a:r>
            <a:r>
              <a:rPr lang="en-US" dirty="0"/>
              <a:t> feedback, followed by a ‘</a:t>
            </a:r>
            <a:r>
              <a:rPr lang="en-US" dirty="0">
                <a:solidFill>
                  <a:srgbClr val="FF0000"/>
                </a:solidFill>
              </a:rPr>
              <a:t>mapping</a:t>
            </a:r>
            <a:r>
              <a:rPr lang="en-US" dirty="0"/>
              <a:t>’ via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visual </a:t>
            </a:r>
            <a:r>
              <a:rPr lang="en-US" dirty="0">
                <a:solidFill>
                  <a:srgbClr val="FF0000"/>
                </a:solidFill>
              </a:rPr>
              <a:t>tracking of reaching and grasping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372284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249382"/>
            <a:ext cx="11349872" cy="1108364"/>
          </a:xfrm>
        </p:spPr>
        <p:txBody>
          <a:bodyPr>
            <a:normAutofit/>
          </a:bodyPr>
          <a:lstStyle/>
          <a:p>
            <a:r>
              <a:rPr lang="en-US" b="1" dirty="0"/>
              <a:t>Motor development 2–7 years of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/>
          </a:bodyPr>
          <a:lstStyle/>
          <a:p>
            <a:r>
              <a:rPr lang="en-US" dirty="0"/>
              <a:t>At </a:t>
            </a:r>
            <a:r>
              <a:rPr lang="en-US" dirty="0">
                <a:solidFill>
                  <a:srgbClr val="FF0000"/>
                </a:solidFill>
              </a:rPr>
              <a:t>2 years </a:t>
            </a:r>
            <a:r>
              <a:rPr lang="en-US" dirty="0"/>
              <a:t>of age, children are capable of a number of basic </a:t>
            </a:r>
            <a:r>
              <a:rPr lang="en-US" dirty="0" smtClean="0"/>
              <a:t>skills, including </a:t>
            </a:r>
            <a:r>
              <a:rPr lang="en-US" dirty="0">
                <a:solidFill>
                  <a:srgbClr val="FF0000"/>
                </a:solidFill>
              </a:rPr>
              <a:t>walking, running, climbing, releasing objects</a:t>
            </a:r>
            <a:r>
              <a:rPr lang="en-US" dirty="0"/>
              <a:t>, a bit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scribbling</a:t>
            </a:r>
            <a:r>
              <a:rPr lang="en-US" dirty="0"/>
              <a:t>, some </a:t>
            </a:r>
            <a:r>
              <a:rPr lang="en-US" dirty="0">
                <a:solidFill>
                  <a:srgbClr val="FF0000"/>
                </a:solidFill>
              </a:rPr>
              <a:t>self- care</a:t>
            </a:r>
            <a:r>
              <a:rPr lang="en-US" dirty="0"/>
              <a:t>, and, in general, using motor skills </a:t>
            </a:r>
            <a:r>
              <a:rPr lang="en-US" dirty="0" smtClean="0"/>
              <a:t>to independently </a:t>
            </a:r>
            <a:r>
              <a:rPr lang="en-US" dirty="0"/>
              <a:t>enjoy and explore their environment</a:t>
            </a:r>
            <a:r>
              <a:rPr lang="en-US" dirty="0" smtClean="0"/>
              <a:t>.</a:t>
            </a:r>
          </a:p>
          <a:p>
            <a:r>
              <a:rPr lang="en-US" b="1" dirty="0"/>
              <a:t>variables in the walking </a:t>
            </a:r>
            <a:r>
              <a:rPr lang="en-US" b="1" dirty="0" smtClean="0"/>
              <a:t>process:</a:t>
            </a:r>
          </a:p>
          <a:p>
            <a:r>
              <a:rPr lang="en-US" dirty="0"/>
              <a:t>These </a:t>
            </a:r>
            <a:r>
              <a:rPr lang="en-US" dirty="0" smtClean="0"/>
              <a:t>variables included </a:t>
            </a:r>
            <a:r>
              <a:rPr lang="en-US" dirty="0"/>
              <a:t>neural maturation and various morphological </a:t>
            </a:r>
            <a:r>
              <a:rPr lang="en-US" dirty="0" smtClean="0"/>
              <a:t>measures such </a:t>
            </a:r>
            <a:r>
              <a:rPr lang="en-US" dirty="0"/>
              <a:t>as height, weight, and leg length, plus practice calculated </a:t>
            </a:r>
            <a:r>
              <a:rPr lang="en-US" dirty="0" smtClean="0"/>
              <a:t>from the </a:t>
            </a:r>
            <a:r>
              <a:rPr lang="en-US" dirty="0"/>
              <a:t>number of days from a child’s first step.</a:t>
            </a:r>
          </a:p>
        </p:txBody>
      </p:sp>
    </p:spTree>
    <p:extLst>
      <p:ext uri="{BB962C8B-B14F-4D97-AF65-F5344CB8AC3E}">
        <p14:creationId xmlns:p14="http://schemas.microsoft.com/office/powerpoint/2010/main" val="121622134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249382"/>
            <a:ext cx="11349872" cy="1108364"/>
          </a:xfrm>
        </p:spPr>
        <p:txBody>
          <a:bodyPr>
            <a:normAutofit/>
          </a:bodyPr>
          <a:lstStyle/>
          <a:p>
            <a:r>
              <a:rPr lang="en-US" b="1" dirty="0"/>
              <a:t>Motor development in later childhood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Between age 6 years and puberty</a:t>
            </a:r>
            <a:r>
              <a:rPr lang="en-US" dirty="0"/>
              <a:t>, a number of </a:t>
            </a:r>
            <a:r>
              <a:rPr lang="en-US" dirty="0" smtClean="0"/>
              <a:t>developmental changes </a:t>
            </a:r>
            <a:r>
              <a:rPr lang="en-US" dirty="0"/>
              <a:t>take place in the child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8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Skeletal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4"/>
            <a:ext cx="10515600" cy="45720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Greulich</a:t>
            </a:r>
            <a:r>
              <a:rPr lang="en-US" b="1" dirty="0">
                <a:solidFill>
                  <a:srgbClr val="FF0000"/>
                </a:solidFill>
              </a:rPr>
              <a:t>- Pyle </a:t>
            </a:r>
            <a:r>
              <a:rPr lang="en-US" b="1" dirty="0" smtClean="0">
                <a:solidFill>
                  <a:srgbClr val="FF0000"/>
                </a:solidFill>
              </a:rPr>
              <a:t>method</a:t>
            </a:r>
          </a:p>
          <a:p>
            <a:r>
              <a:rPr lang="en-US" dirty="0"/>
              <a:t>It is sometimes called the </a:t>
            </a:r>
            <a:r>
              <a:rPr lang="en-US" dirty="0" smtClean="0"/>
              <a:t>atlas method </a:t>
            </a:r>
            <a:r>
              <a:rPr lang="en-US" dirty="0"/>
              <a:t>and was developed on well- off </a:t>
            </a:r>
            <a:r>
              <a:rPr lang="en-US" dirty="0">
                <a:solidFill>
                  <a:srgbClr val="FF0000"/>
                </a:solidFill>
              </a:rPr>
              <a:t>American white </a:t>
            </a:r>
            <a:r>
              <a:rPr lang="en-US" dirty="0" smtClean="0">
                <a:solidFill>
                  <a:srgbClr val="FF0000"/>
                </a:solidFill>
              </a:rPr>
              <a:t>children </a:t>
            </a:r>
            <a:r>
              <a:rPr lang="en-US" dirty="0" smtClean="0"/>
              <a:t>from </a:t>
            </a:r>
            <a:r>
              <a:rPr lang="en-US" dirty="0"/>
              <a:t>Cleveland, Ohio.</a:t>
            </a:r>
            <a:endParaRPr lang="en-US" dirty="0" smtClean="0"/>
          </a:p>
          <a:p>
            <a:r>
              <a:rPr lang="en-US" b="1" dirty="0"/>
              <a:t>Tanner- Whitehouse </a:t>
            </a:r>
            <a:r>
              <a:rPr lang="en-US" b="1" dirty="0" smtClean="0"/>
              <a:t>method</a:t>
            </a:r>
          </a:p>
          <a:p>
            <a:r>
              <a:rPr lang="en-US" dirty="0"/>
              <a:t>The Tanner- Whitehouse (TW</a:t>
            </a:r>
            <a:r>
              <a:rPr lang="en-US" dirty="0" smtClean="0"/>
              <a:t>) </a:t>
            </a:r>
            <a:r>
              <a:rPr lang="en-US" dirty="0"/>
              <a:t>method was developed </a:t>
            </a:r>
            <a:r>
              <a:rPr lang="en-US" dirty="0" smtClean="0"/>
              <a:t>on British </a:t>
            </a:r>
            <a:r>
              <a:rPr lang="en-US" dirty="0"/>
              <a:t>children</a:t>
            </a:r>
            <a:r>
              <a:rPr lang="en-US" dirty="0" smtClean="0"/>
              <a:t>.</a:t>
            </a:r>
          </a:p>
          <a:p>
            <a:r>
              <a:rPr lang="en-US" dirty="0"/>
              <a:t>The method specifies criteria and </a:t>
            </a:r>
            <a:r>
              <a:rPr lang="en-US" dirty="0" smtClean="0"/>
              <a:t>associated maturity </a:t>
            </a:r>
            <a:r>
              <a:rPr lang="en-US" dirty="0"/>
              <a:t>scores for 20 bones: the </a:t>
            </a:r>
            <a:r>
              <a:rPr lang="en-US" dirty="0">
                <a:solidFill>
                  <a:srgbClr val="FF0000"/>
                </a:solidFill>
              </a:rPr>
              <a:t>radius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ulna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metacarpals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phalanges</a:t>
            </a:r>
            <a:r>
              <a:rPr lang="en-US" dirty="0" smtClean="0"/>
              <a:t> </a:t>
            </a:r>
            <a:r>
              <a:rPr lang="en-US" dirty="0"/>
              <a:t>of the first, third, and fifth digits (long bones), and </a:t>
            </a:r>
            <a:r>
              <a:rPr lang="en-US" dirty="0" smtClean="0"/>
              <a:t>for the </a:t>
            </a:r>
            <a:r>
              <a:rPr lang="en-US" dirty="0"/>
              <a:t>carpals except the </a:t>
            </a:r>
            <a:r>
              <a:rPr lang="en-US" dirty="0" smtClean="0"/>
              <a:t>pisiform.</a:t>
            </a:r>
            <a:endParaRPr lang="en-US" b="1" dirty="0" smtClean="0"/>
          </a:p>
          <a:p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1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Skeletal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4"/>
            <a:ext cx="10515600" cy="4572000"/>
          </a:xfrm>
        </p:spPr>
        <p:txBody>
          <a:bodyPr>
            <a:noAutofit/>
          </a:bodyPr>
          <a:lstStyle/>
          <a:p>
            <a:r>
              <a:rPr lang="en-US" sz="3200" dirty="0"/>
              <a:t>Ages at attaining skeletal </a:t>
            </a:r>
            <a:r>
              <a:rPr lang="en-US" sz="3200" dirty="0" smtClean="0"/>
              <a:t>maturity with </a:t>
            </a:r>
            <a:r>
              <a:rPr lang="en-US" sz="3200" dirty="0"/>
              <a:t>the RUS protocol were lowered from </a:t>
            </a:r>
            <a:r>
              <a:rPr lang="en-US" sz="3200" dirty="0">
                <a:solidFill>
                  <a:srgbClr val="FF0000"/>
                </a:solidFill>
              </a:rPr>
              <a:t>18.2 to 16.5 years </a:t>
            </a:r>
            <a:r>
              <a:rPr lang="en-US" sz="3200" dirty="0"/>
              <a:t>in </a:t>
            </a:r>
            <a:r>
              <a:rPr lang="en-US" sz="3200" dirty="0" smtClean="0"/>
              <a:t>boys and </a:t>
            </a:r>
            <a:r>
              <a:rPr lang="en-US" sz="3200" dirty="0"/>
              <a:t>from </a:t>
            </a:r>
            <a:r>
              <a:rPr lang="en-US" sz="3200" dirty="0">
                <a:solidFill>
                  <a:srgbClr val="FF0000"/>
                </a:solidFill>
              </a:rPr>
              <a:t>16.0 to 15.0 </a:t>
            </a:r>
            <a:r>
              <a:rPr lang="en-US" sz="3200" dirty="0"/>
              <a:t>years in girls</a:t>
            </a:r>
            <a:r>
              <a:rPr lang="en-US" sz="3200" dirty="0" smtClean="0"/>
              <a:t>.</a:t>
            </a:r>
          </a:p>
          <a:p>
            <a:r>
              <a:rPr lang="en-US" sz="3200" b="1" dirty="0"/>
              <a:t>Fels </a:t>
            </a:r>
            <a:r>
              <a:rPr lang="en-US" sz="3200" b="1" dirty="0" smtClean="0"/>
              <a:t>method</a:t>
            </a:r>
          </a:p>
          <a:p>
            <a:r>
              <a:rPr lang="en-US" sz="3200" dirty="0"/>
              <a:t>The method specifies criteria for the </a:t>
            </a:r>
            <a:r>
              <a:rPr lang="en-US" sz="3200" dirty="0">
                <a:solidFill>
                  <a:srgbClr val="FF0000"/>
                </a:solidFill>
              </a:rPr>
              <a:t>radius</a:t>
            </a:r>
            <a:r>
              <a:rPr lang="en-US" sz="3200" dirty="0"/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>ulna</a:t>
            </a:r>
            <a:r>
              <a:rPr lang="en-US" sz="3200" dirty="0" smtClean="0"/>
              <a:t>, carpals</a:t>
            </a:r>
            <a:r>
              <a:rPr lang="en-US" sz="3200" dirty="0"/>
              <a:t>, and metacarpals and phalanges of </a:t>
            </a:r>
            <a:r>
              <a:rPr lang="en-US" sz="3200" dirty="0">
                <a:solidFill>
                  <a:srgbClr val="FF0000"/>
                </a:solidFill>
              </a:rPr>
              <a:t>the first, third, and </a:t>
            </a:r>
            <a:r>
              <a:rPr lang="en-US" sz="3200" dirty="0" smtClean="0">
                <a:solidFill>
                  <a:srgbClr val="FF0000"/>
                </a:solidFill>
              </a:rPr>
              <a:t>fifth </a:t>
            </a:r>
            <a:r>
              <a:rPr lang="en-US" sz="3200" dirty="0" smtClean="0"/>
              <a:t>rays</a:t>
            </a:r>
            <a:r>
              <a:rPr lang="en-US" sz="3200" dirty="0"/>
              <a:t>.</a:t>
            </a: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0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Skeletal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4"/>
            <a:ext cx="10515600" cy="4572000"/>
          </a:xfrm>
        </p:spPr>
        <p:txBody>
          <a:bodyPr>
            <a:noAutofit/>
          </a:bodyPr>
          <a:lstStyle/>
          <a:p>
            <a:r>
              <a:rPr lang="en-US" dirty="0"/>
              <a:t>Skeletal maturation is estimated as </a:t>
            </a:r>
            <a:r>
              <a:rPr lang="en-US" dirty="0">
                <a:solidFill>
                  <a:srgbClr val="FF0000"/>
                </a:solidFill>
              </a:rPr>
              <a:t>skeletal age </a:t>
            </a:r>
            <a:r>
              <a:rPr lang="en-US" dirty="0"/>
              <a:t>(SA) derived </a:t>
            </a:r>
            <a:r>
              <a:rPr lang="en-US" dirty="0" smtClean="0"/>
              <a:t>from evaluation </a:t>
            </a:r>
            <a:r>
              <a:rPr lang="en-US" dirty="0"/>
              <a:t>of the bones of the </a:t>
            </a:r>
            <a:r>
              <a:rPr lang="en-US" dirty="0">
                <a:solidFill>
                  <a:srgbClr val="FF0000"/>
                </a:solidFill>
              </a:rPr>
              <a:t>hand and wrist </a:t>
            </a:r>
            <a:r>
              <a:rPr lang="en-US" dirty="0"/>
              <a:t>viewed on a </a:t>
            </a:r>
            <a:r>
              <a:rPr lang="en-US" dirty="0" smtClean="0"/>
              <a:t>standard radiograph.</a:t>
            </a:r>
          </a:p>
          <a:p>
            <a:r>
              <a:rPr lang="en-US" dirty="0"/>
              <a:t>Other parts of the </a:t>
            </a:r>
            <a:r>
              <a:rPr lang="en-US" dirty="0" smtClean="0"/>
              <a:t>skeleton, e.g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knee and foot and ankle</a:t>
            </a:r>
            <a:r>
              <a:rPr lang="en-US" dirty="0"/>
              <a:t>, have also been used to </a:t>
            </a:r>
            <a:r>
              <a:rPr lang="en-US" dirty="0" smtClean="0"/>
              <a:t>derive estimates </a:t>
            </a:r>
            <a:r>
              <a:rPr lang="en-US" dirty="0"/>
              <a:t>of </a:t>
            </a:r>
            <a:r>
              <a:rPr lang="en-US" dirty="0" smtClean="0"/>
              <a:t>SA.</a:t>
            </a:r>
          </a:p>
          <a:p>
            <a:r>
              <a:rPr lang="en-US" dirty="0"/>
              <a:t>Three methods are commonly used to estimate SA of </a:t>
            </a:r>
            <a:r>
              <a:rPr lang="en-US"/>
              <a:t>the </a:t>
            </a:r>
            <a:r>
              <a:rPr lang="en-US" smtClean="0"/>
              <a:t>hand wrist</a:t>
            </a:r>
            <a:r>
              <a:rPr lang="en-US" dirty="0" smtClean="0"/>
              <a:t>:</a:t>
            </a:r>
          </a:p>
          <a:p>
            <a:r>
              <a:rPr lang="en-US" dirty="0" err="1"/>
              <a:t>Greulich</a:t>
            </a:r>
            <a:r>
              <a:rPr lang="en-US" dirty="0"/>
              <a:t>- Pyle </a:t>
            </a:r>
            <a:r>
              <a:rPr lang="en-US" dirty="0" smtClean="0"/>
              <a:t>method</a:t>
            </a:r>
          </a:p>
          <a:p>
            <a:r>
              <a:rPr lang="en-US" dirty="0"/>
              <a:t>Tanner- Whitehouse </a:t>
            </a:r>
            <a:r>
              <a:rPr lang="en-US" dirty="0" smtClean="0"/>
              <a:t>method</a:t>
            </a:r>
          </a:p>
          <a:p>
            <a:r>
              <a:rPr lang="en-US" dirty="0"/>
              <a:t>Fels method</a:t>
            </a:r>
            <a:endParaRPr lang="en-US" sz="4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Greulich</a:t>
            </a:r>
            <a:r>
              <a:rPr lang="en-US" b="1" dirty="0"/>
              <a:t>- Pyle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4"/>
            <a:ext cx="10515600" cy="4572000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 err="1"/>
              <a:t>Greulich</a:t>
            </a:r>
            <a:r>
              <a:rPr lang="en-US" dirty="0"/>
              <a:t>- Pyle method (GP</a:t>
            </a:r>
            <a:r>
              <a:rPr lang="en-US" dirty="0" smtClean="0"/>
              <a:t>) </a:t>
            </a:r>
            <a:r>
              <a:rPr lang="en-US" dirty="0"/>
              <a:t>is an extension of the </a:t>
            </a:r>
            <a:r>
              <a:rPr lang="en-US" dirty="0" smtClean="0"/>
              <a:t>method initially </a:t>
            </a:r>
            <a:r>
              <a:rPr lang="en-US" dirty="0"/>
              <a:t>described by </a:t>
            </a:r>
            <a:r>
              <a:rPr lang="en-US" dirty="0">
                <a:solidFill>
                  <a:srgbClr val="FF0000"/>
                </a:solidFill>
              </a:rPr>
              <a:t>Todd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It is sometimes called the </a:t>
            </a:r>
            <a:r>
              <a:rPr lang="en-US" dirty="0" smtClean="0">
                <a:solidFill>
                  <a:srgbClr val="FF0000"/>
                </a:solidFill>
              </a:rPr>
              <a:t>atlas method </a:t>
            </a:r>
            <a:r>
              <a:rPr lang="en-US" dirty="0"/>
              <a:t>and was developed on well- off American white </a:t>
            </a:r>
            <a:r>
              <a:rPr lang="en-US" dirty="0" smtClean="0"/>
              <a:t>children from </a:t>
            </a:r>
            <a:r>
              <a:rPr lang="en-US" dirty="0"/>
              <a:t>Cleveland, Ohio</a:t>
            </a:r>
            <a:r>
              <a:rPr lang="en-US" dirty="0" smtClean="0"/>
              <a:t>.</a:t>
            </a:r>
          </a:p>
          <a:p>
            <a:r>
              <a:rPr lang="en-US" dirty="0"/>
              <a:t>An SA </a:t>
            </a:r>
            <a:r>
              <a:rPr lang="en-US" dirty="0" smtClean="0"/>
              <a:t>is assigned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each bone</a:t>
            </a:r>
            <a:r>
              <a:rPr lang="en-US" dirty="0"/>
              <a:t> and the median of the SAs is the estimate </a:t>
            </a:r>
            <a:r>
              <a:rPr lang="en-US" dirty="0" smtClean="0"/>
              <a:t>of SA </a:t>
            </a:r>
            <a:r>
              <a:rPr lang="en-US" dirty="0"/>
              <a:t>for the </a:t>
            </a:r>
            <a:r>
              <a:rPr lang="en-US" dirty="0" smtClean="0"/>
              <a:t>child.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Tanner- Whitehouse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9964"/>
            <a:ext cx="10515600" cy="5146385"/>
          </a:xfrm>
        </p:spPr>
        <p:txBody>
          <a:bodyPr>
            <a:noAutofit/>
          </a:bodyPr>
          <a:lstStyle/>
          <a:p>
            <a:r>
              <a:rPr lang="en-US" dirty="0"/>
              <a:t>The Tanner- Whitehouse (TW</a:t>
            </a:r>
            <a:r>
              <a:rPr lang="en-US" dirty="0" smtClean="0"/>
              <a:t>) </a:t>
            </a:r>
            <a:r>
              <a:rPr lang="en-US" dirty="0"/>
              <a:t>method was developed </a:t>
            </a:r>
            <a:r>
              <a:rPr lang="en-US" dirty="0" smtClean="0"/>
              <a:t>on British children.</a:t>
            </a:r>
          </a:p>
          <a:p>
            <a:r>
              <a:rPr lang="en-US" dirty="0"/>
              <a:t>The method specifies criteria and </a:t>
            </a:r>
            <a:r>
              <a:rPr lang="en-US" dirty="0" smtClean="0"/>
              <a:t>associated maturity </a:t>
            </a:r>
            <a:r>
              <a:rPr lang="en-US" dirty="0">
                <a:solidFill>
                  <a:srgbClr val="FF0000"/>
                </a:solidFill>
              </a:rPr>
              <a:t>scores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20</a:t>
            </a:r>
            <a:r>
              <a:rPr lang="en-US" dirty="0"/>
              <a:t> bones: the </a:t>
            </a:r>
            <a:r>
              <a:rPr lang="en-US" dirty="0">
                <a:solidFill>
                  <a:srgbClr val="FF0000"/>
                </a:solidFill>
              </a:rPr>
              <a:t>radius, ulna, metacarpals </a:t>
            </a:r>
            <a:r>
              <a:rPr lang="en-US" dirty="0" smtClean="0"/>
              <a:t>and phalanges </a:t>
            </a:r>
            <a:r>
              <a:rPr lang="en-US" dirty="0"/>
              <a:t>of the </a:t>
            </a:r>
            <a:r>
              <a:rPr lang="en-US" dirty="0">
                <a:solidFill>
                  <a:srgbClr val="FF0000"/>
                </a:solidFill>
              </a:rPr>
              <a:t>first, third, and fifth </a:t>
            </a:r>
            <a:r>
              <a:rPr lang="en-US" dirty="0"/>
              <a:t>digits (long bones), and </a:t>
            </a:r>
            <a:r>
              <a:rPr lang="en-US" dirty="0" smtClean="0"/>
              <a:t>for the </a:t>
            </a:r>
            <a:r>
              <a:rPr lang="en-US" dirty="0">
                <a:solidFill>
                  <a:srgbClr val="FF0000"/>
                </a:solidFill>
              </a:rPr>
              <a:t>carpals except the pisiform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scores for the 20 </a:t>
            </a:r>
            <a:r>
              <a:rPr lang="en-US" dirty="0" smtClean="0">
                <a:solidFill>
                  <a:srgbClr val="FF0000"/>
                </a:solidFill>
              </a:rPr>
              <a:t>bones are </a:t>
            </a:r>
            <a:r>
              <a:rPr lang="en-US" dirty="0">
                <a:solidFill>
                  <a:srgbClr val="FF0000"/>
                </a:solidFill>
              </a:rPr>
              <a:t>summed </a:t>
            </a:r>
            <a:r>
              <a:rPr lang="en-US" dirty="0"/>
              <a:t>into a skeletal maturity score; the </a:t>
            </a:r>
            <a:r>
              <a:rPr lang="en-US" dirty="0">
                <a:solidFill>
                  <a:srgbClr val="FF0000"/>
                </a:solidFill>
              </a:rPr>
              <a:t>7 carpals </a:t>
            </a:r>
            <a:r>
              <a:rPr lang="en-US" dirty="0" smtClean="0">
                <a:solidFill>
                  <a:srgbClr val="FF0000"/>
                </a:solidFill>
              </a:rPr>
              <a:t>and 13 </a:t>
            </a:r>
            <a:r>
              <a:rPr lang="en-US" dirty="0">
                <a:solidFill>
                  <a:srgbClr val="FF0000"/>
                </a:solidFill>
              </a:rPr>
              <a:t>long bones</a:t>
            </a:r>
            <a:r>
              <a:rPr lang="en-US" dirty="0"/>
              <a:t> each contribute </a:t>
            </a:r>
            <a:r>
              <a:rPr lang="en-US" dirty="0">
                <a:solidFill>
                  <a:srgbClr val="FF0000"/>
                </a:solidFill>
              </a:rPr>
              <a:t>50</a:t>
            </a:r>
            <a:r>
              <a:rPr lang="en-US" dirty="0"/>
              <a:t>% to the skeletal maturity score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first revision</a:t>
            </a:r>
            <a:r>
              <a:rPr lang="en-US" dirty="0"/>
              <a:t> of the TW method (</a:t>
            </a:r>
            <a:r>
              <a:rPr lang="en-US" dirty="0">
                <a:solidFill>
                  <a:srgbClr val="FF0000"/>
                </a:solidFill>
              </a:rPr>
              <a:t>TW2</a:t>
            </a:r>
            <a:r>
              <a:rPr lang="en-US" dirty="0" smtClean="0"/>
              <a:t>) </a:t>
            </a:r>
            <a:r>
              <a:rPr lang="en-US" dirty="0">
                <a:solidFill>
                  <a:srgbClr val="FF0000"/>
                </a:solidFill>
              </a:rPr>
              <a:t>did </a:t>
            </a:r>
            <a:r>
              <a:rPr lang="en-US" dirty="0" smtClean="0">
                <a:solidFill>
                  <a:srgbClr val="FF0000"/>
                </a:solidFill>
              </a:rPr>
              <a:t>not change </a:t>
            </a:r>
            <a:r>
              <a:rPr lang="en-US" dirty="0"/>
              <a:t>the criteria for maturity indicators and </a:t>
            </a:r>
            <a:r>
              <a:rPr lang="en-US" dirty="0">
                <a:solidFill>
                  <a:srgbClr val="FF0000"/>
                </a:solidFill>
              </a:rPr>
              <a:t>scores</a:t>
            </a:r>
            <a:r>
              <a:rPr lang="en-US" dirty="0"/>
              <a:t>, and </a:t>
            </a:r>
            <a:r>
              <a:rPr lang="en-US" dirty="0" smtClean="0"/>
              <a:t>provided SAs </a:t>
            </a:r>
            <a:r>
              <a:rPr lang="en-US" dirty="0"/>
              <a:t>based on 20 bones (TW2 20 Bone SA), </a:t>
            </a:r>
            <a:r>
              <a:rPr lang="en-US" dirty="0">
                <a:solidFill>
                  <a:srgbClr val="FF0000"/>
                </a:solidFill>
              </a:rPr>
              <a:t>for the </a:t>
            </a:r>
            <a:r>
              <a:rPr lang="en-US" dirty="0" smtClean="0">
                <a:solidFill>
                  <a:srgbClr val="FF0000"/>
                </a:solidFill>
              </a:rPr>
              <a:t>carpals </a:t>
            </a:r>
            <a:r>
              <a:rPr lang="en-US" dirty="0" smtClean="0"/>
              <a:t>(TW2 </a:t>
            </a:r>
            <a:r>
              <a:rPr lang="en-US" dirty="0"/>
              <a:t>Carpal SA), and for the </a:t>
            </a:r>
            <a:r>
              <a:rPr lang="en-US" dirty="0">
                <a:solidFill>
                  <a:srgbClr val="FF0000"/>
                </a:solidFill>
              </a:rPr>
              <a:t>radius, ulna, and short bones </a:t>
            </a:r>
            <a:r>
              <a:rPr lang="en-US" dirty="0"/>
              <a:t>(</a:t>
            </a:r>
            <a:r>
              <a:rPr lang="en-US" dirty="0" smtClean="0"/>
              <a:t>TW2 RUS </a:t>
            </a:r>
            <a:r>
              <a:rPr lang="en-US" dirty="0"/>
              <a:t>SA).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Tanner- Whitehouse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4"/>
            <a:ext cx="6236855" cy="4915475"/>
          </a:xfrm>
        </p:spPr>
        <p:txBody>
          <a:bodyPr>
            <a:noAutofit/>
          </a:bodyPr>
          <a:lstStyle/>
          <a:p>
            <a:r>
              <a:rPr lang="en-US" dirty="0"/>
              <a:t>The most recent version, TW3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eliminated </a:t>
            </a:r>
            <a:r>
              <a:rPr lang="en-US" dirty="0">
                <a:solidFill>
                  <a:srgbClr val="FF0000"/>
                </a:solidFill>
              </a:rPr>
              <a:t>the 20 Bone SA </a:t>
            </a:r>
            <a:r>
              <a:rPr lang="en-US" dirty="0" smtClean="0"/>
              <a:t>and retained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RUS</a:t>
            </a:r>
            <a:r>
              <a:rPr lang="en-US" dirty="0"/>
              <a:t> (TW3 RUS) and </a:t>
            </a:r>
            <a:r>
              <a:rPr lang="en-US" dirty="0">
                <a:solidFill>
                  <a:srgbClr val="FF0000"/>
                </a:solidFill>
              </a:rPr>
              <a:t>Carpal</a:t>
            </a:r>
            <a:r>
              <a:rPr lang="en-US" dirty="0"/>
              <a:t> (TW3 Carpal) SAs</a:t>
            </a:r>
            <a:r>
              <a:rPr lang="en-US" dirty="0" smtClean="0"/>
              <a:t>.</a:t>
            </a:r>
          </a:p>
          <a:p>
            <a:r>
              <a:rPr lang="en-US" dirty="0"/>
              <a:t>Ages at attaining skeletal </a:t>
            </a:r>
            <a:r>
              <a:rPr lang="en-US" dirty="0" smtClean="0"/>
              <a:t>maturity with </a:t>
            </a:r>
            <a:r>
              <a:rPr lang="en-US" dirty="0"/>
              <a:t>the RUS protocol were lowered from </a:t>
            </a:r>
            <a:r>
              <a:rPr lang="en-US" dirty="0">
                <a:solidFill>
                  <a:srgbClr val="FF0000"/>
                </a:solidFill>
              </a:rPr>
              <a:t>18.2 to 16.5 years in </a:t>
            </a:r>
            <a:r>
              <a:rPr lang="en-US" dirty="0" smtClean="0">
                <a:solidFill>
                  <a:srgbClr val="FF0000"/>
                </a:solidFill>
              </a:rPr>
              <a:t>boys </a:t>
            </a:r>
            <a:r>
              <a:rPr lang="en-US" dirty="0" smtClean="0"/>
              <a:t>and </a:t>
            </a:r>
            <a:r>
              <a:rPr lang="en-US" dirty="0"/>
              <a:t>from </a:t>
            </a:r>
            <a:r>
              <a:rPr lang="en-US" dirty="0">
                <a:solidFill>
                  <a:srgbClr val="FF0000"/>
                </a:solidFill>
              </a:rPr>
              <a:t>16.0 to 15.0 years in girls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891" y="1440874"/>
            <a:ext cx="4678940" cy="405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Tanner- Whitehouse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45" y="1210173"/>
            <a:ext cx="8790709" cy="5376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64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Fels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4"/>
            <a:ext cx="10515600" cy="5043053"/>
          </a:xfrm>
        </p:spPr>
        <p:txBody>
          <a:bodyPr>
            <a:noAutofit/>
          </a:bodyPr>
          <a:lstStyle/>
          <a:p>
            <a:r>
              <a:rPr lang="en-US" dirty="0"/>
              <a:t>The Fels method was based on participants in the </a:t>
            </a:r>
            <a:r>
              <a:rPr lang="en-US" dirty="0">
                <a:solidFill>
                  <a:srgbClr val="FF0000"/>
                </a:solidFill>
              </a:rPr>
              <a:t>Fels </a:t>
            </a:r>
            <a:r>
              <a:rPr lang="en-US" dirty="0" smtClean="0">
                <a:solidFill>
                  <a:srgbClr val="FF0000"/>
                </a:solidFill>
              </a:rPr>
              <a:t>Longitudinal Growth </a:t>
            </a:r>
            <a:r>
              <a:rPr lang="en-US" dirty="0">
                <a:solidFill>
                  <a:srgbClr val="FF0000"/>
                </a:solidFill>
              </a:rPr>
              <a:t>Study</a:t>
            </a:r>
            <a:r>
              <a:rPr lang="en-US" dirty="0"/>
              <a:t> of children from middle- class families in </a:t>
            </a:r>
            <a:r>
              <a:rPr lang="en-US" dirty="0" smtClean="0"/>
              <a:t>southcentral Ohio.</a:t>
            </a:r>
          </a:p>
          <a:p>
            <a:r>
              <a:rPr lang="en-US" dirty="0"/>
              <a:t>The method specifies criteria for the </a:t>
            </a:r>
            <a:r>
              <a:rPr lang="en-US" dirty="0">
                <a:solidFill>
                  <a:srgbClr val="FF0000"/>
                </a:solidFill>
              </a:rPr>
              <a:t>radius, </a:t>
            </a:r>
            <a:r>
              <a:rPr lang="en-US" dirty="0" smtClean="0">
                <a:solidFill>
                  <a:srgbClr val="FF0000"/>
                </a:solidFill>
              </a:rPr>
              <a:t>ulna, carpals</a:t>
            </a:r>
            <a:r>
              <a:rPr lang="en-US" dirty="0">
                <a:solidFill>
                  <a:srgbClr val="FF0000"/>
                </a:solidFill>
              </a:rPr>
              <a:t>, and metacarpals and phalanges of the first, third, and </a:t>
            </a:r>
            <a:r>
              <a:rPr lang="en-US" dirty="0" smtClean="0">
                <a:solidFill>
                  <a:srgbClr val="FF0000"/>
                </a:solidFill>
              </a:rPr>
              <a:t>fifth rays</a:t>
            </a:r>
            <a:r>
              <a:rPr lang="en-US" dirty="0"/>
              <a:t>. Grades are assigned to each bone depending on </a:t>
            </a:r>
            <a:r>
              <a:rPr lang="en-US" dirty="0">
                <a:solidFill>
                  <a:srgbClr val="FF0000"/>
                </a:solidFill>
              </a:rPr>
              <a:t>CA and sex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presence</a:t>
            </a:r>
            <a:r>
              <a:rPr lang="en-US" dirty="0"/>
              <a:t> (</a:t>
            </a:r>
            <a:r>
              <a:rPr lang="en-US" dirty="0" smtClean="0"/>
              <a:t>ossification) or </a:t>
            </a:r>
            <a:r>
              <a:rPr lang="en-US" dirty="0">
                <a:solidFill>
                  <a:srgbClr val="FF0000"/>
                </a:solidFill>
              </a:rPr>
              <a:t>absence</a:t>
            </a:r>
            <a:r>
              <a:rPr lang="en-US" dirty="0"/>
              <a:t> of the </a:t>
            </a:r>
            <a:r>
              <a:rPr lang="en-US" dirty="0">
                <a:solidFill>
                  <a:srgbClr val="FF0000"/>
                </a:solidFill>
              </a:rPr>
              <a:t>pisiform and adductor </a:t>
            </a:r>
            <a:r>
              <a:rPr lang="en-US" dirty="0"/>
              <a:t>sesamoid is noted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Skeletal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4"/>
            <a:ext cx="10515600" cy="504305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Skeletal maturation varies </a:t>
            </a:r>
            <a:r>
              <a:rPr lang="en-US" dirty="0"/>
              <a:t>considerably among individuals of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same </a:t>
            </a:r>
            <a:r>
              <a:rPr lang="en-US" dirty="0">
                <a:solidFill>
                  <a:srgbClr val="FF0000"/>
                </a:solidFill>
              </a:rPr>
              <a:t>CA </a:t>
            </a:r>
            <a:r>
              <a:rPr lang="en-US" dirty="0"/>
              <a:t>and fluctuates </a:t>
            </a:r>
            <a:r>
              <a:rPr lang="en-US" dirty="0">
                <a:solidFill>
                  <a:srgbClr val="FF0000"/>
                </a:solidFill>
              </a:rPr>
              <a:t>above and below 1 </a:t>
            </a:r>
            <a:r>
              <a:rPr lang="en-US" dirty="0" smtClean="0">
                <a:solidFill>
                  <a:srgbClr val="FF0000"/>
                </a:solidFill>
              </a:rPr>
              <a:t>year</a:t>
            </a:r>
            <a:r>
              <a:rPr lang="en-US" dirty="0" smtClean="0"/>
              <a:t>.</a:t>
            </a:r>
          </a:p>
          <a:p>
            <a:r>
              <a:rPr lang="en-US" dirty="0"/>
              <a:t>The difference between SA and CA (SA minus CA) is often </a:t>
            </a:r>
            <a:r>
              <a:rPr lang="en-US" dirty="0" smtClean="0"/>
              <a:t>used to </a:t>
            </a:r>
            <a:r>
              <a:rPr lang="en-US" dirty="0"/>
              <a:t>classify youth into contrasting maturity groups using a </a:t>
            </a:r>
            <a:r>
              <a:rPr lang="en-US" dirty="0" smtClean="0"/>
              <a:t>band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>
                <a:solidFill>
                  <a:srgbClr val="FF0000"/>
                </a:solidFill>
              </a:rPr>
              <a:t>± 1.0 </a:t>
            </a:r>
            <a:r>
              <a:rPr lang="en-US" dirty="0"/>
              <a:t>year which approximates </a:t>
            </a:r>
            <a:r>
              <a:rPr lang="en-US" dirty="0">
                <a:solidFill>
                  <a:srgbClr val="FF0000"/>
                </a:solidFill>
              </a:rPr>
              <a:t>standard deviations </a:t>
            </a:r>
            <a:r>
              <a:rPr lang="en-US" dirty="0"/>
              <a:t>for </a:t>
            </a:r>
            <a:r>
              <a:rPr lang="en-US" dirty="0" smtClean="0"/>
              <a:t>SAs within </a:t>
            </a:r>
            <a:r>
              <a:rPr lang="en-US" dirty="0"/>
              <a:t>specific CA groups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268" y="333521"/>
            <a:ext cx="3980295" cy="987280"/>
          </a:xfrm>
        </p:spPr>
        <p:txBody>
          <a:bodyPr/>
          <a:lstStyle/>
          <a:p>
            <a:r>
              <a:rPr lang="en-US" b="1" dirty="0"/>
              <a:t>CHAPTER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01305" y="2132590"/>
            <a:ext cx="10515600" cy="73991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Assessment of </a:t>
            </a:r>
            <a:r>
              <a:rPr lang="en-US" sz="5400" b="1" dirty="0" smtClean="0">
                <a:solidFill>
                  <a:schemeClr val="tx1"/>
                </a:solidFill>
              </a:rPr>
              <a:t>biological maturation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8408" y="4500479"/>
            <a:ext cx="2961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ronosPro-Lt"/>
              </a:rPr>
              <a:t>Robert M </a:t>
            </a:r>
            <a:r>
              <a:rPr lang="en-US" sz="2800" b="1" dirty="0" err="1">
                <a:latin typeface="CronosPro-Lt"/>
              </a:rPr>
              <a:t>Malina</a:t>
            </a:r>
            <a:endParaRPr lang="en-US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43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Skeletal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35" y="1136073"/>
            <a:ext cx="9041130" cy="5585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67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Overview of skeletal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8642"/>
            <a:ext cx="10515600" cy="510770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Skeletal age can be used </a:t>
            </a:r>
            <a:r>
              <a:rPr lang="en-US" dirty="0"/>
              <a:t>throughout the </a:t>
            </a:r>
            <a:r>
              <a:rPr lang="en-US" dirty="0">
                <a:solidFill>
                  <a:srgbClr val="FF0000"/>
                </a:solidFill>
              </a:rPr>
              <a:t>postnatal </a:t>
            </a:r>
            <a:r>
              <a:rPr lang="en-US" dirty="0" smtClean="0">
                <a:solidFill>
                  <a:srgbClr val="FF0000"/>
                </a:solidFill>
              </a:rPr>
              <a:t>maturation period </a:t>
            </a:r>
            <a:r>
              <a:rPr lang="en-US" dirty="0"/>
              <a:t>in contrast to other maturity assessment methods, </a:t>
            </a:r>
            <a:r>
              <a:rPr lang="en-US" dirty="0" smtClean="0"/>
              <a:t>which are </a:t>
            </a:r>
            <a:r>
              <a:rPr lang="en-US" dirty="0">
                <a:solidFill>
                  <a:srgbClr val="FF0000"/>
                </a:solidFill>
              </a:rPr>
              <a:t>limited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to puberty and adolescence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use of SA </a:t>
            </a:r>
            <a:r>
              <a:rPr lang="en-US" dirty="0" smtClean="0"/>
              <a:t>is often </a:t>
            </a:r>
            <a:r>
              <a:rPr lang="en-US" dirty="0"/>
              <a:t>criticized because </a:t>
            </a:r>
            <a:r>
              <a:rPr lang="en-US" dirty="0">
                <a:solidFill>
                  <a:srgbClr val="FF0000"/>
                </a:solidFill>
              </a:rPr>
              <a:t>specific training </a:t>
            </a:r>
            <a:r>
              <a:rPr lang="en-US" dirty="0"/>
              <a:t>is required to learn </a:t>
            </a:r>
            <a:r>
              <a:rPr lang="en-US" dirty="0" smtClean="0"/>
              <a:t>the protocol(s).</a:t>
            </a:r>
          </a:p>
          <a:p>
            <a:r>
              <a:rPr lang="en-US" dirty="0"/>
              <a:t>Major </a:t>
            </a:r>
            <a:r>
              <a:rPr lang="en-US" dirty="0">
                <a:solidFill>
                  <a:srgbClr val="FF0000"/>
                </a:solidFill>
              </a:rPr>
              <a:t>limitations</a:t>
            </a:r>
            <a:r>
              <a:rPr lang="en-US" dirty="0"/>
              <a:t> of SA are </a:t>
            </a:r>
            <a:r>
              <a:rPr lang="en-US" dirty="0">
                <a:solidFill>
                  <a:srgbClr val="FF0000"/>
                </a:solidFill>
              </a:rPr>
              <a:t>expenses associated </a:t>
            </a:r>
            <a:r>
              <a:rPr lang="en-US" dirty="0"/>
              <a:t>with the </a:t>
            </a:r>
            <a:r>
              <a:rPr lang="en-US" dirty="0" smtClean="0"/>
              <a:t>radiographs per </a:t>
            </a:r>
            <a:r>
              <a:rPr lang="en-US" dirty="0"/>
              <a:t>se, the need for </a:t>
            </a:r>
            <a:r>
              <a:rPr lang="en-US" dirty="0">
                <a:solidFill>
                  <a:srgbClr val="FF0000"/>
                </a:solidFill>
              </a:rPr>
              <a:t>qualified individuals </a:t>
            </a:r>
            <a:r>
              <a:rPr lang="en-US" dirty="0"/>
              <a:t>to take them,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radiation </a:t>
            </a:r>
            <a:r>
              <a:rPr lang="en-US" dirty="0">
                <a:solidFill>
                  <a:srgbClr val="FF0000"/>
                </a:solidFill>
              </a:rPr>
              <a:t>exposure</a:t>
            </a:r>
            <a:r>
              <a:rPr lang="en-US" dirty="0" smtClean="0"/>
              <a:t>.</a:t>
            </a:r>
          </a:p>
          <a:p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modern technology</a:t>
            </a:r>
            <a:r>
              <a:rPr lang="en-US" dirty="0"/>
              <a:t>, exposure to </a:t>
            </a:r>
            <a:r>
              <a:rPr lang="en-US" dirty="0" smtClean="0"/>
              <a:t>radiation presents </a:t>
            </a:r>
            <a:r>
              <a:rPr lang="en-US" dirty="0">
                <a:solidFill>
                  <a:srgbClr val="FF0000"/>
                </a:solidFill>
              </a:rPr>
              <a:t>minimal risk</a:t>
            </a:r>
            <a:r>
              <a:rPr lang="en-US" dirty="0"/>
              <a:t>, 0.001 </a:t>
            </a:r>
            <a:r>
              <a:rPr lang="en-US" dirty="0" err="1"/>
              <a:t>millisievert</a:t>
            </a:r>
            <a:r>
              <a:rPr lang="en-US" dirty="0"/>
              <a:t>, which is less than </a:t>
            </a:r>
            <a:r>
              <a:rPr lang="en-US" dirty="0" smtClean="0"/>
              <a:t>natural background </a:t>
            </a:r>
            <a:r>
              <a:rPr lang="en-US" dirty="0"/>
              <a:t>radiation and radiation exposure associated with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equivalent </a:t>
            </a:r>
            <a:r>
              <a:rPr lang="en-US" dirty="0">
                <a:solidFill>
                  <a:srgbClr val="FF0000"/>
                </a:solidFill>
              </a:rPr>
              <a:t>of 3 h · day–1 </a:t>
            </a:r>
            <a:r>
              <a:rPr lang="en-US" dirty="0"/>
              <a:t>television viewing.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Overview of skeletal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4"/>
            <a:ext cx="10515600" cy="4915476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lack of </a:t>
            </a:r>
            <a:r>
              <a:rPr lang="en-US" dirty="0" smtClean="0">
                <a:solidFill>
                  <a:srgbClr val="FF0000"/>
                </a:solidFill>
              </a:rPr>
              <a:t>qualified individuals </a:t>
            </a:r>
            <a:r>
              <a:rPr lang="en-US" dirty="0"/>
              <a:t>knowledgeable of the different assessment </a:t>
            </a:r>
            <a:r>
              <a:rPr lang="en-US" dirty="0" smtClean="0"/>
              <a:t>protocols and </a:t>
            </a:r>
            <a:r>
              <a:rPr lang="en-US" dirty="0">
                <a:solidFill>
                  <a:srgbClr val="FF0000"/>
                </a:solidFill>
              </a:rPr>
              <a:t>interpretations</a:t>
            </a:r>
            <a:r>
              <a:rPr lang="en-US" dirty="0"/>
              <a:t> is a major limitation in the sport sciences</a:t>
            </a:r>
            <a:r>
              <a:rPr lang="en-US" dirty="0" smtClean="0"/>
              <a:t>.</a:t>
            </a:r>
          </a:p>
          <a:p>
            <a:r>
              <a:rPr lang="en-US" dirty="0"/>
              <a:t>It is </a:t>
            </a:r>
            <a:r>
              <a:rPr lang="en-US" dirty="0" smtClean="0"/>
              <a:t>relevant to </a:t>
            </a:r>
            <a:r>
              <a:rPr lang="en-US" dirty="0"/>
              <a:t>note that </a:t>
            </a:r>
            <a:r>
              <a:rPr lang="en-US" dirty="0">
                <a:solidFill>
                  <a:srgbClr val="FF0000"/>
                </a:solidFill>
              </a:rPr>
              <a:t>ethnic identification </a:t>
            </a:r>
            <a:r>
              <a:rPr lang="en-US" dirty="0"/>
              <a:t>of youth in some </a:t>
            </a:r>
            <a:r>
              <a:rPr lang="en-US" dirty="0">
                <a:solidFill>
                  <a:srgbClr val="FF0000"/>
                </a:solidFill>
              </a:rPr>
              <a:t>countries</a:t>
            </a:r>
            <a:r>
              <a:rPr lang="en-US" dirty="0"/>
              <a:t> is </a:t>
            </a:r>
            <a:r>
              <a:rPr lang="en-US" dirty="0" smtClean="0"/>
              <a:t>not permitted.</a:t>
            </a:r>
          </a:p>
          <a:p>
            <a:r>
              <a:rPr lang="en-US" b="1" dirty="0"/>
              <a:t>Other </a:t>
            </a:r>
            <a:r>
              <a:rPr lang="en-US" b="1" dirty="0" smtClean="0"/>
              <a:t>protocols:</a:t>
            </a:r>
          </a:p>
          <a:p>
            <a:r>
              <a:rPr lang="en-US" dirty="0"/>
              <a:t>Skeletal age based on </a:t>
            </a:r>
            <a:r>
              <a:rPr lang="en-US" dirty="0">
                <a:solidFill>
                  <a:srgbClr val="FF0000"/>
                </a:solidFill>
              </a:rPr>
              <a:t>ultrasound</a:t>
            </a:r>
            <a:r>
              <a:rPr lang="en-US" dirty="0"/>
              <a:t> assessment of the maturity </a:t>
            </a:r>
            <a:r>
              <a:rPr lang="en-US" dirty="0" smtClean="0"/>
              <a:t>status of </a:t>
            </a:r>
            <a:r>
              <a:rPr lang="en-US" dirty="0"/>
              <a:t>the distal radius and </a:t>
            </a:r>
            <a:r>
              <a:rPr lang="en-US" dirty="0" smtClean="0"/>
              <a:t>ulna.</a:t>
            </a:r>
          </a:p>
          <a:p>
            <a:r>
              <a:rPr lang="en-US" dirty="0">
                <a:solidFill>
                  <a:srgbClr val="FF0000"/>
                </a:solidFill>
              </a:rPr>
              <a:t>DEXA</a:t>
            </a:r>
            <a:r>
              <a:rPr lang="en-US" dirty="0"/>
              <a:t> scans of the hand- wrist for the assessment of </a:t>
            </a:r>
            <a:r>
              <a:rPr lang="en-US" dirty="0" smtClean="0"/>
              <a:t>SA.</a:t>
            </a:r>
          </a:p>
          <a:p>
            <a:r>
              <a:rPr lang="en-US" dirty="0"/>
              <a:t>The ‘intrinsic’ bone </a:t>
            </a:r>
            <a:r>
              <a:rPr lang="en-US" dirty="0" smtClean="0"/>
              <a:t>ages.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Secondary sex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4"/>
            <a:ext cx="10515600" cy="491547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Secondary sex </a:t>
            </a:r>
            <a:r>
              <a:rPr lang="en-US" dirty="0"/>
              <a:t>characteristics are </a:t>
            </a:r>
            <a:r>
              <a:rPr lang="en-US" dirty="0">
                <a:solidFill>
                  <a:srgbClr val="FF0000"/>
                </a:solidFill>
              </a:rPr>
              <a:t>limited</a:t>
            </a:r>
            <a:r>
              <a:rPr lang="en-US" dirty="0"/>
              <a:t> to the </a:t>
            </a:r>
            <a:r>
              <a:rPr lang="en-US" dirty="0">
                <a:solidFill>
                  <a:srgbClr val="FF0000"/>
                </a:solidFill>
              </a:rPr>
              <a:t>pubertal years</a:t>
            </a:r>
            <a:r>
              <a:rPr lang="en-US" dirty="0"/>
              <a:t>.</a:t>
            </a:r>
          </a:p>
          <a:p>
            <a:r>
              <a:rPr lang="en-US" dirty="0"/>
              <a:t>Characteristics in </a:t>
            </a:r>
            <a:r>
              <a:rPr lang="en-US" dirty="0">
                <a:solidFill>
                  <a:srgbClr val="FF0000"/>
                </a:solidFill>
              </a:rPr>
              <a:t>males</a:t>
            </a:r>
            <a:r>
              <a:rPr lang="en-US" dirty="0"/>
              <a:t> include </a:t>
            </a:r>
            <a:r>
              <a:rPr lang="en-US" dirty="0">
                <a:solidFill>
                  <a:srgbClr val="FF0000"/>
                </a:solidFill>
              </a:rPr>
              <a:t>pubic hair</a:t>
            </a:r>
            <a:r>
              <a:rPr lang="en-US" dirty="0"/>
              <a:t> (PH), </a:t>
            </a:r>
            <a:r>
              <a:rPr lang="en-US" dirty="0">
                <a:solidFill>
                  <a:srgbClr val="FF0000"/>
                </a:solidFill>
              </a:rPr>
              <a:t>genitalia</a:t>
            </a:r>
            <a:r>
              <a:rPr lang="en-US" dirty="0"/>
              <a:t> (</a:t>
            </a:r>
            <a:r>
              <a:rPr lang="en-US" dirty="0" smtClean="0"/>
              <a:t>G, </a:t>
            </a:r>
            <a:r>
              <a:rPr lang="en-US" dirty="0" smtClean="0">
                <a:solidFill>
                  <a:srgbClr val="FF0000"/>
                </a:solidFill>
              </a:rPr>
              <a:t>penis</a:t>
            </a:r>
            <a:r>
              <a:rPr lang="en-US" dirty="0"/>
              <a:t>, scrotum, testes), </a:t>
            </a:r>
            <a:r>
              <a:rPr lang="en-US" dirty="0">
                <a:solidFill>
                  <a:srgbClr val="FF0000"/>
                </a:solidFill>
              </a:rPr>
              <a:t>testicular</a:t>
            </a:r>
            <a:r>
              <a:rPr lang="en-US" dirty="0"/>
              <a:t> volume, </a:t>
            </a:r>
            <a:r>
              <a:rPr lang="en-US" dirty="0">
                <a:solidFill>
                  <a:srgbClr val="FF0000"/>
                </a:solidFill>
              </a:rPr>
              <a:t>voice</a:t>
            </a:r>
            <a:r>
              <a:rPr lang="en-US" dirty="0"/>
              <a:t> change, and </a:t>
            </a:r>
            <a:r>
              <a:rPr lang="en-US" dirty="0" smtClean="0">
                <a:solidFill>
                  <a:srgbClr val="FF0000"/>
                </a:solidFill>
              </a:rPr>
              <a:t>facial</a:t>
            </a:r>
            <a:r>
              <a:rPr lang="en-US" dirty="0" smtClean="0"/>
              <a:t> and </a:t>
            </a:r>
            <a:r>
              <a:rPr lang="en-US" dirty="0"/>
              <a:t>axillary hair</a:t>
            </a:r>
            <a:r>
              <a:rPr lang="en-US" dirty="0" smtClean="0"/>
              <a:t>.</a:t>
            </a:r>
          </a:p>
          <a:p>
            <a:r>
              <a:rPr lang="en-US" dirty="0"/>
              <a:t>Characteristics in females include </a:t>
            </a:r>
            <a:r>
              <a:rPr lang="en-US" dirty="0">
                <a:solidFill>
                  <a:srgbClr val="FF0000"/>
                </a:solidFill>
              </a:rPr>
              <a:t>PH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breasts</a:t>
            </a:r>
            <a:r>
              <a:rPr lang="en-US" dirty="0" smtClean="0"/>
              <a:t> (B</a:t>
            </a:r>
            <a:r>
              <a:rPr lang="en-US" dirty="0"/>
              <a:t>), </a:t>
            </a:r>
            <a:r>
              <a:rPr lang="en-US" dirty="0">
                <a:solidFill>
                  <a:srgbClr val="FF0000"/>
                </a:solidFill>
              </a:rPr>
              <a:t>axillary</a:t>
            </a:r>
            <a:r>
              <a:rPr lang="en-US" dirty="0"/>
              <a:t> hair, and </a:t>
            </a:r>
            <a:r>
              <a:rPr lang="en-US" dirty="0">
                <a:solidFill>
                  <a:srgbClr val="FF0000"/>
                </a:solidFill>
              </a:rPr>
              <a:t>menarche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Facial hair and voice change </a:t>
            </a:r>
            <a:r>
              <a:rPr lang="en-US" dirty="0" smtClean="0"/>
              <a:t>in boys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axillary hair </a:t>
            </a:r>
            <a:r>
              <a:rPr lang="en-US" dirty="0"/>
              <a:t>in both sexes generally develop </a:t>
            </a:r>
            <a:r>
              <a:rPr lang="en-US" dirty="0">
                <a:solidFill>
                  <a:srgbClr val="FF0000"/>
                </a:solidFill>
              </a:rPr>
              <a:t>late </a:t>
            </a:r>
            <a:r>
              <a:rPr lang="en-US" dirty="0" smtClean="0">
                <a:solidFill>
                  <a:srgbClr val="FF0000"/>
                </a:solidFill>
              </a:rPr>
              <a:t>during puberty </a:t>
            </a:r>
            <a:r>
              <a:rPr lang="en-US" dirty="0"/>
              <a:t>and are not </a:t>
            </a:r>
            <a:r>
              <a:rPr lang="en-US" dirty="0">
                <a:solidFill>
                  <a:srgbClr val="FF0000"/>
                </a:solidFill>
              </a:rPr>
              <a:t>widely used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Pubertal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987635"/>
          </a:xfrm>
        </p:spPr>
        <p:txBody>
          <a:bodyPr>
            <a:noAutofit/>
          </a:bodyPr>
          <a:lstStyle/>
          <a:p>
            <a:r>
              <a:rPr lang="en-US" dirty="0"/>
              <a:t>The five stages of </a:t>
            </a:r>
            <a:r>
              <a:rPr lang="en-US" dirty="0">
                <a:solidFill>
                  <a:srgbClr val="FF0000"/>
                </a:solidFill>
              </a:rPr>
              <a:t>PH, G, and B described </a:t>
            </a:r>
            <a:r>
              <a:rPr lang="en-US" dirty="0"/>
              <a:t>by </a:t>
            </a:r>
            <a:r>
              <a:rPr lang="en-US" dirty="0" smtClean="0"/>
              <a:t>Tanner </a:t>
            </a:r>
            <a:r>
              <a:rPr lang="en-US" dirty="0"/>
              <a:t>are </a:t>
            </a:r>
            <a:r>
              <a:rPr lang="en-US" dirty="0" smtClean="0"/>
              <a:t>commonly used </a:t>
            </a:r>
            <a:r>
              <a:rPr lang="en-US" dirty="0"/>
              <a:t>to assess pubertal status</a:t>
            </a:r>
            <a:r>
              <a:rPr lang="en-US" dirty="0" smtClean="0"/>
              <a:t>.</a:t>
            </a:r>
          </a:p>
          <a:p>
            <a:r>
              <a:rPr lang="en-US" dirty="0"/>
              <a:t>Stages are labelled PH1 through </a:t>
            </a:r>
            <a:r>
              <a:rPr lang="en-US" dirty="0" smtClean="0"/>
              <a:t>PH5, B1 </a:t>
            </a:r>
            <a:r>
              <a:rPr lang="en-US" dirty="0"/>
              <a:t>through B5, and G1 through G5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Stage 1</a:t>
            </a:r>
            <a:r>
              <a:rPr lang="en-US" dirty="0"/>
              <a:t> of each </a:t>
            </a:r>
            <a:r>
              <a:rPr lang="en-US" dirty="0" smtClean="0"/>
              <a:t>characteristic indicates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prepubertal</a:t>
            </a:r>
            <a:r>
              <a:rPr lang="en-US" dirty="0"/>
              <a:t> state— </a:t>
            </a:r>
            <a:r>
              <a:rPr lang="en-US" dirty="0">
                <a:solidFill>
                  <a:srgbClr val="FF0000"/>
                </a:solidFill>
              </a:rPr>
              <a:t>absence</a:t>
            </a:r>
            <a:r>
              <a:rPr lang="en-US" dirty="0"/>
              <a:t> of overt </a:t>
            </a:r>
            <a:r>
              <a:rPr lang="en-US" dirty="0" smtClean="0"/>
              <a:t>development.</a:t>
            </a:r>
          </a:p>
          <a:p>
            <a:r>
              <a:rPr lang="en-US" dirty="0">
                <a:solidFill>
                  <a:srgbClr val="FF0000"/>
                </a:solidFill>
              </a:rPr>
              <a:t>Stage 2 </a:t>
            </a:r>
            <a:r>
              <a:rPr lang="en-US" dirty="0"/>
              <a:t>marks the </a:t>
            </a:r>
            <a:r>
              <a:rPr lang="en-US" dirty="0">
                <a:solidFill>
                  <a:srgbClr val="FF0000"/>
                </a:solidFill>
              </a:rPr>
              <a:t>overt development </a:t>
            </a:r>
            <a:r>
              <a:rPr lang="en-US" dirty="0"/>
              <a:t>of each </a:t>
            </a:r>
            <a:r>
              <a:rPr lang="en-US" dirty="0" smtClean="0"/>
              <a:t>characteristic; B2 </a:t>
            </a:r>
            <a:r>
              <a:rPr lang="en-US" dirty="0"/>
              <a:t>and G2 are typically the first overt sign of the </a:t>
            </a:r>
            <a:r>
              <a:rPr lang="en-US" dirty="0" smtClean="0"/>
              <a:t>transition into puberty.</a:t>
            </a:r>
          </a:p>
          <a:p>
            <a:r>
              <a:rPr lang="en-US" dirty="0">
                <a:solidFill>
                  <a:srgbClr val="FF0000"/>
                </a:solidFill>
              </a:rPr>
              <a:t>Stages 3 and 4 </a:t>
            </a:r>
            <a:r>
              <a:rPr lang="en-US" dirty="0"/>
              <a:t>mark progress in </a:t>
            </a:r>
            <a:r>
              <a:rPr lang="en-US" dirty="0">
                <a:solidFill>
                  <a:srgbClr val="FF0000"/>
                </a:solidFill>
              </a:rPr>
              <a:t>pubertal maturation</a:t>
            </a:r>
            <a:r>
              <a:rPr lang="en-US" dirty="0"/>
              <a:t>; </a:t>
            </a:r>
            <a:r>
              <a:rPr lang="en-US" dirty="0" smtClean="0"/>
              <a:t>the respective </a:t>
            </a:r>
            <a:r>
              <a:rPr lang="en-US" dirty="0"/>
              <a:t>stages are sometimes labelled as </a:t>
            </a:r>
            <a:r>
              <a:rPr lang="en-US" dirty="0">
                <a:solidFill>
                  <a:srgbClr val="FF0000"/>
                </a:solidFill>
              </a:rPr>
              <a:t>mid- and late- puberty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Stage 5</a:t>
            </a:r>
            <a:r>
              <a:rPr lang="en-US" dirty="0"/>
              <a:t> indicates the </a:t>
            </a:r>
            <a:r>
              <a:rPr lang="en-US" dirty="0">
                <a:solidFill>
                  <a:srgbClr val="FF0000"/>
                </a:solidFill>
              </a:rPr>
              <a:t>mature</a:t>
            </a:r>
            <a:r>
              <a:rPr lang="en-US" dirty="0"/>
              <a:t> state.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Pubertal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987635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stages are specific </a:t>
            </a:r>
            <a:r>
              <a:rPr lang="en-US" dirty="0"/>
              <a:t>to the respective characteristics in </a:t>
            </a:r>
            <a:r>
              <a:rPr lang="en-US" dirty="0" smtClean="0"/>
              <a:t>each </a:t>
            </a:r>
            <a:r>
              <a:rPr lang="en-US" dirty="0" smtClean="0">
                <a:solidFill>
                  <a:srgbClr val="FF0000"/>
                </a:solidFill>
              </a:rPr>
              <a:t>sex</a:t>
            </a:r>
            <a:r>
              <a:rPr lang="en-US" dirty="0" smtClean="0"/>
              <a:t> </a:t>
            </a:r>
            <a:r>
              <a:rPr lang="en-US" dirty="0"/>
              <a:t>and are not equivalent, i.e. B3 ≠ PH3, G3 ≠ PH3, B3 ≠ G3, </a:t>
            </a:r>
            <a:r>
              <a:rPr lang="en-US" dirty="0" smtClean="0"/>
              <a:t>PH3.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youngster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either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a stage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not </a:t>
            </a:r>
            <a:r>
              <a:rPr lang="en-US" dirty="0">
                <a:solidFill>
                  <a:srgbClr val="FF0000"/>
                </a:solidFill>
              </a:rPr>
              <a:t>in a stage </a:t>
            </a:r>
            <a:r>
              <a:rPr lang="en-US" dirty="0"/>
              <a:t>at the time of assessment; there are no </a:t>
            </a:r>
            <a:r>
              <a:rPr lang="en-US" dirty="0" smtClean="0">
                <a:solidFill>
                  <a:srgbClr val="FF0000"/>
                </a:solidFill>
              </a:rPr>
              <a:t>intermediate</a:t>
            </a:r>
            <a:r>
              <a:rPr lang="en-US" dirty="0" smtClean="0"/>
              <a:t> stages.</a:t>
            </a:r>
          </a:p>
          <a:p>
            <a:r>
              <a:rPr lang="en-US" dirty="0"/>
              <a:t>Stage at time of assessment </a:t>
            </a:r>
            <a:r>
              <a:rPr lang="en-US" dirty="0">
                <a:solidFill>
                  <a:srgbClr val="FF0000"/>
                </a:solidFill>
              </a:rPr>
              <a:t>provides no information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</a:t>
            </a:r>
            <a:r>
              <a:rPr lang="en-US" dirty="0"/>
              <a:t>the youngster entered the stage (</a:t>
            </a:r>
            <a:r>
              <a:rPr lang="en-US" dirty="0">
                <a:solidFill>
                  <a:srgbClr val="FF0000"/>
                </a:solidFill>
              </a:rPr>
              <a:t>timing</a:t>
            </a:r>
            <a:r>
              <a:rPr lang="en-US" dirty="0"/>
              <a:t>) or </a:t>
            </a:r>
            <a:r>
              <a:rPr lang="en-US" dirty="0">
                <a:solidFill>
                  <a:srgbClr val="FF0000"/>
                </a:solidFill>
              </a:rPr>
              <a:t>how long he/ </a:t>
            </a:r>
            <a:r>
              <a:rPr lang="en-US" dirty="0" smtClean="0">
                <a:solidFill>
                  <a:srgbClr val="FF0000"/>
                </a:solidFill>
              </a:rPr>
              <a:t>she </a:t>
            </a:r>
            <a:r>
              <a:rPr lang="en-US" dirty="0" smtClean="0"/>
              <a:t>has </a:t>
            </a:r>
            <a:r>
              <a:rPr lang="en-US" dirty="0"/>
              <a:t>been in the stage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Maturation</a:t>
            </a:r>
            <a:r>
              <a:rPr lang="en-US" dirty="0"/>
              <a:t> of the </a:t>
            </a:r>
            <a:r>
              <a:rPr lang="en-US" dirty="0">
                <a:solidFill>
                  <a:srgbClr val="FF0000"/>
                </a:solidFill>
              </a:rPr>
              <a:t>neuroendocrine</a:t>
            </a:r>
            <a:r>
              <a:rPr lang="en-US" dirty="0"/>
              <a:t> system involving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hypothalamic- </a:t>
            </a:r>
            <a:r>
              <a:rPr lang="en-US" dirty="0">
                <a:solidFill>
                  <a:srgbClr val="FF0000"/>
                </a:solidFill>
              </a:rPr>
              <a:t>pituitary- gonadal- adrenal axes </a:t>
            </a:r>
            <a:r>
              <a:rPr lang="en-US" dirty="0"/>
              <a:t>drives the </a:t>
            </a:r>
            <a:r>
              <a:rPr lang="en-US" dirty="0" smtClean="0"/>
              <a:t>overt development </a:t>
            </a:r>
            <a:r>
              <a:rPr lang="en-US" dirty="0"/>
              <a:t>of the characteristics.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Pubertal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98763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Self- assessments are often used in </a:t>
            </a:r>
            <a:r>
              <a:rPr lang="en-US" dirty="0" smtClean="0">
                <a:solidFill>
                  <a:srgbClr val="FF0000"/>
                </a:solidFill>
              </a:rPr>
              <a:t>nonclinical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settings</a:t>
            </a:r>
            <a:r>
              <a:rPr lang="en-US" dirty="0"/>
              <a:t>; they require </a:t>
            </a:r>
            <a:r>
              <a:rPr lang="en-US" dirty="0">
                <a:solidFill>
                  <a:srgbClr val="FF0000"/>
                </a:solidFill>
              </a:rPr>
              <a:t>privacy</a:t>
            </a:r>
            <a:r>
              <a:rPr lang="en-US" dirty="0"/>
              <a:t>, good quality </a:t>
            </a:r>
            <a:r>
              <a:rPr lang="en-US" dirty="0">
                <a:solidFill>
                  <a:srgbClr val="FF0000"/>
                </a:solidFill>
              </a:rPr>
              <a:t>photographs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fa-I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stages, simplified descriptions, and a </a:t>
            </a:r>
            <a:r>
              <a:rPr lang="en-US" dirty="0">
                <a:solidFill>
                  <a:srgbClr val="FF0000"/>
                </a:solidFill>
              </a:rPr>
              <a:t>mirror</a:t>
            </a:r>
            <a:r>
              <a:rPr lang="en-US" dirty="0"/>
              <a:t> to assist in process.</a:t>
            </a:r>
          </a:p>
          <a:p>
            <a:r>
              <a:rPr lang="en-US" dirty="0"/>
              <a:t>Some self- assessment scales include </a:t>
            </a:r>
            <a:r>
              <a:rPr lang="en-US" dirty="0">
                <a:solidFill>
                  <a:srgbClr val="FF0000"/>
                </a:solidFill>
              </a:rPr>
              <a:t>pictures or drawings </a:t>
            </a:r>
            <a:r>
              <a:rPr lang="en-US" dirty="0"/>
              <a:t>of </a:t>
            </a:r>
            <a:r>
              <a:rPr lang="en-US" dirty="0" smtClean="0"/>
              <a:t>the</a:t>
            </a:r>
            <a:r>
              <a:rPr lang="fa-IR" dirty="0" smtClean="0"/>
              <a:t> </a:t>
            </a:r>
            <a:r>
              <a:rPr lang="en-US" dirty="0" smtClean="0"/>
              <a:t>stages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questions</a:t>
            </a:r>
            <a:r>
              <a:rPr lang="en-US" dirty="0"/>
              <a:t> regarding </a:t>
            </a:r>
            <a:r>
              <a:rPr lang="en-US" dirty="0">
                <a:solidFill>
                  <a:srgbClr val="FF0000"/>
                </a:solidFill>
              </a:rPr>
              <a:t>facial and axillary hair </a:t>
            </a:r>
            <a:r>
              <a:rPr lang="en-US" dirty="0"/>
              <a:t>in males </a:t>
            </a:r>
            <a:r>
              <a:rPr lang="en-US" dirty="0" smtClean="0"/>
              <a:t>and</a:t>
            </a:r>
            <a:r>
              <a:rPr lang="fa-IR" dirty="0" smtClean="0"/>
              <a:t> </a:t>
            </a:r>
            <a:r>
              <a:rPr lang="en-US" dirty="0" smtClean="0"/>
              <a:t>axillary </a:t>
            </a:r>
            <a:r>
              <a:rPr lang="en-US" dirty="0"/>
              <a:t>hair and </a:t>
            </a:r>
            <a:r>
              <a:rPr lang="en-US" dirty="0">
                <a:solidFill>
                  <a:srgbClr val="FF0000"/>
                </a:solidFill>
              </a:rPr>
              <a:t>menarcheal</a:t>
            </a:r>
            <a:r>
              <a:rPr lang="en-US" dirty="0"/>
              <a:t> status in girls</a:t>
            </a:r>
            <a:r>
              <a:rPr lang="en-US" dirty="0" smtClean="0"/>
              <a:t>.</a:t>
            </a:r>
            <a:endParaRPr lang="fa-IR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Testicular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987635"/>
          </a:xfrm>
        </p:spPr>
        <p:txBody>
          <a:bodyPr>
            <a:noAutofit/>
          </a:bodyPr>
          <a:lstStyle/>
          <a:p>
            <a:r>
              <a:rPr lang="en-US" dirty="0"/>
              <a:t>Testicular volume provides a more direct estimate of genital </a:t>
            </a:r>
            <a:r>
              <a:rPr lang="en-US" dirty="0" smtClean="0"/>
              <a:t>maturity</a:t>
            </a:r>
            <a:r>
              <a:rPr lang="fa-I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boys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/>
              <a:t>The method requires </a:t>
            </a:r>
            <a:r>
              <a:rPr lang="en-US" dirty="0">
                <a:solidFill>
                  <a:srgbClr val="FF0000"/>
                </a:solidFill>
              </a:rPr>
              <a:t>palpation</a:t>
            </a:r>
            <a:r>
              <a:rPr lang="en-US" dirty="0"/>
              <a:t> of the </a:t>
            </a:r>
            <a:r>
              <a:rPr lang="en-US" dirty="0">
                <a:solidFill>
                  <a:srgbClr val="FF0000"/>
                </a:solidFill>
              </a:rPr>
              <a:t>testes</a:t>
            </a:r>
            <a:r>
              <a:rPr lang="en-US" dirty="0"/>
              <a:t> in order </a:t>
            </a:r>
            <a:r>
              <a:rPr lang="en-US" dirty="0" smtClean="0"/>
              <a:t>to</a:t>
            </a:r>
            <a:r>
              <a:rPr lang="fa-IR" dirty="0" smtClean="0"/>
              <a:t> </a:t>
            </a:r>
            <a:r>
              <a:rPr lang="en-US" dirty="0" smtClean="0"/>
              <a:t>match </a:t>
            </a:r>
            <a:r>
              <a:rPr lang="en-US" dirty="0"/>
              <a:t>their </a:t>
            </a:r>
            <a:r>
              <a:rPr lang="en-US" dirty="0">
                <a:solidFill>
                  <a:srgbClr val="FF0000"/>
                </a:solidFill>
              </a:rPr>
              <a:t>size</a:t>
            </a:r>
            <a:r>
              <a:rPr lang="en-US" dirty="0"/>
              <a:t> with a series of </a:t>
            </a:r>
            <a:r>
              <a:rPr lang="en-US" dirty="0">
                <a:solidFill>
                  <a:srgbClr val="FF0000"/>
                </a:solidFill>
              </a:rPr>
              <a:t>models of known volume </a:t>
            </a:r>
            <a:r>
              <a:rPr lang="en-US" dirty="0"/>
              <a:t>(</a:t>
            </a:r>
            <a:r>
              <a:rPr lang="en-US" dirty="0" err="1" smtClean="0"/>
              <a:t>Prader</a:t>
            </a:r>
            <a:r>
              <a:rPr lang="fa-IR" dirty="0" smtClean="0"/>
              <a:t> </a:t>
            </a:r>
            <a:r>
              <a:rPr lang="en-US" dirty="0" err="1" smtClean="0"/>
              <a:t>orchidometer</a:t>
            </a:r>
            <a:r>
              <a:rPr lang="en-US" dirty="0" smtClean="0"/>
              <a:t>).</a:t>
            </a:r>
            <a:endParaRPr lang="fa-IR" dirty="0" smtClean="0"/>
          </a:p>
          <a:p>
            <a:r>
              <a:rPr lang="en-US" dirty="0"/>
              <a:t>The ellipsoid models have the shape of </a:t>
            </a:r>
            <a:r>
              <a:rPr lang="en-US" dirty="0" smtClean="0"/>
              <a:t>the</a:t>
            </a:r>
            <a:r>
              <a:rPr lang="fa-IR" dirty="0" smtClean="0"/>
              <a:t> </a:t>
            </a:r>
            <a:r>
              <a:rPr lang="en-US" dirty="0" smtClean="0"/>
              <a:t>testes </a:t>
            </a:r>
            <a:r>
              <a:rPr lang="en-US" dirty="0"/>
              <a:t>and range from </a:t>
            </a:r>
            <a:r>
              <a:rPr lang="en-US" dirty="0">
                <a:solidFill>
                  <a:srgbClr val="FF0000"/>
                </a:solidFill>
              </a:rPr>
              <a:t>1 to 25 mL</a:t>
            </a:r>
            <a:r>
              <a:rPr lang="en-US" dirty="0"/>
              <a:t>; a </a:t>
            </a:r>
            <a:r>
              <a:rPr lang="en-US" dirty="0">
                <a:solidFill>
                  <a:srgbClr val="FF0000"/>
                </a:solidFill>
              </a:rPr>
              <a:t>volume above 4 mL </a:t>
            </a:r>
            <a:r>
              <a:rPr lang="en-US" dirty="0" smtClean="0">
                <a:solidFill>
                  <a:srgbClr val="FF0000"/>
                </a:solidFill>
              </a:rPr>
              <a:t>marks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beginning of puberty</a:t>
            </a:r>
            <a:r>
              <a:rPr lang="en-US" dirty="0"/>
              <a:t>. </a:t>
            </a:r>
            <a:endParaRPr lang="fa-IR" dirty="0" smtClean="0"/>
          </a:p>
          <a:p>
            <a:r>
              <a:rPr lang="en-US" dirty="0" smtClean="0"/>
              <a:t>The </a:t>
            </a:r>
            <a:r>
              <a:rPr lang="en-US" dirty="0"/>
              <a:t>method is used primarily in </a:t>
            </a:r>
            <a:r>
              <a:rPr lang="en-US" dirty="0" smtClean="0"/>
              <a:t>the</a:t>
            </a:r>
            <a:r>
              <a:rPr lang="fa-IR" dirty="0" smtClean="0"/>
              <a:t> </a:t>
            </a:r>
            <a:r>
              <a:rPr lang="en-US" dirty="0" smtClean="0"/>
              <a:t>clinical </a:t>
            </a:r>
            <a:r>
              <a:rPr lang="en-US" dirty="0"/>
              <a:t>setting. </a:t>
            </a:r>
            <a:endParaRPr lang="fa-IR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Sonography</a:t>
            </a:r>
            <a:r>
              <a:rPr lang="en-US" dirty="0" smtClean="0"/>
              <a:t> </a:t>
            </a:r>
            <a:r>
              <a:rPr lang="en-US" dirty="0"/>
              <a:t>can also be used to estimate </a:t>
            </a:r>
            <a:r>
              <a:rPr lang="en-US" dirty="0" smtClean="0"/>
              <a:t>testicular</a:t>
            </a:r>
            <a:r>
              <a:rPr lang="fa-IR" dirty="0" smtClean="0"/>
              <a:t> </a:t>
            </a:r>
            <a:r>
              <a:rPr lang="en-US" dirty="0" smtClean="0"/>
              <a:t>volume</a:t>
            </a:r>
            <a:r>
              <a:rPr lang="en-US" dirty="0"/>
              <a:t>.</a:t>
            </a:r>
            <a:endParaRPr lang="fa-IR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Menarcheal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987635"/>
          </a:xfrm>
        </p:spPr>
        <p:txBody>
          <a:bodyPr>
            <a:noAutofit/>
          </a:bodyPr>
          <a:lstStyle/>
          <a:p>
            <a:r>
              <a:rPr lang="en-US" dirty="0"/>
              <a:t>Although </a:t>
            </a:r>
            <a:r>
              <a:rPr lang="en-US" dirty="0">
                <a:solidFill>
                  <a:srgbClr val="FF0000"/>
                </a:solidFill>
              </a:rPr>
              <a:t>age at menarche</a:t>
            </a:r>
            <a:r>
              <a:rPr lang="en-US" dirty="0"/>
              <a:t> is an indicator of </a:t>
            </a:r>
            <a:r>
              <a:rPr lang="en-US" dirty="0">
                <a:solidFill>
                  <a:srgbClr val="FF0000"/>
                </a:solidFill>
              </a:rPr>
              <a:t>maturity </a:t>
            </a:r>
            <a:r>
              <a:rPr lang="en-US" dirty="0" smtClean="0">
                <a:solidFill>
                  <a:srgbClr val="FF0000"/>
                </a:solidFill>
              </a:rPr>
              <a:t>timing</a:t>
            </a:r>
            <a:r>
              <a:rPr lang="en-US" dirty="0" smtClean="0"/>
              <a:t>,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menarcheal </a:t>
            </a:r>
            <a:r>
              <a:rPr lang="en-US" dirty="0">
                <a:solidFill>
                  <a:srgbClr val="FF0000"/>
                </a:solidFill>
              </a:rPr>
              <a:t>status </a:t>
            </a:r>
            <a:r>
              <a:rPr lang="en-US" dirty="0"/>
              <a:t>(pre or post) is an indicator of maturity </a:t>
            </a:r>
            <a:r>
              <a:rPr lang="en-US" dirty="0">
                <a:solidFill>
                  <a:srgbClr val="FF0000"/>
                </a:solidFill>
              </a:rPr>
              <a:t>status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/>
              <a:t>It is specifically useful in single year CA groups</a:t>
            </a:r>
            <a:r>
              <a:rPr lang="en-US" dirty="0" smtClean="0"/>
              <a:t>.</a:t>
            </a:r>
            <a:endParaRPr lang="fa-IR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Assessment of maturity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915477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most commonly used </a:t>
            </a:r>
            <a:r>
              <a:rPr lang="en-US" dirty="0">
                <a:solidFill>
                  <a:srgbClr val="FF0000"/>
                </a:solidFill>
              </a:rPr>
              <a:t>indicators</a:t>
            </a:r>
            <a:r>
              <a:rPr lang="en-US" dirty="0"/>
              <a:t> of </a:t>
            </a:r>
            <a:r>
              <a:rPr lang="en-US" dirty="0" smtClean="0">
                <a:solidFill>
                  <a:srgbClr val="FF0000"/>
                </a:solidFill>
              </a:rPr>
              <a:t>timing</a:t>
            </a:r>
            <a:r>
              <a:rPr lang="fa-IR" dirty="0" smtClean="0"/>
              <a:t> </a:t>
            </a:r>
            <a:r>
              <a:rPr lang="en-US" dirty="0" smtClean="0"/>
              <a:t>are </a:t>
            </a:r>
            <a:r>
              <a:rPr lang="en-US" dirty="0">
                <a:solidFill>
                  <a:srgbClr val="FF0000"/>
                </a:solidFill>
              </a:rPr>
              <a:t>age at PHV and age at </a:t>
            </a:r>
            <a:r>
              <a:rPr lang="en-US" dirty="0" smtClean="0">
                <a:solidFill>
                  <a:srgbClr val="FF0000"/>
                </a:solidFill>
              </a:rPr>
              <a:t>menarche</a:t>
            </a:r>
            <a:r>
              <a:rPr lang="fa-IR" dirty="0" smtClean="0"/>
              <a:t>.</a:t>
            </a:r>
          </a:p>
          <a:p>
            <a:r>
              <a:rPr lang="en-US" b="1" dirty="0"/>
              <a:t>Age at peak height </a:t>
            </a:r>
            <a:r>
              <a:rPr lang="en-US" b="1" dirty="0" smtClean="0"/>
              <a:t>velocity</a:t>
            </a:r>
            <a:r>
              <a:rPr lang="fa-IR" b="1" dirty="0" smtClean="0"/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Age at PHV </a:t>
            </a:r>
            <a:r>
              <a:rPr lang="en-US" dirty="0"/>
              <a:t>is the estimated </a:t>
            </a:r>
            <a:r>
              <a:rPr lang="en-US" dirty="0">
                <a:solidFill>
                  <a:srgbClr val="FF0000"/>
                </a:solidFill>
              </a:rPr>
              <a:t>CA</a:t>
            </a:r>
            <a:r>
              <a:rPr lang="en-US" dirty="0"/>
              <a:t> at the </a:t>
            </a:r>
            <a:r>
              <a:rPr lang="en-US" dirty="0">
                <a:solidFill>
                  <a:srgbClr val="FF0000"/>
                </a:solidFill>
              </a:rPr>
              <a:t>maximum rate of </a:t>
            </a:r>
            <a:r>
              <a:rPr lang="en-US" dirty="0" smtClean="0">
                <a:solidFill>
                  <a:srgbClr val="FF0000"/>
                </a:solidFill>
              </a:rPr>
              <a:t>growth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</a:t>
            </a:r>
            <a:r>
              <a:rPr lang="en-US" dirty="0"/>
              <a:t>height during the </a:t>
            </a:r>
            <a:r>
              <a:rPr lang="en-US" dirty="0">
                <a:solidFill>
                  <a:srgbClr val="FF0000"/>
                </a:solidFill>
              </a:rPr>
              <a:t>adolescent spurt</a:t>
            </a:r>
            <a:r>
              <a:rPr lang="en-US" dirty="0" smtClean="0"/>
              <a:t>.</a:t>
            </a:r>
            <a:endParaRPr lang="fa-IR" dirty="0" smtClean="0"/>
          </a:p>
          <a:p>
            <a:r>
              <a:rPr lang="en-US" dirty="0">
                <a:solidFill>
                  <a:srgbClr val="FF0000"/>
                </a:solidFill>
              </a:rPr>
              <a:t>Onset</a:t>
            </a:r>
            <a:r>
              <a:rPr lang="en-US" dirty="0"/>
              <a:t> of the </a:t>
            </a:r>
            <a:r>
              <a:rPr lang="en-US" dirty="0">
                <a:solidFill>
                  <a:srgbClr val="FF0000"/>
                </a:solidFill>
              </a:rPr>
              <a:t>spurt</a:t>
            </a:r>
            <a:r>
              <a:rPr lang="en-US" dirty="0"/>
              <a:t> </a:t>
            </a:r>
            <a:r>
              <a:rPr lang="en-US" dirty="0" smtClean="0"/>
              <a:t>occurs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when </a:t>
            </a:r>
            <a:r>
              <a:rPr lang="en-US" dirty="0">
                <a:solidFill>
                  <a:srgbClr val="FF0000"/>
                </a:solidFill>
              </a:rPr>
              <a:t>growth velocity in height reaches its minimum in late </a:t>
            </a:r>
            <a:r>
              <a:rPr lang="en-US" dirty="0" smtClean="0">
                <a:solidFill>
                  <a:srgbClr val="FF0000"/>
                </a:solidFill>
              </a:rPr>
              <a:t>childhood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(age </a:t>
            </a:r>
            <a:r>
              <a:rPr lang="en-US" dirty="0"/>
              <a:t>at </a:t>
            </a:r>
            <a:r>
              <a:rPr lang="en-US" dirty="0">
                <a:solidFill>
                  <a:srgbClr val="FF0000"/>
                </a:solidFill>
              </a:rPr>
              <a:t>take- off</a:t>
            </a:r>
            <a:r>
              <a:rPr lang="en-US" dirty="0"/>
              <a:t>), followed by </a:t>
            </a:r>
            <a:r>
              <a:rPr lang="en-US" dirty="0">
                <a:solidFill>
                  <a:srgbClr val="FF0000"/>
                </a:solidFill>
              </a:rPr>
              <a:t>acceleration</a:t>
            </a:r>
            <a:r>
              <a:rPr lang="en-US" dirty="0"/>
              <a:t> to a </a:t>
            </a:r>
            <a:r>
              <a:rPr lang="en-US" dirty="0" smtClean="0"/>
              <a:t>maximum</a:t>
            </a:r>
            <a:r>
              <a:rPr lang="fa-IR" dirty="0" smtClean="0"/>
              <a:t> </a:t>
            </a:r>
            <a:r>
              <a:rPr lang="en-US" dirty="0" smtClean="0"/>
              <a:t>rate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PHV</a:t>
            </a:r>
            <a:r>
              <a:rPr lang="en-US" dirty="0"/>
              <a:t>), and then by </a:t>
            </a:r>
            <a:r>
              <a:rPr lang="en-US" dirty="0">
                <a:solidFill>
                  <a:srgbClr val="FF0000"/>
                </a:solidFill>
              </a:rPr>
              <a:t>deceleration</a:t>
            </a:r>
            <a:r>
              <a:rPr lang="en-US" dirty="0"/>
              <a:t> until growth in height </a:t>
            </a:r>
            <a:r>
              <a:rPr lang="en-US" dirty="0" smtClean="0">
                <a:solidFill>
                  <a:srgbClr val="FF0000"/>
                </a:solidFill>
              </a:rPr>
              <a:t>terminates</a:t>
            </a:r>
            <a:r>
              <a:rPr lang="fa-I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late teens/ early </a:t>
            </a:r>
            <a:r>
              <a:rPr lang="en-US" dirty="0" smtClean="0"/>
              <a:t>twenties</a:t>
            </a:r>
            <a:r>
              <a:rPr lang="fa-IR" dirty="0" smtClean="0"/>
              <a:t>.</a:t>
            </a:r>
          </a:p>
          <a:p>
            <a:pPr marL="0" indent="0">
              <a:buNone/>
            </a:pPr>
            <a:endParaRPr lang="fa-IR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Maturation</a:t>
            </a:r>
            <a:r>
              <a:rPr lang="en-US" sz="3200" dirty="0"/>
              <a:t> refers to </a:t>
            </a:r>
            <a:r>
              <a:rPr lang="en-US" sz="3200" dirty="0" smtClean="0"/>
              <a:t>progress towards </a:t>
            </a:r>
            <a:r>
              <a:rPr lang="en-US" sz="3200" dirty="0"/>
              <a:t>the </a:t>
            </a:r>
            <a:r>
              <a:rPr lang="en-US" sz="3200" dirty="0">
                <a:solidFill>
                  <a:srgbClr val="FF0000"/>
                </a:solidFill>
              </a:rPr>
              <a:t>biologically mature </a:t>
            </a:r>
            <a:r>
              <a:rPr lang="en-US" sz="3200" dirty="0"/>
              <a:t>state, which </a:t>
            </a:r>
            <a:r>
              <a:rPr lang="en-US" sz="3200" dirty="0">
                <a:solidFill>
                  <a:srgbClr val="FF0000"/>
                </a:solidFill>
              </a:rPr>
              <a:t>varies</a:t>
            </a:r>
            <a:r>
              <a:rPr lang="en-US" sz="3200" dirty="0"/>
              <a:t> among </a:t>
            </a:r>
            <a:r>
              <a:rPr lang="en-US" sz="3200" dirty="0" smtClean="0"/>
              <a:t>tissues, </a:t>
            </a:r>
            <a:r>
              <a:rPr lang="en-US" sz="3200" dirty="0" smtClean="0">
                <a:solidFill>
                  <a:srgbClr val="FF0000"/>
                </a:solidFill>
              </a:rPr>
              <a:t>organs</a:t>
            </a:r>
            <a:r>
              <a:rPr lang="en-US" sz="3200" dirty="0">
                <a:solidFill>
                  <a:srgbClr val="FF0000"/>
                </a:solidFill>
              </a:rPr>
              <a:t>, and systems </a:t>
            </a:r>
            <a:r>
              <a:rPr lang="en-US" sz="3200" dirty="0"/>
              <a:t>of the body</a:t>
            </a:r>
            <a:r>
              <a:rPr lang="en-US" sz="3200" dirty="0" smtClean="0"/>
              <a:t>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Tempo</a:t>
            </a:r>
            <a:r>
              <a:rPr lang="en-US" sz="3200" dirty="0"/>
              <a:t> or rate of maturation </a:t>
            </a:r>
            <a:r>
              <a:rPr lang="en-US" sz="3200" dirty="0" smtClean="0"/>
              <a:t>varies considerably </a:t>
            </a:r>
            <a:r>
              <a:rPr lang="en-US" sz="3200" dirty="0"/>
              <a:t>among systems of the body and among and </a:t>
            </a:r>
            <a:r>
              <a:rPr lang="en-US" sz="3200" dirty="0" smtClean="0"/>
              <a:t>within individuals.</a:t>
            </a:r>
          </a:p>
          <a:p>
            <a:r>
              <a:rPr lang="en-US" sz="3200" dirty="0" smtClean="0"/>
              <a:t>It is </a:t>
            </a:r>
            <a:r>
              <a:rPr lang="en-US" sz="3200" b="1" dirty="0" smtClean="0">
                <a:solidFill>
                  <a:srgbClr val="FF0000"/>
                </a:solidFill>
              </a:rPr>
              <a:t>difficult to separate maturation from growth</a:t>
            </a:r>
            <a:r>
              <a:rPr lang="en-US" sz="3200" dirty="0" smtClean="0"/>
              <a:t>.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Growth</a:t>
            </a:r>
            <a:r>
              <a:rPr lang="en-US" sz="3200" dirty="0" smtClean="0"/>
              <a:t> refers to the </a:t>
            </a:r>
            <a:r>
              <a:rPr lang="en-US" sz="3200" dirty="0" smtClean="0">
                <a:solidFill>
                  <a:srgbClr val="FF0000"/>
                </a:solidFill>
              </a:rPr>
              <a:t>increase in the size </a:t>
            </a:r>
            <a:r>
              <a:rPr lang="en-US" sz="3200" dirty="0" smtClean="0"/>
              <a:t>of the body as a whole and of its parts as the child progresses from birth to adulthood.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40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Assessment of maturity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9964"/>
            <a:ext cx="10515600" cy="533861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Age at PHV </a:t>
            </a:r>
            <a:r>
              <a:rPr lang="en-US" dirty="0"/>
              <a:t>is </a:t>
            </a:r>
            <a:r>
              <a:rPr lang="en-US" dirty="0" smtClean="0"/>
              <a:t>ordinarily estimated </a:t>
            </a:r>
            <a:r>
              <a:rPr lang="en-US" dirty="0"/>
              <a:t>from </a:t>
            </a:r>
            <a:r>
              <a:rPr lang="en-US" dirty="0">
                <a:solidFill>
                  <a:srgbClr val="FF0000"/>
                </a:solidFill>
              </a:rPr>
              <a:t>serial height measurements </a:t>
            </a:r>
            <a:r>
              <a:rPr lang="en-US" dirty="0"/>
              <a:t>of individuals </a:t>
            </a:r>
            <a:r>
              <a:rPr lang="en-US" dirty="0" smtClean="0"/>
              <a:t>taken </a:t>
            </a:r>
            <a:r>
              <a:rPr lang="en-US" dirty="0" smtClean="0">
                <a:solidFill>
                  <a:srgbClr val="FF0000"/>
                </a:solidFill>
              </a:rPr>
              <a:t>annually </a:t>
            </a:r>
            <a:r>
              <a:rPr lang="en-US" dirty="0">
                <a:solidFill>
                  <a:srgbClr val="FF0000"/>
                </a:solidFill>
              </a:rPr>
              <a:t>or semi- annually </a:t>
            </a:r>
            <a:r>
              <a:rPr lang="en-US" dirty="0"/>
              <a:t>from late childhood through adolescence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ages at PHV </a:t>
            </a:r>
            <a:r>
              <a:rPr lang="en-US" dirty="0"/>
              <a:t>ranged from </a:t>
            </a:r>
            <a:r>
              <a:rPr lang="en-US" dirty="0">
                <a:solidFill>
                  <a:srgbClr val="FF0000"/>
                </a:solidFill>
              </a:rPr>
              <a:t>9.0– 15.0 years in </a:t>
            </a:r>
            <a:r>
              <a:rPr lang="en-US" dirty="0" smtClean="0">
                <a:solidFill>
                  <a:srgbClr val="FF0000"/>
                </a:solidFill>
              </a:rPr>
              <a:t>individual girls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11.1– 17.3 years</a:t>
            </a:r>
            <a:r>
              <a:rPr lang="en-US" dirty="0"/>
              <a:t> in individual </a:t>
            </a:r>
            <a:r>
              <a:rPr lang="en-US" dirty="0" smtClean="0"/>
              <a:t>boys.</a:t>
            </a:r>
          </a:p>
          <a:p>
            <a:r>
              <a:rPr lang="en-US" b="1" dirty="0"/>
              <a:t>Age at </a:t>
            </a:r>
            <a:r>
              <a:rPr lang="en-US" b="1" dirty="0" smtClean="0"/>
              <a:t>menarche:</a:t>
            </a:r>
          </a:p>
          <a:p>
            <a:r>
              <a:rPr lang="en-US" dirty="0"/>
              <a:t>Age at menarche refers to the </a:t>
            </a:r>
            <a:r>
              <a:rPr lang="en-US" dirty="0">
                <a:solidFill>
                  <a:srgbClr val="FF0000"/>
                </a:solidFill>
              </a:rPr>
              <a:t>timing of the first menstrual </a:t>
            </a:r>
            <a:r>
              <a:rPr lang="en-US" dirty="0"/>
              <a:t>flow</a:t>
            </a:r>
            <a:r>
              <a:rPr lang="en-US" dirty="0" smtClean="0"/>
              <a:t>.</a:t>
            </a:r>
          </a:p>
          <a:p>
            <a:r>
              <a:rPr lang="en-US" dirty="0"/>
              <a:t>longitudinal studies of </a:t>
            </a:r>
            <a:r>
              <a:rPr lang="en-US" dirty="0" smtClean="0"/>
              <a:t>American and Polish girls </a:t>
            </a:r>
            <a:r>
              <a:rPr lang="en-US" dirty="0"/>
              <a:t>ranged from </a:t>
            </a:r>
            <a:r>
              <a:rPr lang="en-US" dirty="0">
                <a:solidFill>
                  <a:srgbClr val="FF0000"/>
                </a:solidFill>
              </a:rPr>
              <a:t>10.77– 15.25 </a:t>
            </a:r>
            <a:r>
              <a:rPr lang="en-US" dirty="0"/>
              <a:t>years and </a:t>
            </a:r>
            <a:r>
              <a:rPr lang="en-US" dirty="0" smtClean="0">
                <a:solidFill>
                  <a:srgbClr val="FF0000"/>
                </a:solidFill>
              </a:rPr>
              <a:t>10.49–16.30</a:t>
            </a:r>
            <a:r>
              <a:rPr lang="en-US" dirty="0" smtClean="0"/>
              <a:t> </a:t>
            </a:r>
            <a:r>
              <a:rPr lang="en-US" dirty="0"/>
              <a:t>years, respectively</a:t>
            </a:r>
            <a:r>
              <a:rPr lang="en-US" dirty="0" smtClean="0"/>
              <a:t>.</a:t>
            </a:r>
          </a:p>
          <a:p>
            <a:r>
              <a:rPr lang="en-US" dirty="0"/>
              <a:t>In a nationally representative sample of American girls, </a:t>
            </a:r>
            <a:r>
              <a:rPr lang="en-US" dirty="0">
                <a:solidFill>
                  <a:srgbClr val="FF0000"/>
                </a:solidFill>
              </a:rPr>
              <a:t>90% attained </a:t>
            </a:r>
            <a:r>
              <a:rPr lang="en-US" dirty="0"/>
              <a:t>menarche </a:t>
            </a:r>
            <a:r>
              <a:rPr lang="en-US" dirty="0">
                <a:solidFill>
                  <a:srgbClr val="FF0000"/>
                </a:solidFill>
              </a:rPr>
              <a:t>by 13.75 years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10% of girls attained menarche after this age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fa-IR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Tempo of maturation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915477"/>
          </a:xfrm>
        </p:spPr>
        <p:txBody>
          <a:bodyPr>
            <a:noAutofit/>
          </a:bodyPr>
          <a:lstStyle/>
          <a:p>
            <a:r>
              <a:rPr lang="en-US" dirty="0"/>
              <a:t>Tempo refers to the </a:t>
            </a:r>
            <a:r>
              <a:rPr lang="en-US" dirty="0">
                <a:solidFill>
                  <a:srgbClr val="FF0000"/>
                </a:solidFill>
              </a:rPr>
              <a:t>rate</a:t>
            </a:r>
            <a:r>
              <a:rPr lang="en-US" dirty="0"/>
              <a:t> at which </a:t>
            </a:r>
            <a:r>
              <a:rPr lang="en-US" dirty="0">
                <a:solidFill>
                  <a:srgbClr val="FF0000"/>
                </a:solidFill>
              </a:rPr>
              <a:t>maturation progresses</a:t>
            </a:r>
            <a:r>
              <a:rPr lang="en-US" dirty="0" smtClean="0"/>
              <a:t>.</a:t>
            </a:r>
          </a:p>
          <a:p>
            <a:r>
              <a:rPr lang="en-US" dirty="0"/>
              <a:t>mean single year velocities for TW2 </a:t>
            </a:r>
            <a:r>
              <a:rPr lang="en-US" dirty="0" smtClean="0"/>
              <a:t>20 Bone </a:t>
            </a:r>
            <a:r>
              <a:rPr lang="en-US" dirty="0"/>
              <a:t>SAs varied between </a:t>
            </a:r>
            <a:r>
              <a:rPr lang="en-US" dirty="0">
                <a:solidFill>
                  <a:srgbClr val="FF0000"/>
                </a:solidFill>
              </a:rPr>
              <a:t>0.66– 1.14 years per year </a:t>
            </a:r>
            <a:r>
              <a:rPr lang="en-US" dirty="0"/>
              <a:t>and </a:t>
            </a:r>
            <a:r>
              <a:rPr lang="en-US" dirty="0" smtClean="0"/>
              <a:t>standard deviations </a:t>
            </a:r>
            <a:r>
              <a:rPr lang="en-US" dirty="0"/>
              <a:t>varied between 0.33– 0.52; corresponding mean </a:t>
            </a:r>
            <a:r>
              <a:rPr lang="en-US" dirty="0" smtClean="0"/>
              <a:t>single year </a:t>
            </a:r>
            <a:r>
              <a:rPr lang="en-US" dirty="0"/>
              <a:t>velocities for </a:t>
            </a:r>
            <a:r>
              <a:rPr lang="en-US" dirty="0">
                <a:solidFill>
                  <a:srgbClr val="FF0000"/>
                </a:solidFill>
              </a:rPr>
              <a:t>boys</a:t>
            </a:r>
            <a:r>
              <a:rPr lang="en-US" dirty="0"/>
              <a:t> varied between </a:t>
            </a:r>
            <a:r>
              <a:rPr lang="en-US" dirty="0">
                <a:solidFill>
                  <a:srgbClr val="FF0000"/>
                </a:solidFill>
              </a:rPr>
              <a:t>0.75– 1.27 years per </a:t>
            </a:r>
            <a:r>
              <a:rPr lang="en-US" dirty="0" smtClean="0">
                <a:solidFill>
                  <a:srgbClr val="FF0000"/>
                </a:solidFill>
              </a:rPr>
              <a:t>year </a:t>
            </a:r>
            <a:r>
              <a:rPr lang="en-US" dirty="0" smtClean="0"/>
              <a:t>and </a:t>
            </a:r>
            <a:r>
              <a:rPr lang="en-US" dirty="0"/>
              <a:t>standard deviations ranged from 0.32– 0.60 </a:t>
            </a:r>
            <a:r>
              <a:rPr lang="en-US" dirty="0" smtClean="0"/>
              <a:t>years.</a:t>
            </a:r>
          </a:p>
          <a:p>
            <a:endParaRPr lang="fa-IR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Percentage of predicted adult height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91547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Percentage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predicted adult height </a:t>
            </a:r>
            <a:r>
              <a:rPr lang="en-US" dirty="0"/>
              <a:t>at a given age provides an </a:t>
            </a:r>
            <a:r>
              <a:rPr lang="en-US" dirty="0" smtClean="0"/>
              <a:t>estimate of </a:t>
            </a:r>
            <a:r>
              <a:rPr lang="en-US" dirty="0"/>
              <a:t>maturity status</a:t>
            </a:r>
            <a:r>
              <a:rPr lang="en-US" dirty="0" smtClean="0"/>
              <a:t>.</a:t>
            </a:r>
          </a:p>
          <a:p>
            <a:r>
              <a:rPr lang="en-US" dirty="0"/>
              <a:t>based on the </a:t>
            </a:r>
            <a:r>
              <a:rPr lang="en-US" dirty="0">
                <a:solidFill>
                  <a:srgbClr val="FF0000"/>
                </a:solidFill>
              </a:rPr>
              <a:t>average of the heights of </a:t>
            </a:r>
            <a:r>
              <a:rPr lang="en-US" dirty="0" smtClean="0">
                <a:solidFill>
                  <a:srgbClr val="FF0000"/>
                </a:solidFill>
              </a:rPr>
              <a:t>both parents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protocol has a large associated error of </a:t>
            </a:r>
            <a:r>
              <a:rPr lang="en-US" dirty="0">
                <a:solidFill>
                  <a:srgbClr val="FF0000"/>
                </a:solidFill>
              </a:rPr>
              <a:t>~9 cm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Percentage of predicted adult height </a:t>
            </a:r>
            <a:r>
              <a:rPr lang="en-US" dirty="0"/>
              <a:t>based upon the </a:t>
            </a:r>
            <a:r>
              <a:rPr lang="en-US" dirty="0" err="1" smtClean="0">
                <a:solidFill>
                  <a:srgbClr val="FF0000"/>
                </a:solidFill>
              </a:rPr>
              <a:t>Khamis</a:t>
            </a:r>
            <a:r>
              <a:rPr lang="en-US" dirty="0" smtClean="0">
                <a:solidFill>
                  <a:srgbClr val="FF0000"/>
                </a:solidFill>
              </a:rPr>
              <a:t>-Roche equations</a:t>
            </a:r>
            <a:r>
              <a:rPr lang="en-US" dirty="0" smtClean="0"/>
              <a:t> </a:t>
            </a:r>
            <a:r>
              <a:rPr lang="en-US" dirty="0"/>
              <a:t>has been used as an indicator of maturity </a:t>
            </a:r>
            <a:r>
              <a:rPr lang="en-US" dirty="0" smtClean="0"/>
              <a:t>status in </a:t>
            </a:r>
            <a:r>
              <a:rPr lang="en-US" dirty="0"/>
              <a:t>studies of physical activity and of youth </a:t>
            </a:r>
            <a:r>
              <a:rPr lang="en-US" dirty="0" smtClean="0"/>
              <a:t>athletes.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875"/>
            <a:ext cx="10515600" cy="5197475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processes of growth and maturation </a:t>
            </a:r>
            <a:r>
              <a:rPr lang="en-US" dirty="0"/>
              <a:t>occur </a:t>
            </a:r>
            <a:r>
              <a:rPr lang="en-US" dirty="0">
                <a:solidFill>
                  <a:srgbClr val="FF0000"/>
                </a:solidFill>
              </a:rPr>
              <a:t>concurrently</a:t>
            </a:r>
            <a:r>
              <a:rPr lang="en-US" dirty="0"/>
              <a:t> </a:t>
            </a:r>
            <a:r>
              <a:rPr lang="en-US" dirty="0" smtClean="0"/>
              <a:t>and are </a:t>
            </a:r>
            <a:r>
              <a:rPr lang="en-US" dirty="0"/>
              <a:t>related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Growth status</a:t>
            </a:r>
            <a:r>
              <a:rPr lang="en-US" dirty="0"/>
              <a:t>— </a:t>
            </a:r>
            <a:r>
              <a:rPr lang="en-US" dirty="0">
                <a:solidFill>
                  <a:srgbClr val="FF0000"/>
                </a:solidFill>
              </a:rPr>
              <a:t>size</a:t>
            </a:r>
            <a:r>
              <a:rPr lang="en-US" dirty="0"/>
              <a:t> attained at the </a:t>
            </a:r>
            <a:r>
              <a:rPr lang="en-US" dirty="0">
                <a:solidFill>
                  <a:srgbClr val="FF0000"/>
                </a:solidFill>
              </a:rPr>
              <a:t>time</a:t>
            </a:r>
            <a:r>
              <a:rPr lang="en-US" dirty="0"/>
              <a:t> (chronological </a:t>
            </a:r>
            <a:r>
              <a:rPr lang="en-US" dirty="0" smtClean="0"/>
              <a:t>age [CA</a:t>
            </a:r>
            <a:r>
              <a:rPr lang="en-US" dirty="0"/>
              <a:t>]) of observation, and </a:t>
            </a:r>
            <a:r>
              <a:rPr lang="en-US" dirty="0">
                <a:solidFill>
                  <a:srgbClr val="FF0000"/>
                </a:solidFill>
              </a:rPr>
              <a:t>growth rate</a:t>
            </a:r>
            <a:r>
              <a:rPr lang="en-US" dirty="0"/>
              <a:t>— </a:t>
            </a:r>
            <a:r>
              <a:rPr lang="en-US" dirty="0">
                <a:solidFill>
                  <a:srgbClr val="FF0000"/>
                </a:solidFill>
              </a:rPr>
              <a:t>increment </a:t>
            </a:r>
            <a:r>
              <a:rPr lang="en-US" dirty="0" smtClean="0">
                <a:solidFill>
                  <a:srgbClr val="FF0000"/>
                </a:solidFill>
              </a:rPr>
              <a:t>between observations</a:t>
            </a:r>
            <a:r>
              <a:rPr lang="en-US" dirty="0"/>
              <a:t>, are basic to the assessment of growth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Maturity timing </a:t>
            </a:r>
            <a:r>
              <a:rPr lang="en-US" dirty="0"/>
              <a:t>refers to the </a:t>
            </a:r>
            <a:r>
              <a:rPr lang="en-US" dirty="0">
                <a:solidFill>
                  <a:srgbClr val="FF0000"/>
                </a:solidFill>
              </a:rPr>
              <a:t>CA</a:t>
            </a:r>
            <a:r>
              <a:rPr lang="en-US" dirty="0"/>
              <a:t> at which specific </a:t>
            </a:r>
            <a:r>
              <a:rPr lang="en-US" dirty="0" smtClean="0"/>
              <a:t>maturational events </a:t>
            </a:r>
            <a:r>
              <a:rPr lang="en-US" dirty="0"/>
              <a:t>occur. Chronological age at </a:t>
            </a:r>
            <a:r>
              <a:rPr lang="en-US" dirty="0">
                <a:solidFill>
                  <a:srgbClr val="FF0000"/>
                </a:solidFill>
              </a:rPr>
              <a:t>peak height velocity (</a:t>
            </a:r>
            <a:r>
              <a:rPr lang="en-US" dirty="0" smtClean="0">
                <a:solidFill>
                  <a:srgbClr val="FF0000"/>
                </a:solidFill>
              </a:rPr>
              <a:t>PHV) </a:t>
            </a:r>
            <a:r>
              <a:rPr lang="en-US" dirty="0" smtClean="0"/>
              <a:t>and </a:t>
            </a:r>
            <a:r>
              <a:rPr lang="en-US" dirty="0"/>
              <a:t>CA at </a:t>
            </a:r>
            <a:r>
              <a:rPr lang="en-US" dirty="0">
                <a:solidFill>
                  <a:srgbClr val="FF0000"/>
                </a:solidFill>
              </a:rPr>
              <a:t>menarche</a:t>
            </a:r>
            <a:r>
              <a:rPr lang="en-US" dirty="0"/>
              <a:t> are used most often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Skeletal age </a:t>
            </a:r>
            <a:r>
              <a:rPr lang="en-US" dirty="0"/>
              <a:t>is the only maturity indicator that </a:t>
            </a:r>
            <a:r>
              <a:rPr lang="en-US" dirty="0">
                <a:solidFill>
                  <a:srgbClr val="FF0000"/>
                </a:solidFill>
              </a:rPr>
              <a:t>spans </a:t>
            </a:r>
            <a:r>
              <a:rPr lang="en-US" dirty="0" smtClean="0">
                <a:solidFill>
                  <a:srgbClr val="FF0000"/>
                </a:solidFill>
              </a:rPr>
              <a:t>childhood through </a:t>
            </a:r>
            <a:r>
              <a:rPr lang="en-US" dirty="0">
                <a:solidFill>
                  <a:srgbClr val="FF0000"/>
                </a:solidFill>
              </a:rPr>
              <a:t>adolescence</a:t>
            </a:r>
            <a:r>
              <a:rPr lang="en-US" dirty="0"/>
              <a:t>; other indicators (pubertal status, CA </a:t>
            </a:r>
            <a:r>
              <a:rPr lang="en-US" dirty="0" smtClean="0"/>
              <a:t>at PHV</a:t>
            </a:r>
            <a:r>
              <a:rPr lang="en-US" dirty="0"/>
              <a:t>, CA at menarche) are limited to the </a:t>
            </a:r>
            <a:r>
              <a:rPr lang="en-US" dirty="0">
                <a:solidFill>
                  <a:srgbClr val="FF0000"/>
                </a:solidFill>
              </a:rPr>
              <a:t>interval of puberty </a:t>
            </a:r>
            <a:r>
              <a:rPr lang="en-US" dirty="0" smtClean="0">
                <a:solidFill>
                  <a:srgbClr val="FF0000"/>
                </a:solidFill>
              </a:rPr>
              <a:t>and the </a:t>
            </a:r>
            <a:r>
              <a:rPr lang="en-US" dirty="0">
                <a:solidFill>
                  <a:srgbClr val="FF0000"/>
                </a:solidFill>
              </a:rPr>
              <a:t>growth </a:t>
            </a:r>
            <a:r>
              <a:rPr lang="en-US" dirty="0"/>
              <a:t>spurt.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268" y="333521"/>
            <a:ext cx="3980295" cy="987280"/>
          </a:xfrm>
        </p:spPr>
        <p:txBody>
          <a:bodyPr/>
          <a:lstStyle/>
          <a:p>
            <a:r>
              <a:rPr lang="en-US" b="1" dirty="0"/>
              <a:t>CHAPTER </a:t>
            </a:r>
            <a:r>
              <a:rPr lang="en-US" b="1" dirty="0" smtClean="0"/>
              <a:t>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01305" y="2132590"/>
            <a:ext cx="10515600" cy="73991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Growth and maturation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3935" y="4509715"/>
            <a:ext cx="4301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ronosPro-Lt"/>
              </a:rPr>
              <a:t>Adam DG Baxter- Jones</a:t>
            </a:r>
            <a:endParaRPr lang="en-US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34</a:t>
            </a:fld>
            <a:endParaRPr lang="en-US"/>
          </a:p>
        </p:txBody>
      </p:sp>
      <p:pic>
        <p:nvPicPr>
          <p:cNvPr id="2050" name="Picture 2" descr="Chapter 8 - Human Growth and Development - Erikson's Eight Stages of  Psychosocial Development Diagram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2" y="3036907"/>
            <a:ext cx="6492342" cy="3590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807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875"/>
            <a:ext cx="10515600" cy="5197475"/>
          </a:xfrm>
        </p:spPr>
        <p:txBody>
          <a:bodyPr>
            <a:noAutofit/>
          </a:bodyPr>
          <a:lstStyle/>
          <a:p>
            <a:r>
              <a:rPr lang="en-US" dirty="0"/>
              <a:t>The concepts of a </a:t>
            </a:r>
            <a:r>
              <a:rPr lang="en-US" dirty="0">
                <a:solidFill>
                  <a:srgbClr val="FF0000"/>
                </a:solidFill>
              </a:rPr>
              <a:t>child’s growth and maturation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central</a:t>
            </a:r>
            <a:r>
              <a:rPr lang="en-US" dirty="0"/>
              <a:t> to </a:t>
            </a:r>
            <a:r>
              <a:rPr lang="en-US" dirty="0" smtClean="0"/>
              <a:t>all studies </a:t>
            </a:r>
            <a:r>
              <a:rPr lang="en-US" dirty="0"/>
              <a:t>related to </a:t>
            </a:r>
            <a:r>
              <a:rPr lang="en-US" dirty="0" err="1">
                <a:solidFill>
                  <a:srgbClr val="FF0000"/>
                </a:solidFill>
              </a:rPr>
              <a:t>paediatric</a:t>
            </a:r>
            <a:r>
              <a:rPr lang="en-US" dirty="0">
                <a:solidFill>
                  <a:srgbClr val="FF0000"/>
                </a:solidFill>
              </a:rPr>
              <a:t> exercise </a:t>
            </a:r>
            <a:r>
              <a:rPr lang="en-US" dirty="0"/>
              <a:t>science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Morphological parameters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physiological </a:t>
            </a:r>
            <a:r>
              <a:rPr lang="en-US" dirty="0" smtClean="0">
                <a:solidFill>
                  <a:srgbClr val="FF0000"/>
                </a:solidFill>
              </a:rPr>
              <a:t>functions </a:t>
            </a:r>
            <a:r>
              <a:rPr lang="en-US" dirty="0" smtClean="0"/>
              <a:t>such </a:t>
            </a:r>
            <a:r>
              <a:rPr lang="en-US" dirty="0"/>
              <a:t>as heart volume, lung function, aerobic power, and </a:t>
            </a:r>
            <a:r>
              <a:rPr lang="en-US" dirty="0" smtClean="0"/>
              <a:t>muscular strength </a:t>
            </a:r>
            <a:r>
              <a:rPr lang="en-US" dirty="0"/>
              <a:t>develop with </a:t>
            </a:r>
            <a:r>
              <a:rPr lang="en-US" dirty="0">
                <a:solidFill>
                  <a:srgbClr val="FF0000"/>
                </a:solidFill>
              </a:rPr>
              <a:t>increasing age and body size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Furthermore, </a:t>
            </a:r>
            <a:r>
              <a:rPr lang="en-US" dirty="0" smtClean="0">
                <a:solidFill>
                  <a:srgbClr val="FF0000"/>
                </a:solidFill>
              </a:rPr>
              <a:t>physical </a:t>
            </a:r>
            <a:r>
              <a:rPr lang="en-US" dirty="0">
                <a:solidFill>
                  <a:srgbClr val="FF0000"/>
                </a:solidFill>
              </a:rPr>
              <a:t>fitness parameters </a:t>
            </a:r>
            <a:r>
              <a:rPr lang="en-US" dirty="0"/>
              <a:t>(e.g. muscular, motor, and </a:t>
            </a:r>
            <a:r>
              <a:rPr lang="en-US" dirty="0" smtClean="0"/>
              <a:t>cardiorespiratory) also </a:t>
            </a:r>
            <a:r>
              <a:rPr lang="en-US" dirty="0"/>
              <a:t>change with </a:t>
            </a:r>
            <a:r>
              <a:rPr lang="en-US" dirty="0">
                <a:solidFill>
                  <a:srgbClr val="FF0000"/>
                </a:solidFill>
              </a:rPr>
              <a:t>growth and maturation</a:t>
            </a:r>
            <a:r>
              <a:rPr lang="en-US" dirty="0" smtClean="0"/>
              <a:t>.</a:t>
            </a:r>
          </a:p>
          <a:p>
            <a:r>
              <a:rPr lang="en-US" dirty="0"/>
              <a:t>Thus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effects </a:t>
            </a:r>
            <a:r>
              <a:rPr lang="en-US" dirty="0">
                <a:solidFill>
                  <a:srgbClr val="FF0000"/>
                </a:solidFill>
              </a:rPr>
              <a:t>of growth and maturation </a:t>
            </a:r>
            <a:r>
              <a:rPr lang="en-US" dirty="0"/>
              <a:t>may mask or be greater than </a:t>
            </a:r>
            <a:r>
              <a:rPr lang="en-US" dirty="0" smtClean="0"/>
              <a:t>both the </a:t>
            </a:r>
            <a:r>
              <a:rPr lang="en-US" dirty="0">
                <a:solidFill>
                  <a:srgbClr val="FF0000"/>
                </a:solidFill>
              </a:rPr>
              <a:t>exercise and PA effects </a:t>
            </a:r>
            <a:r>
              <a:rPr lang="en-US" dirty="0"/>
              <a:t>under investigation.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94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875"/>
            <a:ext cx="10515600" cy="5197475"/>
          </a:xfrm>
        </p:spPr>
        <p:txBody>
          <a:bodyPr>
            <a:noAutofit/>
          </a:bodyPr>
          <a:lstStyle/>
          <a:p>
            <a:r>
              <a:rPr lang="en-US" dirty="0"/>
              <a:t>At the beginning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20th</a:t>
            </a:r>
            <a:r>
              <a:rPr lang="en-US" dirty="0"/>
              <a:t> century </a:t>
            </a:r>
            <a:r>
              <a:rPr lang="en-US" dirty="0" err="1">
                <a:solidFill>
                  <a:srgbClr val="FF0000"/>
                </a:solidFill>
              </a:rPr>
              <a:t>D’arcy</a:t>
            </a:r>
            <a:r>
              <a:rPr lang="en-US" dirty="0">
                <a:solidFill>
                  <a:srgbClr val="FF0000"/>
                </a:solidFill>
              </a:rPr>
              <a:t> Thompson </a:t>
            </a:r>
            <a:r>
              <a:rPr lang="en-US" dirty="0"/>
              <a:t>wrote his classic treatise </a:t>
            </a:r>
            <a:r>
              <a:rPr lang="en-US" i="1" dirty="0" smtClean="0"/>
              <a:t>On </a:t>
            </a:r>
            <a:r>
              <a:rPr lang="en-US" i="1" dirty="0" smtClean="0">
                <a:solidFill>
                  <a:srgbClr val="FF0000"/>
                </a:solidFill>
              </a:rPr>
              <a:t>Growth </a:t>
            </a:r>
            <a:r>
              <a:rPr lang="en-US" i="1" dirty="0">
                <a:solidFill>
                  <a:srgbClr val="FF0000"/>
                </a:solidFill>
              </a:rPr>
              <a:t>and Form</a:t>
            </a:r>
            <a:r>
              <a:rPr lang="en-US" dirty="0"/>
              <a:t>, and suggested that </a:t>
            </a:r>
            <a:r>
              <a:rPr lang="en-US" dirty="0">
                <a:solidFill>
                  <a:srgbClr val="FF0000"/>
                </a:solidFill>
              </a:rPr>
              <a:t>exercise</a:t>
            </a:r>
            <a:r>
              <a:rPr lang="en-US" dirty="0"/>
              <a:t> was a </a:t>
            </a:r>
            <a:r>
              <a:rPr lang="en-US" dirty="0">
                <a:solidFill>
                  <a:srgbClr val="FF0000"/>
                </a:solidFill>
              </a:rPr>
              <a:t>direct </a:t>
            </a:r>
            <a:r>
              <a:rPr lang="en-US" dirty="0" smtClean="0">
                <a:solidFill>
                  <a:srgbClr val="FF0000"/>
                </a:solidFill>
              </a:rPr>
              <a:t>stimulus to </a:t>
            </a:r>
            <a:r>
              <a:rPr lang="en-US" dirty="0">
                <a:solidFill>
                  <a:srgbClr val="FF0000"/>
                </a:solidFill>
              </a:rPr>
              <a:t>growth</a:t>
            </a:r>
            <a:r>
              <a:rPr lang="en-US" dirty="0" smtClean="0"/>
              <a:t>.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1964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James Tanner </a:t>
            </a:r>
            <a:r>
              <a:rPr lang="en-US" dirty="0"/>
              <a:t>published </a:t>
            </a:r>
            <a:r>
              <a:rPr lang="en-US" i="1" dirty="0"/>
              <a:t>The </a:t>
            </a:r>
            <a:r>
              <a:rPr lang="en-US" i="1" dirty="0">
                <a:solidFill>
                  <a:srgbClr val="FF0000"/>
                </a:solidFill>
              </a:rPr>
              <a:t>Physique of </a:t>
            </a:r>
            <a:r>
              <a:rPr lang="en-US" i="1" dirty="0" smtClean="0">
                <a:solidFill>
                  <a:srgbClr val="FF0000"/>
                </a:solidFill>
              </a:rPr>
              <a:t>the Olympic </a:t>
            </a:r>
            <a:r>
              <a:rPr lang="en-US" i="1" dirty="0">
                <a:solidFill>
                  <a:srgbClr val="FF0000"/>
                </a:solidFill>
              </a:rPr>
              <a:t>Athlete</a:t>
            </a:r>
            <a:r>
              <a:rPr lang="en-US" dirty="0"/>
              <a:t>, in which he concluded that ‘the </a:t>
            </a:r>
            <a:r>
              <a:rPr lang="en-US" dirty="0">
                <a:solidFill>
                  <a:srgbClr val="FF0000"/>
                </a:solidFill>
              </a:rPr>
              <a:t>basic body </a:t>
            </a:r>
            <a:r>
              <a:rPr lang="en-US" dirty="0" smtClean="0">
                <a:solidFill>
                  <a:srgbClr val="FF0000"/>
                </a:solidFill>
              </a:rPr>
              <a:t>structure </a:t>
            </a:r>
            <a:r>
              <a:rPr lang="en-US" dirty="0" smtClean="0"/>
              <a:t>must </a:t>
            </a:r>
            <a:r>
              <a:rPr lang="en-US" dirty="0"/>
              <a:t>be present for the possibility of </a:t>
            </a:r>
            <a:r>
              <a:rPr lang="en-US" dirty="0">
                <a:solidFill>
                  <a:srgbClr val="FF0000"/>
                </a:solidFill>
              </a:rPr>
              <a:t>being an athlete to </a:t>
            </a:r>
            <a:r>
              <a:rPr lang="en-US" dirty="0" smtClean="0">
                <a:solidFill>
                  <a:srgbClr val="FF0000"/>
                </a:solidFill>
              </a:rPr>
              <a:t>arise</a:t>
            </a:r>
            <a:r>
              <a:rPr lang="en-US" dirty="0" smtClean="0"/>
              <a:t>.</a:t>
            </a:r>
          </a:p>
          <a:p>
            <a:r>
              <a:rPr lang="en-US" dirty="0"/>
              <a:t>However, </a:t>
            </a:r>
            <a:r>
              <a:rPr lang="en-US" dirty="0">
                <a:solidFill>
                  <a:srgbClr val="FF0000"/>
                </a:solidFill>
              </a:rPr>
              <a:t>a number of studies </a:t>
            </a:r>
            <a:r>
              <a:rPr lang="en-US" dirty="0"/>
              <a:t>have suggested that when </a:t>
            </a:r>
            <a:r>
              <a:rPr lang="en-US" dirty="0" smtClean="0">
                <a:solidFill>
                  <a:srgbClr val="FF0000"/>
                </a:solidFill>
              </a:rPr>
              <a:t>heavy training regimens</a:t>
            </a:r>
            <a:r>
              <a:rPr lang="en-US" dirty="0" smtClean="0"/>
              <a:t> are started at a </a:t>
            </a:r>
            <a:r>
              <a:rPr lang="en-US" dirty="0" smtClean="0">
                <a:solidFill>
                  <a:srgbClr val="FF0000"/>
                </a:solidFill>
              </a:rPr>
              <a:t>young age</a:t>
            </a:r>
            <a:r>
              <a:rPr lang="en-US" dirty="0" smtClean="0"/>
              <a:t>, especially with aesthetic sports </a:t>
            </a:r>
            <a:r>
              <a:rPr lang="en-US" dirty="0"/>
              <a:t>like </a:t>
            </a:r>
            <a:r>
              <a:rPr lang="en-US" dirty="0">
                <a:solidFill>
                  <a:srgbClr val="FF0000"/>
                </a:solidFill>
              </a:rPr>
              <a:t>gymnastics</a:t>
            </a:r>
            <a:r>
              <a:rPr lang="en-US" dirty="0"/>
              <a:t>, the growth and maturation of </a:t>
            </a:r>
            <a:r>
              <a:rPr lang="en-US" dirty="0" smtClean="0"/>
              <a:t>the child </a:t>
            </a:r>
            <a:r>
              <a:rPr lang="en-US" dirty="0"/>
              <a:t>may be </a:t>
            </a:r>
            <a:r>
              <a:rPr lang="en-US" dirty="0">
                <a:solidFill>
                  <a:srgbClr val="FF0000"/>
                </a:solidFill>
              </a:rPr>
              <a:t>adversely </a:t>
            </a:r>
            <a:r>
              <a:rPr lang="en-US" dirty="0" smtClean="0">
                <a:solidFill>
                  <a:srgbClr val="FF0000"/>
                </a:solidFill>
              </a:rPr>
              <a:t>effected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Thus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nature versus </a:t>
            </a:r>
            <a:r>
              <a:rPr lang="en-US" dirty="0" smtClean="0">
                <a:solidFill>
                  <a:srgbClr val="FF0000"/>
                </a:solidFill>
              </a:rPr>
              <a:t>nurture </a:t>
            </a:r>
            <a:r>
              <a:rPr lang="en-US" dirty="0" smtClean="0"/>
              <a:t>debate continues.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46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875"/>
            <a:ext cx="10515600" cy="5562600"/>
          </a:xfrm>
        </p:spPr>
        <p:txBody>
          <a:bodyPr>
            <a:noAutofit/>
          </a:bodyPr>
          <a:lstStyle/>
          <a:p>
            <a:r>
              <a:rPr lang="en-US" dirty="0"/>
              <a:t>Concern about a </a:t>
            </a:r>
            <a:r>
              <a:rPr lang="en-US" dirty="0">
                <a:solidFill>
                  <a:srgbClr val="FF0000"/>
                </a:solidFill>
              </a:rPr>
              <a:t>child’s size </a:t>
            </a:r>
            <a:r>
              <a:rPr lang="en-US" dirty="0"/>
              <a:t>does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just pertain to </a:t>
            </a:r>
            <a:r>
              <a:rPr lang="en-US" dirty="0" smtClean="0">
                <a:solidFill>
                  <a:srgbClr val="FF0000"/>
                </a:solidFill>
              </a:rPr>
              <a:t>childhood</a:t>
            </a:r>
            <a:r>
              <a:rPr lang="en-US" dirty="0" smtClean="0"/>
              <a:t>; the </a:t>
            </a:r>
            <a:r>
              <a:rPr lang="en-US" dirty="0"/>
              <a:t>importance of size and measuring growth itself </a:t>
            </a:r>
            <a:r>
              <a:rPr lang="en-US" dirty="0">
                <a:solidFill>
                  <a:srgbClr val="FF0000"/>
                </a:solidFill>
              </a:rPr>
              <a:t>begins </a:t>
            </a:r>
            <a:r>
              <a:rPr lang="en-US" dirty="0" smtClean="0">
                <a:solidFill>
                  <a:srgbClr val="FF0000"/>
                </a:solidFill>
              </a:rPr>
              <a:t>much earlier</a:t>
            </a:r>
            <a:r>
              <a:rPr lang="en-US" dirty="0"/>
              <a:t>, even </a:t>
            </a:r>
            <a:r>
              <a:rPr lang="en-US" dirty="0">
                <a:solidFill>
                  <a:srgbClr val="FF0000"/>
                </a:solidFill>
              </a:rPr>
              <a:t>before birth</a:t>
            </a:r>
            <a:r>
              <a:rPr lang="en-US" dirty="0" smtClean="0"/>
              <a:t>.</a:t>
            </a:r>
          </a:p>
          <a:p>
            <a:r>
              <a:rPr lang="en-US" dirty="0"/>
              <a:t>It has now been shown that </a:t>
            </a:r>
            <a:r>
              <a:rPr lang="en-US" dirty="0">
                <a:solidFill>
                  <a:srgbClr val="FF0000"/>
                </a:solidFill>
              </a:rPr>
              <a:t>both </a:t>
            </a:r>
            <a:r>
              <a:rPr lang="en-US" dirty="0" smtClean="0">
                <a:solidFill>
                  <a:srgbClr val="FF0000"/>
                </a:solidFill>
              </a:rPr>
              <a:t>the size </a:t>
            </a:r>
            <a:r>
              <a:rPr lang="en-US" dirty="0">
                <a:solidFill>
                  <a:srgbClr val="FF0000"/>
                </a:solidFill>
              </a:rPr>
              <a:t>of a </a:t>
            </a:r>
            <a:r>
              <a:rPr lang="en-US" dirty="0" err="1">
                <a:solidFill>
                  <a:srgbClr val="FF0000"/>
                </a:solidFill>
              </a:rPr>
              <a:t>foetus</a:t>
            </a:r>
            <a:r>
              <a:rPr lang="en-US" dirty="0">
                <a:solidFill>
                  <a:srgbClr val="FF0000"/>
                </a:solidFill>
              </a:rPr>
              <a:t> and the child’s growth in the first year after </a:t>
            </a:r>
            <a:r>
              <a:rPr lang="en-US" dirty="0" smtClean="0">
                <a:solidFill>
                  <a:srgbClr val="FF0000"/>
                </a:solidFill>
              </a:rPr>
              <a:t>birth </a:t>
            </a:r>
            <a:r>
              <a:rPr lang="en-US" dirty="0" smtClean="0"/>
              <a:t>can </a:t>
            </a:r>
            <a:r>
              <a:rPr lang="en-US" dirty="0"/>
              <a:t>determine their </a:t>
            </a:r>
            <a:r>
              <a:rPr lang="en-US" dirty="0">
                <a:solidFill>
                  <a:srgbClr val="FF0000"/>
                </a:solidFill>
              </a:rPr>
              <a:t>lifelong health </a:t>
            </a:r>
            <a:r>
              <a:rPr lang="en-US" dirty="0"/>
              <a:t>status</a:t>
            </a:r>
            <a:r>
              <a:rPr lang="en-US" dirty="0" smtClean="0"/>
              <a:t>.</a:t>
            </a:r>
          </a:p>
          <a:p>
            <a:r>
              <a:rPr lang="en-US" dirty="0"/>
              <a:t>It should be </a:t>
            </a:r>
            <a:r>
              <a:rPr lang="en-US" dirty="0" smtClean="0">
                <a:solidFill>
                  <a:srgbClr val="FF0000"/>
                </a:solidFill>
              </a:rPr>
              <a:t>emphasized</a:t>
            </a:r>
            <a:r>
              <a:rPr lang="en-US" dirty="0" smtClean="0"/>
              <a:t> that </a:t>
            </a:r>
            <a:r>
              <a:rPr lang="en-US" dirty="0">
                <a:solidFill>
                  <a:srgbClr val="FF0000"/>
                </a:solidFill>
              </a:rPr>
              <a:t>regular exercise </a:t>
            </a:r>
            <a:r>
              <a:rPr lang="en-US" dirty="0"/>
              <a:t>for the </a:t>
            </a:r>
            <a:r>
              <a:rPr lang="en-US" dirty="0">
                <a:solidFill>
                  <a:srgbClr val="FF0000"/>
                </a:solidFill>
              </a:rPr>
              <a:t>pregnant</a:t>
            </a:r>
            <a:r>
              <a:rPr lang="en-US" dirty="0"/>
              <a:t> mother and </a:t>
            </a:r>
            <a:r>
              <a:rPr lang="en-US" dirty="0">
                <a:solidFill>
                  <a:srgbClr val="FF0000"/>
                </a:solidFill>
              </a:rPr>
              <a:t>pre- </a:t>
            </a:r>
            <a:r>
              <a:rPr lang="en-US" dirty="0" smtClean="0">
                <a:solidFill>
                  <a:srgbClr val="FF0000"/>
                </a:solidFill>
              </a:rPr>
              <a:t>school child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only one of many factors </a:t>
            </a:r>
            <a:r>
              <a:rPr lang="en-US" dirty="0"/>
              <a:t>that may influence an </a:t>
            </a:r>
            <a:r>
              <a:rPr lang="en-US" dirty="0" smtClean="0"/>
              <a:t>individual’s growth </a:t>
            </a:r>
            <a:r>
              <a:rPr lang="en-US" dirty="0"/>
              <a:t>and maturation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Growth and maturation </a:t>
            </a:r>
            <a:r>
              <a:rPr lang="en-US" dirty="0"/>
              <a:t>are </a:t>
            </a:r>
            <a:r>
              <a:rPr lang="en-US" dirty="0" smtClean="0"/>
              <a:t>maintained primarily </a:t>
            </a: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genes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hormones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energy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nutrients</a:t>
            </a:r>
            <a:r>
              <a:rPr lang="en-US" dirty="0"/>
              <a:t> which </a:t>
            </a:r>
            <a:r>
              <a:rPr lang="en-US" dirty="0" smtClean="0"/>
              <a:t>not only </a:t>
            </a:r>
            <a:r>
              <a:rPr lang="en-US" dirty="0"/>
              <a:t>interact among themselves but also with the </a:t>
            </a:r>
            <a:r>
              <a:rPr lang="en-US" dirty="0" smtClean="0">
                <a:solidFill>
                  <a:srgbClr val="FF0000"/>
                </a:solidFill>
              </a:rPr>
              <a:t>environment</a:t>
            </a:r>
            <a:r>
              <a:rPr lang="en-US" dirty="0" smtClean="0"/>
              <a:t> in </a:t>
            </a:r>
            <a:r>
              <a:rPr lang="en-US" dirty="0"/>
              <a:t>which the individual lives, both inter- and </a:t>
            </a:r>
            <a:r>
              <a:rPr lang="en-US" dirty="0">
                <a:solidFill>
                  <a:srgbClr val="FF0000"/>
                </a:solidFill>
              </a:rPr>
              <a:t>intra- uterine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34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875"/>
            <a:ext cx="10515600" cy="5057198"/>
          </a:xfrm>
        </p:spPr>
        <p:txBody>
          <a:bodyPr>
            <a:noAutofit/>
          </a:bodyPr>
          <a:lstStyle/>
          <a:p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important to realize </a:t>
            </a:r>
            <a:r>
              <a:rPr lang="en-US" dirty="0"/>
              <a:t>that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same </a:t>
            </a:r>
            <a:r>
              <a:rPr lang="en-US" dirty="0">
                <a:solidFill>
                  <a:srgbClr val="FF0000"/>
                </a:solidFill>
              </a:rPr>
              <a:t>genes </a:t>
            </a:r>
            <a:r>
              <a:rPr lang="en-US" dirty="0"/>
              <a:t>will be </a:t>
            </a:r>
            <a:r>
              <a:rPr lang="en-US" dirty="0">
                <a:solidFill>
                  <a:srgbClr val="FF0000"/>
                </a:solidFill>
              </a:rPr>
              <a:t>expressed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differently</a:t>
            </a:r>
            <a:r>
              <a:rPr lang="en-US" dirty="0"/>
              <a:t> when exposed to </a:t>
            </a:r>
            <a:r>
              <a:rPr lang="en-US" dirty="0" smtClean="0">
                <a:solidFill>
                  <a:srgbClr val="FF0000"/>
                </a:solidFill>
              </a:rPr>
              <a:t>different environmental </a:t>
            </a:r>
            <a:r>
              <a:rPr lang="en-US" dirty="0"/>
              <a:t>conditions</a:t>
            </a:r>
            <a:r>
              <a:rPr lang="en-US" dirty="0" smtClean="0"/>
              <a:t>.</a:t>
            </a:r>
          </a:p>
          <a:p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fully understand the potential </a:t>
            </a:r>
            <a:r>
              <a:rPr lang="en-US" dirty="0" smtClean="0">
                <a:solidFill>
                  <a:srgbClr val="FF0000"/>
                </a:solidFill>
              </a:rPr>
              <a:t>of exercise </a:t>
            </a:r>
            <a:r>
              <a:rPr lang="en-US" dirty="0"/>
              <a:t>or PA on a </a:t>
            </a:r>
            <a:r>
              <a:rPr lang="en-US" dirty="0">
                <a:solidFill>
                  <a:srgbClr val="FF0000"/>
                </a:solidFill>
              </a:rPr>
              <a:t>child’s growth</a:t>
            </a:r>
            <a:r>
              <a:rPr lang="en-US" dirty="0"/>
              <a:t>, a sound </a:t>
            </a:r>
            <a:r>
              <a:rPr lang="en-US" dirty="0">
                <a:solidFill>
                  <a:srgbClr val="FF0000"/>
                </a:solidFill>
              </a:rPr>
              <a:t>understanding</a:t>
            </a:r>
            <a:r>
              <a:rPr lang="en-US" dirty="0"/>
              <a:t> of </a:t>
            </a:r>
            <a:r>
              <a:rPr lang="en-US" dirty="0" smtClean="0"/>
              <a:t>the general </a:t>
            </a:r>
            <a:r>
              <a:rPr lang="en-US" dirty="0"/>
              <a:t>principles of human growth and maturation, i.e. </a:t>
            </a:r>
            <a:r>
              <a:rPr lang="en-US" dirty="0" err="1" smtClean="0">
                <a:solidFill>
                  <a:srgbClr val="FF0000"/>
                </a:solidFill>
              </a:rPr>
              <a:t>auxology</a:t>
            </a:r>
            <a:r>
              <a:rPr lang="en-US" dirty="0" smtClean="0"/>
              <a:t>, are required.</a:t>
            </a:r>
          </a:p>
          <a:p>
            <a:r>
              <a:rPr lang="en-US" dirty="0" err="1"/>
              <a:t>Auxology</a:t>
            </a:r>
            <a:r>
              <a:rPr lang="en-US" dirty="0"/>
              <a:t> is the </a:t>
            </a:r>
            <a:r>
              <a:rPr lang="en-US" dirty="0">
                <a:solidFill>
                  <a:srgbClr val="FF0000"/>
                </a:solidFill>
              </a:rPr>
              <a:t>science of somatic growth and development</a:t>
            </a:r>
            <a:r>
              <a:rPr lang="en-US" dirty="0"/>
              <a:t>. 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Growth</a:t>
            </a:r>
            <a:r>
              <a:rPr lang="en-US" dirty="0"/>
              <a:t> refers to </a:t>
            </a:r>
            <a:r>
              <a:rPr lang="en-US" dirty="0">
                <a:solidFill>
                  <a:srgbClr val="FF0000"/>
                </a:solidFill>
              </a:rPr>
              <a:t>changes in size </a:t>
            </a:r>
            <a:r>
              <a:rPr lang="en-US" dirty="0"/>
              <a:t>of an individual, as a whole </a:t>
            </a:r>
            <a:r>
              <a:rPr lang="en-US" dirty="0" smtClean="0"/>
              <a:t>or in </a:t>
            </a:r>
            <a:r>
              <a:rPr lang="en-US" dirty="0"/>
              <a:t>parts</a:t>
            </a:r>
            <a:r>
              <a:rPr lang="en-US" dirty="0" smtClean="0"/>
              <a:t>.</a:t>
            </a:r>
          </a:p>
          <a:p>
            <a:r>
              <a:rPr lang="en-US" dirty="0"/>
              <a:t>As </a:t>
            </a:r>
            <a:r>
              <a:rPr lang="en-US" dirty="0">
                <a:solidFill>
                  <a:srgbClr val="FF0000"/>
                </a:solidFill>
              </a:rPr>
              <a:t>children grow</a:t>
            </a:r>
            <a:r>
              <a:rPr lang="en-US" dirty="0"/>
              <a:t>, they become </a:t>
            </a:r>
            <a:r>
              <a:rPr lang="en-US" dirty="0">
                <a:solidFill>
                  <a:srgbClr val="FF0000"/>
                </a:solidFill>
              </a:rPr>
              <a:t>taller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heavier</a:t>
            </a:r>
            <a:r>
              <a:rPr lang="en-US" dirty="0"/>
              <a:t>, </a:t>
            </a:r>
            <a:r>
              <a:rPr lang="en-US" dirty="0" smtClean="0"/>
              <a:t>they increase </a:t>
            </a:r>
            <a:r>
              <a:rPr lang="en-US" dirty="0"/>
              <a:t>their </a:t>
            </a:r>
            <a:r>
              <a:rPr lang="en-US" dirty="0">
                <a:solidFill>
                  <a:srgbClr val="FF0000"/>
                </a:solidFill>
              </a:rPr>
              <a:t>lean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fat tissues</a:t>
            </a:r>
            <a:r>
              <a:rPr lang="en-US" dirty="0"/>
              <a:t>, and their </a:t>
            </a:r>
            <a:r>
              <a:rPr lang="en-US" dirty="0">
                <a:solidFill>
                  <a:srgbClr val="FF0000"/>
                </a:solidFill>
              </a:rPr>
              <a:t>organs</a:t>
            </a:r>
            <a:r>
              <a:rPr lang="en-US" dirty="0"/>
              <a:t> increase </a:t>
            </a:r>
            <a:r>
              <a:rPr lang="en-US" dirty="0" smtClean="0"/>
              <a:t>in size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90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875"/>
            <a:ext cx="10515600" cy="5057198"/>
          </a:xfrm>
        </p:spPr>
        <p:txBody>
          <a:bodyPr>
            <a:noAutofit/>
          </a:bodyPr>
          <a:lstStyle/>
          <a:p>
            <a:r>
              <a:rPr lang="en-US" dirty="0"/>
              <a:t>Changes in size are a result of three cellular processes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i</a:t>
            </a:r>
            <a:r>
              <a:rPr lang="en-US" dirty="0"/>
              <a:t>) </a:t>
            </a:r>
            <a:r>
              <a:rPr lang="en-US" dirty="0" smtClean="0"/>
              <a:t>an increase </a:t>
            </a:r>
            <a:r>
              <a:rPr lang="en-US" dirty="0"/>
              <a:t>in cell numbers, i.e. </a:t>
            </a:r>
            <a:r>
              <a:rPr lang="en-US" dirty="0">
                <a:solidFill>
                  <a:srgbClr val="FF0000"/>
                </a:solidFill>
              </a:rPr>
              <a:t>hyperplasia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ii</a:t>
            </a:r>
            <a:r>
              <a:rPr lang="en-US" dirty="0"/>
              <a:t>) an increase in cell </a:t>
            </a:r>
            <a:r>
              <a:rPr lang="en-US" dirty="0" smtClean="0"/>
              <a:t>size, i.e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hypertrophy</a:t>
            </a:r>
            <a:r>
              <a:rPr lang="en-US" dirty="0"/>
              <a:t>, and </a:t>
            </a:r>
            <a:endParaRPr lang="en-US" dirty="0" smtClean="0"/>
          </a:p>
          <a:p>
            <a:r>
              <a:rPr lang="en-US" dirty="0" smtClean="0"/>
              <a:t>iii</a:t>
            </a:r>
            <a:r>
              <a:rPr lang="en-US" dirty="0"/>
              <a:t>) an increase </a:t>
            </a:r>
            <a:r>
              <a:rPr lang="en-US" dirty="0">
                <a:solidFill>
                  <a:srgbClr val="FF0000"/>
                </a:solidFill>
              </a:rPr>
              <a:t>in inter- cellular substances</a:t>
            </a:r>
            <a:r>
              <a:rPr lang="en-US" dirty="0"/>
              <a:t>, </a:t>
            </a:r>
            <a:r>
              <a:rPr lang="en-US" dirty="0" smtClean="0"/>
              <a:t>i.e. accretion.</a:t>
            </a:r>
          </a:p>
          <a:p>
            <a:r>
              <a:rPr lang="en-US" dirty="0">
                <a:solidFill>
                  <a:srgbClr val="FF0000"/>
                </a:solidFill>
              </a:rPr>
              <a:t>Maturation</a:t>
            </a:r>
            <a:r>
              <a:rPr lang="en-US" dirty="0"/>
              <a:t> is the </a:t>
            </a:r>
            <a:r>
              <a:rPr lang="en-US" dirty="0">
                <a:solidFill>
                  <a:srgbClr val="FF0000"/>
                </a:solidFill>
              </a:rPr>
              <a:t>progressive achievement of adult </a:t>
            </a:r>
            <a:r>
              <a:rPr lang="en-US" dirty="0"/>
              <a:t>status </a:t>
            </a:r>
            <a:r>
              <a:rPr lang="en-US" dirty="0" smtClean="0"/>
              <a:t>and comprises </a:t>
            </a:r>
            <a:r>
              <a:rPr lang="en-US" dirty="0"/>
              <a:t>a subset of developmental changes that include </a:t>
            </a:r>
            <a:r>
              <a:rPr lang="en-US" dirty="0" smtClean="0">
                <a:solidFill>
                  <a:srgbClr val="FF0000"/>
                </a:solidFill>
              </a:rPr>
              <a:t>morphology, function</a:t>
            </a:r>
            <a:r>
              <a:rPr lang="en-US" dirty="0">
                <a:solidFill>
                  <a:srgbClr val="FF0000"/>
                </a:solidFill>
              </a:rPr>
              <a:t>, and complexity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Size and morphological changes </a:t>
            </a:r>
            <a:r>
              <a:rPr lang="en-US" dirty="0"/>
              <a:t>can also be </a:t>
            </a:r>
            <a:r>
              <a:rPr lang="en-US" dirty="0">
                <a:solidFill>
                  <a:srgbClr val="FF0000"/>
                </a:solidFill>
              </a:rPr>
              <a:t>scaled</a:t>
            </a:r>
            <a:r>
              <a:rPr lang="en-US" dirty="0"/>
              <a:t> </a:t>
            </a:r>
            <a:r>
              <a:rPr lang="en-US" dirty="0" smtClean="0"/>
              <a:t>relative to </a:t>
            </a:r>
            <a:r>
              <a:rPr lang="en-US" dirty="0">
                <a:solidFill>
                  <a:srgbClr val="FF0000"/>
                </a:solidFill>
              </a:rPr>
              <a:t>achievement of adult status </a:t>
            </a:r>
            <a:r>
              <a:rPr lang="en-US" dirty="0"/>
              <a:t>and can be used as a continuous </a:t>
            </a:r>
            <a:r>
              <a:rPr lang="en-US" dirty="0" smtClean="0"/>
              <a:t>scale of </a:t>
            </a:r>
            <a:r>
              <a:rPr lang="en-US" dirty="0"/>
              <a:t>maturation; e.g. </a:t>
            </a:r>
            <a:r>
              <a:rPr lang="en-US" dirty="0">
                <a:solidFill>
                  <a:srgbClr val="FF0000"/>
                </a:solidFill>
              </a:rPr>
              <a:t>percentage of adult height </a:t>
            </a:r>
            <a:r>
              <a:rPr lang="en-US" dirty="0" smtClean="0">
                <a:solidFill>
                  <a:srgbClr val="FF0000"/>
                </a:solidFill>
              </a:rPr>
              <a:t>attained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Chronological age and age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Chronological</a:t>
            </a:r>
            <a:r>
              <a:rPr lang="en-US" dirty="0"/>
              <a:t> age (CA) is the </a:t>
            </a:r>
            <a:r>
              <a:rPr lang="en-US" b="1" dirty="0">
                <a:solidFill>
                  <a:srgbClr val="FF0000"/>
                </a:solidFill>
              </a:rPr>
              <a:t>basic reference </a:t>
            </a:r>
            <a:r>
              <a:rPr lang="en-US" dirty="0"/>
              <a:t>in studies of </a:t>
            </a:r>
            <a:r>
              <a:rPr lang="en-US" dirty="0" smtClean="0"/>
              <a:t>growth and </a:t>
            </a:r>
            <a:r>
              <a:rPr lang="en-US" dirty="0"/>
              <a:t>maturation</a:t>
            </a:r>
            <a:r>
              <a:rPr lang="en-US" dirty="0" smtClean="0"/>
              <a:t>.</a:t>
            </a:r>
          </a:p>
          <a:p>
            <a:r>
              <a:rPr lang="en-US" dirty="0"/>
              <a:t>Chronological age is calculated as the </a:t>
            </a:r>
            <a:r>
              <a:rPr lang="en-US" dirty="0" smtClean="0"/>
              <a:t>difference between </a:t>
            </a:r>
            <a:r>
              <a:rPr lang="en-US" dirty="0"/>
              <a:t>date of measurement and </a:t>
            </a:r>
            <a:r>
              <a:rPr lang="en-US" b="1" dirty="0">
                <a:solidFill>
                  <a:srgbClr val="FF0000"/>
                </a:solidFill>
              </a:rPr>
              <a:t>date of </a:t>
            </a:r>
            <a:r>
              <a:rPr lang="en-US" b="1" dirty="0" smtClean="0">
                <a:solidFill>
                  <a:srgbClr val="FF0000"/>
                </a:solidFill>
              </a:rPr>
              <a:t>birth</a:t>
            </a:r>
            <a:r>
              <a:rPr lang="en-US" dirty="0" smtClean="0"/>
              <a:t>.</a:t>
            </a:r>
          </a:p>
          <a:p>
            <a:r>
              <a:rPr lang="en-US" dirty="0"/>
              <a:t>Children and </a:t>
            </a:r>
            <a:r>
              <a:rPr lang="en-US" dirty="0" smtClean="0"/>
              <a:t>adolescents are </a:t>
            </a:r>
            <a:r>
              <a:rPr lang="en-US" dirty="0"/>
              <a:t>commonly sorted into </a:t>
            </a:r>
            <a:r>
              <a:rPr lang="en-US" dirty="0">
                <a:solidFill>
                  <a:srgbClr val="FF0000"/>
                </a:solidFill>
              </a:rPr>
              <a:t>single year CA </a:t>
            </a:r>
            <a:r>
              <a:rPr lang="en-US" dirty="0"/>
              <a:t>groups, </a:t>
            </a:r>
            <a:r>
              <a:rPr lang="en-US" dirty="0" smtClean="0"/>
              <a:t>which vary </a:t>
            </a:r>
            <a:r>
              <a:rPr lang="en-US" dirty="0"/>
              <a:t>depending on the method of grouping. For example, </a:t>
            </a:r>
            <a:r>
              <a:rPr lang="en-US" b="1" dirty="0">
                <a:solidFill>
                  <a:srgbClr val="FF0000"/>
                </a:solidFill>
              </a:rPr>
              <a:t>9 </a:t>
            </a:r>
            <a:r>
              <a:rPr lang="en-US" b="1" dirty="0" smtClean="0">
                <a:solidFill>
                  <a:srgbClr val="FF0000"/>
                </a:solidFill>
              </a:rPr>
              <a:t>years can </a:t>
            </a:r>
            <a:r>
              <a:rPr lang="en-US" b="1" dirty="0">
                <a:solidFill>
                  <a:srgbClr val="FF0000"/>
                </a:solidFill>
              </a:rPr>
              <a:t>include children between 9.0 through 9.99 </a:t>
            </a:r>
            <a:r>
              <a:rPr lang="en-US" dirty="0"/>
              <a:t>years, so that </a:t>
            </a:r>
            <a:r>
              <a:rPr lang="en-US" dirty="0" smtClean="0"/>
              <a:t>the midpoint </a:t>
            </a:r>
            <a:r>
              <a:rPr lang="en-US" dirty="0"/>
              <a:t>of the age group is 9.5 </a:t>
            </a:r>
            <a:r>
              <a:rPr lang="en-US" dirty="0" smtClean="0"/>
              <a:t>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532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875"/>
            <a:ext cx="10515600" cy="5057198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major distinction </a:t>
            </a:r>
            <a:r>
              <a:rPr lang="en-US" dirty="0"/>
              <a:t>between </a:t>
            </a:r>
            <a:r>
              <a:rPr lang="en-US" dirty="0">
                <a:solidFill>
                  <a:srgbClr val="FF0000"/>
                </a:solidFill>
              </a:rPr>
              <a:t>size per se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maturation</a:t>
            </a:r>
            <a:r>
              <a:rPr lang="en-US" dirty="0"/>
              <a:t> is that all </a:t>
            </a:r>
            <a:r>
              <a:rPr lang="en-US" dirty="0" smtClean="0">
                <a:solidFill>
                  <a:srgbClr val="FF0000"/>
                </a:solidFill>
              </a:rPr>
              <a:t>children eventually </a:t>
            </a:r>
            <a:r>
              <a:rPr lang="en-US" dirty="0">
                <a:solidFill>
                  <a:srgbClr val="FF0000"/>
                </a:solidFill>
              </a:rPr>
              <a:t>achieve the same adult maturity</a:t>
            </a:r>
            <a:r>
              <a:rPr lang="en-US" dirty="0"/>
              <a:t>, whereas adult </a:t>
            </a:r>
            <a:r>
              <a:rPr lang="en-US" dirty="0">
                <a:solidFill>
                  <a:srgbClr val="FF0000"/>
                </a:solidFill>
              </a:rPr>
              <a:t>size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body </a:t>
            </a:r>
            <a:r>
              <a:rPr lang="en-US" dirty="0">
                <a:solidFill>
                  <a:srgbClr val="FF0000"/>
                </a:solidFill>
              </a:rPr>
              <a:t>dimensions vary considerably</a:t>
            </a:r>
            <a:r>
              <a:rPr lang="en-US" dirty="0" smtClean="0"/>
              <a:t>.</a:t>
            </a:r>
          </a:p>
          <a:p>
            <a:r>
              <a:rPr lang="en-US" dirty="0"/>
              <a:t>It is therefore important </a:t>
            </a:r>
            <a:r>
              <a:rPr lang="en-US" dirty="0" smtClean="0"/>
              <a:t>to remember </a:t>
            </a:r>
            <a:r>
              <a:rPr lang="en-US" dirty="0"/>
              <a:t>that </a:t>
            </a:r>
            <a:r>
              <a:rPr lang="en-US" dirty="0">
                <a:solidFill>
                  <a:srgbClr val="FF0000"/>
                </a:solidFill>
              </a:rPr>
              <a:t>growth and maturation </a:t>
            </a:r>
            <a:r>
              <a:rPr lang="en-US" dirty="0"/>
              <a:t>occur </a:t>
            </a:r>
            <a:r>
              <a:rPr lang="en-US" dirty="0">
                <a:solidFill>
                  <a:srgbClr val="FF0000"/>
                </a:solidFill>
              </a:rPr>
              <a:t>simultaneously</a:t>
            </a:r>
            <a:r>
              <a:rPr lang="en-US" dirty="0"/>
              <a:t> </a:t>
            </a:r>
            <a:r>
              <a:rPr lang="en-US" dirty="0" smtClean="0"/>
              <a:t>and interact</a:t>
            </a:r>
            <a:r>
              <a:rPr lang="en-US" dirty="0"/>
              <a:t>, although they may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follow the </a:t>
            </a:r>
            <a:r>
              <a:rPr lang="en-US" dirty="0">
                <a:solidFill>
                  <a:srgbClr val="FF0000"/>
                </a:solidFill>
              </a:rPr>
              <a:t>same time line</a:t>
            </a:r>
            <a:r>
              <a:rPr lang="en-US" dirty="0" smtClean="0"/>
              <a:t>.</a:t>
            </a:r>
          </a:p>
          <a:p>
            <a:r>
              <a:rPr lang="en-US" dirty="0"/>
              <a:t>The process of maturing has two components: </a:t>
            </a:r>
            <a:r>
              <a:rPr lang="en-US" dirty="0">
                <a:solidFill>
                  <a:srgbClr val="FF0000"/>
                </a:solidFill>
              </a:rPr>
              <a:t>timing and tempo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9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875"/>
            <a:ext cx="10515600" cy="4974070"/>
          </a:xfrm>
        </p:spPr>
        <p:txBody>
          <a:bodyPr>
            <a:noAutofit/>
          </a:bodyPr>
          <a:lstStyle/>
          <a:p>
            <a:r>
              <a:rPr lang="en-US" dirty="0"/>
              <a:t>The former refers to </a:t>
            </a:r>
            <a:r>
              <a:rPr lang="en-US" dirty="0">
                <a:solidFill>
                  <a:srgbClr val="FF0000"/>
                </a:solidFill>
              </a:rPr>
              <a:t>when specific maturational events occur </a:t>
            </a:r>
            <a:r>
              <a:rPr lang="en-US" dirty="0"/>
              <a:t>(e.g. </a:t>
            </a:r>
            <a:r>
              <a:rPr lang="en-US" dirty="0" smtClean="0">
                <a:solidFill>
                  <a:srgbClr val="FF0000"/>
                </a:solidFill>
              </a:rPr>
              <a:t>age</a:t>
            </a:r>
            <a:r>
              <a:rPr lang="en-US" dirty="0" smtClean="0"/>
              <a:t> when </a:t>
            </a:r>
            <a:r>
              <a:rPr lang="en-US" dirty="0">
                <a:solidFill>
                  <a:srgbClr val="FF0000"/>
                </a:solidFill>
              </a:rPr>
              <a:t>menarche</a:t>
            </a:r>
            <a:r>
              <a:rPr lang="en-US" dirty="0"/>
              <a:t> is attained, </a:t>
            </a:r>
            <a:r>
              <a:rPr lang="en-US" dirty="0">
                <a:solidFill>
                  <a:srgbClr val="FF0000"/>
                </a:solidFill>
              </a:rPr>
              <a:t>age</a:t>
            </a:r>
            <a:r>
              <a:rPr lang="en-US" dirty="0"/>
              <a:t> at the beginning of </a:t>
            </a:r>
            <a:r>
              <a:rPr lang="en-US" dirty="0">
                <a:solidFill>
                  <a:srgbClr val="FF0000"/>
                </a:solidFill>
              </a:rPr>
              <a:t>breast</a:t>
            </a:r>
            <a:r>
              <a:rPr lang="en-US" dirty="0"/>
              <a:t> </a:t>
            </a:r>
            <a:r>
              <a:rPr lang="en-US" dirty="0" smtClean="0"/>
              <a:t>development, </a:t>
            </a:r>
            <a:r>
              <a:rPr lang="en-US" dirty="0" smtClean="0">
                <a:solidFill>
                  <a:srgbClr val="FF0000"/>
                </a:solidFill>
              </a:rPr>
              <a:t>age</a:t>
            </a:r>
            <a:r>
              <a:rPr lang="en-US" dirty="0" smtClean="0"/>
              <a:t> </a:t>
            </a:r>
            <a:r>
              <a:rPr lang="en-US" dirty="0"/>
              <a:t>at the appearance of </a:t>
            </a:r>
            <a:r>
              <a:rPr lang="en-US" dirty="0">
                <a:solidFill>
                  <a:srgbClr val="FF0000"/>
                </a:solidFill>
              </a:rPr>
              <a:t>pubic hair</a:t>
            </a:r>
            <a:r>
              <a:rPr lang="en-US" dirty="0"/>
              <a:t>, or </a:t>
            </a:r>
            <a:r>
              <a:rPr lang="en-US" dirty="0">
                <a:solidFill>
                  <a:srgbClr val="FF0000"/>
                </a:solidFill>
              </a:rPr>
              <a:t>age</a:t>
            </a:r>
            <a:r>
              <a:rPr lang="en-US" dirty="0"/>
              <a:t> at maximum </a:t>
            </a:r>
            <a:r>
              <a:rPr lang="en-US" dirty="0" smtClean="0">
                <a:solidFill>
                  <a:srgbClr val="FF0000"/>
                </a:solidFill>
              </a:rPr>
              <a:t>growth in </a:t>
            </a:r>
            <a:r>
              <a:rPr lang="en-US" dirty="0">
                <a:solidFill>
                  <a:srgbClr val="FF0000"/>
                </a:solidFill>
              </a:rPr>
              <a:t>height </a:t>
            </a:r>
            <a:r>
              <a:rPr lang="en-US" dirty="0"/>
              <a:t>during the adolescent growth spurt, known as peak </a:t>
            </a:r>
            <a:r>
              <a:rPr lang="en-US" dirty="0" smtClean="0"/>
              <a:t>height velocity</a:t>
            </a:r>
            <a:r>
              <a:rPr lang="en-US" dirty="0"/>
              <a:t>, or PHV).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Tempo</a:t>
            </a:r>
            <a:r>
              <a:rPr lang="en-US" dirty="0" smtClean="0"/>
              <a:t> </a:t>
            </a:r>
            <a:r>
              <a:rPr lang="en-US" dirty="0"/>
              <a:t>refers to the </a:t>
            </a:r>
            <a:r>
              <a:rPr lang="en-US" dirty="0">
                <a:solidFill>
                  <a:srgbClr val="FF0000"/>
                </a:solidFill>
              </a:rPr>
              <a:t>rate</a:t>
            </a:r>
            <a:r>
              <a:rPr lang="en-US" dirty="0"/>
              <a:t> at which </a:t>
            </a:r>
            <a:r>
              <a:rPr lang="en-US" dirty="0" smtClean="0"/>
              <a:t>maturation </a:t>
            </a:r>
            <a:r>
              <a:rPr lang="en-US" dirty="0" smtClean="0">
                <a:solidFill>
                  <a:srgbClr val="FF0000"/>
                </a:solidFill>
              </a:rPr>
              <a:t>progresses</a:t>
            </a:r>
            <a:r>
              <a:rPr lang="en-US" dirty="0" smtClean="0"/>
              <a:t> </a:t>
            </a:r>
            <a:r>
              <a:rPr lang="en-US" dirty="0"/>
              <a:t>(i.e. how </a:t>
            </a:r>
            <a:r>
              <a:rPr lang="en-US" dirty="0">
                <a:solidFill>
                  <a:srgbClr val="FF0000"/>
                </a:solidFill>
              </a:rPr>
              <a:t>quickly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slowly</a:t>
            </a:r>
            <a:r>
              <a:rPr lang="en-US" dirty="0"/>
              <a:t> an individual passes from </a:t>
            </a:r>
            <a:r>
              <a:rPr lang="en-US" dirty="0" smtClean="0"/>
              <a:t>the initial </a:t>
            </a:r>
            <a:r>
              <a:rPr lang="en-US" dirty="0"/>
              <a:t>stages of sexual maturation to the mature state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Maturation occurs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all biological systems </a:t>
            </a:r>
            <a:r>
              <a:rPr lang="en-US" dirty="0"/>
              <a:t>in the body but at </a:t>
            </a:r>
            <a:r>
              <a:rPr lang="en-US" dirty="0">
                <a:solidFill>
                  <a:srgbClr val="FF0000"/>
                </a:solidFill>
              </a:rPr>
              <a:t>different</a:t>
            </a:r>
            <a:r>
              <a:rPr lang="en-US" dirty="0"/>
              <a:t> </a:t>
            </a:r>
            <a:r>
              <a:rPr lang="en-US" dirty="0" smtClean="0"/>
              <a:t>rates.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31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311"/>
            <a:ext cx="10515600" cy="1325563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875"/>
            <a:ext cx="10515600" cy="4974070"/>
          </a:xfrm>
        </p:spPr>
        <p:txBody>
          <a:bodyPr>
            <a:noAutofit/>
          </a:bodyPr>
          <a:lstStyle/>
          <a:p>
            <a:r>
              <a:rPr lang="en-US" dirty="0"/>
              <a:t>In the growth and maturity literature, </a:t>
            </a:r>
            <a:r>
              <a:rPr lang="en-US" dirty="0">
                <a:solidFill>
                  <a:srgbClr val="FF0000"/>
                </a:solidFill>
              </a:rPr>
              <a:t>life leading up to maturity is split into three stages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prenatal period, </a:t>
            </a:r>
            <a:endParaRPr lang="en-US" dirty="0" smtClean="0"/>
          </a:p>
          <a:p>
            <a:r>
              <a:rPr lang="en-US" dirty="0" smtClean="0"/>
              <a:t>childhood</a:t>
            </a:r>
            <a:r>
              <a:rPr lang="en-US" dirty="0"/>
              <a:t>, and </a:t>
            </a:r>
            <a:endParaRPr lang="en-US" dirty="0" smtClean="0"/>
          </a:p>
          <a:p>
            <a:r>
              <a:rPr lang="en-US" dirty="0" smtClean="0"/>
              <a:t>adolescence</a:t>
            </a:r>
            <a:r>
              <a:rPr lang="en-US" dirty="0"/>
              <a:t>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85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Prenatal to postnatal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527"/>
            <a:ext cx="10515600" cy="4627418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period of prenatal life is vitally </a:t>
            </a:r>
            <a:r>
              <a:rPr lang="en-US" dirty="0"/>
              <a:t>important to the </a:t>
            </a:r>
            <a:r>
              <a:rPr lang="en-US" dirty="0">
                <a:solidFill>
                  <a:srgbClr val="FF0000"/>
                </a:solidFill>
              </a:rPr>
              <a:t>child’s </a:t>
            </a:r>
            <a:r>
              <a:rPr lang="en-US" dirty="0" smtClean="0">
                <a:solidFill>
                  <a:srgbClr val="FF0000"/>
                </a:solidFill>
              </a:rPr>
              <a:t>wellbeing</a:t>
            </a:r>
            <a:r>
              <a:rPr lang="en-US" dirty="0" smtClean="0"/>
              <a:t>, as </a:t>
            </a:r>
            <a:r>
              <a:rPr lang="en-US" dirty="0"/>
              <a:t>is the transition from prenatal to postnatal </a:t>
            </a:r>
            <a:r>
              <a:rPr lang="en-US" dirty="0" smtClean="0"/>
              <a:t>life.</a:t>
            </a:r>
          </a:p>
          <a:p>
            <a:r>
              <a:rPr lang="en-US" dirty="0" smtClean="0"/>
              <a:t>There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now compelling evidence </a:t>
            </a:r>
            <a:r>
              <a:rPr lang="en-US" dirty="0"/>
              <a:t>that the </a:t>
            </a:r>
            <a:r>
              <a:rPr lang="en-US" dirty="0">
                <a:solidFill>
                  <a:srgbClr val="FF0000"/>
                </a:solidFill>
              </a:rPr>
              <a:t>origins</a:t>
            </a:r>
            <a:r>
              <a:rPr lang="en-US" dirty="0"/>
              <a:t> of many </a:t>
            </a:r>
            <a:r>
              <a:rPr lang="en-US" dirty="0">
                <a:solidFill>
                  <a:srgbClr val="FF0000"/>
                </a:solidFill>
              </a:rPr>
              <a:t>chronic </a:t>
            </a:r>
            <a:r>
              <a:rPr lang="en-US" dirty="0" smtClean="0">
                <a:solidFill>
                  <a:srgbClr val="FF0000"/>
                </a:solidFill>
              </a:rPr>
              <a:t>diseases</a:t>
            </a:r>
            <a:r>
              <a:rPr lang="en-US" dirty="0" smtClean="0"/>
              <a:t> occur </a:t>
            </a:r>
            <a:r>
              <a:rPr lang="en-US" dirty="0">
                <a:solidFill>
                  <a:srgbClr val="FF0000"/>
                </a:solidFill>
              </a:rPr>
              <a:t>prenatally</a:t>
            </a:r>
            <a:r>
              <a:rPr lang="en-US" dirty="0"/>
              <a:t> and are related to the trajectory of a </a:t>
            </a:r>
            <a:r>
              <a:rPr lang="en-US" dirty="0" smtClean="0">
                <a:solidFill>
                  <a:srgbClr val="FF0000"/>
                </a:solidFill>
              </a:rPr>
              <a:t>child’s growth</a:t>
            </a:r>
            <a:r>
              <a:rPr lang="en-US" dirty="0" smtClean="0"/>
              <a:t>.</a:t>
            </a:r>
          </a:p>
          <a:p>
            <a:r>
              <a:rPr lang="en-US" dirty="0"/>
              <a:t>Growth in uterine is particularly </a:t>
            </a:r>
            <a:r>
              <a:rPr lang="en-US" dirty="0" smtClean="0"/>
              <a:t>important.</a:t>
            </a:r>
          </a:p>
          <a:p>
            <a:r>
              <a:rPr lang="en-US" dirty="0"/>
              <a:t>This </a:t>
            </a:r>
            <a:r>
              <a:rPr lang="en-US" dirty="0">
                <a:solidFill>
                  <a:srgbClr val="FF0000"/>
                </a:solidFill>
              </a:rPr>
              <a:t>hypothesis</a:t>
            </a:r>
            <a:r>
              <a:rPr lang="en-US" dirty="0"/>
              <a:t> suggests that </a:t>
            </a:r>
            <a:r>
              <a:rPr lang="en-US" dirty="0">
                <a:solidFill>
                  <a:srgbClr val="FF0000"/>
                </a:solidFill>
              </a:rPr>
              <a:t>undernutrition</a:t>
            </a:r>
            <a:r>
              <a:rPr lang="en-US" dirty="0"/>
              <a:t>, and thus </a:t>
            </a:r>
            <a:r>
              <a:rPr lang="en-US" dirty="0" smtClean="0">
                <a:solidFill>
                  <a:srgbClr val="FF0000"/>
                </a:solidFill>
              </a:rPr>
              <a:t>restricted growth</a:t>
            </a:r>
            <a:r>
              <a:rPr lang="en-US" dirty="0"/>
              <a:t>, during </a:t>
            </a:r>
            <a:r>
              <a:rPr lang="en-US" dirty="0" err="1">
                <a:solidFill>
                  <a:srgbClr val="FF0000"/>
                </a:solidFill>
              </a:rPr>
              <a:t>foetal</a:t>
            </a:r>
            <a:r>
              <a:rPr lang="en-US" dirty="0"/>
              <a:t> life causes </a:t>
            </a:r>
            <a:r>
              <a:rPr lang="en-US" dirty="0">
                <a:solidFill>
                  <a:srgbClr val="FF0000"/>
                </a:solidFill>
              </a:rPr>
              <a:t>long- term changes </a:t>
            </a:r>
            <a:r>
              <a:rPr lang="en-US" dirty="0"/>
              <a:t>to the </a:t>
            </a:r>
            <a:r>
              <a:rPr lang="en-US" dirty="0" smtClean="0">
                <a:solidFill>
                  <a:srgbClr val="FF0000"/>
                </a:solidFill>
              </a:rPr>
              <a:t>structure</a:t>
            </a:r>
            <a:r>
              <a:rPr lang="en-US" dirty="0" smtClean="0"/>
              <a:t> and </a:t>
            </a:r>
            <a:r>
              <a:rPr lang="en-US" dirty="0">
                <a:solidFill>
                  <a:srgbClr val="FF0000"/>
                </a:solidFill>
              </a:rPr>
              <a:t>function of the body</a:t>
            </a:r>
            <a:r>
              <a:rPr lang="en-US" dirty="0"/>
              <a:t>, and that these changes predispose it </a:t>
            </a:r>
            <a:r>
              <a:rPr lang="en-US" dirty="0" smtClean="0"/>
              <a:t>to the </a:t>
            </a:r>
            <a:r>
              <a:rPr lang="en-US" dirty="0"/>
              <a:t>development of </a:t>
            </a:r>
            <a:r>
              <a:rPr lang="en-US" dirty="0">
                <a:solidFill>
                  <a:srgbClr val="FF0000"/>
                </a:solidFill>
              </a:rPr>
              <a:t>many chronic diseases </a:t>
            </a:r>
            <a:r>
              <a:rPr lang="en-US" dirty="0"/>
              <a:t>in later life.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27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Prenatal to postnatal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527"/>
            <a:ext cx="10515600" cy="4627418"/>
          </a:xfrm>
        </p:spPr>
        <p:txBody>
          <a:bodyPr>
            <a:noAutofit/>
          </a:bodyPr>
          <a:lstStyle/>
          <a:p>
            <a:r>
              <a:rPr lang="en-US" dirty="0"/>
              <a:t>As </a:t>
            </a:r>
            <a:r>
              <a:rPr lang="en-US" dirty="0" smtClean="0"/>
              <a:t>already indicated</a:t>
            </a:r>
            <a:r>
              <a:rPr lang="en-US" dirty="0"/>
              <a:t>, growth is defined as the </a:t>
            </a:r>
            <a:r>
              <a:rPr lang="en-US" dirty="0">
                <a:solidFill>
                  <a:srgbClr val="FF0000"/>
                </a:solidFill>
              </a:rPr>
              <a:t>increase or decrease </a:t>
            </a:r>
            <a:r>
              <a:rPr lang="en-US" dirty="0"/>
              <a:t>in </a:t>
            </a:r>
            <a:r>
              <a:rPr lang="en-US" dirty="0" smtClean="0"/>
              <a:t>some measurable </a:t>
            </a:r>
            <a:r>
              <a:rPr lang="en-US" dirty="0">
                <a:solidFill>
                  <a:srgbClr val="FF0000"/>
                </a:solidFill>
              </a:rPr>
              <a:t>quantity</a:t>
            </a:r>
            <a:r>
              <a:rPr lang="en-US" dirty="0"/>
              <a:t> of tissue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Infants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triple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weight</a:t>
            </a:r>
            <a:r>
              <a:rPr lang="en-US" dirty="0"/>
              <a:t> during </a:t>
            </a:r>
            <a:r>
              <a:rPr lang="en-US" dirty="0" smtClean="0"/>
              <a:t>their </a:t>
            </a:r>
            <a:r>
              <a:rPr lang="en-US" dirty="0" smtClean="0">
                <a:solidFill>
                  <a:srgbClr val="FF0000"/>
                </a:solidFill>
              </a:rPr>
              <a:t>first </a:t>
            </a:r>
            <a:r>
              <a:rPr lang="en-US" dirty="0">
                <a:solidFill>
                  <a:srgbClr val="FF0000"/>
                </a:solidFill>
              </a:rPr>
              <a:t>year</a:t>
            </a:r>
            <a:r>
              <a:rPr lang="en-US" dirty="0"/>
              <a:t>, with the </a:t>
            </a:r>
            <a:r>
              <a:rPr lang="en-US" dirty="0">
                <a:solidFill>
                  <a:srgbClr val="FF0000"/>
                </a:solidFill>
              </a:rPr>
              <a:t>most notable </a:t>
            </a:r>
            <a:r>
              <a:rPr lang="en-US" dirty="0"/>
              <a:t>change occurring during the </a:t>
            </a:r>
            <a:r>
              <a:rPr lang="en-US" dirty="0" smtClean="0">
                <a:solidFill>
                  <a:srgbClr val="FF0000"/>
                </a:solidFill>
              </a:rPr>
              <a:t>first month </a:t>
            </a:r>
            <a:r>
              <a:rPr lang="en-US" dirty="0"/>
              <a:t>of </a:t>
            </a:r>
            <a:r>
              <a:rPr lang="en-US" dirty="0" smtClean="0"/>
              <a:t>life.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most overt signs </a:t>
            </a:r>
            <a:r>
              <a:rPr lang="en-US" dirty="0"/>
              <a:t>of growth are the changes </a:t>
            </a:r>
            <a:r>
              <a:rPr lang="en-US" dirty="0" smtClean="0">
                <a:solidFill>
                  <a:srgbClr val="FF0000"/>
                </a:solidFill>
              </a:rPr>
              <a:t>in somatic </a:t>
            </a:r>
            <a:r>
              <a:rPr lang="en-US" dirty="0">
                <a:solidFill>
                  <a:srgbClr val="FF0000"/>
                </a:solidFill>
              </a:rPr>
              <a:t>growth</a:t>
            </a:r>
            <a:r>
              <a:rPr lang="en-US" dirty="0"/>
              <a:t>, which are measured by the techniques of </a:t>
            </a:r>
            <a:r>
              <a:rPr lang="en-US" dirty="0">
                <a:solidFill>
                  <a:srgbClr val="FF0000"/>
                </a:solidFill>
              </a:rPr>
              <a:t>anthropometry</a:t>
            </a:r>
            <a:r>
              <a:rPr lang="en-US" dirty="0" smtClean="0"/>
              <a:t>.</a:t>
            </a:r>
          </a:p>
          <a:p>
            <a:r>
              <a:rPr lang="en-US" dirty="0"/>
              <a:t>However, the </a:t>
            </a:r>
            <a:r>
              <a:rPr lang="en-US" dirty="0">
                <a:solidFill>
                  <a:srgbClr val="FF0000"/>
                </a:solidFill>
              </a:rPr>
              <a:t>most common </a:t>
            </a:r>
            <a:r>
              <a:rPr lang="en-US" dirty="0" smtClean="0">
                <a:solidFill>
                  <a:srgbClr val="FF0000"/>
                </a:solidFill>
              </a:rPr>
              <a:t>dimensions </a:t>
            </a:r>
            <a:r>
              <a:rPr lang="en-US" dirty="0" smtClean="0"/>
              <a:t>of </a:t>
            </a:r>
            <a:r>
              <a:rPr lang="en-US" dirty="0"/>
              <a:t>child growth cluster along the </a:t>
            </a:r>
            <a:r>
              <a:rPr lang="en-US" dirty="0">
                <a:solidFill>
                  <a:srgbClr val="FF0000"/>
                </a:solidFill>
              </a:rPr>
              <a:t>longitudinal axis of the </a:t>
            </a:r>
            <a:r>
              <a:rPr lang="en-US" dirty="0" smtClean="0">
                <a:solidFill>
                  <a:srgbClr val="FF0000"/>
                </a:solidFill>
              </a:rPr>
              <a:t>body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77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Prenatal to postnatal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5527"/>
            <a:ext cx="10808855" cy="462741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Size</a:t>
            </a:r>
            <a:r>
              <a:rPr lang="en-US" dirty="0"/>
              <a:t> is often </a:t>
            </a:r>
            <a:r>
              <a:rPr lang="en-US" dirty="0" smtClean="0"/>
              <a:t>measured in </a:t>
            </a:r>
            <a:r>
              <a:rPr lang="en-US" dirty="0"/>
              <a:t>terms of </a:t>
            </a:r>
            <a:r>
              <a:rPr lang="en-US" dirty="0">
                <a:solidFill>
                  <a:srgbClr val="FF0000"/>
                </a:solidFill>
              </a:rPr>
              <a:t>body breadth</a:t>
            </a:r>
            <a:r>
              <a:rPr lang="en-US" dirty="0"/>
              <a:t>. Two of the most frequently used </a:t>
            </a:r>
            <a:r>
              <a:rPr lang="en-US" dirty="0" smtClean="0"/>
              <a:t>are the </a:t>
            </a:r>
            <a:r>
              <a:rPr lang="en-US" dirty="0" err="1">
                <a:solidFill>
                  <a:srgbClr val="FF0000"/>
                </a:solidFill>
              </a:rPr>
              <a:t>biacromal</a:t>
            </a:r>
            <a:r>
              <a:rPr lang="en-US" dirty="0">
                <a:solidFill>
                  <a:srgbClr val="FF0000"/>
                </a:solidFill>
              </a:rPr>
              <a:t> breadth </a:t>
            </a:r>
            <a:r>
              <a:rPr lang="en-US" dirty="0"/>
              <a:t>of the </a:t>
            </a:r>
            <a:r>
              <a:rPr lang="en-US" dirty="0">
                <a:solidFill>
                  <a:srgbClr val="FF0000"/>
                </a:solidFill>
              </a:rPr>
              <a:t>shoulders</a:t>
            </a:r>
            <a:r>
              <a:rPr lang="en-US" dirty="0"/>
              <a:t> and the </a:t>
            </a:r>
            <a:r>
              <a:rPr lang="en-US" dirty="0" err="1">
                <a:solidFill>
                  <a:srgbClr val="FF0000"/>
                </a:solidFill>
              </a:rPr>
              <a:t>bicristal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breadth of </a:t>
            </a:r>
            <a:r>
              <a:rPr lang="en-US" dirty="0">
                <a:solidFill>
                  <a:srgbClr val="FF0000"/>
                </a:solidFill>
              </a:rPr>
              <a:t>the hip</a:t>
            </a:r>
            <a:r>
              <a:rPr lang="en-US" dirty="0" smtClean="0"/>
              <a:t>.</a:t>
            </a:r>
          </a:p>
          <a:p>
            <a:r>
              <a:rPr lang="en-US" dirty="0"/>
              <a:t>These </a:t>
            </a:r>
            <a:r>
              <a:rPr lang="en-US" dirty="0">
                <a:solidFill>
                  <a:srgbClr val="FF0000"/>
                </a:solidFill>
              </a:rPr>
              <a:t>measures reflect the complex internal </a:t>
            </a:r>
            <a:r>
              <a:rPr lang="en-US" dirty="0" smtClean="0">
                <a:solidFill>
                  <a:srgbClr val="FF0000"/>
                </a:solidFill>
              </a:rPr>
              <a:t>changes </a:t>
            </a:r>
            <a:r>
              <a:rPr lang="en-US" dirty="0" smtClean="0"/>
              <a:t>in </a:t>
            </a:r>
            <a:r>
              <a:rPr lang="en-US" dirty="0"/>
              <a:t>architecture of the </a:t>
            </a:r>
            <a:r>
              <a:rPr lang="en-US" dirty="0">
                <a:solidFill>
                  <a:srgbClr val="FF0000"/>
                </a:solidFill>
              </a:rPr>
              <a:t>shoulder and hip regions</a:t>
            </a:r>
            <a:r>
              <a:rPr lang="en-US" dirty="0"/>
              <a:t>, including </a:t>
            </a:r>
            <a:r>
              <a:rPr lang="en-US" dirty="0" smtClean="0"/>
              <a:t>associated development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musculature and adipose tissue</a:t>
            </a:r>
            <a:r>
              <a:rPr lang="en-US" dirty="0" smtClean="0"/>
              <a:t>.</a:t>
            </a:r>
          </a:p>
          <a:p>
            <a:r>
              <a:rPr lang="en-US" dirty="0"/>
              <a:t>However, </a:t>
            </a:r>
            <a:r>
              <a:rPr lang="en-US" dirty="0" smtClean="0"/>
              <a:t>the most </a:t>
            </a:r>
            <a:r>
              <a:rPr lang="en-US" dirty="0"/>
              <a:t>commonly taken measure of </a:t>
            </a:r>
            <a:r>
              <a:rPr lang="en-US" dirty="0">
                <a:solidFill>
                  <a:srgbClr val="FF0000"/>
                </a:solidFill>
              </a:rPr>
              <a:t>somatic growth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stature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Other dimensions</a:t>
            </a:r>
            <a:r>
              <a:rPr lang="en-US" dirty="0"/>
              <a:t>, for example </a:t>
            </a:r>
            <a:r>
              <a:rPr lang="en-US" dirty="0">
                <a:solidFill>
                  <a:srgbClr val="FF0000"/>
                </a:solidFill>
              </a:rPr>
              <a:t>sitting height</a:t>
            </a:r>
            <a:r>
              <a:rPr lang="en-US" dirty="0"/>
              <a:t>, are of equal </a:t>
            </a:r>
            <a:r>
              <a:rPr lang="en-US" dirty="0" smtClean="0"/>
              <a:t>importance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26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Prenatal to postnatal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5527"/>
            <a:ext cx="10808855" cy="4959928"/>
          </a:xfrm>
        </p:spPr>
        <p:txBody>
          <a:bodyPr>
            <a:noAutofit/>
          </a:bodyPr>
          <a:lstStyle/>
          <a:p>
            <a:r>
              <a:rPr lang="en-US" dirty="0" smtClean="0"/>
              <a:t>It is </a:t>
            </a:r>
            <a:r>
              <a:rPr lang="en-US" dirty="0"/>
              <a:t>important to remember that </a:t>
            </a:r>
            <a:r>
              <a:rPr lang="en-US" dirty="0">
                <a:solidFill>
                  <a:srgbClr val="FF0000"/>
                </a:solidFill>
              </a:rPr>
              <a:t>humans generally grow </a:t>
            </a:r>
            <a:r>
              <a:rPr lang="en-US" dirty="0" smtClean="0">
                <a:solidFill>
                  <a:srgbClr val="FF0000"/>
                </a:solidFill>
              </a:rPr>
              <a:t>proportionately</a:t>
            </a:r>
            <a:r>
              <a:rPr lang="en-US" dirty="0" smtClean="0"/>
              <a:t> and </a:t>
            </a:r>
            <a:r>
              <a:rPr lang="en-US" dirty="0"/>
              <a:t>it is the interrelationships between </a:t>
            </a:r>
            <a:r>
              <a:rPr lang="en-US" dirty="0">
                <a:solidFill>
                  <a:srgbClr val="FF0000"/>
                </a:solidFill>
              </a:rPr>
              <a:t>various </a:t>
            </a:r>
            <a:r>
              <a:rPr lang="en-US" dirty="0" smtClean="0">
                <a:solidFill>
                  <a:srgbClr val="FF0000"/>
                </a:solidFill>
              </a:rPr>
              <a:t>measurements</a:t>
            </a:r>
            <a:r>
              <a:rPr lang="en-US" dirty="0" smtClean="0"/>
              <a:t> that </a:t>
            </a:r>
            <a:r>
              <a:rPr lang="en-US" dirty="0"/>
              <a:t>provide important </a:t>
            </a:r>
            <a:r>
              <a:rPr lang="en-US" dirty="0">
                <a:solidFill>
                  <a:srgbClr val="FF0000"/>
                </a:solidFill>
              </a:rPr>
              <a:t>information</a:t>
            </a:r>
            <a:r>
              <a:rPr lang="en-US" dirty="0"/>
              <a:t> about the growth process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the ratio of sitting height to stature assists </a:t>
            </a:r>
            <a:r>
              <a:rPr lang="en-US" dirty="0"/>
              <a:t>in </a:t>
            </a:r>
            <a:r>
              <a:rPr lang="en-US" dirty="0" smtClean="0"/>
              <a:t>diagnosing particular </a:t>
            </a:r>
            <a:r>
              <a:rPr lang="en-US" dirty="0"/>
              <a:t>types of growth failure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Body size and composition </a:t>
            </a:r>
            <a:r>
              <a:rPr lang="en-US" dirty="0"/>
              <a:t>at birth reflect </a:t>
            </a:r>
            <a:r>
              <a:rPr lang="en-US" dirty="0" err="1"/>
              <a:t>foetal</a:t>
            </a:r>
            <a:r>
              <a:rPr lang="en-US" dirty="0"/>
              <a:t> growth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Postnatal</a:t>
            </a:r>
            <a:r>
              <a:rPr lang="en-US" dirty="0" smtClean="0"/>
              <a:t> growth </a:t>
            </a:r>
            <a:r>
              <a:rPr lang="en-US" dirty="0"/>
              <a:t>velocities are highest immediately after birth, falling </a:t>
            </a:r>
            <a:r>
              <a:rPr lang="en-US" dirty="0" smtClean="0"/>
              <a:t>off sharply </a:t>
            </a:r>
            <a:r>
              <a:rPr lang="en-US" dirty="0"/>
              <a:t>by 12 months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During the same time period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hip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shoulder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breadths</a:t>
            </a:r>
            <a:r>
              <a:rPr lang="en-US" dirty="0" smtClean="0"/>
              <a:t> </a:t>
            </a:r>
            <a:r>
              <a:rPr lang="en-US" dirty="0"/>
              <a:t>increase by about </a:t>
            </a:r>
            <a:r>
              <a:rPr lang="en-US" dirty="0">
                <a:solidFill>
                  <a:srgbClr val="FF0000"/>
                </a:solidFill>
              </a:rPr>
              <a:t>55%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45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Prenatal to postnatal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527"/>
            <a:ext cx="10781146" cy="4581237"/>
          </a:xfrm>
        </p:spPr>
        <p:txBody>
          <a:bodyPr>
            <a:noAutofit/>
          </a:bodyPr>
          <a:lstStyle/>
          <a:p>
            <a:r>
              <a:rPr lang="en-US" dirty="0"/>
              <a:t>At </a:t>
            </a:r>
            <a:r>
              <a:rPr lang="en-US" dirty="0">
                <a:solidFill>
                  <a:srgbClr val="FF0000"/>
                </a:solidFill>
              </a:rPr>
              <a:t>birth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skinfold thickness </a:t>
            </a:r>
            <a:r>
              <a:rPr lang="en-US" dirty="0" smtClean="0"/>
              <a:t>at</a:t>
            </a:r>
            <a:r>
              <a:rPr lang="fa-IR" dirty="0" smtClean="0"/>
              <a:t> </a:t>
            </a: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triceps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subscapular</a:t>
            </a:r>
            <a:r>
              <a:rPr lang="en-US" dirty="0"/>
              <a:t> vary </a:t>
            </a:r>
            <a:r>
              <a:rPr lang="en-US" dirty="0">
                <a:solidFill>
                  <a:srgbClr val="FF0000"/>
                </a:solidFill>
              </a:rPr>
              <a:t>considerably</a:t>
            </a:r>
            <a:r>
              <a:rPr lang="en-US" dirty="0"/>
              <a:t> and reflect the </a:t>
            </a:r>
            <a:r>
              <a:rPr lang="en-US" dirty="0" smtClean="0">
                <a:solidFill>
                  <a:srgbClr val="FF0000"/>
                </a:solidFill>
              </a:rPr>
              <a:t>roles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>
                <a:solidFill>
                  <a:srgbClr val="FF0000"/>
                </a:solidFill>
              </a:rPr>
              <a:t>prenatal growth and gestation</a:t>
            </a:r>
            <a:r>
              <a:rPr lang="en-US" dirty="0"/>
              <a:t>. After birth these </a:t>
            </a:r>
            <a:r>
              <a:rPr lang="en-US" dirty="0">
                <a:solidFill>
                  <a:srgbClr val="FF0000"/>
                </a:solidFill>
              </a:rPr>
              <a:t>skinfold </a:t>
            </a:r>
            <a:r>
              <a:rPr lang="en-US" dirty="0" smtClean="0">
                <a:solidFill>
                  <a:srgbClr val="FF0000"/>
                </a:solidFill>
              </a:rPr>
              <a:t>thicknesses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rise </a:t>
            </a:r>
            <a:r>
              <a:rPr lang="en-US" dirty="0">
                <a:solidFill>
                  <a:srgbClr val="FF0000"/>
                </a:solidFill>
              </a:rPr>
              <a:t>markedly</a:t>
            </a:r>
            <a:r>
              <a:rPr lang="en-US" dirty="0"/>
              <a:t>, peak at around </a:t>
            </a:r>
            <a:r>
              <a:rPr lang="en-US" dirty="0">
                <a:solidFill>
                  <a:srgbClr val="FF0000"/>
                </a:solidFill>
              </a:rPr>
              <a:t>6–9 </a:t>
            </a:r>
            <a:r>
              <a:rPr lang="en-US" dirty="0"/>
              <a:t>months before starting </a:t>
            </a:r>
            <a:r>
              <a:rPr lang="en-US" dirty="0" smtClean="0"/>
              <a:t>to</a:t>
            </a:r>
            <a:r>
              <a:rPr lang="fa-IR" dirty="0" smtClean="0"/>
              <a:t> </a:t>
            </a:r>
            <a:r>
              <a:rPr lang="en-US" dirty="0" smtClean="0"/>
              <a:t>decline.</a:t>
            </a:r>
            <a:endParaRPr lang="fa-IR" dirty="0" smtClean="0"/>
          </a:p>
          <a:p>
            <a:r>
              <a:rPr lang="en-US" dirty="0"/>
              <a:t>As the </a:t>
            </a:r>
            <a:r>
              <a:rPr lang="en-US" dirty="0">
                <a:solidFill>
                  <a:srgbClr val="FF0000"/>
                </a:solidFill>
              </a:rPr>
              <a:t>newborn infant </a:t>
            </a:r>
            <a:r>
              <a:rPr lang="en-US" dirty="0"/>
              <a:t>makes the </a:t>
            </a:r>
            <a:r>
              <a:rPr lang="en-US" dirty="0">
                <a:solidFill>
                  <a:srgbClr val="FF0000"/>
                </a:solidFill>
              </a:rPr>
              <a:t>transition</a:t>
            </a:r>
            <a:r>
              <a:rPr lang="en-US" dirty="0"/>
              <a:t> from </a:t>
            </a:r>
            <a:r>
              <a:rPr lang="en-US" dirty="0" smtClean="0">
                <a:solidFill>
                  <a:srgbClr val="FF0000"/>
                </a:solidFill>
              </a:rPr>
              <a:t>growth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controlled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maternal</a:t>
            </a:r>
            <a:r>
              <a:rPr lang="en-US" dirty="0"/>
              <a:t> influences to their </a:t>
            </a:r>
            <a:r>
              <a:rPr lang="en-US" dirty="0">
                <a:solidFill>
                  <a:srgbClr val="FF0000"/>
                </a:solidFill>
              </a:rPr>
              <a:t>own influences</a:t>
            </a:r>
            <a:r>
              <a:rPr lang="en-US" dirty="0"/>
              <a:t>, </a:t>
            </a:r>
            <a:r>
              <a:rPr lang="en-US" dirty="0" smtClean="0"/>
              <a:t>growth becomes </a:t>
            </a:r>
            <a:r>
              <a:rPr lang="en-US" dirty="0"/>
              <a:t>more </a:t>
            </a:r>
            <a:r>
              <a:rPr lang="en-US" dirty="0">
                <a:solidFill>
                  <a:srgbClr val="FF0000"/>
                </a:solidFill>
              </a:rPr>
              <a:t>regularized and predictive of future growth</a:t>
            </a:r>
            <a:r>
              <a:rPr lang="en-US" dirty="0"/>
              <a:t>; this </a:t>
            </a:r>
            <a:r>
              <a:rPr lang="en-US" dirty="0" smtClean="0"/>
              <a:t>is called </a:t>
            </a:r>
            <a:r>
              <a:rPr lang="en-US" dirty="0" smtClean="0">
                <a:solidFill>
                  <a:srgbClr val="FF0000"/>
                </a:solidFill>
              </a:rPr>
              <a:t>canalization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Canalization </a:t>
            </a:r>
            <a:r>
              <a:rPr lang="en-US" dirty="0"/>
              <a:t>reflects the adherence of </a:t>
            </a:r>
            <a:r>
              <a:rPr lang="en-US" dirty="0" smtClean="0"/>
              <a:t>individuals to </a:t>
            </a:r>
            <a:r>
              <a:rPr lang="en-US" dirty="0">
                <a:solidFill>
                  <a:srgbClr val="FF0000"/>
                </a:solidFill>
              </a:rPr>
              <a:t>specific patterns </a:t>
            </a:r>
            <a:r>
              <a:rPr lang="en-US" dirty="0"/>
              <a:t>of growth</a:t>
            </a:r>
            <a:r>
              <a:rPr lang="en-US" dirty="0" smtClean="0"/>
              <a:t>.</a:t>
            </a:r>
          </a:p>
          <a:p>
            <a:r>
              <a:rPr lang="en-US" dirty="0"/>
              <a:t>At PHV </a:t>
            </a:r>
            <a:r>
              <a:rPr lang="en-US" dirty="0" smtClean="0"/>
              <a:t>an individual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92%</a:t>
            </a:r>
            <a:r>
              <a:rPr lang="en-US" dirty="0"/>
              <a:t> of their final adult height.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67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 err="1"/>
              <a:t>Statural</a:t>
            </a:r>
            <a:r>
              <a:rPr lang="en-US" b="1" dirty="0"/>
              <a:t>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527"/>
            <a:ext cx="10781146" cy="4581237"/>
          </a:xfrm>
        </p:spPr>
        <p:txBody>
          <a:bodyPr>
            <a:noAutofit/>
          </a:bodyPr>
          <a:lstStyle/>
          <a:p>
            <a:r>
              <a:rPr lang="en-US" dirty="0"/>
              <a:t>One of the </a:t>
            </a:r>
            <a:r>
              <a:rPr lang="en-US" dirty="0">
                <a:solidFill>
                  <a:srgbClr val="FF0000"/>
                </a:solidFill>
              </a:rPr>
              <a:t>most famous records of human </a:t>
            </a:r>
            <a:r>
              <a:rPr lang="en-US" dirty="0" err="1">
                <a:solidFill>
                  <a:srgbClr val="FF0000"/>
                </a:solidFill>
              </a:rPr>
              <a:t>statural</a:t>
            </a:r>
            <a:r>
              <a:rPr lang="en-US" dirty="0">
                <a:solidFill>
                  <a:srgbClr val="FF0000"/>
                </a:solidFill>
              </a:rPr>
              <a:t> growth </a:t>
            </a:r>
            <a:r>
              <a:rPr lang="en-US" dirty="0"/>
              <a:t>is </a:t>
            </a:r>
            <a:r>
              <a:rPr lang="en-US" dirty="0" smtClean="0"/>
              <a:t>that of </a:t>
            </a:r>
            <a:r>
              <a:rPr lang="en-US" dirty="0"/>
              <a:t>a boy known simply as </a:t>
            </a:r>
            <a:r>
              <a:rPr lang="en-US" dirty="0">
                <a:solidFill>
                  <a:srgbClr val="FF0000"/>
                </a:solidFill>
              </a:rPr>
              <a:t>De </a:t>
            </a:r>
            <a:r>
              <a:rPr lang="en-US" dirty="0" err="1">
                <a:solidFill>
                  <a:srgbClr val="FF0000"/>
                </a:solidFill>
              </a:rPr>
              <a:t>Montbeillard’s</a:t>
            </a:r>
            <a:r>
              <a:rPr lang="en-US" dirty="0">
                <a:solidFill>
                  <a:srgbClr val="FF0000"/>
                </a:solidFill>
              </a:rPr>
              <a:t> son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Between 1759 and </a:t>
            </a:r>
            <a:r>
              <a:rPr lang="en-US" dirty="0"/>
              <a:t>1770, Count </a:t>
            </a:r>
            <a:r>
              <a:rPr lang="en-US" dirty="0" err="1"/>
              <a:t>Philibert</a:t>
            </a:r>
            <a:r>
              <a:rPr lang="en-US" dirty="0"/>
              <a:t> </a:t>
            </a:r>
            <a:r>
              <a:rPr lang="en-US" dirty="0" err="1"/>
              <a:t>Gueneau</a:t>
            </a:r>
            <a:r>
              <a:rPr lang="en-US" dirty="0"/>
              <a:t> De </a:t>
            </a:r>
            <a:r>
              <a:rPr lang="en-US" dirty="0" err="1"/>
              <a:t>Montbeillard</a:t>
            </a:r>
            <a:r>
              <a:rPr lang="en-US" dirty="0"/>
              <a:t> </a:t>
            </a:r>
            <a:r>
              <a:rPr lang="en-US" dirty="0" smtClean="0"/>
              <a:t>successively measured </a:t>
            </a:r>
            <a:r>
              <a:rPr lang="en-US" dirty="0"/>
              <a:t>his son at </a:t>
            </a:r>
            <a:r>
              <a:rPr lang="en-US" dirty="0">
                <a:solidFill>
                  <a:srgbClr val="FF0000"/>
                </a:solidFill>
              </a:rPr>
              <a:t>approximately 6- month intervals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The pattern of the growth curve</a:t>
            </a:r>
            <a:r>
              <a:rPr lang="en-US" dirty="0"/>
              <a:t>, to a large extent, </a:t>
            </a:r>
            <a:r>
              <a:rPr lang="en-US" dirty="0" smtClean="0"/>
              <a:t>is related </a:t>
            </a:r>
            <a:r>
              <a:rPr lang="en-US" dirty="0"/>
              <a:t>to the </a:t>
            </a:r>
            <a:r>
              <a:rPr lang="en-US" dirty="0">
                <a:solidFill>
                  <a:srgbClr val="FF0000"/>
                </a:solidFill>
              </a:rPr>
              <a:t>frequency of data collection</a:t>
            </a:r>
            <a:r>
              <a:rPr lang="en-US" dirty="0"/>
              <a:t>. If only two data </a:t>
            </a:r>
            <a:r>
              <a:rPr lang="en-US" dirty="0" smtClean="0"/>
              <a:t>points had </a:t>
            </a:r>
            <a:r>
              <a:rPr lang="en-US" dirty="0"/>
              <a:t>been collected, e.g. </a:t>
            </a:r>
            <a:r>
              <a:rPr lang="en-US" dirty="0">
                <a:solidFill>
                  <a:srgbClr val="FF0000"/>
                </a:solidFill>
              </a:rPr>
              <a:t>birth and 18 years </a:t>
            </a:r>
            <a:r>
              <a:rPr lang="en-US" dirty="0"/>
              <a:t>of age, the line </a:t>
            </a:r>
            <a:r>
              <a:rPr lang="en-US" dirty="0" smtClean="0"/>
              <a:t>between these </a:t>
            </a:r>
            <a:r>
              <a:rPr lang="en-US" dirty="0"/>
              <a:t>two points would be </a:t>
            </a:r>
            <a:r>
              <a:rPr lang="en-US" dirty="0">
                <a:solidFill>
                  <a:srgbClr val="FF0000"/>
                </a:solidFill>
              </a:rPr>
              <a:t>linear</a:t>
            </a:r>
            <a:r>
              <a:rPr lang="en-US" dirty="0" smtClean="0"/>
              <a:t>.</a:t>
            </a:r>
          </a:p>
          <a:p>
            <a:r>
              <a:rPr lang="en-US" dirty="0"/>
              <a:t>However, </a:t>
            </a:r>
            <a:r>
              <a:rPr lang="en-US" dirty="0">
                <a:solidFill>
                  <a:srgbClr val="FF0000"/>
                </a:solidFill>
              </a:rPr>
              <a:t>in this case</a:t>
            </a:r>
            <a:r>
              <a:rPr lang="en-US" dirty="0"/>
              <a:t>, data </a:t>
            </a:r>
            <a:r>
              <a:rPr lang="en-US" dirty="0" smtClean="0"/>
              <a:t>were collected </a:t>
            </a:r>
            <a:r>
              <a:rPr lang="en-US" dirty="0"/>
              <a:t>approximately every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/>
              <a:t> months, and it clearly </a:t>
            </a:r>
            <a:r>
              <a:rPr lang="en-US" dirty="0" smtClean="0"/>
              <a:t>illustrates that </a:t>
            </a:r>
            <a:r>
              <a:rPr lang="en-US" dirty="0">
                <a:solidFill>
                  <a:srgbClr val="FF0000"/>
                </a:solidFill>
              </a:rPr>
              <a:t>growth is not a linear process</a:t>
            </a:r>
            <a:r>
              <a:rPr lang="en-US" dirty="0"/>
              <a:t>, i.e. individuals do not gain </a:t>
            </a:r>
            <a:r>
              <a:rPr lang="en-US" dirty="0" smtClean="0"/>
              <a:t>the same </a:t>
            </a:r>
            <a:r>
              <a:rPr lang="en-US" dirty="0"/>
              <a:t>amount of height during each calendar year.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130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49382"/>
            <a:ext cx="5153891" cy="1108364"/>
          </a:xfrm>
        </p:spPr>
        <p:txBody>
          <a:bodyPr>
            <a:normAutofit/>
          </a:bodyPr>
          <a:lstStyle/>
          <a:p>
            <a:r>
              <a:rPr lang="en-US" dirty="0"/>
              <a:t>The growth in height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418" y="174534"/>
            <a:ext cx="4830618" cy="6524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7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Growth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/>
          <a:lstStyle/>
          <a:p>
            <a:r>
              <a:rPr lang="en-US" dirty="0"/>
              <a:t>Growth status refers to the </a:t>
            </a:r>
            <a:r>
              <a:rPr lang="en-US" b="1" dirty="0">
                <a:solidFill>
                  <a:srgbClr val="FF0000"/>
                </a:solidFill>
              </a:rPr>
              <a:t>size attained at the date of observation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Height and weight </a:t>
            </a:r>
            <a:r>
              <a:rPr lang="en-US" dirty="0"/>
              <a:t>are the primary indicators of growth status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Height</a:t>
            </a:r>
            <a:r>
              <a:rPr lang="en-US" dirty="0"/>
              <a:t>, or more appropriately </a:t>
            </a:r>
            <a:r>
              <a:rPr lang="en-US" dirty="0">
                <a:solidFill>
                  <a:srgbClr val="FF0000"/>
                </a:solidFill>
              </a:rPr>
              <a:t>standing </a:t>
            </a:r>
            <a:r>
              <a:rPr lang="en-US" dirty="0" smtClean="0">
                <a:solidFill>
                  <a:srgbClr val="FF0000"/>
                </a:solidFill>
              </a:rPr>
              <a:t>height</a:t>
            </a:r>
            <a:r>
              <a:rPr lang="en-US" dirty="0" smtClean="0"/>
              <a:t>, is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  <a:r>
              <a:rPr lang="en-US" dirty="0"/>
              <a:t> from the standing </a:t>
            </a:r>
            <a:r>
              <a:rPr lang="en-US" dirty="0">
                <a:solidFill>
                  <a:srgbClr val="FF0000"/>
                </a:solidFill>
              </a:rPr>
              <a:t>surface to the top of the </a:t>
            </a:r>
            <a:r>
              <a:rPr lang="en-US" dirty="0" smtClean="0">
                <a:solidFill>
                  <a:srgbClr val="FF0000"/>
                </a:solidFill>
              </a:rPr>
              <a:t>skull </a:t>
            </a:r>
            <a:r>
              <a:rPr lang="en-US" dirty="0" smtClean="0"/>
              <a:t>(vertex).</a:t>
            </a:r>
          </a:p>
          <a:p>
            <a:r>
              <a:rPr lang="en-US" b="1" dirty="0">
                <a:solidFill>
                  <a:srgbClr val="FF0000"/>
                </a:solidFill>
              </a:rPr>
              <a:t>Sitting height</a:t>
            </a:r>
            <a:r>
              <a:rPr lang="en-US" dirty="0"/>
              <a:t>, the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  <a:r>
              <a:rPr lang="en-US" dirty="0"/>
              <a:t> from the flat </a:t>
            </a:r>
            <a:r>
              <a:rPr lang="en-US" dirty="0">
                <a:solidFill>
                  <a:srgbClr val="FF0000"/>
                </a:solidFill>
              </a:rPr>
              <a:t>sitting surface </a:t>
            </a:r>
            <a:r>
              <a:rPr lang="en-US" dirty="0" smtClean="0"/>
              <a:t>to the </a:t>
            </a:r>
            <a:r>
              <a:rPr lang="en-US" dirty="0"/>
              <a:t>top of the </a:t>
            </a:r>
            <a:r>
              <a:rPr lang="en-US" dirty="0">
                <a:solidFill>
                  <a:srgbClr val="FF0000"/>
                </a:solidFill>
              </a:rPr>
              <a:t>skull</a:t>
            </a:r>
            <a:r>
              <a:rPr lang="en-US" dirty="0"/>
              <a:t>, is often measured and provides information </a:t>
            </a:r>
            <a:r>
              <a:rPr lang="en-US" dirty="0" smtClean="0"/>
              <a:t>on upper </a:t>
            </a:r>
            <a:r>
              <a:rPr lang="en-US" dirty="0"/>
              <a:t>body segment length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Standing height minus sitting </a:t>
            </a:r>
            <a:r>
              <a:rPr lang="en-US" dirty="0" smtClean="0"/>
              <a:t>height provides </a:t>
            </a:r>
            <a:r>
              <a:rPr lang="en-US" dirty="0"/>
              <a:t>an estimate of </a:t>
            </a:r>
            <a:r>
              <a:rPr lang="en-US" dirty="0">
                <a:solidFill>
                  <a:srgbClr val="FF0000"/>
                </a:solidFill>
              </a:rPr>
              <a:t>leg</a:t>
            </a:r>
            <a:r>
              <a:rPr lang="en-US" dirty="0"/>
              <a:t> or lower body length.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60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 err="1"/>
              <a:t>Statural</a:t>
            </a:r>
            <a:r>
              <a:rPr lang="en-US" b="1" dirty="0"/>
              <a:t>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527"/>
            <a:ext cx="10781146" cy="4581237"/>
          </a:xfrm>
        </p:spPr>
        <p:txBody>
          <a:bodyPr>
            <a:noAutofit/>
          </a:bodyPr>
          <a:lstStyle/>
          <a:p>
            <a:r>
              <a:rPr lang="en-US" dirty="0"/>
              <a:t>Relatively </a:t>
            </a:r>
            <a:r>
              <a:rPr lang="en-US" dirty="0">
                <a:solidFill>
                  <a:srgbClr val="FF0000"/>
                </a:solidFill>
              </a:rPr>
              <a:t>rapid growth is observed in </a:t>
            </a:r>
            <a:r>
              <a:rPr lang="en-US" dirty="0" smtClean="0">
                <a:solidFill>
                  <a:srgbClr val="FF0000"/>
                </a:solidFill>
              </a:rPr>
              <a:t>infancy</a:t>
            </a:r>
            <a:r>
              <a:rPr lang="en-US" dirty="0" smtClean="0"/>
              <a:t>, which </a:t>
            </a:r>
            <a:r>
              <a:rPr lang="en-US" dirty="0"/>
              <a:t>gradually declines </a:t>
            </a:r>
            <a:r>
              <a:rPr lang="en-US" dirty="0">
                <a:solidFill>
                  <a:srgbClr val="FF0000"/>
                </a:solidFill>
              </a:rPr>
              <a:t>by 5 years of age</a:t>
            </a:r>
            <a:r>
              <a:rPr lang="en-US" dirty="0"/>
              <a:t>, and thereafter,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slope of </a:t>
            </a:r>
            <a:r>
              <a:rPr lang="en-US" dirty="0">
                <a:solidFill>
                  <a:srgbClr val="FF0000"/>
                </a:solidFill>
              </a:rPr>
              <a:t>the line decreases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Steady growth </a:t>
            </a:r>
            <a:r>
              <a:rPr lang="en-US" dirty="0"/>
              <a:t>in childhood (between </a:t>
            </a:r>
            <a:r>
              <a:rPr lang="en-US" dirty="0">
                <a:solidFill>
                  <a:srgbClr val="FF0000"/>
                </a:solidFill>
              </a:rPr>
              <a:t>5 and </a:t>
            </a:r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smtClean="0"/>
              <a:t>years </a:t>
            </a:r>
            <a:r>
              <a:rPr lang="en-US" dirty="0"/>
              <a:t>of age) and then </a:t>
            </a:r>
            <a:r>
              <a:rPr lang="en-US" dirty="0">
                <a:solidFill>
                  <a:srgbClr val="FF0000"/>
                </a:solidFill>
              </a:rPr>
              <a:t>rapid growth </a:t>
            </a:r>
            <a:r>
              <a:rPr lang="en-US" dirty="0"/>
              <a:t>during adolescence (</a:t>
            </a:r>
            <a:r>
              <a:rPr lang="en-US" dirty="0" smtClean="0"/>
              <a:t>between </a:t>
            </a:r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>
                <a:solidFill>
                  <a:srgbClr val="FF0000"/>
                </a:solidFill>
              </a:rPr>
              <a:t>and 16 </a:t>
            </a:r>
            <a:r>
              <a:rPr lang="en-US" dirty="0"/>
              <a:t>years of age) is then observed</a:t>
            </a:r>
            <a:r>
              <a:rPr lang="en-US" dirty="0" smtClean="0"/>
              <a:t>.</a:t>
            </a:r>
          </a:p>
          <a:p>
            <a:r>
              <a:rPr lang="en-US" dirty="0"/>
              <a:t>During </a:t>
            </a:r>
            <a:r>
              <a:rPr lang="en-US" dirty="0">
                <a:solidFill>
                  <a:srgbClr val="FF0000"/>
                </a:solidFill>
              </a:rPr>
              <a:t>adolescence </a:t>
            </a:r>
            <a:r>
              <a:rPr lang="en-US" dirty="0" smtClean="0">
                <a:solidFill>
                  <a:srgbClr val="FF0000"/>
                </a:solidFill>
              </a:rPr>
              <a:t>an S- </a:t>
            </a:r>
            <a:r>
              <a:rPr lang="en-US" dirty="0">
                <a:solidFill>
                  <a:srgbClr val="FF0000"/>
                </a:solidFill>
              </a:rPr>
              <a:t>shaped</a:t>
            </a:r>
            <a:r>
              <a:rPr lang="en-US" dirty="0"/>
              <a:t>, or sigmoid curve, is observed. Finally, </a:t>
            </a:r>
            <a:r>
              <a:rPr lang="en-US" dirty="0">
                <a:solidFill>
                  <a:srgbClr val="FF0000"/>
                </a:solidFill>
              </a:rPr>
              <a:t>very slow </a:t>
            </a:r>
            <a:r>
              <a:rPr lang="en-US" dirty="0" smtClean="0">
                <a:solidFill>
                  <a:srgbClr val="FF0000"/>
                </a:solidFill>
              </a:rPr>
              <a:t>growth </a:t>
            </a:r>
            <a:r>
              <a:rPr lang="en-US" dirty="0" smtClean="0"/>
              <a:t>is </a:t>
            </a:r>
            <a:r>
              <a:rPr lang="en-US" dirty="0"/>
              <a:t>observed as the individual approaches an asymptote at </a:t>
            </a:r>
            <a:r>
              <a:rPr lang="en-US" dirty="0">
                <a:solidFill>
                  <a:srgbClr val="FF0000"/>
                </a:solidFill>
              </a:rPr>
              <a:t>18 </a:t>
            </a:r>
            <a:r>
              <a:rPr lang="en-US" dirty="0" smtClean="0">
                <a:solidFill>
                  <a:srgbClr val="FF0000"/>
                </a:solidFill>
              </a:rPr>
              <a:t>years of </a:t>
            </a:r>
            <a:r>
              <a:rPr lang="en-US" dirty="0">
                <a:solidFill>
                  <a:srgbClr val="FF0000"/>
                </a:solidFill>
              </a:rPr>
              <a:t>age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Velocity of growth </a:t>
            </a:r>
            <a:r>
              <a:rPr lang="en-US" dirty="0"/>
              <a:t>is a </a:t>
            </a:r>
            <a:r>
              <a:rPr lang="en-US" dirty="0" smtClean="0">
                <a:solidFill>
                  <a:srgbClr val="FF0000"/>
                </a:solidFill>
              </a:rPr>
              <a:t>better reflection </a:t>
            </a:r>
            <a:r>
              <a:rPr lang="en-US" dirty="0">
                <a:solidFill>
                  <a:srgbClr val="FF0000"/>
                </a:solidFill>
              </a:rPr>
              <a:t>of the child’s state </a:t>
            </a:r>
            <a:r>
              <a:rPr lang="en-US" dirty="0"/>
              <a:t>at any particular time than the </a:t>
            </a:r>
            <a:r>
              <a:rPr lang="en-US" dirty="0" smtClean="0"/>
              <a:t>distance achieved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792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 err="1"/>
              <a:t>Statural</a:t>
            </a:r>
            <a:r>
              <a:rPr lang="en-US" b="1" dirty="0"/>
              <a:t>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527"/>
            <a:ext cx="10781146" cy="4581237"/>
          </a:xfrm>
        </p:spPr>
        <p:txBody>
          <a:bodyPr>
            <a:noAutofit/>
          </a:bodyPr>
          <a:lstStyle/>
          <a:p>
            <a:r>
              <a:rPr lang="en-US" dirty="0"/>
              <a:t>The curve in Figure 2.2 shows that, </a:t>
            </a:r>
            <a:r>
              <a:rPr lang="en-US" dirty="0">
                <a:solidFill>
                  <a:srgbClr val="FF0000"/>
                </a:solidFill>
              </a:rPr>
              <a:t>following birth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</a:t>
            </a:r>
            <a:r>
              <a:rPr lang="en-US" dirty="0" smtClean="0"/>
              <a:t>distinct </a:t>
            </a:r>
            <a:r>
              <a:rPr lang="en-US" dirty="0" smtClean="0">
                <a:solidFill>
                  <a:srgbClr val="FF0000"/>
                </a:solidFill>
              </a:rPr>
              <a:t>increases </a:t>
            </a:r>
            <a:r>
              <a:rPr lang="en-US" dirty="0">
                <a:solidFill>
                  <a:srgbClr val="FF0000"/>
                </a:solidFill>
              </a:rPr>
              <a:t>in growth rates </a:t>
            </a:r>
            <a:r>
              <a:rPr lang="en-US" dirty="0"/>
              <a:t>occur</a:t>
            </a:r>
            <a:r>
              <a:rPr lang="en-US" dirty="0" smtClean="0"/>
              <a:t>.</a:t>
            </a:r>
          </a:p>
          <a:p>
            <a:r>
              <a:rPr lang="en-US" dirty="0"/>
              <a:t>The first of these is the </a:t>
            </a:r>
            <a:r>
              <a:rPr lang="en-US" dirty="0" smtClean="0"/>
              <a:t>juvenile or </a:t>
            </a:r>
            <a:r>
              <a:rPr lang="en-US" dirty="0">
                <a:solidFill>
                  <a:srgbClr val="FF0000"/>
                </a:solidFill>
              </a:rPr>
              <a:t>mid- growth spurt </a:t>
            </a:r>
            <a:r>
              <a:rPr lang="en-US" dirty="0"/>
              <a:t>which occurs between </a:t>
            </a:r>
            <a:r>
              <a:rPr lang="en-US" dirty="0">
                <a:solidFill>
                  <a:srgbClr val="FF0000"/>
                </a:solidFill>
              </a:rPr>
              <a:t>6 and 8 years </a:t>
            </a:r>
            <a:r>
              <a:rPr lang="en-US" dirty="0"/>
              <a:t>of age.</a:t>
            </a:r>
          </a:p>
          <a:p>
            <a:r>
              <a:rPr lang="en-US" dirty="0"/>
              <a:t>The second increase, which is more dramatic, occurs </a:t>
            </a:r>
            <a:r>
              <a:rPr lang="en-US" dirty="0" smtClean="0"/>
              <a:t>between </a:t>
            </a:r>
            <a:r>
              <a:rPr lang="en-US" dirty="0" smtClean="0">
                <a:solidFill>
                  <a:srgbClr val="FF0000"/>
                </a:solidFill>
              </a:rPr>
              <a:t>11 </a:t>
            </a:r>
            <a:r>
              <a:rPr lang="en-US" dirty="0">
                <a:solidFill>
                  <a:srgbClr val="FF0000"/>
                </a:solidFill>
              </a:rPr>
              <a:t>and 18 years</a:t>
            </a:r>
            <a:r>
              <a:rPr lang="en-US" dirty="0"/>
              <a:t> and is called the </a:t>
            </a:r>
            <a:r>
              <a:rPr lang="en-US" dirty="0">
                <a:solidFill>
                  <a:srgbClr val="FF0000"/>
                </a:solidFill>
              </a:rPr>
              <a:t>adolescent growth spurt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adolescent growth spurt</a:t>
            </a:r>
            <a:r>
              <a:rPr lang="en-US" dirty="0"/>
              <a:t>, however, varies in both </a:t>
            </a:r>
            <a:r>
              <a:rPr lang="en-US" dirty="0">
                <a:solidFill>
                  <a:srgbClr val="FF0000"/>
                </a:solidFill>
              </a:rPr>
              <a:t>magnitude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timing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within and between the genders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Males</a:t>
            </a:r>
            <a:r>
              <a:rPr lang="en-US" dirty="0"/>
              <a:t> enter their </a:t>
            </a:r>
            <a:r>
              <a:rPr lang="en-US" dirty="0" smtClean="0"/>
              <a:t>adolescent </a:t>
            </a:r>
            <a:r>
              <a:rPr lang="en-US" dirty="0" smtClean="0">
                <a:solidFill>
                  <a:srgbClr val="FF0000"/>
                </a:solidFill>
              </a:rPr>
              <a:t>growth </a:t>
            </a:r>
            <a:r>
              <a:rPr lang="en-US" dirty="0">
                <a:solidFill>
                  <a:srgbClr val="FF0000"/>
                </a:solidFill>
              </a:rPr>
              <a:t>spurt almost 2 years later </a:t>
            </a:r>
            <a:r>
              <a:rPr lang="en-US" dirty="0"/>
              <a:t>than females and have a </a:t>
            </a:r>
            <a:r>
              <a:rPr lang="en-US" dirty="0" smtClean="0">
                <a:solidFill>
                  <a:srgbClr val="FF0000"/>
                </a:solidFill>
              </a:rPr>
              <a:t>slightly greater </a:t>
            </a:r>
            <a:r>
              <a:rPr lang="en-US" dirty="0">
                <a:solidFill>
                  <a:srgbClr val="FF0000"/>
                </a:solidFill>
              </a:rPr>
              <a:t>magnitude </a:t>
            </a:r>
            <a:r>
              <a:rPr lang="en-US" dirty="0"/>
              <a:t>of height </a:t>
            </a:r>
            <a:r>
              <a:rPr lang="en-US" dirty="0" smtClean="0"/>
              <a:t>gain.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542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 err="1"/>
              <a:t>Statural</a:t>
            </a:r>
            <a:r>
              <a:rPr lang="en-US" b="1" dirty="0"/>
              <a:t>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527"/>
            <a:ext cx="10781146" cy="4850823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extra 2 years </a:t>
            </a:r>
            <a:r>
              <a:rPr lang="en-US" dirty="0" smtClean="0">
                <a:solidFill>
                  <a:srgbClr val="FF0000"/>
                </a:solidFill>
              </a:rPr>
              <a:t>of growth </a:t>
            </a:r>
            <a:r>
              <a:rPr lang="en-US" dirty="0">
                <a:solidFill>
                  <a:srgbClr val="FF0000"/>
                </a:solidFill>
              </a:rPr>
              <a:t>prior to adolescence</a:t>
            </a:r>
            <a:r>
              <a:rPr lang="en-US" dirty="0"/>
              <a:t>, in combination with a </a:t>
            </a:r>
            <a:r>
              <a:rPr lang="en-US" dirty="0">
                <a:solidFill>
                  <a:srgbClr val="FF0000"/>
                </a:solidFill>
              </a:rPr>
              <a:t>greater </a:t>
            </a:r>
            <a:r>
              <a:rPr lang="en-US" dirty="0" smtClean="0">
                <a:solidFill>
                  <a:srgbClr val="FF0000"/>
                </a:solidFill>
              </a:rPr>
              <a:t>magnitude of </a:t>
            </a:r>
            <a:r>
              <a:rPr lang="en-US" dirty="0">
                <a:solidFill>
                  <a:srgbClr val="FF0000"/>
                </a:solidFill>
              </a:rPr>
              <a:t>growth during adolescence</a:t>
            </a:r>
            <a:r>
              <a:rPr lang="en-US" dirty="0"/>
              <a:t>, explains in part the </a:t>
            </a:r>
            <a:r>
              <a:rPr lang="en-US" dirty="0" smtClean="0">
                <a:solidFill>
                  <a:srgbClr val="FF0000"/>
                </a:solidFill>
              </a:rPr>
              <a:t>increased</a:t>
            </a:r>
            <a:r>
              <a:rPr lang="en-US" dirty="0" smtClean="0"/>
              <a:t> final </a:t>
            </a:r>
            <a:r>
              <a:rPr lang="en-US" dirty="0"/>
              <a:t>adult height observed in </a:t>
            </a:r>
            <a:r>
              <a:rPr lang="en-US" dirty="0">
                <a:solidFill>
                  <a:srgbClr val="FF0000"/>
                </a:solidFill>
              </a:rPr>
              <a:t>males</a:t>
            </a:r>
            <a:r>
              <a:rPr lang="en-US" dirty="0" smtClean="0"/>
              <a:t>.</a:t>
            </a:r>
          </a:p>
          <a:p>
            <a:r>
              <a:rPr lang="en-US" dirty="0"/>
              <a:t>At the same time </a:t>
            </a:r>
            <a:r>
              <a:rPr lang="en-US" dirty="0">
                <a:solidFill>
                  <a:srgbClr val="FF0000"/>
                </a:solidFill>
              </a:rPr>
              <a:t>other </a:t>
            </a:r>
            <a:r>
              <a:rPr lang="en-US" dirty="0" smtClean="0">
                <a:solidFill>
                  <a:srgbClr val="FF0000"/>
                </a:solidFill>
              </a:rPr>
              <a:t>skeletal changes </a:t>
            </a:r>
            <a:r>
              <a:rPr lang="en-US" dirty="0">
                <a:solidFill>
                  <a:srgbClr val="FF0000"/>
                </a:solidFill>
              </a:rPr>
              <a:t>occur </a:t>
            </a:r>
            <a:r>
              <a:rPr lang="en-US" dirty="0"/>
              <a:t>that result in gender differences in adulthood, </a:t>
            </a:r>
            <a:r>
              <a:rPr lang="en-US" dirty="0" smtClean="0"/>
              <a:t>such as </a:t>
            </a:r>
            <a:r>
              <a:rPr lang="en-US" dirty="0">
                <a:solidFill>
                  <a:srgbClr val="FF0000"/>
                </a:solidFill>
              </a:rPr>
              <a:t>wider shoulders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males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wider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hips in females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Males also demonstrate </a:t>
            </a:r>
            <a:r>
              <a:rPr lang="en-US" dirty="0"/>
              <a:t>rapid increases in </a:t>
            </a:r>
            <a:r>
              <a:rPr lang="en-US" dirty="0">
                <a:solidFill>
                  <a:srgbClr val="FF0000"/>
                </a:solidFill>
              </a:rPr>
              <a:t>muscle mass </a:t>
            </a:r>
            <a:r>
              <a:rPr lang="en-US" dirty="0"/>
              <a:t>while females </a:t>
            </a:r>
            <a:r>
              <a:rPr lang="en-US" dirty="0" smtClean="0">
                <a:solidFill>
                  <a:srgbClr val="FF0000"/>
                </a:solidFill>
              </a:rPr>
              <a:t>accumulate greater </a:t>
            </a:r>
            <a:r>
              <a:rPr lang="en-US" dirty="0">
                <a:solidFill>
                  <a:srgbClr val="FF0000"/>
                </a:solidFill>
              </a:rPr>
              <a:t>amounts of fat</a:t>
            </a:r>
            <a:r>
              <a:rPr lang="en-US" dirty="0"/>
              <a:t>, and therefore, as a result of natural </a:t>
            </a:r>
            <a:r>
              <a:rPr lang="en-US" dirty="0" smtClean="0"/>
              <a:t>biological development</a:t>
            </a:r>
            <a:r>
              <a:rPr lang="en-US" dirty="0"/>
              <a:t>, by the end of adolescence </a:t>
            </a:r>
            <a:r>
              <a:rPr lang="en-US" dirty="0">
                <a:solidFill>
                  <a:srgbClr val="FF0000"/>
                </a:solidFill>
              </a:rPr>
              <a:t>males are stronger</a:t>
            </a:r>
            <a:r>
              <a:rPr lang="en-US" dirty="0"/>
              <a:t>.</a:t>
            </a:r>
          </a:p>
          <a:p>
            <a:r>
              <a:rPr lang="en-US" dirty="0"/>
              <a:t>The increase in size also results in other physiological advantages </a:t>
            </a:r>
            <a:r>
              <a:rPr lang="en-US" dirty="0" smtClean="0"/>
              <a:t>in males </a:t>
            </a:r>
            <a:r>
              <a:rPr lang="en-US" dirty="0"/>
              <a:t>over females, such as </a:t>
            </a:r>
            <a:r>
              <a:rPr lang="en-US" dirty="0">
                <a:solidFill>
                  <a:srgbClr val="FF0000"/>
                </a:solidFill>
              </a:rPr>
              <a:t>increased lung capacity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264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7199" y="92364"/>
            <a:ext cx="5129765" cy="6629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92" y="66321"/>
            <a:ext cx="5149800" cy="6655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87466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Types of growth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a single individual’s data (</a:t>
            </a:r>
            <a:r>
              <a:rPr lang="en-US" dirty="0" smtClean="0">
                <a:solidFill>
                  <a:srgbClr val="FF0000"/>
                </a:solidFill>
              </a:rPr>
              <a:t>longitudinal data</a:t>
            </a:r>
            <a:r>
              <a:rPr lang="en-US" dirty="0"/>
              <a:t>) and curves of yearly averages derived from </a:t>
            </a:r>
            <a:r>
              <a:rPr lang="en-US" dirty="0">
                <a:solidFill>
                  <a:srgbClr val="FF0000"/>
                </a:solidFill>
              </a:rPr>
              <a:t>different </a:t>
            </a:r>
            <a:r>
              <a:rPr lang="en-US" dirty="0" smtClean="0">
                <a:solidFill>
                  <a:srgbClr val="FF0000"/>
                </a:solidFill>
              </a:rPr>
              <a:t>children </a:t>
            </a:r>
            <a:r>
              <a:rPr lang="en-US" dirty="0" smtClean="0"/>
              <a:t>measured </a:t>
            </a:r>
            <a:r>
              <a:rPr lang="en-US" dirty="0"/>
              <a:t>only once (</a:t>
            </a:r>
            <a:r>
              <a:rPr lang="en-US" dirty="0">
                <a:solidFill>
                  <a:srgbClr val="FF0000"/>
                </a:solidFill>
              </a:rPr>
              <a:t>cross- sectional data</a:t>
            </a:r>
            <a:r>
              <a:rPr lang="en-US" dirty="0"/>
              <a:t>), as each of these </a:t>
            </a:r>
            <a:r>
              <a:rPr lang="en-US" dirty="0" smtClean="0"/>
              <a:t>curves will </a:t>
            </a:r>
            <a:r>
              <a:rPr lang="en-US" dirty="0"/>
              <a:t>have a different </a:t>
            </a:r>
            <a:r>
              <a:rPr lang="en-US" dirty="0" smtClean="0"/>
              <a:t>shape.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mixed- longitudinal design </a:t>
            </a:r>
            <a:r>
              <a:rPr lang="en-US" dirty="0"/>
              <a:t>consists of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number </a:t>
            </a:r>
            <a:r>
              <a:rPr lang="en-US" dirty="0">
                <a:solidFill>
                  <a:srgbClr val="FF0000"/>
                </a:solidFill>
              </a:rPr>
              <a:t>of relatively short longitudinal studies</a:t>
            </a:r>
            <a:r>
              <a:rPr lang="en-US" dirty="0"/>
              <a:t> that interlock </a:t>
            </a:r>
            <a:r>
              <a:rPr lang="en-US" dirty="0" smtClean="0"/>
              <a:t>and cover </a:t>
            </a:r>
            <a:r>
              <a:rPr lang="en-US" dirty="0"/>
              <a:t>a whole age range (e.g. 8–10 years, 9–11 years, 10–13 </a:t>
            </a:r>
            <a:r>
              <a:rPr lang="en-US" dirty="0" smtClean="0"/>
              <a:t>years, etc.).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advantage</a:t>
            </a:r>
            <a:r>
              <a:rPr lang="en-US" dirty="0"/>
              <a:t> of </a:t>
            </a:r>
            <a:r>
              <a:rPr lang="en-US" dirty="0" smtClean="0">
                <a:solidFill>
                  <a:srgbClr val="FF0000"/>
                </a:solidFill>
              </a:rPr>
              <a:t>longitudinal</a:t>
            </a:r>
            <a:r>
              <a:rPr lang="en-US" dirty="0" smtClean="0"/>
              <a:t> over </a:t>
            </a:r>
            <a:r>
              <a:rPr lang="en-US" dirty="0">
                <a:solidFill>
                  <a:srgbClr val="FF0000"/>
                </a:solidFill>
              </a:rPr>
              <a:t>cross- sectional </a:t>
            </a:r>
            <a:r>
              <a:rPr lang="en-US" dirty="0"/>
              <a:t>designs is that in longitudinal </a:t>
            </a:r>
            <a:r>
              <a:rPr lang="en-US" dirty="0" smtClean="0"/>
              <a:t>design, </a:t>
            </a:r>
            <a:r>
              <a:rPr lang="en-US" dirty="0" smtClean="0">
                <a:solidFill>
                  <a:srgbClr val="FF0000"/>
                </a:solidFill>
              </a:rPr>
              <a:t>individual </a:t>
            </a:r>
            <a:r>
              <a:rPr lang="en-US" dirty="0">
                <a:solidFill>
                  <a:srgbClr val="FF0000"/>
                </a:solidFill>
              </a:rPr>
              <a:t>variance </a:t>
            </a:r>
            <a:r>
              <a:rPr lang="en-US" dirty="0"/>
              <a:t>can be obtained and therefore the </a:t>
            </a:r>
            <a:r>
              <a:rPr lang="en-US" dirty="0">
                <a:solidFill>
                  <a:srgbClr val="FF0000"/>
                </a:solidFill>
              </a:rPr>
              <a:t>timing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tempo</a:t>
            </a:r>
            <a:r>
              <a:rPr lang="en-US" dirty="0" smtClean="0"/>
              <a:t> </a:t>
            </a:r>
            <a:r>
              <a:rPr lang="en-US" dirty="0"/>
              <a:t>of an individual’s pattern of growth can be identified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Most</a:t>
            </a:r>
            <a:r>
              <a:rPr lang="en-US" dirty="0" smtClean="0"/>
              <a:t> </a:t>
            </a:r>
            <a:r>
              <a:rPr lang="en-US" dirty="0"/>
              <a:t>knowledge in </a:t>
            </a:r>
            <a:r>
              <a:rPr lang="en-US" dirty="0" err="1" smtClean="0"/>
              <a:t>paediatric</a:t>
            </a:r>
            <a:r>
              <a:rPr lang="en-US" dirty="0" smtClean="0"/>
              <a:t> exercise </a:t>
            </a:r>
            <a:r>
              <a:rPr lang="en-US" dirty="0"/>
              <a:t>science is based on </a:t>
            </a:r>
            <a:r>
              <a:rPr lang="en-US" dirty="0">
                <a:solidFill>
                  <a:srgbClr val="FF0000"/>
                </a:solidFill>
              </a:rPr>
              <a:t>cross- sectional research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208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Growth in stature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Stature</a:t>
            </a:r>
            <a:r>
              <a:rPr lang="en-US" dirty="0"/>
              <a:t> is made up of </a:t>
            </a:r>
            <a:r>
              <a:rPr lang="en-US" dirty="0">
                <a:solidFill>
                  <a:srgbClr val="FF0000"/>
                </a:solidFill>
              </a:rPr>
              <a:t>sitting height </a:t>
            </a:r>
            <a:r>
              <a:rPr lang="en-US" dirty="0"/>
              <a:t>(distance from the sitting </a:t>
            </a:r>
            <a:r>
              <a:rPr lang="en-US" dirty="0" smtClean="0"/>
              <a:t>surface to </a:t>
            </a:r>
            <a:r>
              <a:rPr lang="en-US" dirty="0"/>
              <a:t>the top of the head) </a:t>
            </a:r>
            <a:r>
              <a:rPr lang="en-US" dirty="0">
                <a:solidFill>
                  <a:srgbClr val="FF0000"/>
                </a:solidFill>
              </a:rPr>
              <a:t>and leg length</a:t>
            </a:r>
            <a:r>
              <a:rPr lang="en-US" dirty="0"/>
              <a:t>, or </a:t>
            </a:r>
            <a:r>
              <a:rPr lang="en-US" dirty="0" err="1"/>
              <a:t>subischial</a:t>
            </a:r>
            <a:r>
              <a:rPr lang="en-US" dirty="0"/>
              <a:t> length (</a:t>
            </a:r>
            <a:r>
              <a:rPr lang="en-US" dirty="0" smtClean="0"/>
              <a:t>distance between </a:t>
            </a:r>
            <a:r>
              <a:rPr lang="en-US" dirty="0"/>
              <a:t>the hip joint and the floor</a:t>
            </a:r>
            <a:r>
              <a:rPr lang="en-US" dirty="0" smtClean="0"/>
              <a:t>).</a:t>
            </a:r>
          </a:p>
          <a:p>
            <a:r>
              <a:rPr lang="en-US" dirty="0"/>
              <a:t>It can be </a:t>
            </a:r>
            <a:r>
              <a:rPr lang="en-US" dirty="0">
                <a:solidFill>
                  <a:srgbClr val="FF0000"/>
                </a:solidFill>
              </a:rPr>
              <a:t>difficult</a:t>
            </a:r>
            <a:r>
              <a:rPr lang="en-US" dirty="0"/>
              <a:t> to </a:t>
            </a:r>
            <a:r>
              <a:rPr lang="en-US" dirty="0" smtClean="0"/>
              <a:t>locate the </a:t>
            </a:r>
            <a:r>
              <a:rPr lang="en-US" dirty="0"/>
              <a:t>exact </a:t>
            </a:r>
            <a:r>
              <a:rPr lang="en-US" dirty="0">
                <a:solidFill>
                  <a:srgbClr val="FF0000"/>
                </a:solidFill>
              </a:rPr>
              <a:t>landmark</a:t>
            </a:r>
            <a:r>
              <a:rPr lang="en-US" dirty="0"/>
              <a:t> of the </a:t>
            </a:r>
            <a:r>
              <a:rPr lang="en-US" dirty="0">
                <a:solidFill>
                  <a:srgbClr val="FF0000"/>
                </a:solidFill>
              </a:rPr>
              <a:t>hip joint</a:t>
            </a:r>
            <a:r>
              <a:rPr lang="en-US" dirty="0"/>
              <a:t>, so </a:t>
            </a:r>
            <a:r>
              <a:rPr lang="en-US" dirty="0">
                <a:solidFill>
                  <a:srgbClr val="FF0000"/>
                </a:solidFill>
              </a:rPr>
              <a:t>leg length is most often </a:t>
            </a:r>
            <a:r>
              <a:rPr lang="en-US" dirty="0" smtClean="0"/>
              <a:t>calculated by </a:t>
            </a:r>
            <a:r>
              <a:rPr lang="en-US" dirty="0">
                <a:solidFill>
                  <a:srgbClr val="FF0000"/>
                </a:solidFill>
              </a:rPr>
              <a:t>subtracting sitting</a:t>
            </a:r>
            <a:r>
              <a:rPr lang="en-US" dirty="0"/>
              <a:t> height from </a:t>
            </a:r>
            <a:r>
              <a:rPr lang="en-US" dirty="0">
                <a:solidFill>
                  <a:srgbClr val="FF0000"/>
                </a:solidFill>
              </a:rPr>
              <a:t>standing</a:t>
            </a:r>
            <a:r>
              <a:rPr lang="en-US" dirty="0"/>
              <a:t> height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Stature</a:t>
            </a:r>
            <a:r>
              <a:rPr lang="en-US" dirty="0" smtClean="0"/>
              <a:t> varies </a:t>
            </a:r>
            <a:r>
              <a:rPr lang="en-US" dirty="0"/>
              <a:t>during the course of the </a:t>
            </a:r>
            <a:r>
              <a:rPr lang="en-US" dirty="0" smtClean="0"/>
              <a:t>day.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Intervertebral disks </a:t>
            </a:r>
            <a:r>
              <a:rPr lang="en-US" dirty="0"/>
              <a:t>become compressed due to weight </a:t>
            </a:r>
            <a:r>
              <a:rPr lang="en-US" dirty="0" smtClean="0"/>
              <a:t>bearing.</a:t>
            </a:r>
          </a:p>
          <a:p>
            <a:r>
              <a:rPr lang="en-US" dirty="0"/>
              <a:t>During the </a:t>
            </a:r>
            <a:r>
              <a:rPr lang="en-US" dirty="0">
                <a:solidFill>
                  <a:srgbClr val="FF0000"/>
                </a:solidFill>
              </a:rPr>
              <a:t>first year of life</a:t>
            </a:r>
            <a:r>
              <a:rPr lang="en-US" dirty="0"/>
              <a:t>, infants grow </a:t>
            </a:r>
            <a:r>
              <a:rPr lang="en-US" dirty="0">
                <a:solidFill>
                  <a:srgbClr val="FF0000"/>
                </a:solidFill>
              </a:rPr>
              <a:t>quickly</a:t>
            </a:r>
            <a:r>
              <a:rPr lang="en-US" dirty="0"/>
              <a:t> at </a:t>
            </a:r>
            <a:r>
              <a:rPr lang="en-US" dirty="0" smtClean="0"/>
              <a:t>approximately </a:t>
            </a:r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dirty="0" smtClean="0"/>
              <a:t> </a:t>
            </a:r>
            <a:r>
              <a:rPr lang="en-US" dirty="0"/>
              <a:t>cm </a:t>
            </a:r>
            <a:r>
              <a:rPr lang="en-US" dirty="0" smtClean="0">
                <a:solidFill>
                  <a:srgbClr val="FF0000"/>
                </a:solidFill>
              </a:rPr>
              <a:t>year–</a:t>
            </a:r>
            <a:r>
              <a:rPr lang="en-US" dirty="0" smtClean="0"/>
              <a:t>1</a:t>
            </a:r>
            <a:r>
              <a:rPr lang="en-US" dirty="0"/>
              <a:t>, and during the </a:t>
            </a:r>
            <a:r>
              <a:rPr lang="en-US" dirty="0">
                <a:solidFill>
                  <a:srgbClr val="FF0000"/>
                </a:solidFill>
              </a:rPr>
              <a:t>first 6 months </a:t>
            </a:r>
            <a:r>
              <a:rPr lang="en-US" dirty="0"/>
              <a:t>of life the velocity </a:t>
            </a:r>
            <a:r>
              <a:rPr lang="en-US" dirty="0" smtClean="0"/>
              <a:t>may be </a:t>
            </a:r>
            <a:r>
              <a:rPr lang="en-US" dirty="0"/>
              <a:t>even faster at around </a:t>
            </a:r>
            <a:r>
              <a:rPr lang="en-US" dirty="0">
                <a:solidFill>
                  <a:srgbClr val="FF0000"/>
                </a:solidFill>
              </a:rPr>
              <a:t>30</a:t>
            </a:r>
            <a:r>
              <a:rPr lang="en-US" dirty="0"/>
              <a:t> cm ・ year–1.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35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Growth in stature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During the </a:t>
            </a:r>
            <a:r>
              <a:rPr lang="en-US" dirty="0">
                <a:solidFill>
                  <a:srgbClr val="FF0000"/>
                </a:solidFill>
              </a:rPr>
              <a:t>second</a:t>
            </a:r>
            <a:r>
              <a:rPr lang="en-US" dirty="0"/>
              <a:t> year </a:t>
            </a:r>
            <a:r>
              <a:rPr lang="en-US" dirty="0" smtClean="0"/>
              <a:t>of life </a:t>
            </a:r>
            <a:r>
              <a:rPr lang="en-US" dirty="0"/>
              <a:t>there is growth of another </a:t>
            </a:r>
            <a:r>
              <a:rPr lang="en-US" dirty="0">
                <a:solidFill>
                  <a:srgbClr val="FF0000"/>
                </a:solidFill>
              </a:rPr>
              <a:t>12– 13 </a:t>
            </a:r>
            <a:r>
              <a:rPr lang="en-US" dirty="0"/>
              <a:t>cm in stature</a:t>
            </a:r>
            <a:r>
              <a:rPr lang="en-US" dirty="0" smtClean="0"/>
              <a:t>.</a:t>
            </a:r>
          </a:p>
          <a:p>
            <a:r>
              <a:rPr lang="en-US" dirty="0"/>
              <a:t>This </a:t>
            </a:r>
            <a:r>
              <a:rPr lang="en-US" dirty="0" smtClean="0"/>
              <a:t>accelerated growth </a:t>
            </a:r>
            <a:r>
              <a:rPr lang="en-US" dirty="0"/>
              <a:t>means that by </a:t>
            </a:r>
            <a:r>
              <a:rPr lang="en-US" dirty="0">
                <a:solidFill>
                  <a:srgbClr val="FF0000"/>
                </a:solidFill>
              </a:rPr>
              <a:t>2 years of age boys </a:t>
            </a:r>
            <a:r>
              <a:rPr lang="en-US" dirty="0"/>
              <a:t>have attained </a:t>
            </a:r>
            <a:r>
              <a:rPr lang="en-US" dirty="0" smtClean="0">
                <a:solidFill>
                  <a:srgbClr val="FF0000"/>
                </a:solidFill>
              </a:rPr>
              <a:t>approximately 50</a:t>
            </a:r>
            <a:r>
              <a:rPr lang="en-US" dirty="0">
                <a:solidFill>
                  <a:srgbClr val="FF0000"/>
                </a:solidFill>
              </a:rPr>
              <a:t>% </a:t>
            </a:r>
            <a:r>
              <a:rPr lang="en-US" dirty="0"/>
              <a:t>of their adult stature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Girls</a:t>
            </a:r>
            <a:r>
              <a:rPr lang="en-US" dirty="0"/>
              <a:t>, even at birth, are always closer </a:t>
            </a:r>
            <a:r>
              <a:rPr lang="en-US" dirty="0" smtClean="0"/>
              <a:t>to their </a:t>
            </a:r>
            <a:r>
              <a:rPr lang="en-US" dirty="0"/>
              <a:t>mature status than boys, and reach </a:t>
            </a:r>
            <a:r>
              <a:rPr lang="en-US" dirty="0">
                <a:solidFill>
                  <a:srgbClr val="FF0000"/>
                </a:solidFill>
              </a:rPr>
              <a:t>50</a:t>
            </a:r>
            <a:r>
              <a:rPr lang="en-US" dirty="0"/>
              <a:t>% of their final adult </a:t>
            </a:r>
            <a:r>
              <a:rPr lang="en-US" dirty="0" smtClean="0"/>
              <a:t>stature by </a:t>
            </a:r>
            <a:r>
              <a:rPr lang="en-US" dirty="0">
                <a:solidFill>
                  <a:srgbClr val="FF0000"/>
                </a:solidFill>
              </a:rPr>
              <a:t>18</a:t>
            </a:r>
            <a:r>
              <a:rPr lang="en-US" dirty="0"/>
              <a:t> months of </a:t>
            </a:r>
            <a:r>
              <a:rPr lang="en-US" dirty="0" smtClean="0"/>
              <a:t>age.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Deceleration in </a:t>
            </a:r>
            <a:r>
              <a:rPr lang="en-US" dirty="0">
                <a:solidFill>
                  <a:srgbClr val="FF0000"/>
                </a:solidFill>
              </a:rPr>
              <a:t>growth</a:t>
            </a:r>
            <a:r>
              <a:rPr lang="en-US" dirty="0"/>
              <a:t>, dropping to a rate of about </a:t>
            </a:r>
            <a:r>
              <a:rPr lang="en-US" dirty="0">
                <a:solidFill>
                  <a:srgbClr val="FF0000"/>
                </a:solidFill>
              </a:rPr>
              <a:t>5–6 </a:t>
            </a:r>
            <a:r>
              <a:rPr lang="en-US" dirty="0" smtClean="0">
                <a:solidFill>
                  <a:srgbClr val="FF0000"/>
                </a:solidFill>
              </a:rPr>
              <a:t>cm</a:t>
            </a:r>
            <a:r>
              <a:rPr lang="en-US" dirty="0" smtClean="0"/>
              <a:t>・ year–1 </a:t>
            </a:r>
            <a:r>
              <a:rPr lang="en-US" dirty="0" smtClean="0">
                <a:solidFill>
                  <a:srgbClr val="FF0000"/>
                </a:solidFill>
              </a:rPr>
              <a:t>before </a:t>
            </a:r>
            <a:r>
              <a:rPr lang="en-US" dirty="0">
                <a:solidFill>
                  <a:srgbClr val="FF0000"/>
                </a:solidFill>
              </a:rPr>
              <a:t>the initiation of the adolescent growth spurt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Between </a:t>
            </a:r>
            <a:r>
              <a:rPr lang="en-US" dirty="0">
                <a:solidFill>
                  <a:srgbClr val="FF0000"/>
                </a:solidFill>
              </a:rPr>
              <a:t>6.5 </a:t>
            </a:r>
            <a:r>
              <a:rPr lang="en-US" dirty="0" smtClean="0">
                <a:solidFill>
                  <a:srgbClr val="FF0000"/>
                </a:solidFill>
              </a:rPr>
              <a:t>and 8.5 </a:t>
            </a:r>
            <a:r>
              <a:rPr lang="en-US" dirty="0">
                <a:solidFill>
                  <a:srgbClr val="FF0000"/>
                </a:solidFill>
              </a:rPr>
              <a:t>years</a:t>
            </a:r>
            <a:r>
              <a:rPr lang="en-US" dirty="0"/>
              <a:t>, there is a </a:t>
            </a:r>
            <a:r>
              <a:rPr lang="en-US" dirty="0">
                <a:solidFill>
                  <a:srgbClr val="FF0000"/>
                </a:solidFill>
              </a:rPr>
              <a:t>small but distinct increase </a:t>
            </a:r>
            <a:r>
              <a:rPr lang="en-US" dirty="0"/>
              <a:t>in growth rate, </a:t>
            </a:r>
            <a:r>
              <a:rPr lang="en-US" dirty="0" smtClean="0"/>
              <a:t>known as </a:t>
            </a:r>
            <a:r>
              <a:rPr lang="en-US" dirty="0"/>
              <a:t>the juvenile or </a:t>
            </a:r>
            <a:r>
              <a:rPr lang="en-US" dirty="0">
                <a:solidFill>
                  <a:srgbClr val="FF0000"/>
                </a:solidFill>
              </a:rPr>
              <a:t>mid- growth spurt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807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Growth in stature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On </a:t>
            </a:r>
            <a:r>
              <a:rPr lang="en-US" dirty="0" smtClean="0"/>
              <a:t>average, </a:t>
            </a:r>
            <a:r>
              <a:rPr lang="en-US" dirty="0" smtClean="0">
                <a:solidFill>
                  <a:srgbClr val="FF0000"/>
                </a:solidFill>
              </a:rPr>
              <a:t>boys </a:t>
            </a:r>
            <a:r>
              <a:rPr lang="en-US" dirty="0">
                <a:solidFill>
                  <a:srgbClr val="FF0000"/>
                </a:solidFill>
              </a:rPr>
              <a:t>experience about 2 years more</a:t>
            </a:r>
            <a:r>
              <a:rPr lang="en-US" dirty="0"/>
              <a:t> of preadolescent </a:t>
            </a:r>
            <a:r>
              <a:rPr lang="en-US" dirty="0" smtClean="0">
                <a:solidFill>
                  <a:srgbClr val="FF0000"/>
                </a:solidFill>
              </a:rPr>
              <a:t>growth—approximately </a:t>
            </a:r>
            <a:r>
              <a:rPr lang="en-US" dirty="0">
                <a:solidFill>
                  <a:srgbClr val="FF0000"/>
                </a:solidFill>
              </a:rPr>
              <a:t>5 cm ・ year–1— than girls</a:t>
            </a:r>
            <a:r>
              <a:rPr lang="en-US" dirty="0"/>
              <a:t>. This is roughly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 cm </a:t>
            </a:r>
            <a:r>
              <a:rPr lang="en-US" dirty="0" smtClean="0"/>
              <a:t>of growth </a:t>
            </a:r>
            <a:r>
              <a:rPr lang="en-US" dirty="0"/>
              <a:t>that girls do not experience</a:t>
            </a:r>
            <a:r>
              <a:rPr lang="en-US" dirty="0" smtClean="0"/>
              <a:t>.</a:t>
            </a:r>
          </a:p>
          <a:p>
            <a:r>
              <a:rPr lang="en-US" dirty="0"/>
              <a:t>Girls stop growing in stature by ~</a:t>
            </a:r>
            <a:r>
              <a:rPr lang="en-US" dirty="0">
                <a:solidFill>
                  <a:srgbClr val="FF0000"/>
                </a:solidFill>
              </a:rPr>
              <a:t>16</a:t>
            </a:r>
            <a:r>
              <a:rPr lang="en-US" dirty="0"/>
              <a:t> years of age </a:t>
            </a:r>
            <a:r>
              <a:rPr lang="en-US" dirty="0" smtClean="0"/>
              <a:t>and boys </a:t>
            </a: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~18 or 19 </a:t>
            </a:r>
            <a:r>
              <a:rPr lang="en-US" dirty="0"/>
              <a:t>years of age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434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50" y="239955"/>
            <a:ext cx="4214567" cy="1108364"/>
          </a:xfrm>
        </p:spPr>
        <p:txBody>
          <a:bodyPr/>
          <a:lstStyle/>
          <a:p>
            <a:r>
              <a:rPr lang="en-US" b="1" dirty="0"/>
              <a:t>Growth in stature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4323" y="124789"/>
            <a:ext cx="5549112" cy="6581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331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Patterns of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Different parts </a:t>
            </a:r>
            <a:r>
              <a:rPr lang="en-US" dirty="0"/>
              <a:t>of the body grow at </a:t>
            </a:r>
            <a:r>
              <a:rPr lang="en-US" dirty="0">
                <a:solidFill>
                  <a:srgbClr val="FF0000"/>
                </a:solidFill>
              </a:rPr>
              <a:t>different rates </a:t>
            </a:r>
            <a:r>
              <a:rPr lang="en-US" dirty="0"/>
              <a:t>and at different </a:t>
            </a:r>
            <a:r>
              <a:rPr lang="en-US" dirty="0" smtClean="0"/>
              <a:t>times.</a:t>
            </a:r>
          </a:p>
          <a:p>
            <a:r>
              <a:rPr lang="en-US" dirty="0" smtClean="0"/>
              <a:t>Neurological (</a:t>
            </a:r>
            <a:r>
              <a:rPr lang="en-US" dirty="0"/>
              <a:t>e.g. brain and head), </a:t>
            </a:r>
            <a:endParaRPr lang="en-US" dirty="0" smtClean="0"/>
          </a:p>
          <a:p>
            <a:r>
              <a:rPr lang="en-US" dirty="0" smtClean="0"/>
              <a:t>Reproductive (e.g</a:t>
            </a:r>
            <a:r>
              <a:rPr lang="en-US" dirty="0"/>
              <a:t>. reproductive organs), </a:t>
            </a:r>
            <a:endParaRPr lang="en-US" dirty="0" smtClean="0"/>
          </a:p>
          <a:p>
            <a:r>
              <a:rPr lang="en-US" dirty="0" smtClean="0"/>
              <a:t>lymphoid (</a:t>
            </a:r>
            <a:r>
              <a:rPr lang="en-US" dirty="0"/>
              <a:t>e.g. lymph glands, </a:t>
            </a:r>
            <a:r>
              <a:rPr lang="en-US" dirty="0" smtClean="0"/>
              <a:t>tonsils, and </a:t>
            </a:r>
            <a:r>
              <a:rPr lang="en-US" dirty="0"/>
              <a:t>appendix) and </a:t>
            </a:r>
            <a:endParaRPr lang="en-US" dirty="0" smtClean="0"/>
          </a:p>
          <a:p>
            <a:r>
              <a:rPr lang="en-US" dirty="0" smtClean="0"/>
              <a:t>General (</a:t>
            </a:r>
            <a:r>
              <a:rPr lang="en-US" dirty="0"/>
              <a:t>e.g. stature and heart size).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Brain</a:t>
            </a:r>
            <a:r>
              <a:rPr lang="en-US" dirty="0"/>
              <a:t> and head growth (neural tissue) exhibit the </a:t>
            </a:r>
            <a:r>
              <a:rPr lang="en-US" dirty="0">
                <a:solidFill>
                  <a:srgbClr val="FF0000"/>
                </a:solidFill>
              </a:rPr>
              <a:t>most </a:t>
            </a:r>
            <a:r>
              <a:rPr lang="en-US" dirty="0" smtClean="0">
                <a:solidFill>
                  <a:srgbClr val="FF0000"/>
                </a:solidFill>
              </a:rPr>
              <a:t>rapid early </a:t>
            </a:r>
            <a:r>
              <a:rPr lang="en-US" dirty="0">
                <a:solidFill>
                  <a:srgbClr val="FF0000"/>
                </a:solidFill>
              </a:rPr>
              <a:t>growth</a:t>
            </a:r>
            <a:r>
              <a:rPr lang="en-US" dirty="0"/>
              <a:t>. At birth a </a:t>
            </a:r>
            <a:r>
              <a:rPr lang="en-US" dirty="0">
                <a:solidFill>
                  <a:srgbClr val="FF0000"/>
                </a:solidFill>
              </a:rPr>
              <a:t>child’s head </a:t>
            </a:r>
            <a:r>
              <a:rPr lang="en-US" dirty="0"/>
              <a:t>is roughly </a:t>
            </a:r>
            <a:r>
              <a:rPr lang="en-US" dirty="0">
                <a:solidFill>
                  <a:srgbClr val="FF0000"/>
                </a:solidFill>
              </a:rPr>
              <a:t>half its adult size</a:t>
            </a:r>
            <a:r>
              <a:rPr lang="en-US" dirty="0"/>
              <a:t>.</a:t>
            </a:r>
          </a:p>
          <a:p>
            <a:r>
              <a:rPr lang="en-US" dirty="0"/>
              <a:t>From birth there is steady growth </a:t>
            </a:r>
            <a:r>
              <a:rPr lang="en-US" dirty="0">
                <a:solidFill>
                  <a:srgbClr val="FF0000"/>
                </a:solidFill>
              </a:rPr>
              <a:t>until 7 years of age, and by </a:t>
            </a:r>
            <a:r>
              <a:rPr lang="en-US" dirty="0" smtClean="0">
                <a:solidFill>
                  <a:srgbClr val="FF0000"/>
                </a:solidFill>
              </a:rPr>
              <a:t>8 years </a:t>
            </a:r>
            <a:r>
              <a:rPr lang="en-US" dirty="0"/>
              <a:t>of age neural tissue growth is almost complete.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9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Growth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ratio of sitting height to height </a:t>
            </a:r>
            <a:r>
              <a:rPr lang="en-US" dirty="0" smtClean="0"/>
              <a:t>provides an indication of relative body proportions, i.e. relative trunk or relative leg length.</a:t>
            </a:r>
          </a:p>
          <a:p>
            <a:r>
              <a:rPr lang="en-US" dirty="0"/>
              <a:t>Weight is a measure of body mass which is heterogeneous </a:t>
            </a:r>
            <a:r>
              <a:rPr lang="en-US" dirty="0" smtClean="0"/>
              <a:t>in composition</a:t>
            </a:r>
            <a:r>
              <a:rPr lang="en-US" dirty="0"/>
              <a:t>. Body mass is often partitioned into </a:t>
            </a:r>
            <a:r>
              <a:rPr lang="en-US" b="1" dirty="0">
                <a:solidFill>
                  <a:srgbClr val="FF0000"/>
                </a:solidFill>
              </a:rPr>
              <a:t>fat- free </a:t>
            </a:r>
            <a:r>
              <a:rPr lang="en-US" b="1" dirty="0" smtClean="0">
                <a:solidFill>
                  <a:srgbClr val="FF0000"/>
                </a:solidFill>
              </a:rPr>
              <a:t>mass (FFM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dirty="0"/>
              <a:t>and its two major components, </a:t>
            </a:r>
            <a:r>
              <a:rPr lang="en-US" b="1" dirty="0">
                <a:solidFill>
                  <a:srgbClr val="FF0000"/>
                </a:solidFill>
              </a:rPr>
              <a:t>lean tissue mass (LTM)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bone </a:t>
            </a:r>
            <a:r>
              <a:rPr lang="en-US" b="1" dirty="0">
                <a:solidFill>
                  <a:srgbClr val="FF0000"/>
                </a:solidFill>
              </a:rPr>
              <a:t>mineral content (BMC)</a:t>
            </a:r>
            <a:r>
              <a:rPr lang="en-US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fat mass (FM</a:t>
            </a:r>
            <a:r>
              <a:rPr lang="en-US" dirty="0" smtClean="0"/>
              <a:t>).</a:t>
            </a:r>
          </a:p>
          <a:p>
            <a:r>
              <a:rPr lang="en-US" dirty="0" smtClean="0"/>
              <a:t>Dual energy </a:t>
            </a:r>
            <a:r>
              <a:rPr lang="en-US" dirty="0"/>
              <a:t>X- ray absorptiometry (</a:t>
            </a:r>
            <a:r>
              <a:rPr lang="en-US" dirty="0">
                <a:solidFill>
                  <a:srgbClr val="FF0000"/>
                </a:solidFill>
              </a:rPr>
              <a:t>DEXA</a:t>
            </a:r>
            <a:r>
              <a:rPr lang="en-US" dirty="0"/>
              <a:t>) and bioelectrical </a:t>
            </a:r>
            <a:r>
              <a:rPr lang="en-US" dirty="0" smtClean="0"/>
              <a:t>impedance analysis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BIA</a:t>
            </a:r>
            <a:r>
              <a:rPr lang="en-US" dirty="0"/>
              <a:t>) are often used in </a:t>
            </a:r>
            <a:r>
              <a:rPr lang="en-US" dirty="0" smtClean="0"/>
              <a:t>pediatric </a:t>
            </a:r>
            <a:r>
              <a:rPr lang="en-US" dirty="0"/>
              <a:t>sports medicine and science.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327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Patterns of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 smtClean="0"/>
              <a:t>Reproductive tissue until </a:t>
            </a:r>
            <a:r>
              <a:rPr lang="en-US" dirty="0" smtClean="0">
                <a:solidFill>
                  <a:srgbClr val="FF0000"/>
                </a:solidFill>
              </a:rPr>
              <a:t>12</a:t>
            </a:r>
            <a:r>
              <a:rPr lang="en-US" dirty="0">
                <a:solidFill>
                  <a:srgbClr val="FF0000"/>
                </a:solidFill>
              </a:rPr>
              <a:t>– 14 </a:t>
            </a:r>
            <a:r>
              <a:rPr lang="en-US" dirty="0"/>
              <a:t>years of age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reproductive curve </a:t>
            </a:r>
            <a:r>
              <a:rPr lang="en-US" dirty="0"/>
              <a:t>includes </a:t>
            </a:r>
            <a:r>
              <a:rPr lang="en-US" dirty="0">
                <a:solidFill>
                  <a:srgbClr val="FF0000"/>
                </a:solidFill>
              </a:rPr>
              <a:t>primary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sex characteristics </a:t>
            </a:r>
            <a:r>
              <a:rPr lang="en-US" dirty="0"/>
              <a:t>(e.g. uterus, vagina, fallopian tubes in females; </a:t>
            </a:r>
            <a:r>
              <a:rPr lang="en-US" dirty="0" smtClean="0"/>
              <a:t>prostate and </a:t>
            </a:r>
            <a:r>
              <a:rPr lang="en-US" dirty="0"/>
              <a:t>seminal vesicles in males) and </a:t>
            </a:r>
            <a:r>
              <a:rPr lang="en-US" dirty="0">
                <a:solidFill>
                  <a:srgbClr val="FF0000"/>
                </a:solidFill>
              </a:rPr>
              <a:t>secondary sex </a:t>
            </a:r>
            <a:r>
              <a:rPr lang="en-US" dirty="0" smtClean="0">
                <a:solidFill>
                  <a:srgbClr val="FF0000"/>
                </a:solidFill>
              </a:rPr>
              <a:t>characteristics </a:t>
            </a:r>
            <a:r>
              <a:rPr lang="en-US" dirty="0" smtClean="0"/>
              <a:t>(e.g</a:t>
            </a:r>
            <a:r>
              <a:rPr lang="en-US" dirty="0"/>
              <a:t>. breasts in females, facial hair in males, and axillary and </a:t>
            </a:r>
            <a:r>
              <a:rPr lang="en-US" dirty="0" smtClean="0"/>
              <a:t>pubic hair </a:t>
            </a:r>
            <a:r>
              <a:rPr lang="en-US" dirty="0"/>
              <a:t>in both genders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By 10–12 </a:t>
            </a:r>
            <a:r>
              <a:rPr lang="en-US" dirty="0"/>
              <a:t>years of age reproductive organs are only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% of their </a:t>
            </a:r>
            <a:r>
              <a:rPr lang="en-US" dirty="0" smtClean="0"/>
              <a:t>adult size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During adolescence (puberty</a:t>
            </a:r>
            <a:r>
              <a:rPr lang="en-US" dirty="0"/>
              <a:t>) there is a rapid growth in </a:t>
            </a:r>
            <a:r>
              <a:rPr lang="en-US" dirty="0" smtClean="0"/>
              <a:t>genital tissues.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46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Patterns of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lymphoid tissues</a:t>
            </a:r>
            <a:r>
              <a:rPr lang="en-US" dirty="0"/>
              <a:t>, which act as a </a:t>
            </a:r>
            <a:r>
              <a:rPr lang="en-US" dirty="0">
                <a:solidFill>
                  <a:srgbClr val="FF0000"/>
                </a:solidFill>
              </a:rPr>
              <a:t>circulatory</a:t>
            </a:r>
            <a:r>
              <a:rPr lang="en-US" dirty="0"/>
              <a:t> system </a:t>
            </a:r>
            <a:r>
              <a:rPr lang="en-US" dirty="0" smtClean="0"/>
              <a:t>for tissue </a:t>
            </a:r>
            <a:r>
              <a:rPr lang="en-US" dirty="0"/>
              <a:t>fluid, are involved with the </a:t>
            </a:r>
            <a:r>
              <a:rPr lang="en-US" dirty="0">
                <a:solidFill>
                  <a:srgbClr val="FF0000"/>
                </a:solidFill>
              </a:rPr>
              <a:t>immunological</a:t>
            </a:r>
            <a:r>
              <a:rPr lang="en-US" dirty="0"/>
              <a:t> capacities of </a:t>
            </a:r>
            <a:r>
              <a:rPr lang="en-US" dirty="0" smtClean="0"/>
              <a:t>the child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show a different growth </a:t>
            </a:r>
            <a:r>
              <a:rPr lang="en-US" dirty="0" smtClean="0">
                <a:solidFill>
                  <a:srgbClr val="FF0000"/>
                </a:solidFill>
              </a:rPr>
              <a:t>curve</a:t>
            </a:r>
            <a:r>
              <a:rPr lang="en-US" dirty="0" smtClean="0"/>
              <a:t>.</a:t>
            </a:r>
          </a:p>
          <a:p>
            <a:r>
              <a:rPr lang="en-US" dirty="0"/>
              <a:t>There is a </a:t>
            </a:r>
            <a:r>
              <a:rPr lang="en-US" dirty="0">
                <a:solidFill>
                  <a:srgbClr val="FF0000"/>
                </a:solidFill>
              </a:rPr>
              <a:t>remarkable increase in size of lymphoid </a:t>
            </a:r>
            <a:r>
              <a:rPr lang="en-US" dirty="0"/>
              <a:t>tissue </a:t>
            </a:r>
            <a:r>
              <a:rPr lang="en-US" dirty="0">
                <a:solidFill>
                  <a:srgbClr val="FF0000"/>
                </a:solidFill>
              </a:rPr>
              <a:t>until </a:t>
            </a:r>
            <a:r>
              <a:rPr lang="en-US" dirty="0" smtClean="0">
                <a:solidFill>
                  <a:srgbClr val="FF0000"/>
                </a:solidFill>
              </a:rPr>
              <a:t>the early </a:t>
            </a:r>
            <a:r>
              <a:rPr lang="en-US" dirty="0">
                <a:solidFill>
                  <a:srgbClr val="FF0000"/>
                </a:solidFill>
              </a:rPr>
              <a:t>adolescent years</a:t>
            </a:r>
            <a:r>
              <a:rPr lang="en-US" dirty="0"/>
              <a:t> (~11– 13 years</a:t>
            </a:r>
            <a:r>
              <a:rPr lang="en-US" dirty="0" smtClean="0"/>
              <a:t>).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relative size of </a:t>
            </a:r>
            <a:r>
              <a:rPr lang="en-US" dirty="0" smtClean="0">
                <a:solidFill>
                  <a:srgbClr val="FF0000"/>
                </a:solidFill>
              </a:rPr>
              <a:t>lymphoid tissue </a:t>
            </a:r>
            <a:r>
              <a:rPr lang="en-US" dirty="0"/>
              <a:t>then steeply </a:t>
            </a:r>
            <a:r>
              <a:rPr lang="en-US" dirty="0">
                <a:solidFill>
                  <a:srgbClr val="FF0000"/>
                </a:solidFill>
              </a:rPr>
              <a:t>declines</a:t>
            </a:r>
            <a:r>
              <a:rPr lang="en-US" dirty="0"/>
              <a:t> during </a:t>
            </a:r>
            <a:r>
              <a:rPr lang="en-US" dirty="0">
                <a:solidFill>
                  <a:srgbClr val="FF0000"/>
                </a:solidFill>
              </a:rPr>
              <a:t>puberty</a:t>
            </a:r>
            <a:r>
              <a:rPr lang="en-US" dirty="0"/>
              <a:t>, probably as a result </a:t>
            </a:r>
            <a:r>
              <a:rPr lang="en-US" dirty="0" smtClean="0"/>
              <a:t>of the </a:t>
            </a:r>
            <a:r>
              <a:rPr lang="en-US" dirty="0">
                <a:solidFill>
                  <a:srgbClr val="FF0000"/>
                </a:solidFill>
              </a:rPr>
              <a:t>up- regulation of sex hormones </a:t>
            </a:r>
            <a:r>
              <a:rPr lang="en-US" dirty="0"/>
              <a:t>during this period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044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Patterns of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 smtClean="0">
                <a:solidFill>
                  <a:srgbClr val="FF0000"/>
                </a:solidFill>
              </a:rPr>
              <a:t>general curve </a:t>
            </a:r>
            <a:r>
              <a:rPr lang="en-US" dirty="0"/>
              <a:t>of growth also includes </a:t>
            </a:r>
            <a:r>
              <a:rPr lang="en-US" dirty="0">
                <a:solidFill>
                  <a:srgbClr val="FF0000"/>
                </a:solidFill>
              </a:rPr>
              <a:t>skeletal tissue</a:t>
            </a:r>
            <a:r>
              <a:rPr lang="en-US" dirty="0"/>
              <a:t>, the </a:t>
            </a:r>
            <a:r>
              <a:rPr lang="en-US" dirty="0">
                <a:solidFill>
                  <a:srgbClr val="FF0000"/>
                </a:solidFill>
              </a:rPr>
              <a:t>respiratory </a:t>
            </a:r>
            <a:r>
              <a:rPr lang="en-US" dirty="0" smtClean="0">
                <a:solidFill>
                  <a:srgbClr val="FF0000"/>
                </a:solidFill>
              </a:rPr>
              <a:t>system, and </a:t>
            </a:r>
            <a:r>
              <a:rPr lang="en-US" dirty="0">
                <a:solidFill>
                  <a:srgbClr val="FF0000"/>
                </a:solidFill>
              </a:rPr>
              <a:t>the digestive system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general </a:t>
            </a:r>
            <a:r>
              <a:rPr lang="en-US" dirty="0"/>
              <a:t>curve follows a </a:t>
            </a:r>
            <a:r>
              <a:rPr lang="en-US" dirty="0">
                <a:solidFill>
                  <a:srgbClr val="FF0000"/>
                </a:solidFill>
              </a:rPr>
              <a:t>sigmoid curve </a:t>
            </a:r>
            <a:r>
              <a:rPr lang="en-US" dirty="0" smtClean="0"/>
              <a:t>of growth </a:t>
            </a:r>
            <a:r>
              <a:rPr lang="en-US" dirty="0"/>
              <a:t>and reflects a </a:t>
            </a:r>
            <a:r>
              <a:rPr lang="en-US" dirty="0">
                <a:solidFill>
                  <a:srgbClr val="FF0000"/>
                </a:solidFill>
              </a:rPr>
              <a:t>rapid</a:t>
            </a:r>
            <a:r>
              <a:rPr lang="en-US" dirty="0"/>
              <a:t> growth </a:t>
            </a:r>
            <a:r>
              <a:rPr lang="en-US" dirty="0">
                <a:solidFill>
                  <a:srgbClr val="FF0000"/>
                </a:solidFill>
              </a:rPr>
              <a:t>during infancy and early </a:t>
            </a:r>
            <a:r>
              <a:rPr lang="en-US" dirty="0" smtClean="0">
                <a:solidFill>
                  <a:srgbClr val="FF0000"/>
                </a:solidFill>
              </a:rPr>
              <a:t>childhood</a:t>
            </a:r>
            <a:r>
              <a:rPr lang="en-US" dirty="0" smtClean="0"/>
              <a:t>, steady </a:t>
            </a:r>
            <a:r>
              <a:rPr lang="en-US" dirty="0"/>
              <a:t>growth during mid- childhood, </a:t>
            </a:r>
            <a:r>
              <a:rPr lang="en-US" dirty="0">
                <a:solidFill>
                  <a:srgbClr val="FF0000"/>
                </a:solidFill>
              </a:rPr>
              <a:t>rapid growth </a:t>
            </a:r>
            <a:r>
              <a:rPr lang="en-US" dirty="0" smtClean="0">
                <a:solidFill>
                  <a:srgbClr val="FF0000"/>
                </a:solidFill>
              </a:rPr>
              <a:t>during early </a:t>
            </a:r>
            <a:r>
              <a:rPr lang="en-US" dirty="0">
                <a:solidFill>
                  <a:srgbClr val="FF0000"/>
                </a:solidFill>
              </a:rPr>
              <a:t>adolescence</a:t>
            </a:r>
            <a:r>
              <a:rPr lang="en-US" dirty="0"/>
              <a:t>, and asymptotes in late adolescence.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725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Growth in body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Body mass is made </a:t>
            </a:r>
            <a:r>
              <a:rPr lang="en-US" dirty="0"/>
              <a:t>up of a composite of tissues, including </a:t>
            </a:r>
            <a:r>
              <a:rPr lang="en-US" dirty="0">
                <a:solidFill>
                  <a:srgbClr val="FF0000"/>
                </a:solidFill>
              </a:rPr>
              <a:t>fat, </a:t>
            </a:r>
            <a:r>
              <a:rPr lang="en-US" dirty="0" smtClean="0">
                <a:solidFill>
                  <a:srgbClr val="FF0000"/>
                </a:solidFill>
              </a:rPr>
              <a:t>lean, and </a:t>
            </a:r>
            <a:r>
              <a:rPr lang="en-US" dirty="0">
                <a:solidFill>
                  <a:srgbClr val="FF0000"/>
                </a:solidFill>
              </a:rPr>
              <a:t>bone tissue</a:t>
            </a:r>
            <a:r>
              <a:rPr lang="en-US" dirty="0"/>
              <a:t>, that accrue at different rates and times</a:t>
            </a:r>
            <a:r>
              <a:rPr lang="en-US" dirty="0" smtClean="0"/>
              <a:t>.</a:t>
            </a:r>
          </a:p>
          <a:p>
            <a:r>
              <a:rPr lang="en-US" dirty="0"/>
              <a:t>Changes in body mass are a result of </a:t>
            </a:r>
            <a:r>
              <a:rPr lang="en-US" dirty="0" smtClean="0"/>
              <a:t>changes in </a:t>
            </a:r>
            <a:r>
              <a:rPr lang="en-US" dirty="0">
                <a:solidFill>
                  <a:srgbClr val="FF0000"/>
                </a:solidFill>
              </a:rPr>
              <a:t>fat or fat- free </a:t>
            </a:r>
            <a:r>
              <a:rPr lang="en-US" dirty="0"/>
              <a:t>mass as well as changes in </a:t>
            </a:r>
            <a:r>
              <a:rPr lang="en-US" dirty="0">
                <a:solidFill>
                  <a:srgbClr val="FF0000"/>
                </a:solidFill>
              </a:rPr>
              <a:t>body water </a:t>
            </a:r>
            <a:r>
              <a:rPr lang="en-US" dirty="0" smtClean="0">
                <a:solidFill>
                  <a:srgbClr val="FF0000"/>
                </a:solidFill>
              </a:rPr>
              <a:t>concentrations </a:t>
            </a:r>
            <a:r>
              <a:rPr lang="en-US" dirty="0" smtClean="0"/>
              <a:t>(dehydration </a:t>
            </a:r>
            <a:r>
              <a:rPr lang="en-US" dirty="0"/>
              <a:t>or over- hydration</a:t>
            </a:r>
            <a:r>
              <a:rPr lang="en-US" dirty="0" smtClean="0"/>
              <a:t>).</a:t>
            </a:r>
          </a:p>
          <a:p>
            <a:r>
              <a:rPr lang="en-US" dirty="0"/>
              <a:t>Furthermore, </a:t>
            </a:r>
            <a:r>
              <a:rPr lang="en-US" dirty="0">
                <a:solidFill>
                  <a:srgbClr val="FF0000"/>
                </a:solidFill>
              </a:rPr>
              <a:t>body </a:t>
            </a:r>
            <a:r>
              <a:rPr lang="en-US" dirty="0" smtClean="0">
                <a:solidFill>
                  <a:srgbClr val="FF0000"/>
                </a:solidFill>
              </a:rPr>
              <a:t>mass</a:t>
            </a:r>
            <a:r>
              <a:rPr lang="en-US" dirty="0" smtClean="0"/>
              <a:t>, like </a:t>
            </a:r>
            <a:r>
              <a:rPr lang="en-US" dirty="0"/>
              <a:t>stature, also shows </a:t>
            </a:r>
            <a:r>
              <a:rPr lang="en-US" dirty="0">
                <a:solidFill>
                  <a:srgbClr val="FF0000"/>
                </a:solidFill>
              </a:rPr>
              <a:t>diurnal variation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Voiding the bladder</a:t>
            </a:r>
          </a:p>
          <a:p>
            <a:r>
              <a:rPr lang="en-US" dirty="0" smtClean="0"/>
              <a:t>Diet and PA</a:t>
            </a:r>
          </a:p>
          <a:p>
            <a:r>
              <a:rPr lang="en-US" dirty="0" smtClean="0"/>
              <a:t>Phase of </a:t>
            </a:r>
            <a:r>
              <a:rPr lang="en-US" dirty="0"/>
              <a:t>the menstrual cycle can also </a:t>
            </a:r>
            <a:r>
              <a:rPr lang="en-US" dirty="0" smtClean="0"/>
              <a:t>affect body </a:t>
            </a:r>
            <a:r>
              <a:rPr lang="en-US" dirty="0"/>
              <a:t>mass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045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Growth in body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body mass follows </a:t>
            </a:r>
            <a:r>
              <a:rPr lang="en-US" dirty="0" smtClean="0"/>
              <a:t>a four- </a:t>
            </a:r>
            <a:r>
              <a:rPr lang="en-US" dirty="0"/>
              <a:t>phase growth pattern: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Rapid</a:t>
            </a:r>
            <a:r>
              <a:rPr lang="en-US" dirty="0" smtClean="0"/>
              <a:t> growth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infancy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early childhood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Rather </a:t>
            </a:r>
            <a:r>
              <a:rPr lang="en-US" dirty="0" smtClean="0">
                <a:solidFill>
                  <a:srgbClr val="FF0000"/>
                </a:solidFill>
              </a:rPr>
              <a:t>steady</a:t>
            </a:r>
            <a:r>
              <a:rPr lang="en-US" dirty="0" smtClean="0"/>
              <a:t> </a:t>
            </a:r>
            <a:r>
              <a:rPr lang="en-US" dirty="0"/>
              <a:t>gain during </a:t>
            </a:r>
            <a:r>
              <a:rPr lang="en-US" dirty="0">
                <a:solidFill>
                  <a:srgbClr val="FF0000"/>
                </a:solidFill>
              </a:rPr>
              <a:t>mid- childhood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Rapid</a:t>
            </a:r>
            <a:r>
              <a:rPr lang="en-US" dirty="0" smtClean="0"/>
              <a:t> gain during </a:t>
            </a:r>
            <a:r>
              <a:rPr lang="en-US" dirty="0">
                <a:solidFill>
                  <a:srgbClr val="FF0000"/>
                </a:solidFill>
              </a:rPr>
              <a:t>adolescence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And usually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slower increase </a:t>
            </a:r>
            <a:r>
              <a:rPr lang="en-US" dirty="0"/>
              <a:t>into </a:t>
            </a:r>
            <a:r>
              <a:rPr lang="en-US" dirty="0">
                <a:solidFill>
                  <a:srgbClr val="FF0000"/>
                </a:solidFill>
              </a:rPr>
              <a:t>adulthood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water content of the </a:t>
            </a:r>
            <a:r>
              <a:rPr lang="en-US" dirty="0" err="1">
                <a:solidFill>
                  <a:srgbClr val="FF0000"/>
                </a:solidFill>
              </a:rPr>
              <a:t>foetus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high and represents </a:t>
            </a:r>
            <a:r>
              <a:rPr lang="en-US" dirty="0" smtClean="0"/>
              <a:t>about </a:t>
            </a:r>
            <a:r>
              <a:rPr lang="en-US" dirty="0">
                <a:solidFill>
                  <a:srgbClr val="FF0000"/>
                </a:solidFill>
              </a:rPr>
              <a:t>75</a:t>
            </a:r>
            <a:r>
              <a:rPr lang="en-US" dirty="0"/>
              <a:t>% of body weight at </a:t>
            </a:r>
            <a:r>
              <a:rPr lang="en-US" dirty="0">
                <a:solidFill>
                  <a:srgbClr val="FF0000"/>
                </a:solidFill>
              </a:rPr>
              <a:t>birth</a:t>
            </a:r>
            <a:r>
              <a:rPr lang="en-US" dirty="0"/>
              <a:t>. Much of this </a:t>
            </a:r>
            <a:r>
              <a:rPr lang="en-US" dirty="0">
                <a:solidFill>
                  <a:srgbClr val="FF0000"/>
                </a:solidFill>
              </a:rPr>
              <a:t>weight is lost </a:t>
            </a:r>
            <a:r>
              <a:rPr lang="en-US" dirty="0" smtClean="0">
                <a:solidFill>
                  <a:srgbClr val="FF0000"/>
                </a:solidFill>
              </a:rPr>
              <a:t>during the </a:t>
            </a:r>
            <a:r>
              <a:rPr lang="en-US" dirty="0">
                <a:solidFill>
                  <a:srgbClr val="FF0000"/>
                </a:solidFill>
              </a:rPr>
              <a:t>first few </a:t>
            </a:r>
            <a:r>
              <a:rPr lang="en-US" dirty="0"/>
              <a:t>days of life, declining to </a:t>
            </a:r>
            <a:r>
              <a:rPr lang="en-US" dirty="0">
                <a:solidFill>
                  <a:srgbClr val="FF0000"/>
                </a:solidFill>
              </a:rPr>
              <a:t>45</a:t>
            </a:r>
            <a:r>
              <a:rPr lang="en-US" dirty="0" smtClean="0"/>
              <a:t>%.</a:t>
            </a:r>
          </a:p>
          <a:p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puberty, water </a:t>
            </a:r>
            <a:r>
              <a:rPr lang="en-US" dirty="0" smtClean="0"/>
              <a:t>represents approximately </a:t>
            </a:r>
            <a:r>
              <a:rPr lang="en-US" dirty="0">
                <a:solidFill>
                  <a:srgbClr val="FF0000"/>
                </a:solidFill>
              </a:rPr>
              <a:t>19</a:t>
            </a:r>
            <a:r>
              <a:rPr lang="en-US" dirty="0"/>
              <a:t>% of total </a:t>
            </a:r>
            <a:r>
              <a:rPr lang="en-US" dirty="0">
                <a:solidFill>
                  <a:srgbClr val="FF0000"/>
                </a:solidFill>
              </a:rPr>
              <a:t>body weight</a:t>
            </a:r>
            <a:r>
              <a:rPr lang="en-US" dirty="0"/>
              <a:t>. Additionally, </a:t>
            </a:r>
            <a:r>
              <a:rPr lang="en-US" dirty="0" smtClean="0">
                <a:solidFill>
                  <a:srgbClr val="FF0000"/>
                </a:solidFill>
              </a:rPr>
              <a:t>at birth </a:t>
            </a:r>
            <a:r>
              <a:rPr lang="en-US" dirty="0">
                <a:solidFill>
                  <a:srgbClr val="FF0000"/>
                </a:solidFill>
              </a:rPr>
              <a:t>the brain</a:t>
            </a:r>
            <a:r>
              <a:rPr lang="en-US" dirty="0"/>
              <a:t> represents </a:t>
            </a:r>
            <a:r>
              <a:rPr lang="en-US" dirty="0">
                <a:solidFill>
                  <a:srgbClr val="FF0000"/>
                </a:solidFill>
              </a:rPr>
              <a:t>13</a:t>
            </a:r>
            <a:r>
              <a:rPr lang="en-US" dirty="0"/>
              <a:t>% of body weight, compared to </a:t>
            </a:r>
            <a:r>
              <a:rPr lang="en-US" dirty="0">
                <a:solidFill>
                  <a:srgbClr val="FF0000"/>
                </a:solidFill>
              </a:rPr>
              <a:t>2% </a:t>
            </a:r>
            <a:r>
              <a:rPr lang="en-US" dirty="0" smtClean="0">
                <a:solidFill>
                  <a:srgbClr val="FF0000"/>
                </a:solidFill>
              </a:rPr>
              <a:t>in adulthood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173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Growth in body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During the </a:t>
            </a:r>
            <a:r>
              <a:rPr lang="en-US" dirty="0">
                <a:solidFill>
                  <a:srgbClr val="FF0000"/>
                </a:solidFill>
              </a:rPr>
              <a:t>first year of life </a:t>
            </a:r>
            <a:r>
              <a:rPr lang="en-US" dirty="0"/>
              <a:t>body mass </a:t>
            </a:r>
            <a:r>
              <a:rPr lang="en-US" dirty="0">
                <a:solidFill>
                  <a:srgbClr val="FF0000"/>
                </a:solidFill>
              </a:rPr>
              <a:t>doubles</a:t>
            </a:r>
            <a:r>
              <a:rPr lang="en-US" dirty="0"/>
              <a:t> and by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end </a:t>
            </a:r>
            <a:r>
              <a:rPr lang="en-US" dirty="0">
                <a:solidFill>
                  <a:srgbClr val="FF0000"/>
                </a:solidFill>
              </a:rPr>
              <a:t>of the second year </a:t>
            </a:r>
            <a:r>
              <a:rPr lang="en-US" dirty="0"/>
              <a:t>it has </a:t>
            </a:r>
            <a:r>
              <a:rPr lang="en-US" dirty="0">
                <a:solidFill>
                  <a:srgbClr val="FF0000"/>
                </a:solidFill>
              </a:rPr>
              <a:t>quadrupled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Most children show </a:t>
            </a:r>
            <a:r>
              <a:rPr lang="en-US" dirty="0" smtClean="0">
                <a:solidFill>
                  <a:srgbClr val="FF0000"/>
                </a:solidFill>
              </a:rPr>
              <a:t>the lowest </a:t>
            </a:r>
            <a:r>
              <a:rPr lang="en-US" dirty="0"/>
              <a:t>annual increment in </a:t>
            </a:r>
            <a:r>
              <a:rPr lang="en-US" dirty="0">
                <a:solidFill>
                  <a:srgbClr val="FF0000"/>
                </a:solidFill>
              </a:rPr>
              <a:t>body mass </a:t>
            </a:r>
            <a:r>
              <a:rPr lang="en-US" dirty="0"/>
              <a:t>around </a:t>
            </a:r>
            <a:r>
              <a:rPr lang="en-US" dirty="0">
                <a:solidFill>
                  <a:srgbClr val="FF0000"/>
                </a:solidFill>
              </a:rPr>
              <a:t>2–3 years of </a:t>
            </a:r>
            <a:r>
              <a:rPr lang="en-US" dirty="0" smtClean="0">
                <a:solidFill>
                  <a:srgbClr val="FF0000"/>
                </a:solidFill>
              </a:rPr>
              <a:t>age</a:t>
            </a:r>
            <a:r>
              <a:rPr lang="en-US" dirty="0" smtClean="0"/>
              <a:t>; from </a:t>
            </a:r>
            <a:r>
              <a:rPr lang="en-US" dirty="0"/>
              <a:t>this point to the onset of adolescence body mass </a:t>
            </a:r>
            <a:r>
              <a:rPr lang="en-US" dirty="0" smtClean="0"/>
              <a:t>increases, but </a:t>
            </a:r>
            <a:r>
              <a:rPr lang="en-US" dirty="0"/>
              <a:t>at a slower rate</a:t>
            </a:r>
            <a:r>
              <a:rPr lang="en-US" dirty="0" smtClean="0"/>
              <a:t>.</a:t>
            </a:r>
          </a:p>
          <a:p>
            <a:r>
              <a:rPr lang="en-US" dirty="0"/>
              <a:t>It has been estimated that </a:t>
            </a:r>
            <a:r>
              <a:rPr lang="en-US" dirty="0">
                <a:solidFill>
                  <a:srgbClr val="FF0000"/>
                </a:solidFill>
              </a:rPr>
              <a:t>peak velocity </a:t>
            </a:r>
            <a:r>
              <a:rPr lang="en-US" dirty="0" smtClean="0">
                <a:solidFill>
                  <a:srgbClr val="FF0000"/>
                </a:solidFill>
              </a:rPr>
              <a:t>in body </a:t>
            </a:r>
            <a:r>
              <a:rPr lang="en-US" dirty="0">
                <a:solidFill>
                  <a:srgbClr val="FF0000"/>
                </a:solidFill>
              </a:rPr>
              <a:t>mass </a:t>
            </a:r>
            <a:r>
              <a:rPr lang="en-US" dirty="0"/>
              <a:t>normally occurs </a:t>
            </a:r>
            <a:r>
              <a:rPr lang="en-US" dirty="0">
                <a:solidFill>
                  <a:srgbClr val="FF0000"/>
                </a:solidFill>
              </a:rPr>
              <a:t>0.2– 0.4 </a:t>
            </a:r>
            <a:r>
              <a:rPr lang="en-US" dirty="0"/>
              <a:t>years after PHV in </a:t>
            </a:r>
            <a:r>
              <a:rPr lang="en-US" dirty="0">
                <a:solidFill>
                  <a:srgbClr val="FF0000"/>
                </a:solidFill>
              </a:rPr>
              <a:t>boys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0.3</a:t>
            </a:r>
            <a:r>
              <a:rPr lang="en-US" dirty="0">
                <a:solidFill>
                  <a:srgbClr val="FF0000"/>
                </a:solidFill>
              </a:rPr>
              <a:t>– 0.9 </a:t>
            </a:r>
            <a:r>
              <a:rPr lang="en-US" dirty="0"/>
              <a:t>years after PHV in </a:t>
            </a:r>
            <a:r>
              <a:rPr lang="en-US" dirty="0" smtClean="0">
                <a:solidFill>
                  <a:srgbClr val="FF0000"/>
                </a:solidFill>
              </a:rPr>
              <a:t>girls</a:t>
            </a:r>
            <a:r>
              <a:rPr lang="en-US" dirty="0" smtClean="0"/>
              <a:t>.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boys</a:t>
            </a:r>
            <a:r>
              <a:rPr lang="en-US" dirty="0"/>
              <a:t>, the growth spurt in body mass is primarily due to </a:t>
            </a:r>
            <a:r>
              <a:rPr lang="en-US" dirty="0" smtClean="0"/>
              <a:t>gains in </a:t>
            </a:r>
            <a:r>
              <a:rPr lang="en-US" dirty="0">
                <a:solidFill>
                  <a:srgbClr val="FF0000"/>
                </a:solidFill>
              </a:rPr>
              <a:t>muscle mass and skeletal tissue</a:t>
            </a:r>
            <a:r>
              <a:rPr lang="en-US" dirty="0"/>
              <a:t>; fat mass remains fairly stable.</a:t>
            </a:r>
          </a:p>
          <a:p>
            <a:r>
              <a:rPr lang="en-US" dirty="0"/>
              <a:t>However, girls experience a </a:t>
            </a:r>
            <a:r>
              <a:rPr lang="en-US" dirty="0">
                <a:solidFill>
                  <a:srgbClr val="FF0000"/>
                </a:solidFill>
              </a:rPr>
              <a:t>less</a:t>
            </a:r>
            <a:r>
              <a:rPr lang="en-US" dirty="0"/>
              <a:t> dramatic rise in </a:t>
            </a:r>
            <a:r>
              <a:rPr lang="en-US" dirty="0">
                <a:solidFill>
                  <a:srgbClr val="FF0000"/>
                </a:solidFill>
              </a:rPr>
              <a:t>muscle mass </a:t>
            </a:r>
            <a:r>
              <a:rPr lang="en-US" dirty="0" smtClean="0">
                <a:solidFill>
                  <a:srgbClr val="FF0000"/>
                </a:solidFill>
              </a:rPr>
              <a:t>and skeletal </a:t>
            </a:r>
            <a:r>
              <a:rPr lang="en-US" dirty="0">
                <a:solidFill>
                  <a:srgbClr val="FF0000"/>
                </a:solidFill>
              </a:rPr>
              <a:t>tissue </a:t>
            </a:r>
            <a:r>
              <a:rPr lang="en-US" dirty="0"/>
              <a:t>but experience a </a:t>
            </a:r>
            <a:r>
              <a:rPr lang="en-US" dirty="0">
                <a:solidFill>
                  <a:srgbClr val="FF0000"/>
                </a:solidFill>
              </a:rPr>
              <a:t>continuous rise in fat mass </a:t>
            </a:r>
            <a:r>
              <a:rPr lang="en-US" dirty="0" smtClean="0"/>
              <a:t>during adolescence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76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Growth in body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consequence of this growth pattern is </a:t>
            </a:r>
            <a:r>
              <a:rPr lang="en-US" dirty="0" smtClean="0"/>
              <a:t>that by </a:t>
            </a:r>
            <a:r>
              <a:rPr lang="en-US" dirty="0">
                <a:solidFill>
                  <a:srgbClr val="FF0000"/>
                </a:solidFill>
              </a:rPr>
              <a:t>young adulthood males </a:t>
            </a:r>
            <a:r>
              <a:rPr lang="en-US" dirty="0"/>
              <a:t>have </a:t>
            </a:r>
            <a:r>
              <a:rPr lang="en-US" dirty="0">
                <a:solidFill>
                  <a:srgbClr val="FF0000"/>
                </a:solidFill>
              </a:rPr>
              <a:t>50</a:t>
            </a:r>
            <a:r>
              <a:rPr lang="en-US" dirty="0"/>
              <a:t>% </a:t>
            </a:r>
            <a:r>
              <a:rPr lang="en-US" dirty="0">
                <a:solidFill>
                  <a:srgbClr val="FF0000"/>
                </a:solidFill>
              </a:rPr>
              <a:t>more lean body mass </a:t>
            </a:r>
            <a:r>
              <a:rPr lang="en-US" dirty="0" smtClean="0">
                <a:solidFill>
                  <a:srgbClr val="FF0000"/>
                </a:solidFill>
              </a:rPr>
              <a:t>than females</a:t>
            </a:r>
            <a:r>
              <a:rPr lang="en-US" dirty="0"/>
              <a:t>. Although </a:t>
            </a:r>
            <a:r>
              <a:rPr lang="en-US" dirty="0">
                <a:solidFill>
                  <a:srgbClr val="FF0000"/>
                </a:solidFill>
              </a:rPr>
              <a:t>sex differences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skeletal tissue </a:t>
            </a:r>
            <a:r>
              <a:rPr lang="en-US" dirty="0"/>
              <a:t>may be </a:t>
            </a:r>
            <a:r>
              <a:rPr lang="en-US" dirty="0" smtClean="0"/>
              <a:t>present during </a:t>
            </a:r>
            <a:r>
              <a:rPr lang="en-US" dirty="0">
                <a:solidFill>
                  <a:srgbClr val="FF0000"/>
                </a:solidFill>
              </a:rPr>
              <a:t>infancy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childhood</a:t>
            </a:r>
            <a:r>
              <a:rPr lang="en-US" dirty="0" smtClean="0"/>
              <a:t>, </a:t>
            </a:r>
            <a:r>
              <a:rPr lang="en-US" dirty="0"/>
              <a:t>they </a:t>
            </a:r>
            <a:r>
              <a:rPr lang="en-US" dirty="0">
                <a:solidFill>
                  <a:srgbClr val="FF0000"/>
                </a:solidFill>
              </a:rPr>
              <a:t>become far more </a:t>
            </a:r>
            <a:r>
              <a:rPr lang="en-US" dirty="0" smtClean="0">
                <a:solidFill>
                  <a:srgbClr val="FF0000"/>
                </a:solidFill>
              </a:rPr>
              <a:t>pronounced </a:t>
            </a:r>
            <a:r>
              <a:rPr lang="en-US" dirty="0" smtClean="0"/>
              <a:t>during </a:t>
            </a:r>
            <a:r>
              <a:rPr lang="en-US" dirty="0"/>
              <a:t>adolescence</a:t>
            </a:r>
            <a:r>
              <a:rPr lang="en-US" dirty="0" smtClean="0"/>
              <a:t>.</a:t>
            </a:r>
          </a:p>
          <a:p>
            <a:r>
              <a:rPr lang="en-US" dirty="0"/>
              <a:t>After </a:t>
            </a:r>
            <a:r>
              <a:rPr lang="en-US" dirty="0" smtClean="0"/>
              <a:t>age </a:t>
            </a:r>
            <a:r>
              <a:rPr lang="en-US" dirty="0" smtClean="0">
                <a:solidFill>
                  <a:srgbClr val="FF0000"/>
                </a:solidFill>
              </a:rPr>
              <a:t>14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boys</a:t>
            </a:r>
            <a:r>
              <a:rPr lang="en-US" dirty="0"/>
              <a:t> have approximately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% more bone mineralization</a:t>
            </a:r>
            <a:r>
              <a:rPr lang="en-US" dirty="0" smtClean="0"/>
              <a:t>.</a:t>
            </a:r>
          </a:p>
          <a:p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birth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fat</a:t>
            </a:r>
            <a:r>
              <a:rPr lang="en-US" dirty="0"/>
              <a:t> represents </a:t>
            </a:r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en-US" dirty="0"/>
              <a:t>% of total body weight, </a:t>
            </a:r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dirty="0" smtClean="0"/>
              <a:t>% at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/>
              <a:t> months, and </a:t>
            </a:r>
            <a:r>
              <a:rPr lang="en-US" dirty="0">
                <a:solidFill>
                  <a:srgbClr val="FF0000"/>
                </a:solidFill>
              </a:rPr>
              <a:t>30</a:t>
            </a:r>
            <a:r>
              <a:rPr lang="en-US" dirty="0"/>
              <a:t>% at </a:t>
            </a:r>
            <a:r>
              <a:rPr lang="en-US" dirty="0">
                <a:solidFill>
                  <a:srgbClr val="FF0000"/>
                </a:solidFill>
              </a:rPr>
              <a:t>1 year </a:t>
            </a:r>
            <a:r>
              <a:rPr lang="en-US" dirty="0"/>
              <a:t>of age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205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Development of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the concept of </a:t>
            </a:r>
            <a:r>
              <a:rPr lang="en-US" dirty="0" smtClean="0"/>
              <a:t>change in </a:t>
            </a:r>
            <a:r>
              <a:rPr lang="en-US" dirty="0"/>
              <a:t>shape reflects the </a:t>
            </a:r>
            <a:r>
              <a:rPr lang="en-US" dirty="0">
                <a:solidFill>
                  <a:srgbClr val="FF0000"/>
                </a:solidFill>
              </a:rPr>
              <a:t>changes in proportionality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body </a:t>
            </a:r>
            <a:r>
              <a:rPr lang="en-US" dirty="0" smtClean="0">
                <a:solidFill>
                  <a:srgbClr val="FF0000"/>
                </a:solidFill>
              </a:rPr>
              <a:t>segments </a:t>
            </a:r>
            <a:r>
              <a:rPr lang="en-US" dirty="0" smtClean="0"/>
              <a:t>from </a:t>
            </a:r>
            <a:r>
              <a:rPr lang="en-US" dirty="0">
                <a:solidFill>
                  <a:srgbClr val="FF0000"/>
                </a:solidFill>
              </a:rPr>
              <a:t>infancy to adulthood</a:t>
            </a:r>
            <a:r>
              <a:rPr lang="en-US" dirty="0" smtClean="0"/>
              <a:t>.</a:t>
            </a:r>
          </a:p>
          <a:p>
            <a:r>
              <a:rPr lang="en-US" dirty="0"/>
              <a:t>As discussed, </a:t>
            </a:r>
            <a:r>
              <a:rPr lang="en-US" dirty="0">
                <a:solidFill>
                  <a:srgbClr val="FF0000"/>
                </a:solidFill>
              </a:rPr>
              <a:t>head</a:t>
            </a:r>
            <a:r>
              <a:rPr lang="en-US" dirty="0"/>
              <a:t> </a:t>
            </a:r>
            <a:r>
              <a:rPr lang="en-US" dirty="0" smtClean="0"/>
              <a:t>size increases </a:t>
            </a:r>
            <a:r>
              <a:rPr lang="en-US" dirty="0">
                <a:solidFill>
                  <a:srgbClr val="FF0000"/>
                </a:solidFill>
              </a:rPr>
              <a:t>twofold</a:t>
            </a:r>
            <a:r>
              <a:rPr lang="en-US" dirty="0"/>
              <a:t> from birth to maturity, although other </a:t>
            </a:r>
            <a:r>
              <a:rPr lang="en-US" dirty="0" smtClean="0"/>
              <a:t>segments show </a:t>
            </a:r>
            <a:r>
              <a:rPr lang="en-US" dirty="0"/>
              <a:t>different patterns. The </a:t>
            </a:r>
            <a:r>
              <a:rPr lang="en-US" dirty="0">
                <a:solidFill>
                  <a:srgbClr val="FF0000"/>
                </a:solidFill>
              </a:rPr>
              <a:t>trunk</a:t>
            </a:r>
            <a:r>
              <a:rPr lang="en-US" dirty="0"/>
              <a:t> increases </a:t>
            </a:r>
            <a:r>
              <a:rPr lang="en-US" dirty="0">
                <a:solidFill>
                  <a:srgbClr val="FF0000"/>
                </a:solidFill>
              </a:rPr>
              <a:t>threefold</a:t>
            </a:r>
            <a:r>
              <a:rPr lang="en-US" dirty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arms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fourfold</a:t>
            </a:r>
            <a:r>
              <a:rPr lang="en-US" dirty="0"/>
              <a:t>, and the </a:t>
            </a:r>
            <a:r>
              <a:rPr lang="en-US" dirty="0">
                <a:solidFill>
                  <a:srgbClr val="FF0000"/>
                </a:solidFill>
              </a:rPr>
              <a:t>legs</a:t>
            </a:r>
            <a:r>
              <a:rPr lang="en-US" dirty="0"/>
              <a:t> at maturity are </a:t>
            </a:r>
            <a:r>
              <a:rPr lang="en-US" dirty="0">
                <a:solidFill>
                  <a:srgbClr val="FF0000"/>
                </a:solidFill>
              </a:rPr>
              <a:t>five</a:t>
            </a:r>
            <a:r>
              <a:rPr lang="en-US" dirty="0"/>
              <a:t> times their birth length</a:t>
            </a:r>
            <a:r>
              <a:rPr lang="en-US" dirty="0" smtClean="0"/>
              <a:t>.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early </a:t>
            </a:r>
            <a:r>
              <a:rPr lang="en-US" dirty="0" err="1" smtClean="0">
                <a:solidFill>
                  <a:srgbClr val="FF0000"/>
                </a:solidFill>
              </a:rPr>
              <a:t>foetal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growth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head</a:t>
            </a:r>
            <a:r>
              <a:rPr lang="en-US" dirty="0"/>
              <a:t> grows </a:t>
            </a:r>
            <a:r>
              <a:rPr lang="en-US" dirty="0">
                <a:solidFill>
                  <a:srgbClr val="FF0000"/>
                </a:solidFill>
              </a:rPr>
              <a:t>fastest</a:t>
            </a:r>
            <a:r>
              <a:rPr lang="en-US" dirty="0"/>
              <a:t>, in </a:t>
            </a:r>
            <a:r>
              <a:rPr lang="en-US" dirty="0">
                <a:solidFill>
                  <a:srgbClr val="FF0000"/>
                </a:solidFill>
              </a:rPr>
              <a:t>infancy trunk </a:t>
            </a:r>
            <a:r>
              <a:rPr lang="en-US" dirty="0"/>
              <a:t>growth </a:t>
            </a:r>
            <a:r>
              <a:rPr lang="en-US" dirty="0" smtClean="0"/>
              <a:t>accelerates, and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childhood leg growth </a:t>
            </a:r>
            <a:r>
              <a:rPr lang="en-US" dirty="0"/>
              <a:t>accelerates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During childhood </a:t>
            </a:r>
            <a:r>
              <a:rPr lang="en-US" dirty="0"/>
              <a:t>and adolescence, limb growth </a:t>
            </a:r>
            <a:r>
              <a:rPr lang="en-US" dirty="0" smtClean="0"/>
              <a:t>occurs </a:t>
            </a:r>
            <a:r>
              <a:rPr lang="en-US" dirty="0" smtClean="0">
                <a:solidFill>
                  <a:srgbClr val="FF0000"/>
                </a:solidFill>
              </a:rPr>
              <a:t>distal </a:t>
            </a:r>
            <a:r>
              <a:rPr lang="en-US" dirty="0">
                <a:solidFill>
                  <a:srgbClr val="FF0000"/>
                </a:solidFill>
              </a:rPr>
              <a:t>to proximal</a:t>
            </a:r>
            <a:r>
              <a:rPr lang="en-US" dirty="0" smtClean="0"/>
              <a:t>. </a:t>
            </a:r>
            <a:r>
              <a:rPr lang="en-US" dirty="0"/>
              <a:t>Thus, </a:t>
            </a:r>
            <a:r>
              <a:rPr lang="en-US" dirty="0">
                <a:solidFill>
                  <a:srgbClr val="FF0000"/>
                </a:solidFill>
              </a:rPr>
              <a:t>during childhood </a:t>
            </a:r>
            <a:r>
              <a:rPr lang="en-US" dirty="0"/>
              <a:t>there </a:t>
            </a:r>
            <a:r>
              <a:rPr lang="en-US" dirty="0" smtClean="0"/>
              <a:t>may be </a:t>
            </a:r>
            <a:r>
              <a:rPr lang="en-US" dirty="0"/>
              <a:t>a period where children appear to have </a:t>
            </a:r>
            <a:r>
              <a:rPr lang="en-US" dirty="0">
                <a:solidFill>
                  <a:srgbClr val="FF0000"/>
                </a:solidFill>
              </a:rPr>
              <a:t>large hands and feet </a:t>
            </a:r>
            <a:r>
              <a:rPr lang="en-US" dirty="0" smtClean="0">
                <a:solidFill>
                  <a:srgbClr val="FF0000"/>
                </a:solidFill>
              </a:rPr>
              <a:t>in relation </a:t>
            </a:r>
            <a:r>
              <a:rPr lang="en-US" dirty="0">
                <a:solidFill>
                  <a:srgbClr val="FF0000"/>
                </a:solidFill>
              </a:rPr>
              <a:t>to the rest of their body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510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Development of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longer period </a:t>
            </a:r>
            <a:r>
              <a:rPr lang="en-US" dirty="0">
                <a:solidFill>
                  <a:srgbClr val="FF0000"/>
                </a:solidFill>
              </a:rPr>
              <a:t>of preadolescent growth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boys</a:t>
            </a:r>
            <a:r>
              <a:rPr lang="en-US" dirty="0"/>
              <a:t> is largely responsible </a:t>
            </a:r>
            <a:r>
              <a:rPr lang="en-US" dirty="0" smtClean="0"/>
              <a:t>for the </a:t>
            </a:r>
            <a:r>
              <a:rPr lang="en-US" dirty="0"/>
              <a:t>fact that </a:t>
            </a:r>
            <a:r>
              <a:rPr lang="en-US" dirty="0" err="1">
                <a:solidFill>
                  <a:srgbClr val="FF0000"/>
                </a:solidFill>
              </a:rPr>
              <a:t>mens</a:t>
            </a:r>
            <a:r>
              <a:rPr lang="en-US" dirty="0">
                <a:solidFill>
                  <a:srgbClr val="FF0000"/>
                </a:solidFill>
              </a:rPr>
              <a:t>’ legs are longer than </a:t>
            </a:r>
            <a:r>
              <a:rPr lang="en-US" dirty="0" err="1">
                <a:solidFill>
                  <a:srgbClr val="FF0000"/>
                </a:solidFill>
              </a:rPr>
              <a:t>womens</a:t>
            </a:r>
            <a:r>
              <a:rPr lang="en-US" dirty="0"/>
              <a:t>’ in relation to </a:t>
            </a:r>
            <a:r>
              <a:rPr lang="en-US" dirty="0" smtClean="0"/>
              <a:t>trunk length.</a:t>
            </a:r>
          </a:p>
          <a:p>
            <a:r>
              <a:rPr lang="en-US" dirty="0"/>
              <a:t>Other gender shape differences also occur during </a:t>
            </a:r>
            <a:r>
              <a:rPr lang="en-US" dirty="0" smtClean="0">
                <a:solidFill>
                  <a:srgbClr val="FF0000"/>
                </a:solidFill>
              </a:rPr>
              <a:t>adolescence</a:t>
            </a:r>
            <a:r>
              <a:rPr lang="en-US" dirty="0" smtClean="0"/>
              <a:t>. Where </a:t>
            </a:r>
            <a:r>
              <a:rPr lang="en-US" dirty="0">
                <a:solidFill>
                  <a:srgbClr val="FF0000"/>
                </a:solidFill>
              </a:rPr>
              <a:t>boys</a:t>
            </a:r>
            <a:r>
              <a:rPr lang="en-US" dirty="0"/>
              <a:t> experience a </a:t>
            </a:r>
            <a:r>
              <a:rPr lang="en-US" dirty="0">
                <a:solidFill>
                  <a:srgbClr val="FF0000"/>
                </a:solidFill>
              </a:rPr>
              <a:t>broadening of the shoulders </a:t>
            </a:r>
            <a:r>
              <a:rPr lang="en-US" dirty="0"/>
              <a:t>relative </a:t>
            </a:r>
            <a:r>
              <a:rPr lang="en-US" dirty="0" smtClean="0"/>
              <a:t>to the </a:t>
            </a:r>
            <a:r>
              <a:rPr lang="en-US" dirty="0"/>
              <a:t>hips, </a:t>
            </a:r>
            <a:r>
              <a:rPr lang="en-US" dirty="0">
                <a:solidFill>
                  <a:srgbClr val="FF0000"/>
                </a:solidFill>
              </a:rPr>
              <a:t>girls experience a broadening of the hips.</a:t>
            </a:r>
            <a:r>
              <a:rPr lang="en-US" dirty="0"/>
              <a:t> These </a:t>
            </a:r>
            <a:r>
              <a:rPr lang="en-US" dirty="0" smtClean="0"/>
              <a:t>differences are </a:t>
            </a:r>
            <a:r>
              <a:rPr lang="en-US" dirty="0"/>
              <a:t>evident during childhood but become accentuated </a:t>
            </a:r>
            <a:r>
              <a:rPr lang="en-US" dirty="0" smtClean="0"/>
              <a:t>during </a:t>
            </a:r>
            <a:r>
              <a:rPr lang="en-US" dirty="0" smtClean="0">
                <a:solidFill>
                  <a:srgbClr val="FF0000"/>
                </a:solidFill>
              </a:rPr>
              <a:t>adolescence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timing </a:t>
            </a:r>
            <a:r>
              <a:rPr lang="en-US" dirty="0">
                <a:solidFill>
                  <a:srgbClr val="FF0000"/>
                </a:solidFill>
              </a:rPr>
              <a:t>and speed of these changes </a:t>
            </a:r>
            <a:r>
              <a:rPr lang="en-US" dirty="0"/>
              <a:t>in body </a:t>
            </a:r>
            <a:r>
              <a:rPr lang="en-US" dirty="0">
                <a:solidFill>
                  <a:srgbClr val="FF0000"/>
                </a:solidFill>
              </a:rPr>
              <a:t>dimensions</a:t>
            </a:r>
            <a:r>
              <a:rPr lang="en-US" dirty="0"/>
              <a:t> may </a:t>
            </a:r>
            <a:r>
              <a:rPr lang="en-US" dirty="0" smtClean="0"/>
              <a:t>have a </a:t>
            </a:r>
            <a:r>
              <a:rPr lang="en-US" dirty="0">
                <a:solidFill>
                  <a:srgbClr val="FF0000"/>
                </a:solidFill>
              </a:rPr>
              <a:t>dramatic effect on several aspects of physical performance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959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Development of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increase </a:t>
            </a:r>
            <a:r>
              <a:rPr lang="en-US" dirty="0">
                <a:solidFill>
                  <a:srgbClr val="FF0000"/>
                </a:solidFill>
              </a:rPr>
              <a:t>in shoulder width </a:t>
            </a:r>
            <a:r>
              <a:rPr lang="en-US" dirty="0"/>
              <a:t>can result in </a:t>
            </a:r>
            <a:r>
              <a:rPr lang="en-US" dirty="0">
                <a:solidFill>
                  <a:srgbClr val="FF0000"/>
                </a:solidFill>
              </a:rPr>
              <a:t>increased muscle </a:t>
            </a:r>
            <a:r>
              <a:rPr lang="en-US" dirty="0" smtClean="0">
                <a:solidFill>
                  <a:srgbClr val="FF0000"/>
                </a:solidFill>
              </a:rPr>
              <a:t>mass </a:t>
            </a:r>
            <a:r>
              <a:rPr lang="en-US" dirty="0" smtClean="0"/>
              <a:t>in </a:t>
            </a:r>
            <a:r>
              <a:rPr lang="en-US" dirty="0"/>
              <a:t>the upper body in boys. This is one reason why sex </a:t>
            </a:r>
            <a:r>
              <a:rPr lang="en-US" dirty="0" smtClean="0"/>
              <a:t>differences in </a:t>
            </a:r>
            <a:r>
              <a:rPr lang="en-US" dirty="0"/>
              <a:t>strength are much greater in the upper compared to the </a:t>
            </a:r>
            <a:r>
              <a:rPr lang="en-US" dirty="0" smtClean="0"/>
              <a:t>lower body.</a:t>
            </a:r>
          </a:p>
          <a:p>
            <a:r>
              <a:rPr lang="en-US" dirty="0" smtClean="0"/>
              <a:t>Furthermore</a:t>
            </a:r>
            <a:r>
              <a:rPr lang="en-US" dirty="0"/>
              <a:t>, this </a:t>
            </a:r>
            <a:r>
              <a:rPr lang="en-US" dirty="0">
                <a:solidFill>
                  <a:srgbClr val="FF0000"/>
                </a:solidFill>
              </a:rPr>
              <a:t>greater upper body muscle</a:t>
            </a:r>
            <a:r>
              <a:rPr lang="en-US" dirty="0"/>
              <a:t>, combined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longer </a:t>
            </a:r>
            <a:r>
              <a:rPr lang="en-US" dirty="0">
                <a:solidFill>
                  <a:srgbClr val="FF0000"/>
                </a:solidFill>
              </a:rPr>
              <a:t>arms</a:t>
            </a:r>
            <a:r>
              <a:rPr lang="en-US" dirty="0"/>
              <a:t>, may explain why older </a:t>
            </a:r>
            <a:r>
              <a:rPr lang="en-US" dirty="0">
                <a:solidFill>
                  <a:srgbClr val="FF0000"/>
                </a:solidFill>
              </a:rPr>
              <a:t>boys</a:t>
            </a:r>
            <a:r>
              <a:rPr lang="en-US" dirty="0"/>
              <a:t> are better at </a:t>
            </a:r>
            <a:r>
              <a:rPr lang="en-US" dirty="0" smtClean="0">
                <a:solidFill>
                  <a:srgbClr val="FF0000"/>
                </a:solidFill>
              </a:rPr>
              <a:t>throwing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racquet</a:t>
            </a:r>
            <a:r>
              <a:rPr lang="en-US" dirty="0" smtClean="0"/>
              <a:t> </a:t>
            </a:r>
            <a:r>
              <a:rPr lang="en-US" dirty="0"/>
              <a:t>sports, and </a:t>
            </a:r>
            <a:r>
              <a:rPr lang="en-US" dirty="0">
                <a:solidFill>
                  <a:srgbClr val="FF0000"/>
                </a:solidFill>
              </a:rPr>
              <a:t>rowing</a:t>
            </a:r>
            <a:r>
              <a:rPr lang="en-US" dirty="0"/>
              <a:t> than older </a:t>
            </a:r>
            <a:r>
              <a:rPr lang="en-US" dirty="0">
                <a:solidFill>
                  <a:srgbClr val="FF0000"/>
                </a:solidFill>
              </a:rPr>
              <a:t>girls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Girls</a:t>
            </a:r>
            <a:r>
              <a:rPr lang="en-US" dirty="0" smtClean="0"/>
              <a:t> </a:t>
            </a:r>
            <a:r>
              <a:rPr lang="en-US" dirty="0"/>
              <a:t>tend to have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lower center </a:t>
            </a:r>
            <a:r>
              <a:rPr lang="en-US" dirty="0">
                <a:solidFill>
                  <a:srgbClr val="FF0000"/>
                </a:solidFill>
              </a:rPr>
              <a:t>of gravity</a:t>
            </a:r>
            <a:r>
              <a:rPr lang="en-US" dirty="0"/>
              <a:t>, due to the relative </a:t>
            </a:r>
            <a:r>
              <a:rPr lang="en-US" dirty="0">
                <a:solidFill>
                  <a:srgbClr val="FF0000"/>
                </a:solidFill>
              </a:rPr>
              <a:t>broadening of the </a:t>
            </a:r>
            <a:r>
              <a:rPr lang="en-US" dirty="0" smtClean="0">
                <a:solidFill>
                  <a:srgbClr val="FF0000"/>
                </a:solidFill>
              </a:rPr>
              <a:t>hips</a:t>
            </a:r>
            <a:r>
              <a:rPr lang="en-US" dirty="0" smtClean="0"/>
              <a:t>, which </a:t>
            </a:r>
            <a:r>
              <a:rPr lang="en-US" dirty="0"/>
              <a:t>may contribute to their better sense of </a:t>
            </a:r>
            <a:r>
              <a:rPr lang="en-US" dirty="0">
                <a:solidFill>
                  <a:srgbClr val="FF0000"/>
                </a:solidFill>
              </a:rPr>
              <a:t>balance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Growth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Height and weight increase gradually </a:t>
            </a:r>
            <a:r>
              <a:rPr lang="en-US" sz="3600" dirty="0" smtClean="0"/>
              <a:t>through childhood, increase at an </a:t>
            </a:r>
            <a:r>
              <a:rPr lang="en-US" sz="3600" dirty="0" smtClean="0">
                <a:solidFill>
                  <a:srgbClr val="FF0000"/>
                </a:solidFill>
              </a:rPr>
              <a:t>accelerated</a:t>
            </a:r>
            <a:r>
              <a:rPr lang="en-US" sz="3600" dirty="0" smtClean="0"/>
              <a:t> rate during </a:t>
            </a:r>
            <a:r>
              <a:rPr lang="en-US" sz="3600" dirty="0" smtClean="0">
                <a:solidFill>
                  <a:srgbClr val="FF0000"/>
                </a:solidFill>
              </a:rPr>
              <a:t>adolescence</a:t>
            </a:r>
            <a:r>
              <a:rPr lang="en-US" sz="3600" dirty="0" smtClean="0"/>
              <a:t> (growth spurt), and then </a:t>
            </a:r>
            <a:r>
              <a:rPr lang="en-US" sz="3600" dirty="0" smtClean="0">
                <a:solidFill>
                  <a:srgbClr val="FF0000"/>
                </a:solidFill>
              </a:rPr>
              <a:t>slowly increase into late adolescence</a:t>
            </a:r>
            <a:r>
              <a:rPr lang="en-US" sz="3600" dirty="0" smtClean="0"/>
              <a:t>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Growth in </a:t>
            </a:r>
            <a:r>
              <a:rPr lang="en-US" sz="3600" b="1" dirty="0" smtClean="0">
                <a:solidFill>
                  <a:srgbClr val="FF0000"/>
                </a:solidFill>
              </a:rPr>
              <a:t>height </a:t>
            </a:r>
            <a:r>
              <a:rPr lang="en-US" sz="3600" dirty="0" smtClean="0"/>
              <a:t>stops </a:t>
            </a:r>
            <a:r>
              <a:rPr lang="en-US" sz="3600" dirty="0"/>
              <a:t>in the </a:t>
            </a:r>
            <a:r>
              <a:rPr lang="en-US" sz="3600" dirty="0">
                <a:solidFill>
                  <a:srgbClr val="FF0000"/>
                </a:solidFill>
              </a:rPr>
              <a:t>late teens </a:t>
            </a:r>
            <a:r>
              <a:rPr lang="en-US" sz="3600" dirty="0"/>
              <a:t>or early twenties, whereas weight often </a:t>
            </a:r>
            <a:r>
              <a:rPr lang="en-US" sz="3600" dirty="0" smtClean="0"/>
              <a:t>continues to </a:t>
            </a:r>
            <a:r>
              <a:rPr lang="en-US" sz="3600" dirty="0"/>
              <a:t>increase</a:t>
            </a:r>
            <a:r>
              <a:rPr lang="en-US" sz="3600" dirty="0" smtClean="0"/>
              <a:t>.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Fat free mass, LTM, and BMC</a:t>
            </a:r>
            <a:r>
              <a:rPr lang="en-US" sz="3600" dirty="0"/>
              <a:t> have a </a:t>
            </a:r>
            <a:r>
              <a:rPr lang="en-US" sz="3600" dirty="0" smtClean="0"/>
              <a:t>growth </a:t>
            </a:r>
            <a:r>
              <a:rPr lang="en-US" sz="3600" dirty="0" smtClean="0">
                <a:solidFill>
                  <a:srgbClr val="FF0000"/>
                </a:solidFill>
              </a:rPr>
              <a:t>pattern </a:t>
            </a:r>
            <a:r>
              <a:rPr lang="en-US" sz="3600" dirty="0">
                <a:solidFill>
                  <a:srgbClr val="FF0000"/>
                </a:solidFill>
              </a:rPr>
              <a:t>like height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FF0000"/>
                </a:solidFill>
              </a:rPr>
              <a:t>weight</a:t>
            </a:r>
            <a:r>
              <a:rPr lang="en-US" sz="3600" dirty="0"/>
              <a:t> and each has an adolescent </a:t>
            </a:r>
            <a:r>
              <a:rPr lang="en-US" sz="3600" dirty="0" smtClean="0"/>
              <a:t>spurt, while </a:t>
            </a:r>
            <a:r>
              <a:rPr lang="en-US" sz="3600" dirty="0">
                <a:solidFill>
                  <a:srgbClr val="FF0000"/>
                </a:solidFill>
              </a:rPr>
              <a:t>FM</a:t>
            </a:r>
            <a:r>
              <a:rPr lang="en-US" sz="3600" dirty="0"/>
              <a:t> increases more gradually with CA</a:t>
            </a:r>
            <a:r>
              <a:rPr lang="en-US" sz="3600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392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Adolescence and puberty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As discussed, maturation is the </a:t>
            </a:r>
            <a:r>
              <a:rPr lang="en-US" dirty="0">
                <a:solidFill>
                  <a:srgbClr val="FF0000"/>
                </a:solidFill>
              </a:rPr>
              <a:t>progressive achievement of </a:t>
            </a:r>
            <a:r>
              <a:rPr lang="en-US" dirty="0" smtClean="0">
                <a:solidFill>
                  <a:srgbClr val="FF0000"/>
                </a:solidFill>
              </a:rPr>
              <a:t>adult status</a:t>
            </a:r>
            <a:r>
              <a:rPr lang="en-US" dirty="0" smtClean="0"/>
              <a:t>.</a:t>
            </a:r>
          </a:p>
          <a:p>
            <a:r>
              <a:rPr lang="en-US" dirty="0"/>
              <a:t>Some authors refer to </a:t>
            </a:r>
            <a:r>
              <a:rPr lang="en-US" dirty="0">
                <a:solidFill>
                  <a:srgbClr val="FF0000"/>
                </a:solidFill>
              </a:rPr>
              <a:t>adolescence</a:t>
            </a:r>
            <a:r>
              <a:rPr lang="en-US" dirty="0"/>
              <a:t> when </a:t>
            </a:r>
            <a:r>
              <a:rPr lang="en-US" dirty="0" smtClean="0"/>
              <a:t>talking about </a:t>
            </a:r>
            <a:r>
              <a:rPr lang="en-US" dirty="0">
                <a:solidFill>
                  <a:srgbClr val="FF0000"/>
                </a:solidFill>
              </a:rPr>
              <a:t>psychosocial changes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puberty</a:t>
            </a:r>
            <a:r>
              <a:rPr lang="en-US" dirty="0"/>
              <a:t> when talking about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physical </a:t>
            </a:r>
            <a:r>
              <a:rPr lang="en-US" dirty="0">
                <a:solidFill>
                  <a:srgbClr val="FF0000"/>
                </a:solidFill>
              </a:rPr>
              <a:t>changes</a:t>
            </a:r>
            <a:r>
              <a:rPr lang="en-US" dirty="0"/>
              <a:t>. However, most of the literature uses these </a:t>
            </a:r>
            <a:r>
              <a:rPr lang="en-US" dirty="0" smtClean="0"/>
              <a:t>terms interchangeably.</a:t>
            </a:r>
          </a:p>
          <a:p>
            <a:r>
              <a:rPr lang="en-US" dirty="0"/>
              <a:t>Adolescence is a </a:t>
            </a:r>
            <a:r>
              <a:rPr lang="en-US" dirty="0">
                <a:solidFill>
                  <a:srgbClr val="FF0000"/>
                </a:solidFill>
              </a:rPr>
              <a:t>dramatic period </a:t>
            </a:r>
            <a:r>
              <a:rPr lang="en-US" dirty="0"/>
              <a:t>involving </a:t>
            </a:r>
            <a:r>
              <a:rPr lang="en-US" dirty="0">
                <a:solidFill>
                  <a:srgbClr val="FF0000"/>
                </a:solidFill>
              </a:rPr>
              <a:t>rapid </a:t>
            </a:r>
            <a:r>
              <a:rPr lang="en-US" dirty="0" smtClean="0">
                <a:solidFill>
                  <a:srgbClr val="FF0000"/>
                </a:solidFill>
              </a:rPr>
              <a:t>transformation of </a:t>
            </a:r>
            <a:r>
              <a:rPr lang="en-US" dirty="0">
                <a:solidFill>
                  <a:srgbClr val="FF0000"/>
                </a:solidFill>
              </a:rPr>
              <a:t>anatomy, physiology, and </a:t>
            </a:r>
            <a:r>
              <a:rPr lang="en-US" dirty="0" smtClean="0">
                <a:solidFill>
                  <a:srgbClr val="FF0000"/>
                </a:solidFill>
              </a:rPr>
              <a:t>behavior</a:t>
            </a:r>
            <a:r>
              <a:rPr lang="en-US" dirty="0" smtClean="0"/>
              <a:t>.</a:t>
            </a:r>
          </a:p>
          <a:p>
            <a:r>
              <a:rPr lang="en-US" dirty="0"/>
              <a:t>The progressive </a:t>
            </a:r>
            <a:r>
              <a:rPr lang="en-US" dirty="0" smtClean="0">
                <a:solidFill>
                  <a:srgbClr val="FF0000"/>
                </a:solidFill>
              </a:rPr>
              <a:t>acquisition</a:t>
            </a:r>
            <a:r>
              <a:rPr lang="en-US" dirty="0" smtClean="0"/>
              <a:t> of </a:t>
            </a:r>
            <a:r>
              <a:rPr lang="en-US" dirty="0">
                <a:solidFill>
                  <a:srgbClr val="FF0000"/>
                </a:solidFill>
              </a:rPr>
              <a:t>secondary sexual </a:t>
            </a:r>
            <a:r>
              <a:rPr lang="en-US" dirty="0"/>
              <a:t>characteristics are common examples </a:t>
            </a:r>
            <a:r>
              <a:rPr lang="en-US" dirty="0" smtClean="0"/>
              <a:t>of maturation </a:t>
            </a:r>
            <a:r>
              <a:rPr lang="en-US" dirty="0"/>
              <a:t>during </a:t>
            </a:r>
            <a:r>
              <a:rPr lang="en-US" dirty="0">
                <a:solidFill>
                  <a:srgbClr val="FF0000"/>
                </a:solidFill>
              </a:rPr>
              <a:t>adolescence</a:t>
            </a:r>
            <a:r>
              <a:rPr lang="en-US" dirty="0" smtClean="0"/>
              <a:t>.</a:t>
            </a:r>
          </a:p>
          <a:p>
            <a:r>
              <a:rPr lang="en-US" dirty="0"/>
              <a:t>In 1930, </a:t>
            </a:r>
            <a:r>
              <a:rPr lang="en-US" dirty="0" smtClean="0"/>
              <a:t>Boas </a:t>
            </a:r>
            <a:r>
              <a:rPr lang="en-US" dirty="0"/>
              <a:t>coined the expression </a:t>
            </a:r>
            <a:r>
              <a:rPr lang="en-US" i="1" dirty="0">
                <a:solidFill>
                  <a:srgbClr val="FF0000"/>
                </a:solidFill>
              </a:rPr>
              <a:t>tempo</a:t>
            </a:r>
            <a:r>
              <a:rPr lang="en-US" i="1" dirty="0"/>
              <a:t> of growth </a:t>
            </a:r>
            <a:r>
              <a:rPr lang="en-US" dirty="0" smtClean="0"/>
              <a:t>drawing an </a:t>
            </a:r>
            <a:r>
              <a:rPr lang="en-US" dirty="0">
                <a:solidFill>
                  <a:srgbClr val="FF0000"/>
                </a:solidFill>
              </a:rPr>
              <a:t>analogy</a:t>
            </a:r>
            <a:r>
              <a:rPr lang="en-US" dirty="0"/>
              <a:t> with classical music: some children are marked </a:t>
            </a:r>
            <a:r>
              <a:rPr lang="en-US" i="1" dirty="0" smtClean="0">
                <a:solidFill>
                  <a:srgbClr val="FF0000"/>
                </a:solidFill>
              </a:rPr>
              <a:t>allegro</a:t>
            </a:r>
            <a:r>
              <a:rPr lang="en-US" i="1" dirty="0" smtClean="0"/>
              <a:t> </a:t>
            </a:r>
            <a:r>
              <a:rPr lang="en-US" dirty="0" smtClean="0"/>
              <a:t>(fast</a:t>
            </a:r>
            <a:r>
              <a:rPr lang="en-US" dirty="0"/>
              <a:t>), others </a:t>
            </a:r>
            <a:r>
              <a:rPr lang="en-US" i="1" dirty="0">
                <a:solidFill>
                  <a:srgbClr val="FF0000"/>
                </a:solidFill>
              </a:rPr>
              <a:t>lento</a:t>
            </a:r>
            <a:r>
              <a:rPr lang="en-US" i="1" dirty="0"/>
              <a:t> </a:t>
            </a:r>
            <a:r>
              <a:rPr lang="en-US" dirty="0"/>
              <a:t>(slow).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66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Regulation of growth and maturation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regulation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growth and maturation </a:t>
            </a:r>
            <a:r>
              <a:rPr lang="en-US" dirty="0"/>
              <a:t>involves the </a:t>
            </a:r>
            <a:r>
              <a:rPr lang="en-US" dirty="0" smtClean="0"/>
              <a:t>complex and </a:t>
            </a:r>
            <a:r>
              <a:rPr lang="en-US" dirty="0"/>
              <a:t>continuous interaction of </a:t>
            </a:r>
            <a:r>
              <a:rPr lang="en-US" dirty="0">
                <a:solidFill>
                  <a:srgbClr val="FF0000"/>
                </a:solidFill>
              </a:rPr>
              <a:t>genes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hormones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nutrients</a:t>
            </a:r>
            <a:r>
              <a:rPr lang="en-US" dirty="0"/>
              <a:t>, and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physical </a:t>
            </a:r>
            <a:r>
              <a:rPr lang="en-US" dirty="0">
                <a:solidFill>
                  <a:srgbClr val="FF0000"/>
                </a:solidFill>
              </a:rPr>
              <a:t>environment</a:t>
            </a:r>
            <a:r>
              <a:rPr lang="en-US" dirty="0" smtClean="0"/>
              <a:t>.</a:t>
            </a:r>
          </a:p>
          <a:p>
            <a:r>
              <a:rPr lang="en-US" dirty="0"/>
              <a:t>A genotype is the </a:t>
            </a:r>
            <a:r>
              <a:rPr lang="en-US" dirty="0">
                <a:solidFill>
                  <a:srgbClr val="FF0000"/>
                </a:solidFill>
              </a:rPr>
              <a:t>group of genes making </a:t>
            </a:r>
            <a:r>
              <a:rPr lang="en-US" dirty="0" smtClean="0">
                <a:solidFill>
                  <a:srgbClr val="FF0000"/>
                </a:solidFill>
              </a:rPr>
              <a:t>up an </a:t>
            </a:r>
            <a:r>
              <a:rPr lang="en-US" dirty="0">
                <a:solidFill>
                  <a:srgbClr val="FF0000"/>
                </a:solidFill>
              </a:rPr>
              <a:t>individual</a:t>
            </a:r>
            <a:r>
              <a:rPr lang="en-US" dirty="0" smtClean="0"/>
              <a:t>.</a:t>
            </a:r>
          </a:p>
          <a:p>
            <a:r>
              <a:rPr lang="en-US" dirty="0"/>
              <a:t>Whether a </a:t>
            </a:r>
            <a:r>
              <a:rPr lang="en-US" dirty="0">
                <a:solidFill>
                  <a:srgbClr val="FF0000"/>
                </a:solidFill>
              </a:rPr>
              <a:t>child </a:t>
            </a:r>
            <a:r>
              <a:rPr lang="en-US" dirty="0" smtClean="0">
                <a:solidFill>
                  <a:srgbClr val="FF0000"/>
                </a:solidFill>
              </a:rPr>
              <a:t>achieves that </a:t>
            </a:r>
            <a:r>
              <a:rPr lang="en-US" dirty="0">
                <a:solidFill>
                  <a:srgbClr val="FF0000"/>
                </a:solidFill>
              </a:rPr>
              <a:t>potential</a:t>
            </a:r>
            <a:r>
              <a:rPr lang="en-US" dirty="0"/>
              <a:t>, however, </a:t>
            </a:r>
            <a:r>
              <a:rPr lang="en-US" dirty="0">
                <a:solidFill>
                  <a:srgbClr val="FF0000"/>
                </a:solidFill>
              </a:rPr>
              <a:t>depends</a:t>
            </a:r>
            <a:r>
              <a:rPr lang="en-US" dirty="0"/>
              <a:t> on the </a:t>
            </a:r>
            <a:r>
              <a:rPr lang="en-US" dirty="0">
                <a:solidFill>
                  <a:srgbClr val="FF0000"/>
                </a:solidFill>
              </a:rPr>
              <a:t>conditions</a:t>
            </a:r>
            <a:r>
              <a:rPr lang="en-US" dirty="0"/>
              <a:t> (i.e. </a:t>
            </a:r>
            <a:r>
              <a:rPr lang="en-US" dirty="0" smtClean="0"/>
              <a:t>environment) into </a:t>
            </a:r>
            <a:r>
              <a:rPr lang="en-US" dirty="0"/>
              <a:t>which the </a:t>
            </a:r>
            <a:r>
              <a:rPr lang="en-US" dirty="0">
                <a:solidFill>
                  <a:srgbClr val="FF0000"/>
                </a:solidFill>
              </a:rPr>
              <a:t>child is born </a:t>
            </a:r>
            <a:r>
              <a:rPr lang="en-US" dirty="0"/>
              <a:t>and subsequently </a:t>
            </a:r>
            <a:r>
              <a:rPr lang="en-US" dirty="0">
                <a:solidFill>
                  <a:srgbClr val="FF0000"/>
                </a:solidFill>
              </a:rPr>
              <a:t>raised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individual’s </a:t>
            </a:r>
            <a:r>
              <a:rPr lang="en-US" dirty="0">
                <a:solidFill>
                  <a:srgbClr val="FF0000"/>
                </a:solidFill>
              </a:rPr>
              <a:t>phenotype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observed physical or </a:t>
            </a:r>
            <a:r>
              <a:rPr lang="en-US" dirty="0" smtClean="0">
                <a:solidFill>
                  <a:srgbClr val="FF0000"/>
                </a:solidFill>
              </a:rPr>
              <a:t>physiological characteristics </a:t>
            </a:r>
            <a:r>
              <a:rPr lang="en-US" dirty="0">
                <a:solidFill>
                  <a:srgbClr val="FF0000"/>
                </a:solidFill>
              </a:rPr>
              <a:t>and traits </a:t>
            </a:r>
            <a:r>
              <a:rPr lang="en-US" dirty="0"/>
              <a:t>that are produced by the </a:t>
            </a:r>
            <a:r>
              <a:rPr lang="en-US" dirty="0">
                <a:solidFill>
                  <a:srgbClr val="FF0000"/>
                </a:solidFill>
              </a:rPr>
              <a:t>genotype</a:t>
            </a:r>
            <a:r>
              <a:rPr lang="en-US" dirty="0"/>
              <a:t> in </a:t>
            </a:r>
            <a:r>
              <a:rPr lang="en-US" dirty="0" smtClean="0">
                <a:solidFill>
                  <a:srgbClr val="FF0000"/>
                </a:solidFill>
              </a:rPr>
              <a:t>conjunction with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environment</a:t>
            </a:r>
            <a:r>
              <a:rPr lang="en-US" dirty="0" smtClean="0"/>
              <a:t>. </a:t>
            </a:r>
          </a:p>
          <a:p>
            <a:r>
              <a:rPr lang="en-US" dirty="0">
                <a:solidFill>
                  <a:srgbClr val="FF0000"/>
                </a:solidFill>
              </a:rPr>
              <a:t>Adequate levels of several </a:t>
            </a:r>
            <a:r>
              <a:rPr lang="en-US" dirty="0" smtClean="0">
                <a:solidFill>
                  <a:srgbClr val="FF0000"/>
                </a:solidFill>
              </a:rPr>
              <a:t>hormones </a:t>
            </a:r>
            <a:r>
              <a:rPr lang="en-US" dirty="0" smtClean="0"/>
              <a:t>are </a:t>
            </a:r>
            <a:r>
              <a:rPr lang="en-US" dirty="0"/>
              <a:t>essential to </a:t>
            </a:r>
            <a:r>
              <a:rPr lang="en-US" dirty="0">
                <a:solidFill>
                  <a:srgbClr val="FF0000"/>
                </a:solidFill>
              </a:rPr>
              <a:t>normal growth and development</a:t>
            </a:r>
            <a:r>
              <a:rPr lang="en-US" dirty="0"/>
              <a:t>. </a:t>
            </a:r>
            <a:r>
              <a:rPr lang="en-US" dirty="0" smtClean="0"/>
              <a:t>Hormones are </a:t>
            </a:r>
            <a:r>
              <a:rPr lang="en-US" dirty="0"/>
              <a:t>therefore essential for a child to reach full genetic potential.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838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Regulation of growth and maturation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Some </a:t>
            </a:r>
            <a:r>
              <a:rPr lang="en-US" dirty="0" smtClean="0"/>
              <a:t>of the </a:t>
            </a:r>
            <a:r>
              <a:rPr lang="en-US" dirty="0"/>
              <a:t>most prominent </a:t>
            </a:r>
            <a:r>
              <a:rPr lang="en-US" dirty="0">
                <a:solidFill>
                  <a:srgbClr val="FF0000"/>
                </a:solidFill>
              </a:rPr>
              <a:t>hormones</a:t>
            </a:r>
            <a:r>
              <a:rPr lang="en-US" dirty="0"/>
              <a:t> involved in the </a:t>
            </a:r>
            <a:r>
              <a:rPr lang="en-US" dirty="0">
                <a:solidFill>
                  <a:srgbClr val="FF0000"/>
                </a:solidFill>
              </a:rPr>
              <a:t>regulation</a:t>
            </a:r>
            <a:r>
              <a:rPr lang="en-US" dirty="0"/>
              <a:t> of </a:t>
            </a:r>
            <a:r>
              <a:rPr lang="en-US" dirty="0" smtClean="0">
                <a:solidFill>
                  <a:srgbClr val="FF0000"/>
                </a:solidFill>
              </a:rPr>
              <a:t>growth and </a:t>
            </a:r>
            <a:r>
              <a:rPr lang="en-US" dirty="0">
                <a:solidFill>
                  <a:srgbClr val="FF0000"/>
                </a:solidFill>
              </a:rPr>
              <a:t>maturation </a:t>
            </a:r>
            <a:r>
              <a:rPr lang="en-US" dirty="0"/>
              <a:t>include </a:t>
            </a:r>
            <a:r>
              <a:rPr lang="en-US" dirty="0">
                <a:solidFill>
                  <a:srgbClr val="FF0000"/>
                </a:solidFill>
              </a:rPr>
              <a:t>testosterone</a:t>
            </a:r>
            <a:r>
              <a:rPr lang="en-US" dirty="0"/>
              <a:t> (primarily from the </a:t>
            </a:r>
            <a:r>
              <a:rPr lang="en-US" dirty="0" err="1"/>
              <a:t>leydig</a:t>
            </a:r>
            <a:r>
              <a:rPr lang="en-US" dirty="0"/>
              <a:t> </a:t>
            </a:r>
            <a:r>
              <a:rPr lang="en-US" dirty="0" smtClean="0"/>
              <a:t>cells of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testes</a:t>
            </a:r>
            <a:r>
              <a:rPr lang="en-US" dirty="0"/>
              <a:t> and also the </a:t>
            </a:r>
            <a:r>
              <a:rPr lang="en-US" dirty="0">
                <a:solidFill>
                  <a:srgbClr val="FF0000"/>
                </a:solidFill>
              </a:rPr>
              <a:t>adrenal cortex</a:t>
            </a:r>
            <a:r>
              <a:rPr lang="en-US" dirty="0"/>
              <a:t>), </a:t>
            </a:r>
            <a:r>
              <a:rPr lang="en-US" dirty="0" err="1">
                <a:solidFill>
                  <a:srgbClr val="FF0000"/>
                </a:solidFill>
              </a:rPr>
              <a:t>oestrogen</a:t>
            </a:r>
            <a:r>
              <a:rPr lang="en-US" dirty="0"/>
              <a:t> (primarily </a:t>
            </a:r>
            <a:r>
              <a:rPr lang="en-US" dirty="0" smtClean="0"/>
              <a:t>from the </a:t>
            </a:r>
            <a:r>
              <a:rPr lang="en-US" dirty="0">
                <a:solidFill>
                  <a:srgbClr val="FF0000"/>
                </a:solidFill>
              </a:rPr>
              <a:t>ovarian</a:t>
            </a:r>
            <a:r>
              <a:rPr lang="en-US" dirty="0"/>
              <a:t> follicle and also the adrenal cortex), </a:t>
            </a:r>
            <a:r>
              <a:rPr lang="en-US" dirty="0">
                <a:solidFill>
                  <a:srgbClr val="FF0000"/>
                </a:solidFill>
              </a:rPr>
              <a:t>thyroxine</a:t>
            </a:r>
            <a:r>
              <a:rPr lang="en-US" dirty="0"/>
              <a:t> (</a:t>
            </a:r>
            <a:r>
              <a:rPr lang="en-US" dirty="0" smtClean="0"/>
              <a:t>from the thyroid gland), </a:t>
            </a:r>
            <a:r>
              <a:rPr lang="en-US" dirty="0" smtClean="0">
                <a:solidFill>
                  <a:srgbClr val="FF0000"/>
                </a:solidFill>
              </a:rPr>
              <a:t>cortisol and adrenal androgens </a:t>
            </a:r>
            <a:r>
              <a:rPr lang="en-US" dirty="0" smtClean="0"/>
              <a:t>(from the adrenal cortex</a:t>
            </a:r>
            <a:r>
              <a:rPr lang="en-US" dirty="0"/>
              <a:t>), </a:t>
            </a:r>
            <a:r>
              <a:rPr lang="en-US" dirty="0">
                <a:solidFill>
                  <a:srgbClr val="FF0000"/>
                </a:solidFill>
              </a:rPr>
              <a:t>insulin</a:t>
            </a:r>
            <a:r>
              <a:rPr lang="en-US" dirty="0"/>
              <a:t> (from the β- cells of the Islets of Langerhans </a:t>
            </a:r>
            <a:r>
              <a:rPr lang="en-US" dirty="0" smtClean="0"/>
              <a:t>of the </a:t>
            </a:r>
            <a:r>
              <a:rPr lang="en-US" dirty="0"/>
              <a:t>pancreas), and a series of hormones from the </a:t>
            </a:r>
            <a:r>
              <a:rPr lang="en-US" dirty="0">
                <a:solidFill>
                  <a:srgbClr val="FF0000"/>
                </a:solidFill>
              </a:rPr>
              <a:t>pituitary</a:t>
            </a:r>
            <a:r>
              <a:rPr lang="en-US" dirty="0"/>
              <a:t> glands</a:t>
            </a:r>
            <a:r>
              <a:rPr lang="en-US" dirty="0" smtClean="0"/>
              <a:t>.</a:t>
            </a:r>
          </a:p>
          <a:p>
            <a:r>
              <a:rPr lang="en-US" dirty="0"/>
              <a:t>The pituitary hormones include but are not limited to </a:t>
            </a:r>
            <a:r>
              <a:rPr lang="en-US" dirty="0" err="1" smtClean="0"/>
              <a:t>adrenocoticotrophin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ACTH</a:t>
            </a:r>
            <a:r>
              <a:rPr lang="en-US" dirty="0"/>
              <a:t>), follicle- stimulating hormones (</a:t>
            </a:r>
            <a:r>
              <a:rPr lang="en-US" dirty="0">
                <a:solidFill>
                  <a:srgbClr val="FF0000"/>
                </a:solidFill>
              </a:rPr>
              <a:t>FSH</a:t>
            </a:r>
            <a:r>
              <a:rPr lang="en-US" dirty="0"/>
              <a:t>), </a:t>
            </a:r>
            <a:r>
              <a:rPr lang="en-US" dirty="0" smtClean="0"/>
              <a:t>growth hormone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GH</a:t>
            </a:r>
            <a:r>
              <a:rPr lang="en-US" dirty="0"/>
              <a:t>) (or </a:t>
            </a:r>
            <a:r>
              <a:rPr lang="en-US" dirty="0" err="1"/>
              <a:t>somatotrophin</a:t>
            </a:r>
            <a:r>
              <a:rPr lang="en-US" dirty="0"/>
              <a:t>), </a:t>
            </a:r>
            <a:r>
              <a:rPr lang="en-US" dirty="0" err="1"/>
              <a:t>leutenizing</a:t>
            </a:r>
            <a:r>
              <a:rPr lang="en-US" dirty="0"/>
              <a:t> hormone (</a:t>
            </a:r>
            <a:r>
              <a:rPr lang="en-US" dirty="0">
                <a:solidFill>
                  <a:srgbClr val="FF0000"/>
                </a:solidFill>
              </a:rPr>
              <a:t>LH</a:t>
            </a:r>
            <a:r>
              <a:rPr lang="en-US" dirty="0" smtClean="0"/>
              <a:t>), and </a:t>
            </a:r>
            <a:r>
              <a:rPr lang="en-US" dirty="0" err="1"/>
              <a:t>thyrotrophin</a:t>
            </a:r>
            <a:r>
              <a:rPr lang="en-US" dirty="0"/>
              <a:t> (</a:t>
            </a:r>
            <a:r>
              <a:rPr lang="en-US" dirty="0" smtClean="0">
                <a:solidFill>
                  <a:srgbClr val="FF0000"/>
                </a:solidFill>
              </a:rPr>
              <a:t>TSH</a:t>
            </a:r>
            <a:r>
              <a:rPr lang="en-US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27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Regulation of growth and maturation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Postnatal growth </a:t>
            </a:r>
            <a:r>
              <a:rPr lang="en-US" dirty="0"/>
              <a:t>is a result of </a:t>
            </a:r>
            <a:r>
              <a:rPr lang="en-US" dirty="0">
                <a:solidFill>
                  <a:srgbClr val="FF0000"/>
                </a:solidFill>
              </a:rPr>
              <a:t>GH secretion </a:t>
            </a:r>
            <a:r>
              <a:rPr lang="en-US" dirty="0"/>
              <a:t>and the final </a:t>
            </a:r>
            <a:r>
              <a:rPr lang="en-US" dirty="0" smtClean="0"/>
              <a:t>component of </a:t>
            </a:r>
            <a:r>
              <a:rPr lang="en-US" dirty="0"/>
              <a:t>post- natal growth, i.e. </a:t>
            </a:r>
            <a:r>
              <a:rPr lang="en-US" dirty="0">
                <a:solidFill>
                  <a:srgbClr val="FF0000"/>
                </a:solidFill>
              </a:rPr>
              <a:t>puberty</a:t>
            </a:r>
            <a:r>
              <a:rPr lang="en-US" dirty="0"/>
              <a:t>, when </a:t>
            </a:r>
            <a:r>
              <a:rPr lang="en-US" dirty="0">
                <a:solidFill>
                  <a:srgbClr val="FF0000"/>
                </a:solidFill>
              </a:rPr>
              <a:t>GH interacts </a:t>
            </a:r>
            <a:r>
              <a:rPr lang="en-US" dirty="0" smtClean="0">
                <a:solidFill>
                  <a:srgbClr val="FF0000"/>
                </a:solidFill>
              </a:rPr>
              <a:t>with gonadal steroids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Growth</a:t>
            </a:r>
            <a:r>
              <a:rPr lang="en-US" dirty="0"/>
              <a:t> hormone and </a:t>
            </a:r>
            <a:r>
              <a:rPr lang="en-US" dirty="0">
                <a:solidFill>
                  <a:srgbClr val="FF0000"/>
                </a:solidFill>
              </a:rPr>
              <a:t>thyroid</a:t>
            </a:r>
            <a:r>
              <a:rPr lang="en-US" dirty="0"/>
              <a:t> hormones </a:t>
            </a:r>
            <a:r>
              <a:rPr lang="en-US" dirty="0" smtClean="0"/>
              <a:t>are the </a:t>
            </a:r>
            <a:r>
              <a:rPr lang="en-US" dirty="0"/>
              <a:t>primary hormones for growth </a:t>
            </a:r>
            <a:r>
              <a:rPr lang="en-US" dirty="0" err="1">
                <a:solidFill>
                  <a:srgbClr val="FF0000"/>
                </a:solidFill>
              </a:rPr>
              <a:t>prepubertally</a:t>
            </a:r>
            <a:r>
              <a:rPr lang="en-US" dirty="0" smtClean="0"/>
              <a:t>.</a:t>
            </a:r>
          </a:p>
          <a:p>
            <a:r>
              <a:rPr lang="en-US" dirty="0"/>
              <a:t>Growth hormone is regulated by </a:t>
            </a:r>
            <a:r>
              <a:rPr lang="en-US" dirty="0" smtClean="0">
                <a:solidFill>
                  <a:srgbClr val="FF0000"/>
                </a:solidFill>
              </a:rPr>
              <a:t>growth hormone- releasing </a:t>
            </a:r>
            <a:r>
              <a:rPr lang="en-US" dirty="0">
                <a:solidFill>
                  <a:srgbClr val="FF0000"/>
                </a:solidFill>
              </a:rPr>
              <a:t>hormone</a:t>
            </a:r>
            <a:r>
              <a:rPr lang="en-US" dirty="0"/>
              <a:t>, which causes release and </a:t>
            </a:r>
            <a:r>
              <a:rPr lang="en-US" dirty="0" smtClean="0"/>
              <a:t>synthesis of </a:t>
            </a:r>
            <a:r>
              <a:rPr lang="en-US" dirty="0"/>
              <a:t>GH, and </a:t>
            </a:r>
            <a:r>
              <a:rPr lang="en-US" dirty="0">
                <a:solidFill>
                  <a:srgbClr val="FF0000"/>
                </a:solidFill>
              </a:rPr>
              <a:t>somatostatin</a:t>
            </a:r>
            <a:r>
              <a:rPr lang="en-US" dirty="0"/>
              <a:t>, which </a:t>
            </a:r>
            <a:r>
              <a:rPr lang="en-US" dirty="0">
                <a:solidFill>
                  <a:srgbClr val="FF0000"/>
                </a:solidFill>
              </a:rPr>
              <a:t>inhibits</a:t>
            </a:r>
            <a:r>
              <a:rPr lang="en-US" dirty="0"/>
              <a:t> GH release</a:t>
            </a:r>
            <a:r>
              <a:rPr lang="en-US" dirty="0" smtClean="0"/>
              <a:t>.</a:t>
            </a:r>
          </a:p>
          <a:p>
            <a:r>
              <a:rPr lang="en-US" dirty="0"/>
              <a:t>In </a:t>
            </a:r>
            <a:r>
              <a:rPr lang="en-US" dirty="0" smtClean="0"/>
              <a:t>humans there </a:t>
            </a:r>
            <a:r>
              <a:rPr lang="en-US" dirty="0"/>
              <a:t>is a </a:t>
            </a:r>
            <a:r>
              <a:rPr lang="en-US" dirty="0">
                <a:solidFill>
                  <a:srgbClr val="FF0000"/>
                </a:solidFill>
              </a:rPr>
              <a:t>dose- dependent relationship </a:t>
            </a:r>
            <a:r>
              <a:rPr lang="en-US" dirty="0"/>
              <a:t>between the amount of </a:t>
            </a:r>
            <a:r>
              <a:rPr lang="en-US" dirty="0" smtClean="0">
                <a:solidFill>
                  <a:srgbClr val="FF0000"/>
                </a:solidFill>
              </a:rPr>
              <a:t>GH secreted </a:t>
            </a:r>
            <a:r>
              <a:rPr lang="en-US" dirty="0"/>
              <a:t>over a 24- h period and the </a:t>
            </a:r>
            <a:r>
              <a:rPr lang="en-US" dirty="0">
                <a:solidFill>
                  <a:srgbClr val="FF0000"/>
                </a:solidFill>
              </a:rPr>
              <a:t>growth rate </a:t>
            </a:r>
            <a:r>
              <a:rPr lang="en-US" dirty="0"/>
              <a:t>of an individual.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404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Regulation of growth and maturation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Although </a:t>
            </a:r>
            <a:r>
              <a:rPr lang="en-US" dirty="0">
                <a:solidFill>
                  <a:srgbClr val="FF0000"/>
                </a:solidFill>
              </a:rPr>
              <a:t>GH</a:t>
            </a:r>
            <a:r>
              <a:rPr lang="en-US" dirty="0"/>
              <a:t> has </a:t>
            </a:r>
            <a:r>
              <a:rPr lang="en-US" dirty="0">
                <a:solidFill>
                  <a:srgbClr val="FF0000"/>
                </a:solidFill>
              </a:rPr>
              <a:t>direct</a:t>
            </a:r>
            <a:r>
              <a:rPr lang="en-US" dirty="0"/>
              <a:t> effects on some cells, many of its </a:t>
            </a:r>
            <a:r>
              <a:rPr lang="en-US" dirty="0" smtClean="0"/>
              <a:t>effects are </a:t>
            </a:r>
            <a:r>
              <a:rPr lang="en-US" dirty="0">
                <a:solidFill>
                  <a:srgbClr val="FF0000"/>
                </a:solidFill>
              </a:rPr>
              <a:t>mediated</a:t>
            </a:r>
            <a:r>
              <a:rPr lang="en-US" dirty="0"/>
              <a:t> by the local generation of </a:t>
            </a:r>
            <a:r>
              <a:rPr lang="en-US" dirty="0">
                <a:solidFill>
                  <a:srgbClr val="FF0000"/>
                </a:solidFill>
              </a:rPr>
              <a:t>insulin- like growth </a:t>
            </a:r>
            <a:r>
              <a:rPr lang="en-US" dirty="0" smtClean="0">
                <a:solidFill>
                  <a:srgbClr val="FF0000"/>
                </a:solidFill>
              </a:rPr>
              <a:t>factor I </a:t>
            </a:r>
            <a:r>
              <a:rPr lang="en-US" dirty="0"/>
              <a:t>(IGF- I</a:t>
            </a:r>
            <a:r>
              <a:rPr lang="en-US" dirty="0" smtClean="0"/>
              <a:t>).</a:t>
            </a:r>
          </a:p>
          <a:p>
            <a:r>
              <a:rPr lang="en-US" dirty="0">
                <a:solidFill>
                  <a:srgbClr val="FF0000"/>
                </a:solidFill>
              </a:rPr>
              <a:t>Prepubertal growth</a:t>
            </a:r>
            <a:r>
              <a:rPr lang="en-US" dirty="0"/>
              <a:t> is therefore largely dependent </a:t>
            </a:r>
            <a:r>
              <a:rPr lang="en-US" dirty="0" smtClean="0"/>
              <a:t>on the </a:t>
            </a:r>
            <a:r>
              <a:rPr lang="en-US" dirty="0">
                <a:solidFill>
                  <a:srgbClr val="FF0000"/>
                </a:solidFill>
              </a:rPr>
              <a:t>thyroid hormones and the GH/ IGF–1 axis</a:t>
            </a:r>
            <a:r>
              <a:rPr lang="en-US" dirty="0" smtClean="0"/>
              <a:t>.</a:t>
            </a:r>
          </a:p>
          <a:p>
            <a:r>
              <a:rPr lang="en-US" dirty="0"/>
              <a:t>Insulin- like </a:t>
            </a:r>
            <a:r>
              <a:rPr lang="en-US" dirty="0" smtClean="0"/>
              <a:t>growth factor- </a:t>
            </a:r>
            <a:r>
              <a:rPr lang="en-US" dirty="0"/>
              <a:t>I plays an important role </a:t>
            </a:r>
            <a:r>
              <a:rPr lang="en-US" dirty="0" smtClean="0"/>
              <a:t>in:</a:t>
            </a:r>
          </a:p>
          <a:p>
            <a:r>
              <a:rPr lang="en-US" dirty="0" smtClean="0"/>
              <a:t> </a:t>
            </a:r>
            <a:r>
              <a:rPr lang="en-US" dirty="0"/>
              <a:t>muscle tissue growth </a:t>
            </a:r>
            <a:r>
              <a:rPr lang="en-US" dirty="0" smtClean="0"/>
              <a:t>through </a:t>
            </a:r>
            <a:r>
              <a:rPr lang="en-US" dirty="0"/>
              <a:t>the stimulation of glycogen accumulation and the transfer </a:t>
            </a:r>
            <a:r>
              <a:rPr lang="en-US" dirty="0" smtClean="0"/>
              <a:t>of amino </a:t>
            </a:r>
            <a:r>
              <a:rPr lang="en-US" dirty="0"/>
              <a:t>acids into cells for protein synthesis. </a:t>
            </a:r>
            <a:endParaRPr lang="en-US" dirty="0" smtClean="0"/>
          </a:p>
          <a:p>
            <a:r>
              <a:rPr lang="en-US" dirty="0" smtClean="0"/>
              <a:t>Insulin- </a:t>
            </a:r>
            <a:r>
              <a:rPr lang="en-US" dirty="0"/>
              <a:t>like growth </a:t>
            </a:r>
            <a:r>
              <a:rPr lang="en-US" dirty="0" smtClean="0"/>
              <a:t>factor-I </a:t>
            </a:r>
            <a:r>
              <a:rPr lang="en-US" dirty="0"/>
              <a:t>also promotes </a:t>
            </a:r>
            <a:r>
              <a:rPr lang="en-US" dirty="0">
                <a:solidFill>
                  <a:srgbClr val="FF0000"/>
                </a:solidFill>
              </a:rPr>
              <a:t>connective tissue, cartilage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bone</a:t>
            </a:r>
            <a:r>
              <a:rPr lang="en-US" dirty="0"/>
              <a:t> </a:t>
            </a:r>
            <a:r>
              <a:rPr lang="en-US" dirty="0" smtClean="0"/>
              <a:t>growth through </a:t>
            </a:r>
            <a:r>
              <a:rPr lang="en-US" dirty="0"/>
              <a:t>the stimulation of </a:t>
            </a:r>
            <a:r>
              <a:rPr lang="en-US" dirty="0">
                <a:solidFill>
                  <a:srgbClr val="FF0000"/>
                </a:solidFill>
              </a:rPr>
              <a:t>cartilage</a:t>
            </a:r>
            <a:r>
              <a:rPr lang="en-US" dirty="0"/>
              <a:t> growth and the formation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collagen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827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Regulation of growth and maturation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During the </a:t>
            </a:r>
            <a:r>
              <a:rPr lang="en-US" dirty="0">
                <a:solidFill>
                  <a:srgbClr val="FF0000"/>
                </a:solidFill>
              </a:rPr>
              <a:t>final component of post- natal growth</a:t>
            </a:r>
            <a:r>
              <a:rPr lang="en-US" dirty="0"/>
              <a:t>, i.e. </a:t>
            </a:r>
            <a:r>
              <a:rPr lang="en-US" dirty="0" smtClean="0"/>
              <a:t>pubertal, </a:t>
            </a:r>
            <a:r>
              <a:rPr lang="en-US" dirty="0" smtClean="0">
                <a:solidFill>
                  <a:srgbClr val="FF0000"/>
                </a:solidFill>
              </a:rPr>
              <a:t>sex </a:t>
            </a:r>
            <a:r>
              <a:rPr lang="en-US" dirty="0">
                <a:solidFill>
                  <a:srgbClr val="FF0000"/>
                </a:solidFill>
              </a:rPr>
              <a:t>steroids</a:t>
            </a:r>
            <a:r>
              <a:rPr lang="en-US" dirty="0"/>
              <a:t> modulate growth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central feature of puberty </a:t>
            </a:r>
            <a:r>
              <a:rPr lang="en-US" dirty="0"/>
              <a:t>is </a:t>
            </a:r>
            <a:r>
              <a:rPr lang="en-US" dirty="0" smtClean="0"/>
              <a:t>the maturation </a:t>
            </a:r>
            <a:r>
              <a:rPr lang="en-US" dirty="0"/>
              <a:t>of the primary </a:t>
            </a:r>
            <a:r>
              <a:rPr lang="en-US" dirty="0">
                <a:solidFill>
                  <a:srgbClr val="FF0000"/>
                </a:solidFill>
              </a:rPr>
              <a:t>reproductive endocrine axis</a:t>
            </a:r>
            <a:r>
              <a:rPr lang="en-US" dirty="0" smtClean="0"/>
              <a:t>.</a:t>
            </a:r>
          </a:p>
          <a:p>
            <a:r>
              <a:rPr lang="en-US" dirty="0"/>
              <a:t>This </a:t>
            </a:r>
            <a:r>
              <a:rPr lang="en-US" dirty="0" smtClean="0"/>
              <a:t>is comprised </a:t>
            </a:r>
            <a:r>
              <a:rPr lang="en-US" dirty="0"/>
              <a:t>of the </a:t>
            </a:r>
            <a:r>
              <a:rPr lang="en-US" dirty="0">
                <a:solidFill>
                  <a:srgbClr val="FF0000"/>
                </a:solidFill>
              </a:rPr>
              <a:t>hypothalamus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pituitary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gland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gonads</a:t>
            </a:r>
            <a:r>
              <a:rPr lang="en-US" dirty="0"/>
              <a:t>. </a:t>
            </a:r>
            <a:r>
              <a:rPr lang="en-US" dirty="0" smtClean="0"/>
              <a:t>This three- </a:t>
            </a:r>
            <a:r>
              <a:rPr lang="en-US" dirty="0"/>
              <a:t>part system is known as the </a:t>
            </a:r>
            <a:r>
              <a:rPr lang="en-US" dirty="0">
                <a:solidFill>
                  <a:srgbClr val="FF0000"/>
                </a:solidFill>
              </a:rPr>
              <a:t>hypothalamic- pituitary- </a:t>
            </a:r>
            <a:r>
              <a:rPr lang="en-US" dirty="0" smtClean="0">
                <a:solidFill>
                  <a:srgbClr val="FF0000"/>
                </a:solidFill>
              </a:rPr>
              <a:t>gonadal (HPG</a:t>
            </a:r>
            <a:r>
              <a:rPr lang="en-US" dirty="0">
                <a:solidFill>
                  <a:srgbClr val="FF0000"/>
                </a:solidFill>
              </a:rPr>
              <a:t>) axis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hypothalamus</a:t>
            </a:r>
            <a:r>
              <a:rPr lang="en-US" dirty="0"/>
              <a:t> serves as the </a:t>
            </a:r>
            <a:r>
              <a:rPr lang="en-US" dirty="0">
                <a:solidFill>
                  <a:srgbClr val="FF0000"/>
                </a:solidFill>
              </a:rPr>
              <a:t>main enabling </a:t>
            </a:r>
            <a:r>
              <a:rPr lang="en-US" dirty="0" err="1" smtClean="0">
                <a:solidFill>
                  <a:srgbClr val="FF0000"/>
                </a:solidFill>
              </a:rPr>
              <a:t>centre</a:t>
            </a:r>
            <a:r>
              <a:rPr lang="en-US" dirty="0" smtClean="0"/>
              <a:t>, and </a:t>
            </a:r>
            <a:r>
              <a:rPr lang="en-US" dirty="0"/>
              <a:t>its primary signal is a hormone known as </a:t>
            </a:r>
            <a:r>
              <a:rPr lang="en-US" dirty="0" smtClean="0"/>
              <a:t>gonadotropin releasing hormone 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GnRH</a:t>
            </a:r>
            <a:r>
              <a:rPr lang="en-US" dirty="0"/>
              <a:t>) or luteinizing- hormone- </a:t>
            </a:r>
            <a:r>
              <a:rPr lang="en-US" dirty="0" smtClean="0"/>
              <a:t>releasing hormone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LHRH</a:t>
            </a:r>
            <a:r>
              <a:rPr lang="en-US" dirty="0"/>
              <a:t>) that is released in a pulsatile fashion.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435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Regulation of growth and maturation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The effect of </a:t>
            </a:r>
            <a:r>
              <a:rPr lang="en-US" dirty="0" err="1">
                <a:solidFill>
                  <a:srgbClr val="FF0000"/>
                </a:solidFill>
              </a:rPr>
              <a:t>GnRH</a:t>
            </a:r>
            <a:r>
              <a:rPr lang="en-US" dirty="0"/>
              <a:t> release is </a:t>
            </a:r>
            <a:r>
              <a:rPr lang="en-US" dirty="0" smtClean="0"/>
              <a:t>to simulate </a:t>
            </a:r>
            <a:r>
              <a:rPr lang="en-US" dirty="0"/>
              <a:t>production and release of two gonadotropins from </a:t>
            </a:r>
            <a:r>
              <a:rPr lang="en-US" dirty="0" smtClean="0"/>
              <a:t>the pituitary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FSH and </a:t>
            </a:r>
            <a:r>
              <a:rPr lang="en-US" dirty="0" smtClean="0">
                <a:solidFill>
                  <a:srgbClr val="FF0000"/>
                </a:solidFill>
              </a:rPr>
              <a:t>LH</a:t>
            </a:r>
            <a:r>
              <a:rPr lang="en-US" dirty="0" smtClean="0"/>
              <a:t>.</a:t>
            </a:r>
          </a:p>
          <a:p>
            <a:r>
              <a:rPr lang="en-US" dirty="0"/>
              <a:t>In the ovary </a:t>
            </a:r>
            <a:r>
              <a:rPr lang="en-US" dirty="0">
                <a:solidFill>
                  <a:srgbClr val="FF0000"/>
                </a:solidFill>
              </a:rPr>
              <a:t>LH</a:t>
            </a:r>
            <a:r>
              <a:rPr lang="en-US" dirty="0"/>
              <a:t> stimulates </a:t>
            </a:r>
            <a:r>
              <a:rPr lang="en-US" dirty="0" smtClean="0">
                <a:solidFill>
                  <a:srgbClr val="FF0000"/>
                </a:solidFill>
              </a:rPr>
              <a:t>testosterone</a:t>
            </a:r>
            <a:r>
              <a:rPr lang="en-US" dirty="0" smtClean="0"/>
              <a:t> production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FSH</a:t>
            </a:r>
            <a:r>
              <a:rPr lang="en-US" dirty="0"/>
              <a:t> stimulates the conversion of </a:t>
            </a:r>
            <a:r>
              <a:rPr lang="en-US" dirty="0">
                <a:solidFill>
                  <a:srgbClr val="FF0000"/>
                </a:solidFill>
              </a:rPr>
              <a:t>testosterone </a:t>
            </a:r>
            <a:r>
              <a:rPr lang="en-US" dirty="0" smtClean="0">
                <a:solidFill>
                  <a:srgbClr val="FF0000"/>
                </a:solidFill>
              </a:rPr>
              <a:t>to </a:t>
            </a:r>
            <a:r>
              <a:rPr lang="en-US" dirty="0" err="1" smtClean="0">
                <a:solidFill>
                  <a:srgbClr val="FF0000"/>
                </a:solidFill>
              </a:rPr>
              <a:t>oestradiol</a:t>
            </a:r>
            <a:r>
              <a:rPr lang="en-US" dirty="0"/>
              <a:t>. At the same time, </a:t>
            </a:r>
            <a:r>
              <a:rPr lang="en-US" dirty="0">
                <a:solidFill>
                  <a:srgbClr val="FF0000"/>
                </a:solidFill>
              </a:rPr>
              <a:t>inhibin</a:t>
            </a:r>
            <a:r>
              <a:rPr lang="en-US" dirty="0"/>
              <a:t> is secreted which has a </a:t>
            </a:r>
            <a:r>
              <a:rPr lang="en-US" dirty="0" smtClean="0">
                <a:solidFill>
                  <a:srgbClr val="FF0000"/>
                </a:solidFill>
              </a:rPr>
              <a:t>suppressive effect </a:t>
            </a:r>
            <a:r>
              <a:rPr lang="en-US" dirty="0">
                <a:solidFill>
                  <a:srgbClr val="FF0000"/>
                </a:solidFill>
              </a:rPr>
              <a:t>on FSH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After </a:t>
            </a:r>
            <a:r>
              <a:rPr lang="en-US" dirty="0">
                <a:solidFill>
                  <a:srgbClr val="FF0000"/>
                </a:solidFill>
              </a:rPr>
              <a:t>ovulation, progesterone is secreted</a:t>
            </a:r>
            <a:r>
              <a:rPr lang="en-US" dirty="0" smtClean="0"/>
              <a:t>.</a:t>
            </a:r>
          </a:p>
          <a:p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testis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LH</a:t>
            </a:r>
            <a:r>
              <a:rPr lang="en-US" dirty="0"/>
              <a:t> stimulates </a:t>
            </a:r>
            <a:r>
              <a:rPr lang="en-US" dirty="0">
                <a:solidFill>
                  <a:srgbClr val="FF0000"/>
                </a:solidFill>
              </a:rPr>
              <a:t>testosterone</a:t>
            </a:r>
            <a:r>
              <a:rPr lang="en-US" dirty="0"/>
              <a:t> production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FSH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inhibin</a:t>
            </a:r>
            <a:r>
              <a:rPr lang="en-US" dirty="0"/>
              <a:t> secretion, </a:t>
            </a:r>
            <a:r>
              <a:rPr lang="en-US" dirty="0">
                <a:solidFill>
                  <a:srgbClr val="FF0000"/>
                </a:solidFill>
              </a:rPr>
              <a:t>which act as feedback controls on the </a:t>
            </a:r>
            <a:r>
              <a:rPr lang="en-US" dirty="0" smtClean="0">
                <a:solidFill>
                  <a:srgbClr val="FF0000"/>
                </a:solidFill>
              </a:rPr>
              <a:t>pituitary</a:t>
            </a:r>
            <a:r>
              <a:rPr lang="en-US" dirty="0" smtClean="0"/>
              <a:t>. Gonadal </a:t>
            </a:r>
            <a:r>
              <a:rPr lang="en-US" dirty="0"/>
              <a:t>function is also regulated by a number of </a:t>
            </a:r>
            <a:r>
              <a:rPr lang="en-US" dirty="0" smtClean="0"/>
              <a:t>metabolites including </a:t>
            </a:r>
            <a:r>
              <a:rPr lang="en-US" dirty="0">
                <a:solidFill>
                  <a:srgbClr val="FF0000"/>
                </a:solidFill>
              </a:rPr>
              <a:t>insulin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cortisol, GH, and IGF- I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5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Regulation of growth and maturation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Circulating levels of </a:t>
            </a:r>
            <a:r>
              <a:rPr lang="en-US" dirty="0">
                <a:solidFill>
                  <a:srgbClr val="FF0000"/>
                </a:solidFill>
              </a:rPr>
              <a:t>FSH</a:t>
            </a:r>
            <a:r>
              <a:rPr lang="en-US" dirty="0"/>
              <a:t> are much </a:t>
            </a:r>
            <a:r>
              <a:rPr lang="en-US" dirty="0">
                <a:solidFill>
                  <a:srgbClr val="FF0000"/>
                </a:solidFill>
              </a:rPr>
              <a:t>higher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girls</a:t>
            </a:r>
            <a:r>
              <a:rPr lang="en-US" dirty="0"/>
              <a:t> compared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boys</a:t>
            </a:r>
            <a:r>
              <a:rPr lang="en-US" dirty="0" smtClean="0"/>
              <a:t> </a:t>
            </a:r>
            <a:r>
              <a:rPr lang="en-US" dirty="0"/>
              <a:t>during </a:t>
            </a:r>
            <a:r>
              <a:rPr lang="en-US" dirty="0">
                <a:solidFill>
                  <a:srgbClr val="FF0000"/>
                </a:solidFill>
              </a:rPr>
              <a:t>infancy</a:t>
            </a:r>
            <a:r>
              <a:rPr lang="en-US" dirty="0"/>
              <a:t>, whereas </a:t>
            </a:r>
            <a:r>
              <a:rPr lang="en-US" dirty="0">
                <a:solidFill>
                  <a:srgbClr val="FF0000"/>
                </a:solidFill>
              </a:rPr>
              <a:t>no sex differences are noted in LH</a:t>
            </a:r>
            <a:r>
              <a:rPr lang="en-US" dirty="0" smtClean="0"/>
              <a:t>.</a:t>
            </a:r>
          </a:p>
          <a:p>
            <a:r>
              <a:rPr lang="en-US" dirty="0"/>
              <a:t>Thus, one of the </a:t>
            </a:r>
            <a:r>
              <a:rPr lang="en-US" dirty="0">
                <a:solidFill>
                  <a:srgbClr val="FF0000"/>
                </a:solidFill>
              </a:rPr>
              <a:t>first detectable signs of </a:t>
            </a:r>
            <a:r>
              <a:rPr lang="en-US" dirty="0" smtClean="0">
                <a:solidFill>
                  <a:srgbClr val="FF0000"/>
                </a:solidFill>
              </a:rPr>
              <a:t>biological maturity</a:t>
            </a:r>
            <a:r>
              <a:rPr lang="en-US" dirty="0"/>
              <a:t>, related to a </a:t>
            </a:r>
            <a:r>
              <a:rPr lang="en-US" dirty="0">
                <a:solidFill>
                  <a:srgbClr val="FF0000"/>
                </a:solidFill>
              </a:rPr>
              <a:t>change in HPG axis activity</a:t>
            </a:r>
            <a:r>
              <a:rPr lang="en-US" dirty="0"/>
              <a:t>, is the </a:t>
            </a:r>
            <a:r>
              <a:rPr lang="en-US" dirty="0" smtClean="0"/>
              <a:t>appearance of </a:t>
            </a:r>
            <a:r>
              <a:rPr lang="en-US" dirty="0">
                <a:solidFill>
                  <a:srgbClr val="FF0000"/>
                </a:solidFill>
              </a:rPr>
              <a:t>sleep- associated increased LH pulse amplitude</a:t>
            </a:r>
            <a:r>
              <a:rPr lang="en-US" dirty="0" smtClean="0"/>
              <a:t>.</a:t>
            </a:r>
          </a:p>
          <a:p>
            <a:r>
              <a:rPr lang="en-US" dirty="0"/>
              <a:t>On </a:t>
            </a:r>
            <a:r>
              <a:rPr lang="en-US" dirty="0" smtClean="0"/>
              <a:t>average </a:t>
            </a:r>
            <a:r>
              <a:rPr lang="en-US" dirty="0" smtClean="0">
                <a:solidFill>
                  <a:srgbClr val="FF0000"/>
                </a:solidFill>
              </a:rPr>
              <a:t>LH</a:t>
            </a:r>
            <a:r>
              <a:rPr lang="en-US" dirty="0" smtClean="0"/>
              <a:t> </a:t>
            </a:r>
            <a:r>
              <a:rPr lang="en-US" dirty="0"/>
              <a:t>concentrations will rise first </a:t>
            </a:r>
            <a:r>
              <a:rPr lang="en-US" dirty="0">
                <a:solidFill>
                  <a:srgbClr val="FF0000"/>
                </a:solidFill>
              </a:rPr>
              <a:t>in girls at about 8–9 years </a:t>
            </a:r>
            <a:r>
              <a:rPr lang="en-US" dirty="0"/>
              <a:t>of </a:t>
            </a:r>
            <a:r>
              <a:rPr lang="en-US" dirty="0" smtClean="0"/>
              <a:t>age, reflecting </a:t>
            </a:r>
            <a:r>
              <a:rPr lang="en-US" dirty="0"/>
              <a:t>their earlier onset of puberty, and then in </a:t>
            </a:r>
            <a:r>
              <a:rPr lang="en-US" dirty="0">
                <a:solidFill>
                  <a:srgbClr val="FF0000"/>
                </a:solidFill>
              </a:rPr>
              <a:t>boys 1–2 </a:t>
            </a:r>
            <a:r>
              <a:rPr lang="en-US" dirty="0" smtClean="0">
                <a:solidFill>
                  <a:srgbClr val="FF0000"/>
                </a:solidFill>
              </a:rPr>
              <a:t>years </a:t>
            </a:r>
            <a:r>
              <a:rPr lang="en-US" dirty="0" smtClean="0"/>
              <a:t>later.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resultant</a:t>
            </a:r>
            <a:r>
              <a:rPr lang="en-US" dirty="0"/>
              <a:t> </a:t>
            </a:r>
            <a:r>
              <a:rPr lang="en-US" dirty="0" smtClean="0"/>
              <a:t>rising </a:t>
            </a:r>
            <a:r>
              <a:rPr lang="en-US" dirty="0" smtClean="0">
                <a:solidFill>
                  <a:srgbClr val="FF0000"/>
                </a:solidFill>
              </a:rPr>
              <a:t>testosterone</a:t>
            </a:r>
            <a:r>
              <a:rPr lang="en-US" dirty="0" smtClean="0"/>
              <a:t> </a:t>
            </a:r>
            <a:r>
              <a:rPr lang="en-US" dirty="0"/>
              <a:t>levels stimulate a </a:t>
            </a:r>
            <a:r>
              <a:rPr lang="en-US" dirty="0">
                <a:solidFill>
                  <a:srgbClr val="FF0000"/>
                </a:solidFill>
              </a:rPr>
              <a:t>host of other pubertal </a:t>
            </a:r>
            <a:r>
              <a:rPr lang="en-US" dirty="0" smtClean="0">
                <a:solidFill>
                  <a:srgbClr val="FF0000"/>
                </a:solidFill>
              </a:rPr>
              <a:t>changes</a:t>
            </a:r>
            <a:r>
              <a:rPr lang="en-US" dirty="0" smtClean="0"/>
              <a:t>, including </a:t>
            </a:r>
            <a:r>
              <a:rPr lang="en-US" dirty="0"/>
              <a:t>the appearance of </a:t>
            </a:r>
            <a:r>
              <a:rPr lang="en-US" dirty="0">
                <a:solidFill>
                  <a:srgbClr val="FF0000"/>
                </a:solidFill>
              </a:rPr>
              <a:t>pubic, axillary, and facial hair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voice changes</a:t>
            </a:r>
            <a:r>
              <a:rPr lang="en-US" dirty="0"/>
              <a:t>, accelerated linear growth, and </a:t>
            </a:r>
            <a:r>
              <a:rPr lang="en-US" dirty="0">
                <a:solidFill>
                  <a:srgbClr val="FF0000"/>
                </a:solidFill>
              </a:rPr>
              <a:t>increase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muscle</a:t>
            </a:r>
            <a:r>
              <a:rPr lang="en-US" dirty="0"/>
              <a:t> mass.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055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Regulation of growth and maturation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0781146" cy="5144654"/>
          </a:xfrm>
        </p:spPr>
        <p:txBody>
          <a:bodyPr>
            <a:noAutofit/>
          </a:bodyPr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girls</a:t>
            </a:r>
            <a:r>
              <a:rPr lang="en-US" dirty="0"/>
              <a:t>, increased </a:t>
            </a:r>
            <a:r>
              <a:rPr lang="en-US" dirty="0">
                <a:solidFill>
                  <a:srgbClr val="FF0000"/>
                </a:solidFill>
              </a:rPr>
              <a:t>LH</a:t>
            </a:r>
            <a:r>
              <a:rPr lang="en-US" dirty="0"/>
              <a:t> stimulation leads to </a:t>
            </a:r>
            <a:r>
              <a:rPr lang="en-US" dirty="0">
                <a:solidFill>
                  <a:srgbClr val="FF0000"/>
                </a:solidFill>
              </a:rPr>
              <a:t>increases in </a:t>
            </a:r>
            <a:r>
              <a:rPr lang="en-US" dirty="0" smtClean="0">
                <a:solidFill>
                  <a:srgbClr val="FF0000"/>
                </a:solidFill>
              </a:rPr>
              <a:t>ovarian steroid </a:t>
            </a:r>
            <a:r>
              <a:rPr lang="en-US" dirty="0">
                <a:solidFill>
                  <a:srgbClr val="FF0000"/>
                </a:solidFill>
              </a:rPr>
              <a:t>production with </a:t>
            </a:r>
            <a:r>
              <a:rPr lang="en-US" dirty="0" err="1">
                <a:solidFill>
                  <a:srgbClr val="FF0000"/>
                </a:solidFill>
              </a:rPr>
              <a:t>oestradiol</a:t>
            </a:r>
            <a:r>
              <a:rPr lang="en-US" dirty="0">
                <a:solidFill>
                  <a:srgbClr val="FF0000"/>
                </a:solidFill>
              </a:rPr>
              <a:t> levels </a:t>
            </a:r>
            <a:r>
              <a:rPr lang="en-US" dirty="0"/>
              <a:t>approaching those </a:t>
            </a:r>
            <a:r>
              <a:rPr lang="en-US" dirty="0" smtClean="0"/>
              <a:t>characteristic of </a:t>
            </a:r>
            <a:r>
              <a:rPr lang="en-US" dirty="0"/>
              <a:t>women in the follicular phase</a:t>
            </a:r>
            <a:r>
              <a:rPr lang="en-US" dirty="0" smtClean="0"/>
              <a:t>.</a:t>
            </a:r>
          </a:p>
          <a:p>
            <a:r>
              <a:rPr lang="en-US" dirty="0"/>
              <a:t>In late puberty, the secretion of </a:t>
            </a:r>
            <a:r>
              <a:rPr lang="en-US" dirty="0">
                <a:solidFill>
                  <a:srgbClr val="FF0000"/>
                </a:solidFill>
              </a:rPr>
              <a:t>FSH and LH becomes cyclic </a:t>
            </a:r>
            <a:r>
              <a:rPr lang="en-US" dirty="0" smtClean="0">
                <a:solidFill>
                  <a:srgbClr val="FF0000"/>
                </a:solidFill>
              </a:rPr>
              <a:t>in females</a:t>
            </a:r>
            <a:r>
              <a:rPr lang="en-US" dirty="0" smtClean="0"/>
              <a:t>.</a:t>
            </a:r>
          </a:p>
          <a:p>
            <a:r>
              <a:rPr lang="en-US" dirty="0"/>
              <a:t>In boys </a:t>
            </a:r>
            <a:r>
              <a:rPr lang="en-US" dirty="0">
                <a:solidFill>
                  <a:srgbClr val="FF0000"/>
                </a:solidFill>
              </a:rPr>
              <a:t>LH</a:t>
            </a:r>
            <a:r>
              <a:rPr lang="en-US" dirty="0"/>
              <a:t> stimulates </a:t>
            </a:r>
            <a:r>
              <a:rPr lang="en-US" dirty="0">
                <a:solidFill>
                  <a:srgbClr val="FF0000"/>
                </a:solidFill>
              </a:rPr>
              <a:t>testosterone</a:t>
            </a:r>
            <a:r>
              <a:rPr lang="en-US" dirty="0"/>
              <a:t> production and </a:t>
            </a:r>
            <a:r>
              <a:rPr lang="en-US" dirty="0" smtClean="0">
                <a:solidFill>
                  <a:srgbClr val="FF0000"/>
                </a:solidFill>
              </a:rPr>
              <a:t>FSH</a:t>
            </a:r>
            <a:r>
              <a:rPr lang="en-US" dirty="0" smtClean="0"/>
              <a:t> stimulates </a:t>
            </a:r>
            <a:r>
              <a:rPr lang="en-US" dirty="0"/>
              <a:t>growth of tubules and </a:t>
            </a:r>
            <a:r>
              <a:rPr lang="en-US" dirty="0">
                <a:solidFill>
                  <a:srgbClr val="FF0000"/>
                </a:solidFill>
              </a:rPr>
              <a:t>sperm production</a:t>
            </a:r>
            <a:r>
              <a:rPr lang="en-US" dirty="0" smtClean="0"/>
              <a:t>.</a:t>
            </a:r>
          </a:p>
          <a:p>
            <a:r>
              <a:rPr lang="en-US" dirty="0"/>
              <a:t>In contrast </a:t>
            </a:r>
            <a:r>
              <a:rPr lang="en-US" dirty="0" smtClean="0"/>
              <a:t>to the </a:t>
            </a:r>
            <a:r>
              <a:rPr lang="en-US" dirty="0">
                <a:solidFill>
                  <a:srgbClr val="FF0000"/>
                </a:solidFill>
              </a:rPr>
              <a:t>cyclic secretion of FSH and LH in females </a:t>
            </a:r>
            <a:r>
              <a:rPr lang="en-US" dirty="0"/>
              <a:t>with the </a:t>
            </a:r>
            <a:r>
              <a:rPr lang="en-US" dirty="0" smtClean="0"/>
              <a:t>attainment of </a:t>
            </a:r>
            <a:r>
              <a:rPr lang="en-US" dirty="0"/>
              <a:t>sexual maturity, </a:t>
            </a:r>
            <a:r>
              <a:rPr lang="en-US" dirty="0">
                <a:solidFill>
                  <a:srgbClr val="FF0000"/>
                </a:solidFill>
              </a:rPr>
              <a:t>in males FSH and LH secretions remain constant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880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Regulation of growth and maturation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1077280" cy="514465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Estradiol</a:t>
            </a:r>
            <a:r>
              <a:rPr lang="en-US" dirty="0" smtClean="0"/>
              <a:t> </a:t>
            </a:r>
            <a:r>
              <a:rPr lang="en-US" dirty="0"/>
              <a:t>is produced in the </a:t>
            </a:r>
            <a:r>
              <a:rPr lang="en-US" dirty="0">
                <a:solidFill>
                  <a:srgbClr val="FF0000"/>
                </a:solidFill>
              </a:rPr>
              <a:t>ovaries</a:t>
            </a:r>
            <a:r>
              <a:rPr lang="en-US" dirty="0"/>
              <a:t> and is the most potent </a:t>
            </a:r>
            <a:r>
              <a:rPr lang="en-US" dirty="0" smtClean="0">
                <a:solidFill>
                  <a:srgbClr val="FF0000"/>
                </a:solidFill>
              </a:rPr>
              <a:t>estrogen</a:t>
            </a:r>
            <a:r>
              <a:rPr lang="en-US" dirty="0" smtClean="0"/>
              <a:t> in </a:t>
            </a:r>
            <a:r>
              <a:rPr lang="en-US" dirty="0">
                <a:solidFill>
                  <a:srgbClr val="FF0000"/>
                </a:solidFill>
              </a:rPr>
              <a:t>females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Testosterone</a:t>
            </a:r>
            <a:r>
              <a:rPr lang="en-US" dirty="0"/>
              <a:t> is also present in </a:t>
            </a:r>
            <a:r>
              <a:rPr lang="en-US" dirty="0">
                <a:solidFill>
                  <a:srgbClr val="FF0000"/>
                </a:solidFill>
              </a:rPr>
              <a:t>females</a:t>
            </a:r>
            <a:r>
              <a:rPr lang="en-US" dirty="0"/>
              <a:t>, but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smaller</a:t>
            </a:r>
            <a:r>
              <a:rPr lang="en-US" dirty="0" smtClean="0"/>
              <a:t> </a:t>
            </a:r>
            <a:r>
              <a:rPr lang="en-US" dirty="0"/>
              <a:t>amounts than in boys.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males </a:t>
            </a:r>
            <a:r>
              <a:rPr lang="en-US" dirty="0">
                <a:solidFill>
                  <a:srgbClr val="FF0000"/>
                </a:solidFill>
              </a:rPr>
              <a:t>testosterone</a:t>
            </a:r>
            <a:r>
              <a:rPr lang="en-US" dirty="0"/>
              <a:t> is </a:t>
            </a:r>
            <a:r>
              <a:rPr lang="en-US" dirty="0" smtClean="0"/>
              <a:t>synthesized in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testes</a:t>
            </a:r>
            <a:r>
              <a:rPr lang="en-US" dirty="0"/>
              <a:t>. Although </a:t>
            </a:r>
            <a:r>
              <a:rPr lang="en-US" dirty="0" smtClean="0">
                <a:solidFill>
                  <a:srgbClr val="FF0000"/>
                </a:solidFill>
              </a:rPr>
              <a:t>testosterone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most abundant </a:t>
            </a:r>
            <a:r>
              <a:rPr lang="en-US" dirty="0" smtClean="0"/>
              <a:t>androgen in </a:t>
            </a:r>
            <a:r>
              <a:rPr lang="en-US" dirty="0"/>
              <a:t>males, the </a:t>
            </a:r>
            <a:r>
              <a:rPr lang="en-US" dirty="0">
                <a:solidFill>
                  <a:srgbClr val="FF0000"/>
                </a:solidFill>
              </a:rPr>
              <a:t>most potent androgen </a:t>
            </a:r>
            <a:r>
              <a:rPr lang="en-US" dirty="0"/>
              <a:t>is </a:t>
            </a:r>
            <a:r>
              <a:rPr lang="en-US" dirty="0" err="1"/>
              <a:t>dihydrotestosterone</a:t>
            </a:r>
            <a:r>
              <a:rPr lang="en-US" dirty="0"/>
              <a:t>, </a:t>
            </a:r>
            <a:r>
              <a:rPr lang="en-US" dirty="0" smtClean="0"/>
              <a:t>which is </a:t>
            </a:r>
            <a:r>
              <a:rPr lang="en-US" dirty="0"/>
              <a:t>derived from testosterone</a:t>
            </a:r>
            <a:r>
              <a:rPr lang="en-US" dirty="0" smtClean="0"/>
              <a:t>.</a:t>
            </a:r>
          </a:p>
          <a:p>
            <a:r>
              <a:rPr lang="en-US" dirty="0"/>
              <a:t>During infancy boys </a:t>
            </a:r>
            <a:r>
              <a:rPr lang="en-US" dirty="0" smtClean="0">
                <a:solidFill>
                  <a:srgbClr val="FF0000"/>
                </a:solidFill>
              </a:rPr>
              <a:t>demonstrate higher </a:t>
            </a:r>
            <a:r>
              <a:rPr lang="en-US" dirty="0">
                <a:solidFill>
                  <a:srgbClr val="FF0000"/>
                </a:solidFill>
              </a:rPr>
              <a:t>levels of testosterone than girls</a:t>
            </a:r>
            <a:r>
              <a:rPr lang="en-US" dirty="0"/>
              <a:t>. Compared to infancy, </a:t>
            </a:r>
            <a:r>
              <a:rPr lang="en-US" dirty="0" smtClean="0"/>
              <a:t>levels of </a:t>
            </a:r>
            <a:r>
              <a:rPr lang="en-US" dirty="0">
                <a:solidFill>
                  <a:srgbClr val="FF0000"/>
                </a:solidFill>
              </a:rPr>
              <a:t>testosterone and </a:t>
            </a:r>
            <a:r>
              <a:rPr lang="en-US" dirty="0" smtClean="0">
                <a:solidFill>
                  <a:srgbClr val="FF0000"/>
                </a:solidFill>
              </a:rPr>
              <a:t>estradiol </a:t>
            </a:r>
            <a:r>
              <a:rPr lang="en-US" dirty="0">
                <a:solidFill>
                  <a:srgbClr val="FF0000"/>
                </a:solidFill>
              </a:rPr>
              <a:t>are reduced</a:t>
            </a:r>
            <a:r>
              <a:rPr lang="en-US" dirty="0"/>
              <a:t> during </a:t>
            </a:r>
            <a:r>
              <a:rPr lang="en-US" dirty="0">
                <a:solidFill>
                  <a:srgbClr val="FF0000"/>
                </a:solidFill>
              </a:rPr>
              <a:t>childhood</a:t>
            </a:r>
            <a:r>
              <a:rPr lang="en-US" dirty="0"/>
              <a:t>, </a:t>
            </a:r>
            <a:r>
              <a:rPr lang="en-US" dirty="0" smtClean="0"/>
              <a:t>with no </a:t>
            </a:r>
            <a:r>
              <a:rPr lang="en-US" dirty="0"/>
              <a:t>marked sex differences</a:t>
            </a:r>
            <a:r>
              <a:rPr lang="en-US" dirty="0" smtClean="0"/>
              <a:t>.</a:t>
            </a:r>
          </a:p>
          <a:p>
            <a:r>
              <a:rPr lang="en-US" dirty="0"/>
              <a:t>Both </a:t>
            </a:r>
            <a:r>
              <a:rPr lang="en-US" dirty="0" smtClean="0">
                <a:solidFill>
                  <a:srgbClr val="FF0000"/>
                </a:solidFill>
              </a:rPr>
              <a:t>estradiol </a:t>
            </a:r>
            <a:r>
              <a:rPr lang="en-US" dirty="0">
                <a:solidFill>
                  <a:srgbClr val="FF0000"/>
                </a:solidFill>
              </a:rPr>
              <a:t>and testosterone affect GH production </a:t>
            </a:r>
            <a:r>
              <a:rPr lang="en-US" dirty="0"/>
              <a:t>by </a:t>
            </a:r>
            <a:r>
              <a:rPr lang="en-US" dirty="0" smtClean="0"/>
              <a:t>augmenting GH </a:t>
            </a:r>
            <a:r>
              <a:rPr lang="en-US" dirty="0"/>
              <a:t>pulse amplitude.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6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Growth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sz="4000" dirty="0"/>
              <a:t>Relative </a:t>
            </a:r>
            <a:r>
              <a:rPr lang="en-US" sz="4000" dirty="0" smtClean="0">
                <a:solidFill>
                  <a:srgbClr val="FF0000"/>
                </a:solidFill>
              </a:rPr>
              <a:t>fatness</a:t>
            </a:r>
            <a:r>
              <a:rPr lang="en-US" sz="4000" dirty="0" smtClean="0"/>
              <a:t> (% </a:t>
            </a:r>
            <a:r>
              <a:rPr lang="en-US" sz="4000" dirty="0"/>
              <a:t>fat) </a:t>
            </a:r>
            <a:r>
              <a:rPr lang="en-US" sz="4000" dirty="0">
                <a:solidFill>
                  <a:srgbClr val="FF0000"/>
                </a:solidFill>
              </a:rPr>
              <a:t>increases during childhood </a:t>
            </a:r>
            <a:r>
              <a:rPr lang="en-US" sz="4000" dirty="0"/>
              <a:t>but </a:t>
            </a:r>
            <a:r>
              <a:rPr lang="en-US" sz="4000" dirty="0">
                <a:solidFill>
                  <a:srgbClr val="FF0000"/>
                </a:solidFill>
              </a:rPr>
              <a:t>declines</a:t>
            </a:r>
            <a:r>
              <a:rPr lang="en-US" sz="4000" dirty="0"/>
              <a:t> during </a:t>
            </a:r>
            <a:r>
              <a:rPr lang="en-US" sz="4000" dirty="0" smtClean="0"/>
              <a:t>adolescence in </a:t>
            </a:r>
            <a:r>
              <a:rPr lang="en-US" sz="4000" dirty="0">
                <a:solidFill>
                  <a:srgbClr val="FF0000"/>
                </a:solidFill>
              </a:rPr>
              <a:t>males</a:t>
            </a:r>
            <a:r>
              <a:rPr lang="en-US" sz="4000" dirty="0"/>
              <a:t> and continues to increase at a slower pace in females </a:t>
            </a:r>
            <a:r>
              <a:rPr lang="en-US" sz="4000" dirty="0" smtClean="0"/>
              <a:t>during adolescence</a:t>
            </a:r>
            <a:r>
              <a:rPr lang="en-US" sz="4000" dirty="0"/>
              <a:t>. The </a:t>
            </a:r>
            <a:r>
              <a:rPr lang="en-US" sz="4000" dirty="0">
                <a:solidFill>
                  <a:srgbClr val="FF0000"/>
                </a:solidFill>
              </a:rPr>
              <a:t>decline in % fat in males </a:t>
            </a:r>
            <a:r>
              <a:rPr lang="en-US" sz="4000" dirty="0"/>
              <a:t>is due to the </a:t>
            </a:r>
            <a:r>
              <a:rPr lang="en-US" sz="4000" dirty="0" smtClean="0"/>
              <a:t>rapid growth </a:t>
            </a:r>
            <a:r>
              <a:rPr lang="en-US" sz="4000" dirty="0"/>
              <a:t>in </a:t>
            </a:r>
            <a:r>
              <a:rPr lang="en-US" sz="4000" dirty="0">
                <a:solidFill>
                  <a:srgbClr val="FF0000"/>
                </a:solidFill>
              </a:rPr>
              <a:t>FFM</a:t>
            </a:r>
            <a:r>
              <a:rPr lang="en-US" sz="4000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393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/>
          <a:lstStyle/>
          <a:p>
            <a:r>
              <a:rPr lang="en-US" b="1" dirty="0"/>
              <a:t>Regulation of growth and maturation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855"/>
            <a:ext cx="11077280" cy="5144654"/>
          </a:xfrm>
        </p:spPr>
        <p:txBody>
          <a:bodyPr>
            <a:noAutofit/>
          </a:bodyPr>
          <a:lstStyle/>
          <a:p>
            <a:r>
              <a:rPr lang="en-US" dirty="0"/>
              <a:t>Thus, the </a:t>
            </a:r>
            <a:r>
              <a:rPr lang="en-US" dirty="0" err="1" smtClean="0">
                <a:solidFill>
                  <a:srgbClr val="FF0000"/>
                </a:solidFill>
              </a:rPr>
              <a:t>somatotropic</a:t>
            </a:r>
            <a:r>
              <a:rPr lang="en-US" dirty="0" smtClean="0">
                <a:solidFill>
                  <a:srgbClr val="FF0000"/>
                </a:solidFill>
              </a:rPr>
              <a:t> axis </a:t>
            </a:r>
            <a:r>
              <a:rPr lang="en-US" dirty="0">
                <a:solidFill>
                  <a:srgbClr val="FF0000"/>
                </a:solidFill>
              </a:rPr>
              <a:t>and the HPG axis function </a:t>
            </a:r>
            <a:r>
              <a:rPr lang="en-US" dirty="0"/>
              <a:t>synergistically in </a:t>
            </a:r>
            <a:r>
              <a:rPr lang="en-US" dirty="0" smtClean="0"/>
              <a:t>promoting the </a:t>
            </a:r>
            <a:r>
              <a:rPr lang="en-US" dirty="0"/>
              <a:t>adolescent growth spurt</a:t>
            </a:r>
            <a:r>
              <a:rPr lang="en-US" dirty="0" smtClean="0"/>
              <a:t>.</a:t>
            </a:r>
          </a:p>
          <a:p>
            <a:r>
              <a:rPr lang="en-US" dirty="0"/>
              <a:t>During </a:t>
            </a:r>
            <a:r>
              <a:rPr lang="en-US" dirty="0" smtClean="0">
                <a:solidFill>
                  <a:srgbClr val="FF0000"/>
                </a:solidFill>
              </a:rPr>
              <a:t>puberty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males</a:t>
            </a:r>
            <a:r>
              <a:rPr lang="en-US" dirty="0" smtClean="0"/>
              <a:t> </a:t>
            </a:r>
            <a:r>
              <a:rPr lang="en-US" dirty="0"/>
              <a:t>experience a dramatic </a:t>
            </a:r>
            <a:r>
              <a:rPr lang="en-US" dirty="0">
                <a:solidFill>
                  <a:srgbClr val="FF0000"/>
                </a:solidFill>
              </a:rPr>
              <a:t>growth</a:t>
            </a:r>
            <a:r>
              <a:rPr lang="en-US" dirty="0"/>
              <a:t> spurt in </a:t>
            </a:r>
            <a:r>
              <a:rPr lang="en-US" dirty="0">
                <a:solidFill>
                  <a:srgbClr val="FF0000"/>
                </a:solidFill>
              </a:rPr>
              <a:t>muscle</a:t>
            </a:r>
            <a:r>
              <a:rPr lang="en-US" dirty="0"/>
              <a:t> and fat- </a:t>
            </a:r>
            <a:r>
              <a:rPr lang="en-US" dirty="0" smtClean="0"/>
              <a:t>free mass</a:t>
            </a:r>
            <a:r>
              <a:rPr lang="en-US" dirty="0"/>
              <a:t>, primarily due to the </a:t>
            </a:r>
            <a:r>
              <a:rPr lang="en-US" dirty="0">
                <a:solidFill>
                  <a:srgbClr val="FF0000"/>
                </a:solidFill>
              </a:rPr>
              <a:t>rise</a:t>
            </a:r>
            <a:r>
              <a:rPr lang="en-US" dirty="0"/>
              <a:t> in circulating levels of </a:t>
            </a:r>
            <a:r>
              <a:rPr lang="en-US" dirty="0" smtClean="0">
                <a:solidFill>
                  <a:srgbClr val="FF0000"/>
                </a:solidFill>
              </a:rPr>
              <a:t>testosterone</a:t>
            </a:r>
            <a:r>
              <a:rPr lang="en-US" dirty="0" smtClean="0"/>
              <a:t>. The </a:t>
            </a:r>
            <a:r>
              <a:rPr lang="en-US" dirty="0"/>
              <a:t>more modest gain of </a:t>
            </a:r>
            <a:r>
              <a:rPr lang="en-US" dirty="0">
                <a:solidFill>
                  <a:srgbClr val="FF0000"/>
                </a:solidFill>
              </a:rPr>
              <a:t>muscle mass during puberty </a:t>
            </a:r>
            <a:r>
              <a:rPr lang="en-US" dirty="0"/>
              <a:t>in </a:t>
            </a:r>
            <a:r>
              <a:rPr lang="en-US" dirty="0" smtClean="0">
                <a:solidFill>
                  <a:srgbClr val="FF0000"/>
                </a:solidFill>
              </a:rPr>
              <a:t>females</a:t>
            </a:r>
            <a:r>
              <a:rPr lang="en-US" dirty="0" smtClean="0"/>
              <a:t> is </a:t>
            </a:r>
            <a:r>
              <a:rPr lang="en-US" dirty="0"/>
              <a:t>primarily caused by the lower levels of </a:t>
            </a:r>
            <a:r>
              <a:rPr lang="en-US" dirty="0">
                <a:solidFill>
                  <a:srgbClr val="FF0000"/>
                </a:solidFill>
              </a:rPr>
              <a:t>adrenal androgens </a:t>
            </a:r>
            <a:r>
              <a:rPr lang="en-US" dirty="0"/>
              <a:t>produced</a:t>
            </a:r>
            <a:r>
              <a:rPr lang="en-US" dirty="0" smtClean="0"/>
              <a:t>.</a:t>
            </a:r>
          </a:p>
          <a:p>
            <a:r>
              <a:rPr lang="en-US" dirty="0"/>
              <a:t>As discussed, </a:t>
            </a:r>
            <a:r>
              <a:rPr lang="en-US" dirty="0">
                <a:solidFill>
                  <a:srgbClr val="FF0000"/>
                </a:solidFill>
              </a:rPr>
              <a:t>androgens and </a:t>
            </a:r>
            <a:r>
              <a:rPr lang="en-US" dirty="0" err="1">
                <a:solidFill>
                  <a:srgbClr val="FF0000"/>
                </a:solidFill>
              </a:rPr>
              <a:t>oestrogens</a:t>
            </a:r>
            <a:r>
              <a:rPr lang="en-US" dirty="0">
                <a:solidFill>
                  <a:srgbClr val="FF0000"/>
                </a:solidFill>
              </a:rPr>
              <a:t> also </a:t>
            </a:r>
            <a:r>
              <a:rPr lang="en-US" dirty="0"/>
              <a:t>promote </a:t>
            </a:r>
            <a:r>
              <a:rPr lang="en-US" dirty="0" smtClean="0"/>
              <a:t>bone growth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skeletal</a:t>
            </a:r>
            <a:r>
              <a:rPr lang="en-US" dirty="0"/>
              <a:t> maturation. Androgens stimulate </a:t>
            </a:r>
            <a:r>
              <a:rPr lang="en-US" dirty="0" smtClean="0"/>
              <a:t>longitudinal growth </a:t>
            </a:r>
            <a:r>
              <a:rPr lang="en-US" dirty="0"/>
              <a:t>and increased thickness of bones.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170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>
            <a:normAutofit fontScale="90000"/>
          </a:bodyPr>
          <a:lstStyle/>
          <a:p>
            <a:r>
              <a:rPr lang="en-US" dirty="0"/>
              <a:t>The hypothalamic- pituitary- gonadal axis and its principal </a:t>
            </a:r>
            <a:r>
              <a:rPr lang="en-US" dirty="0" smtClean="0"/>
              <a:t>hormones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690" y="1352608"/>
            <a:ext cx="7916138" cy="5368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23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>
            <a:normAutofit/>
          </a:bodyPr>
          <a:lstStyle/>
          <a:p>
            <a:r>
              <a:rPr lang="en-US" b="1" dirty="0"/>
              <a:t>Biological maturity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765"/>
            <a:ext cx="10515600" cy="49231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considering </a:t>
            </a:r>
            <a:r>
              <a:rPr lang="en-US" dirty="0"/>
              <a:t>how to </a:t>
            </a:r>
            <a:r>
              <a:rPr lang="en-US" dirty="0">
                <a:solidFill>
                  <a:srgbClr val="FF0000"/>
                </a:solidFill>
              </a:rPr>
              <a:t>assess biological maturation</a:t>
            </a:r>
            <a:r>
              <a:rPr lang="en-US" dirty="0"/>
              <a:t> it is important </a:t>
            </a:r>
            <a:r>
              <a:rPr lang="en-US" dirty="0" smtClean="0"/>
              <a:t>to understand </a:t>
            </a:r>
            <a:r>
              <a:rPr lang="en-US" dirty="0"/>
              <a:t>that </a:t>
            </a:r>
            <a:r>
              <a:rPr lang="en-US" dirty="0">
                <a:solidFill>
                  <a:srgbClr val="FF0000"/>
                </a:solidFill>
              </a:rPr>
              <a:t>1 year of chronological time </a:t>
            </a:r>
            <a:r>
              <a:rPr lang="en-US" dirty="0"/>
              <a:t>does not equal </a:t>
            </a:r>
            <a:r>
              <a:rPr lang="en-US" dirty="0">
                <a:solidFill>
                  <a:srgbClr val="FF0000"/>
                </a:solidFill>
              </a:rPr>
              <a:t>1 </a:t>
            </a:r>
            <a:r>
              <a:rPr lang="en-US" dirty="0" smtClean="0">
                <a:solidFill>
                  <a:srgbClr val="FF0000"/>
                </a:solidFill>
              </a:rPr>
              <a:t>year of </a:t>
            </a:r>
            <a:r>
              <a:rPr lang="en-US" dirty="0">
                <a:solidFill>
                  <a:srgbClr val="FF0000"/>
                </a:solidFill>
              </a:rPr>
              <a:t>maturational time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maturity </a:t>
            </a:r>
            <a:r>
              <a:rPr lang="en-US" dirty="0" smtClean="0">
                <a:solidFill>
                  <a:srgbClr val="FF0000"/>
                </a:solidFill>
              </a:rPr>
              <a:t>indicator chosen </a:t>
            </a:r>
            <a:r>
              <a:rPr lang="en-US" dirty="0"/>
              <a:t>should be any </a:t>
            </a:r>
            <a:r>
              <a:rPr lang="en-US" dirty="0">
                <a:solidFill>
                  <a:srgbClr val="FF0000"/>
                </a:solidFill>
              </a:rPr>
              <a:t>definable</a:t>
            </a:r>
            <a:r>
              <a:rPr lang="en-US" dirty="0"/>
              <a:t> and sequential change in </a:t>
            </a:r>
            <a:r>
              <a:rPr lang="en-US" dirty="0" smtClean="0"/>
              <a:t>any part </a:t>
            </a:r>
            <a:r>
              <a:rPr lang="en-US" dirty="0"/>
              <a:t>of the body that is characteristic of the progression of the </a:t>
            </a:r>
            <a:r>
              <a:rPr lang="en-US" dirty="0" smtClean="0">
                <a:solidFill>
                  <a:srgbClr val="FF0000"/>
                </a:solidFill>
              </a:rPr>
              <a:t>body from </a:t>
            </a:r>
            <a:r>
              <a:rPr lang="en-US" dirty="0">
                <a:solidFill>
                  <a:srgbClr val="FF0000"/>
                </a:solidFill>
              </a:rPr>
              <a:t>immaturity to </a:t>
            </a:r>
            <a:r>
              <a:rPr lang="en-US" dirty="0" smtClean="0">
                <a:solidFill>
                  <a:srgbClr val="FF0000"/>
                </a:solidFill>
              </a:rPr>
              <a:t>maturity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most commonly used </a:t>
            </a:r>
            <a:r>
              <a:rPr lang="en-US" dirty="0" smtClean="0">
                <a:solidFill>
                  <a:srgbClr val="FF0000"/>
                </a:solidFill>
              </a:rPr>
              <a:t>methods </a:t>
            </a:r>
            <a:r>
              <a:rPr lang="en-US" dirty="0" smtClean="0"/>
              <a:t>to </a:t>
            </a:r>
            <a:r>
              <a:rPr lang="en-US" dirty="0"/>
              <a:t>assess maturity or pubertal events are: </a:t>
            </a:r>
            <a:r>
              <a:rPr lang="en-US" dirty="0">
                <a:solidFill>
                  <a:srgbClr val="FF0000"/>
                </a:solidFill>
              </a:rPr>
              <a:t>skeletal</a:t>
            </a:r>
            <a:r>
              <a:rPr lang="en-US" dirty="0"/>
              <a:t> maturity, </a:t>
            </a:r>
            <a:r>
              <a:rPr lang="en-US" dirty="0" smtClean="0">
                <a:solidFill>
                  <a:srgbClr val="FF0000"/>
                </a:solidFill>
              </a:rPr>
              <a:t>sexual</a:t>
            </a:r>
            <a:r>
              <a:rPr lang="en-US" dirty="0" smtClean="0"/>
              <a:t> maturity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biochemical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hormonal</a:t>
            </a:r>
            <a:r>
              <a:rPr lang="en-US" dirty="0"/>
              <a:t> maturity, </a:t>
            </a:r>
            <a:r>
              <a:rPr lang="en-US" dirty="0">
                <a:solidFill>
                  <a:srgbClr val="FF0000"/>
                </a:solidFill>
              </a:rPr>
              <a:t>somatic</a:t>
            </a:r>
            <a:r>
              <a:rPr lang="en-US" dirty="0"/>
              <a:t> or </a:t>
            </a:r>
            <a:r>
              <a:rPr lang="en-US" dirty="0" smtClean="0">
                <a:solidFill>
                  <a:srgbClr val="FF0000"/>
                </a:solidFill>
              </a:rPr>
              <a:t>morphological</a:t>
            </a:r>
            <a:r>
              <a:rPr lang="en-US" dirty="0" smtClean="0"/>
              <a:t> maturity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dental</a:t>
            </a:r>
            <a:r>
              <a:rPr lang="en-US" dirty="0"/>
              <a:t> maturity</a:t>
            </a:r>
            <a:r>
              <a:rPr lang="en-US" dirty="0" smtClean="0"/>
              <a:t>.</a:t>
            </a:r>
          </a:p>
          <a:p>
            <a:r>
              <a:rPr lang="en-US" dirty="0"/>
              <a:t>However, the </a:t>
            </a:r>
            <a:r>
              <a:rPr lang="en-US" dirty="0">
                <a:solidFill>
                  <a:srgbClr val="FF0000"/>
                </a:solidFill>
              </a:rPr>
              <a:t>timing of pubertal events </a:t>
            </a:r>
            <a:r>
              <a:rPr lang="en-US" dirty="0" smtClean="0">
                <a:solidFill>
                  <a:srgbClr val="FF0000"/>
                </a:solidFill>
              </a:rPr>
              <a:t>varies</a:t>
            </a:r>
            <a:r>
              <a:rPr lang="en-US" dirty="0" smtClean="0"/>
              <a:t> between </a:t>
            </a:r>
            <a:r>
              <a:rPr lang="en-US" dirty="0"/>
              <a:t>individuals of </a:t>
            </a:r>
            <a:r>
              <a:rPr lang="en-US" dirty="0">
                <a:solidFill>
                  <a:srgbClr val="FF0000"/>
                </a:solidFill>
              </a:rPr>
              <a:t>the same sex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75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1108364"/>
          </a:xfrm>
        </p:spPr>
        <p:txBody>
          <a:bodyPr>
            <a:normAutofit/>
          </a:bodyPr>
          <a:lstStyle/>
          <a:p>
            <a:r>
              <a:rPr lang="en-US" b="1" dirty="0"/>
              <a:t>Biological maturity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765"/>
            <a:ext cx="10515600" cy="4923198"/>
          </a:xfrm>
        </p:spPr>
        <p:txBody>
          <a:bodyPr>
            <a:normAutofit/>
          </a:bodyPr>
          <a:lstStyle/>
          <a:p>
            <a:r>
              <a:rPr lang="en-US" dirty="0"/>
              <a:t>Furthermore, although </a:t>
            </a:r>
            <a:r>
              <a:rPr lang="en-US" dirty="0">
                <a:solidFill>
                  <a:srgbClr val="FF0000"/>
                </a:solidFill>
              </a:rPr>
              <a:t>sexual maturation and skeletal </a:t>
            </a:r>
            <a:r>
              <a:rPr lang="en-US" dirty="0" smtClean="0">
                <a:solidFill>
                  <a:srgbClr val="FF0000"/>
                </a:solidFill>
              </a:rPr>
              <a:t>development are </a:t>
            </a:r>
            <a:r>
              <a:rPr lang="en-US" dirty="0">
                <a:solidFill>
                  <a:srgbClr val="FF0000"/>
                </a:solidFill>
              </a:rPr>
              <a:t>associated</a:t>
            </a:r>
            <a:r>
              <a:rPr lang="en-US" dirty="0"/>
              <a:t>, an individual in </a:t>
            </a:r>
            <a:r>
              <a:rPr lang="en-US" dirty="0">
                <a:solidFill>
                  <a:srgbClr val="FF0000"/>
                </a:solidFill>
              </a:rPr>
              <a:t>one stage of </a:t>
            </a:r>
            <a:r>
              <a:rPr lang="en-US" dirty="0" smtClean="0">
                <a:solidFill>
                  <a:srgbClr val="FF0000"/>
                </a:solidFill>
              </a:rPr>
              <a:t>secondary sexual </a:t>
            </a:r>
            <a:r>
              <a:rPr lang="en-US" dirty="0"/>
              <a:t>development </a:t>
            </a:r>
            <a:r>
              <a:rPr lang="en-US" dirty="0">
                <a:solidFill>
                  <a:srgbClr val="FF0000"/>
                </a:solidFill>
              </a:rPr>
              <a:t>cannot be assumed</a:t>
            </a:r>
            <a:r>
              <a:rPr lang="en-US" dirty="0"/>
              <a:t> to be in a set stage of </a:t>
            </a:r>
            <a:r>
              <a:rPr lang="en-US" dirty="0" smtClean="0">
                <a:solidFill>
                  <a:srgbClr val="FF0000"/>
                </a:solidFill>
              </a:rPr>
              <a:t>skeletal</a:t>
            </a:r>
            <a:r>
              <a:rPr lang="en-US" dirty="0" smtClean="0"/>
              <a:t> development.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141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65" y="381357"/>
            <a:ext cx="2159524" cy="11083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Biological maturity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225" y="249381"/>
            <a:ext cx="9447565" cy="6008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0372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65" y="381357"/>
            <a:ext cx="2159524" cy="11083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Biological maturity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689" y="128800"/>
            <a:ext cx="9623177" cy="6094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6311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04" y="249382"/>
            <a:ext cx="11604396" cy="1108364"/>
          </a:xfrm>
        </p:spPr>
        <p:txBody>
          <a:bodyPr>
            <a:normAutofit/>
          </a:bodyPr>
          <a:lstStyle/>
          <a:p>
            <a:r>
              <a:rPr lang="en-US" b="1" dirty="0"/>
              <a:t>Relationship of maturity to body </a:t>
            </a:r>
            <a:r>
              <a:rPr lang="en-US" b="1" dirty="0" smtClean="0"/>
              <a:t>size and </a:t>
            </a:r>
            <a:r>
              <a:rPr lang="en-US" b="1" dirty="0"/>
              <a:t>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/>
          </a:bodyPr>
          <a:lstStyle/>
          <a:p>
            <a:r>
              <a:rPr lang="en-US" dirty="0"/>
              <a:t>It is clear that a </a:t>
            </a:r>
            <a:r>
              <a:rPr lang="en-US" dirty="0">
                <a:solidFill>
                  <a:srgbClr val="FF0000"/>
                </a:solidFill>
              </a:rPr>
              <a:t>child’s maturity status </a:t>
            </a:r>
            <a:r>
              <a:rPr lang="en-US" dirty="0"/>
              <a:t>will influence measures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growth </a:t>
            </a:r>
            <a:r>
              <a:rPr lang="en-US" dirty="0">
                <a:solidFill>
                  <a:srgbClr val="FF0000"/>
                </a:solidFill>
              </a:rPr>
              <a:t>and performance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Early </a:t>
            </a:r>
            <a:r>
              <a:rPr lang="en-US" dirty="0">
                <a:solidFill>
                  <a:srgbClr val="FF0000"/>
                </a:solidFill>
              </a:rPr>
              <a:t>maturing individuals </a:t>
            </a:r>
            <a:r>
              <a:rPr lang="en-US" dirty="0"/>
              <a:t>of both </a:t>
            </a:r>
            <a:r>
              <a:rPr lang="en-US" dirty="0" smtClean="0"/>
              <a:t>sexes are </a:t>
            </a:r>
            <a:r>
              <a:rPr lang="en-US" dirty="0">
                <a:solidFill>
                  <a:srgbClr val="FF0000"/>
                </a:solidFill>
              </a:rPr>
              <a:t>taller and heavier </a:t>
            </a:r>
            <a:r>
              <a:rPr lang="en-US" dirty="0"/>
              <a:t>than those of the same chronological age </a:t>
            </a:r>
            <a:r>
              <a:rPr lang="en-US" dirty="0" smtClean="0"/>
              <a:t>who mature </a:t>
            </a:r>
            <a:r>
              <a:rPr lang="en-US" dirty="0"/>
              <a:t>at an average or late rate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Studies</a:t>
            </a:r>
            <a:r>
              <a:rPr lang="en-US" dirty="0"/>
              <a:t> have repeatedly </a:t>
            </a:r>
            <a:r>
              <a:rPr lang="en-US" dirty="0">
                <a:solidFill>
                  <a:srgbClr val="FF0000"/>
                </a:solidFill>
              </a:rPr>
              <a:t>shown little </a:t>
            </a:r>
            <a:r>
              <a:rPr lang="en-US" dirty="0" smtClean="0">
                <a:solidFill>
                  <a:srgbClr val="FF0000"/>
                </a:solidFill>
              </a:rPr>
              <a:t>or no </a:t>
            </a:r>
            <a:r>
              <a:rPr lang="en-US" dirty="0">
                <a:solidFill>
                  <a:srgbClr val="FF0000"/>
                </a:solidFill>
              </a:rPr>
              <a:t>correlation </a:t>
            </a:r>
            <a:r>
              <a:rPr lang="en-US" dirty="0"/>
              <a:t>between the </a:t>
            </a:r>
            <a:r>
              <a:rPr lang="en-US" dirty="0">
                <a:solidFill>
                  <a:srgbClr val="FF0000"/>
                </a:solidFill>
              </a:rPr>
              <a:t>timing</a:t>
            </a:r>
            <a:r>
              <a:rPr lang="en-US" dirty="0"/>
              <a:t> of the adolescent </a:t>
            </a:r>
            <a:r>
              <a:rPr lang="en-US" dirty="0">
                <a:solidFill>
                  <a:srgbClr val="FF0000"/>
                </a:solidFill>
              </a:rPr>
              <a:t>growth </a:t>
            </a:r>
            <a:r>
              <a:rPr lang="en-US" dirty="0" smtClean="0">
                <a:solidFill>
                  <a:srgbClr val="FF0000"/>
                </a:solidFill>
              </a:rPr>
              <a:t>spurt </a:t>
            </a:r>
            <a:r>
              <a:rPr lang="en-US" dirty="0" smtClean="0"/>
              <a:t>(i.e</a:t>
            </a:r>
            <a:r>
              <a:rPr lang="en-US" dirty="0"/>
              <a:t>. maturity status) and adult </a:t>
            </a:r>
            <a:r>
              <a:rPr lang="en-US" dirty="0">
                <a:solidFill>
                  <a:srgbClr val="FF0000"/>
                </a:solidFill>
              </a:rPr>
              <a:t>stature</a:t>
            </a:r>
            <a:r>
              <a:rPr lang="en-US" dirty="0"/>
              <a:t>, suggesting that early, </a:t>
            </a:r>
            <a:r>
              <a:rPr lang="en-US" dirty="0" smtClean="0"/>
              <a:t>average, and </a:t>
            </a:r>
            <a:r>
              <a:rPr lang="en-US" dirty="0"/>
              <a:t>late maturing children reach, on average, </a:t>
            </a:r>
            <a:r>
              <a:rPr lang="en-US" dirty="0">
                <a:solidFill>
                  <a:srgbClr val="FF0000"/>
                </a:solidFill>
              </a:rPr>
              <a:t>the same </a:t>
            </a:r>
            <a:r>
              <a:rPr lang="en-US" dirty="0" smtClean="0">
                <a:solidFill>
                  <a:srgbClr val="FF0000"/>
                </a:solidFill>
              </a:rPr>
              <a:t>adult height</a:t>
            </a:r>
            <a:r>
              <a:rPr lang="en-US" dirty="0" smtClean="0"/>
              <a:t>.</a:t>
            </a:r>
          </a:p>
          <a:p>
            <a:r>
              <a:rPr lang="en-US" dirty="0"/>
              <a:t>This is </a:t>
            </a:r>
            <a:r>
              <a:rPr lang="en-US" dirty="0">
                <a:solidFill>
                  <a:srgbClr val="FF0000"/>
                </a:solidFill>
              </a:rPr>
              <a:t>not the same for weight</a:t>
            </a:r>
            <a:r>
              <a:rPr lang="en-US" dirty="0"/>
              <a:t>. Early maturing </a:t>
            </a:r>
            <a:r>
              <a:rPr lang="en-US" dirty="0" smtClean="0"/>
              <a:t>individuals have</a:t>
            </a:r>
            <a:r>
              <a:rPr lang="en-US" dirty="0"/>
              <a:t>, on average, greater body weights as young adults.</a:t>
            </a:r>
          </a:p>
        </p:txBody>
      </p:sp>
    </p:spTree>
    <p:extLst>
      <p:ext uri="{BB962C8B-B14F-4D97-AF65-F5344CB8AC3E}">
        <p14:creationId xmlns:p14="http://schemas.microsoft.com/office/powerpoint/2010/main" val="42057811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04" y="249382"/>
            <a:ext cx="11604396" cy="1108364"/>
          </a:xfrm>
        </p:spPr>
        <p:txBody>
          <a:bodyPr>
            <a:normAutofit/>
          </a:bodyPr>
          <a:lstStyle/>
          <a:p>
            <a:r>
              <a:rPr lang="en-US" b="1" dirty="0"/>
              <a:t>Relationship of maturity to body </a:t>
            </a:r>
            <a:r>
              <a:rPr lang="en-US" b="1" dirty="0" smtClean="0"/>
              <a:t>size and </a:t>
            </a:r>
            <a:r>
              <a:rPr lang="en-US" b="1" dirty="0"/>
              <a:t>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Early maturing </a:t>
            </a:r>
            <a:r>
              <a:rPr lang="en-US" dirty="0">
                <a:solidFill>
                  <a:srgbClr val="FF0000"/>
                </a:solidFill>
              </a:rPr>
              <a:t>individuals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late</a:t>
            </a:r>
            <a:r>
              <a:rPr lang="en-US" dirty="0"/>
              <a:t> maturing individuals also </a:t>
            </a:r>
            <a:r>
              <a:rPr lang="en-US" dirty="0">
                <a:solidFill>
                  <a:srgbClr val="FF0000"/>
                </a:solidFill>
              </a:rPr>
              <a:t>vary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body </a:t>
            </a:r>
            <a:r>
              <a:rPr lang="en-US" dirty="0">
                <a:solidFill>
                  <a:srgbClr val="FF0000"/>
                </a:solidFill>
              </a:rPr>
              <a:t>shape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Late </a:t>
            </a:r>
            <a:r>
              <a:rPr lang="en-US" dirty="0" err="1">
                <a:solidFill>
                  <a:srgbClr val="FF0000"/>
                </a:solidFill>
              </a:rPr>
              <a:t>maturers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tend to have relatively </a:t>
            </a:r>
            <a:r>
              <a:rPr lang="en-US" dirty="0">
                <a:solidFill>
                  <a:srgbClr val="FF0000"/>
                </a:solidFill>
              </a:rPr>
              <a:t>longer legs </a:t>
            </a:r>
            <a:r>
              <a:rPr lang="en-US" dirty="0"/>
              <a:t>(</a:t>
            </a:r>
            <a:r>
              <a:rPr lang="en-US" dirty="0" smtClean="0"/>
              <a:t>i.e. legs </a:t>
            </a:r>
            <a:r>
              <a:rPr lang="en-US" dirty="0"/>
              <a:t>account for a greater percentage of adult stature) </a:t>
            </a:r>
            <a:r>
              <a:rPr lang="en-US" dirty="0">
                <a:solidFill>
                  <a:srgbClr val="FF0000"/>
                </a:solidFill>
              </a:rPr>
              <a:t>than </a:t>
            </a:r>
            <a:r>
              <a:rPr lang="en-US" dirty="0" smtClean="0">
                <a:solidFill>
                  <a:srgbClr val="FF0000"/>
                </a:solidFill>
              </a:rPr>
              <a:t>early </a:t>
            </a:r>
            <a:r>
              <a:rPr lang="en-US" dirty="0" err="1" smtClean="0">
                <a:solidFill>
                  <a:srgbClr val="FF0000"/>
                </a:solidFill>
              </a:rPr>
              <a:t>maturers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Furthermore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early maturing girls and boys </a:t>
            </a:r>
            <a:r>
              <a:rPr lang="en-US" dirty="0"/>
              <a:t>tend to </a:t>
            </a:r>
            <a:r>
              <a:rPr lang="en-US" dirty="0" smtClean="0"/>
              <a:t>have relatively </a:t>
            </a:r>
            <a:r>
              <a:rPr lang="en-US" dirty="0">
                <a:solidFill>
                  <a:srgbClr val="FF0000"/>
                </a:solidFill>
              </a:rPr>
              <a:t>wider hips and relatively narrower shoulders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contrast, </a:t>
            </a:r>
            <a:r>
              <a:rPr lang="en-US" dirty="0" smtClean="0">
                <a:solidFill>
                  <a:srgbClr val="FF0000"/>
                </a:solidFill>
              </a:rPr>
              <a:t>late </a:t>
            </a:r>
            <a:r>
              <a:rPr lang="en-US" dirty="0">
                <a:solidFill>
                  <a:srgbClr val="FF0000"/>
                </a:solidFill>
              </a:rPr>
              <a:t>maturing </a:t>
            </a:r>
            <a:r>
              <a:rPr lang="en-US" dirty="0"/>
              <a:t>individuals tend to have relatively narrower hips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relatively </a:t>
            </a:r>
            <a:r>
              <a:rPr lang="en-US" dirty="0">
                <a:solidFill>
                  <a:srgbClr val="FF0000"/>
                </a:solidFill>
              </a:rPr>
              <a:t>wider shoulders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In both sexes early</a:t>
            </a:r>
            <a:r>
              <a:rPr lang="en-US" dirty="0"/>
              <a:t> </a:t>
            </a:r>
            <a:r>
              <a:rPr lang="en-US" dirty="0" smtClean="0"/>
              <a:t>maturing youngsters </a:t>
            </a:r>
            <a:r>
              <a:rPr lang="en-US" dirty="0"/>
              <a:t>have, on average, larger measurements of </a:t>
            </a:r>
            <a:r>
              <a:rPr lang="en-US" dirty="0" smtClean="0">
                <a:solidFill>
                  <a:srgbClr val="FF0000"/>
                </a:solidFill>
              </a:rPr>
              <a:t>muscle and </a:t>
            </a:r>
            <a:r>
              <a:rPr lang="en-US" dirty="0">
                <a:solidFill>
                  <a:srgbClr val="FF0000"/>
                </a:solidFill>
              </a:rPr>
              <a:t>fat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1242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04" y="249382"/>
            <a:ext cx="11604396" cy="1108364"/>
          </a:xfrm>
        </p:spPr>
        <p:txBody>
          <a:bodyPr>
            <a:normAutofit/>
          </a:bodyPr>
          <a:lstStyle/>
          <a:p>
            <a:r>
              <a:rPr lang="en-US" b="1" dirty="0"/>
              <a:t>Relationship of maturity to body </a:t>
            </a:r>
            <a:r>
              <a:rPr lang="en-US" b="1" dirty="0" smtClean="0"/>
              <a:t>size and </a:t>
            </a:r>
            <a:r>
              <a:rPr lang="en-US" b="1" dirty="0"/>
              <a:t>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summary, </a:t>
            </a:r>
            <a:r>
              <a:rPr lang="en-US" dirty="0">
                <a:solidFill>
                  <a:srgbClr val="FF0000"/>
                </a:solidFill>
              </a:rPr>
              <a:t>at any given chronological age </a:t>
            </a:r>
            <a:r>
              <a:rPr lang="en-US" dirty="0"/>
              <a:t>during </a:t>
            </a:r>
            <a:r>
              <a:rPr lang="en-US" dirty="0" smtClean="0"/>
              <a:t>adolescence, </a:t>
            </a:r>
            <a:r>
              <a:rPr lang="en-US" dirty="0" smtClean="0">
                <a:solidFill>
                  <a:srgbClr val="FF0000"/>
                </a:solidFill>
              </a:rPr>
              <a:t>early</a:t>
            </a:r>
            <a:r>
              <a:rPr lang="en-US" dirty="0" smtClean="0"/>
              <a:t> </a:t>
            </a:r>
            <a:r>
              <a:rPr lang="en-US" dirty="0"/>
              <a:t>maturing boys and girls are on average </a:t>
            </a:r>
            <a:r>
              <a:rPr lang="en-US" dirty="0">
                <a:solidFill>
                  <a:srgbClr val="FF0000"/>
                </a:solidFill>
              </a:rPr>
              <a:t>taller, heavier, </a:t>
            </a:r>
            <a:r>
              <a:rPr lang="en-US" dirty="0" smtClean="0">
                <a:solidFill>
                  <a:srgbClr val="FF0000"/>
                </a:solidFill>
              </a:rPr>
              <a:t>have greater </a:t>
            </a:r>
            <a:r>
              <a:rPr lang="en-US" dirty="0">
                <a:solidFill>
                  <a:srgbClr val="FF0000"/>
                </a:solidFill>
              </a:rPr>
              <a:t>fat- free mass (especially in boys), total body fat, and </a:t>
            </a:r>
            <a:r>
              <a:rPr lang="en-US" dirty="0" smtClean="0">
                <a:solidFill>
                  <a:srgbClr val="FF0000"/>
                </a:solidFill>
              </a:rPr>
              <a:t>percent body </a:t>
            </a:r>
            <a:r>
              <a:rPr lang="en-US" dirty="0">
                <a:solidFill>
                  <a:srgbClr val="FF0000"/>
                </a:solidFill>
              </a:rPr>
              <a:t>fat (especially in girls) than their less mature peers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maturity- </a:t>
            </a:r>
            <a:r>
              <a:rPr lang="en-US" dirty="0">
                <a:solidFill>
                  <a:srgbClr val="FF0000"/>
                </a:solidFill>
              </a:rPr>
              <a:t>associated differences in body size and body </a:t>
            </a:r>
            <a:r>
              <a:rPr lang="en-US" dirty="0" smtClean="0">
                <a:solidFill>
                  <a:srgbClr val="FF0000"/>
                </a:solidFill>
              </a:rPr>
              <a:t>composition </a:t>
            </a:r>
            <a:r>
              <a:rPr lang="en-US" dirty="0" smtClean="0"/>
              <a:t>are </a:t>
            </a:r>
            <a:r>
              <a:rPr lang="en-US" dirty="0"/>
              <a:t>especially marked during adolescence and influence </a:t>
            </a:r>
            <a:r>
              <a:rPr lang="en-US" dirty="0" smtClean="0">
                <a:solidFill>
                  <a:srgbClr val="FF0000"/>
                </a:solidFill>
              </a:rPr>
              <a:t>strength</a:t>
            </a:r>
            <a:r>
              <a:rPr lang="en-US" dirty="0" smtClean="0"/>
              <a:t> and </a:t>
            </a:r>
            <a:r>
              <a:rPr lang="en-US" dirty="0"/>
              <a:t>aerobic power</a:t>
            </a:r>
            <a:r>
              <a:rPr lang="en-US" dirty="0" smtClean="0"/>
              <a:t>.</a:t>
            </a:r>
          </a:p>
          <a:p>
            <a:r>
              <a:rPr lang="en-US" dirty="0"/>
              <a:t>Studies have shown that </a:t>
            </a:r>
            <a:r>
              <a:rPr lang="en-US" dirty="0">
                <a:solidFill>
                  <a:srgbClr val="FF0000"/>
                </a:solidFill>
              </a:rPr>
              <a:t>early</a:t>
            </a:r>
            <a:r>
              <a:rPr lang="en-US" dirty="0"/>
              <a:t> maturing </a:t>
            </a:r>
            <a:r>
              <a:rPr lang="en-US" dirty="0">
                <a:solidFill>
                  <a:srgbClr val="FF0000"/>
                </a:solidFill>
              </a:rPr>
              <a:t>boys are stronger</a:t>
            </a:r>
            <a:r>
              <a:rPr lang="en-US" dirty="0"/>
              <a:t> than </a:t>
            </a:r>
            <a:r>
              <a:rPr lang="en-US" dirty="0" smtClean="0"/>
              <a:t>late maturing </a:t>
            </a:r>
            <a:r>
              <a:rPr lang="en-US" dirty="0"/>
              <a:t>boys during adolescence. </a:t>
            </a:r>
            <a:r>
              <a:rPr lang="en-US" dirty="0">
                <a:solidFill>
                  <a:srgbClr val="FF0000"/>
                </a:solidFill>
              </a:rPr>
              <a:t>Early maturing girls </a:t>
            </a:r>
            <a:r>
              <a:rPr lang="en-US" dirty="0"/>
              <a:t>tend </a:t>
            </a:r>
            <a:r>
              <a:rPr lang="en-US" dirty="0" smtClean="0"/>
              <a:t>to be </a:t>
            </a:r>
            <a:r>
              <a:rPr lang="en-US" dirty="0">
                <a:solidFill>
                  <a:srgbClr val="FF0000"/>
                </a:solidFill>
              </a:rPr>
              <a:t>slightly stronger </a:t>
            </a:r>
            <a:r>
              <a:rPr lang="en-US" dirty="0"/>
              <a:t>than late maturing girls early in </a:t>
            </a:r>
            <a:r>
              <a:rPr lang="en-US" dirty="0" smtClean="0"/>
              <a:t>adolescence (11 </a:t>
            </a:r>
            <a:r>
              <a:rPr lang="en-US" dirty="0"/>
              <a:t>through 13 years of age), </a:t>
            </a:r>
            <a:r>
              <a:rPr lang="en-US" dirty="0">
                <a:solidFill>
                  <a:srgbClr val="FF0000"/>
                </a:solidFill>
              </a:rPr>
              <a:t>but as adolescence continues </a:t>
            </a:r>
            <a:r>
              <a:rPr lang="en-US" dirty="0"/>
              <a:t>the </a:t>
            </a:r>
            <a:r>
              <a:rPr lang="en-US" dirty="0" smtClean="0"/>
              <a:t>difference between </a:t>
            </a:r>
            <a:r>
              <a:rPr lang="en-US" dirty="0"/>
              <a:t>maturity groups </a:t>
            </a:r>
            <a:r>
              <a:rPr lang="en-US" dirty="0">
                <a:solidFill>
                  <a:srgbClr val="FF0000"/>
                </a:solidFill>
              </a:rPr>
              <a:t>disappears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912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04" y="249382"/>
            <a:ext cx="11604396" cy="1108364"/>
          </a:xfrm>
        </p:spPr>
        <p:txBody>
          <a:bodyPr>
            <a:normAutofit/>
          </a:bodyPr>
          <a:lstStyle/>
          <a:p>
            <a:r>
              <a:rPr lang="en-US" b="1" dirty="0"/>
              <a:t>Relationship of maturity to body </a:t>
            </a:r>
            <a:r>
              <a:rPr lang="en-US" b="1" dirty="0" smtClean="0"/>
              <a:t>size and </a:t>
            </a:r>
            <a:r>
              <a:rPr lang="en-US" b="1" dirty="0"/>
              <a:t>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/>
          </a:bodyPr>
          <a:lstStyle/>
          <a:p>
            <a:r>
              <a:rPr lang="en-US" dirty="0"/>
              <a:t>It has been shown that </a:t>
            </a:r>
            <a:r>
              <a:rPr lang="en-US" dirty="0">
                <a:solidFill>
                  <a:srgbClr val="FF0000"/>
                </a:solidFill>
              </a:rPr>
              <a:t>early maturing individuals</a:t>
            </a:r>
            <a:r>
              <a:rPr lang="en-US" dirty="0"/>
              <a:t>, when </a:t>
            </a:r>
            <a:r>
              <a:rPr lang="en-US" dirty="0" smtClean="0"/>
              <a:t>compared to </a:t>
            </a:r>
            <a:r>
              <a:rPr lang="en-US" dirty="0"/>
              <a:t>late maturing individuals of the same </a:t>
            </a:r>
            <a:r>
              <a:rPr lang="en-US" dirty="0" smtClean="0"/>
              <a:t>chronological age</a:t>
            </a:r>
            <a:r>
              <a:rPr lang="en-US" dirty="0"/>
              <a:t>, have a </a:t>
            </a:r>
            <a:r>
              <a:rPr lang="en-US" dirty="0">
                <a:solidFill>
                  <a:srgbClr val="FF0000"/>
                </a:solidFill>
              </a:rPr>
              <a:t>higher</a:t>
            </a:r>
            <a:r>
              <a:rPr lang="en-US" dirty="0"/>
              <a:t> absolute </a:t>
            </a:r>
            <a:r>
              <a:rPr lang="en-US" dirty="0">
                <a:solidFill>
                  <a:srgbClr val="FF0000"/>
                </a:solidFill>
              </a:rPr>
              <a:t>maximal oxygen uptake (</a:t>
            </a:r>
            <a:r>
              <a:rPr lang="en-US" dirty="0" smtClean="0">
                <a:solidFill>
                  <a:srgbClr val="FF0000"/>
                </a:solidFill>
              </a:rPr>
              <a:t>VO2 </a:t>
            </a:r>
            <a:r>
              <a:rPr lang="en-US" dirty="0">
                <a:solidFill>
                  <a:srgbClr val="FF0000"/>
                </a:solidFill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.</a:t>
            </a:r>
          </a:p>
          <a:p>
            <a:r>
              <a:rPr lang="en-US" dirty="0"/>
              <a:t>This </a:t>
            </a:r>
            <a:r>
              <a:rPr lang="en-US" dirty="0">
                <a:solidFill>
                  <a:srgbClr val="FF0000"/>
                </a:solidFill>
              </a:rPr>
              <a:t>difference in </a:t>
            </a:r>
            <a:r>
              <a:rPr lang="en-US" dirty="0" smtClean="0">
                <a:solidFill>
                  <a:srgbClr val="FF0000"/>
                </a:solidFill>
              </a:rPr>
              <a:t>VO2 max </a:t>
            </a:r>
            <a:r>
              <a:rPr lang="en-US" dirty="0" smtClean="0"/>
              <a:t>between </a:t>
            </a:r>
            <a:r>
              <a:rPr lang="en-US" dirty="0"/>
              <a:t>contrasting maturity groups is </a:t>
            </a:r>
            <a:r>
              <a:rPr lang="en-US" dirty="0">
                <a:solidFill>
                  <a:srgbClr val="FF0000"/>
                </a:solidFill>
              </a:rPr>
              <a:t>more pronounced in </a:t>
            </a:r>
            <a:r>
              <a:rPr lang="en-US" dirty="0" smtClean="0">
                <a:solidFill>
                  <a:srgbClr val="FF0000"/>
                </a:solidFill>
              </a:rPr>
              <a:t>males than </a:t>
            </a:r>
            <a:r>
              <a:rPr lang="en-US" dirty="0">
                <a:solidFill>
                  <a:srgbClr val="FF0000"/>
                </a:solidFill>
              </a:rPr>
              <a:t>in females</a:t>
            </a:r>
            <a:r>
              <a:rPr lang="en-US" dirty="0"/>
              <a:t>, which may be due to males developing </a:t>
            </a:r>
            <a:r>
              <a:rPr lang="en-US" dirty="0" smtClean="0"/>
              <a:t>greater </a:t>
            </a:r>
            <a:r>
              <a:rPr lang="en-US" dirty="0" smtClean="0">
                <a:solidFill>
                  <a:srgbClr val="FF0000"/>
                </a:solidFill>
              </a:rPr>
              <a:t>muscle </a:t>
            </a:r>
            <a:r>
              <a:rPr lang="en-US" dirty="0">
                <a:solidFill>
                  <a:srgbClr val="FF0000"/>
                </a:solidFill>
              </a:rPr>
              <a:t>mass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red blood cells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haemoglobin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lung</a:t>
            </a:r>
            <a:r>
              <a:rPr lang="en-US" dirty="0"/>
              <a:t> capacity, </a:t>
            </a:r>
            <a:r>
              <a:rPr lang="en-US" dirty="0" smtClean="0">
                <a:solidFill>
                  <a:srgbClr val="FF0000"/>
                </a:solidFill>
              </a:rPr>
              <a:t>pulmonary ventilation</a:t>
            </a:r>
            <a:r>
              <a:rPr lang="en-US" dirty="0"/>
              <a:t>, and oxygen uptake than females during </a:t>
            </a:r>
            <a:r>
              <a:rPr lang="en-US" dirty="0" smtClean="0"/>
              <a:t>adolescence.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Growth </a:t>
            </a:r>
            <a:r>
              <a:rPr lang="en-US" b="1" dirty="0" smtClean="0"/>
              <a:t>rate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5135417"/>
          </a:xfrm>
        </p:spPr>
        <p:txBody>
          <a:bodyPr>
            <a:noAutofit/>
          </a:bodyPr>
          <a:lstStyle/>
          <a:p>
            <a:r>
              <a:rPr lang="en-US" sz="3200" dirty="0"/>
              <a:t>The </a:t>
            </a:r>
            <a:r>
              <a:rPr lang="en-US" sz="3200" dirty="0">
                <a:solidFill>
                  <a:srgbClr val="FF0000"/>
                </a:solidFill>
              </a:rPr>
              <a:t>increment</a:t>
            </a:r>
            <a:r>
              <a:rPr lang="en-US" sz="3200" dirty="0"/>
              <a:t> in height or other dimensions between </a:t>
            </a:r>
            <a:r>
              <a:rPr lang="en-US" sz="3200" dirty="0">
                <a:solidFill>
                  <a:srgbClr val="FF0000"/>
                </a:solidFill>
              </a:rPr>
              <a:t>two </a:t>
            </a:r>
            <a:r>
              <a:rPr lang="en-US" sz="3200" dirty="0" smtClean="0">
                <a:solidFill>
                  <a:srgbClr val="FF0000"/>
                </a:solidFill>
              </a:rPr>
              <a:t>observations</a:t>
            </a:r>
            <a:r>
              <a:rPr lang="en-US" sz="3200" dirty="0" smtClean="0"/>
              <a:t> provides </a:t>
            </a:r>
            <a:r>
              <a:rPr lang="en-US" sz="3200" dirty="0"/>
              <a:t>an estimate of </a:t>
            </a:r>
            <a:r>
              <a:rPr lang="en-US" sz="3200" dirty="0">
                <a:solidFill>
                  <a:srgbClr val="FF0000"/>
                </a:solidFill>
              </a:rPr>
              <a:t>growth rate</a:t>
            </a:r>
            <a:r>
              <a:rPr lang="en-US" sz="3200" dirty="0"/>
              <a:t>, or tempo of growth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Increments are </a:t>
            </a:r>
            <a:r>
              <a:rPr lang="en-US" sz="3200" dirty="0" smtClean="0"/>
              <a:t>influenced by </a:t>
            </a:r>
            <a:r>
              <a:rPr lang="en-US" sz="3200" dirty="0">
                <a:solidFill>
                  <a:srgbClr val="FF0000"/>
                </a:solidFill>
              </a:rPr>
              <a:t>technical errors </a:t>
            </a:r>
            <a:r>
              <a:rPr lang="en-US" sz="3200" dirty="0"/>
              <a:t>of measurement at each observation, and, in </a:t>
            </a:r>
            <a:r>
              <a:rPr lang="en-US" sz="3200" dirty="0" smtClean="0"/>
              <a:t>the case </a:t>
            </a:r>
            <a:r>
              <a:rPr lang="en-US" sz="3200" dirty="0"/>
              <a:t>of estimated leg length, are influenced by </a:t>
            </a:r>
            <a:r>
              <a:rPr lang="en-US" sz="3200" dirty="0">
                <a:solidFill>
                  <a:srgbClr val="FF0000"/>
                </a:solidFill>
              </a:rPr>
              <a:t>measurement </a:t>
            </a:r>
            <a:r>
              <a:rPr lang="en-US" sz="3200" dirty="0" smtClean="0">
                <a:solidFill>
                  <a:srgbClr val="FF0000"/>
                </a:solidFill>
              </a:rPr>
              <a:t>error in </a:t>
            </a:r>
            <a:r>
              <a:rPr lang="en-US" sz="3200" dirty="0">
                <a:solidFill>
                  <a:srgbClr val="FF0000"/>
                </a:solidFill>
              </a:rPr>
              <a:t>both height and sitting height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Growth </a:t>
            </a:r>
            <a:r>
              <a:rPr lang="en-US" sz="3200" dirty="0"/>
              <a:t>rates decline with </a:t>
            </a:r>
            <a:r>
              <a:rPr lang="en-US" sz="3200" dirty="0">
                <a:solidFill>
                  <a:srgbClr val="FF0000"/>
                </a:solidFill>
              </a:rPr>
              <a:t>increasing CA during </a:t>
            </a:r>
            <a:r>
              <a:rPr lang="en-US" sz="3200" dirty="0" smtClean="0">
                <a:solidFill>
                  <a:srgbClr val="FF0000"/>
                </a:solidFill>
              </a:rPr>
              <a:t>childhood</a:t>
            </a:r>
            <a:r>
              <a:rPr lang="en-US" sz="3200" dirty="0" smtClean="0"/>
              <a:t>, reach </a:t>
            </a:r>
            <a:r>
              <a:rPr lang="en-US" sz="3200" dirty="0"/>
              <a:t>a nadir at the </a:t>
            </a:r>
            <a:r>
              <a:rPr lang="en-US" sz="3200" dirty="0">
                <a:solidFill>
                  <a:srgbClr val="FF0000"/>
                </a:solidFill>
              </a:rPr>
              <a:t>onset of the spurt </a:t>
            </a:r>
            <a:r>
              <a:rPr lang="en-US" sz="3200" dirty="0"/>
              <a:t>(take- off), increase to a </a:t>
            </a:r>
            <a:r>
              <a:rPr lang="en-US" sz="3200" dirty="0" smtClean="0"/>
              <a:t>maximum (peak </a:t>
            </a:r>
            <a:r>
              <a:rPr lang="en-US" sz="3200" dirty="0"/>
              <a:t>height velocity, PHV) and then decline until </a:t>
            </a:r>
            <a:r>
              <a:rPr lang="en-US" sz="3200" dirty="0" smtClean="0"/>
              <a:t>growth ceases.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652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268" y="333521"/>
            <a:ext cx="3980295" cy="987280"/>
          </a:xfrm>
        </p:spPr>
        <p:txBody>
          <a:bodyPr/>
          <a:lstStyle/>
          <a:p>
            <a:r>
              <a:rPr lang="en-US" b="1" dirty="0"/>
              <a:t>CHAPTER </a:t>
            </a:r>
            <a:r>
              <a:rPr lang="en-US" b="1" dirty="0" smtClean="0"/>
              <a:t>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01305" y="2132590"/>
            <a:ext cx="10515600" cy="73991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Motor development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1753" y="5659786"/>
            <a:ext cx="5676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ronosPro-Lt"/>
              </a:rPr>
              <a:t>David </a:t>
            </a:r>
            <a:r>
              <a:rPr lang="en-US" sz="2800" b="1" dirty="0" err="1">
                <a:latin typeface="CronosPro-Lt"/>
              </a:rPr>
              <a:t>Sugden</a:t>
            </a:r>
            <a:r>
              <a:rPr lang="en-US" sz="2800" b="1" dirty="0">
                <a:latin typeface="CronosPro-Lt"/>
              </a:rPr>
              <a:t> and Helen </a:t>
            </a:r>
            <a:r>
              <a:rPr lang="en-US" sz="2800" b="1" dirty="0" err="1">
                <a:latin typeface="CronosPro-Lt"/>
              </a:rPr>
              <a:t>Soucie</a:t>
            </a:r>
            <a:endParaRPr lang="en-US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90</a:t>
            </a:fld>
            <a:endParaRPr lang="en-US"/>
          </a:p>
        </p:txBody>
      </p:sp>
      <p:pic>
        <p:nvPicPr>
          <p:cNvPr id="1026" name="Picture 2" descr="Motor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01" y="2132590"/>
            <a:ext cx="97536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541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04" y="249382"/>
            <a:ext cx="11604396" cy="1108364"/>
          </a:xfrm>
        </p:spPr>
        <p:txBody>
          <a:bodyPr>
            <a:normAutofit/>
          </a:bodyPr>
          <a:lstStyle/>
          <a:p>
            <a:r>
              <a:rPr lang="en-US" b="1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Movement</a:t>
            </a:r>
            <a:r>
              <a:rPr lang="en-US" dirty="0"/>
              <a:t> is probably the most </a:t>
            </a:r>
            <a:r>
              <a:rPr lang="en-US" dirty="0">
                <a:solidFill>
                  <a:srgbClr val="FF0000"/>
                </a:solidFill>
              </a:rPr>
              <a:t>observable trait </a:t>
            </a:r>
            <a:r>
              <a:rPr lang="en-US" dirty="0"/>
              <a:t>that we note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FF0000"/>
                </a:solidFill>
              </a:rPr>
              <a:t>infancy</a:t>
            </a:r>
            <a:r>
              <a:rPr lang="en-US" dirty="0" smtClean="0"/>
              <a:t> </a:t>
            </a:r>
            <a:r>
              <a:rPr lang="en-US" dirty="0"/>
              <a:t>through to </a:t>
            </a:r>
            <a:r>
              <a:rPr lang="en-US" dirty="0">
                <a:solidFill>
                  <a:srgbClr val="FF0000"/>
                </a:solidFill>
              </a:rPr>
              <a:t>adulthood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Movement usually progresses</a:t>
            </a:r>
            <a:r>
              <a:rPr lang="en-US" dirty="0"/>
              <a:t>, </a:t>
            </a:r>
            <a:r>
              <a:rPr lang="en-US" dirty="0" smtClean="0"/>
              <a:t>and this </a:t>
            </a:r>
            <a:r>
              <a:rPr lang="en-US" dirty="0"/>
              <a:t>progression is known as </a:t>
            </a:r>
            <a:r>
              <a:rPr lang="en-US" dirty="0">
                <a:solidFill>
                  <a:srgbClr val="FF0000"/>
                </a:solidFill>
              </a:rPr>
              <a:t>motor </a:t>
            </a:r>
            <a:r>
              <a:rPr lang="en-US" dirty="0" smtClean="0">
                <a:solidFill>
                  <a:srgbClr val="FF0000"/>
                </a:solidFill>
              </a:rPr>
              <a:t>development</a:t>
            </a:r>
            <a:r>
              <a:rPr lang="en-US" dirty="0" smtClean="0"/>
              <a:t>.</a:t>
            </a:r>
          </a:p>
          <a:p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early twentieth </a:t>
            </a:r>
            <a:r>
              <a:rPr lang="en-US" dirty="0"/>
              <a:t>century, most </a:t>
            </a:r>
            <a:r>
              <a:rPr lang="en-US" dirty="0" smtClean="0"/>
              <a:t>observational studies </a:t>
            </a:r>
            <a:r>
              <a:rPr lang="en-US" dirty="0"/>
              <a:t>investigated the </a:t>
            </a:r>
            <a:r>
              <a:rPr lang="en-US" dirty="0">
                <a:solidFill>
                  <a:srgbClr val="FF0000"/>
                </a:solidFill>
              </a:rPr>
              <a:t>ages and stages children </a:t>
            </a:r>
            <a:r>
              <a:rPr lang="en-US" dirty="0"/>
              <a:t>went </a:t>
            </a:r>
            <a:r>
              <a:rPr lang="en-US" dirty="0" smtClean="0"/>
              <a:t>through from </a:t>
            </a:r>
            <a:r>
              <a:rPr lang="en-US" dirty="0">
                <a:solidFill>
                  <a:srgbClr val="FF0000"/>
                </a:solidFill>
              </a:rPr>
              <a:t>birth to maturity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892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249382"/>
            <a:ext cx="11349872" cy="1108364"/>
          </a:xfrm>
        </p:spPr>
        <p:txBody>
          <a:bodyPr>
            <a:normAutofit/>
          </a:bodyPr>
          <a:lstStyle/>
          <a:p>
            <a:r>
              <a:rPr lang="en-US" b="1" dirty="0"/>
              <a:t>General description of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first 2 years of life </a:t>
            </a:r>
            <a:r>
              <a:rPr lang="en-US" dirty="0"/>
              <a:t>see dramatic </a:t>
            </a:r>
            <a:r>
              <a:rPr lang="en-US" dirty="0" smtClean="0">
                <a:solidFill>
                  <a:srgbClr val="FF0000"/>
                </a:solidFill>
              </a:rPr>
              <a:t>changes</a:t>
            </a:r>
            <a:r>
              <a:rPr lang="en-US" dirty="0" smtClean="0"/>
              <a:t>, followed </a:t>
            </a:r>
            <a:r>
              <a:rPr lang="en-US" dirty="0"/>
              <a:t>by periods of </a:t>
            </a:r>
            <a:r>
              <a:rPr lang="en-US" dirty="0">
                <a:solidFill>
                  <a:srgbClr val="FF0000"/>
                </a:solidFill>
              </a:rPr>
              <a:t>stability</a:t>
            </a:r>
            <a:r>
              <a:rPr lang="en-US" dirty="0"/>
              <a:t>, with further major changes </a:t>
            </a:r>
            <a:r>
              <a:rPr lang="en-US" dirty="0" smtClean="0"/>
              <a:t>occurring during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pubertal</a:t>
            </a:r>
            <a:r>
              <a:rPr lang="en-US" dirty="0"/>
              <a:t> period</a:t>
            </a:r>
            <a:r>
              <a:rPr lang="en-US" dirty="0" smtClean="0"/>
              <a:t>.</a:t>
            </a:r>
          </a:p>
          <a:p>
            <a:r>
              <a:rPr lang="en-US" dirty="0"/>
              <a:t>For example, </a:t>
            </a:r>
            <a:r>
              <a:rPr lang="en-US" dirty="0">
                <a:solidFill>
                  <a:srgbClr val="FF0000"/>
                </a:solidFill>
              </a:rPr>
              <a:t>locomotion</a:t>
            </a:r>
            <a:r>
              <a:rPr lang="en-US" dirty="0"/>
              <a:t> is </a:t>
            </a:r>
            <a:r>
              <a:rPr lang="en-US" dirty="0" smtClean="0">
                <a:solidFill>
                  <a:srgbClr val="FF0000"/>
                </a:solidFill>
              </a:rPr>
              <a:t>not present </a:t>
            </a:r>
            <a:r>
              <a:rPr lang="en-US" dirty="0">
                <a:solidFill>
                  <a:srgbClr val="FF0000"/>
                </a:solidFill>
              </a:rPr>
              <a:t>at birth</a:t>
            </a:r>
            <a:r>
              <a:rPr lang="en-US" dirty="0"/>
              <a:t>, but during the </a:t>
            </a:r>
            <a:r>
              <a:rPr lang="en-US" dirty="0">
                <a:solidFill>
                  <a:srgbClr val="FF0000"/>
                </a:solidFill>
              </a:rPr>
              <a:t>first year of life </a:t>
            </a:r>
            <a:r>
              <a:rPr lang="en-US" dirty="0"/>
              <a:t>the child gains </a:t>
            </a:r>
            <a:r>
              <a:rPr lang="en-US" dirty="0" smtClean="0">
                <a:solidFill>
                  <a:srgbClr val="FF0000"/>
                </a:solidFill>
              </a:rPr>
              <a:t>postural control</a:t>
            </a:r>
            <a:r>
              <a:rPr lang="en-US" dirty="0"/>
              <a:t>, develops </a:t>
            </a:r>
            <a:r>
              <a:rPr lang="en-US" dirty="0">
                <a:solidFill>
                  <a:srgbClr val="FF0000"/>
                </a:solidFill>
              </a:rPr>
              <a:t>turning over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changing positions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creeping</a:t>
            </a:r>
            <a:r>
              <a:rPr lang="en-US" dirty="0" smtClean="0"/>
              <a:t> and </a:t>
            </a:r>
            <a:r>
              <a:rPr lang="en-US" dirty="0">
                <a:solidFill>
                  <a:srgbClr val="FF0000"/>
                </a:solidFill>
              </a:rPr>
              <a:t>crawling</a:t>
            </a:r>
            <a:r>
              <a:rPr lang="en-US" dirty="0"/>
              <a:t>, and finally at around </a:t>
            </a:r>
            <a:r>
              <a:rPr lang="en-US" dirty="0">
                <a:solidFill>
                  <a:srgbClr val="FF0000"/>
                </a:solidFill>
              </a:rPr>
              <a:t>12 months of age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walking</a:t>
            </a:r>
            <a:r>
              <a:rPr lang="en-US" dirty="0" smtClean="0"/>
              <a:t> is </a:t>
            </a:r>
            <a:r>
              <a:rPr lang="en-US" dirty="0"/>
              <a:t>accomplished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By age two</a:t>
            </a:r>
            <a:r>
              <a:rPr lang="en-US" dirty="0" smtClean="0"/>
              <a:t>, the child is performing rudimentary </a:t>
            </a:r>
            <a:r>
              <a:rPr lang="en-US" dirty="0" smtClean="0">
                <a:solidFill>
                  <a:srgbClr val="FF0000"/>
                </a:solidFill>
              </a:rPr>
              <a:t>jumps</a:t>
            </a:r>
            <a:r>
              <a:rPr lang="en-US" dirty="0" smtClean="0"/>
              <a:t> and attempting </a:t>
            </a:r>
            <a:r>
              <a:rPr lang="en-US" dirty="0" smtClean="0">
                <a:solidFill>
                  <a:srgbClr val="FF0000"/>
                </a:solidFill>
              </a:rPr>
              <a:t>running</a:t>
            </a:r>
            <a:r>
              <a:rPr lang="en-US" dirty="0" smtClean="0"/>
              <a:t>. By the time a typically developing child </a:t>
            </a:r>
            <a:r>
              <a:rPr lang="en-US" dirty="0" smtClean="0">
                <a:solidFill>
                  <a:srgbClr val="FF0000"/>
                </a:solidFill>
              </a:rPr>
              <a:t>is 6 or 7 </a:t>
            </a:r>
            <a:r>
              <a:rPr lang="en-US" dirty="0" smtClean="0"/>
              <a:t>years of age, all the </a:t>
            </a:r>
            <a:r>
              <a:rPr lang="en-US" dirty="0" smtClean="0">
                <a:solidFill>
                  <a:srgbClr val="FF0000"/>
                </a:solidFill>
              </a:rPr>
              <a:t>fundamental gross motor skills (</a:t>
            </a:r>
            <a:r>
              <a:rPr lang="en-US" dirty="0"/>
              <a:t>running, jumping, hopping, </a:t>
            </a:r>
            <a:r>
              <a:rPr lang="en-US" dirty="0" smtClean="0"/>
              <a:t>skipping, climbing</a:t>
            </a:r>
            <a:r>
              <a:rPr lang="en-US" dirty="0"/>
              <a:t>, throwing, catching, and </a:t>
            </a:r>
            <a:r>
              <a:rPr lang="en-US" dirty="0" smtClean="0"/>
              <a:t>galloping)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observable, albeit in a </a:t>
            </a:r>
            <a:r>
              <a:rPr lang="en-US" dirty="0" smtClean="0">
                <a:solidFill>
                  <a:srgbClr val="FF0000"/>
                </a:solidFill>
              </a:rPr>
              <a:t>rudimentary</a:t>
            </a:r>
            <a:r>
              <a:rPr lang="en-US" dirty="0" smtClean="0"/>
              <a:t> manner.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2263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249382"/>
            <a:ext cx="11349872" cy="1108364"/>
          </a:xfrm>
        </p:spPr>
        <p:txBody>
          <a:bodyPr>
            <a:normAutofit/>
          </a:bodyPr>
          <a:lstStyle/>
          <a:p>
            <a:r>
              <a:rPr lang="en-US" b="1" dirty="0"/>
              <a:t>General description of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 age seven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gross motor </a:t>
            </a:r>
            <a:r>
              <a:rPr lang="en-US" dirty="0">
                <a:solidFill>
                  <a:srgbClr val="FF0000"/>
                </a:solidFill>
              </a:rPr>
              <a:t>skills</a:t>
            </a:r>
            <a:r>
              <a:rPr lang="en-US" dirty="0"/>
              <a:t> are further honed by using them in more </a:t>
            </a:r>
            <a:r>
              <a:rPr lang="en-US" dirty="0" smtClean="0">
                <a:solidFill>
                  <a:srgbClr val="FF0000"/>
                </a:solidFill>
              </a:rPr>
              <a:t>challenging</a:t>
            </a:r>
            <a:r>
              <a:rPr lang="en-US" dirty="0" smtClean="0"/>
              <a:t> environments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refining</a:t>
            </a:r>
            <a:r>
              <a:rPr lang="en-US" dirty="0"/>
              <a:t> them, </a:t>
            </a:r>
            <a:r>
              <a:rPr lang="en-US" dirty="0">
                <a:solidFill>
                  <a:srgbClr val="FF0000"/>
                </a:solidFill>
              </a:rPr>
              <a:t>modifying</a:t>
            </a:r>
            <a:r>
              <a:rPr lang="en-US" dirty="0"/>
              <a:t> them, and </a:t>
            </a:r>
            <a:r>
              <a:rPr lang="en-US" dirty="0">
                <a:solidFill>
                  <a:srgbClr val="FF0000"/>
                </a:solidFill>
              </a:rPr>
              <a:t>using them in </a:t>
            </a:r>
            <a:r>
              <a:rPr lang="en-US" dirty="0" smtClean="0">
                <a:solidFill>
                  <a:srgbClr val="FF0000"/>
                </a:solidFill>
              </a:rPr>
              <a:t>a series </a:t>
            </a:r>
            <a:r>
              <a:rPr lang="en-US" dirty="0"/>
              <a:t>of other activities like playing </a:t>
            </a:r>
            <a:r>
              <a:rPr lang="en-US" dirty="0">
                <a:solidFill>
                  <a:srgbClr val="FF0000"/>
                </a:solidFill>
              </a:rPr>
              <a:t>games</a:t>
            </a:r>
            <a:r>
              <a:rPr lang="en-US" dirty="0"/>
              <a:t>, recreation, and </a:t>
            </a:r>
            <a:r>
              <a:rPr lang="en-US" dirty="0" smtClean="0">
                <a:solidFill>
                  <a:srgbClr val="FF0000"/>
                </a:solidFill>
              </a:rPr>
              <a:t>leisure</a:t>
            </a:r>
            <a:r>
              <a:rPr lang="en-US" dirty="0" smtClean="0"/>
              <a:t> activities.</a:t>
            </a:r>
          </a:p>
          <a:p>
            <a:r>
              <a:rPr lang="en-US" dirty="0"/>
              <a:t>A similar pattern is seen in manual skills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newborn</a:t>
            </a:r>
            <a:r>
              <a:rPr lang="en-US" dirty="0"/>
              <a:t> </a:t>
            </a:r>
            <a:r>
              <a:rPr lang="en-US" dirty="0" smtClean="0"/>
              <a:t>and young </a:t>
            </a:r>
            <a:r>
              <a:rPr lang="en-US" dirty="0"/>
              <a:t>infant has </a:t>
            </a:r>
            <a:r>
              <a:rPr lang="en-US" dirty="0">
                <a:solidFill>
                  <a:srgbClr val="FF0000"/>
                </a:solidFill>
              </a:rPr>
              <a:t>crude but goal- directed manual </a:t>
            </a:r>
            <a:r>
              <a:rPr lang="en-US" dirty="0"/>
              <a:t>skills </a:t>
            </a:r>
            <a:r>
              <a:rPr lang="en-US" dirty="0" smtClean="0"/>
              <a:t>involving </a:t>
            </a:r>
            <a:r>
              <a:rPr lang="en-US" dirty="0" smtClean="0">
                <a:solidFill>
                  <a:srgbClr val="FF0000"/>
                </a:solidFill>
              </a:rPr>
              <a:t>manipulation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reaching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grasping</a:t>
            </a:r>
            <a:r>
              <a:rPr lang="en-US" dirty="0" smtClean="0"/>
              <a:t>.</a:t>
            </a:r>
          </a:p>
          <a:p>
            <a:r>
              <a:rPr lang="en-US" dirty="0"/>
              <a:t>The very young infant grasps an object </a:t>
            </a:r>
            <a:r>
              <a:rPr lang="en-US" dirty="0">
                <a:solidFill>
                  <a:srgbClr val="FF0000"/>
                </a:solidFill>
              </a:rPr>
              <a:t>using </a:t>
            </a:r>
            <a:r>
              <a:rPr lang="en-US" dirty="0" smtClean="0">
                <a:solidFill>
                  <a:srgbClr val="FF0000"/>
                </a:solidFill>
              </a:rPr>
              <a:t>the palm </a:t>
            </a:r>
            <a:r>
              <a:rPr lang="en-US" dirty="0">
                <a:solidFill>
                  <a:srgbClr val="FF0000"/>
                </a:solidFill>
              </a:rPr>
              <a:t>and ulna side </a:t>
            </a:r>
            <a:r>
              <a:rPr lang="en-US" dirty="0"/>
              <a:t>of the hands</a:t>
            </a:r>
            <a:r>
              <a:rPr lang="en-US" dirty="0" smtClean="0"/>
              <a:t>.</a:t>
            </a:r>
          </a:p>
          <a:p>
            <a:r>
              <a:rPr lang="en-US" dirty="0"/>
              <a:t>During the </a:t>
            </a:r>
            <a:r>
              <a:rPr lang="en-US" dirty="0">
                <a:solidFill>
                  <a:srgbClr val="FF0000"/>
                </a:solidFill>
              </a:rPr>
              <a:t>first year of life </a:t>
            </a:r>
            <a:r>
              <a:rPr lang="en-US" dirty="0" smtClean="0"/>
              <a:t>this changes </a:t>
            </a:r>
            <a:r>
              <a:rPr lang="en-US" dirty="0"/>
              <a:t>to the more </a:t>
            </a:r>
            <a:r>
              <a:rPr lang="en-US" dirty="0">
                <a:solidFill>
                  <a:srgbClr val="FF0000"/>
                </a:solidFill>
              </a:rPr>
              <a:t>radial and distal </a:t>
            </a:r>
            <a:r>
              <a:rPr lang="en-US" dirty="0"/>
              <a:t>location, and eventually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grasp</a:t>
            </a:r>
            <a:r>
              <a:rPr lang="en-US" dirty="0" smtClean="0"/>
              <a:t> </a:t>
            </a:r>
            <a:r>
              <a:rPr lang="en-US" dirty="0"/>
              <a:t>becomes a </a:t>
            </a:r>
            <a:r>
              <a:rPr lang="en-US" dirty="0">
                <a:solidFill>
                  <a:srgbClr val="FF0000"/>
                </a:solidFill>
              </a:rPr>
              <a:t>combination of the thumb and index finger</a:t>
            </a:r>
            <a:r>
              <a:rPr lang="en-US" dirty="0"/>
              <a:t> in </a:t>
            </a:r>
            <a:r>
              <a:rPr lang="en-US" dirty="0" smtClean="0"/>
              <a:t>true </a:t>
            </a:r>
            <a:r>
              <a:rPr lang="en-US" dirty="0" smtClean="0">
                <a:solidFill>
                  <a:srgbClr val="FF0000"/>
                </a:solidFill>
              </a:rPr>
              <a:t>opposition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30320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249382"/>
            <a:ext cx="11349872" cy="1108364"/>
          </a:xfrm>
        </p:spPr>
        <p:txBody>
          <a:bodyPr>
            <a:normAutofit/>
          </a:bodyPr>
          <a:lstStyle/>
          <a:p>
            <a:r>
              <a:rPr lang="en-US" b="1" dirty="0"/>
              <a:t>General description of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/>
          </a:bodyPr>
          <a:lstStyle/>
          <a:p>
            <a:r>
              <a:rPr lang="en-US" dirty="0"/>
              <a:t>As the child </a:t>
            </a:r>
            <a:r>
              <a:rPr lang="en-US" dirty="0">
                <a:solidFill>
                  <a:srgbClr val="FF0000"/>
                </a:solidFill>
              </a:rPr>
              <a:t>develops</a:t>
            </a:r>
            <a:r>
              <a:rPr lang="en-US" dirty="0"/>
              <a:t>, more complex manual skills </a:t>
            </a:r>
            <a:r>
              <a:rPr lang="en-US" dirty="0" smtClean="0"/>
              <a:t>are evident </a:t>
            </a:r>
            <a:r>
              <a:rPr lang="en-US" dirty="0"/>
              <a:t>in activities like </a:t>
            </a:r>
            <a:r>
              <a:rPr lang="en-US" dirty="0">
                <a:solidFill>
                  <a:srgbClr val="FF0000"/>
                </a:solidFill>
              </a:rPr>
              <a:t>writing and drawing</a:t>
            </a:r>
            <a:r>
              <a:rPr lang="en-US" dirty="0" smtClean="0"/>
              <a:t>.</a:t>
            </a:r>
          </a:p>
          <a:p>
            <a:r>
              <a:rPr lang="en-US" dirty="0"/>
              <a:t>At </a:t>
            </a:r>
            <a:r>
              <a:rPr lang="en-US" dirty="0">
                <a:solidFill>
                  <a:srgbClr val="FF0000"/>
                </a:solidFill>
              </a:rPr>
              <a:t>18 months </a:t>
            </a:r>
            <a:r>
              <a:rPr lang="en-US" dirty="0" smtClean="0"/>
              <a:t>the first </a:t>
            </a:r>
            <a:r>
              <a:rPr lang="en-US" dirty="0"/>
              <a:t>random </a:t>
            </a:r>
            <a:r>
              <a:rPr lang="en-US" dirty="0">
                <a:solidFill>
                  <a:srgbClr val="FF0000"/>
                </a:solidFill>
              </a:rPr>
              <a:t>scribbling</a:t>
            </a:r>
            <a:r>
              <a:rPr lang="en-US" dirty="0"/>
              <a:t> is evident and between the ages of </a:t>
            </a:r>
            <a:r>
              <a:rPr lang="en-US" dirty="0">
                <a:solidFill>
                  <a:srgbClr val="FF0000"/>
                </a:solidFill>
              </a:rPr>
              <a:t>3 to </a:t>
            </a:r>
            <a:r>
              <a:rPr lang="en-US" dirty="0" smtClean="0">
                <a:solidFill>
                  <a:srgbClr val="FF0000"/>
                </a:solidFill>
              </a:rPr>
              <a:t>5 years</a:t>
            </a:r>
            <a:r>
              <a:rPr lang="en-US" dirty="0"/>
              <a:t>, the child acquires drawing of </a:t>
            </a:r>
            <a:r>
              <a:rPr lang="en-US" dirty="0">
                <a:solidFill>
                  <a:srgbClr val="FF0000"/>
                </a:solidFill>
              </a:rPr>
              <a:t>lines and circles</a:t>
            </a:r>
            <a:r>
              <a:rPr lang="en-US" dirty="0"/>
              <a:t>, copying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square</a:t>
            </a:r>
            <a:r>
              <a:rPr lang="en-US" dirty="0"/>
              <a:t>, and sometimes a </a:t>
            </a:r>
            <a:r>
              <a:rPr lang="en-US" dirty="0">
                <a:solidFill>
                  <a:srgbClr val="FF0000"/>
                </a:solidFill>
              </a:rPr>
              <a:t>triangle</a:t>
            </a:r>
            <a:r>
              <a:rPr lang="en-US" dirty="0" smtClean="0"/>
              <a:t>.</a:t>
            </a:r>
          </a:p>
          <a:p>
            <a:r>
              <a:rPr lang="en-US" dirty="0"/>
              <a:t>Again, by age </a:t>
            </a:r>
            <a:r>
              <a:rPr lang="en-US" dirty="0">
                <a:solidFill>
                  <a:srgbClr val="FF0000"/>
                </a:solidFill>
              </a:rPr>
              <a:t>six </a:t>
            </a:r>
            <a:r>
              <a:rPr lang="en-US" dirty="0" smtClean="0">
                <a:solidFill>
                  <a:srgbClr val="FF0000"/>
                </a:solidFill>
              </a:rPr>
              <a:t>or seven</a:t>
            </a:r>
            <a:r>
              <a:rPr lang="en-US" dirty="0"/>
              <a:t>, the child is competent in performing most </a:t>
            </a:r>
            <a:r>
              <a:rPr lang="en-US" dirty="0">
                <a:solidFill>
                  <a:srgbClr val="FF0000"/>
                </a:solidFill>
              </a:rPr>
              <a:t>manuals skills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162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249382"/>
            <a:ext cx="11349872" cy="1108364"/>
          </a:xfrm>
        </p:spPr>
        <p:txBody>
          <a:bodyPr>
            <a:normAutofit/>
          </a:bodyPr>
          <a:lstStyle/>
          <a:p>
            <a:r>
              <a:rPr lang="en-US" b="1" dirty="0"/>
              <a:t>Traditional maturational explanations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four- stage </a:t>
            </a:r>
            <a:r>
              <a:rPr lang="en-US" dirty="0" smtClean="0">
                <a:solidFill>
                  <a:srgbClr val="FF0000"/>
                </a:solidFill>
              </a:rPr>
              <a:t>progression </a:t>
            </a:r>
            <a:r>
              <a:rPr lang="en-US" dirty="0" smtClean="0"/>
              <a:t>from </a:t>
            </a:r>
            <a:r>
              <a:rPr lang="en-US" dirty="0">
                <a:solidFill>
                  <a:srgbClr val="FF0000"/>
                </a:solidFill>
              </a:rPr>
              <a:t>reflexive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voluntary</a:t>
            </a:r>
            <a:r>
              <a:rPr lang="en-US" dirty="0"/>
              <a:t> </a:t>
            </a:r>
            <a:r>
              <a:rPr lang="en-US" dirty="0" err="1" smtClean="0"/>
              <a:t>behaviour</a:t>
            </a:r>
            <a:r>
              <a:rPr lang="en-US" dirty="0" smtClean="0"/>
              <a:t>. </a:t>
            </a:r>
            <a:r>
              <a:rPr lang="en-US" dirty="0"/>
              <a:t>As an example she </a:t>
            </a:r>
            <a:r>
              <a:rPr lang="en-US" dirty="0" smtClean="0"/>
              <a:t>used the </a:t>
            </a:r>
            <a:r>
              <a:rPr lang="en-US" dirty="0"/>
              <a:t>development of palmar grasp</a:t>
            </a:r>
            <a:r>
              <a:rPr lang="en-US" dirty="0" smtClean="0"/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Reflex</a:t>
            </a:r>
            <a:r>
              <a:rPr lang="en-US" dirty="0"/>
              <a:t> from pressure on the </a:t>
            </a:r>
            <a:r>
              <a:rPr lang="en-US" dirty="0" smtClean="0"/>
              <a:t>palm.</a:t>
            </a:r>
          </a:p>
          <a:p>
            <a:r>
              <a:rPr lang="en-US" dirty="0">
                <a:solidFill>
                  <a:srgbClr val="FF0000"/>
                </a:solidFill>
              </a:rPr>
              <a:t>At 3–4 months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inhibition of palm pressure </a:t>
            </a:r>
            <a:r>
              <a:rPr lang="en-US" dirty="0"/>
              <a:t>producing </a:t>
            </a:r>
            <a:r>
              <a:rPr lang="en-US" dirty="0" smtClean="0"/>
              <a:t>extension of </a:t>
            </a:r>
            <a:r>
              <a:rPr lang="en-US" dirty="0"/>
              <a:t>fingers and </a:t>
            </a:r>
            <a:r>
              <a:rPr lang="en-US" dirty="0" smtClean="0"/>
              <a:t>thumb.</a:t>
            </a:r>
          </a:p>
          <a:p>
            <a:r>
              <a:rPr lang="en-US" dirty="0">
                <a:solidFill>
                  <a:srgbClr val="FF0000"/>
                </a:solidFill>
              </a:rPr>
              <a:t>Palmar grasp occurs </a:t>
            </a:r>
            <a:r>
              <a:rPr lang="en-US" dirty="0"/>
              <a:t>without palmar pressure when, for </a:t>
            </a:r>
            <a:r>
              <a:rPr lang="en-US" dirty="0" smtClean="0"/>
              <a:t>example, </a:t>
            </a:r>
            <a:r>
              <a:rPr lang="en-US" dirty="0" smtClean="0">
                <a:solidFill>
                  <a:srgbClr val="FF0000"/>
                </a:solidFill>
              </a:rPr>
              <a:t>reaching </a:t>
            </a:r>
            <a:r>
              <a:rPr lang="en-US" dirty="0">
                <a:solidFill>
                  <a:srgbClr val="FF0000"/>
                </a:solidFill>
              </a:rPr>
              <a:t>to grasp an </a:t>
            </a:r>
            <a:r>
              <a:rPr lang="en-US" dirty="0"/>
              <a:t>object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Flexibility</a:t>
            </a:r>
            <a:r>
              <a:rPr lang="en-US" dirty="0"/>
              <a:t> in producing </a:t>
            </a:r>
            <a:r>
              <a:rPr lang="en-US" dirty="0">
                <a:solidFill>
                  <a:srgbClr val="FF0000"/>
                </a:solidFill>
              </a:rPr>
              <a:t>a variety of grasps </a:t>
            </a:r>
            <a:r>
              <a:rPr lang="en-US" dirty="0"/>
              <a:t>to </a:t>
            </a:r>
            <a:r>
              <a:rPr lang="en-US" dirty="0" smtClean="0"/>
              <a:t>accommodate the </a:t>
            </a:r>
            <a:r>
              <a:rPr lang="en-US" dirty="0"/>
              <a:t>environmental context.</a:t>
            </a:r>
          </a:p>
        </p:txBody>
      </p:sp>
    </p:spTree>
    <p:extLst>
      <p:ext uri="{BB962C8B-B14F-4D97-AF65-F5344CB8AC3E}">
        <p14:creationId xmlns:p14="http://schemas.microsoft.com/office/powerpoint/2010/main" val="36364179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249382"/>
            <a:ext cx="11349872" cy="1108364"/>
          </a:xfrm>
        </p:spPr>
        <p:txBody>
          <a:bodyPr>
            <a:normAutofit/>
          </a:bodyPr>
          <a:lstStyle/>
          <a:p>
            <a:r>
              <a:rPr lang="en-US" b="1" dirty="0"/>
              <a:t>Information processing and cognitive explanations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/>
          </a:bodyPr>
          <a:lstStyle/>
          <a:p>
            <a:r>
              <a:rPr lang="en-US" dirty="0"/>
              <a:t>With </a:t>
            </a:r>
            <a:r>
              <a:rPr lang="en-US" dirty="0" smtClean="0"/>
              <a:t>development, </a:t>
            </a:r>
            <a:r>
              <a:rPr lang="en-US" dirty="0" smtClean="0">
                <a:solidFill>
                  <a:srgbClr val="FF0000"/>
                </a:solidFill>
              </a:rPr>
              <a:t>children</a:t>
            </a:r>
            <a:r>
              <a:rPr lang="en-US" dirty="0" smtClean="0"/>
              <a:t> </a:t>
            </a:r>
            <a:r>
              <a:rPr lang="en-US" dirty="0"/>
              <a:t>react and move </a:t>
            </a:r>
            <a:r>
              <a:rPr lang="en-US" dirty="0">
                <a:solidFill>
                  <a:srgbClr val="FF0000"/>
                </a:solidFill>
              </a:rPr>
              <a:t>faster</a:t>
            </a:r>
            <a:r>
              <a:rPr lang="en-US" dirty="0"/>
              <a:t>, have </a:t>
            </a:r>
            <a:r>
              <a:rPr lang="en-US" dirty="0">
                <a:solidFill>
                  <a:srgbClr val="FF0000"/>
                </a:solidFill>
              </a:rPr>
              <a:t>improved</a:t>
            </a:r>
            <a:r>
              <a:rPr lang="en-US" dirty="0"/>
              <a:t> memory </a:t>
            </a:r>
            <a:r>
              <a:rPr lang="en-US" dirty="0">
                <a:solidFill>
                  <a:srgbClr val="FF0000"/>
                </a:solidFill>
              </a:rPr>
              <a:t>use</a:t>
            </a:r>
            <a:r>
              <a:rPr lang="en-US" dirty="0"/>
              <a:t>, and </a:t>
            </a:r>
            <a:r>
              <a:rPr lang="en-US" dirty="0" smtClean="0"/>
              <a:t>are more </a:t>
            </a:r>
            <a:r>
              <a:rPr lang="en-US" dirty="0">
                <a:solidFill>
                  <a:srgbClr val="FF0000"/>
                </a:solidFill>
              </a:rPr>
              <a:t>effective</a:t>
            </a:r>
            <a:r>
              <a:rPr lang="en-US" dirty="0"/>
              <a:t> at using different types of feedback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015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249382"/>
            <a:ext cx="11349872" cy="1108364"/>
          </a:xfrm>
        </p:spPr>
        <p:txBody>
          <a:bodyPr>
            <a:normAutofit/>
          </a:bodyPr>
          <a:lstStyle/>
          <a:p>
            <a:r>
              <a:rPr lang="en-US" b="1" dirty="0"/>
              <a:t>Early movement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/>
          </a:bodyPr>
          <a:lstStyle/>
          <a:p>
            <a:r>
              <a:rPr lang="en-US" dirty="0"/>
              <a:t>The time from </a:t>
            </a:r>
            <a:r>
              <a:rPr lang="en-US" dirty="0">
                <a:solidFill>
                  <a:srgbClr val="FF0000"/>
                </a:solidFill>
              </a:rPr>
              <a:t>birth to 24 months </a:t>
            </a:r>
            <a:r>
              <a:rPr lang="en-US" dirty="0"/>
              <a:t>represents a significant </a:t>
            </a:r>
            <a:r>
              <a:rPr lang="en-US" dirty="0" smtClean="0"/>
              <a:t>period in </a:t>
            </a:r>
            <a:r>
              <a:rPr lang="en-US" dirty="0"/>
              <a:t>a baby’s life with a </a:t>
            </a:r>
            <a:r>
              <a:rPr lang="en-US" dirty="0">
                <a:solidFill>
                  <a:srgbClr val="FF0000"/>
                </a:solidFill>
              </a:rPr>
              <a:t>transition from a state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minimal control </a:t>
            </a:r>
            <a:r>
              <a:rPr lang="en-US" dirty="0" smtClean="0"/>
              <a:t>of their </a:t>
            </a:r>
            <a:r>
              <a:rPr lang="en-US" dirty="0"/>
              <a:t>arms, legs, and posture, </a:t>
            </a:r>
            <a:r>
              <a:rPr lang="en-US" dirty="0">
                <a:solidFill>
                  <a:srgbClr val="FF0000"/>
                </a:solidFill>
              </a:rPr>
              <a:t>to one of good postural control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walking</a:t>
            </a:r>
            <a:r>
              <a:rPr lang="en-US" dirty="0" smtClean="0"/>
              <a:t>, and </a:t>
            </a:r>
            <a:r>
              <a:rPr lang="en-US" dirty="0"/>
              <a:t>to a certain degree, the ability to reach, </a:t>
            </a:r>
            <a:r>
              <a:rPr lang="en-US" dirty="0">
                <a:solidFill>
                  <a:srgbClr val="FF0000"/>
                </a:solidFill>
              </a:rPr>
              <a:t>grasp</a:t>
            </a:r>
            <a:r>
              <a:rPr lang="en-US" dirty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manipulate</a:t>
            </a:r>
            <a:r>
              <a:rPr lang="en-US" dirty="0" smtClean="0"/>
              <a:t> a </a:t>
            </a:r>
            <a:r>
              <a:rPr lang="en-US" dirty="0"/>
              <a:t>variety of objects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7910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249382"/>
            <a:ext cx="11349872" cy="1108364"/>
          </a:xfrm>
        </p:spPr>
        <p:txBody>
          <a:bodyPr>
            <a:normAutofit/>
          </a:bodyPr>
          <a:lstStyle/>
          <a:p>
            <a:r>
              <a:rPr lang="en-US" b="1" dirty="0"/>
              <a:t>Spontaneous movements and reflexes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Prechtl</a:t>
            </a:r>
            <a:r>
              <a:rPr lang="en-US" dirty="0" smtClean="0"/>
              <a:t> </a:t>
            </a:r>
            <a:r>
              <a:rPr lang="en-US" dirty="0"/>
              <a:t>reported on a series of studies looking at </a:t>
            </a:r>
            <a:r>
              <a:rPr lang="en-US" dirty="0">
                <a:solidFill>
                  <a:srgbClr val="FF0000"/>
                </a:solidFill>
              </a:rPr>
              <a:t>movements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utero</a:t>
            </a:r>
            <a:r>
              <a:rPr lang="en-US" dirty="0" smtClean="0"/>
              <a:t> </a:t>
            </a:r>
            <a:r>
              <a:rPr lang="en-US" dirty="0"/>
              <a:t>and for </a:t>
            </a:r>
            <a:r>
              <a:rPr lang="en-US" dirty="0">
                <a:solidFill>
                  <a:srgbClr val="FF0000"/>
                </a:solidFill>
              </a:rPr>
              <a:t>30 weeks post- </a:t>
            </a:r>
            <a:r>
              <a:rPr lang="en-US" dirty="0" smtClean="0">
                <a:solidFill>
                  <a:srgbClr val="FF0000"/>
                </a:solidFill>
              </a:rPr>
              <a:t>term</a:t>
            </a:r>
            <a:r>
              <a:rPr lang="en-US" dirty="0" smtClean="0"/>
              <a:t>.</a:t>
            </a:r>
          </a:p>
          <a:p>
            <a:r>
              <a:rPr lang="en-US" dirty="0"/>
              <a:t>He describes three classes </a:t>
            </a:r>
            <a:r>
              <a:rPr lang="en-US" dirty="0" smtClean="0"/>
              <a:t>of </a:t>
            </a:r>
            <a:r>
              <a:rPr lang="en-US" dirty="0"/>
              <a:t>movements</a:t>
            </a:r>
            <a:r>
              <a:rPr lang="en-US" dirty="0">
                <a:solidFill>
                  <a:srgbClr val="FF0000"/>
                </a:solidFill>
              </a:rPr>
              <a:t>: writhing movements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fidgety movements</a:t>
            </a:r>
            <a:r>
              <a:rPr lang="en-US" dirty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voluntary movements</a:t>
            </a:r>
            <a:r>
              <a:rPr lang="en-US" dirty="0"/>
              <a:t>, all developing from the </a:t>
            </a:r>
            <a:r>
              <a:rPr lang="en-US" dirty="0">
                <a:solidFill>
                  <a:srgbClr val="FF0000"/>
                </a:solidFill>
              </a:rPr>
              <a:t>tenth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week in utero </a:t>
            </a:r>
            <a:r>
              <a:rPr lang="en-US" dirty="0"/>
              <a:t>to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20th </a:t>
            </a:r>
            <a:r>
              <a:rPr lang="en-US" dirty="0">
                <a:solidFill>
                  <a:srgbClr val="FF0000"/>
                </a:solidFill>
              </a:rPr>
              <a:t>week post- term</a:t>
            </a:r>
            <a:r>
              <a:rPr lang="en-US" dirty="0" smtClean="0"/>
              <a:t>.</a:t>
            </a:r>
          </a:p>
          <a:p>
            <a:r>
              <a:rPr lang="en-US" dirty="0"/>
              <a:t>He notes that these </a:t>
            </a:r>
            <a:r>
              <a:rPr lang="en-US" dirty="0">
                <a:solidFill>
                  <a:srgbClr val="FF0000"/>
                </a:solidFill>
              </a:rPr>
              <a:t>observations of </a:t>
            </a:r>
            <a:r>
              <a:rPr lang="en-US" dirty="0" smtClean="0">
                <a:solidFill>
                  <a:srgbClr val="FF0000"/>
                </a:solidFill>
              </a:rPr>
              <a:t>movements </a:t>
            </a:r>
            <a:r>
              <a:rPr lang="en-US" dirty="0" smtClean="0"/>
              <a:t>are </a:t>
            </a:r>
            <a:r>
              <a:rPr lang="en-US" dirty="0"/>
              <a:t>good </a:t>
            </a:r>
            <a:r>
              <a:rPr lang="en-US" dirty="0">
                <a:solidFill>
                  <a:srgbClr val="FF0000"/>
                </a:solidFill>
              </a:rPr>
              <a:t>predictors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neurological dysfunction </a:t>
            </a:r>
            <a:r>
              <a:rPr lang="en-US" dirty="0"/>
              <a:t>in </a:t>
            </a:r>
            <a:r>
              <a:rPr lang="en-US" dirty="0" smtClean="0"/>
              <a:t>young children.</a:t>
            </a:r>
          </a:p>
          <a:p>
            <a:r>
              <a:rPr lang="en-US" dirty="0"/>
              <a:t>After </a:t>
            </a:r>
            <a:r>
              <a:rPr lang="en-US" dirty="0">
                <a:solidFill>
                  <a:srgbClr val="FF0000"/>
                </a:solidFill>
              </a:rPr>
              <a:t>extensive observations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infants in the first </a:t>
            </a:r>
            <a:r>
              <a:rPr lang="en-US" dirty="0" smtClean="0">
                <a:solidFill>
                  <a:srgbClr val="FF0000"/>
                </a:solidFill>
              </a:rPr>
              <a:t>year </a:t>
            </a:r>
            <a:r>
              <a:rPr lang="en-US" dirty="0" smtClean="0"/>
              <a:t>of </a:t>
            </a:r>
            <a:r>
              <a:rPr lang="en-US" dirty="0"/>
              <a:t>life she reported a total of </a:t>
            </a:r>
            <a:r>
              <a:rPr lang="en-US" dirty="0">
                <a:solidFill>
                  <a:srgbClr val="FF0000"/>
                </a:solidFill>
              </a:rPr>
              <a:t>47 different stereotypies</a:t>
            </a:r>
            <a:r>
              <a:rPr lang="en-US" dirty="0"/>
              <a:t>, identifying </a:t>
            </a:r>
            <a:r>
              <a:rPr lang="en-US" dirty="0" smtClean="0">
                <a:solidFill>
                  <a:srgbClr val="FF0000"/>
                </a:solidFill>
              </a:rPr>
              <a:t>11</a:t>
            </a:r>
            <a:r>
              <a:rPr lang="en-US" dirty="0" smtClean="0"/>
              <a:t> as </a:t>
            </a:r>
            <a:r>
              <a:rPr lang="en-US" dirty="0"/>
              <a:t>the most frequent.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893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249382"/>
            <a:ext cx="11349872" cy="1108364"/>
          </a:xfrm>
        </p:spPr>
        <p:txBody>
          <a:bodyPr>
            <a:normAutofit/>
          </a:bodyPr>
          <a:lstStyle/>
          <a:p>
            <a:r>
              <a:rPr lang="en-US" b="1" dirty="0"/>
              <a:t>Spontaneous movements and reflexes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253765"/>
            <a:ext cx="10816472" cy="4923198"/>
          </a:xfrm>
        </p:spPr>
        <p:txBody>
          <a:bodyPr>
            <a:normAutofit/>
          </a:bodyPr>
          <a:lstStyle/>
          <a:p>
            <a:r>
              <a:rPr lang="en-US" dirty="0"/>
              <a:t>These </a:t>
            </a:r>
            <a:r>
              <a:rPr lang="en-US" dirty="0">
                <a:solidFill>
                  <a:srgbClr val="FF0000"/>
                </a:solidFill>
              </a:rPr>
              <a:t>spontaneous </a:t>
            </a:r>
            <a:r>
              <a:rPr lang="en-US" dirty="0" smtClean="0">
                <a:solidFill>
                  <a:srgbClr val="FF0000"/>
                </a:solidFill>
              </a:rPr>
              <a:t>movements </a:t>
            </a:r>
            <a:r>
              <a:rPr lang="en-US" dirty="0" smtClean="0"/>
              <a:t>were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considered </a:t>
            </a:r>
            <a:r>
              <a:rPr lang="en-US" dirty="0">
                <a:solidFill>
                  <a:srgbClr val="FF0000"/>
                </a:solidFill>
              </a:rPr>
              <a:t>reflexes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involuntary </a:t>
            </a:r>
            <a:r>
              <a:rPr lang="en-US" dirty="0" smtClean="0">
                <a:solidFill>
                  <a:srgbClr val="FF0000"/>
                </a:solidFill>
              </a:rPr>
              <a:t>movements</a:t>
            </a:r>
            <a:r>
              <a:rPr lang="en-US" dirty="0" smtClean="0"/>
              <a:t>, but </a:t>
            </a:r>
            <a:r>
              <a:rPr lang="en-US" dirty="0"/>
              <a:t>instead were viewed as possible </a:t>
            </a:r>
            <a:r>
              <a:rPr lang="en-US" dirty="0">
                <a:solidFill>
                  <a:srgbClr val="FF0000"/>
                </a:solidFill>
              </a:rPr>
              <a:t>precursors</a:t>
            </a:r>
            <a:r>
              <a:rPr lang="en-US" dirty="0"/>
              <a:t> to later </a:t>
            </a:r>
            <a:r>
              <a:rPr lang="en-US" dirty="0" smtClean="0">
                <a:solidFill>
                  <a:srgbClr val="FF0000"/>
                </a:solidFill>
              </a:rPr>
              <a:t>voluntary</a:t>
            </a:r>
            <a:r>
              <a:rPr lang="en-US" dirty="0" smtClean="0"/>
              <a:t> actions.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spontaneous kicking </a:t>
            </a:r>
            <a:r>
              <a:rPr lang="en-US" dirty="0" smtClean="0">
                <a:solidFill>
                  <a:srgbClr val="FF0000"/>
                </a:solidFill>
              </a:rPr>
              <a:t>movements </a:t>
            </a:r>
            <a:r>
              <a:rPr lang="en-US" dirty="0" smtClean="0"/>
              <a:t>was </a:t>
            </a:r>
            <a:r>
              <a:rPr lang="en-US" dirty="0"/>
              <a:t>noted to </a:t>
            </a:r>
            <a:r>
              <a:rPr lang="en-US" dirty="0">
                <a:solidFill>
                  <a:srgbClr val="FF0000"/>
                </a:solidFill>
              </a:rPr>
              <a:t>resemble</a:t>
            </a:r>
            <a:r>
              <a:rPr lang="en-US" dirty="0"/>
              <a:t> the </a:t>
            </a:r>
            <a:r>
              <a:rPr lang="en-US" dirty="0">
                <a:solidFill>
                  <a:srgbClr val="FF0000"/>
                </a:solidFill>
              </a:rPr>
              <a:t>spatial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temporal</a:t>
            </a:r>
            <a:r>
              <a:rPr lang="en-US" dirty="0"/>
              <a:t> components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mature </a:t>
            </a:r>
            <a:r>
              <a:rPr lang="en-US" dirty="0">
                <a:solidFill>
                  <a:srgbClr val="FF0000"/>
                </a:solidFill>
              </a:rPr>
              <a:t>walking patterns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early reflexes </a:t>
            </a:r>
            <a:r>
              <a:rPr lang="en-US" dirty="0"/>
              <a:t>found in babies are related to </a:t>
            </a:r>
            <a:r>
              <a:rPr lang="en-US" dirty="0">
                <a:solidFill>
                  <a:srgbClr val="FF0000"/>
                </a:solidFill>
              </a:rPr>
              <a:t>infant </a:t>
            </a:r>
            <a:r>
              <a:rPr lang="en-US" dirty="0" smtClean="0">
                <a:solidFill>
                  <a:srgbClr val="FF0000"/>
                </a:solidFill>
              </a:rPr>
              <a:t>survival </a:t>
            </a:r>
            <a:r>
              <a:rPr lang="en-US" dirty="0" smtClean="0"/>
              <a:t>and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nourishment- seeking </a:t>
            </a:r>
            <a:r>
              <a:rPr lang="en-US" dirty="0"/>
              <a:t>as well as </a:t>
            </a:r>
            <a:r>
              <a:rPr lang="en-US" dirty="0">
                <a:solidFill>
                  <a:srgbClr val="FF0000"/>
                </a:solidFill>
              </a:rPr>
              <a:t>protective</a:t>
            </a:r>
            <a:r>
              <a:rPr lang="en-US" dirty="0"/>
              <a:t> actions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stepping reflex</a:t>
            </a:r>
            <a:r>
              <a:rPr lang="en-US" dirty="0"/>
              <a:t> occurs when a </a:t>
            </a:r>
            <a:r>
              <a:rPr lang="en-US" dirty="0">
                <a:solidFill>
                  <a:srgbClr val="FF0000"/>
                </a:solidFill>
              </a:rPr>
              <a:t>young infant is held </a:t>
            </a:r>
            <a:r>
              <a:rPr lang="en-US" dirty="0" smtClean="0">
                <a:solidFill>
                  <a:srgbClr val="FF0000"/>
                </a:solidFill>
              </a:rPr>
              <a:t>upright </a:t>
            </a:r>
            <a:r>
              <a:rPr lang="en-US" dirty="0" smtClean="0"/>
              <a:t>with </a:t>
            </a:r>
            <a:r>
              <a:rPr lang="en-US" dirty="0"/>
              <a:t>their feet on a support surface and they perform </a:t>
            </a:r>
            <a:r>
              <a:rPr lang="en-US" dirty="0" smtClean="0"/>
              <a:t>alternating step </a:t>
            </a:r>
            <a:r>
              <a:rPr lang="en-US" dirty="0"/>
              <a:t>like movements.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5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13037</TotalTime>
  <Words>8653</Words>
  <Application>Microsoft Office PowerPoint</Application>
  <PresentationFormat>Widescreen</PresentationFormat>
  <Paragraphs>562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9" baseType="lpstr">
      <vt:lpstr>Arial</vt:lpstr>
      <vt:lpstr>Calibri</vt:lpstr>
      <vt:lpstr>Calibri Light</vt:lpstr>
      <vt:lpstr>CronosPro-Lt</vt:lpstr>
      <vt:lpstr>Office Theme</vt:lpstr>
      <vt:lpstr>Oxford Textbook of Children’s Sport and Exercise Medicine</vt:lpstr>
      <vt:lpstr>CHAPTER 1</vt:lpstr>
      <vt:lpstr>Introduction</vt:lpstr>
      <vt:lpstr>Chronological age and age groups</vt:lpstr>
      <vt:lpstr>Growth status</vt:lpstr>
      <vt:lpstr>Growth status</vt:lpstr>
      <vt:lpstr>Growth status</vt:lpstr>
      <vt:lpstr>Growth status</vt:lpstr>
      <vt:lpstr>Growth rate</vt:lpstr>
      <vt:lpstr>Assessment of maturity status</vt:lpstr>
      <vt:lpstr>Skeletal age</vt:lpstr>
      <vt:lpstr>Skeletal age</vt:lpstr>
      <vt:lpstr>Skeletal age</vt:lpstr>
      <vt:lpstr>Greulich- Pyle method</vt:lpstr>
      <vt:lpstr>Tanner- Whitehouse method</vt:lpstr>
      <vt:lpstr>Tanner- Whitehouse method</vt:lpstr>
      <vt:lpstr>Tanner- Whitehouse method</vt:lpstr>
      <vt:lpstr>Fels method</vt:lpstr>
      <vt:lpstr>Skeletal age</vt:lpstr>
      <vt:lpstr>Skeletal age</vt:lpstr>
      <vt:lpstr>Overview of skeletal age</vt:lpstr>
      <vt:lpstr>Overview of skeletal age</vt:lpstr>
      <vt:lpstr>Secondary sex characteristics</vt:lpstr>
      <vt:lpstr>Pubertal stages</vt:lpstr>
      <vt:lpstr>Pubertal stages</vt:lpstr>
      <vt:lpstr>Pubertal stages</vt:lpstr>
      <vt:lpstr>Testicular volume</vt:lpstr>
      <vt:lpstr>Menarcheal Status</vt:lpstr>
      <vt:lpstr>Assessment of maturity timing</vt:lpstr>
      <vt:lpstr>Assessment of maturity timing</vt:lpstr>
      <vt:lpstr>Tempo of maturation</vt:lpstr>
      <vt:lpstr>Percentage of predicted adult height</vt:lpstr>
      <vt:lpstr>Summary</vt:lpstr>
      <vt:lpstr>CHAPTER 2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Prenatal to postnatal growth</vt:lpstr>
      <vt:lpstr>Prenatal to postnatal growth</vt:lpstr>
      <vt:lpstr>Prenatal to postnatal growth</vt:lpstr>
      <vt:lpstr>Prenatal to postnatal growth</vt:lpstr>
      <vt:lpstr>Prenatal to postnatal growth</vt:lpstr>
      <vt:lpstr>Statural growth</vt:lpstr>
      <vt:lpstr>The growth in height</vt:lpstr>
      <vt:lpstr>Statural growth</vt:lpstr>
      <vt:lpstr>Statural growth</vt:lpstr>
      <vt:lpstr>Statural growth</vt:lpstr>
      <vt:lpstr>PowerPoint Presentation</vt:lpstr>
      <vt:lpstr>Types of growth data</vt:lpstr>
      <vt:lpstr>Growth in stature</vt:lpstr>
      <vt:lpstr>Growth in stature</vt:lpstr>
      <vt:lpstr>Growth in stature</vt:lpstr>
      <vt:lpstr>Growth in stature</vt:lpstr>
      <vt:lpstr>Patterns of growth</vt:lpstr>
      <vt:lpstr>Patterns of growth</vt:lpstr>
      <vt:lpstr>Patterns of growth</vt:lpstr>
      <vt:lpstr>Patterns of growth</vt:lpstr>
      <vt:lpstr>Growth in body mass</vt:lpstr>
      <vt:lpstr>Growth in body mass</vt:lpstr>
      <vt:lpstr>Growth in body mass</vt:lpstr>
      <vt:lpstr>Growth in body mass</vt:lpstr>
      <vt:lpstr>Development of shape</vt:lpstr>
      <vt:lpstr>Development of shape</vt:lpstr>
      <vt:lpstr>Development of shape</vt:lpstr>
      <vt:lpstr>Adolescence and puberty</vt:lpstr>
      <vt:lpstr>Regulation of growth and maturation</vt:lpstr>
      <vt:lpstr>Regulation of growth and maturation</vt:lpstr>
      <vt:lpstr>Regulation of growth and maturation</vt:lpstr>
      <vt:lpstr>Regulation of growth and maturation</vt:lpstr>
      <vt:lpstr>Regulation of growth and maturation</vt:lpstr>
      <vt:lpstr>Regulation of growth and maturation</vt:lpstr>
      <vt:lpstr>Regulation of growth and maturation</vt:lpstr>
      <vt:lpstr>Regulation of growth and maturation</vt:lpstr>
      <vt:lpstr>Regulation of growth and maturation</vt:lpstr>
      <vt:lpstr>Regulation of growth and maturation</vt:lpstr>
      <vt:lpstr>The hypothalamic- pituitary- gonadal axis and its principal hormones</vt:lpstr>
      <vt:lpstr>Biological maturity</vt:lpstr>
      <vt:lpstr>Biological maturity</vt:lpstr>
      <vt:lpstr>Biological maturity</vt:lpstr>
      <vt:lpstr>Biological maturity</vt:lpstr>
      <vt:lpstr>Relationship of maturity to body size and function</vt:lpstr>
      <vt:lpstr>Relationship of maturity to body size and function</vt:lpstr>
      <vt:lpstr>Relationship of maturity to body size and function</vt:lpstr>
      <vt:lpstr>Relationship of maturity to body size and function</vt:lpstr>
      <vt:lpstr>CHAPTER 4</vt:lpstr>
      <vt:lpstr>Introduction</vt:lpstr>
      <vt:lpstr>General description of change</vt:lpstr>
      <vt:lpstr>General description of change</vt:lpstr>
      <vt:lpstr>General description of change</vt:lpstr>
      <vt:lpstr>Traditional maturational explanations</vt:lpstr>
      <vt:lpstr>Information processing and cognitive explanations</vt:lpstr>
      <vt:lpstr>Early movement development</vt:lpstr>
      <vt:lpstr>Spontaneous movements and reflexes</vt:lpstr>
      <vt:lpstr>Spontaneous movements and reflexes</vt:lpstr>
      <vt:lpstr>Spontaneous movements and reflexes</vt:lpstr>
      <vt:lpstr>Vision and visual perception development</vt:lpstr>
      <vt:lpstr>Vision and visual perception development</vt:lpstr>
      <vt:lpstr>Motor development 2–7 years of age</vt:lpstr>
      <vt:lpstr>Motor development in later childhood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Textbook of Children’s Sport and Exercise Medicine</dc:title>
  <dc:creator>Mohsen</dc:creator>
  <cp:lastModifiedBy>Mohsen</cp:lastModifiedBy>
  <cp:revision>637</cp:revision>
  <dcterms:created xsi:type="dcterms:W3CDTF">2021-09-24T13:57:53Z</dcterms:created>
  <dcterms:modified xsi:type="dcterms:W3CDTF">2022-12-27T20:14:32Z</dcterms:modified>
</cp:coreProperties>
</file>