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3" r:id="rId29"/>
    <p:sldId id="283" r:id="rId30"/>
    <p:sldId id="314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761A-A2E6-4352-85DE-C73DB818ACA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AA1B-10B6-4248-8513-1AD4A75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5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1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83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8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5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5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3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0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5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2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5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10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8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2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4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7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6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4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2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2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7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0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73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80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029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467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76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0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25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79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0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944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7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17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0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AA1B-10B6-4248-8513-1AD4A75AA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F464-8484-4ECB-8978-A6916A495F5A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200-5C9A-4647-AB99-B8562CAA0187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AACD-A17E-4A00-978D-F5EC4601CCF5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C269-26E2-44E1-8728-27857F563968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3465-33B3-4FCA-AA83-937E95CA64D0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895A-C5F2-4456-BE70-2A45709AC323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5F95-CBEC-4AC8-A232-054293D91754}" type="datetime1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CC84-3DCF-4406-99F7-508EF6AE677E}" type="datetime1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6AD8-FED2-4D3B-AE9E-8B49A6BA1E0E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0276-805F-4FE0-BFF4-AB07010C5370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866E-B26F-4D8C-B018-479514524413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9">
              <a:srgbClr val="BFD8EF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BAD8-4CD9-45F2-9280-6DAFB0BC3C61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Semnan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5432-104E-47C2-A325-803E07BF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27" y="177421"/>
            <a:ext cx="3976047" cy="5086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98" y="1122363"/>
            <a:ext cx="7233312" cy="2387600"/>
          </a:xfrm>
        </p:spPr>
        <p:txBody>
          <a:bodyPr/>
          <a:lstStyle/>
          <a:p>
            <a:r>
              <a:rPr lang="en-US" b="1" dirty="0" smtClean="0"/>
              <a:t>Conditioning Young Athletes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197" y="4557381"/>
            <a:ext cx="3907809" cy="1024553"/>
          </a:xfrm>
        </p:spPr>
        <p:txBody>
          <a:bodyPr/>
          <a:lstStyle/>
          <a:p>
            <a:r>
              <a:rPr lang="en-US" dirty="0" smtClean="0"/>
              <a:t>Mohsen Avandi</a:t>
            </a:r>
          </a:p>
          <a:p>
            <a:r>
              <a:rPr lang="en-US" dirty="0" smtClean="0"/>
              <a:t>Semnan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Laws of Strength 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Law Two: Develop Tendon Strength Before Muscle </a:t>
            </a:r>
            <a:r>
              <a:rPr lang="en-US" dirty="0" smtClean="0"/>
              <a:t>Strength:</a:t>
            </a:r>
          </a:p>
          <a:p>
            <a:r>
              <a:rPr lang="en-US" dirty="0"/>
              <a:t>Muscle strength always improves faster than the </a:t>
            </a:r>
            <a:r>
              <a:rPr lang="en-US" dirty="0" smtClean="0"/>
              <a:t>tendons</a:t>
            </a:r>
          </a:p>
          <a:p>
            <a:r>
              <a:rPr lang="en-US" dirty="0"/>
              <a:t>Athletes </a:t>
            </a:r>
            <a:r>
              <a:rPr lang="en-US" dirty="0">
                <a:solidFill>
                  <a:srgbClr val="FF0000"/>
                </a:solidFill>
              </a:rPr>
              <a:t>strengthen tendons and ligaments </a:t>
            </a:r>
            <a:r>
              <a:rPr lang="en-US" dirty="0"/>
              <a:t>through a program designed to </a:t>
            </a:r>
            <a:r>
              <a:rPr lang="en-US" dirty="0" smtClean="0"/>
              <a:t>attain </a:t>
            </a:r>
            <a:r>
              <a:rPr lang="en-US" dirty="0" smtClean="0">
                <a:solidFill>
                  <a:srgbClr val="FF0000"/>
                </a:solidFill>
              </a:rPr>
              <a:t>anatomical adaptation</a:t>
            </a:r>
            <a:r>
              <a:rPr lang="en-US" dirty="0" smtClean="0"/>
              <a:t>.</a:t>
            </a:r>
          </a:p>
          <a:p>
            <a:r>
              <a:rPr lang="en-US" dirty="0"/>
              <a:t>coaches must stress the </a:t>
            </a:r>
            <a:r>
              <a:rPr lang="en-US" dirty="0" smtClean="0"/>
              <a:t>development of </a:t>
            </a:r>
            <a:r>
              <a:rPr lang="en-US" dirty="0">
                <a:solidFill>
                  <a:srgbClr val="FF0000"/>
                </a:solidFill>
              </a:rPr>
              <a:t>full-body strength </a:t>
            </a:r>
            <a:r>
              <a:rPr lang="en-US" dirty="0"/>
              <a:t>using low to </a:t>
            </a:r>
            <a:r>
              <a:rPr lang="en-US" dirty="0">
                <a:solidFill>
                  <a:srgbClr val="FF0000"/>
                </a:solidFill>
              </a:rPr>
              <a:t>moderate loads and numerous </a:t>
            </a:r>
            <a:r>
              <a:rPr lang="en-US" dirty="0" smtClean="0">
                <a:solidFill>
                  <a:srgbClr val="FF0000"/>
                </a:solidFill>
              </a:rPr>
              <a:t>exercises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8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Laws of Strength 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Law Three: Develop Core Strength Before Limb </a:t>
            </a:r>
            <a:r>
              <a:rPr lang="en-US" dirty="0" smtClean="0"/>
              <a:t>Strength:</a:t>
            </a:r>
          </a:p>
          <a:p>
            <a:r>
              <a:rPr lang="en-US" dirty="0"/>
              <a:t>Training specialists often </a:t>
            </a:r>
            <a:r>
              <a:rPr lang="en-US" dirty="0">
                <a:solidFill>
                  <a:srgbClr val="FF0000"/>
                </a:solidFill>
              </a:rPr>
              <a:t>misunderstand</a:t>
            </a:r>
            <a:r>
              <a:rPr lang="en-US" dirty="0"/>
              <a:t> the principle of specificity and direct most </a:t>
            </a:r>
            <a:r>
              <a:rPr lang="en-US" dirty="0" smtClean="0"/>
              <a:t>of their </a:t>
            </a:r>
            <a:r>
              <a:rPr lang="en-US" dirty="0"/>
              <a:t>attention toward developing strength in the </a:t>
            </a:r>
            <a:r>
              <a:rPr lang="en-US" dirty="0">
                <a:solidFill>
                  <a:srgbClr val="FF0000"/>
                </a:solidFill>
              </a:rPr>
              <a:t>arms and legs</a:t>
            </a:r>
            <a:r>
              <a:rPr lang="en-US" dirty="0" smtClean="0"/>
              <a:t>.</a:t>
            </a:r>
          </a:p>
          <a:p>
            <a:r>
              <a:rPr lang="en-US" dirty="0"/>
              <a:t>Although it is true that the legs and arms perform all athletic skills, the </a:t>
            </a:r>
            <a:r>
              <a:rPr lang="en-US" dirty="0">
                <a:solidFill>
                  <a:srgbClr val="FF0000"/>
                </a:solidFill>
              </a:rPr>
              <a:t>trunk</a:t>
            </a:r>
            <a:r>
              <a:rPr lang="en-US" dirty="0"/>
              <a:t> is the </a:t>
            </a:r>
            <a:r>
              <a:rPr lang="en-US" dirty="0" smtClean="0">
                <a:solidFill>
                  <a:srgbClr val="FF0000"/>
                </a:solidFill>
              </a:rPr>
              <a:t>link between </a:t>
            </a:r>
            <a:r>
              <a:rPr lang="en-US" dirty="0">
                <a:solidFill>
                  <a:srgbClr val="FF0000"/>
                </a:solidFill>
              </a:rPr>
              <a:t>them</a:t>
            </a:r>
            <a:r>
              <a:rPr lang="en-US" dirty="0" smtClean="0"/>
              <a:t>.</a:t>
            </a:r>
          </a:p>
          <a:p>
            <a:r>
              <a:rPr lang="en-US" dirty="0"/>
              <a:t>especially </a:t>
            </a:r>
            <a:r>
              <a:rPr lang="en-US" dirty="0">
                <a:solidFill>
                  <a:srgbClr val="FF0000"/>
                </a:solidFill>
              </a:rPr>
              <a:t>during </a:t>
            </a:r>
            <a:r>
              <a:rPr lang="en-US" dirty="0" smtClean="0">
                <a:solidFill>
                  <a:srgbClr val="FF0000"/>
                </a:solidFill>
              </a:rPr>
              <a:t>prepubescence and </a:t>
            </a:r>
            <a:r>
              <a:rPr lang="en-US" dirty="0">
                <a:solidFill>
                  <a:srgbClr val="FF0000"/>
                </a:solidFill>
              </a:rPr>
              <a:t>pubescence</a:t>
            </a:r>
            <a:r>
              <a:rPr lang="en-US" dirty="0"/>
              <a:t>, exercises should </a:t>
            </a:r>
            <a:r>
              <a:rPr lang="en-US" dirty="0">
                <a:solidFill>
                  <a:srgbClr val="FF0000"/>
                </a:solidFill>
              </a:rPr>
              <a:t>start</a:t>
            </a:r>
            <a:r>
              <a:rPr lang="en-US" dirty="0"/>
              <a:t> from the </a:t>
            </a:r>
            <a:r>
              <a:rPr lang="en-US" dirty="0">
                <a:solidFill>
                  <a:srgbClr val="FF0000"/>
                </a:solidFill>
              </a:rPr>
              <a:t>core</a:t>
            </a:r>
            <a:r>
              <a:rPr lang="en-US" dirty="0"/>
              <a:t> section of the body and work </a:t>
            </a:r>
            <a:r>
              <a:rPr lang="en-US" dirty="0" smtClean="0"/>
              <a:t>toward the </a:t>
            </a:r>
            <a:r>
              <a:rPr lang="en-US" dirty="0"/>
              <a:t>extremities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abdominals</a:t>
            </a:r>
            <a:r>
              <a:rPr lang="en-US" dirty="0"/>
              <a:t> play </a:t>
            </a:r>
            <a:r>
              <a:rPr lang="en-US" dirty="0" smtClean="0"/>
              <a:t>important </a:t>
            </a:r>
            <a:r>
              <a:rPr lang="en-US" dirty="0" smtClean="0">
                <a:solidFill>
                  <a:srgbClr val="FF0000"/>
                </a:solidFill>
              </a:rPr>
              <a:t>roles</a:t>
            </a:r>
            <a:r>
              <a:rPr lang="en-US" dirty="0" smtClean="0"/>
              <a:t> </a:t>
            </a:r>
            <a:r>
              <a:rPr lang="en-US" dirty="0"/>
              <a:t>in many </a:t>
            </a:r>
            <a:r>
              <a:rPr lang="en-US" dirty="0">
                <a:solidFill>
                  <a:srgbClr val="FF0000"/>
                </a:solidFill>
              </a:rPr>
              <a:t>sport skills</a:t>
            </a:r>
            <a:r>
              <a:rPr lang="en-US" dirty="0"/>
              <a:t>; therefore, weak abdominal muscles can restrict athletes’ </a:t>
            </a:r>
            <a:r>
              <a:rPr lang="en-US" dirty="0" smtClean="0"/>
              <a:t>effectiveness in </a:t>
            </a:r>
            <a:r>
              <a:rPr lang="en-US" dirty="0"/>
              <a:t>many activities.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Adapting Strength Training for Young Athletes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boys and girls </a:t>
            </a:r>
            <a:r>
              <a:rPr lang="en-US" dirty="0"/>
              <a:t>gain in strength </a:t>
            </a:r>
            <a:r>
              <a:rPr lang="en-US" dirty="0" smtClean="0"/>
              <a:t>after strength training.</a:t>
            </a:r>
          </a:p>
          <a:p>
            <a:r>
              <a:rPr lang="en-US" dirty="0"/>
              <a:t>Comparisons of children in all three stages of growth and development (</a:t>
            </a:r>
            <a:r>
              <a:rPr lang="en-US" dirty="0" smtClean="0"/>
              <a:t>prepubescence, pubescence</a:t>
            </a:r>
            <a:r>
              <a:rPr lang="en-US" dirty="0"/>
              <a:t>, and </a:t>
            </a:r>
            <a:r>
              <a:rPr lang="en-US" dirty="0" smtClean="0"/>
              <a:t>post pubescence</a:t>
            </a:r>
            <a:r>
              <a:rPr lang="en-US" dirty="0"/>
              <a:t>) show that </a:t>
            </a:r>
            <a:r>
              <a:rPr lang="en-US" dirty="0" smtClean="0">
                <a:solidFill>
                  <a:srgbClr val="FF0000"/>
                </a:solidFill>
              </a:rPr>
              <a:t>post pubescent </a:t>
            </a:r>
            <a:r>
              <a:rPr lang="en-US" dirty="0">
                <a:solidFill>
                  <a:srgbClr val="FF0000"/>
                </a:solidFill>
              </a:rPr>
              <a:t>children </a:t>
            </a:r>
            <a:r>
              <a:rPr lang="en-US" dirty="0" smtClean="0"/>
              <a:t>make the </a:t>
            </a:r>
            <a:r>
              <a:rPr lang="en-US" dirty="0">
                <a:solidFill>
                  <a:srgbClr val="FF0000"/>
                </a:solidFill>
              </a:rPr>
              <a:t>greatest </a:t>
            </a:r>
            <a:r>
              <a:rPr lang="en-US" dirty="0" smtClean="0">
                <a:solidFill>
                  <a:srgbClr val="FF0000"/>
                </a:solidFill>
              </a:rPr>
              <a:t>gains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Most</a:t>
            </a:r>
            <a:r>
              <a:rPr lang="en-US" dirty="0"/>
              <a:t> gains in </a:t>
            </a:r>
            <a:r>
              <a:rPr lang="en-US" dirty="0" smtClean="0">
                <a:solidFill>
                  <a:srgbClr val="FF0000"/>
                </a:solidFill>
              </a:rPr>
              <a:t>post pubescent </a:t>
            </a:r>
            <a:r>
              <a:rPr lang="en-US" dirty="0"/>
              <a:t>children are the result of growth in </a:t>
            </a:r>
            <a:r>
              <a:rPr lang="en-US" dirty="0">
                <a:solidFill>
                  <a:srgbClr val="FF0000"/>
                </a:solidFill>
              </a:rPr>
              <a:t>muscle mass </a:t>
            </a:r>
            <a:r>
              <a:rPr lang="en-US" dirty="0"/>
              <a:t>(</a:t>
            </a:r>
            <a:r>
              <a:rPr lang="en-US" dirty="0" smtClean="0"/>
              <a:t>hypertrophy) and </a:t>
            </a:r>
            <a:r>
              <a:rPr lang="en-US" dirty="0"/>
              <a:t>of </a:t>
            </a:r>
            <a:r>
              <a:rPr lang="en-US" dirty="0" smtClean="0"/>
              <a:t>non muscular </a:t>
            </a:r>
            <a:r>
              <a:rPr lang="en-US" dirty="0"/>
              <a:t>factors such as </a:t>
            </a:r>
            <a:r>
              <a:rPr lang="en-US" dirty="0">
                <a:solidFill>
                  <a:srgbClr val="FF0000"/>
                </a:solidFill>
              </a:rPr>
              <a:t>neuromuscular</a:t>
            </a:r>
            <a:r>
              <a:rPr lang="en-US" dirty="0"/>
              <a:t> adaptation to training</a:t>
            </a:r>
            <a:r>
              <a:rPr lang="en-US" dirty="0" smtClean="0"/>
              <a:t>.</a:t>
            </a:r>
          </a:p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gains</a:t>
            </a:r>
            <a:r>
              <a:rPr lang="en-US" dirty="0"/>
              <a:t> in strength are </a:t>
            </a:r>
            <a:r>
              <a:rPr lang="en-US" dirty="0">
                <a:solidFill>
                  <a:srgbClr val="FF0000"/>
                </a:solidFill>
              </a:rPr>
              <a:t>visible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prepubescent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pubescent</a:t>
            </a:r>
            <a:r>
              <a:rPr lang="en-US" dirty="0"/>
              <a:t> children, gains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muscle </a:t>
            </a:r>
            <a:r>
              <a:rPr lang="en-US" dirty="0">
                <a:solidFill>
                  <a:srgbClr val="FF0000"/>
                </a:solidFill>
              </a:rPr>
              <a:t>mass are not because </a:t>
            </a:r>
            <a:r>
              <a:rPr lang="en-US" dirty="0"/>
              <a:t>these children have an immature </a:t>
            </a:r>
            <a:r>
              <a:rPr lang="en-US" dirty="0">
                <a:solidFill>
                  <a:srgbClr val="FF0000"/>
                </a:solidFill>
              </a:rPr>
              <a:t>hormonal</a:t>
            </a:r>
            <a:r>
              <a:rPr lang="en-US" dirty="0"/>
              <a:t> profile.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Adapting Strength Training for Young Athletes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Kids need to be </a:t>
            </a:r>
            <a:r>
              <a:rPr lang="en-US" dirty="0">
                <a:solidFill>
                  <a:srgbClr val="FF0000"/>
                </a:solidFill>
              </a:rPr>
              <a:t>encouraged to play </a:t>
            </a:r>
            <a:r>
              <a:rPr lang="en-US" dirty="0"/>
              <a:t>and, with </a:t>
            </a:r>
            <a:r>
              <a:rPr lang="en-US" dirty="0" smtClean="0"/>
              <a:t>proper </a:t>
            </a:r>
            <a:r>
              <a:rPr lang="en-US" dirty="0" smtClean="0">
                <a:solidFill>
                  <a:srgbClr val="FF0000"/>
                </a:solidFill>
              </a:rPr>
              <a:t>supervision</a:t>
            </a:r>
            <a:r>
              <a:rPr lang="en-US" dirty="0"/>
              <a:t>, to participate in a structured </a:t>
            </a:r>
            <a:r>
              <a:rPr lang="en-US" dirty="0">
                <a:solidFill>
                  <a:srgbClr val="FF0000"/>
                </a:solidFill>
              </a:rPr>
              <a:t>strength-training program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Strength gains for male </a:t>
            </a:r>
            <a:r>
              <a:rPr lang="en-US" dirty="0"/>
              <a:t>athletes during </a:t>
            </a:r>
            <a:r>
              <a:rPr lang="en-US" dirty="0" smtClean="0">
                <a:solidFill>
                  <a:srgbClr val="FF0000"/>
                </a:solidFill>
              </a:rPr>
              <a:t>post puberty </a:t>
            </a:r>
            <a:r>
              <a:rPr lang="en-US" dirty="0"/>
              <a:t>and maturation are mostly the </a:t>
            </a:r>
            <a:r>
              <a:rPr lang="en-US" dirty="0" smtClean="0"/>
              <a:t>result of </a:t>
            </a:r>
            <a:r>
              <a:rPr lang="en-US" dirty="0">
                <a:solidFill>
                  <a:srgbClr val="FF0000"/>
                </a:solidFill>
              </a:rPr>
              <a:t>muscle enlargement </a:t>
            </a:r>
            <a:r>
              <a:rPr lang="en-US" dirty="0"/>
              <a:t>caused by large increments, from puberty on, of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estradiol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 hormone, and </a:t>
            </a:r>
            <a:r>
              <a:rPr lang="en-US" dirty="0">
                <a:solidFill>
                  <a:srgbClr val="FF0000"/>
                </a:solidFill>
              </a:rPr>
              <a:t>insulin-like growth </a:t>
            </a:r>
            <a:r>
              <a:rPr lang="en-US" dirty="0" smtClean="0">
                <a:solidFill>
                  <a:srgbClr val="FF0000"/>
                </a:solidFill>
              </a:rPr>
              <a:t>factor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Female</a:t>
            </a:r>
            <a:r>
              <a:rPr lang="en-US" dirty="0"/>
              <a:t> </a:t>
            </a:r>
            <a:r>
              <a:rPr lang="en-US" dirty="0" smtClean="0"/>
              <a:t>athletes </a:t>
            </a:r>
            <a:r>
              <a:rPr lang="en-US" dirty="0" smtClean="0">
                <a:solidFill>
                  <a:srgbClr val="FF0000"/>
                </a:solidFill>
              </a:rPr>
              <a:t>cannot </a:t>
            </a:r>
            <a:r>
              <a:rPr lang="en-US" dirty="0">
                <a:solidFill>
                  <a:srgbClr val="FF0000"/>
                </a:solidFill>
              </a:rPr>
              <a:t>report similar gains </a:t>
            </a:r>
            <a:r>
              <a:rPr lang="en-US" dirty="0"/>
              <a:t>during these periods because their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levels </a:t>
            </a:r>
            <a:r>
              <a:rPr lang="en-US" dirty="0" smtClean="0"/>
              <a:t>are tenfold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than those in </a:t>
            </a:r>
            <a:r>
              <a:rPr lang="en-US" dirty="0" smtClean="0"/>
              <a:t>males.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Pre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characterized by constant growth that favors developing </a:t>
            </a:r>
            <a:r>
              <a:rPr lang="en-US" dirty="0" smtClean="0">
                <a:solidFill>
                  <a:srgbClr val="FF0000"/>
                </a:solidFill>
              </a:rPr>
              <a:t>fundamental</a:t>
            </a:r>
            <a:r>
              <a:rPr lang="en-US" dirty="0" smtClean="0"/>
              <a:t> movements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basic skills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Heredity</a:t>
            </a:r>
            <a:r>
              <a:rPr lang="en-US" dirty="0"/>
              <a:t> </a:t>
            </a:r>
            <a:r>
              <a:rPr lang="en-US" dirty="0" smtClean="0"/>
              <a:t>certainly </a:t>
            </a:r>
            <a:r>
              <a:rPr lang="en-US" dirty="0"/>
              <a:t>plays an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role in </a:t>
            </a:r>
            <a:r>
              <a:rPr lang="en-US" dirty="0">
                <a:solidFill>
                  <a:srgbClr val="FF0000"/>
                </a:solidFill>
              </a:rPr>
              <a:t>individual performances </a:t>
            </a:r>
            <a:r>
              <a:rPr lang="en-US" dirty="0"/>
              <a:t>and </a:t>
            </a:r>
            <a:r>
              <a:rPr lang="en-US" dirty="0" smtClean="0"/>
              <a:t>their variations</a:t>
            </a:r>
            <a:r>
              <a:rPr lang="en-US" dirty="0"/>
              <a:t>, including strength and aerobic </a:t>
            </a:r>
            <a:r>
              <a:rPr lang="en-US" dirty="0" smtClean="0"/>
              <a:t>endurance.</a:t>
            </a:r>
          </a:p>
          <a:p>
            <a:r>
              <a:rPr lang="en-US" dirty="0">
                <a:solidFill>
                  <a:srgbClr val="FF0000"/>
                </a:solidFill>
              </a:rPr>
              <a:t>Physical achievements </a:t>
            </a:r>
            <a:r>
              <a:rPr lang="en-US" dirty="0"/>
              <a:t>increase markedly and linearly with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sex </a:t>
            </a:r>
            <a:r>
              <a:rPr lang="en-US" dirty="0" smtClean="0">
                <a:solidFill>
                  <a:srgbClr val="FF0000"/>
                </a:solidFill>
              </a:rPr>
              <a:t>differences </a:t>
            </a:r>
            <a:r>
              <a:rPr lang="en-US" dirty="0" smtClean="0"/>
              <a:t>in </a:t>
            </a:r>
            <a:r>
              <a:rPr lang="en-US" dirty="0"/>
              <a:t>average strength (particularly lower-body strength) </a:t>
            </a:r>
            <a:r>
              <a:rPr lang="en-US" dirty="0">
                <a:solidFill>
                  <a:srgbClr val="FF0000"/>
                </a:solidFill>
              </a:rPr>
              <a:t>do not seem </a:t>
            </a:r>
            <a:r>
              <a:rPr lang="en-US" dirty="0"/>
              <a:t>to be </a:t>
            </a:r>
            <a:r>
              <a:rPr lang="en-US" dirty="0" smtClean="0"/>
              <a:t>drastically different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Boys </a:t>
            </a:r>
            <a:r>
              <a:rPr lang="en-US" dirty="0"/>
              <a:t>seem to do </a:t>
            </a:r>
            <a:r>
              <a:rPr lang="en-US" dirty="0">
                <a:solidFill>
                  <a:srgbClr val="FF0000"/>
                </a:solidFill>
              </a:rPr>
              <a:t>better in strength-related activities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upper</a:t>
            </a:r>
            <a:r>
              <a:rPr lang="en-US" dirty="0"/>
              <a:t> body, </a:t>
            </a:r>
            <a:r>
              <a:rPr lang="en-US" dirty="0" smtClean="0"/>
              <a:t>such as </a:t>
            </a:r>
            <a:r>
              <a:rPr lang="en-US" dirty="0"/>
              <a:t>throws, compared with activities for the lower body, such as sprinting.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Girls</a:t>
            </a:r>
            <a:r>
              <a:rPr lang="en-US" dirty="0" smtClean="0"/>
              <a:t> </a:t>
            </a:r>
            <a:r>
              <a:rPr lang="en-US" dirty="0"/>
              <a:t>tend </a:t>
            </a:r>
            <a:r>
              <a:rPr lang="en-US" dirty="0" smtClean="0"/>
              <a:t>to perform </a:t>
            </a:r>
            <a:r>
              <a:rPr lang="en-US" dirty="0"/>
              <a:t>better in </a:t>
            </a:r>
            <a:r>
              <a:rPr lang="en-US" dirty="0">
                <a:solidFill>
                  <a:srgbClr val="FF0000"/>
                </a:solidFill>
              </a:rPr>
              <a:t>balance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flexibility</a:t>
            </a:r>
            <a:r>
              <a:rPr lang="en-US" dirty="0"/>
              <a:t> activities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Motor performance </a:t>
            </a:r>
            <a:r>
              <a:rPr lang="en-US" dirty="0"/>
              <a:t>improves with age during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(</a:t>
            </a:r>
            <a:r>
              <a:rPr lang="en-US" dirty="0" err="1"/>
              <a:t>Kakebeeke</a:t>
            </a:r>
            <a:r>
              <a:rPr lang="en-US" dirty="0"/>
              <a:t> et al., 2012), but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development </a:t>
            </a:r>
            <a:r>
              <a:rPr lang="en-US" dirty="0">
                <a:solidFill>
                  <a:srgbClr val="FF0000"/>
                </a:solidFill>
              </a:rPr>
              <a:t>pattern is not uniform </a:t>
            </a:r>
            <a:r>
              <a:rPr lang="en-US" dirty="0"/>
              <a:t>based on age, </a:t>
            </a:r>
            <a:r>
              <a:rPr lang="en-US" dirty="0" smtClean="0"/>
              <a:t>sex.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strength increases </a:t>
            </a:r>
            <a:r>
              <a:rPr lang="en-US" dirty="0"/>
              <a:t>with age at an average rate, </a:t>
            </a:r>
            <a:r>
              <a:rPr lang="en-US" dirty="0" smtClean="0"/>
              <a:t>with marked </a:t>
            </a:r>
            <a:r>
              <a:rPr lang="en-US" dirty="0"/>
              <a:t>acceleration </a:t>
            </a:r>
            <a:r>
              <a:rPr lang="en-US" dirty="0">
                <a:solidFill>
                  <a:srgbClr val="FF0000"/>
                </a:solidFill>
              </a:rPr>
              <a:t>during growth </a:t>
            </a:r>
            <a:r>
              <a:rPr lang="en-US" dirty="0" smtClean="0">
                <a:solidFill>
                  <a:srgbClr val="FF0000"/>
                </a:solidFill>
              </a:rPr>
              <a:t>spurts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probably</a:t>
            </a:r>
            <a:r>
              <a:rPr lang="en-US" dirty="0"/>
              <a:t> reflects gains in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, growth hormone, and </a:t>
            </a:r>
            <a:r>
              <a:rPr lang="en-US" dirty="0" smtClean="0"/>
              <a:t>insulin-like growth </a:t>
            </a:r>
            <a:r>
              <a:rPr lang="en-US" dirty="0"/>
              <a:t>factor</a:t>
            </a:r>
            <a:r>
              <a:rPr lang="en-US" dirty="0" smtClean="0"/>
              <a:t>.</a:t>
            </a:r>
          </a:p>
          <a:p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on,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significantly</a:t>
            </a:r>
            <a:r>
              <a:rPr lang="en-US" dirty="0"/>
              <a:t> stronger than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upper body </a:t>
            </a:r>
            <a:r>
              <a:rPr lang="en-US" dirty="0" smtClean="0"/>
              <a:t>and arms</a:t>
            </a:r>
            <a:r>
              <a:rPr lang="en-US" dirty="0"/>
              <a:t>. There appears to be </a:t>
            </a:r>
            <a:r>
              <a:rPr lang="en-US" dirty="0">
                <a:solidFill>
                  <a:srgbClr val="FF0000"/>
                </a:solidFill>
              </a:rPr>
              <a:t>less</a:t>
            </a:r>
            <a:r>
              <a:rPr lang="en-US" dirty="0"/>
              <a:t> of a difference for </a:t>
            </a:r>
            <a:r>
              <a:rPr lang="en-US" dirty="0">
                <a:solidFill>
                  <a:srgbClr val="FF0000"/>
                </a:solidFill>
              </a:rPr>
              <a:t>leg</a:t>
            </a:r>
            <a:r>
              <a:rPr lang="en-US" dirty="0"/>
              <a:t> strength. In general terms, </a:t>
            </a:r>
            <a:r>
              <a:rPr lang="en-US" dirty="0" smtClean="0"/>
              <a:t>strength visibly </a:t>
            </a:r>
            <a:r>
              <a:rPr lang="en-US" dirty="0"/>
              <a:t>relates to body size and fat-free muscle </a:t>
            </a:r>
            <a:r>
              <a:rPr lang="en-US" dirty="0" smtClean="0"/>
              <a:t>mass.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Post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puberty </a:t>
            </a:r>
            <a:r>
              <a:rPr lang="en-US" dirty="0">
                <a:solidFill>
                  <a:srgbClr val="FF0000"/>
                </a:solidFill>
              </a:rPr>
              <a:t>signals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large difference </a:t>
            </a:r>
            <a:r>
              <a:rPr lang="en-US" dirty="0"/>
              <a:t>in motor performance relative to </a:t>
            </a:r>
            <a:r>
              <a:rPr lang="en-US" dirty="0">
                <a:solidFill>
                  <a:srgbClr val="FF0000"/>
                </a:solidFill>
              </a:rPr>
              <a:t>sex</a:t>
            </a:r>
            <a:r>
              <a:rPr lang="en-US" dirty="0" smtClean="0"/>
              <a:t>.</a:t>
            </a:r>
          </a:p>
          <a:p>
            <a:r>
              <a:rPr lang="en-US" dirty="0"/>
              <a:t>These differences reflect </a:t>
            </a:r>
            <a:r>
              <a:rPr lang="en-US" dirty="0">
                <a:solidFill>
                  <a:srgbClr val="FF0000"/>
                </a:solidFill>
              </a:rPr>
              <a:t>sex differences</a:t>
            </a:r>
            <a:r>
              <a:rPr lang="en-US" dirty="0"/>
              <a:t>, especially because boys </a:t>
            </a:r>
            <a:r>
              <a:rPr lang="en-US" dirty="0">
                <a:solidFill>
                  <a:srgbClr val="FF0000"/>
                </a:solidFill>
              </a:rPr>
              <a:t>grow larger in size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and </a:t>
            </a:r>
            <a:r>
              <a:rPr lang="en-US" dirty="0">
                <a:solidFill>
                  <a:srgbClr val="FF0000"/>
                </a:solidFill>
              </a:rPr>
              <a:t>motivational </a:t>
            </a:r>
            <a:r>
              <a:rPr lang="en-US" dirty="0"/>
              <a:t>factors are also important considerations in interpreting </a:t>
            </a:r>
            <a:r>
              <a:rPr lang="en-US" dirty="0" smtClean="0"/>
              <a:t>children’s performances.</a:t>
            </a:r>
          </a:p>
          <a:p>
            <a:r>
              <a:rPr lang="en-US" dirty="0"/>
              <a:t>Most </a:t>
            </a:r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and power scores start to improve again after this </a:t>
            </a:r>
            <a:r>
              <a:rPr lang="en-US" dirty="0">
                <a:solidFill>
                  <a:srgbClr val="FF0000"/>
                </a:solidFill>
              </a:rPr>
              <a:t>phase of fast </a:t>
            </a:r>
            <a:r>
              <a:rPr lang="en-US" dirty="0" smtClean="0">
                <a:solidFill>
                  <a:srgbClr val="FF0000"/>
                </a:solidFill>
              </a:rPr>
              <a:t>growth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Parents</a:t>
            </a:r>
            <a:r>
              <a:rPr lang="en-US" dirty="0"/>
              <a:t>, educators, and coaches must explain the </a:t>
            </a:r>
            <a:r>
              <a:rPr lang="en-US" dirty="0">
                <a:solidFill>
                  <a:srgbClr val="FF0000"/>
                </a:solidFill>
              </a:rPr>
              <a:t>dangers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drugs</a:t>
            </a:r>
            <a:r>
              <a:rPr lang="en-US" dirty="0" smtClean="0"/>
              <a:t> </a:t>
            </a:r>
            <a:r>
              <a:rPr lang="en-US" dirty="0"/>
              <a:t>and demonstrate that better alternatives, such as the periodization of </a:t>
            </a:r>
            <a:r>
              <a:rPr lang="en-US" dirty="0" smtClean="0"/>
              <a:t>strength training</a:t>
            </a:r>
            <a:r>
              <a:rPr lang="en-US" dirty="0"/>
              <a:t>, exist.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Post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Some children grow faster (early maturers) than others of the same age (late maturers</a:t>
            </a:r>
            <a:r>
              <a:rPr lang="en-US" dirty="0" smtClean="0"/>
              <a:t>).</a:t>
            </a:r>
          </a:p>
          <a:p>
            <a:r>
              <a:rPr lang="en-US" dirty="0"/>
              <a:t>Girls who experience </a:t>
            </a:r>
            <a:r>
              <a:rPr lang="en-US" dirty="0">
                <a:solidFill>
                  <a:srgbClr val="FF0000"/>
                </a:solidFill>
              </a:rPr>
              <a:t>menarche</a:t>
            </a:r>
            <a:r>
              <a:rPr lang="en-US" dirty="0"/>
              <a:t> at an </a:t>
            </a:r>
            <a:r>
              <a:rPr lang="en-US" dirty="0">
                <a:solidFill>
                  <a:srgbClr val="FF0000"/>
                </a:solidFill>
              </a:rPr>
              <a:t>early age </a:t>
            </a:r>
            <a:r>
              <a:rPr lang="en-US" dirty="0"/>
              <a:t>(i.e., during puberty) are </a:t>
            </a:r>
            <a:r>
              <a:rPr lang="en-US" dirty="0" smtClean="0"/>
              <a:t>slightly </a:t>
            </a:r>
            <a:r>
              <a:rPr lang="en-US" dirty="0" smtClean="0">
                <a:solidFill>
                  <a:srgbClr val="FF0000"/>
                </a:solidFill>
              </a:rPr>
              <a:t>stronger</a:t>
            </a:r>
            <a:r>
              <a:rPr lang="en-US" dirty="0" smtClean="0"/>
              <a:t> </a:t>
            </a:r>
            <a:r>
              <a:rPr lang="en-US" dirty="0"/>
              <a:t>than those who experience it later</a:t>
            </a:r>
            <a:r>
              <a:rPr lang="en-US" dirty="0" smtClean="0"/>
              <a:t>.</a:t>
            </a:r>
          </a:p>
          <a:p>
            <a:r>
              <a:rPr lang="en-US" dirty="0"/>
              <a:t>By the time </a:t>
            </a:r>
            <a:r>
              <a:rPr lang="en-US" dirty="0">
                <a:solidFill>
                  <a:srgbClr val="FF0000"/>
                </a:solidFill>
              </a:rPr>
              <a:t>girls reach </a:t>
            </a:r>
            <a:r>
              <a:rPr lang="en-US" dirty="0" smtClean="0">
                <a:solidFill>
                  <a:srgbClr val="FF0000"/>
                </a:solidFill>
              </a:rPr>
              <a:t>post puberty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maturers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less strong </a:t>
            </a:r>
            <a:r>
              <a:rPr lang="en-US" dirty="0"/>
              <a:t>than </a:t>
            </a:r>
            <a:r>
              <a:rPr lang="en-US" dirty="0">
                <a:solidFill>
                  <a:srgbClr val="FF0000"/>
                </a:solidFill>
              </a:rPr>
              <a:t>late maturers </a:t>
            </a:r>
            <a:r>
              <a:rPr lang="en-US" dirty="0"/>
              <a:t>because of gains in </a:t>
            </a:r>
            <a:r>
              <a:rPr lang="en-US" dirty="0">
                <a:solidFill>
                  <a:srgbClr val="FF0000"/>
                </a:solidFill>
              </a:rPr>
              <a:t>relative body fat </a:t>
            </a:r>
            <a:r>
              <a:rPr lang="en-US" dirty="0" smtClean="0">
                <a:solidFill>
                  <a:srgbClr val="FF0000"/>
                </a:solidFill>
              </a:rPr>
              <a:t>combined </a:t>
            </a:r>
            <a:r>
              <a:rPr lang="en-US" dirty="0" smtClean="0"/>
              <a:t>with </a:t>
            </a:r>
            <a:r>
              <a:rPr lang="en-US" dirty="0">
                <a:solidFill>
                  <a:srgbClr val="FF0000"/>
                </a:solidFill>
              </a:rPr>
              <a:t>decreased activity </a:t>
            </a:r>
            <a:r>
              <a:rPr lang="en-US" dirty="0"/>
              <a:t>in the upper-body region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maturers tend to be </a:t>
            </a:r>
            <a:r>
              <a:rPr lang="en-US" dirty="0">
                <a:solidFill>
                  <a:srgbClr val="FF0000"/>
                </a:solidFill>
              </a:rPr>
              <a:t>heavier </a:t>
            </a:r>
            <a:r>
              <a:rPr lang="en-US" dirty="0" smtClean="0">
                <a:solidFill>
                  <a:srgbClr val="FF0000"/>
                </a:solidFill>
              </a:rPr>
              <a:t>and taller </a:t>
            </a:r>
            <a:r>
              <a:rPr lang="en-US" dirty="0"/>
              <a:t>than </a:t>
            </a:r>
            <a:r>
              <a:rPr lang="en-US" dirty="0">
                <a:solidFill>
                  <a:srgbClr val="FF0000"/>
                </a:solidFill>
              </a:rPr>
              <a:t>late</a:t>
            </a:r>
            <a:r>
              <a:rPr lang="en-US" dirty="0"/>
              <a:t> maturers. In early maturers, the </a:t>
            </a:r>
            <a:r>
              <a:rPr lang="en-US" dirty="0">
                <a:solidFill>
                  <a:srgbClr val="FF0000"/>
                </a:solidFill>
              </a:rPr>
              <a:t>upper body and abdominals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weaker</a:t>
            </a:r>
            <a:r>
              <a:rPr lang="en-US" dirty="0" smtClean="0"/>
              <a:t> because </a:t>
            </a:r>
            <a:r>
              <a:rPr lang="en-US" dirty="0"/>
              <a:t>they grow more quickly.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for </a:t>
            </a:r>
            <a:r>
              <a:rPr lang="en-US" b="1" dirty="0" smtClean="0"/>
              <a:t>Post puberty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Early-maturing</a:t>
            </a:r>
            <a:r>
              <a:rPr lang="en-US" dirty="0"/>
              <a:t> boys perform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than average and late maturers. </a:t>
            </a:r>
            <a:r>
              <a:rPr lang="en-US" dirty="0" smtClean="0"/>
              <a:t>Average-maturing boys </a:t>
            </a:r>
            <a:r>
              <a:rPr lang="en-US" dirty="0"/>
              <a:t>increase strength linearly </a:t>
            </a:r>
            <a:r>
              <a:rPr lang="en-US" dirty="0">
                <a:solidFill>
                  <a:srgbClr val="FF0000"/>
                </a:solidFill>
              </a:rPr>
              <a:t>until</a:t>
            </a:r>
            <a:r>
              <a:rPr lang="en-US" dirty="0"/>
              <a:t> late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 smtClean="0"/>
              <a:t>.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athletes in later phases of athletic development </a:t>
            </a:r>
            <a:r>
              <a:rPr lang="en-US" dirty="0"/>
              <a:t>(high-performance </a:t>
            </a:r>
            <a:r>
              <a:rPr lang="en-US" dirty="0" smtClean="0"/>
              <a:t>stage) may </a:t>
            </a:r>
            <a:r>
              <a:rPr lang="en-US" dirty="0"/>
              <a:t>not retain any </a:t>
            </a:r>
            <a:r>
              <a:rPr lang="en-US" dirty="0">
                <a:solidFill>
                  <a:srgbClr val="FF0000"/>
                </a:solidFill>
              </a:rPr>
              <a:t>advantages or disadvantages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early growth </a:t>
            </a:r>
            <a:r>
              <a:rPr lang="en-US" dirty="0"/>
              <a:t>and </a:t>
            </a:r>
            <a:r>
              <a:rPr lang="en-US" dirty="0" smtClean="0"/>
              <a:t>development stages.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 to maintain strength proportionately in the upper and lower body </a:t>
            </a:r>
            <a:r>
              <a:rPr lang="en-US" dirty="0" smtClean="0"/>
              <a:t>from puberty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especially </a:t>
            </a:r>
            <a:r>
              <a:rPr lang="en-US" dirty="0" smtClean="0">
                <a:solidFill>
                  <a:srgbClr val="FF0000"/>
                </a:solidFill>
              </a:rPr>
              <a:t>post puberty </a:t>
            </a:r>
            <a:r>
              <a:rPr lang="en-US" dirty="0">
                <a:solidFill>
                  <a:srgbClr val="FF0000"/>
                </a:solidFill>
              </a:rPr>
              <a:t>on</a:t>
            </a:r>
            <a:r>
              <a:rPr lang="en-US" dirty="0"/>
              <a:t>, programs should emphasize </a:t>
            </a:r>
            <a:r>
              <a:rPr lang="en-US" dirty="0">
                <a:solidFill>
                  <a:srgbClr val="FF0000"/>
                </a:solidFill>
              </a:rPr>
              <a:t>upper-body, </a:t>
            </a:r>
            <a:r>
              <a:rPr lang="en-US" dirty="0" smtClean="0">
                <a:solidFill>
                  <a:srgbClr val="FF0000"/>
                </a:solidFill>
              </a:rPr>
              <a:t>trunk</a:t>
            </a:r>
            <a:r>
              <a:rPr lang="en-US" dirty="0" smtClean="0"/>
              <a:t>, and </a:t>
            </a:r>
            <a:r>
              <a:rPr lang="en-US" dirty="0">
                <a:solidFill>
                  <a:srgbClr val="FF0000"/>
                </a:solidFill>
              </a:rPr>
              <a:t>shoulder-girdle</a:t>
            </a:r>
            <a:r>
              <a:rPr lang="en-US" dirty="0"/>
              <a:t> strength because girls tend to be </a:t>
            </a:r>
            <a:r>
              <a:rPr lang="en-US" dirty="0">
                <a:solidFill>
                  <a:srgbClr val="FF0000"/>
                </a:solidFill>
              </a:rPr>
              <a:t>weaker</a:t>
            </a:r>
            <a:r>
              <a:rPr lang="en-US" dirty="0"/>
              <a:t> in these areas.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Preventing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Children may experience </a:t>
            </a:r>
            <a:r>
              <a:rPr lang="en-US" dirty="0">
                <a:solidFill>
                  <a:srgbClr val="FF0000"/>
                </a:solidFill>
              </a:rPr>
              <a:t>injuries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lifting heavy </a:t>
            </a:r>
            <a:r>
              <a:rPr lang="en-US" dirty="0"/>
              <a:t>weights during growth, </a:t>
            </a:r>
            <a:r>
              <a:rPr lang="en-US" dirty="0" smtClean="0"/>
              <a:t>especially during pre puberty </a:t>
            </a:r>
            <a:r>
              <a:rPr lang="en-US" dirty="0"/>
              <a:t>and puberty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Parents</a:t>
            </a:r>
            <a:r>
              <a:rPr lang="en-US" dirty="0"/>
              <a:t> should always be </a:t>
            </a:r>
            <a:r>
              <a:rPr lang="en-US" dirty="0">
                <a:solidFill>
                  <a:srgbClr val="FF0000"/>
                </a:solidFill>
              </a:rPr>
              <a:t>cautious</a:t>
            </a:r>
            <a:r>
              <a:rPr lang="en-US" dirty="0"/>
              <a:t> regarding </a:t>
            </a:r>
            <a:r>
              <a:rPr lang="en-US" dirty="0" smtClean="0">
                <a:solidFill>
                  <a:srgbClr val="FF0000"/>
                </a:solidFill>
              </a:rPr>
              <a:t>instructors or </a:t>
            </a:r>
            <a:r>
              <a:rPr lang="en-US" dirty="0">
                <a:solidFill>
                  <a:srgbClr val="FF0000"/>
                </a:solidFill>
              </a:rPr>
              <a:t>coaches </a:t>
            </a:r>
            <a:r>
              <a:rPr lang="en-US" dirty="0"/>
              <a:t>who expose children to </a:t>
            </a:r>
            <a:r>
              <a:rPr lang="en-US" dirty="0">
                <a:solidFill>
                  <a:srgbClr val="FF0000"/>
                </a:solidFill>
              </a:rPr>
              <a:t>bodybuilding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Olympic weightlifting</a:t>
            </a:r>
            <a:r>
              <a:rPr lang="en-US" dirty="0"/>
              <a:t>, and </a:t>
            </a:r>
            <a:r>
              <a:rPr lang="en-US" dirty="0" smtClean="0"/>
              <a:t>powerlifting programs.</a:t>
            </a:r>
          </a:p>
          <a:p>
            <a:r>
              <a:rPr lang="en-US" dirty="0"/>
              <a:t>Children, </a:t>
            </a:r>
            <a:r>
              <a:rPr lang="en-US" dirty="0">
                <a:solidFill>
                  <a:srgbClr val="FF0000"/>
                </a:solidFill>
              </a:rPr>
              <a:t>especially </a:t>
            </a:r>
            <a:r>
              <a:rPr lang="en-US" dirty="0" smtClean="0">
                <a:solidFill>
                  <a:srgbClr val="FF0000"/>
                </a:solidFill>
              </a:rPr>
              <a:t>pre </a:t>
            </a:r>
            <a:r>
              <a:rPr lang="en-US" dirty="0" err="1" smtClean="0">
                <a:solidFill>
                  <a:srgbClr val="FF0000"/>
                </a:solidFill>
              </a:rPr>
              <a:t>pubescents</a:t>
            </a:r>
            <a:r>
              <a:rPr lang="en-US" dirty="0"/>
              <a:t>, cannot </a:t>
            </a:r>
            <a:r>
              <a:rPr lang="en-US" dirty="0">
                <a:solidFill>
                  <a:srgbClr val="FF0000"/>
                </a:solidFill>
              </a:rPr>
              <a:t>activate </a:t>
            </a:r>
            <a:r>
              <a:rPr lang="en-US" dirty="0" smtClean="0">
                <a:solidFill>
                  <a:srgbClr val="FF0000"/>
                </a:solidFill>
              </a:rPr>
              <a:t>their muscles </a:t>
            </a:r>
            <a:r>
              <a:rPr lang="en-US" dirty="0"/>
              <a:t>as adults do and are therefore more prone to certain injuries than </a:t>
            </a:r>
            <a:r>
              <a:rPr lang="en-US" dirty="0" smtClean="0"/>
              <a:t>adults.</a:t>
            </a:r>
          </a:p>
          <a:p>
            <a:r>
              <a:rPr lang="en-US" dirty="0">
                <a:solidFill>
                  <a:srgbClr val="FF0000"/>
                </a:solidFill>
              </a:rPr>
              <a:t>Understanding</a:t>
            </a:r>
            <a:r>
              <a:rPr lang="en-US" dirty="0"/>
              <a:t> the aerobic, anaerobic, and neuromuscular </a:t>
            </a:r>
            <a:r>
              <a:rPr lang="en-US" dirty="0">
                <a:solidFill>
                  <a:srgbClr val="FF0000"/>
                </a:solidFill>
              </a:rPr>
              <a:t>limitations</a:t>
            </a:r>
            <a:r>
              <a:rPr lang="en-US" dirty="0"/>
              <a:t> of young athletes </a:t>
            </a:r>
            <a:r>
              <a:rPr lang="en-US" dirty="0" smtClean="0">
                <a:solidFill>
                  <a:srgbClr val="FF0000"/>
                </a:solidFill>
              </a:rPr>
              <a:t>don’t suggest </a:t>
            </a:r>
            <a:r>
              <a:rPr lang="en-US" dirty="0" smtClean="0"/>
              <a:t>explosive-strength </a:t>
            </a:r>
            <a:r>
              <a:rPr lang="en-US" dirty="0"/>
              <a:t>exercises such as the clean and jerk or power </a:t>
            </a:r>
            <a:r>
              <a:rPr lang="en-US" dirty="0" smtClean="0"/>
              <a:t>clean.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1815" y="2745144"/>
            <a:ext cx="6935932" cy="117909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Resistance </a:t>
            </a:r>
            <a:r>
              <a:rPr lang="en-US" sz="5400" b="1" dirty="0"/>
              <a:t>Training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811548"/>
            <a:ext cx="2248234" cy="6563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Chapter 7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Preventing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Young, </a:t>
            </a:r>
            <a:r>
              <a:rPr lang="en-US" dirty="0" smtClean="0"/>
              <a:t>immature bodies </a:t>
            </a:r>
            <a:r>
              <a:rPr lang="en-US" dirty="0">
                <a:solidFill>
                  <a:srgbClr val="FF0000"/>
                </a:solidFill>
              </a:rPr>
              <a:t>cannot</a:t>
            </a:r>
            <a:r>
              <a:rPr lang="en-US" dirty="0"/>
              <a:t> recruit the </a:t>
            </a:r>
            <a:r>
              <a:rPr lang="en-US" dirty="0">
                <a:solidFill>
                  <a:srgbClr val="FF0000"/>
                </a:solidFill>
              </a:rPr>
              <a:t>high-threshold Type II </a:t>
            </a:r>
            <a:r>
              <a:rPr lang="en-US" dirty="0"/>
              <a:t>muscle </a:t>
            </a:r>
            <a:r>
              <a:rPr lang="en-US" dirty="0" smtClean="0"/>
              <a:t>fibers.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lack of knowledge </a:t>
            </a:r>
            <a:r>
              <a:rPr lang="en-US" dirty="0"/>
              <a:t>in </a:t>
            </a:r>
            <a:r>
              <a:rPr lang="en-US" dirty="0" smtClean="0"/>
              <a:t>training and </a:t>
            </a:r>
            <a:r>
              <a:rPr lang="en-US" dirty="0"/>
              <a:t>appropriate load </a:t>
            </a:r>
            <a:r>
              <a:rPr lang="en-US" dirty="0">
                <a:solidFill>
                  <a:srgbClr val="FF0000"/>
                </a:solidFill>
              </a:rPr>
              <a:t>progression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improper posture during lifting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weak </a:t>
            </a:r>
            <a:r>
              <a:rPr lang="en-US" dirty="0" smtClean="0">
                <a:solidFill>
                  <a:srgbClr val="FF0000"/>
                </a:solidFill>
              </a:rPr>
              <a:t>abdominal </a:t>
            </a:r>
            <a:r>
              <a:rPr lang="en-US" dirty="0" smtClean="0"/>
              <a:t>muscles </a:t>
            </a:r>
            <a:r>
              <a:rPr lang="en-US" dirty="0"/>
              <a:t>are in most cases the culprits in children’s injuries. Young athletes </a:t>
            </a:r>
            <a:r>
              <a:rPr lang="en-US" dirty="0" smtClean="0"/>
              <a:t>experience </a:t>
            </a:r>
            <a:r>
              <a:rPr lang="en-US" dirty="0" smtClean="0">
                <a:solidFill>
                  <a:srgbClr val="FF0000"/>
                </a:solidFill>
              </a:rPr>
              <a:t>lower-back </a:t>
            </a:r>
            <a:r>
              <a:rPr lang="en-US" dirty="0">
                <a:solidFill>
                  <a:srgbClr val="FF0000"/>
                </a:solidFill>
              </a:rPr>
              <a:t>problems and knee </a:t>
            </a:r>
            <a:r>
              <a:rPr lang="en-US" dirty="0"/>
              <a:t>injuries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Growth plate injuries </a:t>
            </a:r>
            <a:r>
              <a:rPr lang="en-US" dirty="0"/>
              <a:t>(compression injuries in the shaft of the bones) are the </a:t>
            </a:r>
            <a:r>
              <a:rPr lang="en-US" dirty="0">
                <a:solidFill>
                  <a:srgbClr val="FF0000"/>
                </a:solidFill>
              </a:rPr>
              <a:t>most </a:t>
            </a:r>
            <a:r>
              <a:rPr lang="en-US" dirty="0" smtClean="0">
                <a:solidFill>
                  <a:srgbClr val="FF0000"/>
                </a:solidFill>
              </a:rPr>
              <a:t>serious injuries</a:t>
            </a:r>
            <a:r>
              <a:rPr lang="en-US" dirty="0" smtClean="0"/>
              <a:t>.</a:t>
            </a:r>
          </a:p>
          <a:p>
            <a:r>
              <a:rPr lang="en-US" dirty="0"/>
              <a:t>A growth plate fracture during childhood may result in </a:t>
            </a:r>
            <a:r>
              <a:rPr lang="en-US" dirty="0">
                <a:solidFill>
                  <a:srgbClr val="FF0000"/>
                </a:solidFill>
              </a:rPr>
              <a:t>shortness</a:t>
            </a:r>
            <a:r>
              <a:rPr lang="en-US" dirty="0"/>
              <a:t> of a limb</a:t>
            </a:r>
            <a:r>
              <a:rPr lang="en-US" dirty="0" smtClean="0"/>
              <a:t>.</a:t>
            </a:r>
          </a:p>
          <a:p>
            <a:r>
              <a:rPr lang="en-US" dirty="0"/>
              <a:t>These injuries occur most often in </a:t>
            </a:r>
            <a:r>
              <a:rPr lang="en-US" dirty="0">
                <a:solidFill>
                  <a:srgbClr val="FF0000"/>
                </a:solidFill>
              </a:rPr>
              <a:t>contact sports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Preventing Injuries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Strength</a:t>
            </a:r>
            <a:r>
              <a:rPr lang="en-US" dirty="0"/>
              <a:t> training appears to be </a:t>
            </a:r>
            <a:r>
              <a:rPr lang="en-US" dirty="0" smtClean="0">
                <a:solidFill>
                  <a:srgbClr val="FF0000"/>
                </a:solidFill>
              </a:rPr>
              <a:t>safe for </a:t>
            </a:r>
            <a:r>
              <a:rPr lang="en-US" dirty="0">
                <a:solidFill>
                  <a:srgbClr val="FF0000"/>
                </a:solidFill>
              </a:rPr>
              <a:t>the growth plates</a:t>
            </a:r>
            <a:r>
              <a:rPr lang="en-US" dirty="0"/>
              <a:t>; however, </a:t>
            </a:r>
            <a:r>
              <a:rPr lang="en-US" dirty="0">
                <a:solidFill>
                  <a:srgbClr val="FF0000"/>
                </a:solidFill>
              </a:rPr>
              <a:t>bone and muscle injuries </a:t>
            </a:r>
            <a:r>
              <a:rPr lang="en-US" dirty="0"/>
              <a:t>have been </a:t>
            </a:r>
            <a:r>
              <a:rPr lang="en-US" dirty="0" smtClean="0"/>
              <a:t>recorded.</a:t>
            </a:r>
          </a:p>
          <a:p>
            <a:r>
              <a:rPr lang="en-US" dirty="0"/>
              <a:t>Most injuries have been the result of </a:t>
            </a:r>
            <a:r>
              <a:rPr lang="en-US" dirty="0">
                <a:solidFill>
                  <a:srgbClr val="FF0000"/>
                </a:solidFill>
              </a:rPr>
              <a:t>poor instruction </a:t>
            </a:r>
            <a:r>
              <a:rPr lang="en-US" dirty="0"/>
              <a:t>on proper </a:t>
            </a: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/>
              <a:t>, </a:t>
            </a:r>
            <a:r>
              <a:rPr lang="en-US" dirty="0" smtClean="0"/>
              <a:t>excessive </a:t>
            </a:r>
            <a:r>
              <a:rPr lang="en-US" dirty="0" smtClean="0">
                <a:solidFill>
                  <a:srgbClr val="FF0000"/>
                </a:solidFill>
              </a:rPr>
              <a:t>loading</a:t>
            </a:r>
            <a:r>
              <a:rPr lang="en-US" dirty="0"/>
              <a:t>, rotation, and </a:t>
            </a:r>
            <a:r>
              <a:rPr lang="en-US" dirty="0">
                <a:solidFill>
                  <a:srgbClr val="FF0000"/>
                </a:solidFill>
              </a:rPr>
              <a:t>ballistic</a:t>
            </a:r>
            <a:r>
              <a:rPr lang="en-US" dirty="0"/>
              <a:t> </a:t>
            </a:r>
            <a:r>
              <a:rPr lang="en-US" dirty="0" smtClean="0"/>
              <a:t>movements.</a:t>
            </a:r>
          </a:p>
          <a:p>
            <a:r>
              <a:rPr lang="en-US" dirty="0"/>
              <a:t>Coaches should focus on </a:t>
            </a:r>
            <a:r>
              <a:rPr lang="en-US" dirty="0">
                <a:solidFill>
                  <a:srgbClr val="FF0000"/>
                </a:solidFill>
              </a:rPr>
              <a:t>repetition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variety</a:t>
            </a:r>
            <a:r>
              <a:rPr lang="en-US" dirty="0"/>
              <a:t> in exercise selection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lessen </a:t>
            </a:r>
            <a:r>
              <a:rPr lang="en-US" dirty="0">
                <a:solidFill>
                  <a:srgbClr val="FF0000"/>
                </a:solidFill>
              </a:rPr>
              <a:t>loading</a:t>
            </a:r>
            <a:r>
              <a:rPr lang="en-US" dirty="0"/>
              <a:t>, which may only contribute to injury and provide little gains in strength</a:t>
            </a:r>
            <a:r>
              <a:rPr lang="en-US" dirty="0" smtClean="0"/>
              <a:t>.</a:t>
            </a:r>
          </a:p>
          <a:p>
            <a:r>
              <a:rPr lang="en-US" dirty="0"/>
              <a:t>Injuries such as </a:t>
            </a:r>
            <a:r>
              <a:rPr lang="en-US" dirty="0">
                <a:solidFill>
                  <a:srgbClr val="FF0000"/>
                </a:solidFill>
              </a:rPr>
              <a:t>strains, sprains, and soft tissue </a:t>
            </a:r>
            <a:r>
              <a:rPr lang="en-US" dirty="0"/>
              <a:t>damage are far more common, and </a:t>
            </a:r>
            <a:r>
              <a:rPr lang="en-US" dirty="0" smtClean="0"/>
              <a:t>yet much </a:t>
            </a:r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 to prevent, than growth plate injuries.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effective injury-prevention </a:t>
            </a:r>
            <a:r>
              <a:rPr lang="en-US" b="1" dirty="0"/>
              <a:t>techniques are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b="1" dirty="0"/>
              <a:t>Use strength-training programs that are designed to </a:t>
            </a:r>
            <a:r>
              <a:rPr lang="en-US" b="1" dirty="0">
                <a:solidFill>
                  <a:srgbClr val="FF0000"/>
                </a:solidFill>
              </a:rPr>
              <a:t>prevent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injuries</a:t>
            </a:r>
            <a:r>
              <a:rPr lang="en-US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Poor coaching</a:t>
            </a:r>
            <a:r>
              <a:rPr lang="en-US" b="1" dirty="0"/>
              <a:t>, high </a:t>
            </a:r>
            <a:r>
              <a:rPr lang="en-US" b="1" dirty="0">
                <a:solidFill>
                  <a:srgbClr val="FF0000"/>
                </a:solidFill>
              </a:rPr>
              <a:t>intensity</a:t>
            </a:r>
            <a:r>
              <a:rPr lang="en-US" b="1" dirty="0"/>
              <a:t>, and lack of </a:t>
            </a:r>
            <a:r>
              <a:rPr lang="en-US" b="1" dirty="0">
                <a:solidFill>
                  <a:srgbClr val="FF0000"/>
                </a:solidFill>
              </a:rPr>
              <a:t>progression</a:t>
            </a:r>
            <a:r>
              <a:rPr lang="en-US" b="1" dirty="0"/>
              <a:t> in training </a:t>
            </a:r>
            <a:r>
              <a:rPr lang="en-US" b="1" dirty="0" smtClean="0"/>
              <a:t>volume and </a:t>
            </a:r>
            <a:r>
              <a:rPr lang="en-US" b="1" dirty="0"/>
              <a:t>intensity can result in injuries</a:t>
            </a:r>
            <a:r>
              <a:rPr lang="en-US" b="1" dirty="0" smtClean="0"/>
              <a:t>.</a:t>
            </a:r>
          </a:p>
          <a:p>
            <a:r>
              <a:rPr lang="en-US" b="1" dirty="0"/>
              <a:t>Always start a training program with a </a:t>
            </a:r>
            <a:r>
              <a:rPr lang="en-US" b="1" dirty="0">
                <a:solidFill>
                  <a:srgbClr val="FF0000"/>
                </a:solidFill>
              </a:rPr>
              <a:t>warm-up</a:t>
            </a:r>
            <a:r>
              <a:rPr lang="en-US" b="1" dirty="0"/>
              <a:t> of 10-15 minutes of </a:t>
            </a:r>
            <a:r>
              <a:rPr lang="en-US" b="1" dirty="0" smtClean="0"/>
              <a:t>easy running</a:t>
            </a:r>
            <a:r>
              <a:rPr lang="en-US" b="1" dirty="0"/>
              <a:t>, stretching, and body-weight exercises</a:t>
            </a:r>
            <a:r>
              <a:rPr lang="en-US" b="1" dirty="0" smtClean="0"/>
              <a:t>.</a:t>
            </a:r>
          </a:p>
          <a:p>
            <a:r>
              <a:rPr lang="en-US" b="1" dirty="0"/>
              <a:t>To prevent shoulder pain, design a compensation strength-training </a:t>
            </a:r>
            <a:r>
              <a:rPr lang="en-US" b="1" dirty="0" smtClean="0"/>
              <a:t>program for </a:t>
            </a:r>
            <a:r>
              <a:rPr lang="en-US" b="1" dirty="0">
                <a:solidFill>
                  <a:srgbClr val="FF0000"/>
                </a:solidFill>
              </a:rPr>
              <a:t>all muscles </a:t>
            </a:r>
            <a:r>
              <a:rPr lang="en-US" b="1" dirty="0"/>
              <a:t>(especially for the abdomen) to balance the strength </a:t>
            </a:r>
            <a:r>
              <a:rPr lang="en-US" b="1" dirty="0" smtClean="0"/>
              <a:t>of the </a:t>
            </a:r>
            <a:r>
              <a:rPr lang="en-US" b="1" dirty="0"/>
              <a:t>lower back and the rotator </a:t>
            </a:r>
            <a:r>
              <a:rPr lang="en-US" b="1" dirty="0" smtClean="0"/>
              <a:t>cuffs.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Most effective injury-prevention </a:t>
            </a:r>
            <a:r>
              <a:rPr lang="en-US" b="1" dirty="0"/>
              <a:t>techniques are the following: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abuse specificity </a:t>
            </a:r>
            <a:r>
              <a:rPr lang="en-US" b="1" dirty="0"/>
              <a:t>in training programs for children by only </a:t>
            </a:r>
            <a:r>
              <a:rPr lang="en-US" b="1" dirty="0" smtClean="0"/>
              <a:t>using exercises </a:t>
            </a:r>
            <a:r>
              <a:rPr lang="en-US" b="1" dirty="0"/>
              <a:t>specific only to your sport</a:t>
            </a:r>
            <a:r>
              <a:rPr lang="en-US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Do not expose </a:t>
            </a:r>
            <a:r>
              <a:rPr lang="en-US" b="1" dirty="0"/>
              <a:t>athletes to maximum loads </a:t>
            </a:r>
            <a:r>
              <a:rPr lang="en-US" b="1" dirty="0">
                <a:solidFill>
                  <a:srgbClr val="FF0000"/>
                </a:solidFill>
              </a:rPr>
              <a:t>greater</a:t>
            </a:r>
            <a:r>
              <a:rPr lang="en-US" b="1" dirty="0"/>
              <a:t> than </a:t>
            </a:r>
            <a:r>
              <a:rPr lang="en-US" b="1" dirty="0">
                <a:solidFill>
                  <a:srgbClr val="FF0000"/>
                </a:solidFill>
              </a:rPr>
              <a:t>70 percent to </a:t>
            </a:r>
            <a:r>
              <a:rPr lang="en-US" b="1" dirty="0" smtClean="0">
                <a:solidFill>
                  <a:srgbClr val="FF0000"/>
                </a:solidFill>
              </a:rPr>
              <a:t>80 </a:t>
            </a:r>
            <a:r>
              <a:rPr lang="en-US" b="1" dirty="0" smtClean="0"/>
              <a:t>percent </a:t>
            </a:r>
            <a:r>
              <a:rPr lang="en-US" b="1" dirty="0"/>
              <a:t>of 1RM or to explosive lifts with free weights during </a:t>
            </a:r>
            <a:r>
              <a:rPr lang="en-US" b="1" dirty="0" err="1" smtClean="0"/>
              <a:t>prepuberty</a:t>
            </a:r>
            <a:r>
              <a:rPr lang="en-US" b="1" dirty="0" smtClean="0"/>
              <a:t>, puberty</a:t>
            </a:r>
            <a:r>
              <a:rPr lang="en-US" b="1" dirty="0"/>
              <a:t>, and early </a:t>
            </a:r>
            <a:r>
              <a:rPr lang="en-US" b="1" dirty="0" err="1"/>
              <a:t>postpuberty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Young athletes </a:t>
            </a:r>
            <a:r>
              <a:rPr lang="en-US" b="1" dirty="0">
                <a:solidFill>
                  <a:srgbClr val="FF0000"/>
                </a:solidFill>
              </a:rPr>
              <a:t>should not participate </a:t>
            </a:r>
            <a:r>
              <a:rPr lang="en-US" b="1" dirty="0"/>
              <a:t>in competitions in </a:t>
            </a:r>
            <a:r>
              <a:rPr lang="en-US" b="1" dirty="0" smtClean="0">
                <a:solidFill>
                  <a:srgbClr val="FF0000"/>
                </a:solidFill>
              </a:rPr>
              <a:t>weightlifting</a:t>
            </a:r>
            <a:r>
              <a:rPr lang="en-US" b="1" dirty="0" smtClean="0"/>
              <a:t>, powerlifting,</a:t>
            </a:r>
          </a:p>
          <a:p>
            <a:r>
              <a:rPr lang="en-US" b="1" dirty="0"/>
              <a:t>Thorough </a:t>
            </a:r>
            <a:r>
              <a:rPr lang="en-US" b="1" dirty="0">
                <a:solidFill>
                  <a:srgbClr val="FF0000"/>
                </a:solidFill>
              </a:rPr>
              <a:t>instruction in lifting techniques</a:t>
            </a:r>
            <a:r>
              <a:rPr lang="en-US" b="1" dirty="0"/>
              <a:t>, especially free weights, must </a:t>
            </a:r>
            <a:r>
              <a:rPr lang="en-US" b="1" dirty="0" smtClean="0"/>
              <a:t>be part </a:t>
            </a:r>
            <a:r>
              <a:rPr lang="en-US" b="1" dirty="0"/>
              <a:t>of any strength-training program</a:t>
            </a:r>
            <a:r>
              <a:rPr lang="en-US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Close guidance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supervision</a:t>
            </a:r>
            <a:r>
              <a:rPr lang="en-US" b="1" dirty="0"/>
              <a:t> are necessary at all times for a </a:t>
            </a:r>
            <a:r>
              <a:rPr lang="en-US" b="1" dirty="0" smtClean="0"/>
              <a:t>problem-free gym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4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964" y="69562"/>
            <a:ext cx="10515600" cy="780184"/>
          </a:xfrm>
        </p:spPr>
        <p:txBody>
          <a:bodyPr>
            <a:normAutofit/>
          </a:bodyPr>
          <a:lstStyle/>
          <a:p>
            <a:r>
              <a:rPr lang="en-US" b="1" dirty="0"/>
              <a:t>Periodization Models for Strength Training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837" y="734223"/>
            <a:ext cx="9931400" cy="5987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7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Initiation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strength-training </a:t>
            </a:r>
            <a:r>
              <a:rPr lang="en-US" dirty="0"/>
              <a:t>model for </a:t>
            </a:r>
            <a:r>
              <a:rPr lang="en-US" dirty="0" smtClean="0"/>
              <a:t>pre puberty in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enjoyable</a:t>
            </a:r>
            <a:r>
              <a:rPr lang="en-US" dirty="0"/>
              <a:t>, </a:t>
            </a:r>
            <a:r>
              <a:rPr lang="en-US" dirty="0" smtClean="0"/>
              <a:t>playful environment.</a:t>
            </a:r>
          </a:p>
          <a:p>
            <a:r>
              <a:rPr lang="en-US" dirty="0"/>
              <a:t>At this stage, the </a:t>
            </a:r>
            <a:r>
              <a:rPr lang="en-US" dirty="0">
                <a:solidFill>
                  <a:srgbClr val="FF0000"/>
                </a:solidFill>
              </a:rPr>
              <a:t>body</a:t>
            </a:r>
            <a:r>
              <a:rPr lang="en-US" dirty="0"/>
              <a:t> is susceptible to </a:t>
            </a:r>
            <a:r>
              <a:rPr lang="en-US" dirty="0">
                <a:solidFill>
                  <a:srgbClr val="FF0000"/>
                </a:solidFill>
              </a:rPr>
              <a:t>injury</a:t>
            </a:r>
            <a:r>
              <a:rPr lang="en-US" dirty="0"/>
              <a:t> </a:t>
            </a:r>
            <a:r>
              <a:rPr lang="en-US" dirty="0" smtClean="0"/>
              <a:t>with excessive </a:t>
            </a:r>
            <a:r>
              <a:rPr lang="en-US" dirty="0"/>
              <a:t>stress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Limit it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body-weight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 exercises</a:t>
            </a:r>
            <a:r>
              <a:rPr lang="en-US" dirty="0" smtClean="0"/>
              <a:t>.</a:t>
            </a:r>
          </a:p>
          <a:p>
            <a:r>
              <a:rPr lang="en-US" dirty="0"/>
              <a:t>Remember that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development is the major scope of training for </a:t>
            </a:r>
            <a:r>
              <a:rPr lang="en-US" dirty="0" smtClean="0"/>
              <a:t>pre puberty.</a:t>
            </a:r>
          </a:p>
          <a:p>
            <a:r>
              <a:rPr lang="en-US" dirty="0"/>
              <a:t>Although children spend most of the time performing their chosen sport, they </a:t>
            </a:r>
            <a:r>
              <a:rPr lang="en-US" dirty="0" smtClean="0"/>
              <a:t>should dedicate </a:t>
            </a:r>
            <a:r>
              <a:rPr lang="en-US" dirty="0">
                <a:solidFill>
                  <a:srgbClr val="FF0000"/>
                </a:solidFill>
              </a:rPr>
              <a:t>20 percent to 30 percent </a:t>
            </a:r>
            <a:r>
              <a:rPr lang="en-US" dirty="0"/>
              <a:t>of their training time per week to physical </a:t>
            </a:r>
            <a:r>
              <a:rPr lang="en-US" dirty="0" smtClean="0"/>
              <a:t>training, both </a:t>
            </a:r>
            <a:r>
              <a:rPr lang="en-US" dirty="0">
                <a:solidFill>
                  <a:srgbClr val="FF0000"/>
                </a:solidFill>
              </a:rPr>
              <a:t>strength and flexibility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purpose</a:t>
            </a:r>
            <a:r>
              <a:rPr lang="en-US" dirty="0"/>
              <a:t> of the strength-training program for </a:t>
            </a:r>
            <a:r>
              <a:rPr lang="en-US" dirty="0">
                <a:solidFill>
                  <a:srgbClr val="FF0000"/>
                </a:solidFill>
              </a:rPr>
              <a:t>prepubescent</a:t>
            </a:r>
            <a:r>
              <a:rPr lang="en-US" dirty="0"/>
              <a:t> and pubescent </a:t>
            </a:r>
            <a:r>
              <a:rPr lang="en-US" dirty="0" smtClean="0"/>
              <a:t>athletes is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prepare the muscles, tendons, and joints </a:t>
            </a:r>
            <a:r>
              <a:rPr lang="en-US" dirty="0"/>
              <a:t>for the training stress of high </a:t>
            </a:r>
            <a:r>
              <a:rPr lang="en-US" dirty="0" smtClean="0"/>
              <a:t>performance at </a:t>
            </a:r>
            <a:r>
              <a:rPr lang="en-US" dirty="0"/>
              <a:t>maturation.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Circuit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consisting of six to nine stations, to develop basic strength</a:t>
            </a:r>
            <a:r>
              <a:rPr lang="en-US" dirty="0" smtClean="0"/>
              <a:t>.</a:t>
            </a:r>
          </a:p>
          <a:p>
            <a:r>
              <a:rPr lang="en-US" dirty="0"/>
              <a:t>Training should last between </a:t>
            </a:r>
            <a:r>
              <a:rPr lang="en-US" dirty="0">
                <a:solidFill>
                  <a:srgbClr val="FF0000"/>
                </a:solidFill>
              </a:rPr>
              <a:t>15 and 20 </a:t>
            </a:r>
            <a:r>
              <a:rPr lang="en-US" dirty="0"/>
              <a:t>minutes and can progressively increase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</a:t>
            </a:r>
            <a:r>
              <a:rPr lang="en-US" dirty="0"/>
              <a:t>minutes toward the end of </a:t>
            </a:r>
            <a:r>
              <a:rPr lang="en-US" dirty="0" smtClean="0"/>
              <a:t>pre puberty.</a:t>
            </a:r>
          </a:p>
          <a:p>
            <a:r>
              <a:rPr lang="en-US" dirty="0">
                <a:solidFill>
                  <a:srgbClr val="FF0000"/>
                </a:solidFill>
              </a:rPr>
              <a:t>Arrange</a:t>
            </a:r>
            <a:r>
              <a:rPr lang="en-US" dirty="0"/>
              <a:t> the exercise stations so they alternate limbs, body parts, and muscle </a:t>
            </a:r>
            <a:r>
              <a:rPr lang="en-US" dirty="0" smtClean="0"/>
              <a:t>groups worked</a:t>
            </a:r>
            <a:r>
              <a:rPr lang="en-US" dirty="0"/>
              <a:t>. We suggest the following order: </a:t>
            </a:r>
            <a:r>
              <a:rPr lang="en-US" dirty="0">
                <a:solidFill>
                  <a:srgbClr val="FF0000"/>
                </a:solidFill>
              </a:rPr>
              <a:t>legs, arms, abdomen, and back</a:t>
            </a:r>
            <a:r>
              <a:rPr lang="en-US" dirty="0" smtClean="0"/>
              <a:t>.</a:t>
            </a:r>
          </a:p>
          <a:p>
            <a:r>
              <a:rPr lang="en-US" dirty="0"/>
              <a:t>The program should comprise between </a:t>
            </a:r>
            <a:r>
              <a:rPr lang="en-US" dirty="0">
                <a:solidFill>
                  <a:srgbClr val="FF0000"/>
                </a:solidFill>
              </a:rPr>
              <a:t>six and nine </a:t>
            </a:r>
            <a:r>
              <a:rPr lang="en-US" dirty="0"/>
              <a:t>exercises</a:t>
            </a:r>
            <a:r>
              <a:rPr lang="en-US" dirty="0" smtClean="0"/>
              <a:t>.</a:t>
            </a:r>
          </a:p>
          <a:p>
            <a:r>
              <a:rPr lang="en-US" dirty="0"/>
              <a:t>For new exercises, teach the </a:t>
            </a:r>
            <a:r>
              <a:rPr lang="en-US" dirty="0">
                <a:solidFill>
                  <a:srgbClr val="FF0000"/>
                </a:solidFill>
              </a:rPr>
              <a:t>proper technique</a:t>
            </a:r>
            <a:r>
              <a:rPr lang="en-US" dirty="0" smtClean="0"/>
              <a:t>.</a:t>
            </a:r>
          </a:p>
          <a:p>
            <a:r>
              <a:rPr lang="en-US" dirty="0"/>
              <a:t>Do not demand that the children complete an exercise or circuit as </a:t>
            </a:r>
            <a:r>
              <a:rPr lang="en-US" dirty="0">
                <a:solidFill>
                  <a:srgbClr val="FF0000"/>
                </a:solidFill>
              </a:rPr>
              <a:t>fast as possible</a:t>
            </a:r>
            <a:r>
              <a:rPr lang="en-US" dirty="0" smtClean="0"/>
              <a:t>.</a:t>
            </a:r>
          </a:p>
          <a:p>
            <a:r>
              <a:rPr lang="en-US" dirty="0"/>
              <a:t>Children should be able to perform the movements </a:t>
            </a:r>
            <a:r>
              <a:rPr lang="en-US" dirty="0">
                <a:solidFill>
                  <a:srgbClr val="FF0000"/>
                </a:solidFill>
              </a:rPr>
              <a:t>smoothly</a:t>
            </a:r>
            <a:r>
              <a:rPr lang="en-US" dirty="0"/>
              <a:t> and without </a:t>
            </a:r>
            <a:r>
              <a:rPr lang="en-US" dirty="0" smtClean="0">
                <a:solidFill>
                  <a:srgbClr val="FF0000"/>
                </a:solidFill>
              </a:rPr>
              <a:t>experiencing discomfort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Circuit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2" y="1415792"/>
            <a:ext cx="11523975" cy="428304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7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869" y="185015"/>
            <a:ext cx="10515600" cy="743239"/>
          </a:xfrm>
        </p:spPr>
        <p:txBody>
          <a:bodyPr>
            <a:normAutofit/>
          </a:bodyPr>
          <a:lstStyle/>
          <a:p>
            <a:r>
              <a:rPr lang="en-US" b="1" dirty="0"/>
              <a:t>Circuit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99" y="828688"/>
            <a:ext cx="5180001" cy="281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87" y="828688"/>
            <a:ext cx="4005262" cy="281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87" y="3981708"/>
            <a:ext cx="2123209" cy="237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208" y="3889550"/>
            <a:ext cx="2707463" cy="24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9084" y="3889550"/>
            <a:ext cx="3270589" cy="24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537" y="3784729"/>
            <a:ext cx="2564390" cy="253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92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2369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Circuit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6" y="1152731"/>
            <a:ext cx="11386028" cy="5203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72525"/>
                </a:solidFill>
                <a:latin typeface="StoneSans"/>
              </a:rPr>
              <a:t>Benefits include improved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bone density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self-esteem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strength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power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speed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and increases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in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fat-free </a:t>
            </a:r>
            <a:r>
              <a:rPr lang="en-US" dirty="0" smtClean="0">
                <a:solidFill>
                  <a:srgbClr val="FF0000"/>
                </a:solidFill>
                <a:latin typeface="StoneSans"/>
              </a:rPr>
              <a:t>mass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.</a:t>
            </a:r>
          </a:p>
          <a:p>
            <a:r>
              <a:rPr lang="en-US" dirty="0">
                <a:solidFill>
                  <a:srgbClr val="272525"/>
                </a:solidFill>
                <a:latin typeface="StoneSans"/>
              </a:rPr>
              <a:t>In addition to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improving performance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StoneSans"/>
              </a:rPr>
              <a:t>strength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 training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decreases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the chance of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sport-related injury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and creates a foundation for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maintaining an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active lifestyle and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protecting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against the onset of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diseases as children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mature.</a:t>
            </a:r>
          </a:p>
          <a:p>
            <a:r>
              <a:rPr lang="en-US" dirty="0">
                <a:solidFill>
                  <a:srgbClr val="272525"/>
                </a:solidFill>
                <a:latin typeface="StoneSans"/>
              </a:rPr>
              <a:t>Children can begin to strength train as early as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7 or 8 years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of age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.</a:t>
            </a:r>
          </a:p>
          <a:p>
            <a:r>
              <a:rPr lang="en-US" dirty="0">
                <a:solidFill>
                  <a:srgbClr val="272525"/>
                </a:solidFill>
                <a:latin typeface="StoneSan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intensity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of 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the training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sessions should be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very minimal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. Sessions should focus on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multilateral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toneSans"/>
              </a:rPr>
              <a:t>development</a:t>
            </a:r>
            <a:r>
              <a:rPr lang="en-US" dirty="0" smtClean="0">
                <a:solidFill>
                  <a:srgbClr val="272525"/>
                </a:solidFill>
                <a:latin typeface="StoneSans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StoneSans"/>
              </a:rPr>
              <a:t>body-weight exercises </a:t>
            </a:r>
            <a:r>
              <a:rPr lang="en-US" dirty="0">
                <a:solidFill>
                  <a:srgbClr val="272525"/>
                </a:solidFill>
                <a:latin typeface="StoneSans"/>
              </a:rPr>
              <a:t>should be the foundational exercises used in training.</a:t>
            </a:r>
            <a:endParaRPr lang="en-US" dirty="0" smtClean="0">
              <a:solidFill>
                <a:srgbClr val="272525"/>
              </a:solidFill>
              <a:latin typeface="StoneSans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2369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Circuit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5" y="1216168"/>
            <a:ext cx="2371552" cy="238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931" y="1216167"/>
            <a:ext cx="3238161" cy="238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016" y="1216167"/>
            <a:ext cx="2411148" cy="246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84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Circuit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As much as possible, introduce exercises into the circuit that are </a:t>
            </a:r>
            <a:r>
              <a:rPr lang="en-US" dirty="0">
                <a:solidFill>
                  <a:srgbClr val="FF0000"/>
                </a:solidFill>
              </a:rPr>
              <a:t>enjoyable</a:t>
            </a:r>
            <a:r>
              <a:rPr lang="en-US" dirty="0"/>
              <a:t> and </a:t>
            </a:r>
            <a:r>
              <a:rPr lang="en-US" dirty="0" smtClean="0"/>
              <a:t>that the </a:t>
            </a:r>
            <a:r>
              <a:rPr lang="en-US" dirty="0"/>
              <a:t>children will be interested in performing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Choose exercises that require equipment that is easy to carry, such as </a:t>
            </a:r>
            <a:r>
              <a:rPr lang="en-US" dirty="0" smtClean="0">
                <a:solidFill>
                  <a:srgbClr val="FF0000"/>
                </a:solidFill>
              </a:rPr>
              <a:t>medicine balls</a:t>
            </a:r>
            <a:r>
              <a:rPr lang="en-US" dirty="0">
                <a:solidFill>
                  <a:srgbClr val="FF0000"/>
                </a:solidFill>
              </a:rPr>
              <a:t>, rubber bands, and dumbbells</a:t>
            </a:r>
            <a:r>
              <a:rPr lang="en-US" dirty="0" smtClean="0"/>
              <a:t>.</a:t>
            </a:r>
          </a:p>
          <a:p>
            <a:r>
              <a:rPr lang="en-US" dirty="0"/>
              <a:t>Provide constant </a:t>
            </a:r>
            <a:r>
              <a:rPr lang="en-US" dirty="0">
                <a:solidFill>
                  <a:srgbClr val="FF0000"/>
                </a:solidFill>
              </a:rPr>
              <a:t>rewards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encouragement</a:t>
            </a:r>
            <a:r>
              <a:rPr lang="en-US" dirty="0"/>
              <a:t> for good technique and </a:t>
            </a:r>
            <a:r>
              <a:rPr lang="en-US" dirty="0" smtClean="0"/>
              <a:t>individual improvement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0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Athletic 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Although pubescent children grow rapidly during this stage, sometimes 4 to 5 </a:t>
            </a:r>
            <a:r>
              <a:rPr lang="en-US" dirty="0" smtClean="0"/>
              <a:t>inches </a:t>
            </a:r>
            <a:r>
              <a:rPr lang="en-US" dirty="0" smtClean="0">
                <a:solidFill>
                  <a:srgbClr val="FF0000"/>
                </a:solidFill>
              </a:rPr>
              <a:t>(10-12 </a:t>
            </a:r>
            <a:r>
              <a:rPr lang="en-US" dirty="0">
                <a:solidFill>
                  <a:srgbClr val="FF0000"/>
                </a:solidFill>
              </a:rPr>
              <a:t>cm) per year</a:t>
            </a:r>
            <a:r>
              <a:rPr lang="en-US" dirty="0"/>
              <a:t>, adequate strength training is essential for the young athletes</a:t>
            </a:r>
            <a:r>
              <a:rPr lang="en-US" dirty="0" smtClean="0"/>
              <a:t>.</a:t>
            </a:r>
          </a:p>
          <a:p>
            <a:r>
              <a:rPr lang="en-US" dirty="0"/>
              <a:t>Studies in which athletes perform </a:t>
            </a:r>
            <a:r>
              <a:rPr lang="en-US" dirty="0">
                <a:solidFill>
                  <a:srgbClr val="FF0000"/>
                </a:solidFill>
              </a:rPr>
              <a:t>1 to 2 sets of 10 or more </a:t>
            </a:r>
            <a:r>
              <a:rPr lang="en-US" dirty="0"/>
              <a:t>exercises for </a:t>
            </a: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en-US" dirty="0" smtClean="0">
                <a:solidFill>
                  <a:srgbClr val="FF0000"/>
                </a:solidFill>
              </a:rPr>
              <a:t>reps at </a:t>
            </a:r>
            <a:r>
              <a:rPr lang="en-US" dirty="0">
                <a:solidFill>
                  <a:srgbClr val="FF0000"/>
                </a:solidFill>
              </a:rPr>
              <a:t>high intensity </a:t>
            </a:r>
            <a:r>
              <a:rPr lang="en-US" dirty="0"/>
              <a:t>have shown increases in strength without </a:t>
            </a:r>
            <a:r>
              <a:rPr lang="en-US" dirty="0" smtClean="0"/>
              <a:t>injury.</a:t>
            </a:r>
          </a:p>
          <a:p>
            <a:r>
              <a:rPr lang="en-US" dirty="0"/>
              <a:t>We do not </a:t>
            </a:r>
            <a:r>
              <a:rPr lang="en-US" dirty="0" smtClean="0"/>
              <a:t>recommend that </a:t>
            </a:r>
            <a:r>
              <a:rPr lang="en-US" dirty="0"/>
              <a:t>children and adolescents use maximal loads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3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 strength-training program designed for pubescence should continue to apply the </a:t>
            </a:r>
            <a:r>
              <a:rPr lang="en-US" dirty="0" smtClean="0">
                <a:solidFill>
                  <a:srgbClr val="FF0000"/>
                </a:solidFill>
              </a:rPr>
              <a:t>three basic </a:t>
            </a:r>
            <a:r>
              <a:rPr lang="en-US" dirty="0">
                <a:solidFill>
                  <a:srgbClr val="FF0000"/>
                </a:solidFill>
              </a:rPr>
              <a:t>laws of strength </a:t>
            </a:r>
            <a:r>
              <a:rPr lang="en-US" dirty="0"/>
              <a:t>training</a:t>
            </a:r>
            <a:r>
              <a:rPr lang="en-US" dirty="0" smtClean="0"/>
              <a:t>.</a:t>
            </a:r>
          </a:p>
          <a:p>
            <a:r>
              <a:rPr lang="en-US" dirty="0"/>
              <a:t>Developing a </a:t>
            </a:r>
            <a:r>
              <a:rPr lang="en-US" dirty="0">
                <a:solidFill>
                  <a:srgbClr val="FF0000"/>
                </a:solidFill>
              </a:rPr>
              <a:t>good strength base</a:t>
            </a:r>
            <a:r>
              <a:rPr lang="en-US" dirty="0"/>
              <a:t>, with </a:t>
            </a:r>
            <a:r>
              <a:rPr lang="en-US" dirty="0">
                <a:solidFill>
                  <a:srgbClr val="FF0000"/>
                </a:solidFill>
              </a:rPr>
              <a:t>harmonious</a:t>
            </a:r>
            <a:r>
              <a:rPr lang="en-US" dirty="0"/>
              <a:t> muscles, is a major goal of </a:t>
            </a:r>
            <a:r>
              <a:rPr lang="en-US" dirty="0" smtClean="0"/>
              <a:t>strength training </a:t>
            </a:r>
            <a:r>
              <a:rPr lang="en-US" dirty="0"/>
              <a:t>at this stage</a:t>
            </a:r>
            <a:r>
              <a:rPr lang="en-US" dirty="0" smtClean="0"/>
              <a:t>.</a:t>
            </a:r>
          </a:p>
          <a:p>
            <a:r>
              <a:rPr lang="en-US" dirty="0"/>
              <a:t>To develop speed and power, use the athlete’s </a:t>
            </a:r>
            <a:r>
              <a:rPr lang="en-US" dirty="0">
                <a:solidFill>
                  <a:srgbClr val="FF0000"/>
                </a:solidFill>
              </a:rPr>
              <a:t>body weight </a:t>
            </a:r>
            <a:r>
              <a:rPr lang="en-US" dirty="0"/>
              <a:t>and </a:t>
            </a:r>
            <a:r>
              <a:rPr lang="en-US" dirty="0" smtClean="0"/>
              <a:t>continue performing </a:t>
            </a:r>
            <a:r>
              <a:rPr lang="en-US" dirty="0"/>
              <a:t>exercises with </a:t>
            </a:r>
            <a:r>
              <a:rPr lang="en-US" dirty="0">
                <a:solidFill>
                  <a:srgbClr val="FF0000"/>
                </a:solidFill>
              </a:rPr>
              <a:t>medicine balls</a:t>
            </a:r>
            <a:r>
              <a:rPr lang="en-US" dirty="0"/>
              <a:t>, mostly throws and relays</a:t>
            </a:r>
            <a:r>
              <a:rPr lang="en-US" dirty="0" smtClean="0"/>
              <a:t>.</a:t>
            </a:r>
          </a:p>
          <a:p>
            <a:r>
              <a:rPr lang="en-US" dirty="0"/>
              <a:t>Increase the </a:t>
            </a:r>
            <a:r>
              <a:rPr lang="en-US" dirty="0" smtClean="0"/>
              <a:t>weight of </a:t>
            </a:r>
            <a:r>
              <a:rPr lang="en-US" dirty="0"/>
              <a:t>the ball slightly, from five to nine pounds (2-4 kg</a:t>
            </a:r>
            <a:r>
              <a:rPr lang="en-US" dirty="0" smtClean="0"/>
              <a:t>).</a:t>
            </a:r>
          </a:p>
          <a:p>
            <a:r>
              <a:rPr lang="en-US" dirty="0"/>
              <a:t>Use </a:t>
            </a:r>
            <a:r>
              <a:rPr lang="en-US" dirty="0" smtClean="0"/>
              <a:t>exercises that </a:t>
            </a:r>
            <a:r>
              <a:rPr lang="en-US" dirty="0"/>
              <a:t>incorporate </a:t>
            </a:r>
            <a:r>
              <a:rPr lang="en-US" dirty="0">
                <a:solidFill>
                  <a:srgbClr val="FF0000"/>
                </a:solidFill>
              </a:rPr>
              <a:t>dumbbells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barbells</a:t>
            </a:r>
            <a:r>
              <a:rPr lang="en-US" dirty="0"/>
              <a:t>, heavy </a:t>
            </a:r>
            <a:r>
              <a:rPr lang="en-US" dirty="0">
                <a:solidFill>
                  <a:srgbClr val="FF0000"/>
                </a:solidFill>
              </a:rPr>
              <a:t>bags</a:t>
            </a:r>
            <a:r>
              <a:rPr lang="en-US" dirty="0"/>
              <a:t>, and resistance </a:t>
            </a:r>
            <a:r>
              <a:rPr lang="en-US" dirty="0">
                <a:solidFill>
                  <a:srgbClr val="FF0000"/>
                </a:solidFill>
              </a:rPr>
              <a:t>bands</a:t>
            </a:r>
            <a:r>
              <a:rPr lang="en-US" dirty="0"/>
              <a:t> as well as </a:t>
            </a:r>
            <a:r>
              <a:rPr lang="en-US" dirty="0" smtClean="0"/>
              <a:t>devices such </a:t>
            </a:r>
            <a:r>
              <a:rPr lang="en-US" dirty="0"/>
              <a:t>as the </a:t>
            </a:r>
            <a:r>
              <a:rPr lang="en-US" dirty="0" smtClean="0">
                <a:solidFill>
                  <a:srgbClr val="FF0000"/>
                </a:solidFill>
              </a:rPr>
              <a:t>TRX</a:t>
            </a:r>
            <a:r>
              <a:rPr lang="en-US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8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Most gym machines </a:t>
            </a:r>
            <a:r>
              <a:rPr lang="en-US" dirty="0" smtClean="0"/>
              <a:t>are not </a:t>
            </a:r>
            <a:r>
              <a:rPr lang="en-US" dirty="0"/>
              <a:t>designed for the length of children’s limbs</a:t>
            </a:r>
            <a:r>
              <a:rPr lang="en-US" dirty="0" smtClean="0"/>
              <a:t>.</a:t>
            </a:r>
          </a:p>
          <a:p>
            <a:r>
              <a:rPr lang="en-US" dirty="0"/>
              <a:t>Teach the basic </a:t>
            </a:r>
            <a:r>
              <a:rPr lang="en-US" dirty="0" smtClean="0"/>
              <a:t>stance</a:t>
            </a:r>
          </a:p>
          <a:p>
            <a:r>
              <a:rPr lang="en-US" dirty="0"/>
              <a:t>Teach proper technique for all </a:t>
            </a:r>
            <a:r>
              <a:rPr lang="en-US" dirty="0" smtClean="0"/>
              <a:t>movements</a:t>
            </a:r>
          </a:p>
          <a:p>
            <a:r>
              <a:rPr lang="en-US" dirty="0"/>
              <a:t>Learn the correct technique without any </a:t>
            </a:r>
            <a:r>
              <a:rPr lang="en-US" dirty="0" smtClean="0"/>
              <a:t>weight</a:t>
            </a:r>
          </a:p>
          <a:p>
            <a:r>
              <a:rPr lang="en-US" dirty="0"/>
              <a:t>Learn to balance the barbell that will be </a:t>
            </a:r>
            <a:r>
              <a:rPr lang="en-US" dirty="0" smtClean="0"/>
              <a:t>used</a:t>
            </a:r>
          </a:p>
          <a:p>
            <a:r>
              <a:rPr lang="en-US" dirty="0"/>
              <a:t>Use just a barbell with no additional weights </a:t>
            </a:r>
            <a:r>
              <a:rPr lang="en-US" dirty="0" smtClean="0"/>
              <a:t>attached</a:t>
            </a:r>
          </a:p>
          <a:p>
            <a:r>
              <a:rPr lang="en-US" dirty="0"/>
              <a:t>Use slightly increased loads while concentrating on correct technique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6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Increase the duration </a:t>
            </a:r>
            <a:r>
              <a:rPr lang="en-US" dirty="0"/>
              <a:t>of a training session. Assume that the athlete trains twice </a:t>
            </a:r>
            <a:r>
              <a:rPr lang="en-US" dirty="0" smtClean="0"/>
              <a:t>a week </a:t>
            </a:r>
            <a:r>
              <a:rPr lang="en-US" dirty="0"/>
              <a:t>for one </a:t>
            </a:r>
            <a:r>
              <a:rPr lang="en-US" dirty="0" smtClean="0"/>
              <a:t>hour.</a:t>
            </a:r>
          </a:p>
          <a:p>
            <a:r>
              <a:rPr lang="en-US" dirty="0">
                <a:solidFill>
                  <a:srgbClr val="FF0000"/>
                </a:solidFill>
              </a:rPr>
              <a:t>Increase the number of training sessions </a:t>
            </a:r>
            <a:r>
              <a:rPr lang="en-US" dirty="0"/>
              <a:t>per week</a:t>
            </a:r>
            <a:r>
              <a:rPr lang="en-US" dirty="0" smtClean="0"/>
              <a:t>. </a:t>
            </a:r>
            <a:r>
              <a:rPr lang="en-US" dirty="0"/>
              <a:t>number of sessions from two to three per week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Increase the number of repetitions </a:t>
            </a:r>
            <a:r>
              <a:rPr lang="en-US" dirty="0"/>
              <a:t>per training session for all types of </a:t>
            </a:r>
            <a:r>
              <a:rPr lang="en-US" dirty="0" smtClean="0"/>
              <a:t>activities and </a:t>
            </a:r>
            <a:r>
              <a:rPr lang="en-US" dirty="0"/>
              <a:t>skills, including technical, tactical, and physical</a:t>
            </a:r>
            <a:r>
              <a:rPr lang="en-US" dirty="0" smtClean="0"/>
              <a:t>.</a:t>
            </a:r>
          </a:p>
          <a:p>
            <a:r>
              <a:rPr lang="en-US" dirty="0"/>
              <a:t>When you exhaust the previous three options, higher training demand will </a:t>
            </a:r>
            <a:r>
              <a:rPr lang="en-US" dirty="0" smtClean="0"/>
              <a:t>come from </a:t>
            </a:r>
            <a:r>
              <a:rPr lang="en-US" dirty="0"/>
              <a:t>increasing the number of repetitions of drills or exercises performed per set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The strength-training increment can be from 20 to 30 and </a:t>
            </a:r>
            <a:r>
              <a:rPr lang="en-US" dirty="0"/>
              <a:t>even 40 minutes per </a:t>
            </a:r>
            <a:r>
              <a:rPr lang="en-US" dirty="0" smtClean="0"/>
              <a:t>session toward </a:t>
            </a:r>
            <a:r>
              <a:rPr lang="en-US" dirty="0"/>
              <a:t>the end of pubescence.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1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Specialization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From this stage of development </a:t>
            </a:r>
            <a:r>
              <a:rPr lang="en-US" dirty="0" smtClean="0"/>
              <a:t>up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maturation, boys will increase the proportion of muscles from about </a:t>
            </a:r>
            <a:r>
              <a:rPr lang="en-US" dirty="0">
                <a:solidFill>
                  <a:srgbClr val="FF0000"/>
                </a:solidFill>
              </a:rPr>
              <a:t>27</a:t>
            </a:r>
            <a:r>
              <a:rPr lang="en-US" dirty="0"/>
              <a:t> percent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smtClean="0"/>
              <a:t>total </a:t>
            </a:r>
            <a:r>
              <a:rPr lang="en-US" dirty="0"/>
              <a:t>body mass to about </a:t>
            </a:r>
            <a:r>
              <a:rPr lang="en-US" dirty="0">
                <a:solidFill>
                  <a:srgbClr val="FF0000"/>
                </a:solidFill>
              </a:rPr>
              <a:t>40</a:t>
            </a:r>
            <a:r>
              <a:rPr lang="en-US" dirty="0"/>
              <a:t> </a:t>
            </a:r>
            <a:r>
              <a:rPr lang="en-US" dirty="0" smtClean="0"/>
              <a:t>percent</a:t>
            </a:r>
            <a:r>
              <a:rPr lang="fa-IR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pubescence </a:t>
            </a:r>
            <a:r>
              <a:rPr lang="en-US" dirty="0"/>
              <a:t>is a development phase that includes young athletes who </a:t>
            </a:r>
            <a:r>
              <a:rPr lang="en-US" dirty="0">
                <a:solidFill>
                  <a:srgbClr val="FF0000"/>
                </a:solidFill>
              </a:rPr>
              <a:t>differ in </a:t>
            </a:r>
            <a:r>
              <a:rPr lang="en-US" dirty="0" smtClean="0">
                <a:solidFill>
                  <a:srgbClr val="FF0000"/>
                </a:solidFill>
              </a:rPr>
              <a:t>chronological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age </a:t>
            </a:r>
            <a:r>
              <a:rPr lang="en-US" dirty="0">
                <a:solidFill>
                  <a:srgbClr val="FF0000"/>
                </a:solidFill>
              </a:rPr>
              <a:t>by two or three years</a:t>
            </a:r>
            <a:r>
              <a:rPr lang="en-US" dirty="0"/>
              <a:t>. Therefore, instructors must carefully and </a:t>
            </a:r>
            <a:r>
              <a:rPr lang="en-US" dirty="0" smtClean="0"/>
              <a:t>progressively</a:t>
            </a:r>
            <a:r>
              <a:rPr lang="fa-IR" dirty="0" smtClean="0"/>
              <a:t> </a:t>
            </a:r>
            <a:r>
              <a:rPr lang="en-US" dirty="0" smtClean="0"/>
              <a:t>monitor </a:t>
            </a:r>
            <a:r>
              <a:rPr lang="en-US" dirty="0"/>
              <a:t>the introduction of training specificity according to the needs of the sport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/>
              <a:t>Maintain </a:t>
            </a:r>
            <a:r>
              <a:rPr lang="en-US" dirty="0">
                <a:solidFill>
                  <a:srgbClr val="FF0000"/>
                </a:solidFill>
              </a:rPr>
              <a:t>multilateral</a:t>
            </a:r>
            <a:r>
              <a:rPr lang="en-US" dirty="0"/>
              <a:t> training during </a:t>
            </a:r>
            <a:r>
              <a:rPr lang="en-US" dirty="0" smtClean="0"/>
              <a:t>post pubescence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although</a:t>
            </a:r>
            <a:r>
              <a:rPr lang="en-US" dirty="0"/>
              <a:t> the proportions </a:t>
            </a:r>
            <a:r>
              <a:rPr lang="en-US" dirty="0" smtClean="0"/>
              <a:t>between it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sport-specific training </a:t>
            </a:r>
            <a:r>
              <a:rPr lang="en-US" dirty="0"/>
              <a:t>will </a:t>
            </a:r>
            <a:r>
              <a:rPr lang="en-US" dirty="0">
                <a:solidFill>
                  <a:srgbClr val="FF0000"/>
                </a:solidFill>
              </a:rPr>
              <a:t>progressively</a:t>
            </a:r>
            <a:r>
              <a:rPr lang="en-US" dirty="0"/>
              <a:t> change in favor of specificity.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0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Strength-Training Model for Specialization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 smtClean="0"/>
              <a:t>Young athletes </a:t>
            </a:r>
            <a:r>
              <a:rPr lang="en-US" dirty="0"/>
              <a:t>benefit most from using free implements such as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</a:t>
            </a:r>
            <a:r>
              <a:rPr lang="en-US" dirty="0" smtClean="0">
                <a:solidFill>
                  <a:srgbClr val="FF0000"/>
                </a:solidFill>
              </a:rPr>
              <a:t>dumbbells</a:t>
            </a:r>
            <a:r>
              <a:rPr lang="en-US" dirty="0" smtClean="0"/>
              <a:t>, resistance </a:t>
            </a:r>
            <a:r>
              <a:rPr lang="en-US" dirty="0">
                <a:solidFill>
                  <a:srgbClr val="FF0000"/>
                </a:solidFill>
              </a:rPr>
              <a:t>bands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kettlebells</a:t>
            </a:r>
            <a:r>
              <a:rPr lang="en-US" dirty="0"/>
              <a:t>, which train the neuromuscular system to perform </a:t>
            </a:r>
            <a:r>
              <a:rPr lang="en-US" dirty="0" smtClean="0"/>
              <a:t>and adapt </a:t>
            </a:r>
            <a:r>
              <a:rPr lang="en-US" dirty="0"/>
              <a:t>in an unbalanced </a:t>
            </a:r>
            <a:r>
              <a:rPr lang="en-US" dirty="0" smtClean="0"/>
              <a:t>environment.</a:t>
            </a:r>
          </a:p>
          <a:p>
            <a:r>
              <a:rPr lang="en-US" dirty="0">
                <a:solidFill>
                  <a:srgbClr val="FF0000"/>
                </a:solidFill>
              </a:rPr>
              <a:t>Avoid</a:t>
            </a:r>
            <a:r>
              <a:rPr lang="en-US" dirty="0"/>
              <a:t> using the </a:t>
            </a:r>
            <a:r>
              <a:rPr lang="en-US" dirty="0">
                <a:solidFill>
                  <a:srgbClr val="FF0000"/>
                </a:solidFill>
              </a:rPr>
              <a:t>Smith</a:t>
            </a:r>
            <a:r>
              <a:rPr lang="en-US" dirty="0"/>
              <a:t> machine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athlete must angle and plane </a:t>
            </a:r>
            <a:r>
              <a:rPr lang="en-US" dirty="0"/>
              <a:t>the </a:t>
            </a:r>
            <a:r>
              <a:rPr lang="en-US" dirty="0" smtClean="0"/>
              <a:t>motion so </a:t>
            </a:r>
            <a:r>
              <a:rPr lang="en-US" dirty="0"/>
              <a:t>that it is </a:t>
            </a:r>
            <a:r>
              <a:rPr lang="en-US" dirty="0">
                <a:solidFill>
                  <a:srgbClr val="FF0000"/>
                </a:solidFill>
              </a:rPr>
              <a:t>specific</a:t>
            </a:r>
            <a:r>
              <a:rPr lang="en-US" dirty="0"/>
              <a:t> to the technical skills of the selected </a:t>
            </a:r>
            <a:r>
              <a:rPr lang="en-US" dirty="0">
                <a:solidFill>
                  <a:srgbClr val="FF0000"/>
                </a:solidFill>
              </a:rPr>
              <a:t>sport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16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34474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As training becomes more </a:t>
            </a:r>
            <a:r>
              <a:rPr lang="en-US" dirty="0" smtClean="0"/>
              <a:t>complex and </a:t>
            </a:r>
            <a:r>
              <a:rPr lang="en-US" dirty="0"/>
              <a:t>strength plays an important role, </a:t>
            </a:r>
            <a:r>
              <a:rPr lang="en-US" dirty="0">
                <a:solidFill>
                  <a:srgbClr val="FF0000"/>
                </a:solidFill>
              </a:rPr>
              <a:t>monitor the stress in training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athletes add </a:t>
            </a:r>
            <a:r>
              <a:rPr lang="en-US" dirty="0"/>
              <a:t>more power and heavier loads, training intensity takes a toll and they </a:t>
            </a:r>
            <a:r>
              <a:rPr lang="en-US" dirty="0" smtClean="0">
                <a:solidFill>
                  <a:srgbClr val="FF0000"/>
                </a:solidFill>
              </a:rPr>
              <a:t>experience fatigue</a:t>
            </a:r>
            <a:r>
              <a:rPr lang="en-US" dirty="0" smtClean="0"/>
              <a:t>.</a:t>
            </a:r>
          </a:p>
          <a:p>
            <a:r>
              <a:rPr lang="en-US" dirty="0"/>
              <a:t>Decrease the rest interval between sets from 3 minutes to 2.5 </a:t>
            </a:r>
            <a:r>
              <a:rPr lang="en-US" dirty="0" smtClean="0"/>
              <a:t>minutes.</a:t>
            </a:r>
          </a:p>
          <a:p>
            <a:r>
              <a:rPr lang="en-US" dirty="0"/>
              <a:t>Increase the number of sets per training session, especially for the higher </a:t>
            </a:r>
            <a:r>
              <a:rPr lang="en-US" dirty="0" smtClean="0"/>
              <a:t>percentage of </a:t>
            </a:r>
            <a:r>
              <a:rPr lang="en-US" dirty="0"/>
              <a:t>1RM</a:t>
            </a:r>
            <a:r>
              <a:rPr lang="en-US" dirty="0" smtClean="0"/>
              <a:t>.</a:t>
            </a:r>
          </a:p>
          <a:p>
            <a:r>
              <a:rPr lang="en-US" dirty="0"/>
              <a:t>Increase the training load.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44" y="4300112"/>
            <a:ext cx="4902001" cy="22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0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Explain the main elements of </a:t>
            </a:r>
            <a:r>
              <a:rPr lang="en-US" dirty="0" smtClean="0"/>
              <a:t>lifting</a:t>
            </a:r>
          </a:p>
          <a:p>
            <a:r>
              <a:rPr lang="en-US" dirty="0"/>
              <a:t>Demonstrate the correct </a:t>
            </a:r>
            <a:r>
              <a:rPr lang="en-US" dirty="0" smtClean="0"/>
              <a:t>technique</a:t>
            </a:r>
          </a:p>
          <a:p>
            <a:r>
              <a:rPr lang="en-US" dirty="0"/>
              <a:t>Have the athlete perform the movement with a low load and remark on the </a:t>
            </a:r>
            <a:r>
              <a:rPr lang="en-US" dirty="0" smtClean="0"/>
              <a:t>athlete’s execution.</a:t>
            </a:r>
          </a:p>
          <a:p>
            <a:r>
              <a:rPr lang="en-US" dirty="0"/>
              <a:t>Explain and demonstrate the role of the </a:t>
            </a:r>
            <a:r>
              <a:rPr lang="en-US" dirty="0" smtClean="0"/>
              <a:t>spotter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epiphyseal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plate</a:t>
            </a:r>
            <a:r>
              <a:rPr lang="en-US" dirty="0"/>
              <a:t> injuries are common in </a:t>
            </a:r>
            <a:r>
              <a:rPr lang="en-US" dirty="0">
                <a:solidFill>
                  <a:srgbClr val="FF0000"/>
                </a:solidFill>
              </a:rPr>
              <a:t>sports</a:t>
            </a:r>
            <a:r>
              <a:rPr lang="en-US" dirty="0"/>
              <a:t> that involve </a:t>
            </a:r>
            <a:r>
              <a:rPr lang="en-US" dirty="0">
                <a:solidFill>
                  <a:srgbClr val="FF0000"/>
                </a:solidFill>
              </a:rPr>
              <a:t>repetitive </a:t>
            </a:r>
            <a:r>
              <a:rPr lang="en-US" dirty="0" smtClean="0">
                <a:solidFill>
                  <a:srgbClr val="FF0000"/>
                </a:solidFill>
              </a:rPr>
              <a:t>impact such </a:t>
            </a:r>
            <a:r>
              <a:rPr lang="en-US" dirty="0">
                <a:solidFill>
                  <a:srgbClr val="FF0000"/>
                </a:solidFill>
              </a:rPr>
              <a:t>as gymnastics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baseball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most injuries in youth strength </a:t>
            </a:r>
            <a:r>
              <a:rPr lang="en-US" dirty="0" smtClean="0">
                <a:solidFill>
                  <a:srgbClr val="FF0000"/>
                </a:solidFill>
              </a:rPr>
              <a:t>training </a:t>
            </a:r>
            <a:r>
              <a:rPr lang="en-US" dirty="0" smtClean="0"/>
              <a:t>are </a:t>
            </a:r>
            <a:r>
              <a:rPr lang="en-US" dirty="0"/>
              <a:t>not caused by strength training itself but rather by the </a:t>
            </a:r>
            <a:r>
              <a:rPr lang="en-US" dirty="0">
                <a:solidFill>
                  <a:srgbClr val="FF0000"/>
                </a:solidFill>
              </a:rPr>
              <a:t>misuse of equipment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lifting</a:t>
            </a:r>
            <a:r>
              <a:rPr lang="en-US" dirty="0" smtClean="0"/>
              <a:t> too </a:t>
            </a:r>
            <a:r>
              <a:rPr lang="en-US" dirty="0"/>
              <a:t>much too fast, </a:t>
            </a:r>
            <a:r>
              <a:rPr lang="en-US" dirty="0">
                <a:solidFill>
                  <a:srgbClr val="FF0000"/>
                </a:solidFill>
              </a:rPr>
              <a:t>inadequate</a:t>
            </a:r>
            <a:r>
              <a:rPr lang="en-US" dirty="0"/>
              <a:t> instruction, and </a:t>
            </a:r>
            <a:r>
              <a:rPr lang="en-US" dirty="0">
                <a:solidFill>
                  <a:srgbClr val="FF0000"/>
                </a:solidFill>
              </a:rPr>
              <a:t>poor</a:t>
            </a:r>
            <a:r>
              <a:rPr lang="en-US" dirty="0"/>
              <a:t> </a:t>
            </a:r>
            <a:r>
              <a:rPr lang="en-US" dirty="0" smtClean="0"/>
              <a:t>technique.</a:t>
            </a:r>
          </a:p>
          <a:p>
            <a:r>
              <a:rPr lang="en-US" dirty="0"/>
              <a:t>Depending on the level of training, young athletes can use </a:t>
            </a:r>
            <a:r>
              <a:rPr lang="en-US" dirty="0">
                <a:solidFill>
                  <a:srgbClr val="FF0000"/>
                </a:solidFill>
              </a:rPr>
              <a:t>free weights, </a:t>
            </a:r>
            <a:r>
              <a:rPr lang="en-US" dirty="0" smtClean="0">
                <a:solidFill>
                  <a:srgbClr val="FF0000"/>
                </a:solidFill>
              </a:rPr>
              <a:t>resistance bands</a:t>
            </a:r>
            <a:r>
              <a:rPr lang="en-US" dirty="0">
                <a:solidFill>
                  <a:srgbClr val="FF0000"/>
                </a:solidFill>
              </a:rPr>
              <a:t>, medicine balls, and weight machines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All the </a:t>
            </a:r>
            <a:r>
              <a:rPr lang="en-US" dirty="0" smtClean="0">
                <a:solidFill>
                  <a:srgbClr val="FF0000"/>
                </a:solidFill>
              </a:rPr>
              <a:t>skills athletes</a:t>
            </a:r>
            <a:r>
              <a:rPr lang="en-US" dirty="0" smtClean="0"/>
              <a:t> </a:t>
            </a:r>
            <a:r>
              <a:rPr lang="en-US" dirty="0"/>
              <a:t>must perform </a:t>
            </a:r>
            <a:r>
              <a:rPr lang="en-US" dirty="0">
                <a:solidFill>
                  <a:srgbClr val="FF0000"/>
                </a:solidFill>
              </a:rPr>
              <a:t>against resistance </a:t>
            </a:r>
            <a:r>
              <a:rPr lang="en-US" dirty="0"/>
              <a:t>will benefit from </a:t>
            </a:r>
            <a:r>
              <a:rPr lang="en-US" dirty="0">
                <a:solidFill>
                  <a:srgbClr val="FF0000"/>
                </a:solidFill>
              </a:rPr>
              <a:t>improving strength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1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Because the biological and psychological potentials of children in early </a:t>
            </a:r>
            <a:r>
              <a:rPr lang="en-US" dirty="0" smtClean="0"/>
              <a:t>post puberty (approximately </a:t>
            </a:r>
            <a:r>
              <a:rPr lang="en-US" dirty="0">
                <a:solidFill>
                  <a:srgbClr val="FF0000"/>
                </a:solidFill>
              </a:rPr>
              <a:t>14-15</a:t>
            </a:r>
            <a:r>
              <a:rPr lang="en-US" dirty="0"/>
              <a:t> years of age) are closer to puberty than adulthood, a </a:t>
            </a:r>
            <a:r>
              <a:rPr lang="en-US" dirty="0" smtClean="0"/>
              <a:t>training </a:t>
            </a:r>
            <a:r>
              <a:rPr lang="en-US" dirty="0"/>
              <a:t>program can still use </a:t>
            </a:r>
            <a:r>
              <a:rPr lang="en-US" dirty="0">
                <a:solidFill>
                  <a:srgbClr val="FF0000"/>
                </a:solidFill>
              </a:rPr>
              <a:t>circuit</a:t>
            </a:r>
            <a:r>
              <a:rPr lang="en-US" dirty="0"/>
              <a:t> </a:t>
            </a:r>
            <a:r>
              <a:rPr lang="en-US" dirty="0" smtClean="0"/>
              <a:t>training.</a:t>
            </a:r>
          </a:p>
          <a:p>
            <a:r>
              <a:rPr lang="en-US" dirty="0"/>
              <a:t>great difference between circuit-training programs for puberty and for early </a:t>
            </a:r>
            <a:r>
              <a:rPr lang="en-US" dirty="0" smtClean="0"/>
              <a:t>post puberty lies </a:t>
            </a:r>
            <a:r>
              <a:rPr lang="en-US" dirty="0"/>
              <a:t>in the following:</a:t>
            </a:r>
          </a:p>
          <a:p>
            <a:r>
              <a:rPr lang="en-US" dirty="0" smtClean="0"/>
              <a:t> </a:t>
            </a:r>
            <a:r>
              <a:rPr lang="en-US" dirty="0"/>
              <a:t>Exercises are more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load</a:t>
            </a:r>
            <a:r>
              <a:rPr lang="en-US" dirty="0"/>
              <a:t> for some exercises will be higher.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rest interval </a:t>
            </a:r>
            <a:r>
              <a:rPr lang="en-US" dirty="0"/>
              <a:t>between exercises will be lower.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0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399" y="1304434"/>
            <a:ext cx="11368256" cy="496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3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636" y="1318370"/>
            <a:ext cx="11177655" cy="5138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4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344" y="1913408"/>
            <a:ext cx="11709832" cy="2353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1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Program for Early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72" y="1337899"/>
            <a:ext cx="11814110" cy="4822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2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Ballistic </a:t>
            </a:r>
            <a:r>
              <a:rPr lang="en-US" b="1" dirty="0" smtClean="0"/>
              <a:t>Method</a:t>
            </a:r>
          </a:p>
          <a:p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 balls, </a:t>
            </a:r>
            <a:r>
              <a:rPr lang="en-US" dirty="0">
                <a:solidFill>
                  <a:srgbClr val="FF0000"/>
                </a:solidFill>
              </a:rPr>
              <a:t>power</a:t>
            </a:r>
            <a:r>
              <a:rPr lang="en-US" dirty="0"/>
              <a:t> balls, </a:t>
            </a:r>
            <a:r>
              <a:rPr lang="en-US" dirty="0">
                <a:solidFill>
                  <a:srgbClr val="FF0000"/>
                </a:solidFill>
              </a:rPr>
              <a:t>shots</a:t>
            </a:r>
            <a:r>
              <a:rPr lang="en-US" dirty="0"/>
              <a:t> used in track and field, </a:t>
            </a:r>
            <a:r>
              <a:rPr lang="en-US" dirty="0">
                <a:solidFill>
                  <a:srgbClr val="FF0000"/>
                </a:solidFill>
              </a:rPr>
              <a:t>rubber</a:t>
            </a:r>
            <a:r>
              <a:rPr lang="en-US" dirty="0"/>
              <a:t> tubing (mostly for </a:t>
            </a:r>
            <a:r>
              <a:rPr lang="en-US" dirty="0" smtClean="0"/>
              <a:t>legs; e.g</a:t>
            </a:r>
            <a:r>
              <a:rPr lang="en-US" dirty="0"/>
              <a:t>., squat jumps), and </a:t>
            </a:r>
            <a:r>
              <a:rPr lang="en-US" dirty="0">
                <a:solidFill>
                  <a:srgbClr val="FF0000"/>
                </a:solidFill>
              </a:rPr>
              <a:t>lighter</a:t>
            </a:r>
            <a:r>
              <a:rPr lang="en-US" dirty="0"/>
              <a:t> balls</a:t>
            </a:r>
            <a:r>
              <a:rPr lang="en-US" dirty="0" smtClean="0"/>
              <a:t>.</a:t>
            </a:r>
          </a:p>
          <a:p>
            <a:r>
              <a:rPr lang="en-US" dirty="0"/>
              <a:t>ballistic training should be planned </a:t>
            </a:r>
            <a:r>
              <a:rPr lang="en-US" dirty="0">
                <a:solidFill>
                  <a:srgbClr val="FF0000"/>
                </a:solidFill>
              </a:rPr>
              <a:t>after the warm-up </a:t>
            </a:r>
            <a:r>
              <a:rPr lang="en-US" dirty="0"/>
              <a:t>so that fatigue does </a:t>
            </a:r>
            <a:r>
              <a:rPr lang="en-US" dirty="0" smtClean="0"/>
              <a:t>not inhibit </a:t>
            </a:r>
            <a:r>
              <a:rPr lang="en-US" dirty="0"/>
              <a:t>the display of </a:t>
            </a:r>
            <a:r>
              <a:rPr lang="en-US" dirty="0" smtClean="0"/>
              <a:t>power. </a:t>
            </a:r>
          </a:p>
          <a:p>
            <a:r>
              <a:rPr lang="en-US" dirty="0" smtClean="0"/>
              <a:t>For </a:t>
            </a:r>
            <a:r>
              <a:rPr lang="en-US" dirty="0"/>
              <a:t>many other </a:t>
            </a:r>
            <a:r>
              <a:rPr lang="en-US" dirty="0">
                <a:solidFill>
                  <a:srgbClr val="FF0000"/>
                </a:solidFill>
              </a:rPr>
              <a:t>sports</a:t>
            </a:r>
            <a:r>
              <a:rPr lang="en-US" dirty="0"/>
              <a:t> (e.g., most team sports, </a:t>
            </a:r>
            <a:r>
              <a:rPr lang="en-US" dirty="0" smtClean="0"/>
              <a:t>wrestling, boxing</a:t>
            </a:r>
            <a:r>
              <a:rPr lang="en-US" dirty="0"/>
              <a:t>, and racket sports), ballistic training can be planned either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>
                <a:solidFill>
                  <a:srgbClr val="FF0000"/>
                </a:solidFill>
              </a:rPr>
              <a:t>immediately </a:t>
            </a:r>
            <a:r>
              <a:rPr lang="en-US" dirty="0" smtClean="0">
                <a:solidFill>
                  <a:srgbClr val="FF0000"/>
                </a:solidFill>
              </a:rPr>
              <a:t>after the </a:t>
            </a:r>
            <a:r>
              <a:rPr lang="en-US" dirty="0">
                <a:solidFill>
                  <a:srgbClr val="FF0000"/>
                </a:solidFill>
              </a:rPr>
              <a:t>warm-up </a:t>
            </a:r>
            <a:r>
              <a:rPr lang="en-US" dirty="0"/>
              <a:t>so that maximum gains in power can be expected or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>
                <a:solidFill>
                  <a:srgbClr val="FF0000"/>
                </a:solidFill>
              </a:rPr>
              <a:t>after </a:t>
            </a:r>
            <a:r>
              <a:rPr lang="en-US" dirty="0" smtClean="0">
                <a:solidFill>
                  <a:srgbClr val="FF0000"/>
                </a:solidFill>
              </a:rPr>
              <a:t>technical and </a:t>
            </a:r>
            <a:r>
              <a:rPr lang="en-US" dirty="0">
                <a:solidFill>
                  <a:srgbClr val="FF0000"/>
                </a:solidFill>
              </a:rPr>
              <a:t>tactical training </a:t>
            </a:r>
            <a:r>
              <a:rPr lang="en-US" dirty="0"/>
              <a:t>because in these sports athletes should train both power and </a:t>
            </a:r>
            <a:r>
              <a:rPr lang="en-US" dirty="0" smtClean="0">
                <a:solidFill>
                  <a:srgbClr val="FF0000"/>
                </a:solidFill>
              </a:rPr>
              <a:t>power endurance</a:t>
            </a:r>
            <a:r>
              <a:rPr lang="en-US" dirty="0"/>
              <a:t>, or the ability to repeat power </a:t>
            </a:r>
            <a:r>
              <a:rPr lang="en-US" dirty="0" smtClean="0"/>
              <a:t>exercises.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7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2120"/>
          </a:xfrm>
        </p:spPr>
        <p:txBody>
          <a:bodyPr>
            <a:normAutofit/>
          </a:bodyPr>
          <a:lstStyle/>
          <a:p>
            <a:r>
              <a:rPr lang="en-US" b="1" dirty="0"/>
              <a:t>Ballistic </a:t>
            </a:r>
            <a:r>
              <a:rPr lang="en-US" b="1" dirty="0" smtClean="0"/>
              <a:t>Method</a:t>
            </a:r>
          </a:p>
          <a:p>
            <a:r>
              <a:rPr lang="en-US" dirty="0"/>
              <a:t>In ballistic exercise, the </a:t>
            </a:r>
            <a:r>
              <a:rPr lang="en-US" dirty="0">
                <a:solidFill>
                  <a:srgbClr val="FF0000"/>
                </a:solidFill>
              </a:rPr>
              <a:t>quickness</a:t>
            </a:r>
            <a:r>
              <a:rPr lang="en-US" dirty="0"/>
              <a:t> of action is </a:t>
            </a:r>
            <a:r>
              <a:rPr lang="en-US" dirty="0" smtClean="0"/>
              <a:t>paramount.</a:t>
            </a:r>
          </a:p>
          <a:p>
            <a:r>
              <a:rPr lang="en-US" dirty="0"/>
              <a:t>The normal weight for a </a:t>
            </a:r>
            <a:r>
              <a:rPr lang="en-US" dirty="0" smtClean="0"/>
              <a:t>medicine ball </a:t>
            </a:r>
            <a:r>
              <a:rPr lang="en-US" dirty="0"/>
              <a:t>is between </a:t>
            </a:r>
            <a:r>
              <a:rPr lang="en-US" dirty="0">
                <a:solidFill>
                  <a:srgbClr val="FF0000"/>
                </a:solidFill>
              </a:rPr>
              <a:t>4.5 and 13 </a:t>
            </a:r>
            <a:r>
              <a:rPr lang="en-US" dirty="0"/>
              <a:t>pounds (</a:t>
            </a:r>
            <a:r>
              <a:rPr lang="en-US" dirty="0">
                <a:solidFill>
                  <a:srgbClr val="FF0000"/>
                </a:solidFill>
              </a:rPr>
              <a:t>2-6</a:t>
            </a:r>
            <a:r>
              <a:rPr lang="en-US" dirty="0"/>
              <a:t> kg) and for a power ball is between 22 and </a:t>
            </a:r>
            <a:r>
              <a:rPr lang="en-US" dirty="0" smtClean="0"/>
              <a:t>70 pounds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10-32</a:t>
            </a:r>
            <a:r>
              <a:rPr lang="en-US" dirty="0"/>
              <a:t> kg</a:t>
            </a:r>
            <a:r>
              <a:rPr lang="en-US" dirty="0" smtClean="0"/>
              <a:t>).</a:t>
            </a:r>
          </a:p>
          <a:p>
            <a:r>
              <a:rPr lang="en-US" b="1" dirty="0"/>
              <a:t>The rest interval is essential for the ballistic method. The rest interval should be </a:t>
            </a:r>
            <a:r>
              <a:rPr lang="en-US" b="1" dirty="0" smtClean="0"/>
              <a:t>high (</a:t>
            </a:r>
            <a:r>
              <a:rPr lang="en-US" b="1" dirty="0" smtClean="0">
                <a:solidFill>
                  <a:srgbClr val="FF0000"/>
                </a:solidFill>
              </a:rPr>
              <a:t>2-4 </a:t>
            </a:r>
            <a:r>
              <a:rPr lang="en-US" b="1" dirty="0">
                <a:solidFill>
                  <a:srgbClr val="FF0000"/>
                </a:solidFill>
              </a:rPr>
              <a:t>minutes</a:t>
            </a:r>
            <a:r>
              <a:rPr lang="en-US" b="1" dirty="0"/>
              <a:t>) or as long as necessary to reach an almost-full recovery so that the </a:t>
            </a:r>
            <a:r>
              <a:rPr lang="en-US" b="1" dirty="0" smtClean="0"/>
              <a:t>athlete can </a:t>
            </a:r>
            <a:r>
              <a:rPr lang="en-US" b="1" dirty="0"/>
              <a:t>repeat the same high-quality work. For </a:t>
            </a:r>
            <a:r>
              <a:rPr lang="en-US" b="1" dirty="0">
                <a:solidFill>
                  <a:srgbClr val="FF0000"/>
                </a:solidFill>
              </a:rPr>
              <a:t>power endurance </a:t>
            </a:r>
            <a:r>
              <a:rPr lang="en-US" b="1" dirty="0"/>
              <a:t>the rest interval should </a:t>
            </a:r>
            <a:r>
              <a:rPr lang="en-US" b="1" dirty="0" smtClean="0"/>
              <a:t>be shorter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30 seconds-1 minute</a:t>
            </a:r>
            <a:r>
              <a:rPr lang="en-US" b="1" dirty="0"/>
              <a:t>).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6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45" y="1505846"/>
            <a:ext cx="10308882" cy="494216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4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073" y="263525"/>
            <a:ext cx="4202546" cy="1325563"/>
          </a:xfrm>
        </p:spPr>
        <p:txBody>
          <a:bodyPr>
            <a:normAutofit/>
          </a:bodyPr>
          <a:lstStyle/>
          <a:p>
            <a:r>
              <a:rPr lang="en-US" b="1" dirty="0"/>
              <a:t>Selected Power-Training Methods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4836" y="81627"/>
            <a:ext cx="7869382" cy="663984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2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Power Training With Plyometrics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stage of athletic formation (</a:t>
            </a:r>
            <a:r>
              <a:rPr lang="en-US" dirty="0">
                <a:solidFill>
                  <a:srgbClr val="FF0000"/>
                </a:solidFill>
              </a:rPr>
              <a:t>11-14</a:t>
            </a:r>
            <a:r>
              <a:rPr lang="en-US" dirty="0"/>
              <a:t> years) on, children can progressively be </a:t>
            </a:r>
            <a:r>
              <a:rPr lang="en-US" dirty="0" smtClean="0"/>
              <a:t>exposed to </a:t>
            </a:r>
            <a:r>
              <a:rPr lang="en-US" dirty="0"/>
              <a:t>simple, </a:t>
            </a:r>
            <a:r>
              <a:rPr lang="en-US" dirty="0">
                <a:solidFill>
                  <a:srgbClr val="FF0000"/>
                </a:solidFill>
              </a:rPr>
              <a:t>low-impact plyometrics </a:t>
            </a:r>
            <a:r>
              <a:rPr lang="en-US" dirty="0"/>
              <a:t>training, often in the form of play and games</a:t>
            </a:r>
            <a:r>
              <a:rPr lang="en-US" dirty="0" smtClean="0"/>
              <a:t>.</a:t>
            </a:r>
          </a:p>
          <a:p>
            <a:r>
              <a:rPr lang="en-US" dirty="0"/>
              <a:t>If injuries are a concern, especially for younger children (under age 15 years</a:t>
            </a:r>
            <a:r>
              <a:rPr lang="en-US" dirty="0" smtClean="0"/>
              <a:t>), perform </a:t>
            </a:r>
            <a:r>
              <a:rPr lang="en-US" dirty="0"/>
              <a:t>exercises </a:t>
            </a:r>
            <a:r>
              <a:rPr lang="en-US" dirty="0">
                <a:solidFill>
                  <a:srgbClr val="FF0000"/>
                </a:solidFill>
              </a:rPr>
              <a:t>on a soft, padded floor</a:t>
            </a:r>
            <a:r>
              <a:rPr lang="en-US" dirty="0" smtClean="0"/>
              <a:t>.</a:t>
            </a:r>
          </a:p>
          <a:p>
            <a:r>
              <a:rPr lang="en-US" dirty="0"/>
              <a:t>The use of </a:t>
            </a:r>
            <a:r>
              <a:rPr lang="en-US" dirty="0">
                <a:solidFill>
                  <a:srgbClr val="FF0000"/>
                </a:solidFill>
              </a:rPr>
              <a:t>weighted ankles </a:t>
            </a:r>
            <a:r>
              <a:rPr lang="en-US" dirty="0"/>
              <a:t>and vests is </a:t>
            </a:r>
            <a:r>
              <a:rPr lang="en-US" dirty="0">
                <a:solidFill>
                  <a:srgbClr val="FF0000"/>
                </a:solidFill>
              </a:rPr>
              <a:t>not recommended </a:t>
            </a:r>
            <a:r>
              <a:rPr lang="en-US" dirty="0"/>
              <a:t>for athletes, </a:t>
            </a:r>
            <a:r>
              <a:rPr lang="en-US" dirty="0" smtClean="0"/>
              <a:t>especially younger </a:t>
            </a:r>
            <a:r>
              <a:rPr lang="en-US" dirty="0"/>
              <a:t>athletes.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Strength training for children has been a </a:t>
            </a:r>
            <a:r>
              <a:rPr lang="en-US" dirty="0">
                <a:solidFill>
                  <a:srgbClr val="FF0000"/>
                </a:solidFill>
              </a:rPr>
              <a:t>controversial topic</a:t>
            </a:r>
            <a:r>
              <a:rPr lang="en-US" dirty="0" smtClean="0"/>
              <a:t>.</a:t>
            </a:r>
          </a:p>
          <a:p>
            <a:r>
              <a:rPr lang="en-US" dirty="0"/>
              <a:t>Most injuries in athletics occur at the </a:t>
            </a:r>
            <a:r>
              <a:rPr lang="en-US" dirty="0">
                <a:solidFill>
                  <a:srgbClr val="FF0000"/>
                </a:solidFill>
              </a:rPr>
              <a:t>ligaments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tendons</a:t>
            </a:r>
            <a:r>
              <a:rPr lang="en-US" dirty="0"/>
              <a:t>. A </a:t>
            </a:r>
            <a:r>
              <a:rPr lang="en-US" dirty="0" smtClean="0"/>
              <a:t>well-designed strength-training </a:t>
            </a:r>
            <a:r>
              <a:rPr lang="en-US" dirty="0"/>
              <a:t>progression will </a:t>
            </a:r>
            <a:r>
              <a:rPr lang="en-US" dirty="0">
                <a:solidFill>
                  <a:srgbClr val="FF0000"/>
                </a:solidFill>
              </a:rPr>
              <a:t>strengthen the ligaments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tendons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, as a </a:t>
            </a:r>
            <a:r>
              <a:rPr lang="en-US" dirty="0" smtClean="0"/>
              <a:t>result, allow </a:t>
            </a:r>
            <a:r>
              <a:rPr lang="en-US" dirty="0"/>
              <a:t>the athlete to better cope with the strain of </a:t>
            </a:r>
            <a:r>
              <a:rPr lang="en-US" dirty="0">
                <a:solidFill>
                  <a:srgbClr val="FF0000"/>
                </a:solidFill>
              </a:rPr>
              <a:t>training and competitions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Another misconception </a:t>
            </a:r>
            <a:r>
              <a:rPr lang="en-US" dirty="0"/>
              <a:t>about strength training is that it applies </a:t>
            </a:r>
            <a:r>
              <a:rPr lang="en-US" dirty="0">
                <a:solidFill>
                  <a:srgbClr val="FF0000"/>
                </a:solidFill>
              </a:rPr>
              <a:t>only to </a:t>
            </a:r>
            <a:r>
              <a:rPr lang="en-US" dirty="0" smtClean="0">
                <a:solidFill>
                  <a:srgbClr val="FF0000"/>
                </a:solidFill>
              </a:rPr>
              <a:t>bodybuilders or </a:t>
            </a:r>
            <a:r>
              <a:rPr lang="en-US" dirty="0">
                <a:solidFill>
                  <a:srgbClr val="FF0000"/>
                </a:solidFill>
              </a:rPr>
              <a:t>powerlifters</a:t>
            </a:r>
            <a:r>
              <a:rPr lang="en-US" dirty="0" smtClean="0"/>
              <a:t>.</a:t>
            </a:r>
          </a:p>
          <a:p>
            <a:r>
              <a:rPr lang="en-US" dirty="0"/>
              <a:t>Strength training increases the </a:t>
            </a:r>
            <a:r>
              <a:rPr lang="en-US" dirty="0">
                <a:solidFill>
                  <a:srgbClr val="FF0000"/>
                </a:solidFill>
              </a:rPr>
              <a:t>mineral content </a:t>
            </a:r>
            <a:r>
              <a:rPr lang="en-US" dirty="0"/>
              <a:t>of the bones, </a:t>
            </a:r>
            <a:r>
              <a:rPr lang="en-US" dirty="0" smtClean="0"/>
              <a:t>thus serving </a:t>
            </a:r>
            <a:r>
              <a:rPr lang="en-US" dirty="0"/>
              <a:t>as a preventative measure against </a:t>
            </a:r>
            <a:r>
              <a:rPr lang="en-US" dirty="0">
                <a:solidFill>
                  <a:srgbClr val="FF0000"/>
                </a:solidFill>
              </a:rPr>
              <a:t>osteoporosis</a:t>
            </a:r>
            <a:r>
              <a:rPr lang="en-US" dirty="0"/>
              <a:t> later in life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4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Power Training With Plyometrics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intensity 1</a:t>
            </a:r>
            <a:r>
              <a:rPr lang="en-US" dirty="0"/>
              <a:t> (sub-maximal load): repeated standing </a:t>
            </a:r>
            <a:r>
              <a:rPr lang="en-US" dirty="0">
                <a:solidFill>
                  <a:srgbClr val="FF0000"/>
                </a:solidFill>
              </a:rPr>
              <a:t>long jumps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triple </a:t>
            </a:r>
            <a:r>
              <a:rPr lang="en-US" dirty="0" smtClean="0">
                <a:solidFill>
                  <a:srgbClr val="FF0000"/>
                </a:solidFill>
              </a:rPr>
              <a:t>jumps</a:t>
            </a:r>
            <a:r>
              <a:rPr lang="en-US" dirty="0" smtClean="0"/>
              <a:t>; jumps </a:t>
            </a:r>
            <a:r>
              <a:rPr lang="en-US" dirty="0"/>
              <a:t>with higher and longer steps, </a:t>
            </a:r>
            <a:r>
              <a:rPr lang="en-US" dirty="0">
                <a:solidFill>
                  <a:srgbClr val="FF0000"/>
                </a:solidFill>
              </a:rPr>
              <a:t>hops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jumps</a:t>
            </a:r>
            <a:r>
              <a:rPr lang="en-US" dirty="0"/>
              <a:t>; jumps over a rope or </a:t>
            </a:r>
            <a:r>
              <a:rPr lang="en-US" dirty="0" smtClean="0"/>
              <a:t>high bench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35 cm</a:t>
            </a:r>
            <a:r>
              <a:rPr lang="en-US" dirty="0"/>
              <a:t> [14 in.] or higher); jumps on, over, and off of boxes (</a:t>
            </a:r>
            <a:r>
              <a:rPr lang="en-US" dirty="0">
                <a:solidFill>
                  <a:srgbClr val="FF0000"/>
                </a:solidFill>
              </a:rPr>
              <a:t>35 cm </a:t>
            </a:r>
            <a:r>
              <a:rPr lang="en-US" dirty="0"/>
              <a:t>[14 in</a:t>
            </a:r>
            <a:r>
              <a:rPr lang="en-US" dirty="0" smtClean="0"/>
              <a:t>.] or </a:t>
            </a:r>
            <a:r>
              <a:rPr lang="en-US" dirty="0"/>
              <a:t>higher)</a:t>
            </a:r>
          </a:p>
          <a:p>
            <a:r>
              <a:rPr lang="en-US" dirty="0" smtClean="0"/>
              <a:t>For </a:t>
            </a:r>
            <a:r>
              <a:rPr lang="en-US" dirty="0">
                <a:solidFill>
                  <a:srgbClr val="FF0000"/>
                </a:solidFill>
              </a:rPr>
              <a:t>intensities 2</a:t>
            </a:r>
            <a:r>
              <a:rPr lang="en-US" dirty="0"/>
              <a:t> (moderate intensity) and 3 (low intensity): </a:t>
            </a:r>
            <a:r>
              <a:rPr lang="en-US" dirty="0">
                <a:solidFill>
                  <a:srgbClr val="FF0000"/>
                </a:solidFill>
              </a:rPr>
              <a:t>skipping</a:t>
            </a:r>
            <a:r>
              <a:rPr lang="en-US" dirty="0"/>
              <a:t> rope, </a:t>
            </a:r>
            <a:r>
              <a:rPr lang="en-US" dirty="0" smtClean="0">
                <a:solidFill>
                  <a:srgbClr val="FF0000"/>
                </a:solidFill>
              </a:rPr>
              <a:t>rope jumps</a:t>
            </a:r>
            <a:r>
              <a:rPr lang="en-US" dirty="0">
                <a:solidFill>
                  <a:srgbClr val="FF0000"/>
                </a:solidFill>
              </a:rPr>
              <a:t>, hops and jumps over benches (25-35 cm </a:t>
            </a:r>
            <a:r>
              <a:rPr lang="en-US" dirty="0"/>
              <a:t>[10-14 in.] high), medicine </a:t>
            </a:r>
            <a:r>
              <a:rPr lang="en-US" dirty="0" smtClean="0"/>
              <a:t>ball and </a:t>
            </a:r>
            <a:r>
              <a:rPr lang="en-US" dirty="0"/>
              <a:t>power ball </a:t>
            </a:r>
            <a:r>
              <a:rPr lang="en-US" dirty="0" smtClean="0"/>
              <a:t>throws.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4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Power Training With Plyometrics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907" y="1589088"/>
            <a:ext cx="11713337" cy="422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44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</a:t>
            </a:r>
            <a:r>
              <a:rPr lang="en-US" b="1" dirty="0" err="1"/>
              <a:t>Prepuberty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Dumbbell </a:t>
            </a:r>
            <a:r>
              <a:rPr lang="en-US" b="1" dirty="0" smtClean="0"/>
              <a:t>Squat</a:t>
            </a:r>
          </a:p>
          <a:p>
            <a:r>
              <a:rPr lang="en-US" b="1" dirty="0"/>
              <a:t>Dumbbell </a:t>
            </a:r>
            <a:r>
              <a:rPr lang="en-US" b="1" dirty="0" smtClean="0"/>
              <a:t>Curl</a:t>
            </a:r>
            <a:endParaRPr lang="fa-IR" b="1" dirty="0" smtClean="0"/>
          </a:p>
          <a:p>
            <a:r>
              <a:rPr lang="en-US" b="1" dirty="0"/>
              <a:t>Dumbbell Shoulder </a:t>
            </a:r>
            <a:r>
              <a:rPr lang="en-US" b="1" dirty="0" smtClean="0"/>
              <a:t>Press</a:t>
            </a:r>
            <a:endParaRPr lang="fa-IR" b="1" dirty="0" smtClean="0"/>
          </a:p>
          <a:p>
            <a:r>
              <a:rPr lang="en-US" b="1" dirty="0"/>
              <a:t>Dumbbell </a:t>
            </a:r>
            <a:r>
              <a:rPr lang="en-US" b="1" dirty="0" smtClean="0"/>
              <a:t>Pullover</a:t>
            </a:r>
            <a:endParaRPr lang="fa-IR" b="1" dirty="0" smtClean="0"/>
          </a:p>
          <a:p>
            <a:r>
              <a:rPr lang="en-US" b="1" dirty="0"/>
              <a:t>Dumbbell </a:t>
            </a:r>
            <a:r>
              <a:rPr lang="en-US" b="1" dirty="0" smtClean="0"/>
              <a:t>Fly</a:t>
            </a:r>
            <a:endParaRPr lang="fa-IR" b="1" dirty="0" smtClean="0"/>
          </a:p>
          <a:p>
            <a:r>
              <a:rPr lang="en-US" b="1" dirty="0"/>
              <a:t>Band </a:t>
            </a:r>
            <a:r>
              <a:rPr lang="en-US" b="1" dirty="0" smtClean="0"/>
              <a:t>Row</a:t>
            </a:r>
            <a:endParaRPr lang="fa-IR" b="1" dirty="0" smtClean="0"/>
          </a:p>
          <a:p>
            <a:r>
              <a:rPr lang="en-US" b="1" dirty="0"/>
              <a:t>Medicine Ball Chest </a:t>
            </a:r>
            <a:r>
              <a:rPr lang="en-US" b="1" dirty="0" smtClean="0"/>
              <a:t>Throw</a:t>
            </a:r>
            <a:endParaRPr lang="fa-IR" b="1" dirty="0" smtClean="0"/>
          </a:p>
          <a:p>
            <a:r>
              <a:rPr lang="en-US" b="1" dirty="0"/>
              <a:t>Medicine Ball Twist </a:t>
            </a:r>
            <a:r>
              <a:rPr lang="en-US" b="1" dirty="0" smtClean="0"/>
              <a:t>Throw</a:t>
            </a:r>
            <a:endParaRPr lang="fa-IR" b="1" dirty="0" smtClean="0"/>
          </a:p>
          <a:p>
            <a:r>
              <a:rPr lang="en-US" b="1" dirty="0"/>
              <a:t>Medicine Ball Forward Overhead </a:t>
            </a:r>
            <a:r>
              <a:rPr lang="en-US" b="1" dirty="0" smtClean="0"/>
              <a:t>Throw</a:t>
            </a:r>
            <a:endParaRPr lang="fa-IR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3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</a:t>
            </a:r>
            <a:r>
              <a:rPr lang="en-US" b="1" dirty="0" err="1"/>
              <a:t>Prepuberty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Medicine </a:t>
            </a:r>
            <a:r>
              <a:rPr lang="en-US" b="1" dirty="0"/>
              <a:t>Ball Scoop </a:t>
            </a:r>
            <a:r>
              <a:rPr lang="en-US" b="1" dirty="0" smtClean="0"/>
              <a:t>Throw</a:t>
            </a:r>
            <a:endParaRPr lang="fa-IR" b="1" dirty="0" smtClean="0"/>
          </a:p>
          <a:p>
            <a:r>
              <a:rPr lang="en-US" b="1" dirty="0"/>
              <a:t>Medicine Ball </a:t>
            </a:r>
            <a:r>
              <a:rPr lang="en-US" b="1" dirty="0" smtClean="0"/>
              <a:t>Twist</a:t>
            </a:r>
            <a:endParaRPr lang="fa-IR" b="1" dirty="0" smtClean="0"/>
          </a:p>
          <a:p>
            <a:r>
              <a:rPr lang="en-US" b="1" dirty="0"/>
              <a:t>Single-Leg Back </a:t>
            </a:r>
            <a:r>
              <a:rPr lang="en-US" b="1" dirty="0" smtClean="0"/>
              <a:t>Raise</a:t>
            </a:r>
            <a:endParaRPr lang="fa-IR" b="1" dirty="0" smtClean="0"/>
          </a:p>
          <a:p>
            <a:r>
              <a:rPr lang="en-US" b="1" dirty="0"/>
              <a:t>Chest Raise and </a:t>
            </a:r>
            <a:r>
              <a:rPr lang="en-US" b="1" dirty="0" smtClean="0"/>
              <a:t>Clap</a:t>
            </a:r>
            <a:endParaRPr lang="fa-IR" b="1" dirty="0" smtClean="0"/>
          </a:p>
          <a:p>
            <a:r>
              <a:rPr lang="en-US" b="1" dirty="0"/>
              <a:t>Double-Leg </a:t>
            </a:r>
            <a:r>
              <a:rPr lang="en-US" b="1" dirty="0" smtClean="0"/>
              <a:t>Skip</a:t>
            </a:r>
            <a:endParaRPr lang="fa-IR" b="1" dirty="0" smtClean="0"/>
          </a:p>
          <a:p>
            <a:r>
              <a:rPr lang="en-US" b="1" dirty="0"/>
              <a:t>Abdominal Crunch</a:t>
            </a:r>
            <a:endParaRPr lang="fa-IR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7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Puberty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Single-Leg </a:t>
            </a:r>
            <a:r>
              <a:rPr lang="en-US" b="1" dirty="0" smtClean="0"/>
              <a:t>Burpee</a:t>
            </a:r>
          </a:p>
          <a:p>
            <a:r>
              <a:rPr lang="en-US" b="1" dirty="0" smtClean="0"/>
              <a:t>Push-Up</a:t>
            </a:r>
          </a:p>
          <a:p>
            <a:r>
              <a:rPr lang="en-US" b="1" dirty="0"/>
              <a:t>Clap </a:t>
            </a:r>
            <a:r>
              <a:rPr lang="en-US" b="1" dirty="0" smtClean="0"/>
              <a:t>Push-Up</a:t>
            </a:r>
          </a:p>
          <a:p>
            <a:r>
              <a:rPr lang="en-US" b="1" dirty="0"/>
              <a:t>Medicine Ball Backward Overhead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Medicine Ball Side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Medicine Ball or Shot Forward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Hip </a:t>
            </a:r>
            <a:r>
              <a:rPr lang="en-US" b="1" dirty="0" smtClean="0"/>
              <a:t>Thrust</a:t>
            </a:r>
          </a:p>
          <a:p>
            <a:r>
              <a:rPr lang="en-US" b="1" dirty="0"/>
              <a:t>Hanging Hip </a:t>
            </a:r>
            <a:r>
              <a:rPr lang="en-US" b="1" dirty="0" smtClean="0"/>
              <a:t>Flexion</a:t>
            </a:r>
          </a:p>
          <a:p>
            <a:r>
              <a:rPr lang="en-US" b="1" dirty="0"/>
              <a:t>Medicine Ball Sit-Up </a:t>
            </a:r>
            <a:r>
              <a:rPr lang="en-US" b="1" dirty="0" smtClean="0"/>
              <a:t>Throw</a:t>
            </a:r>
          </a:p>
          <a:p>
            <a:r>
              <a:rPr lang="en-US" b="1" dirty="0"/>
              <a:t>Medicine Ball Between-Legs Backward Throw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7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Puberty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Double-Leg Side </a:t>
            </a:r>
            <a:r>
              <a:rPr lang="en-US" b="1" dirty="0" smtClean="0"/>
              <a:t>Lift</a:t>
            </a:r>
          </a:p>
          <a:p>
            <a:r>
              <a:rPr lang="en-US" b="1" dirty="0"/>
              <a:t>Medicine Ball Chest Pass </a:t>
            </a:r>
            <a:r>
              <a:rPr lang="en-US" b="1" dirty="0" smtClean="0"/>
              <a:t>Relay</a:t>
            </a:r>
          </a:p>
          <a:p>
            <a:r>
              <a:rPr lang="en-US" b="1" dirty="0"/>
              <a:t>Over–Under Bridge </a:t>
            </a:r>
            <a:r>
              <a:rPr lang="en-US" b="1" dirty="0" smtClean="0"/>
              <a:t>Relay</a:t>
            </a:r>
          </a:p>
          <a:p>
            <a:r>
              <a:rPr lang="en-US" b="1" dirty="0"/>
              <a:t>Medicine Ball Roll Under the </a:t>
            </a:r>
            <a:r>
              <a:rPr lang="en-US" b="1" dirty="0" smtClean="0"/>
              <a:t>Bridge</a:t>
            </a:r>
          </a:p>
          <a:p>
            <a:r>
              <a:rPr lang="en-US" b="1" dirty="0"/>
              <a:t>Obstacle Run </a:t>
            </a:r>
            <a:r>
              <a:rPr lang="en-US" b="1" dirty="0" smtClean="0"/>
              <a:t>Relay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1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Early </a:t>
            </a:r>
            <a:r>
              <a:rPr lang="en-US" b="1" dirty="0" smtClean="0"/>
              <a:t>Post 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Push-Up </a:t>
            </a:r>
            <a:r>
              <a:rPr lang="en-US" b="1" dirty="0" smtClean="0"/>
              <a:t>Progression</a:t>
            </a:r>
          </a:p>
          <a:p>
            <a:r>
              <a:rPr lang="en-US" b="1" dirty="0"/>
              <a:t>Dumbbell or Barbell Chest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Cable Triceps </a:t>
            </a:r>
            <a:r>
              <a:rPr lang="en-US" b="1" dirty="0" smtClean="0"/>
              <a:t>Extension</a:t>
            </a:r>
          </a:p>
          <a:p>
            <a:r>
              <a:rPr lang="en-US" b="1" dirty="0"/>
              <a:t>Dumbbell or Machine Shoulder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Lat </a:t>
            </a:r>
            <a:r>
              <a:rPr lang="en-US" b="1" dirty="0" smtClean="0"/>
              <a:t>Pull-Down</a:t>
            </a:r>
          </a:p>
          <a:p>
            <a:r>
              <a:rPr lang="en-US" b="1" dirty="0"/>
              <a:t>Dumbbell Preacher </a:t>
            </a:r>
            <a:r>
              <a:rPr lang="en-US" b="1" dirty="0" smtClean="0"/>
              <a:t>Curl</a:t>
            </a:r>
          </a:p>
          <a:p>
            <a:r>
              <a:rPr lang="en-US" b="1" dirty="0" smtClean="0"/>
              <a:t>V-Sit</a:t>
            </a:r>
          </a:p>
          <a:p>
            <a:r>
              <a:rPr lang="en-US" b="1" dirty="0"/>
              <a:t>Abdominal </a:t>
            </a:r>
            <a:r>
              <a:rPr lang="en-US" b="1" dirty="0" smtClean="0"/>
              <a:t>Rainbow</a:t>
            </a:r>
          </a:p>
          <a:p>
            <a:r>
              <a:rPr lang="en-US" b="1" dirty="0"/>
              <a:t>Leg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Leg Curl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8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Early </a:t>
            </a:r>
            <a:r>
              <a:rPr lang="en-US" b="1" dirty="0" smtClean="0"/>
              <a:t>Post 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Barbell Half </a:t>
            </a:r>
            <a:r>
              <a:rPr lang="en-US" b="1" dirty="0" smtClean="0"/>
              <a:t>Squat</a:t>
            </a:r>
          </a:p>
          <a:p>
            <a:r>
              <a:rPr lang="en-US" b="1" dirty="0"/>
              <a:t>Slalom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Scissors </a:t>
            </a:r>
            <a:r>
              <a:rPr lang="en-US" b="1" dirty="0" smtClean="0"/>
              <a:t>Splits</a:t>
            </a:r>
          </a:p>
          <a:p>
            <a:r>
              <a:rPr lang="en-US" b="1" dirty="0"/>
              <a:t>Vertical </a:t>
            </a:r>
            <a:r>
              <a:rPr lang="en-US" b="1" dirty="0" smtClean="0"/>
              <a:t>Hop</a:t>
            </a:r>
          </a:p>
          <a:p>
            <a:r>
              <a:rPr lang="en-US" b="1" dirty="0"/>
              <a:t>Cone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Continuous Squat Jump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31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Late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Assisted </a:t>
            </a:r>
            <a:r>
              <a:rPr lang="en-US" b="1" dirty="0" smtClean="0"/>
              <a:t>Pull-Up</a:t>
            </a:r>
          </a:p>
          <a:p>
            <a:r>
              <a:rPr lang="en-US" b="1" dirty="0" smtClean="0"/>
              <a:t>Pull-Up</a:t>
            </a:r>
          </a:p>
          <a:p>
            <a:r>
              <a:rPr lang="en-US" b="1" dirty="0"/>
              <a:t>Caterpillar </a:t>
            </a:r>
            <a:r>
              <a:rPr lang="en-US" b="1" dirty="0" smtClean="0"/>
              <a:t>Push-Up</a:t>
            </a:r>
          </a:p>
          <a:p>
            <a:r>
              <a:rPr lang="en-US" b="1" dirty="0" smtClean="0"/>
              <a:t>Dips</a:t>
            </a:r>
          </a:p>
          <a:p>
            <a:r>
              <a:rPr lang="en-US" b="1" dirty="0"/>
              <a:t>Wall </a:t>
            </a:r>
            <a:r>
              <a:rPr lang="en-US" b="1" dirty="0" smtClean="0"/>
              <a:t>Push-Up</a:t>
            </a:r>
          </a:p>
          <a:p>
            <a:r>
              <a:rPr lang="en-US" b="1" dirty="0"/>
              <a:t>Drop </a:t>
            </a:r>
            <a:r>
              <a:rPr lang="en-US" b="1" dirty="0" smtClean="0"/>
              <a:t>Push-Up</a:t>
            </a:r>
          </a:p>
          <a:p>
            <a:r>
              <a:rPr lang="en-US" b="1" dirty="0"/>
              <a:t>Dumbbell Squat to </a:t>
            </a:r>
            <a:r>
              <a:rPr lang="en-US" b="1" dirty="0" smtClean="0"/>
              <a:t>Press</a:t>
            </a:r>
          </a:p>
          <a:p>
            <a:r>
              <a:rPr lang="en-US" b="1" dirty="0"/>
              <a:t>Abdominal </a:t>
            </a:r>
            <a:r>
              <a:rPr lang="en-US" b="1" dirty="0" smtClean="0"/>
              <a:t>Thrust</a:t>
            </a:r>
          </a:p>
          <a:p>
            <a:r>
              <a:rPr lang="en-US" b="1" dirty="0"/>
              <a:t>Push-Up </a:t>
            </a:r>
            <a:r>
              <a:rPr lang="en-US" b="1" dirty="0" smtClean="0"/>
              <a:t>Plank</a:t>
            </a:r>
          </a:p>
          <a:p>
            <a:r>
              <a:rPr lang="en-US" b="1" dirty="0"/>
              <a:t>Medicine Ball Chops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35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0581" y="263525"/>
            <a:ext cx="10086109" cy="1325563"/>
          </a:xfrm>
        </p:spPr>
        <p:txBody>
          <a:bodyPr>
            <a:normAutofit/>
          </a:bodyPr>
          <a:lstStyle/>
          <a:p>
            <a:r>
              <a:rPr lang="en-US" b="1" dirty="0"/>
              <a:t>Exercises for Late </a:t>
            </a:r>
            <a:r>
              <a:rPr lang="en-US" b="1" dirty="0" err="1"/>
              <a:t>Postpuberty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59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Reverse </a:t>
            </a:r>
            <a:r>
              <a:rPr lang="en-US" b="1" dirty="0" smtClean="0"/>
              <a:t>Hyperextension</a:t>
            </a:r>
          </a:p>
          <a:p>
            <a:r>
              <a:rPr lang="en-US" b="1" dirty="0"/>
              <a:t>Knee-Tuck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Back </a:t>
            </a:r>
            <a:r>
              <a:rPr lang="en-US" b="1" dirty="0" smtClean="0"/>
              <a:t>Kick</a:t>
            </a:r>
          </a:p>
          <a:p>
            <a:r>
              <a:rPr lang="en-US" b="1" dirty="0"/>
              <a:t>Forward Roll and Vertical </a:t>
            </a:r>
            <a:r>
              <a:rPr lang="en-US" b="1" dirty="0" smtClean="0"/>
              <a:t>Jump</a:t>
            </a:r>
          </a:p>
          <a:p>
            <a:r>
              <a:rPr lang="en-US" b="1" dirty="0"/>
              <a:t>Dumbbell Side </a:t>
            </a:r>
            <a:r>
              <a:rPr lang="en-US" b="1" dirty="0" smtClean="0"/>
              <a:t>Swing</a:t>
            </a:r>
          </a:p>
          <a:p>
            <a:r>
              <a:rPr lang="en-US" b="1" dirty="0"/>
              <a:t>Medicine Ball Speed </a:t>
            </a:r>
            <a:r>
              <a:rPr lang="en-US" b="1" dirty="0" smtClean="0"/>
              <a:t>Throw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Finally, strength training should be </a:t>
            </a:r>
            <a:r>
              <a:rPr lang="en-US" dirty="0">
                <a:solidFill>
                  <a:srgbClr val="FF0000"/>
                </a:solidFill>
              </a:rPr>
              <a:t>part of a healthy lifestyle </a:t>
            </a:r>
            <a:r>
              <a:rPr lang="en-US" dirty="0"/>
              <a:t>because increasing </a:t>
            </a:r>
            <a:r>
              <a:rPr lang="en-US" dirty="0" smtClean="0"/>
              <a:t>the body’s </a:t>
            </a:r>
            <a:r>
              <a:rPr lang="en-US" dirty="0"/>
              <a:t>proportion of </a:t>
            </a:r>
            <a:r>
              <a:rPr lang="en-US" dirty="0">
                <a:solidFill>
                  <a:srgbClr val="FF0000"/>
                </a:solidFill>
              </a:rPr>
              <a:t>lean muscle </a:t>
            </a:r>
            <a:r>
              <a:rPr lang="en-US" dirty="0"/>
              <a:t>mass also increases </a:t>
            </a:r>
            <a:r>
              <a:rPr lang="en-US" dirty="0">
                <a:solidFill>
                  <a:srgbClr val="FF0000"/>
                </a:solidFill>
              </a:rPr>
              <a:t>metabolism</a:t>
            </a:r>
            <a:r>
              <a:rPr lang="en-US" dirty="0"/>
              <a:t> and, in the </a:t>
            </a:r>
            <a:r>
              <a:rPr lang="en-US" dirty="0" smtClean="0"/>
              <a:t>process, </a:t>
            </a:r>
            <a:r>
              <a:rPr lang="en-US" dirty="0" smtClean="0">
                <a:solidFill>
                  <a:srgbClr val="FF0000"/>
                </a:solidFill>
              </a:rPr>
              <a:t>burns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calories</a:t>
            </a:r>
            <a:r>
              <a:rPr lang="en-US" dirty="0" smtClean="0"/>
              <a:t>.</a:t>
            </a:r>
          </a:p>
          <a:p>
            <a:r>
              <a:rPr lang="en-US" dirty="0"/>
              <a:t>coach must carefully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 the program for a specific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 or </a:t>
            </a:r>
            <a:r>
              <a:rPr lang="en-US" dirty="0" smtClean="0"/>
              <a:t>sport.</a:t>
            </a:r>
          </a:p>
          <a:p>
            <a:r>
              <a:rPr lang="en-US" dirty="0"/>
              <a:t>Before participating in a </a:t>
            </a:r>
            <a:r>
              <a:rPr lang="en-US" dirty="0" smtClean="0"/>
              <a:t>strength-training:</a:t>
            </a:r>
          </a:p>
          <a:p>
            <a:r>
              <a:rPr lang="en-US" dirty="0"/>
              <a:t>young athletes must be ready </a:t>
            </a:r>
            <a:r>
              <a:rPr lang="en-US" dirty="0">
                <a:solidFill>
                  <a:srgbClr val="FF0000"/>
                </a:solidFill>
              </a:rPr>
              <a:t>physically and </a:t>
            </a:r>
            <a:r>
              <a:rPr lang="en-US" dirty="0" smtClean="0">
                <a:solidFill>
                  <a:srgbClr val="FF0000"/>
                </a:solidFill>
              </a:rPr>
              <a:t>psychologically</a:t>
            </a:r>
          </a:p>
          <a:p>
            <a:r>
              <a:rPr lang="en-US" dirty="0"/>
              <a:t>proper lifting </a:t>
            </a:r>
            <a:r>
              <a:rPr lang="en-US" dirty="0" smtClean="0">
                <a:solidFill>
                  <a:srgbClr val="FF0000"/>
                </a:solidFill>
              </a:rPr>
              <a:t>technique</a:t>
            </a:r>
          </a:p>
          <a:p>
            <a:r>
              <a:rPr lang="en-US" dirty="0"/>
              <a:t>child should be aware of </a:t>
            </a:r>
            <a:r>
              <a:rPr lang="en-US" dirty="0">
                <a:solidFill>
                  <a:srgbClr val="FF0000"/>
                </a:solidFill>
              </a:rPr>
              <a:t>safety</a:t>
            </a:r>
            <a:r>
              <a:rPr lang="en-US" dirty="0"/>
              <a:t> factors, including </a:t>
            </a:r>
            <a:r>
              <a:rPr lang="en-US" dirty="0">
                <a:solidFill>
                  <a:srgbClr val="FF0000"/>
                </a:solidFill>
              </a:rPr>
              <a:t>spotting</a:t>
            </a:r>
            <a:r>
              <a:rPr lang="en-US" dirty="0"/>
              <a:t> </a:t>
            </a:r>
            <a:r>
              <a:rPr lang="en-US" dirty="0" smtClean="0"/>
              <a:t>and how </a:t>
            </a:r>
            <a:r>
              <a:rPr lang="en-US" dirty="0"/>
              <a:t>to use different types of </a:t>
            </a:r>
            <a:r>
              <a:rPr lang="en-US" dirty="0">
                <a:solidFill>
                  <a:srgbClr val="FF0000"/>
                </a:solidFill>
              </a:rPr>
              <a:t>equipment</a:t>
            </a:r>
            <a:r>
              <a:rPr lang="en-US" dirty="0" smtClean="0"/>
              <a:t>.</a:t>
            </a:r>
          </a:p>
          <a:p>
            <a:r>
              <a:rPr lang="en-US" dirty="0"/>
              <a:t>Before beginning a strength-training program, a child should have a thorough </a:t>
            </a:r>
            <a:r>
              <a:rPr lang="en-US" dirty="0" smtClean="0">
                <a:solidFill>
                  <a:srgbClr val="FF0000"/>
                </a:solidFill>
              </a:rPr>
              <a:t>medical examination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Terminology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/>
          </a:bodyPr>
          <a:lstStyle/>
          <a:p>
            <a:r>
              <a:rPr lang="en-US" dirty="0"/>
              <a:t>The literature </a:t>
            </a:r>
            <a:r>
              <a:rPr lang="en-US" dirty="0">
                <a:solidFill>
                  <a:srgbClr val="FF0000"/>
                </a:solidFill>
              </a:rPr>
              <a:t>uses several terms</a:t>
            </a:r>
            <a:r>
              <a:rPr lang="en-US" dirty="0"/>
              <a:t>—weight training, resistance training, power training, </a:t>
            </a:r>
            <a:r>
              <a:rPr lang="en-US" dirty="0" smtClean="0"/>
              <a:t>and strength </a:t>
            </a:r>
            <a:r>
              <a:rPr lang="en-US" dirty="0"/>
              <a:t>training—</a:t>
            </a:r>
            <a:r>
              <a:rPr lang="en-US" dirty="0">
                <a:solidFill>
                  <a:srgbClr val="FF0000"/>
                </a:solidFill>
              </a:rPr>
              <a:t>interchangeably</a:t>
            </a:r>
            <a:r>
              <a:rPr lang="en-US" dirty="0" smtClean="0"/>
              <a:t>.</a:t>
            </a:r>
          </a:p>
          <a:p>
            <a:r>
              <a:rPr lang="en-US" dirty="0"/>
              <a:t>Antagonist </a:t>
            </a:r>
            <a:r>
              <a:rPr lang="en-US" dirty="0" smtClean="0"/>
              <a:t>muscles</a:t>
            </a:r>
          </a:p>
          <a:p>
            <a:r>
              <a:rPr lang="en-US" dirty="0"/>
              <a:t>synergistic </a:t>
            </a:r>
            <a:r>
              <a:rPr lang="en-US" dirty="0" smtClean="0"/>
              <a:t>muscles</a:t>
            </a:r>
          </a:p>
          <a:p>
            <a:r>
              <a:rPr lang="en-US" dirty="0" smtClean="0"/>
              <a:t>Agonist muscles</a:t>
            </a:r>
          </a:p>
          <a:p>
            <a:r>
              <a:rPr lang="en-US" dirty="0" smtClean="0"/>
              <a:t>Stabilizers muscles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Load- Reps ratio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1" y="1605280"/>
            <a:ext cx="11374964" cy="428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Laws of Strength Training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860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Law One: Develop Joint </a:t>
            </a:r>
            <a:r>
              <a:rPr lang="en-US" dirty="0" smtClean="0">
                <a:solidFill>
                  <a:srgbClr val="FF0000"/>
                </a:solidFill>
              </a:rPr>
              <a:t>Flexibility</a:t>
            </a:r>
          </a:p>
          <a:p>
            <a:r>
              <a:rPr lang="en-US" dirty="0">
                <a:solidFill>
                  <a:srgbClr val="FF0000"/>
                </a:solidFill>
              </a:rPr>
              <a:t>Most</a:t>
            </a:r>
            <a:r>
              <a:rPr lang="en-US" dirty="0"/>
              <a:t> strength-training exercises, especially those employing </a:t>
            </a:r>
            <a:r>
              <a:rPr lang="en-US" dirty="0">
                <a:solidFill>
                  <a:srgbClr val="FF0000"/>
                </a:solidFill>
              </a:rPr>
              <a:t>free weights</a:t>
            </a:r>
            <a:r>
              <a:rPr lang="en-US" dirty="0"/>
              <a:t>, use the </a:t>
            </a:r>
            <a:r>
              <a:rPr lang="en-US" dirty="0" smtClean="0">
                <a:solidFill>
                  <a:srgbClr val="FF0000"/>
                </a:solidFill>
              </a:rPr>
              <a:t>whole range </a:t>
            </a:r>
            <a:r>
              <a:rPr lang="en-US" dirty="0">
                <a:solidFill>
                  <a:srgbClr val="FF0000"/>
                </a:solidFill>
              </a:rPr>
              <a:t>of motion </a:t>
            </a:r>
            <a:r>
              <a:rPr lang="en-US" dirty="0"/>
              <a:t>of major joints, particularly the knees, ankles, and hips</a:t>
            </a:r>
            <a:r>
              <a:rPr lang="en-US" dirty="0" smtClean="0"/>
              <a:t>.</a:t>
            </a:r>
          </a:p>
          <a:p>
            <a:r>
              <a:rPr lang="en-US" dirty="0"/>
              <a:t>For example, </a:t>
            </a:r>
            <a:r>
              <a:rPr lang="en-US" dirty="0" smtClean="0"/>
              <a:t>in deep </a:t>
            </a:r>
            <a:r>
              <a:rPr lang="en-US" dirty="0">
                <a:solidFill>
                  <a:srgbClr val="FF0000"/>
                </a:solidFill>
              </a:rPr>
              <a:t>squats</a:t>
            </a:r>
            <a:r>
              <a:rPr lang="en-US" dirty="0"/>
              <a:t> the weight of the barbell compresses the knees and may </a:t>
            </a:r>
            <a:r>
              <a:rPr lang="en-US" dirty="0">
                <a:solidFill>
                  <a:srgbClr val="FF0000"/>
                </a:solidFill>
              </a:rPr>
              <a:t>cause strain </a:t>
            </a:r>
            <a:r>
              <a:rPr lang="en-US" dirty="0" smtClean="0">
                <a:solidFill>
                  <a:srgbClr val="FF0000"/>
                </a:solidFill>
              </a:rPr>
              <a:t>and pain </a:t>
            </a:r>
            <a:r>
              <a:rPr lang="en-US" dirty="0"/>
              <a:t>if the </a:t>
            </a:r>
            <a:r>
              <a:rPr lang="en-US" dirty="0" smtClean="0"/>
              <a:t>athlete.</a:t>
            </a:r>
          </a:p>
          <a:p>
            <a:r>
              <a:rPr lang="en-US" dirty="0"/>
              <a:t>athletes in the </a:t>
            </a:r>
            <a:r>
              <a:rPr lang="en-US" dirty="0" smtClean="0">
                <a:solidFill>
                  <a:srgbClr val="FF0000"/>
                </a:solidFill>
              </a:rPr>
              <a:t>initiation and </a:t>
            </a:r>
            <a:r>
              <a:rPr lang="en-US" dirty="0">
                <a:solidFill>
                  <a:srgbClr val="FF0000"/>
                </a:solidFill>
              </a:rPr>
              <a:t>athletic formation </a:t>
            </a:r>
            <a:r>
              <a:rPr lang="en-US" dirty="0" smtClean="0">
                <a:solidFill>
                  <a:srgbClr val="FF0000"/>
                </a:solidFill>
              </a:rPr>
              <a:t>stages</a:t>
            </a:r>
            <a:r>
              <a:rPr lang="en-US" dirty="0" smtClean="0"/>
              <a:t>, </a:t>
            </a:r>
            <a:r>
              <a:rPr lang="en-US" dirty="0"/>
              <a:t>for the purpose of </a:t>
            </a:r>
            <a:r>
              <a:rPr lang="en-US" dirty="0">
                <a:solidFill>
                  <a:srgbClr val="FF0000"/>
                </a:solidFill>
              </a:rPr>
              <a:t>injury prevention </a:t>
            </a:r>
            <a:r>
              <a:rPr lang="en-US" dirty="0"/>
              <a:t>we suggest that </a:t>
            </a:r>
            <a:r>
              <a:rPr lang="en-US" dirty="0" smtClean="0"/>
              <a:t>the athletes </a:t>
            </a:r>
            <a:r>
              <a:rPr lang="en-US" dirty="0"/>
              <a:t>perform </a:t>
            </a:r>
            <a:r>
              <a:rPr lang="en-US" dirty="0">
                <a:solidFill>
                  <a:srgbClr val="FF0000"/>
                </a:solidFill>
              </a:rPr>
              <a:t>half squats </a:t>
            </a:r>
            <a:r>
              <a:rPr lang="en-US" dirty="0"/>
              <a:t>(until thighs are parallel to the floor) rather than full squats</a:t>
            </a:r>
            <a:r>
              <a:rPr lang="en-US" dirty="0" smtClean="0"/>
              <a:t>.</a:t>
            </a:r>
          </a:p>
          <a:p>
            <a:r>
              <a:rPr lang="en-US" dirty="0"/>
              <a:t>Therefore, developing good </a:t>
            </a:r>
            <a:r>
              <a:rPr lang="en-US" dirty="0">
                <a:solidFill>
                  <a:srgbClr val="FF0000"/>
                </a:solidFill>
              </a:rPr>
              <a:t>ankle </a:t>
            </a:r>
            <a:r>
              <a:rPr lang="en-US" dirty="0" smtClean="0">
                <a:solidFill>
                  <a:srgbClr val="FF0000"/>
                </a:solidFill>
              </a:rPr>
              <a:t>flexibility </a:t>
            </a:r>
            <a:r>
              <a:rPr lang="en-US" dirty="0" smtClean="0"/>
              <a:t>during </a:t>
            </a:r>
            <a:r>
              <a:rPr lang="en-US" dirty="0">
                <a:solidFill>
                  <a:srgbClr val="FF0000"/>
                </a:solidFill>
              </a:rPr>
              <a:t>prepubescence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pubescence</a:t>
            </a:r>
            <a:r>
              <a:rPr lang="en-US" dirty="0"/>
              <a:t> must be a major concern.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5432-104E-47C2-A325-803E07BF7A39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Semnan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3764</Words>
  <Application>Microsoft Office PowerPoint</Application>
  <PresentationFormat>Widescreen</PresentationFormat>
  <Paragraphs>457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StoneSans</vt:lpstr>
      <vt:lpstr>Office Theme</vt:lpstr>
      <vt:lpstr>Conditioning Young Athletes</vt:lpstr>
      <vt:lpstr>Resistance Training</vt:lpstr>
      <vt:lpstr>Introduction </vt:lpstr>
      <vt:lpstr>Introduction </vt:lpstr>
      <vt:lpstr>Introduction </vt:lpstr>
      <vt:lpstr>Introduction </vt:lpstr>
      <vt:lpstr>Terminology </vt:lpstr>
      <vt:lpstr>Load- Reps ratio</vt:lpstr>
      <vt:lpstr>Laws of Strength Training </vt:lpstr>
      <vt:lpstr>Laws of Strength Training </vt:lpstr>
      <vt:lpstr>Laws of Strength Training </vt:lpstr>
      <vt:lpstr>Adapting Strength Training for Young Athletes</vt:lpstr>
      <vt:lpstr>Adapting Strength Training for Young Athletes</vt:lpstr>
      <vt:lpstr>Considerations for Pre puberty</vt:lpstr>
      <vt:lpstr>Considerations for Puberty</vt:lpstr>
      <vt:lpstr>Considerations for Post puberty</vt:lpstr>
      <vt:lpstr>Considerations for Post puberty</vt:lpstr>
      <vt:lpstr>Considerations for Post puberty</vt:lpstr>
      <vt:lpstr>Preventing Injuries</vt:lpstr>
      <vt:lpstr>Preventing Injuries</vt:lpstr>
      <vt:lpstr>Preventing Injuries</vt:lpstr>
      <vt:lpstr>Most effective injury-prevention techniques are the following:</vt:lpstr>
      <vt:lpstr>Most effective injury-prevention techniques are the following:</vt:lpstr>
      <vt:lpstr>Periodization Models for Strength Training</vt:lpstr>
      <vt:lpstr>Strength-Training Model for Initiation</vt:lpstr>
      <vt:lpstr>Circuit Training</vt:lpstr>
      <vt:lpstr>Circuit Training</vt:lpstr>
      <vt:lpstr>Circuit Training</vt:lpstr>
      <vt:lpstr>Circuit Training</vt:lpstr>
      <vt:lpstr>Circuit Training</vt:lpstr>
      <vt:lpstr>Circuit Training</vt:lpstr>
      <vt:lpstr>Strength-Training Model for Athletic Formation</vt:lpstr>
      <vt:lpstr>Program Design</vt:lpstr>
      <vt:lpstr>Program Design</vt:lpstr>
      <vt:lpstr>Program Design</vt:lpstr>
      <vt:lpstr>Strength-Training Model for Specialization</vt:lpstr>
      <vt:lpstr>Strength-Training Model for Specialization</vt:lpstr>
      <vt:lpstr>Program Design</vt:lpstr>
      <vt:lpstr>Program Design</vt:lpstr>
      <vt:lpstr>Training Program for Early Postpuberty</vt:lpstr>
      <vt:lpstr>Training Program for Early Postpuberty</vt:lpstr>
      <vt:lpstr>Training Program for Early Postpuberty</vt:lpstr>
      <vt:lpstr>Training Program for Early Postpuberty</vt:lpstr>
      <vt:lpstr>Training Program for Early Postpuberty</vt:lpstr>
      <vt:lpstr>Selected Power-Training Methods</vt:lpstr>
      <vt:lpstr>Selected Power-Training Methods</vt:lpstr>
      <vt:lpstr>Selected Power-Training Methods</vt:lpstr>
      <vt:lpstr>Selected Power-Training Methods</vt:lpstr>
      <vt:lpstr>Power Training With Plyometrics</vt:lpstr>
      <vt:lpstr>Power Training With Plyometrics</vt:lpstr>
      <vt:lpstr>Power Training With Plyometrics</vt:lpstr>
      <vt:lpstr>Exercises for Prepuberty</vt:lpstr>
      <vt:lpstr>Exercises for Prepuberty</vt:lpstr>
      <vt:lpstr>Exercises for Puberty</vt:lpstr>
      <vt:lpstr>Exercises for Puberty</vt:lpstr>
      <vt:lpstr>Exercises for Early Post puberty</vt:lpstr>
      <vt:lpstr>Exercises for Early Post puberty</vt:lpstr>
      <vt:lpstr>Exercises for Late Postpuberty</vt:lpstr>
      <vt:lpstr>Exercises for Late Postpuberty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Conditioning Young Athletes</dc:title>
  <dc:creator>Sport</dc:creator>
  <cp:lastModifiedBy>Mohsen</cp:lastModifiedBy>
  <cp:revision>415</cp:revision>
  <dcterms:created xsi:type="dcterms:W3CDTF">2016-10-24T22:04:14Z</dcterms:created>
  <dcterms:modified xsi:type="dcterms:W3CDTF">2022-12-12T08:59:36Z</dcterms:modified>
</cp:coreProperties>
</file>