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CD11-2309-484E-9240-37BE792E738F}" type="datetimeFigureOut">
              <a:rPr lang="en-US" smtClean="0"/>
              <a:t>11/21/2021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4FFE-093B-4BAB-A08E-73BF50A55B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0126-3A44-4DB1-8934-58D591EA341A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6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F9-508A-4794-9B31-7AD3825C75F8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9146-532D-4811-A9B1-8B3C290424C7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F2D-E5BA-429F-BA53-DD825C7F666C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7E04-BE2E-4542-A28B-077A9D5AD5C3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ABC-F77C-4A72-BE62-927A2634642D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2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53CD-B40F-4C7B-92EA-111275DA10F7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B132-C81B-487F-AE05-6FE154BBFD61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1F12-C167-4C72-AA53-90656CF5A190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9BC-81A1-413B-936A-74E2781594E8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D899-996E-4117-8E8B-1DA5E39CDF1D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2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98CC-767A-4EA8-B45D-F7A773EFF315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005F-D511-4384-AAEC-9838D8456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1122363"/>
            <a:ext cx="6326909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Oxford Textbook of</a:t>
            </a:r>
            <a:br>
              <a:rPr lang="en-US" b="1" dirty="0"/>
            </a:br>
            <a:r>
              <a:rPr lang="en-US" dirty="0"/>
              <a:t>Children’s Sport</a:t>
            </a:r>
            <a:br>
              <a:rPr lang="en-US" dirty="0"/>
            </a:br>
            <a:r>
              <a:rPr lang="en-US" dirty="0"/>
              <a:t>and Exercise</a:t>
            </a:r>
            <a:br>
              <a:rPr lang="en-US" dirty="0"/>
            </a:br>
            <a:r>
              <a:rPr lang="en-US" dirty="0"/>
              <a:t>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472" y="4488728"/>
            <a:ext cx="4257964" cy="1655762"/>
          </a:xfrm>
        </p:spPr>
        <p:txBody>
          <a:bodyPr/>
          <a:lstStyle/>
          <a:p>
            <a:r>
              <a:rPr lang="en-US" b="1" dirty="0"/>
              <a:t>Neil </a:t>
            </a:r>
            <a:r>
              <a:rPr lang="en-US" b="1" dirty="0" smtClean="0"/>
              <a:t>Armstrong</a:t>
            </a:r>
          </a:p>
          <a:p>
            <a:r>
              <a:rPr lang="en-US" b="1" dirty="0"/>
              <a:t>Willem van </a:t>
            </a:r>
            <a:r>
              <a:rPr lang="en-US" b="1" dirty="0" err="1" smtClean="0"/>
              <a:t>Mechelen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37" y="-1"/>
            <a:ext cx="5781964" cy="6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Detraining and persistence of training- induced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nionPro-Regular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day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week</a:t>
            </a:r>
            <a:r>
              <a:rPr lang="en-US" sz="800" dirty="0">
                <a:latin typeface="MinionPro-Regular"/>
              </a:rPr>
              <a:t>− 1 </a:t>
            </a:r>
            <a:r>
              <a:rPr lang="en-US" dirty="0">
                <a:latin typeface="MinionPro-Regular"/>
              </a:rPr>
              <a:t>maintenance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latin typeface="MinionPro-Regular"/>
              </a:rPr>
              <a:t>was just as effective as </a:t>
            </a:r>
            <a:r>
              <a:rPr lang="en-US" dirty="0" smtClean="0">
                <a:latin typeface="MinionPro-Regular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2 day week</a:t>
            </a:r>
            <a:r>
              <a:rPr lang="en-US" sz="800" dirty="0">
                <a:latin typeface="MinionPro-Regular"/>
              </a:rPr>
              <a:t>− 1 </a:t>
            </a:r>
            <a:r>
              <a:rPr lang="en-US" dirty="0">
                <a:latin typeface="MinionPro-Regular"/>
              </a:rPr>
              <a:t>maintenance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latin typeface="MinionPro-Regular"/>
              </a:rPr>
              <a:t>in retaining the strength </a:t>
            </a:r>
            <a:r>
              <a:rPr lang="en-US" dirty="0" smtClean="0">
                <a:latin typeface="MinionPro-Regular"/>
              </a:rPr>
              <a:t> gains made </a:t>
            </a:r>
            <a:r>
              <a:rPr lang="en-US" dirty="0">
                <a:latin typeface="MinionPro-Regular"/>
              </a:rPr>
              <a:t>after 12 weeks of resistance training in a group of </a:t>
            </a:r>
            <a:r>
              <a:rPr lang="en-US" dirty="0" smtClean="0">
                <a:latin typeface="MinionPro-Regular"/>
              </a:rPr>
              <a:t>pubescent male athletes.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ronosPro-Bold"/>
              </a:rPr>
              <a:t>Risks and concerns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Despite a compelling body of supportive evidence, resistance </a:t>
            </a:r>
            <a:r>
              <a:rPr lang="en-US" dirty="0" smtClean="0">
                <a:latin typeface="MinionPro-Regular"/>
              </a:rPr>
              <a:t>training was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not always recommended </a:t>
            </a:r>
            <a:r>
              <a:rPr lang="en-US" dirty="0">
                <a:latin typeface="MinionPro-Regular"/>
              </a:rPr>
              <a:t>for children and </a:t>
            </a:r>
            <a:r>
              <a:rPr lang="en-US" dirty="0" smtClean="0">
                <a:latin typeface="MinionPro-Regular"/>
              </a:rPr>
              <a:t>adolescents due </a:t>
            </a:r>
            <a:r>
              <a:rPr lang="en-US" dirty="0">
                <a:latin typeface="MinionPro-Regular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presumed high risk of injury </a:t>
            </a:r>
            <a:r>
              <a:rPr lang="en-US" dirty="0">
                <a:latin typeface="MinionPro-Regular"/>
              </a:rPr>
              <a:t>associated with this </a:t>
            </a:r>
            <a:r>
              <a:rPr lang="en-US" dirty="0" smtClean="0">
                <a:latin typeface="MinionPro-Regular"/>
              </a:rPr>
              <a:t>type of </a:t>
            </a:r>
            <a:r>
              <a:rPr lang="en-US" dirty="0">
                <a:latin typeface="MinionPro-Regular"/>
              </a:rPr>
              <a:t>training as well as the alleged lack of training- induced benefit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common misperception </a:t>
            </a:r>
            <a:r>
              <a:rPr lang="en-US" dirty="0">
                <a:latin typeface="MinionPro-Regular"/>
              </a:rPr>
              <a:t>was that this type of training </a:t>
            </a:r>
            <a:r>
              <a:rPr lang="en-US" dirty="0" smtClean="0">
                <a:latin typeface="MinionPro-Regular"/>
              </a:rPr>
              <a:t>would be </a:t>
            </a:r>
            <a:r>
              <a:rPr lang="en-US" dirty="0">
                <a:latin typeface="MinionPro-Regular"/>
              </a:rPr>
              <a:t>injurious to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epiphysis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or growth plate </a:t>
            </a:r>
            <a:r>
              <a:rPr lang="en-US" dirty="0">
                <a:latin typeface="MinionPro-Regular"/>
              </a:rPr>
              <a:t>in a young lifter’s </a:t>
            </a:r>
            <a:r>
              <a:rPr lang="en-US" dirty="0" smtClean="0">
                <a:latin typeface="MinionPro-Regular"/>
              </a:rPr>
              <a:t>body.</a:t>
            </a:r>
          </a:p>
          <a:p>
            <a:r>
              <a:rPr lang="en-US" dirty="0">
                <a:latin typeface="MinionPro-Regular"/>
              </a:rPr>
              <a:t>training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latin typeface="MinionPro-Regular"/>
              </a:rPr>
              <a:t>where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qualified supervision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safe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equipment</a:t>
            </a:r>
            <a:r>
              <a:rPr lang="en-US" dirty="0" smtClean="0">
                <a:latin typeface="MinionPro-Regular"/>
              </a:rPr>
              <a:t>, and </a:t>
            </a:r>
            <a:r>
              <a:rPr lang="en-US" dirty="0">
                <a:latin typeface="MinionPro-Regular"/>
              </a:rPr>
              <a:t>adherence to developmentally appropriate training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guidelines</a:t>
            </a:r>
            <a:r>
              <a:rPr lang="en-US" dirty="0" smtClean="0">
                <a:latin typeface="MinionPro-Regular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ronosPro-Bold"/>
              </a:rPr>
              <a:t>Risks and concerns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no</a:t>
            </a:r>
            <a:r>
              <a:rPr lang="en-US" dirty="0">
                <a:latin typeface="MinionPr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evidence to suggest </a:t>
            </a:r>
            <a:r>
              <a:rPr lang="en-US" dirty="0">
                <a:latin typeface="MinionPro-Regular"/>
              </a:rPr>
              <a:t>that </a:t>
            </a:r>
            <a:r>
              <a:rPr lang="en-US" dirty="0" smtClean="0">
                <a:latin typeface="MinionPro-Regular"/>
              </a:rPr>
              <a:t>resistance training </a:t>
            </a:r>
            <a:r>
              <a:rPr lang="en-US" dirty="0">
                <a:latin typeface="MinionPro-Regular"/>
              </a:rPr>
              <a:t>will negatively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impact growth during </a:t>
            </a:r>
            <a:r>
              <a:rPr lang="en-US" dirty="0">
                <a:latin typeface="MinionPro-Regular"/>
              </a:rPr>
              <a:t>childhood and </a:t>
            </a:r>
            <a:r>
              <a:rPr lang="en-US" dirty="0" smtClean="0">
                <a:latin typeface="MinionPro-Regular"/>
              </a:rPr>
              <a:t>adolescence.</a:t>
            </a:r>
          </a:p>
          <a:p>
            <a:r>
              <a:rPr lang="en-US" dirty="0">
                <a:latin typeface="MinionPro-Regular"/>
              </a:rPr>
              <a:t>Of note,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most of the forces that youth </a:t>
            </a:r>
            <a:r>
              <a:rPr lang="en-US" dirty="0">
                <a:latin typeface="MinionPro-Regular"/>
              </a:rPr>
              <a:t>are </a:t>
            </a:r>
            <a:r>
              <a:rPr lang="en-US" dirty="0" smtClean="0">
                <a:latin typeface="MinionPro-Regular"/>
              </a:rPr>
              <a:t>exposed to </a:t>
            </a:r>
            <a:r>
              <a:rPr lang="en-US" dirty="0">
                <a:latin typeface="MinionPro-Regular"/>
              </a:rPr>
              <a:t>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various sports (e.g. gymnastics) </a:t>
            </a:r>
            <a:r>
              <a:rPr lang="en-US" dirty="0">
                <a:latin typeface="MinionPro-Regular"/>
              </a:rPr>
              <a:t>and recreational </a:t>
            </a:r>
            <a:r>
              <a:rPr lang="en-US" dirty="0" smtClean="0">
                <a:latin typeface="MinionPro-Regular"/>
              </a:rPr>
              <a:t>activities (e.g</a:t>
            </a:r>
            <a:r>
              <a:rPr lang="en-US" dirty="0">
                <a:latin typeface="MinionPro-Regular"/>
              </a:rPr>
              <a:t>. tag games) are likely 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be far greater</a:t>
            </a:r>
            <a:r>
              <a:rPr lang="en-US" dirty="0">
                <a:latin typeface="MinionPro-Regular"/>
              </a:rPr>
              <a:t>, both in exposure </a:t>
            </a:r>
            <a:r>
              <a:rPr lang="en-US" dirty="0" smtClean="0">
                <a:latin typeface="MinionPro-Regular"/>
              </a:rPr>
              <a:t>time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magnitude</a:t>
            </a:r>
            <a:r>
              <a:rPr lang="en-US" dirty="0">
                <a:latin typeface="MinionPro-Regular"/>
              </a:rPr>
              <a:t>, than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resistance exercise.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69 </a:t>
            </a:r>
            <a:r>
              <a:rPr lang="en-US" dirty="0">
                <a:latin typeface="MinionPro-Regular"/>
              </a:rPr>
              <a:t>For example, </a:t>
            </a:r>
            <a:r>
              <a:rPr lang="en-US" dirty="0" smtClean="0">
                <a:latin typeface="MinionPro-Regular"/>
              </a:rPr>
              <a:t>jumping and </a:t>
            </a:r>
            <a:r>
              <a:rPr lang="en-US" dirty="0">
                <a:latin typeface="MinionPro-Regular"/>
              </a:rPr>
              <a:t>landing activities during competitive sports and play </a:t>
            </a:r>
            <a:r>
              <a:rPr lang="en-US" dirty="0" smtClean="0">
                <a:latin typeface="MinionPro-Regular"/>
              </a:rPr>
              <a:t>have been </a:t>
            </a:r>
            <a:r>
              <a:rPr lang="en-US" dirty="0">
                <a:latin typeface="MinionPro-Regular"/>
              </a:rPr>
              <a:t>found to induce ground reaction forces greater than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twice body </a:t>
            </a:r>
            <a:r>
              <a:rPr lang="en-US" dirty="0">
                <a:latin typeface="MinionPro-Regular"/>
              </a:rPr>
              <a:t>mass depending upon age and jumping technique.</a:t>
            </a: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ronosPro-Bold"/>
              </a:rPr>
              <a:t>Maximum strength testing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one repetition maximum (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1RM</a:t>
            </a:r>
            <a:r>
              <a:rPr lang="en-US" dirty="0">
                <a:latin typeface="MinionPro-Regular"/>
              </a:rPr>
              <a:t>) </a:t>
            </a:r>
            <a:r>
              <a:rPr lang="en-US" dirty="0" smtClean="0">
                <a:latin typeface="MinionPro-Regular"/>
              </a:rPr>
              <a:t>strength and </a:t>
            </a:r>
            <a:r>
              <a:rPr lang="en-US" dirty="0">
                <a:latin typeface="MinionPro-Regular"/>
              </a:rPr>
              <a:t>power testing has been found to be a safe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reliable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testing procedure </a:t>
            </a:r>
            <a:r>
              <a:rPr lang="en-US" dirty="0">
                <a:latin typeface="MinionPro-Regular"/>
              </a:rPr>
              <a:t>for children and </a:t>
            </a:r>
            <a:r>
              <a:rPr lang="en-US" dirty="0" smtClean="0">
                <a:latin typeface="MinionPro-Regular"/>
              </a:rPr>
              <a:t>adolescents.</a:t>
            </a:r>
          </a:p>
          <a:p>
            <a:r>
              <a:rPr lang="en-US" dirty="0">
                <a:latin typeface="MinionPro-Regular"/>
              </a:rPr>
              <a:t>Researchers </a:t>
            </a:r>
            <a:r>
              <a:rPr lang="en-US" dirty="0" smtClean="0">
                <a:latin typeface="MinionPro-Regular"/>
              </a:rPr>
              <a:t>assessed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RM </a:t>
            </a:r>
            <a:r>
              <a:rPr lang="en-US" dirty="0">
                <a:latin typeface="MinionPro-Regular"/>
              </a:rPr>
              <a:t>performance on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chest press </a:t>
            </a:r>
            <a:r>
              <a:rPr lang="en-US" dirty="0">
                <a:latin typeface="MinionPro-Regular"/>
              </a:rPr>
              <a:t>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leg press </a:t>
            </a:r>
            <a:r>
              <a:rPr lang="en-US" dirty="0">
                <a:latin typeface="MinionPro-Regular"/>
              </a:rPr>
              <a:t>weight </a:t>
            </a:r>
            <a:r>
              <a:rPr lang="en-US" dirty="0" smtClean="0">
                <a:latin typeface="MinionPro-Regular"/>
              </a:rPr>
              <a:t>machine exercises </a:t>
            </a:r>
            <a:r>
              <a:rPr lang="en-US" dirty="0">
                <a:latin typeface="MinionPro-Regular"/>
              </a:rPr>
              <a:t>in 96 children (6 to 12 years of age)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no adverse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consequences or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complaints </a:t>
            </a:r>
            <a:r>
              <a:rPr lang="en-US" dirty="0">
                <a:latin typeface="MinionPro-Regular"/>
              </a:rPr>
              <a:t>of muscle soreness were </a:t>
            </a:r>
            <a:r>
              <a:rPr lang="en-US" dirty="0" smtClean="0">
                <a:latin typeface="MinionPro-Regular"/>
              </a:rPr>
              <a:t>reported.</a:t>
            </a:r>
          </a:p>
          <a:p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ronosPro-Bold"/>
              </a:rPr>
              <a:t>Maximum strength testing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In order 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 the risk of accidents </a:t>
            </a:r>
            <a:r>
              <a:rPr lang="en-US" dirty="0">
                <a:latin typeface="MinionPro-Regular"/>
              </a:rPr>
              <a:t>and injury, </a:t>
            </a:r>
            <a:r>
              <a:rPr lang="en-US" dirty="0" smtClean="0">
                <a:latin typeface="MinionPro-Regular"/>
              </a:rPr>
              <a:t>participants should </a:t>
            </a:r>
            <a:r>
              <a:rPr lang="en-US" dirty="0">
                <a:latin typeface="MinionPro-Regular"/>
              </a:rPr>
              <a:t>receive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safety instructions </a:t>
            </a:r>
            <a:r>
              <a:rPr lang="en-US" dirty="0">
                <a:latin typeface="MinionPro-Regular"/>
              </a:rPr>
              <a:t>on appropriate starting </a:t>
            </a:r>
            <a:r>
              <a:rPr lang="en-US" dirty="0" smtClean="0">
                <a:latin typeface="MinionPro-Regular"/>
              </a:rPr>
              <a:t>eights, correct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exercise technique</a:t>
            </a:r>
            <a:r>
              <a:rPr lang="en-US" dirty="0">
                <a:latin typeface="MinionPro-Regular"/>
              </a:rPr>
              <a:t>, and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proper handling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barbells</a:t>
            </a:r>
            <a:r>
              <a:rPr lang="en-US" dirty="0" smtClean="0">
                <a:latin typeface="MinionPro-Regular"/>
              </a:rPr>
              <a:t>, dumbbells</a:t>
            </a:r>
            <a:r>
              <a:rPr lang="en-US" dirty="0">
                <a:latin typeface="MinionPro-Regular"/>
              </a:rPr>
              <a:t>, and plates</a:t>
            </a:r>
            <a:r>
              <a:rPr lang="en-US" dirty="0" smtClean="0">
                <a:latin typeface="MinionPro-Regular"/>
              </a:rPr>
              <a:t>.</a:t>
            </a:r>
          </a:p>
          <a:p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9"/>
            <a:ext cx="10928927" cy="70723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ronosPro-Bold"/>
              </a:rPr>
              <a:t>Maximum strength testing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1117601"/>
            <a:ext cx="11829079" cy="55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2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ronosPro-Bold"/>
              </a:rPr>
              <a:t>Potential benefits of youth resistance</a:t>
            </a:r>
            <a:br>
              <a:rPr lang="en-US" sz="4000" b="1" dirty="0">
                <a:latin typeface="CronosPro-Bold"/>
              </a:rPr>
            </a:br>
            <a:r>
              <a:rPr lang="en-US" sz="4000" b="1" dirty="0">
                <a:latin typeface="CronosPro-Bold"/>
              </a:rPr>
              <a:t>training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Bone </a:t>
            </a:r>
            <a:r>
              <a:rPr lang="en-US" b="1" dirty="0" smtClean="0"/>
              <a:t>health:</a:t>
            </a:r>
          </a:p>
          <a:p>
            <a:r>
              <a:rPr lang="en-US" dirty="0">
                <a:latin typeface="MinionPro-Regular"/>
              </a:rPr>
              <a:t>Since </a:t>
            </a:r>
            <a:r>
              <a:rPr lang="en-US" dirty="0" smtClean="0">
                <a:latin typeface="MinionPro-Regular"/>
              </a:rPr>
              <a:t>youth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low muscle strength </a:t>
            </a:r>
            <a:r>
              <a:rPr lang="en-US" dirty="0">
                <a:latin typeface="MinionPro-Regular"/>
              </a:rPr>
              <a:t>are at an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increased risk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fracture</a:t>
            </a:r>
            <a:r>
              <a:rPr lang="en-US" dirty="0" smtClean="0">
                <a:latin typeface="MinionPro-Regular"/>
              </a:rPr>
              <a:t>,</a:t>
            </a:r>
            <a:r>
              <a:rPr lang="en-US" sz="800" dirty="0" smtClean="0">
                <a:latin typeface="MinionPro-Regular"/>
              </a:rPr>
              <a:t>99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weight-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bearing activities</a:t>
            </a:r>
            <a:r>
              <a:rPr lang="en-US" dirty="0">
                <a:latin typeface="MinionPro-Regular"/>
              </a:rPr>
              <a:t>, particularly resistance training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jumping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exercises, may be most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beneficial</a:t>
            </a:r>
            <a:r>
              <a:rPr lang="en-US" dirty="0">
                <a:latin typeface="MinionPro-Regular"/>
              </a:rPr>
              <a:t> during the </a:t>
            </a:r>
            <a:r>
              <a:rPr lang="en-US" dirty="0" smtClean="0">
                <a:latin typeface="MinionPro-Regular"/>
              </a:rPr>
              <a:t>growing years.</a:t>
            </a:r>
          </a:p>
          <a:p>
            <a:r>
              <a:rPr lang="en-US" dirty="0">
                <a:latin typeface="MinionPro-Regular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mechanical stress </a:t>
            </a:r>
            <a:r>
              <a:rPr lang="en-US" dirty="0">
                <a:latin typeface="MinionPro-Regular"/>
              </a:rPr>
              <a:t>from this type of training </a:t>
            </a:r>
            <a:r>
              <a:rPr lang="en-US" dirty="0" smtClean="0">
                <a:latin typeface="MinionPro-Regular"/>
              </a:rPr>
              <a:t>may act </a:t>
            </a:r>
            <a:r>
              <a:rPr lang="en-US" dirty="0">
                <a:latin typeface="MinionPro-Regular"/>
              </a:rPr>
              <a:t>synergistically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growth- related increases in bone </a:t>
            </a:r>
            <a:r>
              <a:rPr lang="en-US" dirty="0" smtClean="0">
                <a:latin typeface="MinionPro-Regular"/>
              </a:rPr>
              <a:t>mass.</a:t>
            </a:r>
          </a:p>
          <a:p>
            <a:r>
              <a:rPr lang="en-US" dirty="0">
                <a:latin typeface="MinionPro-Regular"/>
              </a:rPr>
              <a:t>levels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bone mineral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density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>
                <a:latin typeface="MinionPro-Regular"/>
              </a:rPr>
              <a:t>bone mineral content well above values of age- </a:t>
            </a:r>
            <a:r>
              <a:rPr lang="en-US" dirty="0" smtClean="0">
                <a:latin typeface="MinionPro-Regular"/>
              </a:rPr>
              <a:t>matched controls.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151749"/>
            <a:ext cx="1092892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ronosPro-Bold"/>
              </a:rPr>
              <a:t>Potential benefits of youth </a:t>
            </a:r>
            <a:r>
              <a:rPr lang="en-US" sz="3600" b="1" dirty="0" smtClean="0">
                <a:latin typeface="CronosPro-Bold"/>
              </a:rPr>
              <a:t>resistance training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654" y="1238508"/>
            <a:ext cx="8844872" cy="5333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55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An ‘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overdose’</a:t>
            </a:r>
            <a:r>
              <a:rPr lang="en-US" dirty="0">
                <a:latin typeface="MinionPro-Regular"/>
              </a:rPr>
              <a:t> of training can result in non- </a:t>
            </a:r>
            <a:r>
              <a:rPr lang="en-US" dirty="0" smtClean="0">
                <a:latin typeface="MinionPro-Regular"/>
              </a:rPr>
              <a:t>functional overreaching</a:t>
            </a:r>
            <a:r>
              <a:rPr lang="en-US" dirty="0">
                <a:latin typeface="MinionPro-Regular"/>
              </a:rPr>
              <a:t>, overtraining, or </a:t>
            </a:r>
            <a:r>
              <a:rPr lang="en-US" dirty="0" smtClean="0">
                <a:latin typeface="MinionPro-Regular"/>
              </a:rPr>
              <a:t>injury.</a:t>
            </a:r>
          </a:p>
          <a:p>
            <a:r>
              <a:rPr lang="en-US" dirty="0">
                <a:latin typeface="MinionPro-Regular"/>
              </a:rPr>
              <a:t>Consequently,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systematic progression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of different </a:t>
            </a:r>
            <a:r>
              <a:rPr lang="en-US" dirty="0">
                <a:latin typeface="MinionPro-Regular"/>
              </a:rPr>
              <a:t>training variables, along with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individual monitoring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of stress </a:t>
            </a:r>
            <a:r>
              <a:rPr lang="en-US" dirty="0">
                <a:latin typeface="MinionPro-Regular"/>
              </a:rPr>
              <a:t>tolerance, will determine the long- </a:t>
            </a:r>
            <a:r>
              <a:rPr lang="en-US" dirty="0" smtClean="0">
                <a:latin typeface="MinionPro-Regular"/>
              </a:rPr>
              <a:t>term training- </a:t>
            </a:r>
            <a:r>
              <a:rPr lang="en-US" dirty="0">
                <a:latin typeface="MinionPro-Regular"/>
              </a:rPr>
              <a:t>induced adaptations that take place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medical examination </a:t>
            </a:r>
            <a:r>
              <a:rPr lang="en-US" dirty="0">
                <a:latin typeface="MinionPro-Regular"/>
              </a:rPr>
              <a:t>prior </a:t>
            </a:r>
            <a:r>
              <a:rPr lang="en-US" dirty="0" smtClean="0">
                <a:latin typeface="MinionPro-Regular"/>
              </a:rPr>
              <a:t>to participation </a:t>
            </a:r>
            <a:r>
              <a:rPr lang="en-US" dirty="0">
                <a:latin typeface="MinionPro-Regular"/>
              </a:rPr>
              <a:t>in a resistance- training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is not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mandatory </a:t>
            </a:r>
            <a:r>
              <a:rPr lang="en-US" dirty="0" smtClean="0">
                <a:latin typeface="MinionPro-Regular"/>
              </a:rPr>
              <a:t>for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healthy youth</a:t>
            </a:r>
            <a:r>
              <a:rPr lang="en-US" dirty="0">
                <a:latin typeface="MinionPro-Regular"/>
              </a:rPr>
              <a:t>, although caution should be used for children </a:t>
            </a:r>
            <a:r>
              <a:rPr lang="en-US" dirty="0" smtClean="0">
                <a:latin typeface="MinionPro-Regular"/>
              </a:rPr>
              <a:t>and adolescents </a:t>
            </a:r>
            <a:r>
              <a:rPr lang="en-US" dirty="0">
                <a:latin typeface="MinionPro-Regular"/>
              </a:rPr>
              <a:t>with a pre- existing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medical condition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>
                <a:latin typeface="CronosPro-Bold"/>
              </a:rPr>
              <a:t>Choice and order of </a:t>
            </a:r>
            <a:r>
              <a:rPr lang="en-US" b="1" dirty="0" smtClean="0">
                <a:latin typeface="CronosPro-Bold"/>
              </a:rPr>
              <a:t>exercises:</a:t>
            </a:r>
          </a:p>
          <a:p>
            <a:r>
              <a:rPr lang="en-US" dirty="0">
                <a:latin typeface="MinionPro-Regular"/>
              </a:rPr>
              <a:t>select exercises that are appropriate for 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participant’s body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size</a:t>
            </a:r>
            <a:r>
              <a:rPr lang="en-US" dirty="0">
                <a:latin typeface="MinionPro-Regular"/>
              </a:rPr>
              <a:t>, </a:t>
            </a:r>
            <a:endParaRPr lang="en-US" dirty="0" smtClean="0">
              <a:latin typeface="MinionPro-Regula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fitness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level</a:t>
            </a:r>
            <a:r>
              <a:rPr lang="en-US" dirty="0">
                <a:latin typeface="MinionPro-Regular"/>
              </a:rPr>
              <a:t>, and </a:t>
            </a:r>
            <a:endParaRPr lang="en-US" dirty="0" smtClean="0">
              <a:latin typeface="MinionPro-Regula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resistance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skill </a:t>
            </a:r>
            <a:r>
              <a:rPr lang="en-US" dirty="0" smtClean="0">
                <a:latin typeface="MinionPro-Regular"/>
              </a:rPr>
              <a:t>competency.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body weight </a:t>
            </a:r>
            <a:r>
              <a:rPr lang="en-US" dirty="0">
                <a:latin typeface="MinionPro-Regular"/>
              </a:rPr>
              <a:t>exercises,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free weights </a:t>
            </a:r>
            <a:r>
              <a:rPr lang="en-US" dirty="0">
                <a:latin typeface="MinionPro-Regular"/>
              </a:rPr>
              <a:t>(</a:t>
            </a:r>
            <a:r>
              <a:rPr lang="en-US" dirty="0" smtClean="0">
                <a:latin typeface="MinionPro-Regular"/>
              </a:rPr>
              <a:t>barbells and </a:t>
            </a:r>
            <a:r>
              <a:rPr lang="en-US" dirty="0">
                <a:latin typeface="MinionPro-Regular"/>
              </a:rPr>
              <a:t>dumbbells),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weight machines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elastic</a:t>
            </a:r>
            <a:r>
              <a:rPr lang="en-US" dirty="0">
                <a:latin typeface="MinionPro-Regular"/>
              </a:rPr>
              <a:t> bands,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medicine</a:t>
            </a:r>
            <a:r>
              <a:rPr lang="en-US" dirty="0" smtClean="0">
                <a:latin typeface="MinionPro-Regular"/>
              </a:rPr>
              <a:t> balls.</a:t>
            </a:r>
          </a:p>
          <a:p>
            <a:r>
              <a:rPr lang="en-US" dirty="0">
                <a:latin typeface="MinionPro-Regular"/>
              </a:rPr>
              <a:t>It is reasonable to start with relatively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simple</a:t>
            </a:r>
            <a:r>
              <a:rPr lang="en-US" dirty="0" smtClean="0">
                <a:latin typeface="MinionPro-Regular"/>
              </a:rPr>
              <a:t> movements </a:t>
            </a:r>
            <a:r>
              <a:rPr lang="en-US" dirty="0">
                <a:latin typeface="MinionPro-Regular"/>
              </a:rPr>
              <a:t>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gradually</a:t>
            </a:r>
            <a:r>
              <a:rPr lang="en-US" dirty="0">
                <a:latin typeface="MinionPro-Regular"/>
              </a:rPr>
              <a:t> progress to more advanced </a:t>
            </a:r>
            <a:r>
              <a:rPr lang="en-US" dirty="0" smtClean="0">
                <a:latin typeface="MinionPro-Regular"/>
              </a:rPr>
              <a:t>exercises as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confidence</a:t>
            </a:r>
            <a:r>
              <a:rPr lang="en-US" dirty="0">
                <a:latin typeface="MinionPro-Regular"/>
              </a:rPr>
              <a:t> and competence improve.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8073" y="1339274"/>
            <a:ext cx="6345382" cy="1616508"/>
          </a:xfrm>
        </p:spPr>
        <p:txBody>
          <a:bodyPr>
            <a:noAutofit/>
          </a:bodyPr>
          <a:lstStyle/>
          <a:p>
            <a:r>
              <a:rPr lang="en-US" b="1" dirty="0"/>
              <a:t>Resistance training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02181" y="4460586"/>
            <a:ext cx="6520873" cy="683635"/>
          </a:xfrm>
        </p:spPr>
        <p:txBody>
          <a:bodyPr/>
          <a:lstStyle/>
          <a:p>
            <a:r>
              <a:rPr lang="en-US" dirty="0"/>
              <a:t>Avery D </a:t>
            </a:r>
            <a:r>
              <a:rPr lang="en-US" dirty="0" err="1"/>
              <a:t>Faigenbaum</a:t>
            </a:r>
            <a:r>
              <a:rPr lang="en-US" dirty="0"/>
              <a:t> and Rhodri S Lloyd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>
                <a:latin typeface="CronosPro-Bold"/>
              </a:rPr>
              <a:t>Choice and order of </a:t>
            </a:r>
            <a:r>
              <a:rPr lang="en-US" b="1" dirty="0" smtClean="0">
                <a:latin typeface="CronosPro-Bold"/>
              </a:rPr>
              <a:t>exercises:</a:t>
            </a:r>
          </a:p>
          <a:p>
            <a:r>
              <a:rPr lang="en-US" dirty="0">
                <a:latin typeface="MinionPro-Regular"/>
              </a:rPr>
              <a:t>For most youth, multiple exposures 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total body </a:t>
            </a:r>
            <a:r>
              <a:rPr lang="en-US" dirty="0">
                <a:latin typeface="MinionPro-Regular"/>
              </a:rPr>
              <a:t>workouts </a:t>
            </a:r>
            <a:r>
              <a:rPr lang="en-US" dirty="0" smtClean="0">
                <a:latin typeface="MinionPro-Regular"/>
              </a:rPr>
              <a:t>over the </a:t>
            </a:r>
            <a:r>
              <a:rPr lang="en-US" dirty="0">
                <a:latin typeface="MinionPro-Regular"/>
              </a:rPr>
              <a:t>course of a week will provide an adequate stimulus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In general,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multi- joint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exercises </a:t>
            </a:r>
            <a:r>
              <a:rPr lang="en-US" dirty="0" smtClean="0">
                <a:latin typeface="MinionPro-Regular"/>
              </a:rPr>
              <a:t>should </a:t>
            </a:r>
            <a:r>
              <a:rPr lang="en-US" dirty="0">
                <a:latin typeface="MinionPro-Regular"/>
              </a:rPr>
              <a:t>be performed before single- joint </a:t>
            </a:r>
            <a:r>
              <a:rPr lang="en-US" dirty="0" smtClean="0">
                <a:latin typeface="MinionPro-Regular"/>
              </a:rPr>
              <a:t>exercises.</a:t>
            </a:r>
          </a:p>
          <a:p>
            <a:r>
              <a:rPr lang="en-US" dirty="0">
                <a:latin typeface="MinionPro-Regular"/>
              </a:rPr>
              <a:t>more challenging exercises </a:t>
            </a:r>
            <a:r>
              <a:rPr lang="en-US" dirty="0" smtClean="0">
                <a:latin typeface="MinionPro-Regular"/>
              </a:rPr>
              <a:t>earlier</a:t>
            </a:r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0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Training intensity and </a:t>
            </a:r>
            <a:r>
              <a:rPr lang="en-US" b="1" dirty="0" smtClean="0"/>
              <a:t>volume:</a:t>
            </a:r>
          </a:p>
          <a:p>
            <a:r>
              <a:rPr lang="en-US" dirty="0">
                <a:latin typeface="MinionPro-Regular"/>
              </a:rPr>
              <a:t>training intensity is one of the </a:t>
            </a:r>
            <a:r>
              <a:rPr lang="en-US" dirty="0" smtClean="0">
                <a:latin typeface="MinionPro-Regular"/>
              </a:rPr>
              <a:t>more important </a:t>
            </a:r>
            <a:r>
              <a:rPr lang="en-US" dirty="0">
                <a:latin typeface="MinionPro-Regular"/>
              </a:rPr>
              <a:t>factors in the design of a resistance- training </a:t>
            </a:r>
            <a:r>
              <a:rPr lang="en-US" dirty="0" smtClean="0">
                <a:latin typeface="MinionPro-Regular"/>
              </a:rPr>
              <a:t>program.</a:t>
            </a:r>
          </a:p>
          <a:p>
            <a:r>
              <a:rPr lang="en-US" dirty="0">
                <a:latin typeface="MinionPro-Regular"/>
              </a:rPr>
              <a:t>Of note, a significant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positive correlation </a:t>
            </a:r>
            <a:r>
              <a:rPr lang="en-US" dirty="0">
                <a:latin typeface="MinionPro-Regular"/>
              </a:rPr>
              <a:t>was found between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gains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motor performance </a:t>
            </a:r>
            <a:r>
              <a:rPr lang="en-US" dirty="0">
                <a:latin typeface="MinionPro-Regular"/>
              </a:rPr>
              <a:t>skills and the mean intensity (%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1RM</a:t>
            </a:r>
            <a:r>
              <a:rPr lang="en-US" dirty="0">
                <a:latin typeface="MinionPro-Regular"/>
              </a:rPr>
              <a:t>) </a:t>
            </a:r>
            <a:r>
              <a:rPr lang="en-US" dirty="0" smtClean="0">
                <a:latin typeface="MinionPro-Regular"/>
              </a:rPr>
              <a:t>of the </a:t>
            </a:r>
            <a:r>
              <a:rPr lang="en-US" dirty="0">
                <a:latin typeface="MinionPro-Regular"/>
              </a:rPr>
              <a:t>youth resistance- training </a:t>
            </a:r>
            <a:r>
              <a:rPr lang="en-US" dirty="0" smtClean="0">
                <a:latin typeface="MinionPro-Regular"/>
              </a:rPr>
              <a:t>program.</a:t>
            </a:r>
          </a:p>
          <a:p>
            <a:r>
              <a:rPr lang="en-US" dirty="0">
                <a:latin typeface="MinionPro-Regular"/>
              </a:rPr>
              <a:t>meta- analytical data suggest that the average </a:t>
            </a:r>
            <a:r>
              <a:rPr lang="en-US" dirty="0" smtClean="0">
                <a:latin typeface="MinionPro-Regular"/>
              </a:rPr>
              <a:t>resistance training program </a:t>
            </a:r>
            <a:r>
              <a:rPr lang="en-US" dirty="0">
                <a:latin typeface="MinionPro-Regular"/>
              </a:rPr>
              <a:t>consists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of two to three </a:t>
            </a:r>
            <a:r>
              <a:rPr lang="en-US" dirty="0">
                <a:latin typeface="MinionPro-Regular"/>
              </a:rPr>
              <a:t>sets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8–15 </a:t>
            </a:r>
            <a:r>
              <a:rPr lang="en-US" dirty="0" smtClean="0">
                <a:latin typeface="MinionPro-Regular"/>
              </a:rPr>
              <a:t>repetitions with </a:t>
            </a:r>
            <a:r>
              <a:rPr lang="en-US" dirty="0">
                <a:latin typeface="MinionPro-Regular"/>
              </a:rPr>
              <a:t>loads between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60% and 80% of the 1 RM </a:t>
            </a:r>
            <a:r>
              <a:rPr lang="en-US" dirty="0">
                <a:latin typeface="MinionPro-Regular"/>
              </a:rPr>
              <a:t>on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six</a:t>
            </a:r>
            <a:r>
              <a:rPr lang="en-US" dirty="0">
                <a:latin typeface="MinionPro-Regular"/>
              </a:rPr>
              <a:t> to </a:t>
            </a:r>
            <a:r>
              <a:rPr lang="en-US" dirty="0" smtClean="0">
                <a:latin typeface="MinionPro-Regular"/>
              </a:rPr>
              <a:t>eight exercises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3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1409754"/>
            <a:ext cx="10393362" cy="527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96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Rest interval between sets and </a:t>
            </a:r>
            <a:r>
              <a:rPr lang="en-US" b="1" dirty="0" smtClean="0"/>
              <a:t>exercises:</a:t>
            </a:r>
          </a:p>
          <a:p>
            <a:r>
              <a:rPr lang="en-US" dirty="0">
                <a:latin typeface="MinionPro-Regular"/>
              </a:rPr>
              <a:t>the </a:t>
            </a:r>
            <a:r>
              <a:rPr lang="en-US" dirty="0" smtClean="0">
                <a:latin typeface="MinionPro-Regular"/>
              </a:rPr>
              <a:t>researchers found </a:t>
            </a:r>
            <a:r>
              <a:rPr lang="en-US" dirty="0">
                <a:latin typeface="MinionPro-Regular"/>
              </a:rPr>
              <a:t>that adults may need rest intervals of at least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3 min </a:t>
            </a:r>
            <a:r>
              <a:rPr lang="en-US" dirty="0" smtClean="0">
                <a:latin typeface="MinionPro-Regular"/>
              </a:rPr>
              <a:t>between sets</a:t>
            </a:r>
            <a:r>
              <a:rPr lang="en-US" dirty="0">
                <a:latin typeface="MinionPro-Regular"/>
              </a:rPr>
              <a:t>, adolescents may require rest intervals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2 min</a:t>
            </a:r>
            <a:r>
              <a:rPr lang="en-US" dirty="0">
                <a:latin typeface="MinionPro-Regular"/>
              </a:rPr>
              <a:t>, while </a:t>
            </a:r>
            <a:r>
              <a:rPr lang="en-US" dirty="0" smtClean="0">
                <a:latin typeface="MinionPro-Regular"/>
              </a:rPr>
              <a:t>children may </a:t>
            </a:r>
            <a:r>
              <a:rPr lang="en-US" dirty="0">
                <a:latin typeface="MinionPro-Regular"/>
              </a:rPr>
              <a:t>only require rest intervals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 min to minimize </a:t>
            </a:r>
            <a:r>
              <a:rPr lang="en-US" dirty="0">
                <a:latin typeface="MinionPro-Regular"/>
              </a:rPr>
              <a:t>loading </a:t>
            </a:r>
            <a:r>
              <a:rPr lang="en-US" dirty="0" smtClean="0">
                <a:latin typeface="MinionPro-Regular"/>
              </a:rPr>
              <a:t>reductions and </a:t>
            </a:r>
            <a:r>
              <a:rPr lang="en-US" dirty="0">
                <a:latin typeface="MinionPro-Regular"/>
              </a:rPr>
              <a:t>attain the highest lifting </a:t>
            </a:r>
            <a:r>
              <a:rPr lang="en-US" dirty="0" smtClean="0">
                <a:latin typeface="MinionPro-Regular"/>
              </a:rPr>
              <a:t>performance.</a:t>
            </a:r>
          </a:p>
          <a:p>
            <a:r>
              <a:rPr lang="en-US" dirty="0">
                <a:latin typeface="MinionPro-Regular"/>
              </a:rPr>
              <a:t>Consequently, a shorter </a:t>
            </a:r>
            <a:r>
              <a:rPr lang="en-US" dirty="0" smtClean="0">
                <a:latin typeface="MinionPro-Regular"/>
              </a:rPr>
              <a:t>rest interval </a:t>
            </a:r>
            <a:r>
              <a:rPr lang="en-US" dirty="0">
                <a:latin typeface="MinionPro-Regular"/>
              </a:rPr>
              <a:t>(e.g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. 1– 2 min</a:t>
            </a:r>
            <a:r>
              <a:rPr lang="en-US" dirty="0">
                <a:latin typeface="MinionPro-Regular"/>
              </a:rPr>
              <a:t>) between sets and exercises may suffice </a:t>
            </a:r>
            <a:r>
              <a:rPr lang="en-US" dirty="0" smtClean="0">
                <a:latin typeface="MinionPro-Regular"/>
              </a:rPr>
              <a:t>in children </a:t>
            </a:r>
            <a:r>
              <a:rPr lang="en-US" dirty="0">
                <a:latin typeface="MinionPro-Regular"/>
              </a:rPr>
              <a:t>and adolescents when performing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moderate-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intensity resistance </a:t>
            </a:r>
            <a:r>
              <a:rPr lang="en-US" dirty="0">
                <a:latin typeface="MinionPro-Regular"/>
              </a:rPr>
              <a:t>training.</a:t>
            </a:r>
            <a:endParaRPr lang="en-US" dirty="0" smtClean="0">
              <a:latin typeface="MinionPro-Regular"/>
            </a:endParaRP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2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Repetition </a:t>
            </a:r>
            <a:r>
              <a:rPr lang="en-US" b="1" dirty="0" smtClean="0"/>
              <a:t>velocity:</a:t>
            </a:r>
          </a:p>
          <a:p>
            <a:r>
              <a:rPr lang="en-US" dirty="0">
                <a:latin typeface="MinionPro-Regular"/>
              </a:rPr>
              <a:t>untrained youth initially perform resistance </a:t>
            </a:r>
            <a:r>
              <a:rPr lang="en-US" dirty="0" smtClean="0">
                <a:latin typeface="MinionPro-Regular"/>
              </a:rPr>
              <a:t>exercises with </a:t>
            </a:r>
            <a:r>
              <a:rPr lang="en-US" dirty="0">
                <a:latin typeface="MinionPro-Regular"/>
              </a:rPr>
              <a:t>a light to moderate load in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controlled</a:t>
            </a:r>
            <a:r>
              <a:rPr lang="en-US" dirty="0">
                <a:latin typeface="MinionPro-Regular"/>
              </a:rPr>
              <a:t> manner </a:t>
            </a:r>
            <a:r>
              <a:rPr lang="en-US" dirty="0" smtClean="0">
                <a:latin typeface="MinionPro-Regular"/>
              </a:rPr>
              <a:t>maintaining a </a:t>
            </a:r>
            <a:r>
              <a:rPr lang="en-US" dirty="0">
                <a:latin typeface="MinionPro-Regular"/>
              </a:rPr>
              <a:t>relatively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low to moderate </a:t>
            </a:r>
            <a:r>
              <a:rPr lang="en-US" dirty="0" smtClean="0">
                <a:latin typeface="MinionPro-Regular"/>
              </a:rPr>
              <a:t>velocity.</a:t>
            </a:r>
          </a:p>
          <a:p>
            <a:r>
              <a:rPr lang="en-US" dirty="0" smtClean="0">
                <a:latin typeface="MinionPro-Regular"/>
              </a:rPr>
              <a:t>However, different </a:t>
            </a:r>
            <a:r>
              <a:rPr lang="en-US" dirty="0">
                <a:latin typeface="MinionPro-Regular"/>
              </a:rPr>
              <a:t>training cadences may be used depending on the </a:t>
            </a:r>
            <a:r>
              <a:rPr lang="en-US" dirty="0" smtClean="0">
                <a:latin typeface="MinionPro-Regular"/>
              </a:rPr>
              <a:t>choice of </a:t>
            </a:r>
            <a:r>
              <a:rPr lang="en-US" dirty="0">
                <a:latin typeface="MinionPro-Regular"/>
              </a:rPr>
              <a:t>exercise and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latin typeface="MinionPro-Regular"/>
              </a:rPr>
              <a:t>goals.</a:t>
            </a:r>
            <a:endParaRPr lang="en-US" dirty="0" smtClean="0">
              <a:latin typeface="MinionPro-Regular"/>
            </a:endParaRP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93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/>
              <a:t>Youth resistance- training guidelines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Training </a:t>
            </a:r>
            <a:r>
              <a:rPr lang="en-US" b="1" dirty="0" smtClean="0"/>
              <a:t>frequency:</a:t>
            </a:r>
          </a:p>
          <a:p>
            <a:r>
              <a:rPr lang="en-US" dirty="0">
                <a:latin typeface="MinionPro-Regular"/>
              </a:rPr>
              <a:t>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 frequency of two to three times </a:t>
            </a:r>
            <a:r>
              <a:rPr lang="en-US" dirty="0">
                <a:latin typeface="MinionPro-Regular"/>
              </a:rPr>
              <a:t>・ week</a:t>
            </a:r>
            <a:r>
              <a:rPr lang="en-US" sz="800" dirty="0">
                <a:latin typeface="MinionPro-Regular"/>
              </a:rPr>
              <a:t>− 1 </a:t>
            </a:r>
            <a:r>
              <a:rPr lang="en-US" dirty="0">
                <a:latin typeface="MinionPro-Regular"/>
              </a:rPr>
              <a:t>on non- </a:t>
            </a:r>
            <a:r>
              <a:rPr lang="en-US" dirty="0" smtClean="0">
                <a:latin typeface="MinionPro-Regular"/>
              </a:rPr>
              <a:t>consecutive days </a:t>
            </a:r>
            <a:r>
              <a:rPr lang="en-US" dirty="0">
                <a:latin typeface="MinionPro-Regular"/>
              </a:rPr>
              <a:t>is recommended for most children and adolescents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 smtClean="0">
                <a:latin typeface="MinionPro-Regular"/>
              </a:rPr>
              <a:t>Factors such </a:t>
            </a:r>
            <a:r>
              <a:rPr lang="en-US" dirty="0">
                <a:latin typeface="MinionPro-Regular"/>
              </a:rPr>
              <a:t>as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weekly training volume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nutritional</a:t>
            </a:r>
            <a:r>
              <a:rPr lang="en-US" dirty="0">
                <a:latin typeface="MinionPro-Regular"/>
              </a:rPr>
              <a:t> intake,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sleep</a:t>
            </a:r>
            <a:r>
              <a:rPr lang="en-US" dirty="0" smtClean="0">
                <a:latin typeface="MinionPro-Regular"/>
              </a:rPr>
              <a:t> habits </a:t>
            </a:r>
            <a:r>
              <a:rPr lang="en-US" dirty="0">
                <a:latin typeface="MinionPro-Regular"/>
              </a:rPr>
              <a:t>should also be </a:t>
            </a:r>
            <a:r>
              <a:rPr lang="en-US" dirty="0" smtClean="0">
                <a:latin typeface="MinionPro-Regular"/>
              </a:rPr>
              <a:t>considered.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" y="154585"/>
            <a:ext cx="11030528" cy="6418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84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108653"/>
            <a:ext cx="11279472" cy="6612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00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ronosPro-Bold"/>
              </a:rPr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youth resistance- training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latin typeface="MinionPro-Regular"/>
              </a:rPr>
              <a:t>offers </a:t>
            </a:r>
            <a:r>
              <a:rPr lang="en-US" dirty="0" smtClean="0">
                <a:latin typeface="MinionPro-Regular"/>
              </a:rPr>
              <a:t>observable health </a:t>
            </a:r>
            <a:r>
              <a:rPr lang="en-US" dirty="0">
                <a:latin typeface="MinionPro-Regular"/>
              </a:rPr>
              <a:t>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fitness benefits </a:t>
            </a:r>
            <a:r>
              <a:rPr lang="en-US" dirty="0">
                <a:latin typeface="MinionPro-Regular"/>
              </a:rPr>
              <a:t>to children and adolescents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Neuromuscular adaptations </a:t>
            </a:r>
            <a:r>
              <a:rPr lang="en-US" dirty="0">
                <a:latin typeface="MinionPro-Regular"/>
              </a:rPr>
              <a:t>and possibly intrinsic muscle </a:t>
            </a:r>
            <a:r>
              <a:rPr lang="en-US" dirty="0" smtClean="0">
                <a:latin typeface="MinionPro-Regular"/>
              </a:rPr>
              <a:t>adaptations appear </a:t>
            </a:r>
            <a:r>
              <a:rPr lang="en-US" dirty="0">
                <a:latin typeface="MinionPro-Regular"/>
              </a:rPr>
              <a:t>to be primarily responsible for training- </a:t>
            </a:r>
            <a:r>
              <a:rPr lang="en-US" dirty="0" smtClean="0">
                <a:latin typeface="MinionPro-Regular"/>
              </a:rPr>
              <a:t>induced strength </a:t>
            </a:r>
            <a:r>
              <a:rPr lang="en-US" dirty="0">
                <a:latin typeface="MinionPro-Regular"/>
              </a:rPr>
              <a:t>gains during preadolescence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In addition to gains in muscular fitness, regular resistance </a:t>
            </a:r>
            <a:r>
              <a:rPr lang="en-US" dirty="0" smtClean="0">
                <a:latin typeface="MinionPro-Regular"/>
              </a:rPr>
              <a:t>training can </a:t>
            </a:r>
            <a:r>
              <a:rPr lang="en-US" dirty="0">
                <a:latin typeface="MinionPro-Regular"/>
              </a:rPr>
              <a:t>increase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bone mineral density</a:t>
            </a:r>
            <a:r>
              <a:rPr lang="en-US" dirty="0">
                <a:latin typeface="MinionPro-Regular"/>
              </a:rPr>
              <a:t>, improve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cardiovascular risk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factors</a:t>
            </a:r>
            <a:r>
              <a:rPr lang="en-US" dirty="0">
                <a:latin typeface="MinionPro-Regular"/>
              </a:rPr>
              <a:t>, enhance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psychosocial</a:t>
            </a:r>
            <a:r>
              <a:rPr lang="en-US" dirty="0">
                <a:latin typeface="MinionPro-Regular"/>
              </a:rPr>
              <a:t> well-being, and prepare </a:t>
            </a:r>
            <a:r>
              <a:rPr lang="en-US" dirty="0" smtClean="0">
                <a:latin typeface="MinionPro-Regular"/>
              </a:rPr>
              <a:t>youth for </a:t>
            </a:r>
            <a:r>
              <a:rPr lang="en-US" dirty="0">
                <a:latin typeface="MinionPro-Regular"/>
              </a:rPr>
              <a:t>the demands of competitive sport.</a:t>
            </a:r>
            <a:endParaRPr lang="en-US" dirty="0" smtClean="0">
              <a:latin typeface="MinionPro-Regular"/>
            </a:endParaRP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>
              <a:latin typeface="Crono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2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youth resistance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Well- designed youth exercise </a:t>
            </a:r>
            <a:r>
              <a:rPr lang="en-US" dirty="0" smtClean="0">
                <a:latin typeface="MinionPro-Regular"/>
              </a:rPr>
              <a:t>program grounded </a:t>
            </a:r>
            <a:r>
              <a:rPr lang="en-US" dirty="0">
                <a:latin typeface="MinionPro-Regular"/>
              </a:rPr>
              <a:t>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resistance training</a:t>
            </a:r>
            <a:r>
              <a:rPr lang="en-US" dirty="0">
                <a:latin typeface="MinionPro-Regular"/>
              </a:rPr>
              <a:t> may help fill the </a:t>
            </a:r>
            <a:r>
              <a:rPr lang="en-US" dirty="0" smtClean="0">
                <a:latin typeface="MinionPro-Regular"/>
              </a:rPr>
              <a:t>critical need </a:t>
            </a:r>
            <a:r>
              <a:rPr lang="en-US" dirty="0">
                <a:latin typeface="MinionPro-Regular"/>
              </a:rPr>
              <a:t>for children and adolescents 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maximize long- term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physical development </a:t>
            </a:r>
            <a:r>
              <a:rPr lang="en-US" dirty="0">
                <a:latin typeface="MinionPro-Regular"/>
              </a:rPr>
              <a:t>while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minimizing</a:t>
            </a:r>
            <a:r>
              <a:rPr lang="en-US" dirty="0">
                <a:latin typeface="MinionPro-Regular"/>
              </a:rPr>
              <a:t>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risk</a:t>
            </a:r>
            <a:r>
              <a:rPr lang="en-US" dirty="0">
                <a:latin typeface="MinionPro-Regular"/>
              </a:rPr>
              <a:t> of activity- related injury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It can be expected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active children and adolescents </a:t>
            </a:r>
            <a:r>
              <a:rPr lang="en-US" dirty="0" smtClean="0">
                <a:latin typeface="MinionPro-Regular"/>
              </a:rPr>
              <a:t>will show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noticeable</a:t>
            </a:r>
            <a:r>
              <a:rPr lang="en-US" dirty="0">
                <a:latin typeface="MinionPro-Regular"/>
              </a:rPr>
              <a:t> gains in height, weight, and measures of </a:t>
            </a:r>
            <a:r>
              <a:rPr lang="en-US" dirty="0" smtClean="0">
                <a:latin typeface="MinionPro-Regular"/>
              </a:rPr>
              <a:t>physical fitness </a:t>
            </a:r>
            <a:r>
              <a:rPr lang="en-US" dirty="0">
                <a:latin typeface="MinionPro-Regular"/>
              </a:rPr>
              <a:t>during the developmental years,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even without </a:t>
            </a:r>
            <a:r>
              <a:rPr lang="en-US" dirty="0" smtClean="0">
                <a:latin typeface="MinionPro-Regular"/>
              </a:rPr>
              <a:t>participation in </a:t>
            </a:r>
            <a:r>
              <a:rPr lang="en-US" dirty="0">
                <a:latin typeface="MinionPro-Regular"/>
              </a:rPr>
              <a:t>a structured resistance- training </a:t>
            </a:r>
            <a:r>
              <a:rPr lang="en-US" dirty="0" smtClean="0">
                <a:latin typeface="MinionPro-Regular"/>
              </a:rPr>
              <a:t>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youth resistance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However,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 or adolescent </a:t>
            </a:r>
            <a:r>
              <a:rPr lang="en-US" dirty="0">
                <a:latin typeface="MinionPro-Regular"/>
              </a:rPr>
              <a:t>who participates in 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resistance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training</a:t>
            </a:r>
            <a:r>
              <a:rPr lang="en-US" dirty="0" smtClean="0">
                <a:latin typeface="MinionPro-Regular"/>
              </a:rPr>
              <a:t> program </a:t>
            </a:r>
            <a:r>
              <a:rPr lang="en-US" dirty="0">
                <a:latin typeface="MinionPro-Regular"/>
              </a:rPr>
              <a:t>will have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better strength performance </a:t>
            </a:r>
            <a:r>
              <a:rPr lang="en-US" dirty="0">
                <a:latin typeface="MinionPro-Regular"/>
              </a:rPr>
              <a:t>at </a:t>
            </a:r>
            <a:r>
              <a:rPr lang="en-US" dirty="0" smtClean="0">
                <a:latin typeface="MinionPro-Regular"/>
              </a:rPr>
              <a:t>any age </a:t>
            </a:r>
            <a:r>
              <a:rPr lang="en-US" dirty="0">
                <a:latin typeface="MinionPro-Regular"/>
              </a:rPr>
              <a:t>when compared to an age- matched peer who does not </a:t>
            </a:r>
            <a:r>
              <a:rPr lang="en-US" dirty="0" smtClean="0">
                <a:latin typeface="MinionPro-Regular"/>
              </a:rPr>
              <a:t>participate in </a:t>
            </a:r>
            <a:r>
              <a:rPr lang="en-US" dirty="0">
                <a:latin typeface="MinionPro-Regular"/>
              </a:rPr>
              <a:t>this type of </a:t>
            </a:r>
            <a:r>
              <a:rPr lang="en-US" dirty="0" smtClean="0">
                <a:latin typeface="MinionPro-Regular"/>
              </a:rPr>
              <a:t>training.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youth resistance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Data from several research studies indicate that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neuromuscular</a:t>
            </a:r>
            <a:r>
              <a:rPr lang="en-US" dirty="0" smtClean="0">
                <a:latin typeface="MinionPro-Regular"/>
              </a:rPr>
              <a:t> adaptations:</a:t>
            </a:r>
          </a:p>
          <a:p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(i.e. a trend towards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increased</a:t>
            </a:r>
            <a:r>
              <a:rPr lang="en-US" dirty="0">
                <a:latin typeface="MinionPr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motor unit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activation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>
                <a:latin typeface="MinionPro-Regular"/>
              </a:rPr>
              <a:t>changes in motor unit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coordination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recruitment</a:t>
            </a:r>
            <a:r>
              <a:rPr lang="en-US" dirty="0">
                <a:latin typeface="MinionPro-Regular"/>
              </a:rPr>
              <a:t>,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firing</a:t>
            </a:r>
            <a:r>
              <a:rPr lang="en-US" dirty="0" smtClean="0">
                <a:latin typeface="MinionPro-Regular"/>
              </a:rPr>
              <a:t>)</a:t>
            </a:r>
          </a:p>
          <a:p>
            <a:r>
              <a:rPr lang="en-US" dirty="0" smtClean="0">
                <a:latin typeface="MinionPro-Regular"/>
              </a:rPr>
              <a:t> and </a:t>
            </a:r>
            <a:r>
              <a:rPr lang="en-US" dirty="0">
                <a:latin typeface="MinionPro-Regular"/>
              </a:rPr>
              <a:t>possibly intrinsic muscle adaptations (as evidenced by </a:t>
            </a:r>
            <a:r>
              <a:rPr lang="en-US" dirty="0" smtClean="0">
                <a:latin typeface="MinionPro-Regular"/>
              </a:rPr>
              <a:t>increases in </a:t>
            </a:r>
            <a:r>
              <a:rPr lang="en-US" dirty="0">
                <a:latin typeface="MinionPro-Regular"/>
              </a:rPr>
              <a:t>twitch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torque</a:t>
            </a:r>
            <a:r>
              <a:rPr lang="en-US" dirty="0">
                <a:latin typeface="MinionPro-Regular"/>
              </a:rPr>
              <a:t>) appear to be primarily responsible for </a:t>
            </a:r>
            <a:r>
              <a:rPr lang="en-US" dirty="0" smtClean="0">
                <a:latin typeface="MinionPro-Regular"/>
              </a:rPr>
              <a:t>training induced strength </a:t>
            </a:r>
            <a:r>
              <a:rPr lang="en-US" dirty="0">
                <a:latin typeface="MinionPro-Regular"/>
              </a:rPr>
              <a:t>gains during preadolescence.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youth resistance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Gains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motor-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skill performance </a:t>
            </a:r>
            <a:r>
              <a:rPr lang="en-US" dirty="0">
                <a:latin typeface="MinionPro-Regular"/>
              </a:rPr>
              <a:t>and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coordination</a:t>
            </a:r>
            <a:r>
              <a:rPr lang="en-US" dirty="0">
                <a:latin typeface="MinionPro-Regular"/>
              </a:rPr>
              <a:t> of the involved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muscle groups </a:t>
            </a:r>
            <a:r>
              <a:rPr lang="en-US" dirty="0">
                <a:latin typeface="MinionPro-Regular"/>
              </a:rPr>
              <a:t>may also play a significant role because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neural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and mechanical </a:t>
            </a:r>
            <a:r>
              <a:rPr lang="en-US" dirty="0">
                <a:latin typeface="MinionPro-Regular"/>
              </a:rPr>
              <a:t>factors influence force production in </a:t>
            </a:r>
            <a:r>
              <a:rPr lang="en-US" dirty="0" smtClean="0">
                <a:latin typeface="MinionPro-Regular"/>
              </a:rPr>
              <a:t>children.</a:t>
            </a:r>
          </a:p>
          <a:p>
            <a:r>
              <a:rPr lang="en-US" dirty="0">
                <a:latin typeface="MinionPro-Regular"/>
              </a:rPr>
              <a:t>Improvements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movement coordination </a:t>
            </a:r>
            <a:r>
              <a:rPr lang="en-US" dirty="0">
                <a:latin typeface="MinionPro-Regular"/>
              </a:rPr>
              <a:t>are likely a </a:t>
            </a:r>
            <a:r>
              <a:rPr lang="en-US" dirty="0" smtClean="0">
                <a:latin typeface="MinionPro-Regular"/>
              </a:rPr>
              <a:t>more important </a:t>
            </a:r>
            <a:r>
              <a:rPr lang="en-US" dirty="0">
                <a:latin typeface="MinionPro-Regular"/>
              </a:rPr>
              <a:t>contributor to training- induced gains if the </a:t>
            </a:r>
            <a:r>
              <a:rPr lang="en-US" dirty="0" smtClean="0">
                <a:latin typeface="MinionPro-Regular"/>
              </a:rPr>
              <a:t>exercises include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complex movements </a:t>
            </a:r>
            <a:r>
              <a:rPr lang="en-US" dirty="0">
                <a:latin typeface="MinionPro-Regular"/>
              </a:rPr>
              <a:t>(e.g. weightlifting exercises) </a:t>
            </a:r>
            <a:r>
              <a:rPr lang="en-US" dirty="0" smtClean="0">
                <a:latin typeface="MinionPro-Regular"/>
              </a:rPr>
              <a:t>rather than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isolated muscle</a:t>
            </a:r>
            <a:r>
              <a:rPr lang="en-US" dirty="0">
                <a:latin typeface="MinionPro-Regular"/>
              </a:rPr>
              <a:t>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youth resistance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Muscle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hypertrophy</a:t>
            </a:r>
            <a:r>
              <a:rPr lang="en-US" dirty="0">
                <a:latin typeface="MinionPro-Regular"/>
              </a:rPr>
              <a:t> is more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common following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resistance </a:t>
            </a:r>
            <a:r>
              <a:rPr lang="en-US" dirty="0">
                <a:latin typeface="MinionPro-Regular"/>
              </a:rPr>
              <a:t>training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adolescent</a:t>
            </a:r>
            <a:r>
              <a:rPr lang="en-US" dirty="0">
                <a:latin typeface="MinionPro-Regular"/>
              </a:rPr>
              <a:t> males because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testosterone</a:t>
            </a:r>
            <a:r>
              <a:rPr lang="en-US" dirty="0" smtClean="0">
                <a:latin typeface="MinionPro-Regular"/>
              </a:rPr>
              <a:t> and </a:t>
            </a:r>
            <a:r>
              <a:rPr lang="en-US" dirty="0">
                <a:latin typeface="MinionPro-Regular"/>
              </a:rPr>
              <a:t>other hormonal influences on muscle hypertrophy </a:t>
            </a:r>
            <a:r>
              <a:rPr lang="en-US" dirty="0" smtClean="0">
                <a:latin typeface="MinionPro-Regular"/>
              </a:rPr>
              <a:t>would be operant.</a:t>
            </a:r>
          </a:p>
          <a:p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Children</a:t>
            </a:r>
            <a:r>
              <a:rPr lang="en-US" dirty="0" smtClean="0">
                <a:latin typeface="MinionPro-Regular"/>
              </a:rPr>
              <a:t> appear </a:t>
            </a:r>
            <a:r>
              <a:rPr lang="en-US" dirty="0">
                <a:latin typeface="MinionPro-Regular"/>
              </a:rPr>
              <a:t>to experience more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difficulty</a:t>
            </a:r>
            <a:r>
              <a:rPr lang="en-US" dirty="0">
                <a:latin typeface="MinionPro-Regular"/>
              </a:rPr>
              <a:t> increasing their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muscle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mass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>
                <a:latin typeface="MinionPro-Regular"/>
              </a:rPr>
              <a:t>response to a training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>
                <a:latin typeface="MinionPro-Regular"/>
              </a:rPr>
              <a:t>due to inadequate levels </a:t>
            </a:r>
            <a:r>
              <a:rPr lang="en-US" dirty="0" smtClean="0">
                <a:latin typeface="MinionPro-Regular"/>
              </a:rPr>
              <a:t>of circulating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androgens</a:t>
            </a:r>
            <a:r>
              <a:rPr lang="en-US" dirty="0">
                <a:latin typeface="MinionPro-Regular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5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Detraining and persistence of training- induced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temporary</a:t>
            </a:r>
            <a:r>
              <a:rPr lang="en-US" dirty="0">
                <a:latin typeface="MinionPro-Regular"/>
              </a:rPr>
              <a:t> or permanent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reduction</a:t>
            </a:r>
            <a:r>
              <a:rPr lang="en-US" dirty="0">
                <a:latin typeface="MinionPro-Regular"/>
              </a:rPr>
              <a:t> of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stimulus </a:t>
            </a:r>
            <a:r>
              <a:rPr lang="en-US" dirty="0" smtClean="0">
                <a:latin typeface="MinionPro-Regular"/>
              </a:rPr>
              <a:t>is </a:t>
            </a:r>
            <a:r>
              <a:rPr lang="en-US" dirty="0">
                <a:latin typeface="MinionPro-Regular"/>
              </a:rPr>
              <a:t>referred to as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detraining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Most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children</a:t>
            </a:r>
            <a:r>
              <a:rPr lang="en-US" dirty="0">
                <a:latin typeface="MinionPro-Regular"/>
              </a:rPr>
              <a:t> and adolescents </a:t>
            </a:r>
            <a:r>
              <a:rPr lang="en-US" dirty="0" smtClean="0">
                <a:latin typeface="MinionPro-Regular"/>
              </a:rPr>
              <a:t>will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undergo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periods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reduced</a:t>
            </a:r>
            <a:r>
              <a:rPr lang="en-US" dirty="0">
                <a:latin typeface="MinionPro-Regular"/>
              </a:rPr>
              <a:t> training because of </a:t>
            </a:r>
            <a:r>
              <a:rPr lang="en-US" dirty="0" smtClean="0">
                <a:latin typeface="MinionPro-Regular"/>
              </a:rPr>
              <a:t>program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design factors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travel</a:t>
            </a:r>
            <a:r>
              <a:rPr lang="en-US" dirty="0">
                <a:latin typeface="MinionPro-Regular"/>
              </a:rPr>
              <a:t> plans, examination schedules,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school</a:t>
            </a:r>
            <a:r>
              <a:rPr lang="en-US" dirty="0">
                <a:latin typeface="MinionPro-Regular"/>
              </a:rPr>
              <a:t> vacations, </a:t>
            </a:r>
            <a:r>
              <a:rPr lang="en-US" dirty="0" smtClean="0">
                <a:latin typeface="MinionPro-Regular"/>
              </a:rPr>
              <a:t>or decreased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motivation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The concept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detraining</a:t>
            </a:r>
            <a:r>
              <a:rPr lang="en-US" dirty="0">
                <a:latin typeface="MinionPro-Regular"/>
              </a:rPr>
              <a:t>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youth is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relatively </a:t>
            </a:r>
            <a:r>
              <a:rPr lang="en-US" dirty="0" smtClean="0">
                <a:latin typeface="MinionPro-Regular"/>
              </a:rPr>
              <a:t>complex</a:t>
            </a:r>
            <a:r>
              <a:rPr lang="en-US" dirty="0">
                <a:latin typeface="MinionPro-Regular"/>
              </a:rPr>
              <a:t>, because any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loss in strength and power </a:t>
            </a:r>
            <a:r>
              <a:rPr lang="en-US" dirty="0">
                <a:latin typeface="MinionPro-Regular"/>
              </a:rPr>
              <a:t>due to </a:t>
            </a:r>
            <a:r>
              <a:rPr lang="en-US" dirty="0" smtClean="0">
                <a:latin typeface="MinionPro-Regular"/>
              </a:rPr>
              <a:t>a reduction </a:t>
            </a:r>
            <a:r>
              <a:rPr lang="en-US" dirty="0">
                <a:latin typeface="MinionPro-Regular"/>
              </a:rPr>
              <a:t>in training may be masked by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growth- related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increase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>
                <a:latin typeface="MinionPro-Regular"/>
              </a:rPr>
              <a:t>muscle performance that will occur during the detraining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8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410368"/>
            <a:ext cx="1092892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Detraining and persistence of training- induced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strength gains regressed </a:t>
            </a:r>
            <a:r>
              <a:rPr lang="en-US" dirty="0" smtClean="0">
                <a:latin typeface="MinionPro-Regular"/>
              </a:rPr>
              <a:t>towards untrained </a:t>
            </a:r>
            <a:r>
              <a:rPr lang="en-US" dirty="0">
                <a:latin typeface="MinionPro-Regular"/>
              </a:rPr>
              <a:t>control group values during the detraining period at </a:t>
            </a:r>
            <a:r>
              <a:rPr lang="en-US" dirty="0" smtClean="0">
                <a:latin typeface="MinionPro-Regular"/>
              </a:rPr>
              <a:t>a rate </a:t>
            </a:r>
            <a:r>
              <a:rPr lang="en-US" dirty="0">
                <a:latin typeface="MinionPro-Regular"/>
              </a:rPr>
              <a:t>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3% per week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It was speculated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changes in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neuromuscular </a:t>
            </a:r>
            <a:r>
              <a:rPr lang="en-US" dirty="0" smtClean="0">
                <a:latin typeface="MinionPro-Regular"/>
              </a:rPr>
              <a:t>functioning </a:t>
            </a:r>
            <a:r>
              <a:rPr lang="en-US" dirty="0">
                <a:latin typeface="MinionPro-Regular"/>
              </a:rPr>
              <a:t>and possibly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loss of motor coordination </a:t>
            </a:r>
            <a:r>
              <a:rPr lang="en-US" dirty="0" smtClean="0">
                <a:latin typeface="MinionPro-Regular"/>
              </a:rPr>
              <a:t>could be </a:t>
            </a:r>
            <a:r>
              <a:rPr lang="en-US" dirty="0">
                <a:latin typeface="MinionPro-Regular"/>
              </a:rPr>
              <a:t>at least partly responsible for the detraining </a:t>
            </a:r>
            <a:r>
              <a:rPr lang="en-US" dirty="0" smtClean="0">
                <a:latin typeface="MinionPro-Regular"/>
              </a:rPr>
              <a:t>response.</a:t>
            </a:r>
          </a:p>
          <a:p>
            <a:r>
              <a:rPr lang="en-US" dirty="0">
                <a:latin typeface="MinionPro-Regular"/>
              </a:rPr>
              <a:t>Following 8 weeks of detraining, researchers reported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greatest loss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of strength </a:t>
            </a:r>
            <a:r>
              <a:rPr lang="en-US" dirty="0">
                <a:latin typeface="MinionPro-Regular"/>
              </a:rPr>
              <a:t>and power in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pre- peak height </a:t>
            </a:r>
            <a:r>
              <a:rPr lang="en-US" dirty="0">
                <a:latin typeface="MinionPro-Regular"/>
              </a:rPr>
              <a:t>velocity (</a:t>
            </a:r>
            <a:r>
              <a:rPr lang="en-US" dirty="0" smtClean="0">
                <a:latin typeface="MinionPro-Regular"/>
              </a:rPr>
              <a:t>PHV) group </a:t>
            </a:r>
            <a:r>
              <a:rPr lang="en-US" dirty="0">
                <a:latin typeface="MinionPro-Regular"/>
              </a:rPr>
              <a:t>as compared to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mid- and post- PHV </a:t>
            </a:r>
            <a:r>
              <a:rPr lang="en-US" dirty="0">
                <a:latin typeface="MinionPro-Regular"/>
              </a:rPr>
              <a:t>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1524</Words>
  <Application>Microsoft Office PowerPoint</Application>
  <PresentationFormat>Widescreen</PresentationFormat>
  <Paragraphs>114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CronosPro-Bold</vt:lpstr>
      <vt:lpstr>MinionPro-Regular</vt:lpstr>
      <vt:lpstr>Office Theme</vt:lpstr>
      <vt:lpstr>Oxford Textbook of Children’s Sport and Exercise Medicine</vt:lpstr>
      <vt:lpstr>Resistance training</vt:lpstr>
      <vt:lpstr>Effectiveness of youth resistance training</vt:lpstr>
      <vt:lpstr>Effectiveness of youth resistance training</vt:lpstr>
      <vt:lpstr>Effectiveness of youth resistance training</vt:lpstr>
      <vt:lpstr>Effectiveness of youth resistance training</vt:lpstr>
      <vt:lpstr>Effectiveness of youth resistance training</vt:lpstr>
      <vt:lpstr>Detraining and persistence of training- induced gains</vt:lpstr>
      <vt:lpstr>Detraining and persistence of training- induced gains</vt:lpstr>
      <vt:lpstr>Detraining and persistence of training- induced gains</vt:lpstr>
      <vt:lpstr>Risks and concerns</vt:lpstr>
      <vt:lpstr>Risks and concerns</vt:lpstr>
      <vt:lpstr>Maximum strength testing</vt:lpstr>
      <vt:lpstr>Maximum strength testing</vt:lpstr>
      <vt:lpstr>Maximum strength testing</vt:lpstr>
      <vt:lpstr>Potential benefits of youth resistance training</vt:lpstr>
      <vt:lpstr>Potential benefits of youth resistance training</vt:lpstr>
      <vt:lpstr>Youth resistance- training guidelines</vt:lpstr>
      <vt:lpstr>Youth resistance- training guidelines</vt:lpstr>
      <vt:lpstr>Youth resistance- training guidelines</vt:lpstr>
      <vt:lpstr>Youth resistance- training guidelines</vt:lpstr>
      <vt:lpstr>Youth resistance- training guidelines</vt:lpstr>
      <vt:lpstr>Youth resistance- training guidelines</vt:lpstr>
      <vt:lpstr>Youth resistance- training guidelines</vt:lpstr>
      <vt:lpstr>Youth resistance- training guidelines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Textbook of Children’s Sport and Exercise Medicine</dc:title>
  <dc:creator>Mohsen</dc:creator>
  <cp:lastModifiedBy>Mohsen</cp:lastModifiedBy>
  <cp:revision>208</cp:revision>
  <dcterms:created xsi:type="dcterms:W3CDTF">2021-09-24T13:57:53Z</dcterms:created>
  <dcterms:modified xsi:type="dcterms:W3CDTF">2021-11-21T20:37:46Z</dcterms:modified>
</cp:coreProperties>
</file>