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3"/>
  </p:notesMasterIdLst>
  <p:sldIdLst>
    <p:sldId id="256" r:id="rId2"/>
    <p:sldId id="259" r:id="rId3"/>
    <p:sldId id="260" r:id="rId4"/>
    <p:sldId id="261" r:id="rId5"/>
    <p:sldId id="257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4" r:id="rId68"/>
    <p:sldId id="323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4" r:id="rId78"/>
    <p:sldId id="333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2383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0CD11-2309-484E-9240-37BE792E738F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D4FFE-093B-4BAB-A08E-73BF50A55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0126-3A44-4DB1-8934-58D591EA341A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6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F9-508A-4794-9B31-7AD3825C75F8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4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9146-532D-4811-A9B1-8B3C290424C7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6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3F2D-E5BA-429F-BA53-DD825C7F666C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8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7E04-BE2E-4542-A28B-077A9D5AD5C3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4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1ABC-F77C-4A72-BE62-927A2634642D}" type="datetime1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2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53CD-B40F-4C7B-92EA-111275DA10F7}" type="datetime1">
              <a:rPr lang="en-US" smtClean="0"/>
              <a:t>12/24/2022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5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B132-C81B-487F-AE05-6FE154BBFD61}" type="datetime1">
              <a:rPr lang="en-US" smtClean="0"/>
              <a:t>12/24/2022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3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1F12-C167-4C72-AA53-90656CF5A190}" type="datetime1">
              <a:rPr lang="en-US" smtClean="0"/>
              <a:t>12/24/2022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39BC-81A1-413B-936A-74E2781594E8}" type="datetime1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1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D899-996E-4117-8E8B-1DA5E39CDF1D}" type="datetime1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2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98CC-767A-4EA8-B45D-F7A773EFF315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2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27" y="1122363"/>
            <a:ext cx="6326909" cy="2387600"/>
          </a:xfrm>
        </p:spPr>
        <p:txBody>
          <a:bodyPr>
            <a:normAutofit/>
          </a:bodyPr>
          <a:lstStyle/>
          <a:p>
            <a:r>
              <a:rPr lang="en-US" b="1" dirty="0"/>
              <a:t>Fatigue in Sport and Exercise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4472" y="4488728"/>
            <a:ext cx="4257964" cy="1655762"/>
          </a:xfrm>
        </p:spPr>
        <p:txBody>
          <a:bodyPr>
            <a:normAutofit/>
          </a:bodyPr>
          <a:lstStyle/>
          <a:p>
            <a:r>
              <a:rPr lang="en-US" sz="2800" b="1" dirty="0"/>
              <a:t>Shaun Phillips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905" y="0"/>
            <a:ext cx="4631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57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957" y="167162"/>
            <a:ext cx="10515600" cy="875821"/>
          </a:xfrm>
        </p:spPr>
        <p:txBody>
          <a:bodyPr/>
          <a:lstStyle/>
          <a:p>
            <a:r>
              <a:rPr lang="en-US" b="1" dirty="0"/>
              <a:t>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17" y="933530"/>
            <a:ext cx="10925665" cy="5605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895719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9337" y="365125"/>
            <a:ext cx="3283133" cy="4346212"/>
          </a:xfrm>
        </p:spPr>
        <p:txBody>
          <a:bodyPr>
            <a:normAutofit/>
          </a:bodyPr>
          <a:lstStyle/>
          <a:p>
            <a:r>
              <a:rPr lang="en-US" sz="4000" b="1" i="1" dirty="0"/>
              <a:t>Classical mechanism of dehydration-induced</a:t>
            </a:r>
            <a:br>
              <a:rPr lang="en-US" sz="4000" b="1" i="1" dirty="0"/>
            </a:br>
            <a:r>
              <a:rPr lang="en-US" sz="4000" b="1" i="1" dirty="0"/>
              <a:t>performance decrement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100</a:t>
            </a:fld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4782" y="148780"/>
            <a:ext cx="8437548" cy="6572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54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Classical mechanism of dehydration-induced</a:t>
            </a:r>
            <a:br>
              <a:rPr lang="en-US" b="1" i="1" dirty="0"/>
            </a:br>
            <a:r>
              <a:rPr lang="en-US" b="1" i="1" dirty="0"/>
              <a:t>performance decrement</a:t>
            </a:r>
            <a:endParaRPr lang="en-US" sz="4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101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690688"/>
            <a:ext cx="11005457" cy="47710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Early research established an apparent ‘threshold’ </a:t>
            </a:r>
            <a:r>
              <a:rPr lang="en-US" dirty="0" err="1">
                <a:solidFill>
                  <a:srgbClr val="FF0000"/>
                </a:solidFill>
              </a:rPr>
              <a:t>hypohydration</a:t>
            </a:r>
            <a:r>
              <a:rPr lang="en-US" dirty="0"/>
              <a:t> </a:t>
            </a:r>
            <a:r>
              <a:rPr lang="en-US" dirty="0" smtClean="0"/>
              <a:t>level of </a:t>
            </a:r>
            <a:r>
              <a:rPr lang="en-US" dirty="0">
                <a:solidFill>
                  <a:srgbClr val="FF0000"/>
                </a:solidFill>
              </a:rPr>
              <a:t>2% body mass</a:t>
            </a:r>
            <a:r>
              <a:rPr lang="en-US" dirty="0"/>
              <a:t>, above which </a:t>
            </a:r>
            <a:r>
              <a:rPr lang="en-US" dirty="0">
                <a:solidFill>
                  <a:srgbClr val="FF0000"/>
                </a:solidFill>
              </a:rPr>
              <a:t>aerobic</a:t>
            </a:r>
            <a:r>
              <a:rPr lang="en-US" dirty="0"/>
              <a:t> exercise performance is </a:t>
            </a:r>
            <a:r>
              <a:rPr lang="en-US" dirty="0">
                <a:solidFill>
                  <a:srgbClr val="FF0000"/>
                </a:solidFill>
              </a:rPr>
              <a:t>impaired</a:t>
            </a:r>
            <a:r>
              <a:rPr lang="en-US" dirty="0"/>
              <a:t>.</a:t>
            </a:r>
          </a:p>
          <a:p>
            <a:r>
              <a:rPr lang="en-US" dirty="0"/>
              <a:t>This threshold has become established as a </a:t>
            </a:r>
            <a:r>
              <a:rPr lang="en-US" dirty="0">
                <a:solidFill>
                  <a:srgbClr val="FF0000"/>
                </a:solidFill>
              </a:rPr>
              <a:t>cornerstone of fluid </a:t>
            </a:r>
            <a:r>
              <a:rPr lang="en-US" dirty="0" smtClean="0">
                <a:solidFill>
                  <a:srgbClr val="FF0000"/>
                </a:solidFill>
              </a:rPr>
              <a:t>intake </a:t>
            </a:r>
            <a:r>
              <a:rPr lang="en-US" dirty="0" smtClean="0"/>
              <a:t>recommendations </a:t>
            </a:r>
            <a:r>
              <a:rPr lang="en-US" dirty="0"/>
              <a:t>and guidelines</a:t>
            </a:r>
            <a:r>
              <a:rPr lang="en-US" dirty="0" smtClean="0"/>
              <a:t>.</a:t>
            </a:r>
          </a:p>
          <a:p>
            <a:r>
              <a:rPr lang="en-US" i="1" dirty="0">
                <a:solidFill>
                  <a:srgbClr val="FF0000"/>
                </a:solidFill>
              </a:rPr>
              <a:t>Marino</a:t>
            </a:r>
            <a:r>
              <a:rPr lang="en-US" i="1" dirty="0"/>
              <a:t> </a:t>
            </a:r>
            <a:r>
              <a:rPr lang="en-US" dirty="0"/>
              <a:t>et </a:t>
            </a:r>
            <a:r>
              <a:rPr lang="en-US" dirty="0" smtClean="0"/>
              <a:t>al.</a:t>
            </a:r>
            <a:r>
              <a:rPr lang="en-US" i="1" dirty="0" smtClean="0"/>
              <a:t> </a:t>
            </a:r>
            <a:r>
              <a:rPr lang="en-US" dirty="0"/>
              <a:t>These authors found that ingesting no fluid during </a:t>
            </a:r>
            <a:r>
              <a:rPr lang="en-US" dirty="0" smtClean="0">
                <a:solidFill>
                  <a:srgbClr val="FF0000"/>
                </a:solidFill>
              </a:rPr>
              <a:t>60 minutes </a:t>
            </a:r>
            <a:r>
              <a:rPr lang="en-US" dirty="0">
                <a:solidFill>
                  <a:srgbClr val="FF0000"/>
                </a:solidFill>
              </a:rPr>
              <a:t>of self-paced high-intensity cycling </a:t>
            </a:r>
            <a:r>
              <a:rPr lang="en-US" dirty="0"/>
              <a:t>in moderate (</a:t>
            </a:r>
            <a:r>
              <a:rPr lang="en-US" dirty="0" err="1" smtClean="0"/>
              <a:t>hypohydration</a:t>
            </a:r>
            <a:r>
              <a:rPr lang="en-US" dirty="0" smtClean="0"/>
              <a:t> 1.7</a:t>
            </a:r>
            <a:r>
              <a:rPr lang="en-US" dirty="0"/>
              <a:t>% BM) or warm (</a:t>
            </a:r>
            <a:r>
              <a:rPr lang="en-US" dirty="0" err="1"/>
              <a:t>hypohydration</a:t>
            </a:r>
            <a:r>
              <a:rPr lang="en-US" dirty="0"/>
              <a:t> 2.1% BM) conditions </a:t>
            </a:r>
            <a:r>
              <a:rPr lang="en-US" dirty="0">
                <a:solidFill>
                  <a:srgbClr val="FF0000"/>
                </a:solidFill>
              </a:rPr>
              <a:t>did not </a:t>
            </a:r>
            <a:r>
              <a:rPr lang="en-US" dirty="0" smtClean="0">
                <a:solidFill>
                  <a:srgbClr val="FF0000"/>
                </a:solidFill>
              </a:rPr>
              <a:t>impair performance</a:t>
            </a:r>
            <a:r>
              <a:rPr lang="en-US" dirty="0" smtClean="0"/>
              <a:t> </a:t>
            </a:r>
            <a:r>
              <a:rPr lang="en-US" dirty="0"/>
              <a:t>compared with consuming enough fluid to maintain BM.</a:t>
            </a:r>
          </a:p>
          <a:p>
            <a:r>
              <a:rPr lang="en-US" dirty="0"/>
              <a:t>Interestingly, the authors provided evidence to </a:t>
            </a:r>
            <a:r>
              <a:rPr lang="en-US" dirty="0">
                <a:solidFill>
                  <a:srgbClr val="FF0000"/>
                </a:solidFill>
              </a:rPr>
              <a:t>suggest</a:t>
            </a:r>
            <a:r>
              <a:rPr lang="en-US" dirty="0"/>
              <a:t> that the </a:t>
            </a:r>
            <a:r>
              <a:rPr lang="en-US" dirty="0" smtClean="0">
                <a:solidFill>
                  <a:srgbClr val="FF0000"/>
                </a:solidFill>
              </a:rPr>
              <a:t>neuromuscular system </a:t>
            </a:r>
            <a:r>
              <a:rPr lang="en-US" dirty="0">
                <a:solidFill>
                  <a:srgbClr val="FF0000"/>
                </a:solidFill>
              </a:rPr>
              <a:t>altered muscle recruitment </a:t>
            </a:r>
            <a:r>
              <a:rPr lang="en-US" dirty="0"/>
              <a:t>in response to </a:t>
            </a:r>
            <a:r>
              <a:rPr lang="en-US" dirty="0">
                <a:solidFill>
                  <a:srgbClr val="FF0000"/>
                </a:solidFill>
              </a:rPr>
              <a:t>different hydration </a:t>
            </a:r>
            <a:r>
              <a:rPr lang="en-US" dirty="0" smtClean="0">
                <a:solidFill>
                  <a:srgbClr val="FF0000"/>
                </a:solidFill>
              </a:rPr>
              <a:t>levels</a:t>
            </a:r>
            <a:r>
              <a:rPr lang="en-US" dirty="0" smtClean="0"/>
              <a:t>, thereby </a:t>
            </a:r>
            <a:r>
              <a:rPr lang="en-US" dirty="0"/>
              <a:t>enabling a similar performance level despite differences in </a:t>
            </a:r>
            <a:r>
              <a:rPr lang="en-US" dirty="0" smtClean="0"/>
              <a:t>hydration status</a:t>
            </a:r>
            <a:r>
              <a:rPr lang="en-US" dirty="0"/>
              <a:t>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1707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Classical mechanism of dehydration-induced</a:t>
            </a:r>
            <a:br>
              <a:rPr lang="en-US" b="1" i="1" dirty="0"/>
            </a:br>
            <a:r>
              <a:rPr lang="en-US" b="1" i="1" dirty="0"/>
              <a:t>performance decrement</a:t>
            </a:r>
            <a:endParaRPr lang="en-US" sz="4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102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690688"/>
            <a:ext cx="11005457" cy="4771071"/>
          </a:xfrm>
        </p:spPr>
        <p:txBody>
          <a:bodyPr>
            <a:normAutofit/>
          </a:bodyPr>
          <a:lstStyle/>
          <a:p>
            <a:r>
              <a:rPr lang="en-US" i="1" dirty="0"/>
              <a:t>Nolte </a:t>
            </a:r>
            <a:r>
              <a:rPr lang="en-US" dirty="0"/>
              <a:t>et </a:t>
            </a:r>
            <a:r>
              <a:rPr lang="en-US" dirty="0" smtClean="0"/>
              <a:t>al.</a:t>
            </a:r>
            <a:r>
              <a:rPr lang="en-US" i="1" dirty="0" smtClean="0"/>
              <a:t> </a:t>
            </a:r>
            <a:r>
              <a:rPr lang="en-US" dirty="0"/>
              <a:t>This study was a little different to some of the other </a:t>
            </a:r>
            <a:r>
              <a:rPr lang="en-US" dirty="0" smtClean="0"/>
              <a:t>hydration research</a:t>
            </a:r>
            <a:r>
              <a:rPr lang="en-US" dirty="0"/>
              <a:t>, as it </a:t>
            </a:r>
            <a:r>
              <a:rPr lang="en-US" dirty="0">
                <a:solidFill>
                  <a:srgbClr val="FF0000"/>
                </a:solidFill>
              </a:rPr>
              <a:t>investigated</a:t>
            </a:r>
            <a:r>
              <a:rPr lang="en-US" dirty="0"/>
              <a:t> the </a:t>
            </a:r>
            <a:r>
              <a:rPr lang="en-US" dirty="0">
                <a:solidFill>
                  <a:srgbClr val="FF0000"/>
                </a:solidFill>
              </a:rPr>
              <a:t>relationship between fluid intake and time </a:t>
            </a:r>
            <a:r>
              <a:rPr lang="en-US" dirty="0" smtClean="0">
                <a:solidFill>
                  <a:srgbClr val="FF0000"/>
                </a:solidFill>
              </a:rPr>
              <a:t>to complete </a:t>
            </a:r>
            <a:r>
              <a:rPr lang="en-US" dirty="0">
                <a:solidFill>
                  <a:srgbClr val="FF0000"/>
                </a:solidFill>
              </a:rPr>
              <a:t>a 14.5 km march in soldiers</a:t>
            </a:r>
            <a:r>
              <a:rPr lang="en-US" dirty="0"/>
              <a:t>. Interestingly, </a:t>
            </a:r>
            <a:r>
              <a:rPr lang="en-US" dirty="0">
                <a:solidFill>
                  <a:srgbClr val="FF0000"/>
                </a:solidFill>
              </a:rPr>
              <a:t>no relationship </a:t>
            </a:r>
            <a:r>
              <a:rPr lang="en-US" dirty="0" smtClean="0"/>
              <a:t>between fluid </a:t>
            </a:r>
            <a:r>
              <a:rPr lang="en-US" dirty="0"/>
              <a:t>intake and exercise time, or BM loss and exercise time, was found.</a:t>
            </a:r>
          </a:p>
          <a:p>
            <a:r>
              <a:rPr lang="en-US" dirty="0"/>
              <a:t>Furthermore, the </a:t>
            </a:r>
            <a:r>
              <a:rPr lang="en-US" dirty="0">
                <a:solidFill>
                  <a:srgbClr val="FF0000"/>
                </a:solidFill>
              </a:rPr>
              <a:t>soldiers’ hydration status was maintained </a:t>
            </a:r>
            <a:r>
              <a:rPr lang="en-US" dirty="0"/>
              <a:t>despite BM </a:t>
            </a:r>
            <a:r>
              <a:rPr lang="en-US" dirty="0" smtClean="0"/>
              <a:t>losses of </a:t>
            </a:r>
            <a:r>
              <a:rPr lang="en-US" dirty="0">
                <a:solidFill>
                  <a:srgbClr val="FF0000"/>
                </a:solidFill>
              </a:rPr>
              <a:t>around 2%</a:t>
            </a:r>
            <a:r>
              <a:rPr lang="en-US" dirty="0"/>
              <a:t>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0195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Classical mechanism of dehydration-induced</a:t>
            </a:r>
            <a:br>
              <a:rPr lang="en-US" b="1" i="1" dirty="0"/>
            </a:br>
            <a:r>
              <a:rPr lang="en-US" b="1" i="1" dirty="0"/>
              <a:t>performance decrement</a:t>
            </a:r>
            <a:endParaRPr lang="en-US" sz="4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103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690688"/>
            <a:ext cx="11005457" cy="4771071"/>
          </a:xfrm>
        </p:spPr>
        <p:txBody>
          <a:bodyPr>
            <a:normAutofit/>
          </a:bodyPr>
          <a:lstStyle/>
          <a:p>
            <a:r>
              <a:rPr lang="en-US" i="1" dirty="0" err="1"/>
              <a:t>Zouhal</a:t>
            </a:r>
            <a:r>
              <a:rPr lang="en-US" i="1" dirty="0"/>
              <a:t> </a:t>
            </a:r>
            <a:r>
              <a:rPr lang="en-US" dirty="0"/>
              <a:t>et </a:t>
            </a:r>
            <a:r>
              <a:rPr lang="en-US" dirty="0" smtClean="0"/>
              <a:t>al. This </a:t>
            </a:r>
            <a:r>
              <a:rPr lang="en-US" dirty="0"/>
              <a:t>study investigated the </a:t>
            </a:r>
            <a:r>
              <a:rPr lang="en-US" dirty="0">
                <a:solidFill>
                  <a:srgbClr val="FF0000"/>
                </a:solidFill>
              </a:rPr>
              <a:t>relationship between </a:t>
            </a:r>
            <a:r>
              <a:rPr lang="en-US" dirty="0" smtClean="0">
                <a:solidFill>
                  <a:srgbClr val="FF0000"/>
                </a:solidFill>
              </a:rPr>
              <a:t>BM change </a:t>
            </a:r>
            <a:r>
              <a:rPr lang="en-US" dirty="0">
                <a:solidFill>
                  <a:srgbClr val="FF0000"/>
                </a:solidFill>
              </a:rPr>
              <a:t>(as an indicator of hydration) and marathon finishing time</a:t>
            </a:r>
            <a:r>
              <a:rPr lang="en-US" dirty="0"/>
              <a:t>. </a:t>
            </a:r>
            <a:r>
              <a:rPr lang="en-US" dirty="0" smtClean="0"/>
              <a:t>The authors </a:t>
            </a:r>
            <a:r>
              <a:rPr lang="en-US" dirty="0"/>
              <a:t>found that the </a:t>
            </a:r>
            <a:r>
              <a:rPr lang="en-US" dirty="0">
                <a:solidFill>
                  <a:srgbClr val="FF0000"/>
                </a:solidFill>
              </a:rPr>
              <a:t>greater the BM loss</a:t>
            </a:r>
            <a:r>
              <a:rPr lang="en-US" dirty="0"/>
              <a:t>, the </a:t>
            </a:r>
            <a:r>
              <a:rPr lang="en-US" dirty="0">
                <a:solidFill>
                  <a:srgbClr val="FF0000"/>
                </a:solidFill>
              </a:rPr>
              <a:t>faster the marathon </a:t>
            </a:r>
            <a:r>
              <a:rPr lang="en-US" dirty="0" smtClean="0">
                <a:solidFill>
                  <a:srgbClr val="FF0000"/>
                </a:solidFill>
              </a:rPr>
              <a:t>finishing </a:t>
            </a:r>
            <a:r>
              <a:rPr lang="en-US" dirty="0" smtClean="0"/>
              <a:t>time</a:t>
            </a:r>
            <a:r>
              <a:rPr lang="en-US" dirty="0"/>
              <a:t>. Put another way, the people who lost more weight, and therefore </a:t>
            </a:r>
            <a:r>
              <a:rPr lang="en-US" dirty="0" smtClean="0"/>
              <a:t>were, perhaps</a:t>
            </a:r>
            <a:r>
              <a:rPr lang="en-US" dirty="0"/>
              <a:t>, more </a:t>
            </a:r>
            <a:r>
              <a:rPr lang="en-US" dirty="0" err="1"/>
              <a:t>hypohydrated</a:t>
            </a:r>
            <a:r>
              <a:rPr lang="en-US" dirty="0"/>
              <a:t>, tended to perform better than those </a:t>
            </a:r>
            <a:r>
              <a:rPr lang="en-US" dirty="0" smtClean="0"/>
              <a:t>who maintained </a:t>
            </a:r>
            <a:r>
              <a:rPr lang="en-US" dirty="0"/>
              <a:t>a stable hydration status or who drank more fluid than they </a:t>
            </a:r>
            <a:r>
              <a:rPr lang="en-US" dirty="0" smtClean="0"/>
              <a:t>lost during </a:t>
            </a:r>
            <a:r>
              <a:rPr lang="en-US" dirty="0"/>
              <a:t>the run</a:t>
            </a:r>
            <a:r>
              <a:rPr lang="en-US" dirty="0" smtClean="0"/>
              <a:t>.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0935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Classical mechanism of dehydration-induced</a:t>
            </a:r>
            <a:br>
              <a:rPr lang="en-US" b="1" i="1" dirty="0"/>
            </a:br>
            <a:r>
              <a:rPr lang="en-US" b="1" i="1" dirty="0"/>
              <a:t>performance decrement</a:t>
            </a:r>
            <a:endParaRPr lang="en-US" sz="4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104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690688"/>
            <a:ext cx="11005457" cy="4771071"/>
          </a:xfrm>
        </p:spPr>
        <p:txBody>
          <a:bodyPr>
            <a:normAutofit/>
          </a:bodyPr>
          <a:lstStyle/>
          <a:p>
            <a:r>
              <a:rPr lang="en-US" i="1" dirty="0"/>
              <a:t>Overall </a:t>
            </a:r>
            <a:r>
              <a:rPr lang="en-US" i="1" dirty="0" smtClean="0"/>
              <a:t>summary: </a:t>
            </a:r>
            <a:r>
              <a:rPr lang="en-US" dirty="0"/>
              <a:t>The research studies discussed above, and others </a:t>
            </a:r>
            <a:r>
              <a:rPr lang="en-US" dirty="0" smtClean="0"/>
              <a:t>that have </a:t>
            </a:r>
            <a:r>
              <a:rPr lang="en-US" dirty="0"/>
              <a:t>found </a:t>
            </a:r>
            <a:r>
              <a:rPr lang="en-US" dirty="0">
                <a:solidFill>
                  <a:srgbClr val="FF0000"/>
                </a:solidFill>
              </a:rPr>
              <a:t>either no effect or a minimal effect </a:t>
            </a:r>
            <a:r>
              <a:rPr lang="en-US" dirty="0"/>
              <a:t>of dehydration on </a:t>
            </a:r>
            <a:r>
              <a:rPr lang="en-US" dirty="0" smtClean="0"/>
              <a:t>exercise performance.</a:t>
            </a:r>
          </a:p>
          <a:p>
            <a:r>
              <a:rPr lang="en-US" dirty="0">
                <a:solidFill>
                  <a:srgbClr val="FF0000"/>
                </a:solidFill>
              </a:rPr>
              <a:t>Studies using self-paced exercise </a:t>
            </a:r>
            <a:r>
              <a:rPr lang="en-US" dirty="0"/>
              <a:t>demonstrate that </a:t>
            </a:r>
            <a:r>
              <a:rPr lang="en-US" dirty="0">
                <a:solidFill>
                  <a:srgbClr val="FF0000"/>
                </a:solidFill>
              </a:rPr>
              <a:t>fluid loss does </a:t>
            </a:r>
            <a:r>
              <a:rPr lang="en-US" dirty="0" smtClean="0">
                <a:solidFill>
                  <a:srgbClr val="FF0000"/>
                </a:solidFill>
              </a:rPr>
              <a:t>not impair</a:t>
            </a:r>
            <a:r>
              <a:rPr lang="en-US" dirty="0" smtClean="0"/>
              <a:t> </a:t>
            </a:r>
            <a:r>
              <a:rPr lang="en-US" dirty="0"/>
              <a:t>exercise performance. A review of the literature further </a:t>
            </a:r>
            <a:r>
              <a:rPr lang="en-US" dirty="0" smtClean="0"/>
              <a:t>states that </a:t>
            </a:r>
            <a:r>
              <a:rPr lang="en-US" dirty="0">
                <a:solidFill>
                  <a:srgbClr val="FF0000"/>
                </a:solidFill>
              </a:rPr>
              <a:t>dehydration</a:t>
            </a:r>
            <a:r>
              <a:rPr lang="en-US" dirty="0"/>
              <a:t> only </a:t>
            </a:r>
            <a:r>
              <a:rPr lang="en-US" dirty="0">
                <a:solidFill>
                  <a:srgbClr val="FF0000"/>
                </a:solidFill>
              </a:rPr>
              <a:t>impairs exercise performance during </a:t>
            </a:r>
            <a:r>
              <a:rPr lang="en-US" dirty="0" smtClean="0">
                <a:solidFill>
                  <a:srgbClr val="FF0000"/>
                </a:solidFill>
              </a:rPr>
              <a:t>fixed </a:t>
            </a:r>
            <a:r>
              <a:rPr lang="en-US" dirty="0" smtClean="0"/>
              <a:t>workload exercise.</a:t>
            </a:r>
          </a:p>
          <a:p>
            <a:r>
              <a:rPr lang="en-US" dirty="0">
                <a:solidFill>
                  <a:srgbClr val="FF0000"/>
                </a:solidFill>
              </a:rPr>
              <a:t>Reduced body mass during exercise </a:t>
            </a:r>
            <a:r>
              <a:rPr lang="en-US" dirty="0"/>
              <a:t>does not necessarily mean that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person’s </a:t>
            </a:r>
            <a:r>
              <a:rPr lang="en-US" dirty="0">
                <a:solidFill>
                  <a:srgbClr val="FF0000"/>
                </a:solidFill>
              </a:rPr>
              <a:t>hydration status has been negatively affected</a:t>
            </a:r>
            <a:r>
              <a:rPr lang="en-US" dirty="0"/>
              <a:t>. </a:t>
            </a:r>
            <a:r>
              <a:rPr lang="en-US" dirty="0">
                <a:solidFill>
                  <a:srgbClr val="FF0000"/>
                </a:solidFill>
              </a:rPr>
              <a:t>Body mass </a:t>
            </a:r>
            <a:r>
              <a:rPr lang="en-US" dirty="0" smtClean="0">
                <a:solidFill>
                  <a:srgbClr val="FF0000"/>
                </a:solidFill>
              </a:rPr>
              <a:t>loss </a:t>
            </a:r>
            <a:r>
              <a:rPr lang="en-US" dirty="0" smtClean="0"/>
              <a:t>does </a:t>
            </a:r>
            <a:r>
              <a:rPr lang="en-US" dirty="0"/>
              <a:t>not necessarily </a:t>
            </a:r>
            <a:r>
              <a:rPr lang="en-US" dirty="0">
                <a:solidFill>
                  <a:srgbClr val="FF0000"/>
                </a:solidFill>
              </a:rPr>
              <a:t>equate with fluid loss</a:t>
            </a:r>
            <a:r>
              <a:rPr lang="en-US" dirty="0"/>
              <a:t>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7439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Classical mechanism of dehydration-induced</a:t>
            </a:r>
            <a:br>
              <a:rPr lang="en-US" b="1" i="1" dirty="0"/>
            </a:br>
            <a:r>
              <a:rPr lang="en-US" b="1" i="1" dirty="0"/>
              <a:t>performance decrement</a:t>
            </a:r>
            <a:endParaRPr lang="en-US" sz="4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105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690688"/>
            <a:ext cx="11005457" cy="47710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Only people with specific characteristics </a:t>
            </a:r>
            <a:r>
              <a:rPr lang="en-US" dirty="0"/>
              <a:t>may show </a:t>
            </a:r>
            <a:r>
              <a:rPr lang="en-US" dirty="0">
                <a:solidFill>
                  <a:srgbClr val="FF0000"/>
                </a:solidFill>
              </a:rPr>
              <a:t>improved</a:t>
            </a:r>
            <a:r>
              <a:rPr lang="en-US" dirty="0"/>
              <a:t> </a:t>
            </a:r>
            <a:r>
              <a:rPr lang="en-US" dirty="0" smtClean="0"/>
              <a:t>exercise performance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high levels of body mass loss</a:t>
            </a:r>
            <a:r>
              <a:rPr lang="en-US" dirty="0"/>
              <a:t>. Therefore, </a:t>
            </a:r>
            <a:r>
              <a:rPr lang="en-US" dirty="0" smtClean="0"/>
              <a:t>intentional body </a:t>
            </a:r>
            <a:r>
              <a:rPr lang="en-US" dirty="0"/>
              <a:t>mass loss should not be recommended as a general strategy </a:t>
            </a:r>
            <a:r>
              <a:rPr lang="en-US" dirty="0" smtClean="0"/>
              <a:t>for improving </a:t>
            </a:r>
            <a:r>
              <a:rPr lang="en-US" dirty="0"/>
              <a:t>performance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Hypohydration</a:t>
            </a:r>
            <a:r>
              <a:rPr lang="en-US" dirty="0"/>
              <a:t> during exercise by an average of about </a:t>
            </a:r>
            <a:r>
              <a:rPr lang="en-US" dirty="0">
                <a:solidFill>
                  <a:srgbClr val="FF0000"/>
                </a:solidFill>
              </a:rPr>
              <a:t>2.2% BM </a:t>
            </a:r>
            <a:r>
              <a:rPr lang="en-US" dirty="0" smtClean="0">
                <a:solidFill>
                  <a:srgbClr val="FF0000"/>
                </a:solidFill>
              </a:rPr>
              <a:t>does not </a:t>
            </a:r>
            <a:r>
              <a:rPr lang="en-US" dirty="0">
                <a:solidFill>
                  <a:srgbClr val="FF0000"/>
                </a:solidFill>
              </a:rPr>
              <a:t>impair</a:t>
            </a:r>
            <a:r>
              <a:rPr lang="en-US" dirty="0"/>
              <a:t> exercise </a:t>
            </a:r>
            <a:r>
              <a:rPr lang="en-US" dirty="0">
                <a:solidFill>
                  <a:srgbClr val="FF0000"/>
                </a:solidFill>
              </a:rPr>
              <a:t>performance</a:t>
            </a:r>
            <a:r>
              <a:rPr lang="en-US" dirty="0"/>
              <a:t>, and in fact may cause a </a:t>
            </a:r>
            <a:r>
              <a:rPr lang="en-US" dirty="0" smtClean="0"/>
              <a:t>performance improvement.</a:t>
            </a:r>
          </a:p>
          <a:p>
            <a:r>
              <a:rPr lang="en-US" dirty="0"/>
              <a:t>There is </a:t>
            </a:r>
            <a:r>
              <a:rPr lang="en-US" dirty="0">
                <a:solidFill>
                  <a:srgbClr val="FF0000"/>
                </a:solidFill>
              </a:rPr>
              <a:t>no relationship between percentage change </a:t>
            </a:r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BM</a:t>
            </a:r>
            <a:r>
              <a:rPr lang="en-US" dirty="0"/>
              <a:t> </a:t>
            </a:r>
            <a:r>
              <a:rPr lang="en-US" dirty="0" smtClean="0"/>
              <a:t>and percentage </a:t>
            </a:r>
            <a:r>
              <a:rPr lang="en-US" dirty="0"/>
              <a:t>change in power output during exercise.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9403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Classical mechanism of dehydration-induced</a:t>
            </a:r>
            <a:br>
              <a:rPr lang="en-US" b="1" i="1" dirty="0"/>
            </a:br>
            <a:r>
              <a:rPr lang="en-US" b="1" i="1" dirty="0"/>
              <a:t>performance decrement</a:t>
            </a:r>
            <a:endParaRPr lang="en-US" sz="4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106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690688"/>
            <a:ext cx="11005457" cy="4771071"/>
          </a:xfrm>
        </p:spPr>
        <p:txBody>
          <a:bodyPr>
            <a:normAutofit/>
          </a:bodyPr>
          <a:lstStyle/>
          <a:p>
            <a:r>
              <a:rPr lang="en-US" dirty="0"/>
              <a:t>Both exercise </a:t>
            </a:r>
            <a:r>
              <a:rPr lang="en-US" dirty="0">
                <a:solidFill>
                  <a:srgbClr val="FF0000"/>
                </a:solidFill>
              </a:rPr>
              <a:t>duration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intensity</a:t>
            </a:r>
            <a:r>
              <a:rPr lang="en-US" dirty="0"/>
              <a:t> are more </a:t>
            </a:r>
            <a:r>
              <a:rPr lang="en-US" dirty="0">
                <a:solidFill>
                  <a:srgbClr val="FF0000"/>
                </a:solidFill>
              </a:rPr>
              <a:t>important </a:t>
            </a:r>
            <a:r>
              <a:rPr lang="en-US" dirty="0" smtClean="0">
                <a:solidFill>
                  <a:srgbClr val="FF0000"/>
                </a:solidFill>
              </a:rPr>
              <a:t>determinants </a:t>
            </a:r>
            <a:r>
              <a:rPr lang="en-US" dirty="0" smtClean="0"/>
              <a:t>of </a:t>
            </a:r>
            <a:r>
              <a:rPr lang="en-US" dirty="0"/>
              <a:t>performance than </a:t>
            </a:r>
            <a:r>
              <a:rPr lang="en-US" dirty="0">
                <a:solidFill>
                  <a:srgbClr val="FF0000"/>
                </a:solidFill>
              </a:rPr>
              <a:t>dehydration</a:t>
            </a:r>
            <a:r>
              <a:rPr lang="en-US" dirty="0" smtClean="0"/>
              <a:t>.</a:t>
            </a:r>
          </a:p>
          <a:p>
            <a:r>
              <a:rPr lang="en-US" dirty="0"/>
              <a:t>There is </a:t>
            </a:r>
            <a:r>
              <a:rPr lang="en-US" dirty="0">
                <a:solidFill>
                  <a:srgbClr val="FF0000"/>
                </a:solidFill>
              </a:rPr>
              <a:t>no significant difference </a:t>
            </a:r>
            <a:r>
              <a:rPr lang="en-US" dirty="0"/>
              <a:t>in performance between exercise </a:t>
            </a:r>
            <a:r>
              <a:rPr lang="en-US" dirty="0" smtClean="0"/>
              <a:t>that results </a:t>
            </a:r>
            <a:r>
              <a:rPr lang="en-US" dirty="0"/>
              <a:t>in a </a:t>
            </a:r>
            <a:r>
              <a:rPr lang="en-US" dirty="0">
                <a:solidFill>
                  <a:srgbClr val="FF0000"/>
                </a:solidFill>
              </a:rPr>
              <a:t>BM loss of less than 2% or a BM loss of more than 2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r>
              <a:rPr lang="en-US" dirty="0" smtClean="0"/>
              <a:t>.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9659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Hyperhydration</a:t>
            </a:r>
            <a:r>
              <a:rPr lang="en-US" b="1" dirty="0"/>
              <a:t> during exercise</a:t>
            </a:r>
            <a:endParaRPr lang="en-US" sz="4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107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690688"/>
            <a:ext cx="11005457" cy="4771071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Hypervolaemia</a:t>
            </a:r>
            <a:r>
              <a:rPr lang="en-US" dirty="0" smtClean="0"/>
              <a:t> </a:t>
            </a:r>
            <a:r>
              <a:rPr lang="en-US" dirty="0"/>
              <a:t>is an </a:t>
            </a:r>
            <a:r>
              <a:rPr lang="en-US" dirty="0">
                <a:solidFill>
                  <a:srgbClr val="FF0000"/>
                </a:solidFill>
              </a:rPr>
              <a:t>abnormal increase in blood plasma </a:t>
            </a:r>
            <a:r>
              <a:rPr lang="en-US" dirty="0"/>
              <a:t>volume </a:t>
            </a:r>
            <a:r>
              <a:rPr lang="en-US" dirty="0" smtClean="0"/>
              <a:t>which can </a:t>
            </a:r>
            <a:r>
              <a:rPr lang="en-US" dirty="0"/>
              <a:t>be caused by </a:t>
            </a:r>
            <a:r>
              <a:rPr lang="en-US" dirty="0">
                <a:solidFill>
                  <a:srgbClr val="FF0000"/>
                </a:solidFill>
              </a:rPr>
              <a:t>overdrinking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Hyponatraemia</a:t>
            </a:r>
            <a:r>
              <a:rPr lang="en-US" dirty="0" smtClean="0"/>
              <a:t> </a:t>
            </a:r>
            <a:r>
              <a:rPr lang="en-US" dirty="0"/>
              <a:t>is an abnormally </a:t>
            </a:r>
            <a:r>
              <a:rPr lang="en-US" dirty="0" smtClean="0">
                <a:solidFill>
                  <a:srgbClr val="FF0000"/>
                </a:solidFill>
              </a:rPr>
              <a:t>low blood </a:t>
            </a:r>
            <a:r>
              <a:rPr lang="en-US" dirty="0">
                <a:solidFill>
                  <a:srgbClr val="FF0000"/>
                </a:solidFill>
              </a:rPr>
              <a:t>sodium level</a:t>
            </a:r>
            <a:r>
              <a:rPr lang="en-US" dirty="0"/>
              <a:t>, caused by overdrinking and/or large sweat </a:t>
            </a:r>
            <a:r>
              <a:rPr lang="en-US" dirty="0" smtClean="0"/>
              <a:t>sodium losses.</a:t>
            </a:r>
          </a:p>
          <a:p>
            <a:r>
              <a:rPr lang="en-US" b="1" dirty="0"/>
              <a:t>Increased body water content can occur for many reasons</a:t>
            </a:r>
            <a:r>
              <a:rPr lang="en-US" b="1" dirty="0" smtClean="0"/>
              <a:t>:</a:t>
            </a:r>
          </a:p>
          <a:p>
            <a:r>
              <a:rPr lang="en-US" dirty="0">
                <a:solidFill>
                  <a:srgbClr val="FF0000"/>
                </a:solidFill>
              </a:rPr>
              <a:t>Protein breakdown</a:t>
            </a:r>
            <a:r>
              <a:rPr lang="en-US" dirty="0"/>
              <a:t>, which increases both plasma proteins and </a:t>
            </a:r>
            <a:r>
              <a:rPr lang="en-US" dirty="0" smtClean="0"/>
              <a:t>plasma volume.</a:t>
            </a:r>
          </a:p>
          <a:p>
            <a:r>
              <a:rPr lang="en-US" dirty="0"/>
              <a:t>Increased plasma volume due to increased plasma </a:t>
            </a:r>
            <a:r>
              <a:rPr lang="en-US" dirty="0">
                <a:solidFill>
                  <a:srgbClr val="FF0000"/>
                </a:solidFill>
              </a:rPr>
              <a:t>sodium </a:t>
            </a:r>
            <a:r>
              <a:rPr lang="en-US" dirty="0" smtClean="0">
                <a:solidFill>
                  <a:srgbClr val="FF0000"/>
                </a:solidFill>
              </a:rPr>
              <a:t>concentration</a:t>
            </a:r>
          </a:p>
          <a:p>
            <a:r>
              <a:rPr lang="en-US" dirty="0"/>
              <a:t>Retention of sodium due to increased activity of </a:t>
            </a:r>
            <a:r>
              <a:rPr lang="en-US" dirty="0">
                <a:solidFill>
                  <a:srgbClr val="FF0000"/>
                </a:solidFill>
              </a:rPr>
              <a:t>aldosterone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Increased plasma volume due to increased activity of </a:t>
            </a:r>
            <a:r>
              <a:rPr lang="en-US" dirty="0" smtClean="0">
                <a:solidFill>
                  <a:srgbClr val="FF0000"/>
                </a:solidFill>
              </a:rPr>
              <a:t>vasopressin</a:t>
            </a:r>
          </a:p>
          <a:p>
            <a:r>
              <a:rPr lang="en-US" dirty="0"/>
              <a:t>Impairment of </a:t>
            </a:r>
            <a:r>
              <a:rPr lang="en-US" dirty="0">
                <a:solidFill>
                  <a:srgbClr val="FF0000"/>
                </a:solidFill>
              </a:rPr>
              <a:t>renal function </a:t>
            </a:r>
            <a:r>
              <a:rPr lang="en-US" dirty="0"/>
              <a:t>due to dehydration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5422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Hyperhydration</a:t>
            </a:r>
            <a:r>
              <a:rPr lang="en-US" b="1" dirty="0"/>
              <a:t> during exercise</a:t>
            </a:r>
            <a:endParaRPr lang="en-US" sz="4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108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690688"/>
            <a:ext cx="11005457" cy="4771071"/>
          </a:xfrm>
        </p:spPr>
        <p:txBody>
          <a:bodyPr>
            <a:normAutofit/>
          </a:bodyPr>
          <a:lstStyle/>
          <a:p>
            <a:r>
              <a:rPr lang="en-US" dirty="0"/>
              <a:t>Features of </a:t>
            </a:r>
            <a:r>
              <a:rPr lang="en-US" dirty="0" err="1">
                <a:solidFill>
                  <a:srgbClr val="FF0000"/>
                </a:solidFill>
              </a:rPr>
              <a:t>hyponatraemia</a:t>
            </a:r>
            <a:r>
              <a:rPr lang="en-US" dirty="0"/>
              <a:t> can range from </a:t>
            </a:r>
            <a:r>
              <a:rPr lang="en-US" dirty="0">
                <a:solidFill>
                  <a:srgbClr val="FF0000"/>
                </a:solidFill>
              </a:rPr>
              <a:t>no </a:t>
            </a:r>
            <a:r>
              <a:rPr lang="en-US" dirty="0" smtClean="0">
                <a:solidFill>
                  <a:srgbClr val="FF0000"/>
                </a:solidFill>
              </a:rPr>
              <a:t>or minimal </a:t>
            </a:r>
            <a:r>
              <a:rPr lang="en-US" dirty="0">
                <a:solidFill>
                  <a:srgbClr val="FF0000"/>
                </a:solidFill>
              </a:rPr>
              <a:t>symptoms </a:t>
            </a:r>
            <a:r>
              <a:rPr lang="en-US" dirty="0"/>
              <a:t>such as </a:t>
            </a:r>
            <a:r>
              <a:rPr lang="en-US" dirty="0">
                <a:solidFill>
                  <a:srgbClr val="FF0000"/>
                </a:solidFill>
              </a:rPr>
              <a:t>weakness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dizziness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headache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nausea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vomiting</a:t>
            </a:r>
            <a:r>
              <a:rPr lang="en-US" dirty="0"/>
              <a:t>, to serious symptoms including </a:t>
            </a:r>
            <a:r>
              <a:rPr lang="en-US" dirty="0">
                <a:solidFill>
                  <a:srgbClr val="FF0000"/>
                </a:solidFill>
              </a:rPr>
              <a:t>fluid accumulation in the </a:t>
            </a:r>
            <a:r>
              <a:rPr lang="en-US" dirty="0" smtClean="0">
                <a:solidFill>
                  <a:srgbClr val="FF0000"/>
                </a:solidFill>
              </a:rPr>
              <a:t>brain </a:t>
            </a:r>
            <a:r>
              <a:rPr lang="en-US" dirty="0" smtClean="0"/>
              <a:t>(cerebral </a:t>
            </a:r>
            <a:r>
              <a:rPr lang="en-US" dirty="0" err="1"/>
              <a:t>oedema</a:t>
            </a:r>
            <a:r>
              <a:rPr lang="en-US" dirty="0"/>
              <a:t>) leading to brain swelling, altered mental function, </a:t>
            </a:r>
            <a:r>
              <a:rPr lang="en-US" dirty="0" smtClean="0"/>
              <a:t>seizures, fluid </a:t>
            </a:r>
            <a:r>
              <a:rPr lang="en-US" dirty="0"/>
              <a:t>accumulation in the lungs (</a:t>
            </a:r>
            <a:r>
              <a:rPr lang="en-US" dirty="0">
                <a:solidFill>
                  <a:srgbClr val="FF0000"/>
                </a:solidFill>
              </a:rPr>
              <a:t>pulmonary </a:t>
            </a:r>
            <a:r>
              <a:rPr lang="en-US" dirty="0" err="1">
                <a:solidFill>
                  <a:srgbClr val="FF0000"/>
                </a:solidFill>
              </a:rPr>
              <a:t>oedema</a:t>
            </a:r>
            <a:r>
              <a:rPr lang="en-US" dirty="0"/>
              <a:t>), coma, and </a:t>
            </a:r>
            <a:r>
              <a:rPr lang="en-US" dirty="0" smtClean="0"/>
              <a:t>death.</a:t>
            </a:r>
          </a:p>
          <a:p>
            <a:r>
              <a:rPr lang="en-US" dirty="0"/>
              <a:t>The primary cause of exercise-associated </a:t>
            </a:r>
            <a:r>
              <a:rPr lang="en-US" dirty="0" err="1">
                <a:solidFill>
                  <a:srgbClr val="FF0000"/>
                </a:solidFill>
              </a:rPr>
              <a:t>hyponatraemia</a:t>
            </a:r>
            <a:r>
              <a:rPr lang="en-US" dirty="0"/>
              <a:t> is </a:t>
            </a:r>
            <a:r>
              <a:rPr lang="en-US" dirty="0" smtClean="0">
                <a:solidFill>
                  <a:srgbClr val="FF0000"/>
                </a:solidFill>
              </a:rPr>
              <a:t>overdrinking</a:t>
            </a:r>
            <a:r>
              <a:rPr lang="en-US" dirty="0" smtClean="0"/>
              <a:t> during </a:t>
            </a:r>
            <a:r>
              <a:rPr lang="en-US" dirty="0"/>
              <a:t>exercise. High sweat </a:t>
            </a:r>
            <a:r>
              <a:rPr lang="en-US" dirty="0">
                <a:solidFill>
                  <a:srgbClr val="FF0000"/>
                </a:solidFill>
              </a:rPr>
              <a:t>sodium concentrations </a:t>
            </a:r>
            <a:r>
              <a:rPr lang="en-US" dirty="0"/>
              <a:t>can also </a:t>
            </a:r>
            <a:r>
              <a:rPr lang="en-US" dirty="0" smtClean="0"/>
              <a:t>increase the </a:t>
            </a:r>
            <a:r>
              <a:rPr lang="en-US" dirty="0">
                <a:solidFill>
                  <a:srgbClr val="FF0000"/>
                </a:solidFill>
              </a:rPr>
              <a:t>risk of </a:t>
            </a:r>
            <a:r>
              <a:rPr lang="en-US" dirty="0" err="1">
                <a:solidFill>
                  <a:srgbClr val="FF0000"/>
                </a:solidFill>
              </a:rPr>
              <a:t>hyponatraemia</a:t>
            </a:r>
            <a:r>
              <a:rPr lang="en-US" dirty="0"/>
              <a:t>, as less fluid intake is required to dilute </a:t>
            </a:r>
            <a:r>
              <a:rPr lang="en-US" dirty="0" smtClean="0"/>
              <a:t>blood sodium </a:t>
            </a:r>
            <a:r>
              <a:rPr lang="en-US" dirty="0"/>
              <a:t>to dangerous levels.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9457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6645" y="12128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hyperthermia-induced </a:t>
            </a:r>
            <a:r>
              <a:rPr lang="en-US" dirty="0"/>
              <a:t>fatigue during exercise</a:t>
            </a:r>
            <a:endParaRPr lang="en-US" sz="4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109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9097" y="1242611"/>
            <a:ext cx="8133806" cy="5443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26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participant</a:t>
            </a:r>
            <a:r>
              <a:rPr lang="en-US" dirty="0"/>
              <a:t> who is </a:t>
            </a:r>
            <a:r>
              <a:rPr lang="en-US" dirty="0">
                <a:solidFill>
                  <a:srgbClr val="FF0000"/>
                </a:solidFill>
              </a:rPr>
              <a:t>no longer able </a:t>
            </a:r>
            <a:r>
              <a:rPr lang="en-US" dirty="0" smtClean="0">
                <a:solidFill>
                  <a:srgbClr val="FF0000"/>
                </a:solidFill>
              </a:rPr>
              <a:t>to maintain </a:t>
            </a:r>
            <a:r>
              <a:rPr lang="en-US" dirty="0">
                <a:solidFill>
                  <a:srgbClr val="FF0000"/>
                </a:solidFill>
              </a:rPr>
              <a:t>a given power </a:t>
            </a:r>
            <a:r>
              <a:rPr lang="en-US" dirty="0"/>
              <a:t>output during a time to </a:t>
            </a:r>
            <a:r>
              <a:rPr lang="en-US" dirty="0">
                <a:solidFill>
                  <a:srgbClr val="FF0000"/>
                </a:solidFill>
              </a:rPr>
              <a:t>exhaustion test </a:t>
            </a:r>
            <a:r>
              <a:rPr lang="en-US" dirty="0"/>
              <a:t>will </a:t>
            </a:r>
            <a:r>
              <a:rPr lang="en-US" dirty="0" smtClean="0"/>
              <a:t>often be </a:t>
            </a:r>
            <a:r>
              <a:rPr lang="en-US" dirty="0"/>
              <a:t>classified as having reached ‘</a:t>
            </a:r>
            <a:r>
              <a:rPr lang="en-US" dirty="0">
                <a:solidFill>
                  <a:srgbClr val="FF0000"/>
                </a:solidFill>
              </a:rPr>
              <a:t>exhaustion</a:t>
            </a:r>
            <a:r>
              <a:rPr lang="en-US" dirty="0"/>
              <a:t>’. However, </a:t>
            </a:r>
            <a:r>
              <a:rPr lang="en-US" dirty="0">
                <a:solidFill>
                  <a:srgbClr val="FF0000"/>
                </a:solidFill>
              </a:rPr>
              <a:t>they</a:t>
            </a:r>
            <a:r>
              <a:rPr lang="en-US" dirty="0"/>
              <a:t> may still </a:t>
            </a:r>
            <a:r>
              <a:rPr lang="en-US" dirty="0" smtClean="0"/>
              <a:t>be fully </a:t>
            </a:r>
            <a:r>
              <a:rPr lang="en-US" dirty="0"/>
              <a:t>capable of </a:t>
            </a:r>
            <a:r>
              <a:rPr lang="en-US" dirty="0">
                <a:solidFill>
                  <a:srgbClr val="FF0000"/>
                </a:solidFill>
              </a:rPr>
              <a:t>continuing exercise at a lower intensity</a:t>
            </a:r>
            <a:r>
              <a:rPr lang="en-US" dirty="0" smtClean="0"/>
              <a:t>.</a:t>
            </a:r>
          </a:p>
          <a:p>
            <a:r>
              <a:rPr lang="en-US" dirty="0"/>
              <a:t>Therefore, the concepts of </a:t>
            </a:r>
            <a:r>
              <a:rPr lang="en-US" dirty="0">
                <a:solidFill>
                  <a:srgbClr val="FF0000"/>
                </a:solidFill>
              </a:rPr>
              <a:t>fatigue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exhaustion</a:t>
            </a:r>
            <a:r>
              <a:rPr lang="en-US" dirty="0"/>
              <a:t> are different </a:t>
            </a:r>
            <a:r>
              <a:rPr lang="en-US" dirty="0" smtClean="0"/>
              <a:t>constructs that </a:t>
            </a:r>
            <a:r>
              <a:rPr lang="en-US" dirty="0">
                <a:solidFill>
                  <a:srgbClr val="FF0000"/>
                </a:solidFill>
              </a:rPr>
              <a:t>should not be confused</a:t>
            </a:r>
            <a:r>
              <a:rPr lang="en-US" dirty="0" smtClean="0"/>
              <a:t>.</a:t>
            </a:r>
          </a:p>
          <a:p>
            <a:r>
              <a:rPr lang="en-US" dirty="0"/>
              <a:t>It is important to </a:t>
            </a:r>
            <a:r>
              <a:rPr lang="en-US" dirty="0" smtClean="0"/>
              <a:t>remember that </a:t>
            </a:r>
            <a:r>
              <a:rPr lang="en-US" dirty="0"/>
              <a:t>in this book </a:t>
            </a:r>
            <a:r>
              <a:rPr lang="en-US" dirty="0">
                <a:solidFill>
                  <a:srgbClr val="FF0000"/>
                </a:solidFill>
              </a:rPr>
              <a:t>fatigue</a:t>
            </a:r>
            <a:r>
              <a:rPr lang="en-US" dirty="0"/>
              <a:t> is the focus of discussion, </a:t>
            </a:r>
            <a:r>
              <a:rPr lang="en-US" dirty="0">
                <a:solidFill>
                  <a:srgbClr val="FF0000"/>
                </a:solidFill>
              </a:rPr>
              <a:t>not exhaustion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3225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Central fatigue associated with hyperthermia</a:t>
            </a:r>
            <a:endParaRPr lang="en-US" sz="4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690688"/>
            <a:ext cx="11005457" cy="4771071"/>
          </a:xfrm>
        </p:spPr>
        <p:txBody>
          <a:bodyPr>
            <a:normAutofit/>
          </a:bodyPr>
          <a:lstStyle/>
          <a:p>
            <a:r>
              <a:rPr lang="en-US" dirty="0"/>
              <a:t>There is </a:t>
            </a:r>
            <a:r>
              <a:rPr lang="en-US" dirty="0">
                <a:solidFill>
                  <a:srgbClr val="FF0000"/>
                </a:solidFill>
              </a:rPr>
              <a:t>good evidence </a:t>
            </a:r>
            <a:r>
              <a:rPr lang="en-US" dirty="0"/>
              <a:t>to show that </a:t>
            </a:r>
            <a:r>
              <a:rPr lang="en-US" dirty="0">
                <a:solidFill>
                  <a:srgbClr val="FF0000"/>
                </a:solidFill>
              </a:rPr>
              <a:t>hyperthermia</a:t>
            </a:r>
            <a:r>
              <a:rPr lang="en-US" dirty="0"/>
              <a:t> reduces the </a:t>
            </a:r>
            <a:r>
              <a:rPr lang="en-US" dirty="0" smtClean="0"/>
              <a:t>ability to </a:t>
            </a:r>
            <a:r>
              <a:rPr lang="en-US" dirty="0">
                <a:solidFill>
                  <a:srgbClr val="FF0000"/>
                </a:solidFill>
              </a:rPr>
              <a:t>produce muscle force despite no change </a:t>
            </a:r>
            <a:r>
              <a:rPr lang="en-US" dirty="0"/>
              <a:t>in the ability of the </a:t>
            </a:r>
            <a:r>
              <a:rPr lang="en-US" dirty="0" smtClean="0"/>
              <a:t>muscle itself </a:t>
            </a:r>
            <a:r>
              <a:rPr lang="en-US" dirty="0"/>
              <a:t>to produce force. This suggests that </a:t>
            </a:r>
            <a:r>
              <a:rPr lang="en-US" dirty="0">
                <a:solidFill>
                  <a:srgbClr val="FF0000"/>
                </a:solidFill>
              </a:rPr>
              <a:t>central factors </a:t>
            </a:r>
            <a:r>
              <a:rPr lang="en-US" dirty="0"/>
              <a:t>may be </a:t>
            </a:r>
            <a:r>
              <a:rPr lang="en-US" dirty="0" smtClean="0"/>
              <a:t>more important </a:t>
            </a:r>
            <a:r>
              <a:rPr lang="en-US" dirty="0"/>
              <a:t>than </a:t>
            </a:r>
            <a:r>
              <a:rPr lang="en-US" dirty="0">
                <a:solidFill>
                  <a:srgbClr val="FF0000"/>
                </a:solidFill>
              </a:rPr>
              <a:t>peripheral factors </a:t>
            </a:r>
            <a:r>
              <a:rPr lang="en-US" dirty="0"/>
              <a:t>in hyperthermia-induced fatigue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During exercise in hyperthermia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brain metabolic rate </a:t>
            </a:r>
            <a:r>
              <a:rPr lang="en-US" dirty="0"/>
              <a:t>increases but </a:t>
            </a:r>
            <a:r>
              <a:rPr lang="en-US" dirty="0" smtClean="0"/>
              <a:t>both </a:t>
            </a:r>
            <a:r>
              <a:rPr lang="en-US" dirty="0" smtClean="0">
                <a:solidFill>
                  <a:srgbClr val="FF0000"/>
                </a:solidFill>
              </a:rPr>
              <a:t>blood </a:t>
            </a:r>
            <a:r>
              <a:rPr lang="en-US" dirty="0">
                <a:solidFill>
                  <a:srgbClr val="FF0000"/>
                </a:solidFill>
              </a:rPr>
              <a:t>flow to the brain and brain electrical activity decrease</a:t>
            </a:r>
            <a:r>
              <a:rPr lang="en-US" dirty="0"/>
              <a:t>. </a:t>
            </a:r>
            <a:r>
              <a:rPr lang="en-US" dirty="0" smtClean="0"/>
              <a:t>These changes </a:t>
            </a:r>
            <a:r>
              <a:rPr lang="en-US" dirty="0"/>
              <a:t>are associated with a </a:t>
            </a:r>
            <a:r>
              <a:rPr lang="en-US" dirty="0">
                <a:solidFill>
                  <a:srgbClr val="FF0000"/>
                </a:solidFill>
              </a:rPr>
              <a:t>progressive increase in the perception </a:t>
            </a:r>
            <a:r>
              <a:rPr lang="en-US" dirty="0" smtClean="0"/>
              <a:t>of exercise </a:t>
            </a:r>
            <a:r>
              <a:rPr lang="en-US" dirty="0"/>
              <a:t>effort, demonstrating a link between brain blood flow </a:t>
            </a:r>
            <a:r>
              <a:rPr lang="en-US" dirty="0" smtClean="0"/>
              <a:t>and function</a:t>
            </a:r>
            <a:r>
              <a:rPr lang="en-US" dirty="0"/>
              <a:t>, and exercise performance.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2293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Central fatigue associated with hyperthermia</a:t>
            </a:r>
            <a:endParaRPr lang="en-US" sz="4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690688"/>
            <a:ext cx="11005457" cy="4771071"/>
          </a:xfrm>
        </p:spPr>
        <p:txBody>
          <a:bodyPr>
            <a:normAutofit/>
          </a:bodyPr>
          <a:lstStyle/>
          <a:p>
            <a:r>
              <a:rPr lang="en-US" dirty="0"/>
              <a:t>The ‘</a:t>
            </a:r>
            <a:r>
              <a:rPr lang="en-US" dirty="0">
                <a:solidFill>
                  <a:srgbClr val="FF0000"/>
                </a:solidFill>
              </a:rPr>
              <a:t>critical</a:t>
            </a:r>
            <a:r>
              <a:rPr lang="en-US" dirty="0"/>
              <a:t>’ </a:t>
            </a:r>
            <a:r>
              <a:rPr lang="en-US" dirty="0">
                <a:solidFill>
                  <a:srgbClr val="FF0000"/>
                </a:solidFill>
              </a:rPr>
              <a:t>core temperature </a:t>
            </a:r>
            <a:r>
              <a:rPr lang="en-US" dirty="0"/>
              <a:t>of approximately </a:t>
            </a:r>
            <a:r>
              <a:rPr lang="en-US" dirty="0">
                <a:solidFill>
                  <a:srgbClr val="FF0000"/>
                </a:solidFill>
              </a:rPr>
              <a:t>40°C</a:t>
            </a:r>
            <a:r>
              <a:rPr lang="en-US" dirty="0"/>
              <a:t> is much </a:t>
            </a:r>
            <a:r>
              <a:rPr lang="en-US" dirty="0" smtClean="0"/>
              <a:t>lower than </a:t>
            </a:r>
            <a:r>
              <a:rPr lang="en-US" dirty="0"/>
              <a:t>the temperature required to </a:t>
            </a:r>
            <a:r>
              <a:rPr lang="en-US" dirty="0">
                <a:solidFill>
                  <a:srgbClr val="FF0000"/>
                </a:solidFill>
              </a:rPr>
              <a:t>cause cellular damage</a:t>
            </a:r>
            <a:r>
              <a:rPr lang="en-US" dirty="0"/>
              <a:t>. Therefore, </a:t>
            </a:r>
            <a:r>
              <a:rPr lang="en-US" dirty="0" smtClean="0"/>
              <a:t>the relevance </a:t>
            </a:r>
            <a:r>
              <a:rPr lang="en-US" dirty="0"/>
              <a:t>of this temperature as a limiting factor in exercise </a:t>
            </a:r>
            <a:r>
              <a:rPr lang="en-US" dirty="0" smtClean="0"/>
              <a:t>performance should </a:t>
            </a:r>
            <a:r>
              <a:rPr lang="en-US" dirty="0"/>
              <a:t>be </a:t>
            </a:r>
            <a:r>
              <a:rPr lang="en-US" dirty="0" smtClean="0"/>
              <a:t>questioned.</a:t>
            </a:r>
          </a:p>
          <a:p>
            <a:r>
              <a:rPr lang="en-US" dirty="0">
                <a:solidFill>
                  <a:srgbClr val="FF0000"/>
                </a:solidFill>
              </a:rPr>
              <a:t>Elevated skin temperature </a:t>
            </a:r>
            <a:r>
              <a:rPr lang="en-US" dirty="0"/>
              <a:t>increases </a:t>
            </a:r>
            <a:r>
              <a:rPr lang="en-US" dirty="0">
                <a:solidFill>
                  <a:srgbClr val="FF0000"/>
                </a:solidFill>
              </a:rPr>
              <a:t>skin blood flow </a:t>
            </a:r>
            <a:r>
              <a:rPr lang="en-US" dirty="0" smtClean="0"/>
              <a:t>requirements, potentially </a:t>
            </a:r>
            <a:r>
              <a:rPr lang="en-US" dirty="0"/>
              <a:t>impairing </a:t>
            </a:r>
            <a:r>
              <a:rPr lang="en-US" dirty="0">
                <a:solidFill>
                  <a:srgbClr val="FF0000"/>
                </a:solidFill>
              </a:rPr>
              <a:t>cardiovascular responses </a:t>
            </a:r>
            <a:r>
              <a:rPr lang="en-US" dirty="0"/>
              <a:t>to exercise. High </a:t>
            </a:r>
            <a:r>
              <a:rPr lang="en-US" dirty="0" smtClean="0"/>
              <a:t>skin temperature </a:t>
            </a:r>
            <a:r>
              <a:rPr lang="en-US" dirty="0"/>
              <a:t>may also </a:t>
            </a:r>
            <a:r>
              <a:rPr lang="en-US" dirty="0">
                <a:solidFill>
                  <a:srgbClr val="FF0000"/>
                </a:solidFill>
              </a:rPr>
              <a:t>reduce brain blood flow </a:t>
            </a:r>
            <a:r>
              <a:rPr lang="en-US" dirty="0"/>
              <a:t>and oxygen delivery.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11807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Prevalent</a:t>
            </a:r>
            <a:r>
              <a:rPr lang="fr-FR" b="1" dirty="0"/>
              <a:t> fatigue </a:t>
            </a:r>
            <a:r>
              <a:rPr lang="fr-FR" b="1" dirty="0" err="1"/>
              <a:t>theories</a:t>
            </a:r>
            <a:r>
              <a:rPr lang="fr-FR" b="1" dirty="0"/>
              <a:t>: </a:t>
            </a:r>
            <a:r>
              <a:rPr lang="fr-FR" b="1" dirty="0" err="1"/>
              <a:t>peripheral</a:t>
            </a:r>
            <a:r>
              <a:rPr lang="fr-FR" b="1" dirty="0"/>
              <a:t> and</a:t>
            </a:r>
            <a:br>
              <a:rPr lang="fr-FR" b="1" dirty="0"/>
            </a:br>
            <a:r>
              <a:rPr lang="fr-FR" b="1" dirty="0"/>
              <a:t>central fatigue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dirty="0"/>
              <a:t>Fatigue can be broadly </a:t>
            </a:r>
            <a:r>
              <a:rPr lang="en-US" dirty="0" smtClean="0"/>
              <a:t>categorized </a:t>
            </a:r>
            <a:r>
              <a:rPr lang="en-US" dirty="0"/>
              <a:t>into two types: </a:t>
            </a:r>
            <a:r>
              <a:rPr lang="en-US" dirty="0">
                <a:solidFill>
                  <a:srgbClr val="FF0000"/>
                </a:solidFill>
              </a:rPr>
              <a:t>peripheral</a:t>
            </a:r>
            <a:r>
              <a:rPr lang="en-US" dirty="0"/>
              <a:t> fatigue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central</a:t>
            </a:r>
            <a:r>
              <a:rPr lang="en-US" dirty="0" smtClean="0"/>
              <a:t> fatigue.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86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Peripheral fatigue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461" y="1418081"/>
            <a:ext cx="11676559" cy="2277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60" y="3861890"/>
            <a:ext cx="11676559" cy="2859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9492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Peripheral fatigue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18216"/>
            <a:ext cx="11084326" cy="4037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8269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4567" y="242578"/>
            <a:ext cx="10515600" cy="747238"/>
          </a:xfrm>
        </p:spPr>
        <p:txBody>
          <a:bodyPr/>
          <a:lstStyle/>
          <a:p>
            <a:r>
              <a:rPr lang="en-US" b="1" dirty="0" smtClean="0"/>
              <a:t>Central fatigue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15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57" y="1159497"/>
            <a:ext cx="11494968" cy="5438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723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Peripheral</a:t>
            </a:r>
            <a:r>
              <a:rPr lang="fr-FR" b="1" dirty="0" smtClean="0"/>
              <a:t> fatigue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Peripheral fatigue states that the sites of </a:t>
            </a:r>
            <a:r>
              <a:rPr lang="en-US" dirty="0">
                <a:solidFill>
                  <a:srgbClr val="FF0000"/>
                </a:solidFill>
              </a:rPr>
              <a:t>fatigue sit outside</a:t>
            </a:r>
            <a:r>
              <a:rPr lang="en-US" dirty="0"/>
              <a:t> of the </a:t>
            </a:r>
            <a:r>
              <a:rPr lang="en-US" dirty="0" smtClean="0"/>
              <a:t>central nervous </a:t>
            </a:r>
            <a:r>
              <a:rPr lang="en-US" dirty="0"/>
              <a:t>system (</a:t>
            </a:r>
            <a:r>
              <a:rPr lang="en-US" dirty="0">
                <a:solidFill>
                  <a:srgbClr val="FF0000"/>
                </a:solidFill>
              </a:rPr>
              <a:t>CNS</a:t>
            </a:r>
            <a:r>
              <a:rPr lang="en-US" dirty="0" smtClean="0"/>
              <a:t>).</a:t>
            </a:r>
          </a:p>
          <a:p>
            <a:r>
              <a:rPr lang="en-US" dirty="0"/>
              <a:t>More specifically, </a:t>
            </a:r>
            <a:r>
              <a:rPr lang="en-US" dirty="0">
                <a:solidFill>
                  <a:srgbClr val="FF0000"/>
                </a:solidFill>
              </a:rPr>
              <a:t>peripheral fatigue</a:t>
            </a:r>
            <a:r>
              <a:rPr lang="en-US" dirty="0"/>
              <a:t> is </a:t>
            </a:r>
            <a:r>
              <a:rPr lang="en-US" dirty="0" smtClean="0"/>
              <a:t>associated with </a:t>
            </a:r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attenuation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muscle force production </a:t>
            </a:r>
            <a:r>
              <a:rPr lang="en-US" dirty="0"/>
              <a:t>caused by a process </a:t>
            </a:r>
            <a:r>
              <a:rPr lang="en-US" dirty="0" smtClean="0"/>
              <a:t>or processes </a:t>
            </a:r>
            <a:r>
              <a:rPr lang="en-US" dirty="0"/>
              <a:t>distal to the </a:t>
            </a:r>
            <a:r>
              <a:rPr lang="en-US" dirty="0">
                <a:solidFill>
                  <a:srgbClr val="FF0000"/>
                </a:solidFill>
              </a:rPr>
              <a:t>neuromuscular </a:t>
            </a:r>
            <a:r>
              <a:rPr lang="en-US" dirty="0" smtClean="0">
                <a:solidFill>
                  <a:srgbClr val="FF0000"/>
                </a:solidFill>
              </a:rPr>
              <a:t>junction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Early </a:t>
            </a:r>
            <a:r>
              <a:rPr lang="en-US" dirty="0"/>
              <a:t>work of </a:t>
            </a:r>
            <a:r>
              <a:rPr lang="en-US" dirty="0">
                <a:solidFill>
                  <a:srgbClr val="FF0000"/>
                </a:solidFill>
              </a:rPr>
              <a:t>AV Hill </a:t>
            </a:r>
            <a:r>
              <a:rPr lang="en-US" dirty="0"/>
              <a:t>and colleagues in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1920s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Hill</a:t>
            </a:r>
            <a:r>
              <a:rPr lang="en-US" dirty="0"/>
              <a:t> conducted, immediately </a:t>
            </a:r>
            <a:r>
              <a:rPr lang="en-US" dirty="0">
                <a:solidFill>
                  <a:srgbClr val="FF0000"/>
                </a:solidFill>
              </a:rPr>
              <a:t>before termination </a:t>
            </a:r>
            <a:r>
              <a:rPr lang="en-US" dirty="0" smtClean="0"/>
              <a:t>of exercise</a:t>
            </a:r>
            <a:r>
              <a:rPr lang="en-US" dirty="0"/>
              <a:t>, the </a:t>
            </a:r>
            <a:r>
              <a:rPr lang="en-US" dirty="0">
                <a:solidFill>
                  <a:srgbClr val="FF0000"/>
                </a:solidFill>
              </a:rPr>
              <a:t>oxygen requirements </a:t>
            </a:r>
            <a:r>
              <a:rPr lang="en-US" dirty="0"/>
              <a:t>of the exercising muscles </a:t>
            </a:r>
            <a:r>
              <a:rPr lang="en-US" dirty="0">
                <a:solidFill>
                  <a:srgbClr val="FF0000"/>
                </a:solidFill>
              </a:rPr>
              <a:t>exceed </a:t>
            </a:r>
            <a:r>
              <a:rPr lang="en-US" dirty="0" smtClean="0">
                <a:solidFill>
                  <a:srgbClr val="FF0000"/>
                </a:solidFill>
              </a:rPr>
              <a:t>the capacity </a:t>
            </a:r>
            <a:r>
              <a:rPr lang="en-US" dirty="0"/>
              <a:t>of the </a:t>
            </a:r>
            <a:r>
              <a:rPr lang="en-US" dirty="0">
                <a:solidFill>
                  <a:srgbClr val="FF0000"/>
                </a:solidFill>
              </a:rPr>
              <a:t>heart</a:t>
            </a:r>
            <a:r>
              <a:rPr lang="en-US" dirty="0"/>
              <a:t> to supply that oxygen</a:t>
            </a:r>
            <a:r>
              <a:rPr lang="en-US" dirty="0" smtClean="0"/>
              <a:t>.</a:t>
            </a:r>
          </a:p>
          <a:p>
            <a:r>
              <a:rPr lang="en-US" dirty="0"/>
              <a:t>This develops an </a:t>
            </a:r>
            <a:r>
              <a:rPr lang="en-US" dirty="0" err="1" smtClean="0">
                <a:solidFill>
                  <a:srgbClr val="FF0000"/>
                </a:solidFill>
              </a:rPr>
              <a:t>anaerobiosis</a:t>
            </a:r>
            <a:r>
              <a:rPr lang="en-US" dirty="0" smtClean="0"/>
              <a:t> within </a:t>
            </a:r>
            <a:r>
              <a:rPr lang="en-US" dirty="0"/>
              <a:t>the working muscles, causing </a:t>
            </a:r>
            <a:r>
              <a:rPr lang="en-US" dirty="0">
                <a:solidFill>
                  <a:srgbClr val="FF0000"/>
                </a:solidFill>
              </a:rPr>
              <a:t>lactic acid </a:t>
            </a:r>
            <a:r>
              <a:rPr lang="en-US" dirty="0" smtClean="0"/>
              <a:t>accumulation.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39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Peripheral</a:t>
            </a:r>
            <a:r>
              <a:rPr lang="fr-FR" b="1" dirty="0" smtClean="0"/>
              <a:t> fatigue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dirty="0"/>
              <a:t>Because of </a:t>
            </a:r>
            <a:r>
              <a:rPr lang="en-US" dirty="0" smtClean="0"/>
              <a:t>this change </a:t>
            </a:r>
            <a:r>
              <a:rPr lang="en-US" dirty="0"/>
              <a:t>in the </a:t>
            </a:r>
            <a:r>
              <a:rPr lang="en-US" dirty="0">
                <a:solidFill>
                  <a:srgbClr val="FF0000"/>
                </a:solidFill>
              </a:rPr>
              <a:t>intramuscular environment</a:t>
            </a:r>
            <a:r>
              <a:rPr lang="en-US" dirty="0"/>
              <a:t>, continued </a:t>
            </a:r>
            <a:r>
              <a:rPr lang="en-US" dirty="0">
                <a:solidFill>
                  <a:srgbClr val="FF0000"/>
                </a:solidFill>
              </a:rPr>
              <a:t>contraction </a:t>
            </a:r>
            <a:r>
              <a:rPr lang="en-US" dirty="0" smtClean="0">
                <a:solidFill>
                  <a:srgbClr val="FF0000"/>
                </a:solidFill>
              </a:rPr>
              <a:t>becomes impossible </a:t>
            </a:r>
            <a:r>
              <a:rPr lang="en-US" dirty="0"/>
              <a:t>and the </a:t>
            </a:r>
            <a:r>
              <a:rPr lang="en-US" dirty="0">
                <a:solidFill>
                  <a:srgbClr val="FF0000"/>
                </a:solidFill>
              </a:rPr>
              <a:t>muscle</a:t>
            </a:r>
            <a:r>
              <a:rPr lang="en-US" dirty="0"/>
              <a:t> reaches a state of </a:t>
            </a:r>
            <a:r>
              <a:rPr lang="en-US" dirty="0">
                <a:solidFill>
                  <a:srgbClr val="FF0000"/>
                </a:solidFill>
              </a:rPr>
              <a:t>failure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Hill</a:t>
            </a:r>
            <a:r>
              <a:rPr lang="en-US" dirty="0"/>
              <a:t> interpreted, that </a:t>
            </a:r>
            <a:r>
              <a:rPr lang="en-US" dirty="0">
                <a:solidFill>
                  <a:srgbClr val="FF0000"/>
                </a:solidFill>
              </a:rPr>
              <a:t>fatigue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caused</a:t>
            </a:r>
            <a:r>
              <a:rPr lang="en-US" dirty="0"/>
              <a:t> by </a:t>
            </a:r>
            <a:r>
              <a:rPr lang="en-US" dirty="0">
                <a:solidFill>
                  <a:srgbClr val="FF0000"/>
                </a:solidFill>
              </a:rPr>
              <a:t>increased</a:t>
            </a:r>
            <a:r>
              <a:rPr lang="en-US" dirty="0"/>
              <a:t> intramuscular </a:t>
            </a:r>
            <a:r>
              <a:rPr lang="en-US" dirty="0">
                <a:solidFill>
                  <a:srgbClr val="FF0000"/>
                </a:solidFill>
              </a:rPr>
              <a:t>lactic</a:t>
            </a:r>
            <a:r>
              <a:rPr lang="en-US" dirty="0"/>
              <a:t> </a:t>
            </a:r>
            <a:r>
              <a:rPr lang="en-US" dirty="0" smtClean="0"/>
              <a:t>acid concentrations.</a:t>
            </a:r>
          </a:p>
          <a:p>
            <a:r>
              <a:rPr lang="en-US" dirty="0">
                <a:solidFill>
                  <a:srgbClr val="FF0000"/>
                </a:solidFill>
              </a:rPr>
              <a:t>Hill</a:t>
            </a:r>
            <a:r>
              <a:rPr lang="en-US" dirty="0"/>
              <a:t> </a:t>
            </a:r>
            <a:r>
              <a:rPr lang="en-US" dirty="0" smtClean="0"/>
              <a:t>and colleagues </a:t>
            </a:r>
            <a:r>
              <a:rPr lang="en-US" dirty="0"/>
              <a:t>concluded that the </a:t>
            </a:r>
            <a:r>
              <a:rPr lang="en-US" dirty="0">
                <a:solidFill>
                  <a:srgbClr val="FF0000"/>
                </a:solidFill>
              </a:rPr>
              <a:t>primary limiting factor </a:t>
            </a:r>
            <a:r>
              <a:rPr lang="en-US" dirty="0"/>
              <a:t>in exercise </a:t>
            </a:r>
            <a:r>
              <a:rPr lang="en-US" dirty="0" smtClean="0"/>
              <a:t>tolerance was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heart’s capacity to pump blood </a:t>
            </a:r>
            <a:r>
              <a:rPr lang="en-US" dirty="0"/>
              <a:t>to the active muscles.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54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Peripheral</a:t>
            </a:r>
            <a:r>
              <a:rPr lang="fr-FR" b="1" dirty="0" smtClean="0"/>
              <a:t> fatigue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dirty="0"/>
              <a:t>This </a:t>
            </a:r>
            <a:r>
              <a:rPr lang="en-US" dirty="0" smtClean="0"/>
              <a:t>theory, termed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cardiovascular/anaerobic/catastrophic model </a:t>
            </a:r>
            <a:r>
              <a:rPr lang="en-US" dirty="0"/>
              <a:t>of human </a:t>
            </a:r>
            <a:r>
              <a:rPr lang="en-US" dirty="0" smtClean="0"/>
              <a:t>exercise performance </a:t>
            </a:r>
            <a:r>
              <a:rPr lang="en-US" dirty="0"/>
              <a:t>(‘catastrophic’ due to the predicted failure of homeostatic </a:t>
            </a:r>
            <a:r>
              <a:rPr lang="en-US" dirty="0" smtClean="0"/>
              <a:t>cardiac function</a:t>
            </a:r>
            <a:r>
              <a:rPr lang="en-US" dirty="0"/>
              <a:t>), became the </a:t>
            </a:r>
            <a:r>
              <a:rPr lang="en-US" dirty="0">
                <a:solidFill>
                  <a:srgbClr val="FF0000"/>
                </a:solidFill>
              </a:rPr>
              <a:t>dominant theory </a:t>
            </a:r>
            <a:r>
              <a:rPr lang="en-US" dirty="0"/>
              <a:t>within </a:t>
            </a:r>
            <a:r>
              <a:rPr lang="en-US" dirty="0">
                <a:solidFill>
                  <a:srgbClr val="FF0000"/>
                </a:solidFill>
              </a:rPr>
              <a:t>exercise science teaching </a:t>
            </a:r>
            <a:r>
              <a:rPr lang="en-US" dirty="0" smtClean="0">
                <a:solidFill>
                  <a:srgbClr val="FF0000"/>
                </a:solidFill>
              </a:rPr>
              <a:t>and research</a:t>
            </a:r>
            <a:r>
              <a:rPr lang="en-US" dirty="0" smtClean="0"/>
              <a:t>.</a:t>
            </a:r>
          </a:p>
          <a:p>
            <a:r>
              <a:rPr lang="en-US" dirty="0"/>
              <a:t>Indeed, </a:t>
            </a:r>
            <a:r>
              <a:rPr lang="en-US" dirty="0">
                <a:solidFill>
                  <a:srgbClr val="FF0000"/>
                </a:solidFill>
              </a:rPr>
              <a:t>if exercise is limited purely by </a:t>
            </a:r>
            <a:r>
              <a:rPr lang="en-US" dirty="0" smtClean="0">
                <a:solidFill>
                  <a:srgbClr val="FF0000"/>
                </a:solidFill>
              </a:rPr>
              <a:t>attainment of </a:t>
            </a:r>
            <a:r>
              <a:rPr lang="en-US" dirty="0">
                <a:solidFill>
                  <a:srgbClr val="FF0000"/>
                </a:solidFill>
              </a:rPr>
              <a:t>a maximal cardiac output</a:t>
            </a:r>
            <a:r>
              <a:rPr lang="en-US" dirty="0"/>
              <a:t>, as Hill suggested, then </a:t>
            </a:r>
            <a:r>
              <a:rPr lang="en-US" dirty="0">
                <a:solidFill>
                  <a:srgbClr val="FF0000"/>
                </a:solidFill>
              </a:rPr>
              <a:t>psychological </a:t>
            </a:r>
            <a:r>
              <a:rPr lang="en-US" dirty="0" smtClean="0">
                <a:solidFill>
                  <a:srgbClr val="FF0000"/>
                </a:solidFill>
              </a:rPr>
              <a:t>aspects </a:t>
            </a:r>
            <a:r>
              <a:rPr lang="en-US" dirty="0" smtClean="0"/>
              <a:t>such </a:t>
            </a:r>
            <a:r>
              <a:rPr lang="en-US" dirty="0"/>
              <a:t>as motivation, focus, and confidence have no role to play in </a:t>
            </a:r>
            <a:r>
              <a:rPr lang="en-US" dirty="0" smtClean="0"/>
              <a:t>exercise performance</a:t>
            </a:r>
            <a:r>
              <a:rPr lang="en-US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10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Peripheral</a:t>
            </a:r>
            <a:r>
              <a:rPr lang="fr-FR" b="1" dirty="0" smtClean="0"/>
              <a:t> fatigue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cardiovascular/anaerobic/catastrophic model </a:t>
            </a:r>
            <a:r>
              <a:rPr lang="en-US" dirty="0"/>
              <a:t>of exercise </a:t>
            </a:r>
            <a:r>
              <a:rPr lang="en-US" dirty="0" smtClean="0"/>
              <a:t>performance </a:t>
            </a:r>
            <a:r>
              <a:rPr lang="en-US" dirty="0" smtClean="0">
                <a:solidFill>
                  <a:srgbClr val="FF0000"/>
                </a:solidFill>
              </a:rPr>
              <a:t>does </a:t>
            </a:r>
            <a:r>
              <a:rPr lang="en-US" dirty="0">
                <a:solidFill>
                  <a:srgbClr val="FF0000"/>
                </a:solidFill>
              </a:rPr>
              <a:t>not satisfactorily explain </a:t>
            </a:r>
            <a:r>
              <a:rPr lang="en-US" dirty="0"/>
              <a:t>many of the definitions of </a:t>
            </a:r>
            <a:r>
              <a:rPr lang="en-US" dirty="0" smtClean="0"/>
              <a:t>fatigue stated </a:t>
            </a:r>
            <a:r>
              <a:rPr lang="en-US" dirty="0"/>
              <a:t>in this chapter, or many of the real-world observations </a:t>
            </a:r>
            <a:r>
              <a:rPr lang="en-US" dirty="0" smtClean="0"/>
              <a:t>and sensations </a:t>
            </a:r>
            <a:r>
              <a:rPr lang="en-US" dirty="0"/>
              <a:t>experienced when a person reaches ‘fatigue’.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0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905" y="0"/>
            <a:ext cx="463116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9" y="56562"/>
            <a:ext cx="7301181" cy="5429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9576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0298" y="365125"/>
            <a:ext cx="1915886" cy="1325563"/>
          </a:xfrm>
        </p:spPr>
        <p:txBody>
          <a:bodyPr>
            <a:noAutofit/>
          </a:bodyPr>
          <a:lstStyle/>
          <a:p>
            <a:r>
              <a:rPr lang="fr-FR" sz="3200" b="1" dirty="0" err="1" smtClean="0"/>
              <a:t>Peripheral</a:t>
            </a:r>
            <a:r>
              <a:rPr lang="fr-FR" sz="3200" b="1" dirty="0" smtClean="0"/>
              <a:t> fatigue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20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6717" y="162286"/>
            <a:ext cx="10088197" cy="6308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4276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Central fatigue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3885"/>
          </a:xfrm>
        </p:spPr>
        <p:txBody>
          <a:bodyPr>
            <a:normAutofit/>
          </a:bodyPr>
          <a:lstStyle/>
          <a:p>
            <a:r>
              <a:rPr lang="en-US" dirty="0"/>
              <a:t>Whereas </a:t>
            </a:r>
            <a:r>
              <a:rPr lang="en-US" dirty="0">
                <a:solidFill>
                  <a:srgbClr val="FF0000"/>
                </a:solidFill>
              </a:rPr>
              <a:t>peripheral</a:t>
            </a:r>
            <a:r>
              <a:rPr lang="en-US" dirty="0"/>
              <a:t> fatigue occurs via processes </a:t>
            </a:r>
            <a:r>
              <a:rPr lang="en-US" dirty="0">
                <a:solidFill>
                  <a:srgbClr val="FF0000"/>
                </a:solidFill>
              </a:rPr>
              <a:t>outside of the </a:t>
            </a:r>
            <a:r>
              <a:rPr lang="en-US" dirty="0" smtClean="0">
                <a:solidFill>
                  <a:srgbClr val="FF0000"/>
                </a:solidFill>
              </a:rPr>
              <a:t>CNS</a:t>
            </a:r>
            <a:r>
              <a:rPr lang="en-US" dirty="0" smtClean="0"/>
              <a:t>, unsurprisingly </a:t>
            </a:r>
            <a:r>
              <a:rPr lang="en-US" dirty="0">
                <a:solidFill>
                  <a:srgbClr val="FF0000"/>
                </a:solidFill>
              </a:rPr>
              <a:t>central</a:t>
            </a:r>
            <a:r>
              <a:rPr lang="en-US" dirty="0"/>
              <a:t> fatigue proposes that the origin of fatigue is </a:t>
            </a:r>
            <a:r>
              <a:rPr lang="en-US" dirty="0" smtClean="0">
                <a:solidFill>
                  <a:srgbClr val="FF0000"/>
                </a:solidFill>
              </a:rPr>
              <a:t>located within </a:t>
            </a:r>
            <a:r>
              <a:rPr lang="en-US" dirty="0">
                <a:solidFill>
                  <a:srgbClr val="FF0000"/>
                </a:solidFill>
              </a:rPr>
              <a:t>the CNS</a:t>
            </a:r>
            <a:r>
              <a:rPr lang="en-US" dirty="0"/>
              <a:t>, with a </a:t>
            </a:r>
            <a:r>
              <a:rPr lang="en-US" dirty="0">
                <a:solidFill>
                  <a:srgbClr val="FF0000"/>
                </a:solidFill>
              </a:rPr>
              <a:t>loss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muscle force </a:t>
            </a:r>
            <a:r>
              <a:rPr lang="en-US" dirty="0"/>
              <a:t>occurring through </a:t>
            </a:r>
            <a:r>
              <a:rPr lang="en-US" dirty="0" smtClean="0"/>
              <a:t>processes </a:t>
            </a:r>
            <a:r>
              <a:rPr lang="en-US" dirty="0" smtClean="0">
                <a:solidFill>
                  <a:srgbClr val="FF0000"/>
                </a:solidFill>
              </a:rPr>
              <a:t>proximal </a:t>
            </a:r>
            <a:r>
              <a:rPr lang="en-US" dirty="0">
                <a:solidFill>
                  <a:srgbClr val="FF0000"/>
                </a:solidFill>
              </a:rPr>
              <a:t>to the neuromuscular junction</a:t>
            </a:r>
            <a:r>
              <a:rPr lang="en-US" dirty="0" smtClean="0"/>
              <a:t>.</a:t>
            </a:r>
          </a:p>
          <a:p>
            <a:r>
              <a:rPr lang="en-US" dirty="0"/>
              <a:t>Specifically, this </a:t>
            </a:r>
            <a:r>
              <a:rPr lang="en-US" dirty="0">
                <a:solidFill>
                  <a:srgbClr val="FF0000"/>
                </a:solidFill>
              </a:rPr>
              <a:t>refers</a:t>
            </a:r>
            <a:r>
              <a:rPr lang="en-US" dirty="0"/>
              <a:t> to </a:t>
            </a:r>
            <a:r>
              <a:rPr lang="en-US" dirty="0" smtClean="0">
                <a:solidFill>
                  <a:srgbClr val="FF0000"/>
                </a:solidFill>
              </a:rPr>
              <a:t>locations</a:t>
            </a:r>
            <a:r>
              <a:rPr lang="en-US" dirty="0" smtClean="0"/>
              <a:t> within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brain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spinal</a:t>
            </a:r>
            <a:r>
              <a:rPr lang="en-US" dirty="0"/>
              <a:t> nerves and </a:t>
            </a:r>
            <a:r>
              <a:rPr lang="en-US" dirty="0">
                <a:solidFill>
                  <a:srgbClr val="FF0000"/>
                </a:solidFill>
              </a:rPr>
              <a:t>motor</a:t>
            </a:r>
            <a:r>
              <a:rPr lang="en-US" dirty="0"/>
              <a:t> neurons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79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Several </a:t>
            </a:r>
            <a:r>
              <a:rPr lang="en-US" b="1" dirty="0"/>
              <a:t>definitions of central fatigue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3885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negative central influence</a:t>
            </a:r>
            <a:r>
              <a:rPr lang="en-US" dirty="0"/>
              <a:t> that exists despite the subject’s </a:t>
            </a:r>
            <a:r>
              <a:rPr lang="en-US" dirty="0" smtClean="0"/>
              <a:t>full motivation.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force</a:t>
            </a:r>
            <a:r>
              <a:rPr lang="en-US" dirty="0"/>
              <a:t> generated by </a:t>
            </a:r>
            <a:r>
              <a:rPr lang="en-US" dirty="0">
                <a:solidFill>
                  <a:srgbClr val="FF0000"/>
                </a:solidFill>
              </a:rPr>
              <a:t>voluntary muscular effort</a:t>
            </a:r>
            <a:r>
              <a:rPr lang="en-US" dirty="0"/>
              <a:t> that is </a:t>
            </a:r>
            <a:r>
              <a:rPr lang="en-US" dirty="0">
                <a:solidFill>
                  <a:srgbClr val="FF0000"/>
                </a:solidFill>
              </a:rPr>
              <a:t>less</a:t>
            </a:r>
            <a:r>
              <a:rPr lang="en-US" dirty="0"/>
              <a:t> than </a:t>
            </a:r>
            <a:r>
              <a:rPr lang="en-US" dirty="0" smtClean="0"/>
              <a:t>that produced </a:t>
            </a:r>
            <a:r>
              <a:rPr lang="en-US" dirty="0"/>
              <a:t>by </a:t>
            </a:r>
            <a:r>
              <a:rPr lang="en-US" dirty="0">
                <a:solidFill>
                  <a:srgbClr val="FF0000"/>
                </a:solidFill>
              </a:rPr>
              <a:t>electrical </a:t>
            </a:r>
            <a:r>
              <a:rPr lang="en-US" dirty="0" smtClean="0">
                <a:solidFill>
                  <a:srgbClr val="FF0000"/>
                </a:solidFill>
              </a:rPr>
              <a:t>stimulation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loss of contractile force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power</a:t>
            </a:r>
            <a:r>
              <a:rPr lang="en-US" dirty="0"/>
              <a:t> caused by processes </a:t>
            </a:r>
            <a:r>
              <a:rPr lang="en-US" dirty="0">
                <a:solidFill>
                  <a:srgbClr val="FF0000"/>
                </a:solidFill>
              </a:rPr>
              <a:t>proximal</a:t>
            </a:r>
            <a:r>
              <a:rPr lang="en-US" dirty="0"/>
              <a:t> </a:t>
            </a:r>
            <a:r>
              <a:rPr lang="en-US" dirty="0" smtClean="0"/>
              <a:t>to the </a:t>
            </a:r>
            <a:r>
              <a:rPr lang="en-US" dirty="0">
                <a:solidFill>
                  <a:srgbClr val="FF0000"/>
                </a:solidFill>
              </a:rPr>
              <a:t>neuromuscular </a:t>
            </a:r>
            <a:r>
              <a:rPr lang="en-US" dirty="0" smtClean="0">
                <a:solidFill>
                  <a:srgbClr val="FF0000"/>
                </a:solidFill>
              </a:rPr>
              <a:t>junction</a:t>
            </a:r>
            <a:r>
              <a:rPr lang="en-US" dirty="0" smtClean="0"/>
              <a:t>.</a:t>
            </a:r>
          </a:p>
          <a:p>
            <a:r>
              <a:rPr lang="en-US" dirty="0"/>
              <a:t>However, the </a:t>
            </a:r>
            <a:r>
              <a:rPr lang="en-US" dirty="0">
                <a:solidFill>
                  <a:srgbClr val="FF0000"/>
                </a:solidFill>
              </a:rPr>
              <a:t>definitions are all similar </a:t>
            </a:r>
            <a:r>
              <a:rPr lang="en-US" dirty="0"/>
              <a:t>in </a:t>
            </a:r>
            <a:r>
              <a:rPr lang="en-US" dirty="0" smtClean="0"/>
              <a:t>that they </a:t>
            </a:r>
            <a:r>
              <a:rPr lang="en-US" dirty="0"/>
              <a:t>provide only </a:t>
            </a:r>
            <a:r>
              <a:rPr lang="en-US" dirty="0">
                <a:solidFill>
                  <a:srgbClr val="FF0000"/>
                </a:solidFill>
              </a:rPr>
              <a:t>vague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definitions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central fatigue</a:t>
            </a:r>
            <a:r>
              <a:rPr lang="en-US" dirty="0"/>
              <a:t>, with </a:t>
            </a: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 </a:t>
            </a:r>
            <a:r>
              <a:rPr lang="en-US" dirty="0" smtClean="0"/>
              <a:t>specific information </a:t>
            </a:r>
            <a:r>
              <a:rPr lang="en-US" dirty="0"/>
              <a:t>about </a:t>
            </a:r>
            <a:r>
              <a:rPr lang="en-US" dirty="0">
                <a:solidFill>
                  <a:srgbClr val="FF0000"/>
                </a:solidFill>
              </a:rPr>
              <a:t>locations or mechanisms of impairment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50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Several </a:t>
            </a:r>
            <a:r>
              <a:rPr lang="en-US" b="1" dirty="0"/>
              <a:t>definitions of central fatigue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3885"/>
          </a:xfrm>
        </p:spPr>
        <p:txBody>
          <a:bodyPr>
            <a:normAutofit/>
          </a:bodyPr>
          <a:lstStyle/>
          <a:p>
            <a:r>
              <a:rPr lang="en-US" dirty="0"/>
              <a:t>On an </a:t>
            </a:r>
            <a:r>
              <a:rPr lang="en-US" dirty="0">
                <a:solidFill>
                  <a:srgbClr val="FF0000"/>
                </a:solidFill>
              </a:rPr>
              <a:t>examination</a:t>
            </a:r>
            <a:r>
              <a:rPr lang="en-US" dirty="0"/>
              <a:t> of what takes place in </a:t>
            </a:r>
            <a:r>
              <a:rPr lang="en-US" dirty="0">
                <a:solidFill>
                  <a:srgbClr val="FF0000"/>
                </a:solidFill>
              </a:rPr>
              <a:t>fatigue</a:t>
            </a:r>
            <a:r>
              <a:rPr lang="en-US" dirty="0"/>
              <a:t>, two series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phenomena</a:t>
            </a:r>
            <a:r>
              <a:rPr lang="en-US" dirty="0" smtClean="0"/>
              <a:t> </a:t>
            </a:r>
            <a:r>
              <a:rPr lang="en-US" dirty="0"/>
              <a:t>demand our attention. The first is the </a:t>
            </a:r>
            <a:r>
              <a:rPr lang="en-US" dirty="0">
                <a:solidFill>
                  <a:srgbClr val="FF0000"/>
                </a:solidFill>
              </a:rPr>
              <a:t>diminution</a:t>
            </a:r>
            <a:r>
              <a:rPr lang="en-US" dirty="0"/>
              <a:t> of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muscle </a:t>
            </a:r>
            <a:r>
              <a:rPr lang="en-US" dirty="0">
                <a:solidFill>
                  <a:srgbClr val="FF0000"/>
                </a:solidFill>
              </a:rPr>
              <a:t>force</a:t>
            </a:r>
            <a:r>
              <a:rPr lang="en-US" dirty="0"/>
              <a:t>. The </a:t>
            </a:r>
            <a:r>
              <a:rPr lang="en-US" dirty="0">
                <a:solidFill>
                  <a:srgbClr val="FF0000"/>
                </a:solidFill>
              </a:rPr>
              <a:t>second</a:t>
            </a:r>
            <a:r>
              <a:rPr lang="en-US" dirty="0"/>
              <a:t> is fatigue as a </a:t>
            </a:r>
            <a:r>
              <a:rPr lang="en-US" dirty="0">
                <a:solidFill>
                  <a:srgbClr val="FF0000"/>
                </a:solidFill>
              </a:rPr>
              <a:t>sensation</a:t>
            </a:r>
            <a:r>
              <a:rPr lang="en-US" dirty="0" smtClean="0"/>
              <a:t>.</a:t>
            </a:r>
          </a:p>
          <a:p>
            <a:r>
              <a:rPr lang="en-US" dirty="0"/>
              <a:t>There appear, however, to be </a:t>
            </a:r>
            <a:r>
              <a:rPr lang="en-US" dirty="0">
                <a:solidFill>
                  <a:srgbClr val="FF0000"/>
                </a:solidFill>
              </a:rPr>
              <a:t>two types of fatigue</a:t>
            </a:r>
            <a:r>
              <a:rPr lang="en-US" dirty="0"/>
              <a:t>, one arising </a:t>
            </a:r>
            <a:r>
              <a:rPr lang="en-US" dirty="0" smtClean="0"/>
              <a:t>entirely within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central nervous system</a:t>
            </a:r>
            <a:r>
              <a:rPr lang="en-US" dirty="0"/>
              <a:t>, the other in which </a:t>
            </a:r>
            <a:r>
              <a:rPr lang="en-US" dirty="0">
                <a:solidFill>
                  <a:srgbClr val="FF0000"/>
                </a:solidFill>
              </a:rPr>
              <a:t>fatigue</a:t>
            </a:r>
            <a:r>
              <a:rPr lang="en-US" dirty="0"/>
              <a:t> of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muscles</a:t>
            </a:r>
            <a:r>
              <a:rPr lang="en-US" dirty="0" smtClean="0"/>
              <a:t>.</a:t>
            </a:r>
          </a:p>
          <a:p>
            <a:r>
              <a:rPr lang="en-US" dirty="0"/>
              <a:t>The two quotes above were made in </a:t>
            </a:r>
            <a:r>
              <a:rPr lang="en-US" dirty="0">
                <a:solidFill>
                  <a:srgbClr val="FF0000"/>
                </a:solidFill>
              </a:rPr>
              <a:t>1915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1931</a:t>
            </a:r>
            <a:r>
              <a:rPr lang="en-US" dirty="0"/>
              <a:t>, respectively, </a:t>
            </a:r>
            <a:r>
              <a:rPr lang="en-US" dirty="0" smtClean="0"/>
              <a:t>indicating that </a:t>
            </a:r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awareness of the potential</a:t>
            </a:r>
            <a:r>
              <a:rPr lang="en-US" dirty="0"/>
              <a:t> for both </a:t>
            </a:r>
            <a:r>
              <a:rPr lang="en-US" dirty="0">
                <a:solidFill>
                  <a:srgbClr val="FF0000"/>
                </a:solidFill>
              </a:rPr>
              <a:t>peripheral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central</a:t>
            </a:r>
            <a:r>
              <a:rPr lang="en-US" dirty="0"/>
              <a:t> </a:t>
            </a:r>
            <a:r>
              <a:rPr lang="en-US" dirty="0" smtClean="0"/>
              <a:t>fatigue process </a:t>
            </a:r>
            <a:r>
              <a:rPr lang="en-US" dirty="0"/>
              <a:t>has existed for at </a:t>
            </a:r>
            <a:r>
              <a:rPr lang="en-US" dirty="0">
                <a:solidFill>
                  <a:srgbClr val="FF0000"/>
                </a:solidFill>
              </a:rPr>
              <a:t>least a century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87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Several </a:t>
            </a:r>
            <a:r>
              <a:rPr lang="en-US" b="1" dirty="0"/>
              <a:t>definitions of central fatigue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3885"/>
          </a:xfrm>
        </p:spPr>
        <p:txBody>
          <a:bodyPr>
            <a:normAutofit/>
          </a:bodyPr>
          <a:lstStyle/>
          <a:p>
            <a:r>
              <a:rPr lang="en-US" dirty="0"/>
              <a:t>However, the </a:t>
            </a:r>
            <a:r>
              <a:rPr lang="en-US" dirty="0">
                <a:solidFill>
                  <a:srgbClr val="FF0000"/>
                </a:solidFill>
              </a:rPr>
              <a:t>idea of a </a:t>
            </a:r>
            <a:r>
              <a:rPr lang="en-US" dirty="0" smtClean="0">
                <a:solidFill>
                  <a:srgbClr val="FF0000"/>
                </a:solidFill>
              </a:rPr>
              <a:t>central component </a:t>
            </a:r>
            <a:r>
              <a:rPr lang="en-US" dirty="0"/>
              <a:t>to the </a:t>
            </a:r>
            <a:r>
              <a:rPr lang="en-US" dirty="0">
                <a:solidFill>
                  <a:srgbClr val="FF0000"/>
                </a:solidFill>
              </a:rPr>
              <a:t>fatigue</a:t>
            </a:r>
            <a:r>
              <a:rPr lang="en-US" dirty="0"/>
              <a:t> process did not </a:t>
            </a:r>
            <a:r>
              <a:rPr lang="en-US" dirty="0">
                <a:solidFill>
                  <a:srgbClr val="FF0000"/>
                </a:solidFill>
              </a:rPr>
              <a:t>immediately become popular </a:t>
            </a:r>
            <a:r>
              <a:rPr lang="en-US" dirty="0" smtClean="0"/>
              <a:t>from a </a:t>
            </a:r>
            <a:r>
              <a:rPr lang="en-US" dirty="0"/>
              <a:t>research </a:t>
            </a:r>
            <a:r>
              <a:rPr lang="en-US" dirty="0" smtClean="0"/>
              <a:t>perspective.</a:t>
            </a:r>
          </a:p>
          <a:p>
            <a:r>
              <a:rPr lang="en-US" dirty="0">
                <a:solidFill>
                  <a:srgbClr val="FF0000"/>
                </a:solidFill>
              </a:rPr>
              <a:t>Central fatigue </a:t>
            </a:r>
            <a:r>
              <a:rPr lang="en-US" dirty="0"/>
              <a:t>as a hypothesis may </a:t>
            </a:r>
            <a:r>
              <a:rPr lang="en-US" dirty="0">
                <a:solidFill>
                  <a:srgbClr val="FF0000"/>
                </a:solidFill>
              </a:rPr>
              <a:t>not have gained traction </a:t>
            </a:r>
            <a:r>
              <a:rPr lang="en-US" dirty="0"/>
              <a:t>due to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publication</a:t>
            </a:r>
            <a:r>
              <a:rPr lang="en-US" dirty="0" smtClean="0"/>
              <a:t> </a:t>
            </a:r>
            <a:r>
              <a:rPr lang="en-US" dirty="0"/>
              <a:t>of research findings that appeared to support the </a:t>
            </a:r>
            <a:r>
              <a:rPr lang="en-US" dirty="0">
                <a:solidFill>
                  <a:srgbClr val="FF0000"/>
                </a:solidFill>
              </a:rPr>
              <a:t>theory </a:t>
            </a:r>
            <a:r>
              <a:rPr lang="en-US" dirty="0" smtClean="0">
                <a:solidFill>
                  <a:srgbClr val="FF0000"/>
                </a:solidFill>
              </a:rPr>
              <a:t>of peripheral </a:t>
            </a:r>
            <a:r>
              <a:rPr lang="en-US" dirty="0"/>
              <a:t>muscle </a:t>
            </a:r>
            <a:r>
              <a:rPr lang="en-US" dirty="0" smtClean="0"/>
              <a:t>fatigue.</a:t>
            </a:r>
          </a:p>
          <a:p>
            <a:r>
              <a:rPr lang="en-US" dirty="0"/>
              <a:t>However, </a:t>
            </a:r>
            <a:r>
              <a:rPr lang="en-US" dirty="0">
                <a:solidFill>
                  <a:srgbClr val="FF0000"/>
                </a:solidFill>
              </a:rPr>
              <a:t>it may also have </a:t>
            </a:r>
            <a:r>
              <a:rPr lang="en-US" dirty="0" smtClean="0">
                <a:solidFill>
                  <a:srgbClr val="FF0000"/>
                </a:solidFill>
              </a:rPr>
              <a:t>been due </a:t>
            </a:r>
            <a:r>
              <a:rPr lang="en-US" dirty="0">
                <a:solidFill>
                  <a:srgbClr val="FF0000"/>
                </a:solidFill>
              </a:rPr>
              <a:t>to limitations </a:t>
            </a:r>
            <a:r>
              <a:rPr lang="en-US" dirty="0"/>
              <a:t>in the ability to </a:t>
            </a:r>
            <a:r>
              <a:rPr lang="en-US" dirty="0">
                <a:solidFill>
                  <a:srgbClr val="FF0000"/>
                </a:solidFill>
              </a:rPr>
              <a:t>measure</a:t>
            </a:r>
            <a:r>
              <a:rPr lang="en-US" dirty="0"/>
              <a:t> central </a:t>
            </a:r>
            <a:r>
              <a:rPr lang="en-US" dirty="0" smtClean="0"/>
              <a:t>fatigue.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67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Several </a:t>
            </a:r>
            <a:r>
              <a:rPr lang="en-US" b="1" dirty="0"/>
              <a:t>definitions of central fatigue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388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Maintaining</a:t>
            </a:r>
            <a:r>
              <a:rPr lang="en-US" dirty="0"/>
              <a:t> a </a:t>
            </a:r>
            <a:r>
              <a:rPr lang="en-US" dirty="0">
                <a:solidFill>
                  <a:srgbClr val="FF0000"/>
                </a:solidFill>
              </a:rPr>
              <a:t>maximal CNS ‘drive</a:t>
            </a:r>
            <a:r>
              <a:rPr lang="en-US" dirty="0"/>
              <a:t>’ is </a:t>
            </a:r>
            <a:r>
              <a:rPr lang="en-US" dirty="0">
                <a:solidFill>
                  <a:srgbClr val="FF0000"/>
                </a:solidFill>
              </a:rPr>
              <a:t>difficult</a:t>
            </a:r>
            <a:r>
              <a:rPr lang="en-US" dirty="0"/>
              <a:t> and even </a:t>
            </a:r>
            <a:r>
              <a:rPr lang="en-US" dirty="0">
                <a:solidFill>
                  <a:srgbClr val="FF0000"/>
                </a:solidFill>
              </a:rPr>
              <a:t>unpleasant</a:t>
            </a:r>
            <a:r>
              <a:rPr lang="en-US" dirty="0"/>
              <a:t>, </a:t>
            </a:r>
            <a:r>
              <a:rPr lang="en-US" dirty="0" smtClean="0"/>
              <a:t>and requires </a:t>
            </a:r>
            <a:r>
              <a:rPr lang="en-US" dirty="0"/>
              <a:t>a well-</a:t>
            </a:r>
            <a:r>
              <a:rPr lang="en-US" dirty="0" err="1"/>
              <a:t>familiarised</a:t>
            </a:r>
            <a:r>
              <a:rPr lang="en-US" dirty="0"/>
              <a:t> and motivated participant to achieve it</a:t>
            </a:r>
            <a:r>
              <a:rPr lang="en-US" dirty="0" smtClean="0"/>
              <a:t>.</a:t>
            </a:r>
          </a:p>
          <a:p>
            <a:r>
              <a:rPr lang="en-US" dirty="0"/>
              <a:t>Even if a participant </a:t>
            </a:r>
            <a:r>
              <a:rPr lang="en-US" dirty="0">
                <a:solidFill>
                  <a:srgbClr val="FF0000"/>
                </a:solidFill>
              </a:rPr>
              <a:t>is well motivated</a:t>
            </a:r>
            <a:r>
              <a:rPr lang="en-US" dirty="0"/>
              <a:t>, it is </a:t>
            </a:r>
            <a:r>
              <a:rPr lang="en-US" dirty="0">
                <a:solidFill>
                  <a:srgbClr val="FF0000"/>
                </a:solidFill>
              </a:rPr>
              <a:t>not always </a:t>
            </a:r>
            <a:r>
              <a:rPr lang="en-US" dirty="0"/>
              <a:t>possible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maintain</a:t>
            </a:r>
            <a:r>
              <a:rPr lang="en-US" dirty="0" smtClean="0"/>
              <a:t> </a:t>
            </a:r>
            <a:r>
              <a:rPr lang="en-US" dirty="0"/>
              <a:t>maximal CNS drive to some muscles</a:t>
            </a:r>
            <a:r>
              <a:rPr lang="en-US" dirty="0" smtClean="0"/>
              <a:t>.</a:t>
            </a:r>
          </a:p>
          <a:p>
            <a:r>
              <a:rPr lang="en-US" dirty="0"/>
              <a:t>It is more difficult to maximally recruit all motor units during </a:t>
            </a:r>
            <a:r>
              <a:rPr lang="en-US" dirty="0" smtClean="0"/>
              <a:t>repeated maximal </a:t>
            </a:r>
            <a:r>
              <a:rPr lang="en-US" dirty="0">
                <a:solidFill>
                  <a:srgbClr val="FF0000"/>
                </a:solidFill>
              </a:rPr>
              <a:t>concentric</a:t>
            </a:r>
            <a:r>
              <a:rPr lang="en-US" dirty="0"/>
              <a:t> contractions compared with </a:t>
            </a:r>
            <a:r>
              <a:rPr lang="en-US" dirty="0">
                <a:solidFill>
                  <a:srgbClr val="FF0000"/>
                </a:solidFill>
              </a:rPr>
              <a:t>eccentric</a:t>
            </a:r>
            <a:r>
              <a:rPr lang="en-US" dirty="0"/>
              <a:t> contractions.</a:t>
            </a:r>
          </a:p>
          <a:p>
            <a:r>
              <a:rPr lang="en-US" dirty="0"/>
              <a:t>Therefore, the </a:t>
            </a:r>
            <a:r>
              <a:rPr lang="en-US" dirty="0">
                <a:solidFill>
                  <a:srgbClr val="FF0000"/>
                </a:solidFill>
              </a:rPr>
              <a:t>reported impact of central fatigue </a:t>
            </a:r>
            <a:r>
              <a:rPr lang="en-US" dirty="0"/>
              <a:t>on exercise </a:t>
            </a:r>
            <a:r>
              <a:rPr lang="en-US" dirty="0" smtClean="0"/>
              <a:t>performance may </a:t>
            </a:r>
            <a:r>
              <a:rPr lang="en-US" dirty="0"/>
              <a:t>be influenced by the </a:t>
            </a:r>
            <a:r>
              <a:rPr lang="en-US" dirty="0">
                <a:solidFill>
                  <a:srgbClr val="FF0000"/>
                </a:solidFill>
              </a:rPr>
              <a:t>specific exercise </a:t>
            </a:r>
            <a:r>
              <a:rPr lang="en-US" dirty="0"/>
              <a:t>protocols used in </a:t>
            </a:r>
            <a:r>
              <a:rPr lang="en-US" dirty="0" smtClean="0"/>
              <a:t>different research </a:t>
            </a:r>
            <a:r>
              <a:rPr lang="en-US" dirty="0"/>
              <a:t>studies.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43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Several </a:t>
            </a:r>
            <a:r>
              <a:rPr lang="en-US" b="1" dirty="0"/>
              <a:t>definitions of central fatigue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3885"/>
          </a:xfrm>
        </p:spPr>
        <p:txBody>
          <a:bodyPr>
            <a:normAutofit/>
          </a:bodyPr>
          <a:lstStyle/>
          <a:p>
            <a:r>
              <a:rPr lang="en-US" dirty="0"/>
              <a:t>These issues help to highlight some of the </a:t>
            </a:r>
            <a:r>
              <a:rPr lang="en-US" dirty="0">
                <a:solidFill>
                  <a:srgbClr val="FF0000"/>
                </a:solidFill>
              </a:rPr>
              <a:t>problems</a:t>
            </a:r>
            <a:r>
              <a:rPr lang="en-US" dirty="0"/>
              <a:t> associated with </a:t>
            </a:r>
            <a:r>
              <a:rPr lang="en-US" dirty="0" smtClean="0"/>
              <a:t>measuring central </a:t>
            </a:r>
            <a:r>
              <a:rPr lang="en-US" dirty="0"/>
              <a:t>fatigue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73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Measuring fatigue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3885"/>
          </a:xfrm>
        </p:spPr>
        <p:txBody>
          <a:bodyPr>
            <a:normAutofit/>
          </a:bodyPr>
          <a:lstStyle/>
          <a:p>
            <a:r>
              <a:rPr lang="en-US" b="1" dirty="0"/>
              <a:t>Direct methods of fatigue </a:t>
            </a:r>
            <a:r>
              <a:rPr lang="en-US" b="1" dirty="0" smtClean="0"/>
              <a:t>assessment</a:t>
            </a:r>
          </a:p>
          <a:p>
            <a:r>
              <a:rPr lang="en-US" i="1" dirty="0"/>
              <a:t>Maximal voluntary force </a:t>
            </a:r>
            <a:r>
              <a:rPr lang="en-US" i="1" dirty="0" smtClean="0"/>
              <a:t>generation/electrical stimulation</a:t>
            </a:r>
          </a:p>
          <a:p>
            <a:r>
              <a:rPr lang="en-US" dirty="0">
                <a:solidFill>
                  <a:srgbClr val="FF0000"/>
                </a:solidFill>
              </a:rPr>
              <a:t>Accurate</a:t>
            </a:r>
            <a:r>
              <a:rPr lang="en-US" dirty="0"/>
              <a:t> measurement of the </a:t>
            </a:r>
            <a:r>
              <a:rPr lang="en-US" dirty="0">
                <a:solidFill>
                  <a:srgbClr val="FF0000"/>
                </a:solidFill>
              </a:rPr>
              <a:t>force generating capacity </a:t>
            </a:r>
            <a:r>
              <a:rPr lang="en-US" dirty="0"/>
              <a:t>of muscle is </a:t>
            </a:r>
            <a:r>
              <a:rPr lang="en-US" dirty="0" smtClean="0"/>
              <a:t>crucial for </a:t>
            </a:r>
            <a:r>
              <a:rPr lang="en-US" dirty="0"/>
              <a:t>the reliable assessment of muscle </a:t>
            </a:r>
            <a:r>
              <a:rPr lang="en-US" dirty="0">
                <a:solidFill>
                  <a:srgbClr val="FF0000"/>
                </a:solidFill>
              </a:rPr>
              <a:t>fatigue</a:t>
            </a:r>
            <a:r>
              <a:rPr lang="en-US" dirty="0" smtClean="0"/>
              <a:t>.</a:t>
            </a:r>
          </a:p>
          <a:p>
            <a:r>
              <a:rPr lang="en-US" dirty="0"/>
              <a:t>The maximal isometric </a:t>
            </a:r>
            <a:r>
              <a:rPr lang="en-US" dirty="0" smtClean="0"/>
              <a:t>force production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MVC</a:t>
            </a:r>
            <a:r>
              <a:rPr lang="en-US" dirty="0"/>
              <a:t> for maximal voluntary contraction) is often used for </a:t>
            </a:r>
            <a:r>
              <a:rPr lang="en-US" dirty="0" smtClean="0"/>
              <a:t>this purpose.</a:t>
            </a:r>
          </a:p>
          <a:p>
            <a:r>
              <a:rPr lang="en-US" dirty="0">
                <a:solidFill>
                  <a:srgbClr val="FF0000"/>
                </a:solidFill>
              </a:rPr>
              <a:t>does not enable </a:t>
            </a:r>
            <a:r>
              <a:rPr lang="en-US" dirty="0" smtClean="0">
                <a:solidFill>
                  <a:srgbClr val="FF0000"/>
                </a:solidFill>
              </a:rPr>
              <a:t>dynamic </a:t>
            </a:r>
            <a:r>
              <a:rPr lang="en-US" dirty="0" smtClean="0"/>
              <a:t>contraction </a:t>
            </a:r>
            <a:r>
              <a:rPr lang="en-US" dirty="0"/>
              <a:t>of the </a:t>
            </a:r>
            <a:r>
              <a:rPr lang="en-US" dirty="0" smtClean="0"/>
              <a:t>muscle.</a:t>
            </a:r>
          </a:p>
          <a:p>
            <a:r>
              <a:rPr lang="en-US" dirty="0">
                <a:solidFill>
                  <a:srgbClr val="FF0000"/>
                </a:solidFill>
              </a:rPr>
              <a:t>Strong verbal encouragement </a:t>
            </a:r>
            <a:r>
              <a:rPr lang="en-US" dirty="0"/>
              <a:t>is provided by the investigator in an </a:t>
            </a:r>
            <a:r>
              <a:rPr lang="en-US" dirty="0" smtClean="0"/>
              <a:t>effort to </a:t>
            </a:r>
            <a:r>
              <a:rPr lang="en-US" dirty="0"/>
              <a:t>assist the participant in </a:t>
            </a:r>
            <a:r>
              <a:rPr lang="en-US" dirty="0">
                <a:solidFill>
                  <a:srgbClr val="FF0000"/>
                </a:solidFill>
              </a:rPr>
              <a:t>reaching a true maximal contraction</a:t>
            </a:r>
            <a:r>
              <a:rPr lang="en-US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32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Measuring fatigue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583885"/>
          </a:xfrm>
        </p:spPr>
        <p:txBody>
          <a:bodyPr>
            <a:normAutofit/>
          </a:bodyPr>
          <a:lstStyle/>
          <a:p>
            <a:r>
              <a:rPr lang="en-US" b="1" dirty="0"/>
              <a:t>Direct methods of fatigue </a:t>
            </a:r>
            <a:r>
              <a:rPr lang="en-US" b="1" dirty="0" smtClean="0"/>
              <a:t>assessment</a:t>
            </a:r>
          </a:p>
          <a:p>
            <a:r>
              <a:rPr lang="en-US" i="1" dirty="0"/>
              <a:t>Maximal voluntary force </a:t>
            </a:r>
            <a:r>
              <a:rPr lang="en-US" i="1" dirty="0" smtClean="0"/>
              <a:t>generation/electrical stimulation</a:t>
            </a:r>
          </a:p>
          <a:p>
            <a:r>
              <a:rPr lang="en-US" dirty="0"/>
              <a:t>For example, </a:t>
            </a:r>
            <a:r>
              <a:rPr lang="en-US" dirty="0" err="1"/>
              <a:t>Nybo</a:t>
            </a:r>
            <a:r>
              <a:rPr lang="en-US" dirty="0"/>
              <a:t> and </a:t>
            </a:r>
            <a:r>
              <a:rPr lang="en-US" dirty="0" smtClean="0"/>
              <a:t>Nielsen investigated </a:t>
            </a:r>
            <a:r>
              <a:rPr lang="en-US" dirty="0"/>
              <a:t>the influence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hyperthermia</a:t>
            </a:r>
            <a:r>
              <a:rPr lang="en-US" dirty="0" smtClean="0"/>
              <a:t> </a:t>
            </a:r>
            <a:r>
              <a:rPr lang="en-US" dirty="0"/>
              <a:t>on </a:t>
            </a:r>
            <a:r>
              <a:rPr lang="en-US" dirty="0">
                <a:solidFill>
                  <a:srgbClr val="FF0000"/>
                </a:solidFill>
              </a:rPr>
              <a:t>fatigue</a:t>
            </a:r>
            <a:r>
              <a:rPr lang="en-US" dirty="0"/>
              <a:t> following exercise at </a:t>
            </a:r>
            <a:r>
              <a:rPr lang="en-US" dirty="0">
                <a:solidFill>
                  <a:srgbClr val="FF0000"/>
                </a:solidFill>
              </a:rPr>
              <a:t>60%</a:t>
            </a:r>
            <a:r>
              <a:rPr lang="en-US" dirty="0"/>
              <a:t> VO2max until </a:t>
            </a:r>
            <a:r>
              <a:rPr lang="en-US" dirty="0" smtClean="0"/>
              <a:t>exhaustion in </a:t>
            </a:r>
            <a:r>
              <a:rPr lang="en-US" dirty="0"/>
              <a:t>temperatures of </a:t>
            </a:r>
            <a:r>
              <a:rPr lang="en-US" dirty="0">
                <a:solidFill>
                  <a:srgbClr val="FF0000"/>
                </a:solidFill>
              </a:rPr>
              <a:t>40°C and 18°C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Indicating a </a:t>
            </a:r>
            <a:r>
              <a:rPr lang="en-US" dirty="0">
                <a:solidFill>
                  <a:srgbClr val="FF0000"/>
                </a:solidFill>
              </a:rPr>
              <a:t>negative effect of hyperthermia </a:t>
            </a:r>
            <a:r>
              <a:rPr lang="en-US" dirty="0"/>
              <a:t>on force </a:t>
            </a:r>
            <a:r>
              <a:rPr lang="en-US" dirty="0" smtClean="0">
                <a:solidFill>
                  <a:srgbClr val="FF0000"/>
                </a:solidFill>
              </a:rPr>
              <a:t>production</a:t>
            </a:r>
            <a:r>
              <a:rPr lang="en-US" dirty="0" smtClean="0"/>
              <a:t> and</a:t>
            </a:r>
            <a:r>
              <a:rPr lang="en-US" dirty="0"/>
              <a:t>, hence, greater central fatigue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24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Measuring fatigue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5838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Concerns with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use of MVC </a:t>
            </a:r>
            <a:r>
              <a:rPr lang="en-US" dirty="0" smtClean="0"/>
              <a:t>for assessing fatigue</a:t>
            </a:r>
          </a:p>
          <a:p>
            <a:r>
              <a:rPr lang="en-US" dirty="0"/>
              <a:t>Force production can be </a:t>
            </a:r>
            <a:r>
              <a:rPr lang="en-US" dirty="0">
                <a:solidFill>
                  <a:srgbClr val="FF0000"/>
                </a:solidFill>
              </a:rPr>
              <a:t>limited</a:t>
            </a:r>
            <a:r>
              <a:rPr lang="en-US" dirty="0"/>
              <a:t> by the </a:t>
            </a:r>
            <a:r>
              <a:rPr lang="en-US" dirty="0" smtClean="0">
                <a:solidFill>
                  <a:srgbClr val="FF0000"/>
                </a:solidFill>
              </a:rPr>
              <a:t>voluntary effort/motivation </a:t>
            </a:r>
            <a:r>
              <a:rPr lang="en-US" dirty="0"/>
              <a:t>of the participant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Not even strong encouragement </a:t>
            </a:r>
            <a:r>
              <a:rPr lang="en-US" dirty="0" smtClean="0"/>
              <a:t>and feedback </a:t>
            </a:r>
            <a:r>
              <a:rPr lang="en-US" dirty="0">
                <a:solidFill>
                  <a:srgbClr val="FF0000"/>
                </a:solidFill>
              </a:rPr>
              <a:t>may be sufficient </a:t>
            </a:r>
            <a:r>
              <a:rPr lang="en-US" dirty="0"/>
              <a:t>to enable someone to achieve a true </a:t>
            </a:r>
            <a:r>
              <a:rPr lang="en-US" dirty="0" smtClean="0"/>
              <a:t>maximal contraction.</a:t>
            </a:r>
          </a:p>
          <a:p>
            <a:r>
              <a:rPr lang="en-US" dirty="0"/>
              <a:t>In addition, </a:t>
            </a:r>
            <a:r>
              <a:rPr lang="en-US" dirty="0">
                <a:solidFill>
                  <a:srgbClr val="FF0000"/>
                </a:solidFill>
              </a:rPr>
              <a:t>MVC</a:t>
            </a:r>
            <a:r>
              <a:rPr lang="en-US" dirty="0"/>
              <a:t> can be </a:t>
            </a:r>
            <a:r>
              <a:rPr lang="en-US" dirty="0">
                <a:solidFill>
                  <a:srgbClr val="FF0000"/>
                </a:solidFill>
              </a:rPr>
              <a:t>limited</a:t>
            </a:r>
            <a:r>
              <a:rPr lang="en-US" dirty="0"/>
              <a:t> by </a:t>
            </a:r>
            <a:r>
              <a:rPr lang="en-US" dirty="0">
                <a:solidFill>
                  <a:srgbClr val="FF0000"/>
                </a:solidFill>
              </a:rPr>
              <a:t>factors</a:t>
            </a:r>
            <a:r>
              <a:rPr lang="en-US" dirty="0"/>
              <a:t> present within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CNS</a:t>
            </a:r>
            <a:r>
              <a:rPr lang="en-US" dirty="0" smtClean="0"/>
              <a:t> </a:t>
            </a:r>
            <a:r>
              <a:rPr lang="en-US" dirty="0"/>
              <a:t>or in the </a:t>
            </a:r>
            <a:r>
              <a:rPr lang="en-US" dirty="0">
                <a:solidFill>
                  <a:srgbClr val="FF0000"/>
                </a:solidFill>
              </a:rPr>
              <a:t>periphery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Therefore</a:t>
            </a:r>
            <a:r>
              <a:rPr lang="en-US" dirty="0">
                <a:solidFill>
                  <a:srgbClr val="FF0000"/>
                </a:solidFill>
              </a:rPr>
              <a:t>, it is not possible </a:t>
            </a:r>
            <a:r>
              <a:rPr lang="en-US" dirty="0"/>
              <a:t>to clearly </a:t>
            </a:r>
            <a:r>
              <a:rPr lang="en-US" dirty="0" smtClean="0"/>
              <a:t>determine potential </a:t>
            </a:r>
            <a:r>
              <a:rPr lang="en-US" dirty="0"/>
              <a:t>mechanisms for reduced </a:t>
            </a:r>
            <a:r>
              <a:rPr lang="en-US" dirty="0" smtClean="0"/>
              <a:t>MVC.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22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56" y="33006"/>
            <a:ext cx="11264980" cy="6688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0344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Measuring fatigue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5838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Concerns with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use of MVC </a:t>
            </a:r>
            <a:r>
              <a:rPr lang="en-US" dirty="0" smtClean="0"/>
              <a:t>for assessing fatigue</a:t>
            </a:r>
          </a:p>
          <a:p>
            <a:r>
              <a:rPr lang="en-US" dirty="0" smtClean="0"/>
              <a:t>Where </a:t>
            </a:r>
            <a:r>
              <a:rPr lang="en-US" dirty="0" smtClean="0">
                <a:solidFill>
                  <a:srgbClr val="FF0000"/>
                </a:solidFill>
              </a:rPr>
              <a:t>MVC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dirty="0">
                <a:solidFill>
                  <a:srgbClr val="FF0000"/>
                </a:solidFill>
              </a:rPr>
              <a:t>maximal voluntary contraction </a:t>
            </a:r>
            <a:r>
              <a:rPr lang="en-US" dirty="0"/>
              <a:t>force and </a:t>
            </a:r>
            <a:r>
              <a:rPr lang="en-US" dirty="0">
                <a:solidFill>
                  <a:srgbClr val="FF0000"/>
                </a:solidFill>
              </a:rPr>
              <a:t>ES</a:t>
            </a:r>
            <a:r>
              <a:rPr lang="en-US" dirty="0"/>
              <a:t> is the </a:t>
            </a:r>
            <a:r>
              <a:rPr lang="en-US" dirty="0" smtClean="0">
                <a:solidFill>
                  <a:srgbClr val="FF0000"/>
                </a:solidFill>
              </a:rPr>
              <a:t>force generated </a:t>
            </a:r>
            <a:r>
              <a:rPr lang="en-US" dirty="0">
                <a:solidFill>
                  <a:srgbClr val="FF0000"/>
                </a:solidFill>
              </a:rPr>
              <a:t>by electrical stimulation</a:t>
            </a:r>
            <a:r>
              <a:rPr lang="en-US" dirty="0"/>
              <a:t>, superimposed onto the MVC (</a:t>
            </a:r>
            <a:r>
              <a:rPr lang="en-US" dirty="0" smtClean="0"/>
              <a:t>referred to </a:t>
            </a:r>
            <a:r>
              <a:rPr lang="en-US" dirty="0"/>
              <a:t>as </a:t>
            </a:r>
            <a:r>
              <a:rPr lang="en-US" dirty="0">
                <a:solidFill>
                  <a:srgbClr val="FF0000"/>
                </a:solidFill>
              </a:rPr>
              <a:t>total muscle force</a:t>
            </a:r>
            <a:r>
              <a:rPr lang="en-US" dirty="0" smtClean="0"/>
              <a:t>).</a:t>
            </a:r>
          </a:p>
          <a:p>
            <a:r>
              <a:rPr lang="en-US" dirty="0"/>
              <a:t>MVC / MVC + </a:t>
            </a:r>
            <a:r>
              <a:rPr lang="en-US" dirty="0" smtClean="0"/>
              <a:t>ES</a:t>
            </a:r>
          </a:p>
          <a:p>
            <a:r>
              <a:rPr lang="en-US" dirty="0"/>
              <a:t>Currently, </a:t>
            </a:r>
            <a:r>
              <a:rPr lang="en-US" dirty="0">
                <a:solidFill>
                  <a:srgbClr val="FF0000"/>
                </a:solidFill>
              </a:rPr>
              <a:t>MVC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ES</a:t>
            </a:r>
            <a:r>
              <a:rPr lang="en-US" dirty="0"/>
              <a:t> are the most direct methods of </a:t>
            </a:r>
            <a:r>
              <a:rPr lang="en-US" dirty="0" smtClean="0"/>
              <a:t>assessing muscle </a:t>
            </a:r>
            <a:r>
              <a:rPr lang="en-US" dirty="0">
                <a:solidFill>
                  <a:srgbClr val="FF0000"/>
                </a:solidFill>
              </a:rPr>
              <a:t>fatigue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56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9006" y="365125"/>
            <a:ext cx="3283131" cy="1325563"/>
          </a:xfrm>
        </p:spPr>
        <p:txBody>
          <a:bodyPr/>
          <a:lstStyle/>
          <a:p>
            <a:r>
              <a:rPr lang="en-US" b="1" dirty="0"/>
              <a:t>Measuring fatigue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3131" y="234496"/>
            <a:ext cx="8737243" cy="6206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18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Low-frequency fatigue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5838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Low-frequency fatigue (</a:t>
            </a:r>
            <a:r>
              <a:rPr lang="en-US" dirty="0">
                <a:solidFill>
                  <a:srgbClr val="FF0000"/>
                </a:solidFill>
              </a:rPr>
              <a:t>LFF</a:t>
            </a:r>
            <a:r>
              <a:rPr lang="en-US" dirty="0"/>
              <a:t>) is </a:t>
            </a:r>
            <a:r>
              <a:rPr lang="en-US" dirty="0" smtClean="0"/>
              <a:t>characterized </a:t>
            </a:r>
            <a:r>
              <a:rPr lang="en-US" dirty="0"/>
              <a:t>by a proportionately </a:t>
            </a:r>
            <a:r>
              <a:rPr lang="en-US" dirty="0" smtClean="0">
                <a:solidFill>
                  <a:srgbClr val="FF0000"/>
                </a:solidFill>
              </a:rPr>
              <a:t>greater loss </a:t>
            </a:r>
            <a:r>
              <a:rPr lang="en-US" dirty="0">
                <a:solidFill>
                  <a:srgbClr val="FF0000"/>
                </a:solidFill>
              </a:rPr>
              <a:t>of force during low-frequency </a:t>
            </a:r>
            <a:r>
              <a:rPr lang="en-US" dirty="0"/>
              <a:t>compared with high-frequency </a:t>
            </a:r>
            <a:r>
              <a:rPr lang="en-US" dirty="0" smtClean="0"/>
              <a:t>muscle stimulation.</a:t>
            </a:r>
          </a:p>
          <a:p>
            <a:r>
              <a:rPr lang="en-US" dirty="0"/>
              <a:t>This </a:t>
            </a:r>
            <a:r>
              <a:rPr lang="en-US" dirty="0">
                <a:solidFill>
                  <a:srgbClr val="FF0000"/>
                </a:solidFill>
              </a:rPr>
              <a:t>form</a:t>
            </a:r>
            <a:r>
              <a:rPr lang="en-US" dirty="0"/>
              <a:t> of fatigue can take </a:t>
            </a:r>
            <a:r>
              <a:rPr lang="en-US" dirty="0">
                <a:solidFill>
                  <a:srgbClr val="FF0000"/>
                </a:solidFill>
              </a:rPr>
              <a:t>hours or even days </a:t>
            </a:r>
            <a:r>
              <a:rPr lang="en-US" dirty="0"/>
              <a:t>to </a:t>
            </a:r>
            <a:r>
              <a:rPr lang="en-US" dirty="0" smtClean="0"/>
              <a:t>dissipate, and </a:t>
            </a:r>
            <a:r>
              <a:rPr lang="en-US" dirty="0"/>
              <a:t>may play a key role in the decline in muscle force </a:t>
            </a:r>
            <a:r>
              <a:rPr lang="en-US" dirty="0" smtClean="0"/>
              <a:t>production.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Low frequency fatigue </a:t>
            </a:r>
            <a:r>
              <a:rPr lang="en-US" dirty="0"/>
              <a:t>is typically interpreted by measuring </a:t>
            </a:r>
            <a:r>
              <a:rPr lang="en-US" dirty="0">
                <a:solidFill>
                  <a:srgbClr val="FF0000"/>
                </a:solidFill>
              </a:rPr>
              <a:t>torque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responses</a:t>
            </a:r>
            <a:r>
              <a:rPr lang="en-US" dirty="0"/>
              <a:t> </a:t>
            </a:r>
            <a:r>
              <a:rPr lang="en-US" dirty="0" smtClean="0"/>
              <a:t>to different </a:t>
            </a:r>
            <a:r>
              <a:rPr lang="en-US" dirty="0"/>
              <a:t>frequencies </a:t>
            </a:r>
            <a:r>
              <a:rPr lang="en-US" dirty="0">
                <a:solidFill>
                  <a:srgbClr val="FF0000"/>
                </a:solidFill>
              </a:rPr>
              <a:t>of electrical stimulation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examining changes in </a:t>
            </a:r>
            <a:r>
              <a:rPr lang="en-US" dirty="0" smtClean="0">
                <a:solidFill>
                  <a:srgbClr val="FF0000"/>
                </a:solidFill>
              </a:rPr>
              <a:t>the ratio </a:t>
            </a:r>
            <a:r>
              <a:rPr lang="en-US" dirty="0">
                <a:solidFill>
                  <a:srgbClr val="FF0000"/>
                </a:solidFill>
              </a:rPr>
              <a:t>of force production </a:t>
            </a:r>
            <a:r>
              <a:rPr lang="en-US" dirty="0"/>
              <a:t>at a given frequency (usually 20 Hz) to that at </a:t>
            </a:r>
            <a:r>
              <a:rPr lang="en-US" dirty="0" smtClean="0"/>
              <a:t>a standardized </a:t>
            </a:r>
            <a:r>
              <a:rPr lang="en-US" dirty="0"/>
              <a:t>frequency (usually 50 or 80 Hz</a:t>
            </a:r>
            <a:r>
              <a:rPr lang="en-US" dirty="0" smtClean="0"/>
              <a:t>).</a:t>
            </a:r>
          </a:p>
          <a:p>
            <a:r>
              <a:rPr lang="en-US" dirty="0">
                <a:solidFill>
                  <a:srgbClr val="FF0000"/>
                </a:solidFill>
              </a:rPr>
              <a:t>Decreases in this ratio </a:t>
            </a:r>
            <a:r>
              <a:rPr lang="en-US" dirty="0" smtClean="0"/>
              <a:t>are interpreted </a:t>
            </a:r>
            <a:r>
              <a:rPr lang="en-US" dirty="0"/>
              <a:t>as LFF.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60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Low-frequency fatigue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5838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Low-frequency fatigue </a:t>
            </a:r>
            <a:r>
              <a:rPr lang="en-US" dirty="0"/>
              <a:t>may </a:t>
            </a:r>
            <a:r>
              <a:rPr lang="en-US" dirty="0">
                <a:solidFill>
                  <a:srgbClr val="FF0000"/>
                </a:solidFill>
              </a:rPr>
              <a:t>increase</a:t>
            </a:r>
            <a:r>
              <a:rPr lang="en-US" dirty="0"/>
              <a:t> the </a:t>
            </a:r>
            <a:r>
              <a:rPr lang="en-US" dirty="0">
                <a:solidFill>
                  <a:srgbClr val="FF0000"/>
                </a:solidFill>
              </a:rPr>
              <a:t>requirement</a:t>
            </a:r>
            <a:r>
              <a:rPr lang="en-US" dirty="0"/>
              <a:t> </a:t>
            </a:r>
            <a:r>
              <a:rPr lang="en-US" dirty="0" smtClean="0"/>
              <a:t>for greater </a:t>
            </a:r>
            <a:r>
              <a:rPr lang="en-US" dirty="0">
                <a:solidFill>
                  <a:srgbClr val="FF0000"/>
                </a:solidFill>
              </a:rPr>
              <a:t>CNS</a:t>
            </a:r>
            <a:r>
              <a:rPr lang="en-US" dirty="0"/>
              <a:t> activation to elicit a given muscle </a:t>
            </a:r>
            <a:r>
              <a:rPr lang="en-US" dirty="0" smtClean="0"/>
              <a:t>force.</a:t>
            </a:r>
          </a:p>
          <a:p>
            <a:r>
              <a:rPr lang="en-US" dirty="0">
                <a:solidFill>
                  <a:srgbClr val="FF0000"/>
                </a:solidFill>
              </a:rPr>
              <a:t>Consequently</a:t>
            </a:r>
            <a:r>
              <a:rPr lang="en-US" dirty="0"/>
              <a:t>, </a:t>
            </a:r>
            <a:r>
              <a:rPr lang="en-US" dirty="0" smtClean="0"/>
              <a:t>this could </a:t>
            </a:r>
            <a:r>
              <a:rPr lang="en-US" dirty="0"/>
              <a:t>cause an </a:t>
            </a:r>
            <a:r>
              <a:rPr lang="en-US" dirty="0">
                <a:solidFill>
                  <a:srgbClr val="FF0000"/>
                </a:solidFill>
              </a:rPr>
              <a:t>increase in effort perception </a:t>
            </a:r>
            <a:r>
              <a:rPr lang="en-US" dirty="0"/>
              <a:t>for a </a:t>
            </a:r>
            <a:r>
              <a:rPr lang="en-US" dirty="0">
                <a:solidFill>
                  <a:srgbClr val="FF0000"/>
                </a:solidFill>
              </a:rPr>
              <a:t>given force </a:t>
            </a:r>
            <a:r>
              <a:rPr lang="en-US" dirty="0" smtClean="0">
                <a:solidFill>
                  <a:srgbClr val="FF0000"/>
                </a:solidFill>
              </a:rPr>
              <a:t>production</a:t>
            </a:r>
            <a:r>
              <a:rPr lang="en-US" dirty="0" smtClean="0"/>
              <a:t>, potentially </a:t>
            </a:r>
            <a:r>
              <a:rPr lang="en-US" dirty="0"/>
              <a:t>contributing to the development of </a:t>
            </a:r>
            <a:r>
              <a:rPr lang="en-US" dirty="0">
                <a:solidFill>
                  <a:srgbClr val="FF0000"/>
                </a:solidFill>
              </a:rPr>
              <a:t>central fatigue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Low-frequency fatigue </a:t>
            </a:r>
            <a:r>
              <a:rPr lang="en-US" dirty="0"/>
              <a:t>has been reported during </a:t>
            </a:r>
            <a:r>
              <a:rPr lang="en-US" dirty="0">
                <a:solidFill>
                  <a:srgbClr val="FF0000"/>
                </a:solidFill>
              </a:rPr>
              <a:t>high-intensity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submaximal</a:t>
            </a:r>
            <a:r>
              <a:rPr lang="en-US" dirty="0" smtClean="0"/>
              <a:t> exercise, </a:t>
            </a:r>
            <a:r>
              <a:rPr lang="en-US" dirty="0"/>
              <a:t>and therefore has the </a:t>
            </a:r>
            <a:r>
              <a:rPr lang="en-US" dirty="0">
                <a:solidFill>
                  <a:srgbClr val="FF0000"/>
                </a:solidFill>
              </a:rPr>
              <a:t>potential</a:t>
            </a:r>
            <a:r>
              <a:rPr lang="en-US" dirty="0"/>
              <a:t> to be used as a </a:t>
            </a:r>
            <a:r>
              <a:rPr lang="en-US" dirty="0" smtClean="0"/>
              <a:t>fatigue measure </a:t>
            </a:r>
            <a:r>
              <a:rPr lang="en-US" dirty="0"/>
              <a:t>during a variety of exercise scenarios.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97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Low-frequency fatigue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5838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Assessment of LFF </a:t>
            </a:r>
            <a:r>
              <a:rPr lang="en-US" dirty="0"/>
              <a:t>is of course </a:t>
            </a:r>
            <a:r>
              <a:rPr lang="en-US" dirty="0" smtClean="0"/>
              <a:t>limited in </a:t>
            </a:r>
            <a:r>
              <a:rPr lang="en-US" dirty="0"/>
              <a:t>its applicability by the </a:t>
            </a:r>
            <a:r>
              <a:rPr lang="en-US" dirty="0">
                <a:solidFill>
                  <a:srgbClr val="FF0000"/>
                </a:solidFill>
              </a:rPr>
              <a:t>requirement to use laboratory-based ES </a:t>
            </a:r>
            <a:r>
              <a:rPr lang="en-US" dirty="0"/>
              <a:t>on a </a:t>
            </a:r>
            <a:r>
              <a:rPr lang="en-US" dirty="0" smtClean="0">
                <a:solidFill>
                  <a:srgbClr val="FF0000"/>
                </a:solidFill>
              </a:rPr>
              <a:t>small amount </a:t>
            </a:r>
            <a:r>
              <a:rPr lang="en-US" dirty="0">
                <a:solidFill>
                  <a:srgbClr val="FF0000"/>
                </a:solidFill>
              </a:rPr>
              <a:t>of muscle </a:t>
            </a:r>
            <a:r>
              <a:rPr lang="en-US" dirty="0"/>
              <a:t>mass during exercise that is </a:t>
            </a:r>
            <a:r>
              <a:rPr lang="en-US" dirty="0">
                <a:solidFill>
                  <a:srgbClr val="FF0000"/>
                </a:solidFill>
              </a:rPr>
              <a:t>not representative of </a:t>
            </a:r>
            <a:r>
              <a:rPr lang="en-US" dirty="0" smtClean="0">
                <a:solidFill>
                  <a:srgbClr val="FF0000"/>
                </a:solidFill>
              </a:rPr>
              <a:t>most sporting</a:t>
            </a:r>
            <a:r>
              <a:rPr lang="en-US" dirty="0" smtClean="0"/>
              <a:t> </a:t>
            </a:r>
            <a:r>
              <a:rPr lang="en-US" dirty="0"/>
              <a:t>situations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Many of the techniques </a:t>
            </a:r>
            <a:r>
              <a:rPr lang="en-US" dirty="0"/>
              <a:t>commonly used to </a:t>
            </a:r>
            <a:r>
              <a:rPr lang="en-US" dirty="0">
                <a:solidFill>
                  <a:srgbClr val="FF0000"/>
                </a:solidFill>
              </a:rPr>
              <a:t>measure fatigue </a:t>
            </a:r>
            <a:r>
              <a:rPr lang="en-US" dirty="0" smtClean="0"/>
              <a:t>during exercise </a:t>
            </a:r>
            <a:r>
              <a:rPr lang="en-US" dirty="0"/>
              <a:t>are </a:t>
            </a:r>
            <a:r>
              <a:rPr lang="en-US" dirty="0">
                <a:solidFill>
                  <a:srgbClr val="FF0000"/>
                </a:solidFill>
              </a:rPr>
              <a:t>limited</a:t>
            </a:r>
            <a:r>
              <a:rPr lang="en-US" dirty="0"/>
              <a:t> in their ability to </a:t>
            </a:r>
            <a:r>
              <a:rPr lang="en-US" dirty="0">
                <a:solidFill>
                  <a:srgbClr val="FF0000"/>
                </a:solidFill>
              </a:rPr>
              <a:t>measure fatigue </a:t>
            </a:r>
            <a:r>
              <a:rPr lang="en-US" dirty="0"/>
              <a:t>during </a:t>
            </a:r>
            <a:r>
              <a:rPr lang="en-US" dirty="0" smtClean="0">
                <a:solidFill>
                  <a:srgbClr val="FF0000"/>
                </a:solidFill>
              </a:rPr>
              <a:t>real-world</a:t>
            </a:r>
            <a:r>
              <a:rPr lang="en-US" dirty="0" smtClean="0"/>
              <a:t> sport-specific </a:t>
            </a:r>
            <a:r>
              <a:rPr lang="en-US" dirty="0"/>
              <a:t>activities.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46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Indirect methods of fatigue assessment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583885"/>
          </a:xfrm>
        </p:spPr>
        <p:txBody>
          <a:bodyPr>
            <a:normAutofit/>
          </a:bodyPr>
          <a:lstStyle/>
          <a:p>
            <a:r>
              <a:rPr lang="en-US" b="1" i="1" dirty="0"/>
              <a:t>Endurance time (‘time to exhaustion</a:t>
            </a:r>
            <a:r>
              <a:rPr lang="en-US" b="1" i="1" dirty="0" smtClean="0"/>
              <a:t>’)</a:t>
            </a:r>
            <a:endParaRPr lang="fa-IR" b="1" i="1" dirty="0" smtClean="0"/>
          </a:p>
          <a:p>
            <a:r>
              <a:rPr lang="en-US" dirty="0"/>
              <a:t>Many research studies have </a:t>
            </a:r>
            <a:r>
              <a:rPr lang="en-US" dirty="0" smtClean="0"/>
              <a:t>utilized </a:t>
            </a:r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endurance test</a:t>
            </a:r>
            <a:r>
              <a:rPr lang="en-US" dirty="0"/>
              <a:t>, commonly </a:t>
            </a:r>
            <a:r>
              <a:rPr lang="en-US" dirty="0" smtClean="0"/>
              <a:t>known as </a:t>
            </a:r>
            <a:r>
              <a:rPr lang="en-US" dirty="0"/>
              <a:t>a time to </a:t>
            </a:r>
            <a:r>
              <a:rPr lang="en-US" dirty="0">
                <a:solidFill>
                  <a:srgbClr val="FF0000"/>
                </a:solidFill>
              </a:rPr>
              <a:t>exhaustion test</a:t>
            </a:r>
            <a:r>
              <a:rPr lang="en-US" dirty="0"/>
              <a:t>, to assess and/or quantify fatigue, particularly </a:t>
            </a:r>
            <a:r>
              <a:rPr lang="en-US" dirty="0" smtClean="0"/>
              <a:t>the influence </a:t>
            </a:r>
            <a:r>
              <a:rPr lang="en-US" dirty="0"/>
              <a:t>of an intervention on the development of </a:t>
            </a:r>
            <a:r>
              <a:rPr lang="en-US" dirty="0" smtClean="0"/>
              <a:t>fatigue.</a:t>
            </a:r>
          </a:p>
          <a:p>
            <a:r>
              <a:rPr lang="en-US" dirty="0"/>
              <a:t>Use of </a:t>
            </a:r>
            <a:r>
              <a:rPr lang="en-US" dirty="0" smtClean="0"/>
              <a:t>these tests </a:t>
            </a:r>
            <a:r>
              <a:rPr lang="en-US" dirty="0"/>
              <a:t>is partly based on the </a:t>
            </a:r>
            <a:r>
              <a:rPr lang="en-US" dirty="0">
                <a:solidFill>
                  <a:srgbClr val="FF0000"/>
                </a:solidFill>
              </a:rPr>
              <a:t>assumption</a:t>
            </a:r>
            <a:r>
              <a:rPr lang="en-US" dirty="0"/>
              <a:t> that there is a </a:t>
            </a:r>
            <a:r>
              <a:rPr lang="en-US" dirty="0">
                <a:solidFill>
                  <a:srgbClr val="FF0000"/>
                </a:solidFill>
              </a:rPr>
              <a:t>relationship </a:t>
            </a:r>
            <a:r>
              <a:rPr lang="en-US" dirty="0" smtClean="0">
                <a:solidFill>
                  <a:srgbClr val="FF0000"/>
                </a:solidFill>
              </a:rPr>
              <a:t>between the </a:t>
            </a:r>
            <a:r>
              <a:rPr lang="en-US" dirty="0">
                <a:solidFill>
                  <a:srgbClr val="FF0000"/>
                </a:solidFill>
              </a:rPr>
              <a:t>force generating capacity </a:t>
            </a:r>
            <a:r>
              <a:rPr lang="en-US" dirty="0"/>
              <a:t>of muscles and the </a:t>
            </a:r>
            <a:r>
              <a:rPr lang="en-US" dirty="0">
                <a:solidFill>
                  <a:srgbClr val="FF0000"/>
                </a:solidFill>
              </a:rPr>
              <a:t>time to exhaustion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76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Indirect methods of fatigue assessment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583885"/>
          </a:xfrm>
        </p:spPr>
        <p:txBody>
          <a:bodyPr>
            <a:normAutofit fontScale="92500"/>
          </a:bodyPr>
          <a:lstStyle/>
          <a:p>
            <a:r>
              <a:rPr lang="en-US" b="1" i="1" dirty="0"/>
              <a:t>Endurance time (‘time to exhaustion</a:t>
            </a:r>
            <a:r>
              <a:rPr lang="en-US" b="1" i="1" dirty="0" smtClean="0"/>
              <a:t>’)</a:t>
            </a:r>
            <a:endParaRPr lang="fa-IR" b="1" i="1" dirty="0" smtClean="0"/>
          </a:p>
          <a:p>
            <a:r>
              <a:rPr lang="en-US" dirty="0"/>
              <a:t>Also</a:t>
            </a:r>
            <a:r>
              <a:rPr lang="en-US" dirty="0">
                <a:solidFill>
                  <a:srgbClr val="FF0000"/>
                </a:solidFill>
              </a:rPr>
              <a:t>, gross time to exhaustion </a:t>
            </a:r>
            <a:r>
              <a:rPr lang="en-US" dirty="0" smtClean="0">
                <a:solidFill>
                  <a:srgbClr val="FF0000"/>
                </a:solidFill>
              </a:rPr>
              <a:t>tests </a:t>
            </a:r>
            <a:r>
              <a:rPr lang="en-US" dirty="0" smtClean="0"/>
              <a:t>(e.g</a:t>
            </a:r>
            <a:r>
              <a:rPr lang="en-US" dirty="0"/>
              <a:t>. a </a:t>
            </a:r>
            <a:r>
              <a:rPr lang="en-US" dirty="0">
                <a:solidFill>
                  <a:srgbClr val="FF0000"/>
                </a:solidFill>
              </a:rPr>
              <a:t>cycle to exhaustion at 80</a:t>
            </a:r>
            <a:r>
              <a:rPr lang="en-US" dirty="0"/>
              <a:t>% VO2max) exhibit </a:t>
            </a:r>
            <a:r>
              <a:rPr lang="en-US" dirty="0">
                <a:solidFill>
                  <a:srgbClr val="FF0000"/>
                </a:solidFill>
              </a:rPr>
              <a:t>large coefficients </a:t>
            </a:r>
            <a:r>
              <a:rPr lang="en-US" dirty="0" smtClean="0">
                <a:solidFill>
                  <a:srgbClr val="FF0000"/>
                </a:solidFill>
              </a:rPr>
              <a:t>of variation </a:t>
            </a:r>
            <a:r>
              <a:rPr lang="en-US" dirty="0"/>
              <a:t>(up to ~35</a:t>
            </a:r>
            <a:r>
              <a:rPr lang="en-US" dirty="0" smtClean="0"/>
              <a:t>%), </a:t>
            </a:r>
            <a:r>
              <a:rPr lang="en-US" dirty="0"/>
              <a:t>suggesting that </a:t>
            </a:r>
            <a:r>
              <a:rPr lang="en-US" dirty="0">
                <a:solidFill>
                  <a:srgbClr val="FF0000"/>
                </a:solidFill>
              </a:rPr>
              <a:t>time to exhaustion tests </a:t>
            </a:r>
            <a:r>
              <a:rPr lang="en-US" dirty="0" smtClean="0"/>
              <a:t>should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</a:t>
            </a:r>
            <a:r>
              <a:rPr lang="en-US" dirty="0"/>
              <a:t>be the only measure used to </a:t>
            </a:r>
            <a:r>
              <a:rPr lang="en-US" dirty="0">
                <a:solidFill>
                  <a:srgbClr val="FF0000"/>
                </a:solidFill>
              </a:rPr>
              <a:t>determine</a:t>
            </a:r>
            <a:r>
              <a:rPr lang="en-US" dirty="0"/>
              <a:t> the </a:t>
            </a:r>
            <a:r>
              <a:rPr lang="en-US" dirty="0">
                <a:solidFill>
                  <a:srgbClr val="FF0000"/>
                </a:solidFill>
              </a:rPr>
              <a:t>influence</a:t>
            </a:r>
            <a:r>
              <a:rPr lang="en-US" dirty="0"/>
              <a:t> of a </a:t>
            </a:r>
            <a:r>
              <a:rPr lang="en-US" dirty="0">
                <a:solidFill>
                  <a:srgbClr val="FF0000"/>
                </a:solidFill>
              </a:rPr>
              <a:t>treatment</a:t>
            </a:r>
            <a:r>
              <a:rPr lang="en-US" dirty="0"/>
              <a:t> </a:t>
            </a:r>
            <a:r>
              <a:rPr lang="en-US" dirty="0" smtClean="0"/>
              <a:t>on performance/fatigue.</a:t>
            </a:r>
          </a:p>
          <a:p>
            <a:r>
              <a:rPr lang="en-US" dirty="0"/>
              <a:t>However, the runs in the </a:t>
            </a:r>
            <a:r>
              <a:rPr lang="en-US" dirty="0" err="1"/>
              <a:t>Hinckson</a:t>
            </a:r>
            <a:r>
              <a:rPr lang="en-US" dirty="0"/>
              <a:t> and </a:t>
            </a:r>
            <a:r>
              <a:rPr lang="en-US" dirty="0" smtClean="0"/>
              <a:t>Hopkins study </a:t>
            </a:r>
            <a:r>
              <a:rPr lang="en-US" dirty="0"/>
              <a:t>only lasted </a:t>
            </a:r>
            <a:r>
              <a:rPr lang="en-US" dirty="0">
                <a:solidFill>
                  <a:srgbClr val="FF0000"/>
                </a:solidFill>
              </a:rPr>
              <a:t>between ~2 and 8 minutes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other research into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reliability </a:t>
            </a:r>
            <a:r>
              <a:rPr lang="en-US" dirty="0">
                <a:solidFill>
                  <a:srgbClr val="FF0000"/>
                </a:solidFill>
              </a:rPr>
              <a:t>of time to exhaustion tests </a:t>
            </a:r>
            <a:r>
              <a:rPr lang="en-US" dirty="0"/>
              <a:t>has used </a:t>
            </a:r>
            <a:r>
              <a:rPr lang="en-US" dirty="0">
                <a:solidFill>
                  <a:srgbClr val="FF0000"/>
                </a:solidFill>
              </a:rPr>
              <a:t>longer</a:t>
            </a:r>
            <a:r>
              <a:rPr lang="en-US" dirty="0"/>
              <a:t> duration exercise, </a:t>
            </a:r>
            <a:r>
              <a:rPr lang="en-US" dirty="0" smtClean="0">
                <a:solidFill>
                  <a:srgbClr val="FF0000"/>
                </a:solidFill>
              </a:rPr>
              <a:t>which may </a:t>
            </a:r>
            <a:r>
              <a:rPr lang="en-US" dirty="0">
                <a:solidFill>
                  <a:srgbClr val="FF0000"/>
                </a:solidFill>
              </a:rPr>
              <a:t>be less reliable than shorter exercise </a:t>
            </a:r>
            <a:r>
              <a:rPr lang="en-US" dirty="0"/>
              <a:t>due to the multitude of factors </a:t>
            </a:r>
            <a:r>
              <a:rPr lang="en-US" dirty="0" smtClean="0"/>
              <a:t>that can </a:t>
            </a:r>
            <a:r>
              <a:rPr lang="en-US" dirty="0"/>
              <a:t>influence a person’s decision of whether or not to continue, such </a:t>
            </a:r>
            <a:r>
              <a:rPr lang="en-US" dirty="0" smtClean="0"/>
              <a:t>as </a:t>
            </a:r>
            <a:r>
              <a:rPr lang="en-US" dirty="0" smtClean="0">
                <a:solidFill>
                  <a:srgbClr val="FF0000"/>
                </a:solidFill>
              </a:rPr>
              <a:t>motivation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boredom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610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Indirect methods of fatigue assessment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583885"/>
          </a:xfrm>
        </p:spPr>
        <p:txBody>
          <a:bodyPr>
            <a:normAutofit/>
          </a:bodyPr>
          <a:lstStyle/>
          <a:p>
            <a:r>
              <a:rPr lang="en-US" b="1" i="1" dirty="0"/>
              <a:t>Endurance time (‘time to exhaustion</a:t>
            </a:r>
            <a:r>
              <a:rPr lang="en-US" b="1" i="1" dirty="0" smtClean="0"/>
              <a:t>’)</a:t>
            </a:r>
            <a:endParaRPr lang="fa-IR" b="1" i="1" dirty="0" smtClean="0"/>
          </a:p>
          <a:p>
            <a:r>
              <a:rPr lang="en-US" dirty="0"/>
              <a:t>Therefore, the </a:t>
            </a:r>
            <a:r>
              <a:rPr lang="en-US" dirty="0">
                <a:solidFill>
                  <a:srgbClr val="FF0000"/>
                </a:solidFill>
              </a:rPr>
              <a:t>ability </a:t>
            </a:r>
            <a:r>
              <a:rPr lang="en-US" dirty="0" smtClean="0">
                <a:solidFill>
                  <a:srgbClr val="FF0000"/>
                </a:solidFill>
              </a:rPr>
              <a:t>of converted </a:t>
            </a:r>
            <a:r>
              <a:rPr lang="en-US" dirty="0">
                <a:solidFill>
                  <a:srgbClr val="FF0000"/>
                </a:solidFill>
              </a:rPr>
              <a:t>time to exhaustion scores </a:t>
            </a:r>
            <a:r>
              <a:rPr lang="en-US" dirty="0"/>
              <a:t>to detect small changes in </a:t>
            </a:r>
            <a:r>
              <a:rPr lang="en-US" dirty="0" smtClean="0"/>
              <a:t>performance or </a:t>
            </a:r>
            <a:r>
              <a:rPr lang="en-US" dirty="0">
                <a:solidFill>
                  <a:srgbClr val="FF0000"/>
                </a:solidFill>
              </a:rPr>
              <a:t>fatigue is unknown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215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Indirect methods of fatigue assessment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583885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Electromyography</a:t>
            </a:r>
          </a:p>
          <a:p>
            <a:r>
              <a:rPr lang="en-US" dirty="0"/>
              <a:t>Electromyography (</a:t>
            </a:r>
            <a:r>
              <a:rPr lang="en-US" dirty="0">
                <a:solidFill>
                  <a:srgbClr val="FF0000"/>
                </a:solidFill>
              </a:rPr>
              <a:t>EMG</a:t>
            </a:r>
            <a:r>
              <a:rPr lang="en-US" dirty="0"/>
              <a:t>) is the analysis of the </a:t>
            </a:r>
            <a:r>
              <a:rPr lang="en-US" dirty="0">
                <a:solidFill>
                  <a:srgbClr val="FF0000"/>
                </a:solidFill>
              </a:rPr>
              <a:t>electrical activity </a:t>
            </a:r>
            <a:r>
              <a:rPr lang="en-US" dirty="0"/>
              <a:t>of </a:t>
            </a:r>
            <a:r>
              <a:rPr lang="en-US" dirty="0" smtClean="0">
                <a:solidFill>
                  <a:srgbClr val="FF0000"/>
                </a:solidFill>
              </a:rPr>
              <a:t>muscle</a:t>
            </a:r>
            <a:r>
              <a:rPr lang="en-US" dirty="0" smtClean="0"/>
              <a:t> tissue.</a:t>
            </a:r>
          </a:p>
          <a:p>
            <a:r>
              <a:rPr lang="en-US" dirty="0"/>
              <a:t>The two common forms of </a:t>
            </a:r>
            <a:r>
              <a:rPr lang="en-US" dirty="0">
                <a:solidFill>
                  <a:srgbClr val="FF0000"/>
                </a:solidFill>
              </a:rPr>
              <a:t>EMG</a:t>
            </a:r>
            <a:r>
              <a:rPr lang="en-US" dirty="0"/>
              <a:t> are </a:t>
            </a:r>
            <a:r>
              <a:rPr lang="en-US" dirty="0">
                <a:solidFill>
                  <a:srgbClr val="FF0000"/>
                </a:solidFill>
              </a:rPr>
              <a:t>surface</a:t>
            </a:r>
            <a:r>
              <a:rPr lang="en-US" dirty="0"/>
              <a:t> EMG (</a:t>
            </a:r>
            <a:r>
              <a:rPr lang="en-US" dirty="0">
                <a:solidFill>
                  <a:srgbClr val="FF0000"/>
                </a:solidFill>
              </a:rPr>
              <a:t>non-invasive</a:t>
            </a:r>
            <a:r>
              <a:rPr lang="en-US" dirty="0"/>
              <a:t>)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needle </a:t>
            </a:r>
            <a:r>
              <a:rPr lang="en-US" dirty="0">
                <a:solidFill>
                  <a:srgbClr val="FF0000"/>
                </a:solidFill>
              </a:rPr>
              <a:t>EMG </a:t>
            </a:r>
            <a:r>
              <a:rPr lang="en-US" dirty="0"/>
              <a:t>(invasive). For ethical reasons, </a:t>
            </a:r>
            <a:r>
              <a:rPr lang="en-US" dirty="0">
                <a:solidFill>
                  <a:srgbClr val="FF0000"/>
                </a:solidFill>
              </a:rPr>
              <a:t>surface EMG is most </a:t>
            </a:r>
            <a:r>
              <a:rPr lang="en-US" dirty="0" smtClean="0"/>
              <a:t>prevalent in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sports</a:t>
            </a:r>
            <a:r>
              <a:rPr lang="en-US" dirty="0"/>
              <a:t> science literature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amplitude </a:t>
            </a:r>
            <a:r>
              <a:rPr lang="en-US" dirty="0" smtClean="0">
                <a:solidFill>
                  <a:srgbClr val="FF0000"/>
                </a:solidFill>
              </a:rPr>
              <a:t>of the </a:t>
            </a:r>
            <a:r>
              <a:rPr lang="en-US" dirty="0">
                <a:solidFill>
                  <a:srgbClr val="FF0000"/>
                </a:solidFill>
              </a:rPr>
              <a:t>signal </a:t>
            </a:r>
            <a:r>
              <a:rPr lang="en-US" dirty="0"/>
              <a:t>is related to the </a:t>
            </a:r>
            <a:r>
              <a:rPr lang="en-US" dirty="0">
                <a:solidFill>
                  <a:srgbClr val="FF0000"/>
                </a:solidFill>
              </a:rPr>
              <a:t>number and size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action potentials </a:t>
            </a:r>
            <a:r>
              <a:rPr lang="en-US" dirty="0"/>
              <a:t>(</a:t>
            </a:r>
            <a:r>
              <a:rPr lang="en-US" dirty="0" smtClean="0"/>
              <a:t>electrical signals </a:t>
            </a:r>
            <a:r>
              <a:rPr lang="en-US" dirty="0"/>
              <a:t>transmitted down motor neurons into the muscle).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560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Indirect methods of fatigue assessment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583885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Electromyography</a:t>
            </a:r>
          </a:p>
          <a:p>
            <a:r>
              <a:rPr lang="en-US" dirty="0">
                <a:solidFill>
                  <a:srgbClr val="FF0000"/>
                </a:solidFill>
              </a:rPr>
              <a:t>Changes</a:t>
            </a:r>
            <a:r>
              <a:rPr lang="en-US" dirty="0"/>
              <a:t> in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frequency </a:t>
            </a:r>
            <a:r>
              <a:rPr lang="en-US" dirty="0">
                <a:solidFill>
                  <a:srgbClr val="FF0000"/>
                </a:solidFill>
              </a:rPr>
              <a:t>of these action </a:t>
            </a:r>
            <a:r>
              <a:rPr lang="en-US" dirty="0"/>
              <a:t>potentials or in the </a:t>
            </a:r>
            <a:r>
              <a:rPr lang="en-US" dirty="0">
                <a:solidFill>
                  <a:srgbClr val="FF0000"/>
                </a:solidFill>
              </a:rPr>
              <a:t>number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muscle </a:t>
            </a:r>
            <a:r>
              <a:rPr lang="en-US" dirty="0" smtClean="0">
                <a:solidFill>
                  <a:srgbClr val="FF0000"/>
                </a:solidFill>
              </a:rPr>
              <a:t>fibers activated </a:t>
            </a:r>
            <a:r>
              <a:rPr lang="en-US" dirty="0" smtClean="0"/>
              <a:t>can </a:t>
            </a:r>
            <a:r>
              <a:rPr lang="en-US" dirty="0"/>
              <a:t>be detected, however EMG cannot distinguish between these </a:t>
            </a:r>
            <a:r>
              <a:rPr lang="en-US" dirty="0" smtClean="0"/>
              <a:t>two occurrences.</a:t>
            </a:r>
          </a:p>
          <a:p>
            <a:r>
              <a:rPr lang="en-US" dirty="0">
                <a:solidFill>
                  <a:srgbClr val="FF0000"/>
                </a:solidFill>
              </a:rPr>
              <a:t>Electromyography amplitude falls </a:t>
            </a:r>
            <a:r>
              <a:rPr lang="en-US" dirty="0"/>
              <a:t>progressively </a:t>
            </a:r>
            <a:r>
              <a:rPr lang="en-US" dirty="0">
                <a:solidFill>
                  <a:srgbClr val="FF0000"/>
                </a:solidFill>
              </a:rPr>
              <a:t>during</a:t>
            </a:r>
            <a:r>
              <a:rPr lang="en-US" dirty="0"/>
              <a:t> repeated </a:t>
            </a:r>
            <a:r>
              <a:rPr lang="en-US" dirty="0" smtClean="0">
                <a:solidFill>
                  <a:srgbClr val="FF0000"/>
                </a:solidFill>
              </a:rPr>
              <a:t>maximal isometric </a:t>
            </a:r>
            <a:r>
              <a:rPr lang="en-US" dirty="0">
                <a:solidFill>
                  <a:srgbClr val="FF0000"/>
                </a:solidFill>
              </a:rPr>
              <a:t>contractions</a:t>
            </a:r>
            <a:r>
              <a:rPr lang="en-US" dirty="0"/>
              <a:t>, likely due to a </a:t>
            </a:r>
            <a:r>
              <a:rPr lang="en-US" dirty="0">
                <a:solidFill>
                  <a:srgbClr val="FF0000"/>
                </a:solidFill>
              </a:rPr>
              <a:t>reduction</a:t>
            </a:r>
            <a:r>
              <a:rPr lang="en-US" dirty="0"/>
              <a:t> in the </a:t>
            </a:r>
            <a:r>
              <a:rPr lang="en-US" dirty="0">
                <a:solidFill>
                  <a:srgbClr val="FF0000"/>
                </a:solidFill>
              </a:rPr>
              <a:t>activity of motor </a:t>
            </a:r>
            <a:r>
              <a:rPr lang="en-US" dirty="0" smtClean="0">
                <a:solidFill>
                  <a:srgbClr val="FF0000"/>
                </a:solidFill>
              </a:rPr>
              <a:t>units </a:t>
            </a:r>
            <a:r>
              <a:rPr lang="en-US" dirty="0" smtClean="0"/>
              <a:t>and</a:t>
            </a:r>
            <a:r>
              <a:rPr lang="en-US" dirty="0"/>
              <a:t>, hence, a reduction in muscle force </a:t>
            </a:r>
            <a:r>
              <a:rPr lang="en-US" dirty="0" smtClean="0"/>
              <a:t>production.</a:t>
            </a:r>
          </a:p>
          <a:p>
            <a:r>
              <a:rPr lang="en-US" dirty="0"/>
              <a:t>However, </a:t>
            </a:r>
            <a:r>
              <a:rPr lang="en-US" dirty="0">
                <a:solidFill>
                  <a:srgbClr val="FF0000"/>
                </a:solidFill>
              </a:rPr>
              <a:t>this does </a:t>
            </a:r>
            <a:r>
              <a:rPr lang="en-US" dirty="0" smtClean="0">
                <a:solidFill>
                  <a:srgbClr val="FF0000"/>
                </a:solidFill>
              </a:rPr>
              <a:t>not automatically </a:t>
            </a:r>
            <a:r>
              <a:rPr lang="en-US" dirty="0">
                <a:solidFill>
                  <a:srgbClr val="FF0000"/>
                </a:solidFill>
              </a:rPr>
              <a:t>mean that EMG </a:t>
            </a:r>
            <a:r>
              <a:rPr lang="en-US" dirty="0"/>
              <a:t>is a good </a:t>
            </a:r>
            <a:r>
              <a:rPr lang="en-US" dirty="0">
                <a:solidFill>
                  <a:srgbClr val="FF0000"/>
                </a:solidFill>
              </a:rPr>
              <a:t>indicator of muscle fatigue</a:t>
            </a:r>
            <a:r>
              <a:rPr lang="en-US" dirty="0"/>
              <a:t>, as </a:t>
            </a:r>
            <a:r>
              <a:rPr lang="en-US" dirty="0" smtClean="0"/>
              <a:t>the cause </a:t>
            </a:r>
            <a:r>
              <a:rPr lang="en-US" dirty="0"/>
              <a:t>and effect relationship between EMG amplitude and fatigue is still </a:t>
            </a:r>
            <a:r>
              <a:rPr lang="en-US" dirty="0" smtClean="0"/>
              <a:t>under debate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53" y="196549"/>
            <a:ext cx="11025332" cy="6342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0636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Indirect methods of fatigue assessment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583885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Electromyography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40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154" y="1451156"/>
            <a:ext cx="7764556" cy="47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572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Indirect methods of fatigue assessment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583885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Electromyography</a:t>
            </a:r>
          </a:p>
          <a:p>
            <a:r>
              <a:rPr lang="en-US" dirty="0">
                <a:solidFill>
                  <a:srgbClr val="FF0000"/>
                </a:solidFill>
              </a:rPr>
              <a:t>During repeated or sustained </a:t>
            </a:r>
            <a:r>
              <a:rPr lang="en-US" dirty="0"/>
              <a:t>submaximal contractions a </a:t>
            </a:r>
            <a:r>
              <a:rPr lang="en-US" dirty="0">
                <a:solidFill>
                  <a:srgbClr val="FF0000"/>
                </a:solidFill>
              </a:rPr>
              <a:t>rise in </a:t>
            </a:r>
            <a:r>
              <a:rPr lang="en-US" dirty="0" smtClean="0">
                <a:solidFill>
                  <a:srgbClr val="FF0000"/>
                </a:solidFill>
              </a:rPr>
              <a:t>EMG </a:t>
            </a:r>
            <a:r>
              <a:rPr lang="en-US" dirty="0" smtClean="0"/>
              <a:t>activity </a:t>
            </a:r>
            <a:r>
              <a:rPr lang="en-US" dirty="0"/>
              <a:t>is seen in the presence of a </a:t>
            </a:r>
            <a:r>
              <a:rPr lang="en-US" dirty="0">
                <a:solidFill>
                  <a:srgbClr val="FF0000"/>
                </a:solidFill>
              </a:rPr>
              <a:t>reduction in muscle force </a:t>
            </a:r>
            <a:r>
              <a:rPr lang="en-US" dirty="0"/>
              <a:t>production (</a:t>
            </a:r>
            <a:r>
              <a:rPr lang="en-US" dirty="0" smtClean="0"/>
              <a:t>i.e. muscle </a:t>
            </a:r>
            <a:r>
              <a:rPr lang="en-US" dirty="0"/>
              <a:t>electrical activity is increasing yet force is reducing).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</a:t>
            </a:r>
            <a:r>
              <a:rPr lang="en-US" dirty="0" smtClean="0"/>
              <a:t>probably due </a:t>
            </a:r>
            <a:r>
              <a:rPr lang="en-US" dirty="0"/>
              <a:t>to the </a:t>
            </a:r>
            <a:r>
              <a:rPr lang="en-US" dirty="0">
                <a:solidFill>
                  <a:srgbClr val="FF0000"/>
                </a:solidFill>
              </a:rPr>
              <a:t>progressive requirement for more </a:t>
            </a:r>
            <a:r>
              <a:rPr lang="en-US" dirty="0"/>
              <a:t>muscle </a:t>
            </a:r>
            <a:r>
              <a:rPr lang="en-US" dirty="0" err="1"/>
              <a:t>fibre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recruitment</a:t>
            </a:r>
            <a:r>
              <a:rPr lang="en-US" dirty="0"/>
              <a:t> </a:t>
            </a:r>
            <a:r>
              <a:rPr lang="en-US" dirty="0" smtClean="0"/>
              <a:t>as contractions </a:t>
            </a:r>
            <a:r>
              <a:rPr lang="en-US" dirty="0"/>
              <a:t>progress and </a:t>
            </a:r>
            <a:r>
              <a:rPr lang="en-US" dirty="0">
                <a:solidFill>
                  <a:srgbClr val="FF0000"/>
                </a:solidFill>
              </a:rPr>
              <a:t>existing muscle </a:t>
            </a:r>
            <a:r>
              <a:rPr lang="en-US" dirty="0" err="1">
                <a:solidFill>
                  <a:srgbClr val="FF0000"/>
                </a:solidFill>
              </a:rPr>
              <a:t>fibres</a:t>
            </a:r>
            <a:r>
              <a:rPr lang="en-US" dirty="0">
                <a:solidFill>
                  <a:srgbClr val="FF0000"/>
                </a:solidFill>
              </a:rPr>
              <a:t> begin to </a:t>
            </a:r>
            <a:r>
              <a:rPr lang="en-US" dirty="0" smtClean="0">
                <a:solidFill>
                  <a:srgbClr val="FF0000"/>
                </a:solidFill>
              </a:rPr>
              <a:t>fatigue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However, during </a:t>
            </a:r>
            <a:r>
              <a:rPr lang="en-US" dirty="0"/>
              <a:t>repeated submaximal contractions there is a large </a:t>
            </a:r>
            <a:r>
              <a:rPr lang="en-US" dirty="0" smtClean="0">
                <a:solidFill>
                  <a:srgbClr val="FF0000"/>
                </a:solidFill>
              </a:rPr>
              <a:t>inter-participant variability </a:t>
            </a:r>
            <a:r>
              <a:rPr lang="en-US" dirty="0"/>
              <a:t>in EMG response.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69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Indirect methods of fatigue assessment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583885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Electromyography</a:t>
            </a:r>
          </a:p>
          <a:p>
            <a:r>
              <a:rPr lang="en-US" dirty="0"/>
              <a:t>Finally, </a:t>
            </a:r>
            <a:r>
              <a:rPr lang="en-US" dirty="0">
                <a:solidFill>
                  <a:srgbClr val="FF0000"/>
                </a:solidFill>
              </a:rPr>
              <a:t>EMG</a:t>
            </a:r>
            <a:r>
              <a:rPr lang="en-US" dirty="0"/>
              <a:t> can </a:t>
            </a:r>
            <a:r>
              <a:rPr lang="en-US" dirty="0">
                <a:solidFill>
                  <a:srgbClr val="FF0000"/>
                </a:solidFill>
              </a:rPr>
              <a:t>only be used with any form of </a:t>
            </a:r>
            <a:r>
              <a:rPr lang="en-US" dirty="0" smtClean="0">
                <a:solidFill>
                  <a:srgbClr val="FF0000"/>
                </a:solidFill>
              </a:rPr>
              <a:t>validity during </a:t>
            </a:r>
            <a:r>
              <a:rPr lang="en-US" dirty="0">
                <a:solidFill>
                  <a:srgbClr val="FF0000"/>
                </a:solidFill>
              </a:rPr>
              <a:t>isometric contractions</a:t>
            </a:r>
            <a:r>
              <a:rPr lang="en-US" dirty="0"/>
              <a:t>, as </a:t>
            </a:r>
            <a:r>
              <a:rPr lang="en-US" dirty="0">
                <a:solidFill>
                  <a:srgbClr val="FF0000"/>
                </a:solidFill>
              </a:rPr>
              <a:t>changes in muscle length </a:t>
            </a:r>
            <a:r>
              <a:rPr lang="en-US" dirty="0"/>
              <a:t>alter the relation </a:t>
            </a:r>
            <a:r>
              <a:rPr lang="en-US" dirty="0" smtClean="0"/>
              <a:t>-ship </a:t>
            </a:r>
            <a:r>
              <a:rPr lang="en-US" dirty="0"/>
              <a:t>between EMG and neuromuscular </a:t>
            </a:r>
            <a:r>
              <a:rPr lang="en-US" dirty="0" smtClean="0"/>
              <a:t>activation.</a:t>
            </a:r>
          </a:p>
          <a:p>
            <a:r>
              <a:rPr lang="en-US" dirty="0"/>
              <a:t>This </a:t>
            </a:r>
            <a:r>
              <a:rPr lang="en-US" dirty="0">
                <a:solidFill>
                  <a:srgbClr val="FF0000"/>
                </a:solidFill>
              </a:rPr>
              <a:t>indicates that </a:t>
            </a:r>
            <a:r>
              <a:rPr lang="en-US" dirty="0" smtClean="0">
                <a:solidFill>
                  <a:srgbClr val="FF0000"/>
                </a:solidFill>
              </a:rPr>
              <a:t>EMG may </a:t>
            </a:r>
            <a:r>
              <a:rPr lang="en-US" dirty="0">
                <a:solidFill>
                  <a:srgbClr val="FF0000"/>
                </a:solidFill>
              </a:rPr>
              <a:t>not be a particularly </a:t>
            </a:r>
            <a:r>
              <a:rPr lang="en-US" dirty="0"/>
              <a:t>useful or appropriate index of </a:t>
            </a:r>
            <a:r>
              <a:rPr lang="en-US" dirty="0">
                <a:solidFill>
                  <a:srgbClr val="FF0000"/>
                </a:solidFill>
              </a:rPr>
              <a:t>fatigue during </a:t>
            </a:r>
            <a:r>
              <a:rPr lang="en-US" dirty="0" smtClean="0">
                <a:solidFill>
                  <a:srgbClr val="FF0000"/>
                </a:solidFill>
              </a:rPr>
              <a:t>many sport-specific </a:t>
            </a:r>
            <a:r>
              <a:rPr lang="en-US" dirty="0"/>
              <a:t>muscle actions.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657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Indirect methods of fatigue assessment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583885"/>
          </a:xfrm>
        </p:spPr>
        <p:txBody>
          <a:bodyPr>
            <a:normAutofit/>
          </a:bodyPr>
          <a:lstStyle/>
          <a:p>
            <a:r>
              <a:rPr lang="en-US" b="1" i="1" dirty="0"/>
              <a:t>Muscle </a:t>
            </a:r>
            <a:r>
              <a:rPr lang="en-US" b="1" i="1" dirty="0" smtClean="0"/>
              <a:t>biopsies</a:t>
            </a:r>
          </a:p>
          <a:p>
            <a:r>
              <a:rPr lang="en-US" dirty="0"/>
              <a:t>In a muscle biopsy, a </a:t>
            </a:r>
            <a:r>
              <a:rPr lang="en-US" dirty="0">
                <a:solidFill>
                  <a:srgbClr val="FF0000"/>
                </a:solidFill>
              </a:rPr>
              <a:t>small piece of muscle </a:t>
            </a:r>
            <a:r>
              <a:rPr lang="en-US" dirty="0"/>
              <a:t>tissue is </a:t>
            </a:r>
            <a:r>
              <a:rPr lang="en-US" dirty="0">
                <a:solidFill>
                  <a:srgbClr val="FF0000"/>
                </a:solidFill>
              </a:rPr>
              <a:t>removed</a:t>
            </a:r>
            <a:r>
              <a:rPr lang="en-US" dirty="0"/>
              <a:t> from an </a:t>
            </a:r>
            <a:r>
              <a:rPr lang="en-US" dirty="0" smtClean="0"/>
              <a:t>intact human </a:t>
            </a:r>
            <a:r>
              <a:rPr lang="en-US" dirty="0"/>
              <a:t>muscle for examination</a:t>
            </a:r>
            <a:r>
              <a:rPr lang="en-US" dirty="0" smtClean="0"/>
              <a:t>.</a:t>
            </a:r>
          </a:p>
          <a:p>
            <a:r>
              <a:rPr lang="en-US" dirty="0"/>
              <a:t>In sport and exercise science research,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needle </a:t>
            </a:r>
            <a:r>
              <a:rPr lang="en-US" dirty="0">
                <a:solidFill>
                  <a:srgbClr val="FF0000"/>
                </a:solidFill>
              </a:rPr>
              <a:t>biopsy </a:t>
            </a:r>
            <a:r>
              <a:rPr lang="en-US" dirty="0"/>
              <a:t>is most </a:t>
            </a:r>
            <a:r>
              <a:rPr lang="en-US" dirty="0">
                <a:solidFill>
                  <a:srgbClr val="FF0000"/>
                </a:solidFill>
              </a:rPr>
              <a:t>common</a:t>
            </a:r>
            <a:r>
              <a:rPr lang="en-US" dirty="0" smtClean="0"/>
              <a:t>.</a:t>
            </a:r>
          </a:p>
          <a:p>
            <a:r>
              <a:rPr lang="en-US" dirty="0"/>
              <a:t>Here, </a:t>
            </a:r>
            <a:r>
              <a:rPr lang="en-US" dirty="0">
                <a:solidFill>
                  <a:srgbClr val="FF0000"/>
                </a:solidFill>
              </a:rPr>
              <a:t>local </a:t>
            </a:r>
            <a:r>
              <a:rPr lang="en-US" dirty="0" smtClean="0">
                <a:solidFill>
                  <a:srgbClr val="FF0000"/>
                </a:solidFill>
              </a:rPr>
              <a:t>anesthetic </a:t>
            </a:r>
            <a:r>
              <a:rPr lang="en-US" dirty="0"/>
              <a:t>is applied to the </a:t>
            </a:r>
            <a:r>
              <a:rPr lang="en-US" dirty="0" smtClean="0"/>
              <a:t>area </a:t>
            </a:r>
            <a:r>
              <a:rPr lang="en-US" dirty="0" smtClean="0">
                <a:solidFill>
                  <a:srgbClr val="FF0000"/>
                </a:solidFill>
              </a:rPr>
              <a:t>after </a:t>
            </a:r>
            <a:r>
              <a:rPr lang="en-US" dirty="0">
                <a:solidFill>
                  <a:srgbClr val="FF0000"/>
                </a:solidFill>
              </a:rPr>
              <a:t>which a needle </a:t>
            </a:r>
            <a:r>
              <a:rPr lang="en-US" dirty="0"/>
              <a:t>is inserted into the muscle (commonly the </a:t>
            </a:r>
            <a:r>
              <a:rPr lang="en-US" dirty="0" err="1">
                <a:solidFill>
                  <a:srgbClr val="FF0000"/>
                </a:solidFill>
              </a:rPr>
              <a:t>vastus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lateralis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</a:t>
            </a:r>
            <a:r>
              <a:rPr lang="en-US" dirty="0"/>
              <a:t>the quadriceps).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673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Indirect methods of fatigue assessment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583885"/>
          </a:xfrm>
        </p:spPr>
        <p:txBody>
          <a:bodyPr>
            <a:normAutofit/>
          </a:bodyPr>
          <a:lstStyle/>
          <a:p>
            <a:r>
              <a:rPr lang="en-US" b="1" i="1" dirty="0"/>
              <a:t>Muscle </a:t>
            </a:r>
            <a:r>
              <a:rPr lang="en-US" b="1" i="1" dirty="0" smtClean="0"/>
              <a:t>biopsies</a:t>
            </a:r>
          </a:p>
          <a:p>
            <a:r>
              <a:rPr lang="en-US" dirty="0"/>
              <a:t>Muscle biopsies can be used for quantifying muscle </a:t>
            </a:r>
            <a:r>
              <a:rPr lang="en-US" dirty="0" smtClean="0">
                <a:solidFill>
                  <a:srgbClr val="FF0000"/>
                </a:solidFill>
              </a:rPr>
              <a:t>fiber composition</a:t>
            </a:r>
            <a:r>
              <a:rPr lang="en-US" dirty="0"/>
              <a:t>, muscle </a:t>
            </a:r>
            <a:r>
              <a:rPr lang="en-US" dirty="0">
                <a:solidFill>
                  <a:srgbClr val="FF0000"/>
                </a:solidFill>
              </a:rPr>
              <a:t>energy</a:t>
            </a:r>
            <a:r>
              <a:rPr lang="en-US" dirty="0"/>
              <a:t> content, and the concentration and activity </a:t>
            </a:r>
            <a:r>
              <a:rPr lang="en-US" dirty="0" smtClean="0"/>
              <a:t>of a </a:t>
            </a:r>
            <a:r>
              <a:rPr lang="en-US" dirty="0">
                <a:solidFill>
                  <a:srgbClr val="FF0000"/>
                </a:solidFill>
              </a:rPr>
              <a:t>multitude of enzymes </a:t>
            </a:r>
            <a:r>
              <a:rPr lang="en-US" dirty="0"/>
              <a:t>involved in energy </a:t>
            </a:r>
            <a:r>
              <a:rPr lang="en-US" dirty="0" smtClean="0"/>
              <a:t>production.</a:t>
            </a:r>
          </a:p>
          <a:p>
            <a:r>
              <a:rPr lang="en-US" dirty="0"/>
              <a:t>A </a:t>
            </a:r>
            <a:r>
              <a:rPr lang="en-US" dirty="0" smtClean="0">
                <a:solidFill>
                  <a:srgbClr val="FF0000"/>
                </a:solidFill>
              </a:rPr>
              <a:t>potential limitation </a:t>
            </a:r>
            <a:r>
              <a:rPr lang="en-US" dirty="0"/>
              <a:t>is that a </a:t>
            </a:r>
            <a:r>
              <a:rPr lang="en-US" dirty="0">
                <a:solidFill>
                  <a:srgbClr val="FF0000"/>
                </a:solidFill>
              </a:rPr>
              <a:t>biopsy</a:t>
            </a:r>
            <a:r>
              <a:rPr lang="en-US" dirty="0"/>
              <a:t> sample may not be representative of the </a:t>
            </a:r>
            <a:r>
              <a:rPr lang="en-US" dirty="0" smtClean="0">
                <a:solidFill>
                  <a:srgbClr val="FF0000"/>
                </a:solidFill>
              </a:rPr>
              <a:t>entire muscle </a:t>
            </a:r>
            <a:r>
              <a:rPr lang="en-US" dirty="0"/>
              <a:t>from which it is drawn</a:t>
            </a:r>
            <a:r>
              <a:rPr lang="en-US" dirty="0" smtClean="0"/>
              <a:t>.</a:t>
            </a:r>
          </a:p>
          <a:p>
            <a:r>
              <a:rPr lang="en-US" dirty="0"/>
              <a:t>In this situation, </a:t>
            </a:r>
            <a:r>
              <a:rPr lang="en-US" dirty="0">
                <a:solidFill>
                  <a:srgbClr val="FF0000"/>
                </a:solidFill>
              </a:rPr>
              <a:t>results</a:t>
            </a:r>
            <a:r>
              <a:rPr lang="en-US" dirty="0"/>
              <a:t> extrapolated </a:t>
            </a:r>
            <a:r>
              <a:rPr lang="en-US" dirty="0">
                <a:solidFill>
                  <a:srgbClr val="FF0000"/>
                </a:solidFill>
              </a:rPr>
              <a:t>from </a:t>
            </a:r>
            <a:r>
              <a:rPr lang="en-US" dirty="0" smtClean="0">
                <a:solidFill>
                  <a:srgbClr val="FF0000"/>
                </a:solidFill>
              </a:rPr>
              <a:t>a biopsy </a:t>
            </a:r>
            <a:r>
              <a:rPr lang="en-US" dirty="0"/>
              <a:t>sample to the </a:t>
            </a:r>
            <a:r>
              <a:rPr lang="en-US" dirty="0">
                <a:solidFill>
                  <a:srgbClr val="FF0000"/>
                </a:solidFill>
              </a:rPr>
              <a:t>full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muscle</a:t>
            </a:r>
            <a:r>
              <a:rPr lang="en-US" dirty="0"/>
              <a:t> would be inaccurate.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117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Indirect methods of fatigue assessment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583885"/>
          </a:xfrm>
        </p:spPr>
        <p:txBody>
          <a:bodyPr>
            <a:normAutofit/>
          </a:bodyPr>
          <a:lstStyle/>
          <a:p>
            <a:r>
              <a:rPr lang="en-US" b="1" i="1" dirty="0"/>
              <a:t>Muscle </a:t>
            </a:r>
            <a:r>
              <a:rPr lang="en-US" b="1" i="1" dirty="0" smtClean="0"/>
              <a:t>biopsies</a:t>
            </a:r>
          </a:p>
          <a:p>
            <a:r>
              <a:rPr lang="en-US" dirty="0"/>
              <a:t>In addition, if </a:t>
            </a:r>
            <a:r>
              <a:rPr lang="en-US" dirty="0" smtClean="0">
                <a:solidFill>
                  <a:srgbClr val="FF0000"/>
                </a:solidFill>
              </a:rPr>
              <a:t>repeated biopsy </a:t>
            </a:r>
            <a:r>
              <a:rPr lang="en-US" dirty="0">
                <a:solidFill>
                  <a:srgbClr val="FF0000"/>
                </a:solidFill>
              </a:rPr>
              <a:t>samples </a:t>
            </a:r>
            <a:r>
              <a:rPr lang="en-US" dirty="0"/>
              <a:t>are required, variations in the sampling site </a:t>
            </a:r>
            <a:r>
              <a:rPr lang="en-US" dirty="0">
                <a:solidFill>
                  <a:srgbClr val="FF0000"/>
                </a:solidFill>
              </a:rPr>
              <a:t>may affect </a:t>
            </a:r>
            <a:r>
              <a:rPr lang="en-US" dirty="0" smtClean="0">
                <a:solidFill>
                  <a:srgbClr val="FF0000"/>
                </a:solidFill>
              </a:rPr>
              <a:t>the validity </a:t>
            </a:r>
            <a:r>
              <a:rPr lang="en-US" dirty="0">
                <a:solidFill>
                  <a:srgbClr val="FF0000"/>
                </a:solidFill>
              </a:rPr>
              <a:t>and/or reliability </a:t>
            </a:r>
            <a:r>
              <a:rPr lang="en-US" dirty="0"/>
              <a:t>of the data.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409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Indirect methods of fatigue assessment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583885"/>
          </a:xfrm>
        </p:spPr>
        <p:txBody>
          <a:bodyPr>
            <a:normAutofit/>
          </a:bodyPr>
          <a:lstStyle/>
          <a:p>
            <a:r>
              <a:rPr lang="en-US" b="1" i="1" dirty="0"/>
              <a:t>Blood </a:t>
            </a:r>
            <a:r>
              <a:rPr lang="en-US" b="1" i="1" dirty="0" smtClean="0"/>
              <a:t>sampling</a:t>
            </a:r>
            <a:endParaRPr lang="fa-IR" b="1" i="1" dirty="0" smtClean="0"/>
          </a:p>
          <a:p>
            <a:pPr algn="just"/>
            <a:r>
              <a:rPr lang="en-US" dirty="0"/>
              <a:t>Methods of </a:t>
            </a:r>
            <a:r>
              <a:rPr lang="en-US" dirty="0" smtClean="0"/>
              <a:t>sampling vary</a:t>
            </a:r>
            <a:r>
              <a:rPr lang="en-US" dirty="0"/>
              <a:t>, from simple </a:t>
            </a:r>
            <a:r>
              <a:rPr lang="en-US" dirty="0">
                <a:solidFill>
                  <a:srgbClr val="FF0000"/>
                </a:solidFill>
              </a:rPr>
              <a:t>fingertip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earlobe</a:t>
            </a:r>
            <a:r>
              <a:rPr lang="en-US" dirty="0"/>
              <a:t> capillary sampling (Figure 1.5)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arterial</a:t>
            </a:r>
            <a:r>
              <a:rPr lang="en-US" dirty="0" smtClean="0"/>
              <a:t> </a:t>
            </a:r>
            <a:r>
              <a:rPr lang="en-US" dirty="0"/>
              <a:t>and venous sampling and cannulation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frequency and </a:t>
            </a:r>
            <a:r>
              <a:rPr lang="en-US" dirty="0" smtClean="0">
                <a:solidFill>
                  <a:srgbClr val="FF0000"/>
                </a:solidFill>
              </a:rPr>
              <a:t>method of </a:t>
            </a:r>
            <a:r>
              <a:rPr lang="en-US" dirty="0">
                <a:solidFill>
                  <a:srgbClr val="FF0000"/>
                </a:solidFill>
              </a:rPr>
              <a:t>blood sampling </a:t>
            </a:r>
            <a:r>
              <a:rPr lang="en-US" dirty="0"/>
              <a:t>will depend on the </a:t>
            </a:r>
            <a:r>
              <a:rPr lang="en-US" dirty="0">
                <a:solidFill>
                  <a:srgbClr val="FF0000"/>
                </a:solidFill>
              </a:rPr>
              <a:t>aims of the research</a:t>
            </a:r>
            <a:r>
              <a:rPr lang="en-US" dirty="0"/>
              <a:t>, the </a:t>
            </a:r>
            <a:r>
              <a:rPr lang="en-US" dirty="0">
                <a:solidFill>
                  <a:srgbClr val="FF0000"/>
                </a:solidFill>
              </a:rPr>
              <a:t>aims of </a:t>
            </a:r>
            <a:r>
              <a:rPr lang="en-US" dirty="0" smtClean="0">
                <a:solidFill>
                  <a:srgbClr val="FF0000"/>
                </a:solidFill>
              </a:rPr>
              <a:t>the sampling </a:t>
            </a:r>
            <a:r>
              <a:rPr lang="en-US" dirty="0"/>
              <a:t>(what blood variables will be measured and what they will be </a:t>
            </a:r>
            <a:r>
              <a:rPr lang="en-US" dirty="0" smtClean="0"/>
              <a:t>used for</a:t>
            </a:r>
            <a:r>
              <a:rPr lang="en-US" dirty="0"/>
              <a:t>), and </a:t>
            </a:r>
            <a:r>
              <a:rPr lang="en-US" dirty="0">
                <a:solidFill>
                  <a:srgbClr val="FF0000"/>
                </a:solidFill>
              </a:rPr>
              <a:t>ethical</a:t>
            </a:r>
            <a:r>
              <a:rPr lang="en-US" dirty="0"/>
              <a:t> and consensual restrictions</a:t>
            </a:r>
            <a:r>
              <a:rPr lang="en-US" dirty="0" smtClean="0"/>
              <a:t>.</a:t>
            </a:r>
          </a:p>
          <a:p>
            <a:r>
              <a:rPr lang="en-US" dirty="0"/>
              <a:t>A classic example is the testing of </a:t>
            </a:r>
            <a:r>
              <a:rPr lang="en-US" dirty="0" smtClean="0">
                <a:solidFill>
                  <a:srgbClr val="FF0000"/>
                </a:solidFill>
              </a:rPr>
              <a:t>blood lactate</a:t>
            </a:r>
            <a:r>
              <a:rPr lang="en-US" dirty="0"/>
              <a:t>.</a:t>
            </a:r>
            <a:endParaRPr lang="fa-I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695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Indirect methods of fatigue assessment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583885"/>
          </a:xfrm>
        </p:spPr>
        <p:txBody>
          <a:bodyPr>
            <a:normAutofit/>
          </a:bodyPr>
          <a:lstStyle/>
          <a:p>
            <a:r>
              <a:rPr lang="en-US" b="1" i="1" dirty="0"/>
              <a:t>Blood </a:t>
            </a:r>
            <a:r>
              <a:rPr lang="en-US" b="1" i="1" dirty="0" smtClean="0"/>
              <a:t>sampling</a:t>
            </a:r>
          </a:p>
          <a:p>
            <a:endParaRPr lang="fa-I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47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17" y="2011996"/>
            <a:ext cx="9555208" cy="388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22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Indirect methods of fatigue assessment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583885"/>
          </a:xfrm>
        </p:spPr>
        <p:txBody>
          <a:bodyPr>
            <a:normAutofit/>
          </a:bodyPr>
          <a:lstStyle/>
          <a:p>
            <a:r>
              <a:rPr lang="en-US" b="1" i="1" dirty="0"/>
              <a:t>Blood </a:t>
            </a:r>
            <a:r>
              <a:rPr lang="en-US" b="1" i="1" dirty="0" smtClean="0"/>
              <a:t>sampling</a:t>
            </a:r>
          </a:p>
          <a:p>
            <a:r>
              <a:rPr lang="en-US" dirty="0"/>
              <a:t>However</a:t>
            </a:r>
            <a:r>
              <a:rPr lang="en-US" dirty="0">
                <a:solidFill>
                  <a:srgbClr val="FF0000"/>
                </a:solidFill>
              </a:rPr>
              <a:t>, blood </a:t>
            </a:r>
            <a:r>
              <a:rPr lang="en-US" dirty="0" smtClean="0">
                <a:solidFill>
                  <a:srgbClr val="FF0000"/>
                </a:solidFill>
              </a:rPr>
              <a:t>lactate concentration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not a valid measure </a:t>
            </a:r>
            <a:r>
              <a:rPr lang="en-US" dirty="0"/>
              <a:t>of muscle lactate concentration </a:t>
            </a:r>
            <a:r>
              <a:rPr lang="en-US" dirty="0" smtClean="0"/>
              <a:t>during exercise </a:t>
            </a:r>
            <a:r>
              <a:rPr lang="en-US" dirty="0"/>
              <a:t>as it only </a:t>
            </a:r>
            <a:r>
              <a:rPr lang="en-US" dirty="0">
                <a:solidFill>
                  <a:srgbClr val="FF0000"/>
                </a:solidFill>
              </a:rPr>
              <a:t>reflects activities undertaken a few minutes prior </a:t>
            </a:r>
            <a:r>
              <a:rPr lang="en-US" dirty="0" smtClean="0">
                <a:solidFill>
                  <a:srgbClr val="FF0000"/>
                </a:solidFill>
              </a:rPr>
              <a:t>to sampling</a:t>
            </a:r>
            <a:r>
              <a:rPr lang="en-US" dirty="0"/>
              <a:t>, and the balance between lactate movement into and out of </a:t>
            </a:r>
            <a:r>
              <a:rPr lang="en-US" dirty="0" smtClean="0"/>
              <a:t>the blood.</a:t>
            </a:r>
            <a:endParaRPr lang="fa-I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313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Indirect methods of fatigue assessment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583885"/>
          </a:xfrm>
        </p:spPr>
        <p:txBody>
          <a:bodyPr>
            <a:normAutofit/>
          </a:bodyPr>
          <a:lstStyle/>
          <a:p>
            <a:r>
              <a:rPr lang="en-US" b="1" i="1" dirty="0"/>
              <a:t>Perceptual </a:t>
            </a:r>
            <a:r>
              <a:rPr lang="en-US" b="1" i="1" dirty="0" smtClean="0"/>
              <a:t>measurements</a:t>
            </a:r>
          </a:p>
          <a:p>
            <a:r>
              <a:rPr lang="en-US" dirty="0">
                <a:solidFill>
                  <a:srgbClr val="FF0000"/>
                </a:solidFill>
              </a:rPr>
              <a:t>Numerous rating scales </a:t>
            </a:r>
            <a:r>
              <a:rPr lang="en-US" dirty="0"/>
              <a:t>have been developed which attempt to quantify </a:t>
            </a:r>
            <a:r>
              <a:rPr lang="en-US" dirty="0" smtClean="0"/>
              <a:t>an individual’s </a:t>
            </a:r>
            <a:r>
              <a:rPr lang="en-US" dirty="0">
                <a:solidFill>
                  <a:srgbClr val="FF0000"/>
                </a:solidFill>
              </a:rPr>
              <a:t>psychological, perceptual, and motivational</a:t>
            </a:r>
            <a:r>
              <a:rPr lang="en-US" dirty="0"/>
              <a:t> responses to exercise</a:t>
            </a:r>
            <a:r>
              <a:rPr lang="en-US" dirty="0" smtClean="0"/>
              <a:t>.</a:t>
            </a:r>
          </a:p>
          <a:p>
            <a:r>
              <a:rPr lang="en-US" dirty="0"/>
              <a:t>measure varied aspects such as </a:t>
            </a:r>
            <a:r>
              <a:rPr lang="en-US" dirty="0">
                <a:solidFill>
                  <a:srgbClr val="FF0000"/>
                </a:solidFill>
              </a:rPr>
              <a:t>sensation</a:t>
            </a:r>
            <a:r>
              <a:rPr lang="en-US" dirty="0"/>
              <a:t> of effort, </a:t>
            </a:r>
            <a:r>
              <a:rPr lang="en-US" dirty="0">
                <a:solidFill>
                  <a:srgbClr val="FF0000"/>
                </a:solidFill>
              </a:rPr>
              <a:t>motivation</a:t>
            </a:r>
            <a:r>
              <a:rPr lang="en-US" dirty="0"/>
              <a:t>, </a:t>
            </a:r>
            <a:r>
              <a:rPr lang="en-US" dirty="0" smtClean="0">
                <a:solidFill>
                  <a:srgbClr val="FF0000"/>
                </a:solidFill>
              </a:rPr>
              <a:t>pain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enjoyment</a:t>
            </a:r>
            <a:r>
              <a:rPr lang="en-US" dirty="0"/>
              <a:t>, concentration, </a:t>
            </a:r>
            <a:r>
              <a:rPr lang="en-US" dirty="0">
                <a:solidFill>
                  <a:srgbClr val="FF0000"/>
                </a:solidFill>
              </a:rPr>
              <a:t>attention</a:t>
            </a:r>
            <a:r>
              <a:rPr lang="en-US" dirty="0"/>
              <a:t>, lethargy, and many more</a:t>
            </a:r>
            <a:r>
              <a:rPr lang="en-US" dirty="0" smtClean="0"/>
              <a:t>.</a:t>
            </a:r>
          </a:p>
          <a:p>
            <a:endParaRPr lang="fa-I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44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6" y="376237"/>
            <a:ext cx="11897558" cy="5836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59434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Indirect methods of fatigue assessment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583885"/>
          </a:xfrm>
        </p:spPr>
        <p:txBody>
          <a:bodyPr>
            <a:normAutofit/>
          </a:bodyPr>
          <a:lstStyle/>
          <a:p>
            <a:r>
              <a:rPr lang="en-US" b="1" i="1" dirty="0"/>
              <a:t>Ratings of perceived </a:t>
            </a:r>
            <a:r>
              <a:rPr lang="en-US" b="1" i="1" dirty="0" smtClean="0"/>
              <a:t>exertion</a:t>
            </a:r>
          </a:p>
          <a:p>
            <a:r>
              <a:rPr lang="en-US" dirty="0"/>
              <a:t>The most commonly used perceptual scale is the Borg rating of </a:t>
            </a:r>
            <a:r>
              <a:rPr lang="en-US" dirty="0" smtClean="0"/>
              <a:t>perceived exertion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RPE</a:t>
            </a:r>
            <a:r>
              <a:rPr lang="en-US" dirty="0"/>
              <a:t>) scale (also referred to as the </a:t>
            </a:r>
            <a:r>
              <a:rPr lang="en-US" dirty="0">
                <a:solidFill>
                  <a:srgbClr val="FF0000"/>
                </a:solidFill>
              </a:rPr>
              <a:t>Borg 6–20 </a:t>
            </a:r>
            <a:r>
              <a:rPr lang="en-US" dirty="0"/>
              <a:t>scale</a:t>
            </a:r>
            <a:r>
              <a:rPr lang="en-US" dirty="0" smtClean="0"/>
              <a:t>).</a:t>
            </a:r>
          </a:p>
          <a:p>
            <a:r>
              <a:rPr lang="en-US" dirty="0"/>
              <a:t>1970 by Gunnar </a:t>
            </a:r>
            <a:r>
              <a:rPr lang="en-US" dirty="0" smtClean="0"/>
              <a:t>Borg.</a:t>
            </a:r>
          </a:p>
          <a:p>
            <a:r>
              <a:rPr lang="en-US" dirty="0"/>
              <a:t>The seemingly arbitrary </a:t>
            </a:r>
            <a:r>
              <a:rPr lang="en-US" dirty="0">
                <a:solidFill>
                  <a:srgbClr val="FF0000"/>
                </a:solidFill>
              </a:rPr>
              <a:t>6–20 range </a:t>
            </a:r>
            <a:r>
              <a:rPr lang="en-US" dirty="0"/>
              <a:t>of the original Borg scale was </a:t>
            </a:r>
            <a:r>
              <a:rPr lang="en-US" dirty="0" smtClean="0"/>
              <a:t>developed due </a:t>
            </a:r>
            <a:r>
              <a:rPr lang="en-US" dirty="0"/>
              <a:t>to the observed </a:t>
            </a:r>
            <a:r>
              <a:rPr lang="en-US" dirty="0">
                <a:solidFill>
                  <a:srgbClr val="FF0000"/>
                </a:solidFill>
              </a:rPr>
              <a:t>correlation between heart rate </a:t>
            </a:r>
            <a:r>
              <a:rPr lang="en-US" dirty="0"/>
              <a:t>and RPE ratings, </a:t>
            </a:r>
            <a:r>
              <a:rPr lang="en-US" dirty="0" smtClean="0"/>
              <a:t>such that </a:t>
            </a:r>
            <a:r>
              <a:rPr lang="en-US" dirty="0"/>
              <a:t>the given score on the scale can be </a:t>
            </a:r>
            <a:r>
              <a:rPr lang="en-US" dirty="0">
                <a:solidFill>
                  <a:srgbClr val="FF0000"/>
                </a:solidFill>
              </a:rPr>
              <a:t>multiplied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by 10 and provide </a:t>
            </a:r>
            <a:r>
              <a:rPr lang="en-US" dirty="0"/>
              <a:t>a </a:t>
            </a:r>
            <a:r>
              <a:rPr lang="en-US" dirty="0" smtClean="0"/>
              <a:t>close approximation </a:t>
            </a:r>
            <a:r>
              <a:rPr lang="en-US" dirty="0"/>
              <a:t>of the exercising person’s heart rate (e.g. an RPE of </a:t>
            </a:r>
            <a:r>
              <a:rPr lang="en-US" dirty="0" smtClean="0">
                <a:solidFill>
                  <a:srgbClr val="FF0000"/>
                </a:solidFill>
              </a:rPr>
              <a:t>12</a:t>
            </a:r>
            <a:r>
              <a:rPr lang="en-US" dirty="0" smtClean="0"/>
              <a:t> approximates </a:t>
            </a:r>
            <a:r>
              <a:rPr lang="en-US" dirty="0"/>
              <a:t>a heart rate of </a:t>
            </a:r>
            <a:r>
              <a:rPr lang="en-US" dirty="0">
                <a:solidFill>
                  <a:srgbClr val="FF0000"/>
                </a:solidFill>
              </a:rPr>
              <a:t>120</a:t>
            </a:r>
            <a:r>
              <a:rPr lang="en-US" dirty="0"/>
              <a:t> bpm).</a:t>
            </a:r>
            <a:endParaRPr lang="fa-I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168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Indirect methods of fatigue assessment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905194"/>
          </a:xfrm>
        </p:spPr>
        <p:txBody>
          <a:bodyPr>
            <a:normAutofit/>
          </a:bodyPr>
          <a:lstStyle/>
          <a:p>
            <a:r>
              <a:rPr lang="en-US" b="1" i="1" dirty="0"/>
              <a:t>Ratings of perceived </a:t>
            </a:r>
            <a:r>
              <a:rPr lang="en-US" b="1" i="1" dirty="0" smtClean="0"/>
              <a:t>exertion</a:t>
            </a:r>
          </a:p>
          <a:p>
            <a:r>
              <a:rPr lang="en-US" sz="3200" dirty="0"/>
              <a:t>however </a:t>
            </a:r>
            <a:r>
              <a:rPr lang="en-US" sz="3200" dirty="0">
                <a:solidFill>
                  <a:srgbClr val="FF0000"/>
                </a:solidFill>
              </a:rPr>
              <a:t>its use in </a:t>
            </a:r>
            <a:r>
              <a:rPr lang="en-US" sz="3200" dirty="0" smtClean="0">
                <a:solidFill>
                  <a:srgbClr val="FF0000"/>
                </a:solidFill>
              </a:rPr>
              <a:t>young children </a:t>
            </a:r>
            <a:r>
              <a:rPr lang="en-US" sz="3200" dirty="0">
                <a:solidFill>
                  <a:srgbClr val="FF0000"/>
                </a:solidFill>
              </a:rPr>
              <a:t>is inappropriate </a:t>
            </a:r>
            <a:r>
              <a:rPr lang="en-US" sz="3200" dirty="0"/>
              <a:t>or limited due to </a:t>
            </a:r>
            <a:r>
              <a:rPr lang="en-US" sz="3200" dirty="0">
                <a:solidFill>
                  <a:srgbClr val="FF0000"/>
                </a:solidFill>
              </a:rPr>
              <a:t>inabilities to cognitively </a:t>
            </a:r>
            <a:r>
              <a:rPr lang="en-US" sz="3200" dirty="0" smtClean="0">
                <a:solidFill>
                  <a:srgbClr val="FF0000"/>
                </a:solidFill>
              </a:rPr>
              <a:t>rate perceived </a:t>
            </a:r>
            <a:r>
              <a:rPr lang="en-US" sz="3200" dirty="0"/>
              <a:t>exertion (0–3 years of age) or provide a </a:t>
            </a:r>
            <a:r>
              <a:rPr lang="en-US" sz="3200" dirty="0">
                <a:solidFill>
                  <a:srgbClr val="FF0000"/>
                </a:solidFill>
              </a:rPr>
              <a:t>cohesive RPE score </a:t>
            </a:r>
            <a:r>
              <a:rPr lang="en-US" sz="3200" dirty="0"/>
              <a:t>(</a:t>
            </a:r>
            <a:r>
              <a:rPr lang="en-US" sz="3200" dirty="0" smtClean="0"/>
              <a:t>4–7 years</a:t>
            </a:r>
            <a:r>
              <a:rPr lang="en-US" sz="3200" dirty="0"/>
              <a:t>); little is known about the ability of </a:t>
            </a:r>
            <a:r>
              <a:rPr lang="en-US" sz="3200" dirty="0">
                <a:solidFill>
                  <a:srgbClr val="FF0000"/>
                </a:solidFill>
              </a:rPr>
              <a:t>adolescents</a:t>
            </a:r>
            <a:r>
              <a:rPr lang="en-US" sz="3200" dirty="0"/>
              <a:t> to provide </a:t>
            </a:r>
            <a:r>
              <a:rPr lang="en-US" sz="3200" dirty="0" smtClean="0"/>
              <a:t>accurate RPE scores.</a:t>
            </a:r>
          </a:p>
          <a:p>
            <a:r>
              <a:rPr lang="en-US" sz="3200" dirty="0" smtClean="0"/>
              <a:t>Furthermore, </a:t>
            </a:r>
            <a:r>
              <a:rPr lang="en-US" sz="3200" dirty="0" smtClean="0">
                <a:solidFill>
                  <a:srgbClr val="FF0000"/>
                </a:solidFill>
              </a:rPr>
              <a:t>interventions</a:t>
            </a:r>
            <a:r>
              <a:rPr lang="en-US" sz="3200" dirty="0" smtClean="0"/>
              <a:t> </a:t>
            </a:r>
            <a:r>
              <a:rPr lang="en-US" sz="3200" dirty="0"/>
              <a:t>can be made that </a:t>
            </a:r>
            <a:r>
              <a:rPr lang="en-US" sz="3200" dirty="0">
                <a:solidFill>
                  <a:srgbClr val="FF0000"/>
                </a:solidFill>
              </a:rPr>
              <a:t>alter</a:t>
            </a:r>
            <a:r>
              <a:rPr lang="en-US" sz="3200" dirty="0"/>
              <a:t> the relationship between </a:t>
            </a:r>
            <a:r>
              <a:rPr lang="en-US" sz="3200" dirty="0" smtClean="0">
                <a:solidFill>
                  <a:srgbClr val="FF0000"/>
                </a:solidFill>
              </a:rPr>
              <a:t>exercise intensity </a:t>
            </a:r>
            <a:r>
              <a:rPr lang="en-US" sz="3200" dirty="0"/>
              <a:t>(usually measured by heart rate) and RPE, such as the </a:t>
            </a:r>
            <a:r>
              <a:rPr lang="en-US" sz="3200" dirty="0">
                <a:solidFill>
                  <a:srgbClr val="FF0000"/>
                </a:solidFill>
              </a:rPr>
              <a:t>use of </a:t>
            </a:r>
            <a:r>
              <a:rPr lang="en-US" sz="3200" dirty="0" smtClean="0">
                <a:solidFill>
                  <a:srgbClr val="FF0000"/>
                </a:solidFill>
              </a:rPr>
              <a:t>music</a:t>
            </a:r>
            <a:r>
              <a:rPr lang="en-US" sz="3200" dirty="0" smtClean="0"/>
              <a:t>, altered </a:t>
            </a:r>
            <a:r>
              <a:rPr lang="en-US" sz="3200" dirty="0"/>
              <a:t>sensory perception </a:t>
            </a:r>
            <a:r>
              <a:rPr lang="en-US" sz="3200" dirty="0" smtClean="0"/>
              <a:t>strategies.</a:t>
            </a:r>
            <a:endParaRPr lang="fa-IR" sz="3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349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Indirect methods of fatigue assessment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905194"/>
          </a:xfrm>
        </p:spPr>
        <p:txBody>
          <a:bodyPr>
            <a:normAutofit/>
          </a:bodyPr>
          <a:lstStyle/>
          <a:p>
            <a:r>
              <a:rPr lang="en-US" b="1" i="1" dirty="0"/>
              <a:t>Task effort awareness </a:t>
            </a:r>
            <a:r>
              <a:rPr lang="en-US" b="1" i="1" dirty="0" smtClean="0"/>
              <a:t>scale</a:t>
            </a:r>
          </a:p>
          <a:p>
            <a:r>
              <a:rPr lang="en-US" dirty="0"/>
              <a:t>The scale is designed to </a:t>
            </a:r>
            <a:r>
              <a:rPr lang="en-US" dirty="0">
                <a:solidFill>
                  <a:srgbClr val="FF0000"/>
                </a:solidFill>
              </a:rPr>
              <a:t>quantify the magnitude of the </a:t>
            </a:r>
            <a:r>
              <a:rPr lang="en-US" dirty="0" smtClean="0">
                <a:solidFill>
                  <a:srgbClr val="FF0000"/>
                </a:solidFill>
              </a:rPr>
              <a:t>psychological</a:t>
            </a:r>
            <a:r>
              <a:rPr lang="en-US" dirty="0" smtClean="0"/>
              <a:t>/ psychic </a:t>
            </a:r>
            <a:r>
              <a:rPr lang="en-US" dirty="0">
                <a:solidFill>
                  <a:srgbClr val="FF0000"/>
                </a:solidFill>
              </a:rPr>
              <a:t>sensations</a:t>
            </a:r>
            <a:r>
              <a:rPr lang="en-US" dirty="0"/>
              <a:t> of effort and the extent to which a person is </a:t>
            </a:r>
            <a:r>
              <a:rPr lang="en-US" dirty="0" smtClean="0"/>
              <a:t>consciously aware </a:t>
            </a:r>
            <a:r>
              <a:rPr lang="en-US" dirty="0"/>
              <a:t>of this </a:t>
            </a:r>
            <a:r>
              <a:rPr lang="en-US" dirty="0" smtClean="0"/>
              <a:t>effort.</a:t>
            </a:r>
          </a:p>
          <a:p>
            <a:r>
              <a:rPr lang="en-US" b="1" i="1" dirty="0"/>
              <a:t>Magnetic resonance </a:t>
            </a:r>
            <a:r>
              <a:rPr lang="en-US" b="1" i="1" dirty="0" smtClean="0"/>
              <a:t>imaging</a:t>
            </a:r>
          </a:p>
          <a:p>
            <a:r>
              <a:rPr lang="en-US" dirty="0"/>
              <a:t>The development of </a:t>
            </a:r>
            <a:r>
              <a:rPr lang="en-US" dirty="0">
                <a:solidFill>
                  <a:srgbClr val="FF0000"/>
                </a:solidFill>
              </a:rPr>
              <a:t>magnetic resonance imaging </a:t>
            </a:r>
            <a:r>
              <a:rPr lang="en-US" dirty="0"/>
              <a:t>(MRI) techniques </a:t>
            </a:r>
            <a:r>
              <a:rPr lang="en-US" dirty="0" smtClean="0"/>
              <a:t>in medical </a:t>
            </a:r>
            <a:r>
              <a:rPr lang="en-US" dirty="0"/>
              <a:t>and health settings has opened a new window into the workings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body during exercise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fa-IR" sz="3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causes (and what</a:t>
            </a:r>
            <a:br>
              <a:rPr lang="en-US" b="1" dirty="0"/>
            </a:br>
            <a:r>
              <a:rPr lang="en-US" b="1" dirty="0"/>
              <a:t>does not cause) fatigue</a:t>
            </a:r>
            <a:br>
              <a:rPr lang="en-US" b="1" dirty="0"/>
            </a:br>
            <a:r>
              <a:rPr lang="en-US" b="1" dirty="0"/>
              <a:t>in sport and exercise?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1850" y="474663"/>
            <a:ext cx="1532527" cy="74018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Part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Energy depletion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905194"/>
          </a:xfrm>
        </p:spPr>
        <p:txBody>
          <a:bodyPr>
            <a:normAutofit/>
          </a:bodyPr>
          <a:lstStyle/>
          <a:p>
            <a:r>
              <a:rPr lang="en-US" b="1" dirty="0"/>
              <a:t>Energy metabolism during </a:t>
            </a:r>
            <a:r>
              <a:rPr lang="en-US" b="1" dirty="0" smtClean="0"/>
              <a:t>exercise</a:t>
            </a:r>
          </a:p>
          <a:p>
            <a:r>
              <a:rPr lang="en-US" dirty="0"/>
              <a:t>Adenosine triphosphate has three components:</a:t>
            </a:r>
          </a:p>
          <a:p>
            <a:r>
              <a:rPr lang="en-US" dirty="0">
                <a:solidFill>
                  <a:srgbClr val="FF0000"/>
                </a:solidFill>
              </a:rPr>
              <a:t>adenine, ribose, and three phosphates</a:t>
            </a:r>
            <a:r>
              <a:rPr lang="en-US" dirty="0" smtClean="0"/>
              <a:t>.</a:t>
            </a:r>
          </a:p>
          <a:p>
            <a:r>
              <a:rPr lang="en-US" dirty="0"/>
              <a:t>The energy in these bonds is </a:t>
            </a:r>
            <a:r>
              <a:rPr lang="en-US" dirty="0" smtClean="0"/>
              <a:t>released when </a:t>
            </a:r>
            <a:r>
              <a:rPr lang="en-US" dirty="0"/>
              <a:t>ATP is broken down in a </a:t>
            </a:r>
            <a:r>
              <a:rPr lang="en-US" dirty="0">
                <a:solidFill>
                  <a:srgbClr val="FF0000"/>
                </a:solidFill>
              </a:rPr>
              <a:t>hydrolysis reaction</a:t>
            </a:r>
            <a:r>
              <a:rPr lang="en-US" dirty="0"/>
              <a:t>, and this energy is </a:t>
            </a:r>
            <a:r>
              <a:rPr lang="en-US" dirty="0" smtClean="0"/>
              <a:t>used by </a:t>
            </a:r>
            <a:r>
              <a:rPr lang="en-US" dirty="0"/>
              <a:t>the cell for various functions such as muscle </a:t>
            </a:r>
            <a:r>
              <a:rPr lang="en-US" dirty="0" smtClean="0"/>
              <a:t>contraction.</a:t>
            </a:r>
          </a:p>
          <a:p>
            <a:endParaRPr lang="fa-IR" sz="3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54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608" y="4508863"/>
            <a:ext cx="9674783" cy="101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Energy depletion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905194"/>
          </a:xfrm>
        </p:spPr>
        <p:txBody>
          <a:bodyPr>
            <a:normAutofit/>
          </a:bodyPr>
          <a:lstStyle/>
          <a:p>
            <a:r>
              <a:rPr lang="en-US" b="1" dirty="0"/>
              <a:t>Energy metabolism during </a:t>
            </a:r>
            <a:r>
              <a:rPr lang="en-US" b="1" dirty="0" smtClean="0"/>
              <a:t>exercise</a:t>
            </a:r>
          </a:p>
          <a:p>
            <a:r>
              <a:rPr lang="en-US" dirty="0"/>
              <a:t>Only a </a:t>
            </a:r>
            <a:r>
              <a:rPr lang="en-US" dirty="0">
                <a:solidFill>
                  <a:srgbClr val="FF0000"/>
                </a:solidFill>
              </a:rPr>
              <a:t>small amount of ATP is stored </a:t>
            </a:r>
            <a:r>
              <a:rPr lang="en-US" dirty="0"/>
              <a:t>in the body at any time (enough </a:t>
            </a:r>
            <a:r>
              <a:rPr lang="en-US" dirty="0" smtClean="0"/>
              <a:t>to fuel </a:t>
            </a:r>
            <a:r>
              <a:rPr lang="en-US" dirty="0"/>
              <a:t>approximately </a:t>
            </a:r>
            <a:r>
              <a:rPr lang="en-US" dirty="0">
                <a:solidFill>
                  <a:srgbClr val="FF0000"/>
                </a:solidFill>
              </a:rPr>
              <a:t>2 seconds </a:t>
            </a:r>
            <a:r>
              <a:rPr lang="en-US" dirty="0"/>
              <a:t>of maximal intensity muscle contraction</a:t>
            </a:r>
            <a:r>
              <a:rPr lang="en-US" dirty="0" smtClean="0"/>
              <a:t>).</a:t>
            </a:r>
          </a:p>
          <a:p>
            <a:r>
              <a:rPr lang="en-US" dirty="0"/>
              <a:t>three primary metabolic pathways: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phosphocreatine (</a:t>
            </a:r>
            <a:r>
              <a:rPr lang="en-US" dirty="0" smtClean="0"/>
              <a:t>PCr) pathway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anaerobic pathway,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the aerobic pathway.</a:t>
            </a:r>
            <a:endParaRPr lang="fa-IR" sz="3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Energy depletion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905194"/>
          </a:xfrm>
        </p:spPr>
        <p:txBody>
          <a:bodyPr>
            <a:normAutofit/>
          </a:bodyPr>
          <a:lstStyle/>
          <a:p>
            <a:r>
              <a:rPr lang="en-US" b="1" dirty="0"/>
              <a:t>Energy metabolism during </a:t>
            </a:r>
            <a:r>
              <a:rPr lang="en-US" b="1" dirty="0" smtClean="0"/>
              <a:t>exercise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56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902" y="2214993"/>
            <a:ext cx="9994021" cy="3872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4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Energy depletion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905194"/>
          </a:xfrm>
        </p:spPr>
        <p:txBody>
          <a:bodyPr>
            <a:normAutofit/>
          </a:bodyPr>
          <a:lstStyle/>
          <a:p>
            <a:r>
              <a:rPr lang="en-US" b="1" dirty="0"/>
              <a:t>Energy metabolism and fatigue during </a:t>
            </a:r>
            <a:r>
              <a:rPr lang="en-US" b="1" dirty="0" smtClean="0"/>
              <a:t>exercise</a:t>
            </a:r>
          </a:p>
          <a:p>
            <a:r>
              <a:rPr lang="en-US" b="1" dirty="0"/>
              <a:t>ATP </a:t>
            </a:r>
            <a:r>
              <a:rPr lang="en-US" b="1" dirty="0" smtClean="0"/>
              <a:t>depletion</a:t>
            </a:r>
          </a:p>
          <a:p>
            <a:r>
              <a:rPr lang="en-US" dirty="0"/>
              <a:t>In exercising humans, </a:t>
            </a:r>
            <a:r>
              <a:rPr lang="en-US" dirty="0">
                <a:solidFill>
                  <a:srgbClr val="FF0000"/>
                </a:solidFill>
              </a:rPr>
              <a:t>intramuscular ATP concentrations </a:t>
            </a:r>
            <a:r>
              <a:rPr lang="en-US" dirty="0"/>
              <a:t>do not </a:t>
            </a:r>
            <a:r>
              <a:rPr lang="en-US" dirty="0" smtClean="0"/>
              <a:t>fall below </a:t>
            </a:r>
            <a:r>
              <a:rPr lang="en-US" dirty="0"/>
              <a:t>about </a:t>
            </a:r>
            <a:r>
              <a:rPr lang="en-US" dirty="0">
                <a:solidFill>
                  <a:srgbClr val="FF0000"/>
                </a:solidFill>
              </a:rPr>
              <a:t>60% of resting levels</a:t>
            </a:r>
            <a:r>
              <a:rPr lang="en-US" dirty="0"/>
              <a:t>, regardless of the intensity or </a:t>
            </a:r>
            <a:r>
              <a:rPr lang="en-US" dirty="0" smtClean="0"/>
              <a:t>duration of </a:t>
            </a:r>
            <a:r>
              <a:rPr lang="en-US" dirty="0"/>
              <a:t>exercise. However, the ATP </a:t>
            </a:r>
            <a:r>
              <a:rPr lang="en-US" dirty="0">
                <a:solidFill>
                  <a:srgbClr val="FF0000"/>
                </a:solidFill>
              </a:rPr>
              <a:t>concentration of single </a:t>
            </a:r>
            <a:r>
              <a:rPr lang="en-US" dirty="0" err="1">
                <a:solidFill>
                  <a:srgbClr val="FF0000"/>
                </a:solidFill>
              </a:rPr>
              <a:t>fibres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can </a:t>
            </a:r>
            <a:r>
              <a:rPr lang="en-US" dirty="0" smtClean="0"/>
              <a:t>drop to </a:t>
            </a:r>
            <a:r>
              <a:rPr lang="en-US" dirty="0"/>
              <a:t>very low levels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occurrence of ATP depletion</a:t>
            </a:r>
            <a:r>
              <a:rPr lang="en-US" dirty="0"/>
              <a:t> and its role in </a:t>
            </a:r>
            <a:r>
              <a:rPr lang="en-US" dirty="0" smtClean="0"/>
              <a:t>exercise-induced </a:t>
            </a:r>
            <a:r>
              <a:rPr lang="en-US" dirty="0" smtClean="0">
                <a:solidFill>
                  <a:srgbClr val="FF0000"/>
                </a:solidFill>
              </a:rPr>
              <a:t>fatigue</a:t>
            </a:r>
            <a:r>
              <a:rPr lang="en-US" dirty="0" smtClean="0"/>
              <a:t> </a:t>
            </a:r>
            <a:r>
              <a:rPr lang="en-US" dirty="0"/>
              <a:t>is open to </a:t>
            </a:r>
            <a:r>
              <a:rPr lang="en-US" dirty="0">
                <a:solidFill>
                  <a:srgbClr val="FF0000"/>
                </a:solidFill>
              </a:rPr>
              <a:t>debate</a:t>
            </a:r>
            <a:r>
              <a:rPr lang="en-US" dirty="0"/>
              <a:t>, and more research is required</a:t>
            </a:r>
            <a:r>
              <a:rPr lang="en-US" dirty="0" smtClean="0"/>
              <a:t>.</a:t>
            </a:r>
          </a:p>
          <a:p>
            <a:r>
              <a:rPr lang="en-US" dirty="0"/>
              <a:t>ATP levels in </a:t>
            </a:r>
            <a:r>
              <a:rPr lang="en-US" dirty="0">
                <a:solidFill>
                  <a:srgbClr val="FF0000"/>
                </a:solidFill>
              </a:rPr>
              <a:t>individual muscle </a:t>
            </a:r>
            <a:r>
              <a:rPr lang="en-US" dirty="0" smtClean="0">
                <a:solidFill>
                  <a:srgbClr val="FF0000"/>
                </a:solidFill>
              </a:rPr>
              <a:t>fibers </a:t>
            </a:r>
            <a:r>
              <a:rPr lang="en-US" dirty="0"/>
              <a:t>can fall to as low as </a:t>
            </a:r>
            <a:r>
              <a:rPr lang="en-US" dirty="0">
                <a:solidFill>
                  <a:srgbClr val="FF0000"/>
                </a:solidFill>
              </a:rPr>
              <a:t>20</a:t>
            </a:r>
            <a:r>
              <a:rPr lang="en-US" dirty="0"/>
              <a:t>% of </a:t>
            </a:r>
            <a:r>
              <a:rPr lang="en-US" dirty="0" smtClean="0"/>
              <a:t>resting values </a:t>
            </a:r>
            <a:r>
              <a:rPr lang="en-US" dirty="0"/>
              <a:t>following maximal exercise</a:t>
            </a:r>
            <a:r>
              <a:rPr lang="en-US" dirty="0" smtClean="0"/>
              <a:t>, </a:t>
            </a:r>
            <a:r>
              <a:rPr lang="en-US" dirty="0"/>
              <a:t>particularly in </a:t>
            </a:r>
            <a:r>
              <a:rPr lang="en-US" dirty="0">
                <a:solidFill>
                  <a:srgbClr val="FF0000"/>
                </a:solidFill>
              </a:rPr>
              <a:t>type II </a:t>
            </a:r>
            <a:r>
              <a:rPr lang="en-US" dirty="0"/>
              <a:t>muscle </a:t>
            </a:r>
            <a:r>
              <a:rPr lang="en-US" dirty="0" smtClean="0"/>
              <a:t>fibers.</a:t>
            </a:r>
            <a:endParaRPr lang="fa-IR" sz="3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8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Energy depletion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905194"/>
          </a:xfrm>
        </p:spPr>
        <p:txBody>
          <a:bodyPr>
            <a:normAutofit/>
          </a:bodyPr>
          <a:lstStyle/>
          <a:p>
            <a:r>
              <a:rPr lang="en-US" b="1" dirty="0"/>
              <a:t>Energy metabolism and fatigue during </a:t>
            </a:r>
            <a:r>
              <a:rPr lang="en-US" b="1" dirty="0" smtClean="0"/>
              <a:t>exercise</a:t>
            </a:r>
          </a:p>
          <a:p>
            <a:r>
              <a:rPr lang="en-US" b="1" dirty="0"/>
              <a:t>ATP </a:t>
            </a:r>
            <a:r>
              <a:rPr lang="en-US" b="1" dirty="0" smtClean="0"/>
              <a:t>depletion</a:t>
            </a:r>
          </a:p>
          <a:p>
            <a:r>
              <a:rPr lang="en-US" dirty="0"/>
              <a:t>Given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conflicting </a:t>
            </a:r>
            <a:r>
              <a:rPr lang="en-US" dirty="0">
                <a:solidFill>
                  <a:srgbClr val="FF0000"/>
                </a:solidFill>
              </a:rPr>
              <a:t>observations regarding ATP depletion </a:t>
            </a:r>
            <a:r>
              <a:rPr lang="en-US" dirty="0"/>
              <a:t>at the </a:t>
            </a:r>
            <a:r>
              <a:rPr lang="en-US" dirty="0">
                <a:solidFill>
                  <a:srgbClr val="FF0000"/>
                </a:solidFill>
              </a:rPr>
              <a:t>whole</a:t>
            </a:r>
            <a:r>
              <a:rPr lang="en-US" dirty="0"/>
              <a:t> muscle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individual</a:t>
            </a:r>
            <a:r>
              <a:rPr lang="en-US" dirty="0" smtClean="0"/>
              <a:t> </a:t>
            </a:r>
            <a:r>
              <a:rPr lang="en-US" dirty="0" err="1"/>
              <a:t>fibre</a:t>
            </a:r>
            <a:r>
              <a:rPr lang="en-US" dirty="0"/>
              <a:t> levels, the exact occurrence and influence of ATP </a:t>
            </a:r>
            <a:r>
              <a:rPr lang="en-US" dirty="0" smtClean="0"/>
              <a:t>depletion on </a:t>
            </a:r>
            <a:r>
              <a:rPr lang="en-US" dirty="0"/>
              <a:t>exercise fatigue is still </a:t>
            </a:r>
            <a:r>
              <a:rPr lang="en-US" dirty="0">
                <a:solidFill>
                  <a:srgbClr val="FF0000"/>
                </a:solidFill>
              </a:rPr>
              <a:t>open to </a:t>
            </a:r>
            <a:r>
              <a:rPr lang="en-US" dirty="0" smtClean="0">
                <a:solidFill>
                  <a:srgbClr val="FF0000"/>
                </a:solidFill>
              </a:rPr>
              <a:t>debate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However</a:t>
            </a:r>
            <a:r>
              <a:rPr lang="en-US" dirty="0"/>
              <a:t>, an important </a:t>
            </a:r>
            <a:r>
              <a:rPr lang="en-US" dirty="0" smtClean="0"/>
              <a:t>message to </a:t>
            </a:r>
            <a:r>
              <a:rPr lang="en-US" dirty="0"/>
              <a:t>take from this discussion is that </a:t>
            </a:r>
            <a:r>
              <a:rPr lang="en-US" dirty="0">
                <a:solidFill>
                  <a:srgbClr val="FF0000"/>
                </a:solidFill>
              </a:rPr>
              <a:t>ATP depletion is far from an </a:t>
            </a:r>
            <a:r>
              <a:rPr lang="en-US" dirty="0" smtClean="0">
                <a:solidFill>
                  <a:srgbClr val="FF0000"/>
                </a:solidFill>
              </a:rPr>
              <a:t>accepted cause </a:t>
            </a:r>
            <a:r>
              <a:rPr lang="en-US" dirty="0"/>
              <a:t>of exercise-induced fatigue, and in fact is strongly argued against </a:t>
            </a:r>
            <a:r>
              <a:rPr lang="en-US" dirty="0" smtClean="0"/>
              <a:t>in some </a:t>
            </a:r>
            <a:r>
              <a:rPr lang="en-US" dirty="0"/>
              <a:t>of the literature.</a:t>
            </a:r>
            <a:endParaRPr lang="fa-IR" sz="3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Phosphocreatine depletion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905194"/>
          </a:xfrm>
        </p:spPr>
        <p:txBody>
          <a:bodyPr>
            <a:normAutofit/>
          </a:bodyPr>
          <a:lstStyle/>
          <a:p>
            <a:r>
              <a:rPr lang="en-US" b="1" dirty="0"/>
              <a:t>Energy metabolism and fatigue during </a:t>
            </a:r>
            <a:r>
              <a:rPr lang="en-US" b="1" dirty="0" smtClean="0"/>
              <a:t>exercise</a:t>
            </a:r>
          </a:p>
          <a:p>
            <a:r>
              <a:rPr lang="en-US" dirty="0"/>
              <a:t>Phosphocreatine is a </a:t>
            </a:r>
            <a:r>
              <a:rPr lang="en-US" dirty="0">
                <a:solidFill>
                  <a:srgbClr val="FF0000"/>
                </a:solidFill>
              </a:rPr>
              <a:t>phosphorylated creatine </a:t>
            </a:r>
            <a:r>
              <a:rPr lang="en-US" dirty="0"/>
              <a:t>molecule that is </a:t>
            </a:r>
            <a:r>
              <a:rPr lang="en-US" dirty="0" smtClean="0"/>
              <a:t>particularly important </a:t>
            </a:r>
            <a:r>
              <a:rPr lang="en-US" dirty="0"/>
              <a:t>in </a:t>
            </a:r>
            <a:r>
              <a:rPr lang="en-US" dirty="0" smtClean="0">
                <a:solidFill>
                  <a:srgbClr val="FF0000"/>
                </a:solidFill>
              </a:rPr>
              <a:t>resynthesizing</a:t>
            </a:r>
            <a:r>
              <a:rPr lang="en-US" dirty="0" smtClean="0"/>
              <a:t> </a:t>
            </a:r>
            <a:r>
              <a:rPr lang="en-US" dirty="0"/>
              <a:t>ATP during explosive, high-intensity exercise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In theory, this is sufficient </a:t>
            </a:r>
            <a:r>
              <a:rPr lang="en-US" dirty="0" smtClean="0"/>
              <a:t>for approximately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10-seconds </a:t>
            </a:r>
            <a:r>
              <a:rPr lang="en-US" dirty="0"/>
              <a:t>of maximal work before PCr stores become </a:t>
            </a:r>
            <a:r>
              <a:rPr lang="en-US" dirty="0" smtClean="0"/>
              <a:t>depleted.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fa-IR" sz="3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59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413" y="2998061"/>
            <a:ext cx="5610225" cy="809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32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01278" y="1566362"/>
            <a:ext cx="11208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latin typeface="GillSans-BoldItalic"/>
              </a:rPr>
              <a:t>Part 1 – Defining fatigue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60466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Phosphocreatine depletion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60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545" y="1485990"/>
            <a:ext cx="10293456" cy="4870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37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Phosphocreatine depletion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905194"/>
          </a:xfrm>
        </p:spPr>
        <p:txBody>
          <a:bodyPr>
            <a:normAutofit/>
          </a:bodyPr>
          <a:lstStyle/>
          <a:p>
            <a:r>
              <a:rPr lang="en-US" b="1" dirty="0"/>
              <a:t>Energy metabolism and fatigue during </a:t>
            </a:r>
            <a:r>
              <a:rPr lang="en-US" b="1" dirty="0" smtClean="0"/>
              <a:t>exercise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reduction in power output </a:t>
            </a:r>
            <a:r>
              <a:rPr lang="en-US" dirty="0"/>
              <a:t>may </a:t>
            </a:r>
            <a:r>
              <a:rPr lang="en-US" dirty="0" smtClean="0"/>
              <a:t>be partially </a:t>
            </a:r>
            <a:r>
              <a:rPr lang="en-US" dirty="0">
                <a:solidFill>
                  <a:srgbClr val="FF0000"/>
                </a:solidFill>
              </a:rPr>
              <a:t>due to PCr depletion</a:t>
            </a:r>
            <a:r>
              <a:rPr lang="en-US" dirty="0"/>
              <a:t>, which would reduce the rate of </a:t>
            </a:r>
            <a:r>
              <a:rPr lang="en-US" dirty="0" smtClean="0"/>
              <a:t>ATP resynthesize </a:t>
            </a:r>
            <a:r>
              <a:rPr lang="en-US" dirty="0"/>
              <a:t>and necessitate a </a:t>
            </a:r>
            <a:r>
              <a:rPr lang="en-US" dirty="0">
                <a:solidFill>
                  <a:srgbClr val="FF0000"/>
                </a:solidFill>
              </a:rPr>
              <a:t>reduction in power output to prevent </a:t>
            </a:r>
            <a:r>
              <a:rPr lang="en-US" dirty="0" smtClean="0"/>
              <a:t>critical reductions </a:t>
            </a:r>
            <a:r>
              <a:rPr lang="en-US" dirty="0"/>
              <a:t>in ATP concentration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Phosphocreatine levels are not fully depleted </a:t>
            </a:r>
            <a:r>
              <a:rPr lang="en-US" dirty="0"/>
              <a:t>during single sprints </a:t>
            </a:r>
            <a:r>
              <a:rPr lang="en-US" dirty="0" smtClean="0">
                <a:solidFill>
                  <a:srgbClr val="FF0000"/>
                </a:solidFill>
              </a:rPr>
              <a:t>lasting 5–30 </a:t>
            </a:r>
            <a:r>
              <a:rPr lang="en-US" dirty="0">
                <a:solidFill>
                  <a:srgbClr val="FF0000"/>
                </a:solidFill>
              </a:rPr>
              <a:t>seconds</a:t>
            </a:r>
            <a:r>
              <a:rPr lang="en-US" dirty="0"/>
              <a:t>. Therefore, </a:t>
            </a:r>
            <a:r>
              <a:rPr lang="en-US" dirty="0">
                <a:solidFill>
                  <a:srgbClr val="FF0000"/>
                </a:solidFill>
              </a:rPr>
              <a:t>it does not appear </a:t>
            </a:r>
            <a:r>
              <a:rPr lang="en-US" dirty="0"/>
              <a:t>that PCr depletion is </a:t>
            </a:r>
            <a:r>
              <a:rPr lang="en-US" dirty="0" smtClean="0"/>
              <a:t>the sole </a:t>
            </a:r>
            <a:r>
              <a:rPr lang="en-US" dirty="0"/>
              <a:t>cause of </a:t>
            </a:r>
            <a:r>
              <a:rPr lang="en-US" dirty="0">
                <a:solidFill>
                  <a:srgbClr val="FF0000"/>
                </a:solidFill>
              </a:rPr>
              <a:t>fatigue</a:t>
            </a:r>
            <a:r>
              <a:rPr lang="en-US" dirty="0"/>
              <a:t> during short duration maximal exercise.</a:t>
            </a:r>
            <a:endParaRPr lang="fa-IR" sz="3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7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Glycogen depletion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905194"/>
          </a:xfrm>
        </p:spPr>
        <p:txBody>
          <a:bodyPr>
            <a:normAutofit/>
          </a:bodyPr>
          <a:lstStyle/>
          <a:p>
            <a:r>
              <a:rPr lang="en-US" b="1" dirty="0"/>
              <a:t>Energy metabolism and fatigue during </a:t>
            </a:r>
            <a:r>
              <a:rPr lang="en-US" b="1" dirty="0" smtClean="0"/>
              <a:t>exercise</a:t>
            </a:r>
          </a:p>
          <a:p>
            <a:r>
              <a:rPr lang="en-US" dirty="0"/>
              <a:t>Carbohydrate, in the form of </a:t>
            </a:r>
            <a:r>
              <a:rPr lang="en-US" dirty="0">
                <a:solidFill>
                  <a:srgbClr val="FF0000"/>
                </a:solidFill>
              </a:rPr>
              <a:t>muscle and liver glycogen </a:t>
            </a:r>
            <a:r>
              <a:rPr lang="en-US" dirty="0"/>
              <a:t>and blood </a:t>
            </a:r>
            <a:r>
              <a:rPr lang="en-US" dirty="0" smtClean="0">
                <a:solidFill>
                  <a:srgbClr val="FF0000"/>
                </a:solidFill>
              </a:rPr>
              <a:t>glucose</a:t>
            </a:r>
            <a:r>
              <a:rPr lang="en-US" dirty="0" smtClean="0"/>
              <a:t>, is </a:t>
            </a:r>
            <a:r>
              <a:rPr lang="en-US" dirty="0"/>
              <a:t>the primary fuel during exercise</a:t>
            </a:r>
            <a:r>
              <a:rPr lang="en-US" dirty="0" smtClean="0"/>
              <a:t>.</a:t>
            </a:r>
          </a:p>
          <a:p>
            <a:r>
              <a:rPr lang="en-US" sz="3200" dirty="0"/>
              <a:t>Carbohydrate is </a:t>
            </a:r>
            <a:r>
              <a:rPr lang="en-US" sz="3200" dirty="0" smtClean="0"/>
              <a:t>metabolized </a:t>
            </a:r>
            <a:r>
              <a:rPr lang="en-US" sz="3200" dirty="0"/>
              <a:t>in glycolysis (</a:t>
            </a:r>
            <a:r>
              <a:rPr lang="en-US" sz="3200" dirty="0">
                <a:solidFill>
                  <a:srgbClr val="FF0000"/>
                </a:solidFill>
              </a:rPr>
              <a:t>anaerobic</a:t>
            </a:r>
            <a:r>
              <a:rPr lang="en-US" sz="3200" dirty="0"/>
              <a:t>) and the </a:t>
            </a:r>
            <a:r>
              <a:rPr lang="en-US" sz="3200" dirty="0" smtClean="0"/>
              <a:t>Krebs cycle </a:t>
            </a:r>
            <a:r>
              <a:rPr lang="en-US" sz="3200" dirty="0"/>
              <a:t>(</a:t>
            </a:r>
            <a:r>
              <a:rPr lang="en-US" sz="3200" dirty="0">
                <a:solidFill>
                  <a:srgbClr val="FF0000"/>
                </a:solidFill>
              </a:rPr>
              <a:t>aerobic</a:t>
            </a:r>
            <a:r>
              <a:rPr lang="en-US" sz="3200" dirty="0"/>
              <a:t>). </a:t>
            </a:r>
            <a:endParaRPr lang="en-US" sz="3200" dirty="0" smtClean="0"/>
          </a:p>
          <a:p>
            <a:r>
              <a:rPr lang="en-US" sz="3200" dirty="0" smtClean="0"/>
              <a:t>Therefore</a:t>
            </a:r>
            <a:r>
              <a:rPr lang="en-US" sz="3200" dirty="0"/>
              <a:t>, it is a fuel that can be </a:t>
            </a:r>
            <a:r>
              <a:rPr lang="en-US" sz="3200" dirty="0" smtClean="0">
                <a:solidFill>
                  <a:srgbClr val="FF0000"/>
                </a:solidFill>
              </a:rPr>
              <a:t>metabolized</a:t>
            </a:r>
            <a:r>
              <a:rPr lang="en-US" sz="3200" dirty="0" smtClean="0"/>
              <a:t> </a:t>
            </a:r>
            <a:r>
              <a:rPr lang="en-US" sz="3200" dirty="0"/>
              <a:t>to </a:t>
            </a:r>
            <a:r>
              <a:rPr lang="en-US" sz="3200" dirty="0" smtClean="0"/>
              <a:t>generate </a:t>
            </a:r>
            <a:r>
              <a:rPr lang="en-US" sz="3200" dirty="0" smtClean="0">
                <a:solidFill>
                  <a:srgbClr val="FF0000"/>
                </a:solidFill>
              </a:rPr>
              <a:t>ATP </a:t>
            </a:r>
            <a:r>
              <a:rPr lang="en-US" sz="3200" dirty="0">
                <a:solidFill>
                  <a:srgbClr val="FF0000"/>
                </a:solidFill>
              </a:rPr>
              <a:t>across a wide range of exercise </a:t>
            </a:r>
            <a:r>
              <a:rPr lang="en-US" sz="3200" dirty="0"/>
              <a:t>demands</a:t>
            </a:r>
            <a:r>
              <a:rPr lang="en-US" sz="3200" dirty="0" smtClean="0"/>
              <a:t>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glycogen depletion </a:t>
            </a:r>
            <a:r>
              <a:rPr lang="en-US" sz="3200" dirty="0"/>
              <a:t>causes </a:t>
            </a:r>
            <a:r>
              <a:rPr lang="en-US" sz="3200" dirty="0">
                <a:solidFill>
                  <a:srgbClr val="FF0000"/>
                </a:solidFill>
              </a:rPr>
              <a:t>fatigue</a:t>
            </a:r>
            <a:r>
              <a:rPr lang="en-US" sz="3200" dirty="0"/>
              <a:t>, and </a:t>
            </a:r>
            <a:r>
              <a:rPr lang="en-US" sz="3200" dirty="0" smtClean="0"/>
              <a:t>more recent </a:t>
            </a:r>
            <a:r>
              <a:rPr lang="en-US" sz="3200" dirty="0"/>
              <a:t>perceptions of the role of carbohydrate in exercise fatigue.</a:t>
            </a:r>
            <a:endParaRPr lang="fa-IR" sz="3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Glycogen depletion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905194"/>
          </a:xfrm>
        </p:spPr>
        <p:txBody>
          <a:bodyPr>
            <a:normAutofit/>
          </a:bodyPr>
          <a:lstStyle/>
          <a:p>
            <a:r>
              <a:rPr lang="en-US" b="1" dirty="0"/>
              <a:t>Potential carbohydrate-related causes of fatigue </a:t>
            </a:r>
            <a:r>
              <a:rPr lang="en-US" b="1" dirty="0" smtClean="0"/>
              <a:t>during exercise</a:t>
            </a:r>
          </a:p>
          <a:p>
            <a:r>
              <a:rPr lang="en-US" dirty="0">
                <a:solidFill>
                  <a:srgbClr val="FF0000"/>
                </a:solidFill>
              </a:rPr>
              <a:t>glycogen is an important fuel </a:t>
            </a:r>
            <a:r>
              <a:rPr lang="en-US" dirty="0" smtClean="0"/>
              <a:t>source during </a:t>
            </a:r>
            <a:r>
              <a:rPr lang="en-US" dirty="0"/>
              <a:t>exercise – we only have a </a:t>
            </a:r>
            <a:r>
              <a:rPr lang="en-US" dirty="0">
                <a:solidFill>
                  <a:srgbClr val="FF0000"/>
                </a:solidFill>
              </a:rPr>
              <a:t>limited amount of it stored </a:t>
            </a:r>
            <a:r>
              <a:rPr lang="en-US" dirty="0"/>
              <a:t>in our body </a:t>
            </a:r>
            <a:r>
              <a:rPr lang="en-US" dirty="0" smtClean="0"/>
              <a:t>– when </a:t>
            </a:r>
            <a:r>
              <a:rPr lang="en-US" dirty="0"/>
              <a:t>it </a:t>
            </a:r>
            <a:r>
              <a:rPr lang="en-US" dirty="0">
                <a:solidFill>
                  <a:srgbClr val="FF0000"/>
                </a:solidFill>
              </a:rPr>
              <a:t>runs out </a:t>
            </a:r>
            <a:r>
              <a:rPr lang="en-US" dirty="0"/>
              <a:t>we can no longer exercise at the same intensity –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end result</a:t>
            </a:r>
            <a:r>
              <a:rPr lang="en-US" dirty="0"/>
              <a:t>: </a:t>
            </a:r>
            <a:r>
              <a:rPr lang="en-US" dirty="0" smtClean="0"/>
              <a:t>fatigue</a:t>
            </a:r>
            <a:r>
              <a:rPr lang="en-US" dirty="0"/>
              <a:t>. Problem solved</a:t>
            </a:r>
            <a:r>
              <a:rPr lang="en-US" dirty="0" smtClean="0"/>
              <a:t>?</a:t>
            </a:r>
          </a:p>
          <a:p>
            <a:r>
              <a:rPr lang="en-US" sz="3200" dirty="0"/>
              <a:t>The three primary glycogen clusters are sub-</a:t>
            </a:r>
            <a:r>
              <a:rPr lang="en-US" sz="3200" dirty="0" err="1"/>
              <a:t>sarcolemmal</a:t>
            </a:r>
            <a:endParaRPr lang="en-US" sz="3200" dirty="0"/>
          </a:p>
          <a:p>
            <a:r>
              <a:rPr lang="en-US" sz="3200" dirty="0">
                <a:solidFill>
                  <a:srgbClr val="FF0000"/>
                </a:solidFill>
              </a:rPr>
              <a:t>glycogen</a:t>
            </a:r>
            <a:r>
              <a:rPr lang="en-US" sz="3200" dirty="0"/>
              <a:t> (located just </a:t>
            </a:r>
            <a:r>
              <a:rPr lang="en-US" sz="3200" dirty="0">
                <a:solidFill>
                  <a:srgbClr val="FF0000"/>
                </a:solidFill>
              </a:rPr>
              <a:t>under</a:t>
            </a:r>
            <a:r>
              <a:rPr lang="en-US" sz="3200" dirty="0"/>
              <a:t> the </a:t>
            </a:r>
            <a:r>
              <a:rPr lang="en-US" sz="3200" dirty="0">
                <a:solidFill>
                  <a:srgbClr val="FF0000"/>
                </a:solidFill>
              </a:rPr>
              <a:t>sarcolemma</a:t>
            </a:r>
            <a:r>
              <a:rPr lang="en-US" sz="3200" dirty="0"/>
              <a:t>, or muscle </a:t>
            </a:r>
            <a:r>
              <a:rPr lang="en-US" sz="3200" dirty="0" err="1"/>
              <a:t>fibre</a:t>
            </a:r>
            <a:r>
              <a:rPr lang="en-US" sz="3200" dirty="0"/>
              <a:t> membrane</a:t>
            </a:r>
            <a:r>
              <a:rPr lang="en-US" sz="3200" dirty="0" smtClean="0"/>
              <a:t>), </a:t>
            </a:r>
            <a:r>
              <a:rPr lang="en-US" sz="3200" dirty="0" smtClean="0">
                <a:solidFill>
                  <a:srgbClr val="FF0000"/>
                </a:solidFill>
              </a:rPr>
              <a:t>inter myofibrillar </a:t>
            </a:r>
            <a:r>
              <a:rPr lang="en-US" sz="3200" dirty="0">
                <a:solidFill>
                  <a:srgbClr val="FF0000"/>
                </a:solidFill>
              </a:rPr>
              <a:t>glycogen </a:t>
            </a:r>
            <a:r>
              <a:rPr lang="en-US" sz="3200" dirty="0"/>
              <a:t>(located between myofibrils), and </a:t>
            </a:r>
            <a:r>
              <a:rPr lang="en-US" sz="3200" dirty="0" smtClean="0">
                <a:solidFill>
                  <a:srgbClr val="FF0000"/>
                </a:solidFill>
              </a:rPr>
              <a:t>intra myofibrillar </a:t>
            </a:r>
            <a:r>
              <a:rPr lang="en-US" sz="3200" dirty="0" smtClean="0"/>
              <a:t>glycogen </a:t>
            </a:r>
            <a:r>
              <a:rPr lang="en-US" sz="3200" dirty="0"/>
              <a:t>(located within the myofibrils, near the muscle z-line</a:t>
            </a:r>
            <a:r>
              <a:rPr lang="en-US" sz="3200" dirty="0" smtClean="0"/>
              <a:t>).</a:t>
            </a:r>
            <a:endParaRPr lang="fa-IR" sz="3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Glycogen depletion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90519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Potential carbohydrate-related causes of fatigue </a:t>
            </a:r>
            <a:r>
              <a:rPr lang="en-US" b="1" dirty="0" smtClean="0"/>
              <a:t>during exercise</a:t>
            </a:r>
          </a:p>
          <a:p>
            <a:r>
              <a:rPr lang="en-US" dirty="0"/>
              <a:t>The </a:t>
            </a:r>
            <a:r>
              <a:rPr lang="en-US" dirty="0" smtClean="0"/>
              <a:t>major glycogen </a:t>
            </a:r>
            <a:r>
              <a:rPr lang="en-US" dirty="0"/>
              <a:t>cluster is the </a:t>
            </a:r>
            <a:r>
              <a:rPr lang="en-US" dirty="0" smtClean="0">
                <a:solidFill>
                  <a:srgbClr val="FF0000"/>
                </a:solidFill>
              </a:rPr>
              <a:t>inter myofibrillar </a:t>
            </a:r>
            <a:r>
              <a:rPr lang="en-US" dirty="0"/>
              <a:t>one (approximately </a:t>
            </a:r>
            <a:r>
              <a:rPr lang="en-US" dirty="0">
                <a:solidFill>
                  <a:srgbClr val="FF0000"/>
                </a:solidFill>
              </a:rPr>
              <a:t>75%</a:t>
            </a:r>
            <a:r>
              <a:rPr lang="en-US" dirty="0"/>
              <a:t> of </a:t>
            </a:r>
            <a:r>
              <a:rPr lang="en-US" dirty="0" smtClean="0"/>
              <a:t>total glycogen </a:t>
            </a:r>
            <a:r>
              <a:rPr lang="en-US" dirty="0"/>
              <a:t>stores), but the exact distributions are </a:t>
            </a:r>
            <a:r>
              <a:rPr lang="en-US" dirty="0">
                <a:solidFill>
                  <a:srgbClr val="FF0000"/>
                </a:solidFill>
              </a:rPr>
              <a:t>dependent on factors</a:t>
            </a:r>
            <a:r>
              <a:rPr lang="en-US" dirty="0"/>
              <a:t> </a:t>
            </a:r>
            <a:r>
              <a:rPr lang="en-US" dirty="0" smtClean="0"/>
              <a:t>such as </a:t>
            </a:r>
            <a:r>
              <a:rPr lang="en-US" dirty="0"/>
              <a:t>muscle </a:t>
            </a:r>
            <a:r>
              <a:rPr lang="en-US" dirty="0" err="1">
                <a:solidFill>
                  <a:srgbClr val="FF0000"/>
                </a:solidFill>
              </a:rPr>
              <a:t>fibre</a:t>
            </a:r>
            <a:r>
              <a:rPr lang="en-US" dirty="0">
                <a:solidFill>
                  <a:srgbClr val="FF0000"/>
                </a:solidFill>
              </a:rPr>
              <a:t> type</a:t>
            </a:r>
            <a:r>
              <a:rPr lang="en-US" dirty="0"/>
              <a:t>, training </a:t>
            </a:r>
            <a:r>
              <a:rPr lang="en-US" dirty="0">
                <a:solidFill>
                  <a:srgbClr val="FF0000"/>
                </a:solidFill>
              </a:rPr>
              <a:t>status</a:t>
            </a:r>
            <a:r>
              <a:rPr lang="en-US" dirty="0"/>
              <a:t>, </a:t>
            </a:r>
            <a:r>
              <a:rPr lang="en-US" dirty="0" err="1"/>
              <a:t>fibre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use</a:t>
            </a:r>
            <a:r>
              <a:rPr lang="en-US" dirty="0"/>
              <a:t>, and the </a:t>
            </a:r>
            <a:r>
              <a:rPr lang="en-US" dirty="0">
                <a:solidFill>
                  <a:srgbClr val="FF0000"/>
                </a:solidFill>
              </a:rPr>
              <a:t>type of </a:t>
            </a:r>
            <a:r>
              <a:rPr lang="en-US" dirty="0" smtClean="0">
                <a:solidFill>
                  <a:srgbClr val="FF0000"/>
                </a:solidFill>
              </a:rPr>
              <a:t>exercise performed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Localized </a:t>
            </a:r>
            <a:r>
              <a:rPr lang="en-US" b="1" dirty="0">
                <a:solidFill>
                  <a:srgbClr val="FF0000"/>
                </a:solidFill>
              </a:rPr>
              <a:t>ATP depletion </a:t>
            </a:r>
            <a:r>
              <a:rPr lang="en-US" b="1" dirty="0"/>
              <a:t>has been linked with </a:t>
            </a:r>
            <a:r>
              <a:rPr lang="en-US" b="1" dirty="0">
                <a:solidFill>
                  <a:srgbClr val="FF0000"/>
                </a:solidFill>
              </a:rPr>
              <a:t>fatigue</a:t>
            </a:r>
            <a:r>
              <a:rPr lang="en-US" b="1" dirty="0"/>
              <a:t> via alterations </a:t>
            </a:r>
            <a:r>
              <a:rPr lang="en-US" b="1" dirty="0" smtClean="0"/>
              <a:t>in </a:t>
            </a:r>
            <a:r>
              <a:rPr lang="en-US" b="1" dirty="0" smtClean="0">
                <a:solidFill>
                  <a:srgbClr val="FF0000"/>
                </a:solidFill>
              </a:rPr>
              <a:t>calcium</a:t>
            </a:r>
            <a:r>
              <a:rPr lang="en-US" b="1" dirty="0" smtClean="0"/>
              <a:t> </a:t>
            </a:r>
            <a:r>
              <a:rPr lang="en-US" b="1" dirty="0"/>
              <a:t>(Ca2+) </a:t>
            </a:r>
            <a:r>
              <a:rPr lang="en-US" b="1" dirty="0">
                <a:solidFill>
                  <a:srgbClr val="FF0000"/>
                </a:solidFill>
              </a:rPr>
              <a:t>release from the sarcoplasmic </a:t>
            </a:r>
            <a:r>
              <a:rPr lang="en-US" b="1" dirty="0"/>
              <a:t>reticulum</a:t>
            </a:r>
            <a:r>
              <a:rPr lang="en-US" b="1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 smtClean="0">
                <a:solidFill>
                  <a:srgbClr val="FF0000"/>
                </a:solidFill>
              </a:rPr>
              <a:t>intra myofibrillar glycogen </a:t>
            </a:r>
            <a:r>
              <a:rPr lang="en-US" dirty="0"/>
              <a:t>cluster is preferentially depleted during </a:t>
            </a:r>
            <a:r>
              <a:rPr lang="en-US" dirty="0">
                <a:solidFill>
                  <a:srgbClr val="FF0000"/>
                </a:solidFill>
              </a:rPr>
              <a:t>most forms of </a:t>
            </a:r>
            <a:r>
              <a:rPr lang="en-US" dirty="0" smtClean="0">
                <a:solidFill>
                  <a:srgbClr val="FF0000"/>
                </a:solidFill>
              </a:rPr>
              <a:t>exercise</a:t>
            </a:r>
            <a:r>
              <a:rPr lang="en-US" dirty="0" smtClean="0"/>
              <a:t>. Most intra myofibrillar </a:t>
            </a:r>
            <a:r>
              <a:rPr lang="en-US" dirty="0"/>
              <a:t>glycogen is </a:t>
            </a:r>
            <a:r>
              <a:rPr lang="en-US" dirty="0">
                <a:solidFill>
                  <a:srgbClr val="FF0000"/>
                </a:solidFill>
              </a:rPr>
              <a:t>stored close to the triads </a:t>
            </a:r>
            <a:r>
              <a:rPr lang="en-US" dirty="0"/>
              <a:t>(a t-tubule </a:t>
            </a:r>
            <a:r>
              <a:rPr lang="en-US" dirty="0" smtClean="0"/>
              <a:t>surrounded on </a:t>
            </a:r>
            <a:r>
              <a:rPr lang="en-US" dirty="0"/>
              <a:t>both sides by an enlarged area of the sarcoplasmic reticulum, </a:t>
            </a:r>
            <a:r>
              <a:rPr lang="en-US" dirty="0" smtClean="0"/>
              <a:t>termed terminal cisternae.</a:t>
            </a:r>
            <a:endParaRPr lang="en-US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Glycogen depletion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905194"/>
          </a:xfrm>
        </p:spPr>
        <p:txBody>
          <a:bodyPr>
            <a:normAutofit/>
          </a:bodyPr>
          <a:lstStyle/>
          <a:p>
            <a:r>
              <a:rPr lang="en-US" b="1" dirty="0"/>
              <a:t>Potential carbohydrate-related causes of fatigue </a:t>
            </a:r>
            <a:r>
              <a:rPr lang="en-US" b="1" dirty="0" smtClean="0"/>
              <a:t>during exercise</a:t>
            </a:r>
          </a:p>
          <a:p>
            <a:r>
              <a:rPr lang="en-US" dirty="0"/>
              <a:t>This </a:t>
            </a:r>
            <a:r>
              <a:rPr lang="en-US" dirty="0">
                <a:solidFill>
                  <a:srgbClr val="FF0000"/>
                </a:solidFill>
              </a:rPr>
              <a:t>glycogen cluster is thought to </a:t>
            </a:r>
            <a:r>
              <a:rPr lang="en-US" dirty="0" smtClean="0">
                <a:solidFill>
                  <a:srgbClr val="FF0000"/>
                </a:solidFill>
              </a:rPr>
              <a:t>generate ATP </a:t>
            </a:r>
            <a:r>
              <a:rPr lang="en-US" dirty="0"/>
              <a:t>for the triads so that they are able to perform </a:t>
            </a:r>
            <a:r>
              <a:rPr lang="en-US" dirty="0">
                <a:solidFill>
                  <a:srgbClr val="FF0000"/>
                </a:solidFill>
              </a:rPr>
              <a:t>their important role </a:t>
            </a:r>
            <a:r>
              <a:rPr lang="en-US" dirty="0" smtClean="0"/>
              <a:t>in the </a:t>
            </a:r>
            <a:r>
              <a:rPr lang="en-US" dirty="0">
                <a:solidFill>
                  <a:srgbClr val="FF0000"/>
                </a:solidFill>
              </a:rPr>
              <a:t>excitation-contraction coupling </a:t>
            </a:r>
            <a:r>
              <a:rPr lang="en-US" dirty="0" smtClean="0">
                <a:solidFill>
                  <a:srgbClr val="FF0000"/>
                </a:solidFill>
              </a:rPr>
              <a:t>process</a:t>
            </a:r>
            <a:r>
              <a:rPr lang="en-US" dirty="0" smtClean="0"/>
              <a:t>, namely </a:t>
            </a:r>
            <a:r>
              <a:rPr lang="en-US" dirty="0"/>
              <a:t>the release of </a:t>
            </a:r>
            <a:r>
              <a:rPr lang="en-US" dirty="0" smtClean="0">
                <a:solidFill>
                  <a:srgbClr val="FF0000"/>
                </a:solidFill>
              </a:rPr>
              <a:t>Ca2+</a:t>
            </a:r>
            <a:r>
              <a:rPr lang="en-US" dirty="0" smtClean="0"/>
              <a:t> from </a:t>
            </a:r>
            <a:r>
              <a:rPr lang="en-US" dirty="0"/>
              <a:t>the sarcoplasmic </a:t>
            </a:r>
            <a:r>
              <a:rPr lang="en-US" dirty="0" smtClean="0"/>
              <a:t>reticulum.</a:t>
            </a:r>
          </a:p>
          <a:p>
            <a:r>
              <a:rPr lang="en-US" dirty="0"/>
              <a:t>This is </a:t>
            </a:r>
            <a:r>
              <a:rPr lang="en-US" dirty="0">
                <a:solidFill>
                  <a:srgbClr val="FF0000"/>
                </a:solidFill>
              </a:rPr>
              <a:t>supported</a:t>
            </a:r>
            <a:r>
              <a:rPr lang="en-US" dirty="0"/>
              <a:t> by research that shows </a:t>
            </a:r>
            <a:r>
              <a:rPr lang="en-US" dirty="0">
                <a:solidFill>
                  <a:srgbClr val="FF0000"/>
                </a:solidFill>
              </a:rPr>
              <a:t>impaired sarcoplasmic </a:t>
            </a:r>
            <a:r>
              <a:rPr lang="en-US" dirty="0" smtClean="0">
                <a:solidFill>
                  <a:srgbClr val="FF0000"/>
                </a:solidFill>
              </a:rPr>
              <a:t>reticulum function </a:t>
            </a:r>
            <a:r>
              <a:rPr lang="en-US" dirty="0">
                <a:solidFill>
                  <a:srgbClr val="FF0000"/>
                </a:solidFill>
              </a:rPr>
              <a:t>and Ca2+ kinetics following exercise</a:t>
            </a:r>
            <a:r>
              <a:rPr lang="en-US" dirty="0"/>
              <a:t>, and an association </a:t>
            </a:r>
            <a:r>
              <a:rPr lang="en-US" dirty="0" smtClean="0"/>
              <a:t>between muscle </a:t>
            </a:r>
            <a:r>
              <a:rPr lang="en-US" dirty="0"/>
              <a:t>glycogen depletion and this impaired </a:t>
            </a:r>
            <a:r>
              <a:rPr lang="en-US" dirty="0" smtClean="0"/>
              <a:t>function.</a:t>
            </a:r>
          </a:p>
          <a:p>
            <a:r>
              <a:rPr lang="en-US" dirty="0">
                <a:solidFill>
                  <a:srgbClr val="FF0000"/>
                </a:solidFill>
              </a:rPr>
              <a:t>These findings </a:t>
            </a:r>
            <a:r>
              <a:rPr lang="en-US" dirty="0"/>
              <a:t>appear to support a </a:t>
            </a:r>
            <a:r>
              <a:rPr lang="en-US" dirty="0">
                <a:solidFill>
                  <a:srgbClr val="FF0000"/>
                </a:solidFill>
              </a:rPr>
              <a:t>metabolic energy </a:t>
            </a:r>
            <a:r>
              <a:rPr lang="en-US" dirty="0" smtClean="0">
                <a:solidFill>
                  <a:srgbClr val="FF0000"/>
                </a:solidFill>
              </a:rPr>
              <a:t>deficiency theory</a:t>
            </a:r>
            <a:r>
              <a:rPr lang="en-US" dirty="0" smtClean="0"/>
              <a:t> </a:t>
            </a:r>
            <a:r>
              <a:rPr lang="en-US" dirty="0"/>
              <a:t>of muscle glycogen </a:t>
            </a:r>
            <a:r>
              <a:rPr lang="en-US" dirty="0" smtClean="0"/>
              <a:t>depletion.</a:t>
            </a:r>
            <a:endParaRPr lang="en-US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Glycogen depletion</a:t>
            </a:r>
            <a:endParaRPr lang="en-US" sz="48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443490"/>
            <a:ext cx="5695950" cy="4267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66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10" y="1443490"/>
            <a:ext cx="573956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1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Glycogen depletion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905194"/>
          </a:xfrm>
        </p:spPr>
        <p:txBody>
          <a:bodyPr>
            <a:normAutofit/>
          </a:bodyPr>
          <a:lstStyle/>
          <a:p>
            <a:r>
              <a:rPr lang="en-US" b="1" dirty="0"/>
              <a:t>Potential carbohydrate-related causes of fatigue </a:t>
            </a:r>
            <a:r>
              <a:rPr lang="en-US" b="1" dirty="0" smtClean="0"/>
              <a:t>during exercise</a:t>
            </a:r>
          </a:p>
          <a:p>
            <a:r>
              <a:rPr lang="en-US" dirty="0"/>
              <a:t>GLYCOGEN DEPLETION CAUSES </a:t>
            </a:r>
            <a:r>
              <a:rPr lang="en-US" dirty="0">
                <a:solidFill>
                  <a:srgbClr val="FF0000"/>
                </a:solidFill>
              </a:rPr>
              <a:t>HYPOGLYCAEMIA</a:t>
            </a:r>
            <a:r>
              <a:rPr lang="en-US" dirty="0"/>
              <a:t>, </a:t>
            </a:r>
            <a:r>
              <a:rPr lang="en-US" dirty="0" smtClean="0"/>
              <a:t>WHICH LEADS </a:t>
            </a:r>
            <a:r>
              <a:rPr lang="en-US" dirty="0"/>
              <a:t>TO </a:t>
            </a:r>
            <a:r>
              <a:rPr lang="en-US" dirty="0" smtClean="0"/>
              <a:t>FATIGUE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pattern of use of the four primary fuel sources </a:t>
            </a:r>
            <a:r>
              <a:rPr lang="en-US" dirty="0"/>
              <a:t>(muscle </a:t>
            </a:r>
            <a:r>
              <a:rPr lang="en-US" dirty="0">
                <a:solidFill>
                  <a:srgbClr val="FF0000"/>
                </a:solidFill>
              </a:rPr>
              <a:t>glycogen</a:t>
            </a:r>
            <a:r>
              <a:rPr lang="en-US" dirty="0"/>
              <a:t>, </a:t>
            </a:r>
            <a:r>
              <a:rPr lang="en-US" dirty="0" smtClean="0"/>
              <a:t>muscle </a:t>
            </a:r>
            <a:r>
              <a:rPr lang="en-US" dirty="0" smtClean="0">
                <a:solidFill>
                  <a:srgbClr val="FF0000"/>
                </a:solidFill>
              </a:rPr>
              <a:t>triglycerides</a:t>
            </a:r>
            <a:r>
              <a:rPr lang="en-US" dirty="0"/>
              <a:t>, blood </a:t>
            </a:r>
            <a:r>
              <a:rPr lang="en-US" dirty="0">
                <a:solidFill>
                  <a:srgbClr val="FF0000"/>
                </a:solidFill>
              </a:rPr>
              <a:t>glucose</a:t>
            </a:r>
            <a:r>
              <a:rPr lang="en-US" dirty="0"/>
              <a:t>, free </a:t>
            </a:r>
            <a:r>
              <a:rPr lang="en-US" dirty="0">
                <a:solidFill>
                  <a:srgbClr val="FF0000"/>
                </a:solidFill>
              </a:rPr>
              <a:t>fatty acids</a:t>
            </a:r>
            <a:r>
              <a:rPr lang="en-US" dirty="0"/>
              <a:t>) during exercise will depend </a:t>
            </a:r>
            <a:r>
              <a:rPr lang="en-US" dirty="0" smtClean="0"/>
              <a:t>on:</a:t>
            </a:r>
          </a:p>
          <a:p>
            <a:r>
              <a:rPr lang="en-US" dirty="0"/>
              <a:t>exercise </a:t>
            </a:r>
            <a:r>
              <a:rPr lang="en-US" dirty="0">
                <a:solidFill>
                  <a:srgbClr val="FF0000"/>
                </a:solidFill>
              </a:rPr>
              <a:t>mode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intensity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duration</a:t>
            </a:r>
            <a:r>
              <a:rPr lang="en-US" dirty="0"/>
              <a:t>, the </a:t>
            </a:r>
            <a:r>
              <a:rPr lang="en-US" dirty="0" smtClean="0"/>
              <a:t>training </a:t>
            </a:r>
            <a:r>
              <a:rPr lang="en-US" dirty="0" smtClean="0">
                <a:solidFill>
                  <a:srgbClr val="FF0000"/>
                </a:solidFill>
              </a:rPr>
              <a:t>status</a:t>
            </a:r>
            <a:r>
              <a:rPr lang="en-US" dirty="0"/>
              <a:t>, metabolic </a:t>
            </a:r>
            <a:r>
              <a:rPr lang="en-US" dirty="0">
                <a:solidFill>
                  <a:srgbClr val="FF0000"/>
                </a:solidFill>
              </a:rPr>
              <a:t>makeup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pre-exercise fuel status </a:t>
            </a:r>
            <a:r>
              <a:rPr lang="en-US" dirty="0"/>
              <a:t>of the athlete, </a:t>
            </a:r>
            <a:r>
              <a:rPr lang="en-US" dirty="0" smtClean="0"/>
              <a:t>and </a:t>
            </a:r>
            <a:r>
              <a:rPr lang="fr-FR" dirty="0" smtClean="0">
                <a:solidFill>
                  <a:srgbClr val="FF0000"/>
                </a:solidFill>
              </a:rPr>
              <a:t>environnemental </a:t>
            </a:r>
            <a:r>
              <a:rPr lang="fr-FR" dirty="0">
                <a:solidFill>
                  <a:srgbClr val="FF0000"/>
                </a:solidFill>
              </a:rPr>
              <a:t>conditions</a:t>
            </a:r>
            <a:r>
              <a:rPr lang="fr-FR" dirty="0"/>
              <a:t>, </a:t>
            </a:r>
            <a:r>
              <a:rPr lang="fr-FR" dirty="0" err="1"/>
              <a:t>particularly</a:t>
            </a:r>
            <a:r>
              <a:rPr lang="fr-FR" dirty="0"/>
              <a:t> ambient </a:t>
            </a:r>
            <a:r>
              <a:rPr lang="fr-FR" dirty="0" smtClean="0"/>
              <a:t>température.</a:t>
            </a:r>
            <a:endParaRPr lang="en-US" dirty="0" smtClean="0"/>
          </a:p>
          <a:p>
            <a:endParaRPr lang="en-US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812" y="223066"/>
            <a:ext cx="2492829" cy="1325563"/>
          </a:xfrm>
        </p:spPr>
        <p:txBody>
          <a:bodyPr>
            <a:normAutofit/>
          </a:bodyPr>
          <a:lstStyle/>
          <a:p>
            <a:r>
              <a:rPr lang="en-US" b="1" i="1" dirty="0"/>
              <a:t>Glycogen depletion</a:t>
            </a:r>
            <a:endParaRPr lang="en-US" sz="4800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7497" y="223066"/>
            <a:ext cx="7504288" cy="6410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7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Glycogen depletion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6"/>
            <a:ext cx="10515600" cy="4905194"/>
          </a:xfrm>
        </p:spPr>
        <p:txBody>
          <a:bodyPr>
            <a:normAutofit/>
          </a:bodyPr>
          <a:lstStyle/>
          <a:p>
            <a:r>
              <a:rPr lang="en-US" b="1" dirty="0"/>
              <a:t>Potential carbohydrate-related causes of fatigue </a:t>
            </a:r>
            <a:r>
              <a:rPr lang="en-US" b="1" dirty="0" smtClean="0"/>
              <a:t>during exercise</a:t>
            </a:r>
          </a:p>
          <a:p>
            <a:r>
              <a:rPr lang="en-US" dirty="0"/>
              <a:t>GLYCOGEN DEPLETION CAUSES </a:t>
            </a:r>
            <a:r>
              <a:rPr lang="en-US" dirty="0">
                <a:solidFill>
                  <a:srgbClr val="FF0000"/>
                </a:solidFill>
              </a:rPr>
              <a:t>HYPOGLYCAEMIA</a:t>
            </a:r>
            <a:r>
              <a:rPr lang="en-US" dirty="0"/>
              <a:t>, </a:t>
            </a:r>
            <a:r>
              <a:rPr lang="en-US" dirty="0" smtClean="0"/>
              <a:t>WHICH LEADS </a:t>
            </a:r>
            <a:r>
              <a:rPr lang="en-US" dirty="0"/>
              <a:t>TO </a:t>
            </a:r>
            <a:r>
              <a:rPr lang="en-US" dirty="0" smtClean="0"/>
              <a:t>FATIGUE</a:t>
            </a:r>
          </a:p>
          <a:p>
            <a:r>
              <a:rPr lang="en-US" dirty="0">
                <a:solidFill>
                  <a:srgbClr val="FF0000"/>
                </a:solidFill>
              </a:rPr>
              <a:t>Intramuscular fuel sources </a:t>
            </a:r>
            <a:r>
              <a:rPr lang="en-US" dirty="0"/>
              <a:t>(glycogen and triglycerides) </a:t>
            </a:r>
            <a:r>
              <a:rPr lang="en-US" dirty="0" smtClean="0"/>
              <a:t>are predominant </a:t>
            </a:r>
            <a:r>
              <a:rPr lang="en-US" dirty="0"/>
              <a:t>for approximately the </a:t>
            </a:r>
            <a:r>
              <a:rPr lang="en-US" dirty="0">
                <a:solidFill>
                  <a:srgbClr val="FF0000"/>
                </a:solidFill>
              </a:rPr>
              <a:t>first 90 minutes </a:t>
            </a:r>
            <a:r>
              <a:rPr lang="en-US" dirty="0"/>
              <a:t>of exercise</a:t>
            </a:r>
            <a:r>
              <a:rPr lang="en-US" dirty="0" smtClean="0"/>
              <a:t>.</a:t>
            </a:r>
          </a:p>
          <a:p>
            <a:r>
              <a:rPr lang="en-US" dirty="0"/>
              <a:t>During </a:t>
            </a:r>
            <a:r>
              <a:rPr lang="en-US" dirty="0">
                <a:solidFill>
                  <a:srgbClr val="FF0000"/>
                </a:solidFill>
              </a:rPr>
              <a:t>prolonged exercise</a:t>
            </a:r>
            <a:r>
              <a:rPr lang="en-US" dirty="0"/>
              <a:t>, blood glucose is an important fuel for </a:t>
            </a:r>
            <a:r>
              <a:rPr lang="en-US" dirty="0" smtClean="0">
                <a:solidFill>
                  <a:srgbClr val="FF0000"/>
                </a:solidFill>
              </a:rPr>
              <a:t>working muscles </a:t>
            </a:r>
            <a:r>
              <a:rPr lang="en-US" dirty="0">
                <a:solidFill>
                  <a:srgbClr val="FF0000"/>
                </a:solidFill>
              </a:rPr>
              <a:t>and the central nervous system (CNS). </a:t>
            </a:r>
            <a:r>
              <a:rPr lang="en-US" dirty="0"/>
              <a:t>Brain glucose stores </a:t>
            </a:r>
            <a:r>
              <a:rPr lang="en-US" dirty="0" smtClean="0"/>
              <a:t>are limited</a:t>
            </a:r>
            <a:r>
              <a:rPr lang="en-US" dirty="0"/>
              <a:t>; therefore, the uptake of blood glucose is crucial for the brain.</a:t>
            </a:r>
            <a:endParaRPr lang="en-US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2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dirty="0"/>
              <a:t>The study of fatigue in humans has been a source of </a:t>
            </a:r>
            <a:r>
              <a:rPr lang="en-US" dirty="0">
                <a:solidFill>
                  <a:srgbClr val="FF0000"/>
                </a:solidFill>
              </a:rPr>
              <a:t>interest</a:t>
            </a:r>
            <a:r>
              <a:rPr lang="en-US" dirty="0"/>
              <a:t> for over a </a:t>
            </a:r>
            <a:r>
              <a:rPr lang="en-US" dirty="0">
                <a:solidFill>
                  <a:srgbClr val="FF0000"/>
                </a:solidFill>
              </a:rPr>
              <a:t>century</a:t>
            </a:r>
            <a:r>
              <a:rPr lang="en-US" dirty="0"/>
              <a:t>.</a:t>
            </a:r>
          </a:p>
          <a:p>
            <a:r>
              <a:rPr lang="en-US" dirty="0"/>
              <a:t>Since </a:t>
            </a:r>
            <a:r>
              <a:rPr lang="en-US" dirty="0">
                <a:solidFill>
                  <a:srgbClr val="FF0000"/>
                </a:solidFill>
              </a:rPr>
              <a:t>the early work of </a:t>
            </a:r>
            <a:r>
              <a:rPr lang="en-US" dirty="0" err="1" smtClean="0">
                <a:solidFill>
                  <a:srgbClr val="FF0000"/>
                </a:solidFill>
              </a:rPr>
              <a:t>Mosso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Hill</a:t>
            </a:r>
            <a:r>
              <a:rPr lang="en-US" dirty="0" smtClean="0"/>
              <a:t>,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how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why</a:t>
            </a:r>
            <a:r>
              <a:rPr lang="en-US" dirty="0"/>
              <a:t> of human </a:t>
            </a:r>
            <a:r>
              <a:rPr lang="en-US" dirty="0" smtClean="0"/>
              <a:t>fatigue has </a:t>
            </a:r>
            <a:r>
              <a:rPr lang="en-US" dirty="0"/>
              <a:t>been subjected to debate and speculation</a:t>
            </a:r>
            <a:r>
              <a:rPr lang="en-US" dirty="0" smtClean="0"/>
              <a:t>.</a:t>
            </a:r>
          </a:p>
          <a:p>
            <a:r>
              <a:rPr lang="en-US" dirty="0"/>
              <a:t>The first [phenomenon </a:t>
            </a:r>
            <a:r>
              <a:rPr lang="en-US" dirty="0" smtClean="0"/>
              <a:t>characterizing </a:t>
            </a:r>
            <a:r>
              <a:rPr lang="en-US" dirty="0"/>
              <a:t>fatigue] is the </a:t>
            </a:r>
            <a:r>
              <a:rPr lang="en-US" dirty="0">
                <a:solidFill>
                  <a:srgbClr val="FF0000"/>
                </a:solidFill>
              </a:rPr>
              <a:t>diminution</a:t>
            </a:r>
            <a:r>
              <a:rPr lang="en-US" dirty="0"/>
              <a:t> of </a:t>
            </a:r>
            <a:r>
              <a:rPr lang="en-US" dirty="0" smtClean="0"/>
              <a:t>the muscle </a:t>
            </a:r>
            <a:r>
              <a:rPr lang="en-US" dirty="0">
                <a:solidFill>
                  <a:srgbClr val="FF0000"/>
                </a:solidFill>
              </a:rPr>
              <a:t>force</a:t>
            </a:r>
            <a:r>
              <a:rPr lang="en-US" dirty="0" smtClean="0"/>
              <a:t>.</a:t>
            </a:r>
          </a:p>
          <a:p>
            <a:r>
              <a:rPr lang="en-US" dirty="0"/>
              <a:t>The second is fatigue as a </a:t>
            </a:r>
            <a:r>
              <a:rPr lang="en-US" dirty="0">
                <a:solidFill>
                  <a:srgbClr val="FF0000"/>
                </a:solidFill>
              </a:rPr>
              <a:t>sensation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Quantitatively</a:t>
            </a:r>
            <a:r>
              <a:rPr lang="en-US" dirty="0"/>
              <a:t> the phenomena of </a:t>
            </a:r>
            <a:r>
              <a:rPr lang="en-US" dirty="0">
                <a:solidFill>
                  <a:srgbClr val="FF0000"/>
                </a:solidFill>
              </a:rPr>
              <a:t>exhaustion</a:t>
            </a:r>
            <a:r>
              <a:rPr lang="en-US" dirty="0"/>
              <a:t> may be </a:t>
            </a:r>
            <a:r>
              <a:rPr lang="en-US" dirty="0" smtClean="0"/>
              <a:t>widely </a:t>
            </a:r>
            <a:r>
              <a:rPr lang="en-US" dirty="0" smtClean="0">
                <a:solidFill>
                  <a:srgbClr val="FF0000"/>
                </a:solidFill>
              </a:rPr>
              <a:t>different</a:t>
            </a:r>
            <a:r>
              <a:rPr lang="en-US" dirty="0"/>
              <a:t>; </a:t>
            </a:r>
            <a:r>
              <a:rPr lang="en-US" dirty="0">
                <a:solidFill>
                  <a:srgbClr val="FF0000"/>
                </a:solidFill>
              </a:rPr>
              <a:t>qualitatively</a:t>
            </a:r>
            <a:r>
              <a:rPr lang="en-US" dirty="0"/>
              <a:t> they are the same, in our athlete, in your </a:t>
            </a:r>
            <a:r>
              <a:rPr lang="en-US" dirty="0" smtClean="0"/>
              <a:t>normal man</a:t>
            </a:r>
            <a:r>
              <a:rPr lang="en-US" dirty="0"/>
              <a:t>, in your </a:t>
            </a:r>
            <a:r>
              <a:rPr lang="en-US" dirty="0" err="1"/>
              <a:t>dyspnoeic</a:t>
            </a:r>
            <a:r>
              <a:rPr lang="en-US" dirty="0"/>
              <a:t> patient.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404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617" y="221434"/>
            <a:ext cx="10515600" cy="536212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Glycogen depletion</a:t>
            </a:r>
            <a:endParaRPr lang="en-US" sz="4800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536" y="757646"/>
            <a:ext cx="10590264" cy="598784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617" y="221434"/>
            <a:ext cx="10515600" cy="536212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Glycogen depletion</a:t>
            </a:r>
            <a:endParaRPr lang="en-US" sz="4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71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0789" y="891264"/>
            <a:ext cx="10392016" cy="583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9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617" y="221434"/>
            <a:ext cx="10515600" cy="536212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Glycogen depletion</a:t>
            </a:r>
            <a:endParaRPr lang="en-US" sz="4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72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314" y="937349"/>
            <a:ext cx="10778486" cy="5634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63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Free-fatty acids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5"/>
            <a:ext cx="10515600" cy="52703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Training </a:t>
            </a:r>
            <a:r>
              <a:rPr lang="en-US" dirty="0" smtClean="0"/>
              <a:t>while </a:t>
            </a:r>
            <a:r>
              <a:rPr lang="en-US" dirty="0" smtClean="0">
                <a:solidFill>
                  <a:srgbClr val="FF0000"/>
                </a:solidFill>
              </a:rPr>
              <a:t>fasted </a:t>
            </a:r>
            <a:r>
              <a:rPr lang="en-US" dirty="0">
                <a:solidFill>
                  <a:srgbClr val="FF0000"/>
                </a:solidFill>
              </a:rPr>
              <a:t>also results in lower blood insulin </a:t>
            </a:r>
            <a:r>
              <a:rPr lang="en-US" dirty="0"/>
              <a:t>and greater blood </a:t>
            </a:r>
            <a:r>
              <a:rPr lang="en-US" dirty="0" smtClean="0">
                <a:solidFill>
                  <a:srgbClr val="FF0000"/>
                </a:solidFill>
              </a:rPr>
              <a:t>epinephrine</a:t>
            </a:r>
            <a:r>
              <a:rPr lang="en-US" dirty="0" smtClean="0"/>
              <a:t> concentrations</a:t>
            </a:r>
            <a:r>
              <a:rPr lang="en-US" dirty="0"/>
              <a:t>, which facilitates greater </a:t>
            </a:r>
            <a:r>
              <a:rPr lang="en-US" dirty="0">
                <a:solidFill>
                  <a:srgbClr val="FF0000"/>
                </a:solidFill>
              </a:rPr>
              <a:t>lipolysis</a:t>
            </a:r>
            <a:r>
              <a:rPr lang="en-US" dirty="0"/>
              <a:t> and opportunity for </a:t>
            </a:r>
            <a:r>
              <a:rPr lang="en-US" dirty="0" smtClean="0"/>
              <a:t>fatty </a:t>
            </a:r>
            <a:r>
              <a:rPr lang="en-US" dirty="0" smtClean="0">
                <a:solidFill>
                  <a:srgbClr val="FF0000"/>
                </a:solidFill>
              </a:rPr>
              <a:t>acid oxidation</a:t>
            </a:r>
            <a:r>
              <a:rPr lang="en-US" dirty="0"/>
              <a:t>. Therefore, training in a fasted state may enable athletes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alter </a:t>
            </a:r>
            <a:r>
              <a:rPr lang="en-US" dirty="0">
                <a:solidFill>
                  <a:srgbClr val="FF0000"/>
                </a:solidFill>
              </a:rPr>
              <a:t>their metabolic responses </a:t>
            </a:r>
            <a:r>
              <a:rPr lang="en-US" dirty="0"/>
              <a:t>to exercise and, perhaps, delay fatigue</a:t>
            </a:r>
            <a:r>
              <a:rPr lang="en-US" dirty="0" smtClean="0"/>
              <a:t>.</a:t>
            </a:r>
          </a:p>
          <a:p>
            <a:r>
              <a:rPr lang="en-US" dirty="0"/>
              <a:t>Approximately </a:t>
            </a:r>
            <a:r>
              <a:rPr lang="en-US" dirty="0">
                <a:solidFill>
                  <a:srgbClr val="FF0000"/>
                </a:solidFill>
              </a:rPr>
              <a:t>90%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fat stores are in the form of triglycerides </a:t>
            </a:r>
            <a:r>
              <a:rPr lang="en-US" dirty="0"/>
              <a:t>in </a:t>
            </a:r>
            <a:r>
              <a:rPr lang="en-US" dirty="0" smtClean="0"/>
              <a:t>adipose cells </a:t>
            </a:r>
            <a:r>
              <a:rPr lang="en-US" dirty="0"/>
              <a:t>located at various sites around the body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Development of a metabolic profile where fatty acid </a:t>
            </a:r>
            <a:r>
              <a:rPr lang="en-US" dirty="0" smtClean="0">
                <a:solidFill>
                  <a:srgbClr val="FF0000"/>
                </a:solidFill>
              </a:rPr>
              <a:t>oxidation </a:t>
            </a:r>
            <a:r>
              <a:rPr lang="en-US" dirty="0" smtClean="0"/>
              <a:t>could </a:t>
            </a:r>
            <a:r>
              <a:rPr lang="en-US" dirty="0">
                <a:solidFill>
                  <a:srgbClr val="FF0000"/>
                </a:solidFill>
              </a:rPr>
              <a:t>delay muscle glycogen depletion </a:t>
            </a:r>
            <a:r>
              <a:rPr lang="en-US" dirty="0"/>
              <a:t>may delay fatigue, particularly </a:t>
            </a:r>
            <a:r>
              <a:rPr lang="en-US" dirty="0" smtClean="0"/>
              <a:t>during prolonged </a:t>
            </a:r>
            <a:r>
              <a:rPr lang="en-US" dirty="0"/>
              <a:t>exercise</a:t>
            </a:r>
            <a:r>
              <a:rPr lang="en-US" dirty="0" smtClean="0"/>
              <a:t>.</a:t>
            </a:r>
          </a:p>
          <a:p>
            <a:r>
              <a:rPr lang="en-US" dirty="0"/>
              <a:t>Training in a </a:t>
            </a:r>
            <a:r>
              <a:rPr lang="en-US" dirty="0">
                <a:solidFill>
                  <a:srgbClr val="FF0000"/>
                </a:solidFill>
              </a:rPr>
              <a:t>fasted state may enable metabolic adaptations </a:t>
            </a:r>
            <a:r>
              <a:rPr lang="en-US" dirty="0"/>
              <a:t>that </a:t>
            </a:r>
            <a:r>
              <a:rPr lang="en-US" dirty="0" smtClean="0"/>
              <a:t>allow the </a:t>
            </a:r>
            <a:r>
              <a:rPr lang="en-US" dirty="0"/>
              <a:t>muscle </a:t>
            </a:r>
            <a:r>
              <a:rPr lang="en-US" dirty="0">
                <a:solidFill>
                  <a:srgbClr val="FF0000"/>
                </a:solidFill>
              </a:rPr>
              <a:t>to better </a:t>
            </a:r>
            <a:r>
              <a:rPr lang="en-US" dirty="0" smtClean="0">
                <a:solidFill>
                  <a:srgbClr val="FF0000"/>
                </a:solidFill>
              </a:rPr>
              <a:t>oxidize </a:t>
            </a:r>
            <a:r>
              <a:rPr lang="en-US" dirty="0">
                <a:solidFill>
                  <a:srgbClr val="FF0000"/>
                </a:solidFill>
              </a:rPr>
              <a:t>fat for energy</a:t>
            </a:r>
            <a:r>
              <a:rPr lang="en-US" dirty="0"/>
              <a:t>, potentially sparing </a:t>
            </a:r>
            <a:r>
              <a:rPr lang="en-US" dirty="0" smtClean="0"/>
              <a:t>muscle glycogen </a:t>
            </a:r>
            <a:r>
              <a:rPr lang="en-US" dirty="0"/>
              <a:t>and delaying fatigue. However, to date this has not </a:t>
            </a:r>
            <a:r>
              <a:rPr lang="en-US" dirty="0" smtClean="0"/>
              <a:t>been conclusively </a:t>
            </a:r>
            <a:r>
              <a:rPr lang="en-US" dirty="0"/>
              <a:t>shown.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18" y="1071154"/>
            <a:ext cx="9157062" cy="367861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2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Introduction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5"/>
            <a:ext cx="10515600" cy="5270319"/>
          </a:xfrm>
        </p:spPr>
        <p:txBody>
          <a:bodyPr>
            <a:normAutofit/>
          </a:bodyPr>
          <a:lstStyle/>
          <a:p>
            <a:r>
              <a:rPr lang="en-US" dirty="0"/>
              <a:t>Although our knowledge of the processes involved in metabolic </a:t>
            </a:r>
            <a:r>
              <a:rPr lang="en-US" dirty="0" smtClean="0"/>
              <a:t>acidosis has </a:t>
            </a:r>
            <a:r>
              <a:rPr lang="en-US" dirty="0"/>
              <a:t>developed significantly, the exact causes of metabolic </a:t>
            </a:r>
            <a:r>
              <a:rPr lang="en-US" dirty="0">
                <a:solidFill>
                  <a:srgbClr val="FF0000"/>
                </a:solidFill>
              </a:rPr>
              <a:t>acidosis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its </a:t>
            </a:r>
            <a:r>
              <a:rPr lang="en-US" dirty="0">
                <a:solidFill>
                  <a:srgbClr val="FF0000"/>
                </a:solidFill>
              </a:rPr>
              <a:t>role in fatigue during exercise</a:t>
            </a:r>
            <a:r>
              <a:rPr lang="en-US" dirty="0"/>
              <a:t>, are </a:t>
            </a:r>
            <a:r>
              <a:rPr lang="en-US" dirty="0">
                <a:solidFill>
                  <a:srgbClr val="FF0000"/>
                </a:solidFill>
              </a:rPr>
              <a:t>still keenly debated</a:t>
            </a:r>
            <a:r>
              <a:rPr lang="en-US" dirty="0" smtClean="0"/>
              <a:t>.</a:t>
            </a:r>
          </a:p>
          <a:p>
            <a:r>
              <a:rPr lang="en-US" dirty="0"/>
              <a:t>back to </a:t>
            </a:r>
            <a:r>
              <a:rPr lang="en-US" dirty="0" smtClean="0"/>
              <a:t>research carried </a:t>
            </a:r>
            <a:r>
              <a:rPr lang="en-US" dirty="0"/>
              <a:t>out in the early </a:t>
            </a:r>
            <a:r>
              <a:rPr lang="en-US" dirty="0">
                <a:solidFill>
                  <a:srgbClr val="FF0000"/>
                </a:solidFill>
              </a:rPr>
              <a:t>1900s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lactic acid concentrations </a:t>
            </a:r>
            <a:r>
              <a:rPr lang="en-US" dirty="0"/>
              <a:t>were </a:t>
            </a:r>
            <a:r>
              <a:rPr lang="en-US" dirty="0">
                <a:solidFill>
                  <a:srgbClr val="FF0000"/>
                </a:solidFill>
              </a:rPr>
              <a:t>lowest</a:t>
            </a:r>
            <a:r>
              <a:rPr lang="en-US" dirty="0"/>
              <a:t> in </a:t>
            </a:r>
            <a:r>
              <a:rPr lang="en-US" dirty="0" smtClean="0"/>
              <a:t>muscles that </a:t>
            </a:r>
            <a:r>
              <a:rPr lang="en-US" dirty="0"/>
              <a:t>were exposed to </a:t>
            </a:r>
            <a:r>
              <a:rPr lang="en-US" dirty="0">
                <a:solidFill>
                  <a:srgbClr val="FF0000"/>
                </a:solidFill>
              </a:rPr>
              <a:t>oxygen</a:t>
            </a:r>
            <a:r>
              <a:rPr lang="en-US" dirty="0" smtClean="0"/>
              <a:t>.</a:t>
            </a:r>
          </a:p>
          <a:p>
            <a:r>
              <a:rPr lang="en-US" dirty="0"/>
              <a:t>it was concluded </a:t>
            </a:r>
            <a:r>
              <a:rPr lang="en-US" dirty="0" smtClean="0"/>
              <a:t>that </a:t>
            </a:r>
            <a:r>
              <a:rPr lang="en-US" dirty="0" smtClean="0">
                <a:solidFill>
                  <a:srgbClr val="FF0000"/>
                </a:solidFill>
              </a:rPr>
              <a:t>increases </a:t>
            </a:r>
            <a:r>
              <a:rPr lang="en-US" dirty="0">
                <a:solidFill>
                  <a:srgbClr val="FF0000"/>
                </a:solidFill>
              </a:rPr>
              <a:t>in lactic acid </a:t>
            </a:r>
            <a:r>
              <a:rPr lang="en-US" dirty="0"/>
              <a:t>were greatest under </a:t>
            </a:r>
            <a:r>
              <a:rPr lang="en-US" dirty="0">
                <a:solidFill>
                  <a:srgbClr val="FF0000"/>
                </a:solidFill>
              </a:rPr>
              <a:t>anaerobic</a:t>
            </a:r>
            <a:r>
              <a:rPr lang="en-US" dirty="0"/>
              <a:t> </a:t>
            </a:r>
            <a:r>
              <a:rPr lang="en-US" smtClean="0"/>
              <a:t>conditions.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Introduction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5"/>
            <a:ext cx="10515600" cy="5270319"/>
          </a:xfrm>
        </p:spPr>
        <p:txBody>
          <a:bodyPr>
            <a:normAutofit/>
          </a:bodyPr>
          <a:lstStyle/>
          <a:p>
            <a:r>
              <a:rPr lang="en-US" dirty="0"/>
              <a:t>the conclusion was made </a:t>
            </a:r>
            <a:r>
              <a:rPr lang="en-US" dirty="0" smtClean="0"/>
              <a:t>that </a:t>
            </a:r>
            <a:r>
              <a:rPr lang="en-US" dirty="0" smtClean="0">
                <a:solidFill>
                  <a:srgbClr val="FF0000"/>
                </a:solidFill>
              </a:rPr>
              <a:t>during </a:t>
            </a:r>
            <a:r>
              <a:rPr lang="en-US" dirty="0">
                <a:solidFill>
                  <a:srgbClr val="FF0000"/>
                </a:solidFill>
              </a:rPr>
              <a:t>intense </a:t>
            </a:r>
            <a:r>
              <a:rPr lang="en-US" dirty="0"/>
              <a:t>work </a:t>
            </a:r>
            <a:r>
              <a:rPr lang="en-US" dirty="0">
                <a:solidFill>
                  <a:srgbClr val="FF0000"/>
                </a:solidFill>
              </a:rPr>
              <a:t>muscles contract </a:t>
            </a:r>
            <a:r>
              <a:rPr lang="en-US" dirty="0"/>
              <a:t>in the </a:t>
            </a:r>
            <a:r>
              <a:rPr lang="en-US" dirty="0">
                <a:solidFill>
                  <a:srgbClr val="FF0000"/>
                </a:solidFill>
              </a:rPr>
              <a:t>absence of an adequate </a:t>
            </a:r>
            <a:r>
              <a:rPr lang="en-US" dirty="0" smtClean="0">
                <a:solidFill>
                  <a:srgbClr val="FF0000"/>
                </a:solidFill>
              </a:rPr>
              <a:t>oxygen supply </a:t>
            </a:r>
            <a:r>
              <a:rPr lang="en-US" dirty="0"/>
              <a:t>(in ‘</a:t>
            </a:r>
            <a:r>
              <a:rPr lang="en-US" dirty="0" err="1"/>
              <a:t>anaerobiosis</a:t>
            </a:r>
            <a:r>
              <a:rPr lang="en-US" dirty="0"/>
              <a:t>’), thereby </a:t>
            </a:r>
            <a:r>
              <a:rPr lang="en-US" dirty="0">
                <a:solidFill>
                  <a:srgbClr val="FF0000"/>
                </a:solidFill>
              </a:rPr>
              <a:t>producing lactic acid </a:t>
            </a:r>
            <a:r>
              <a:rPr lang="en-US" dirty="0"/>
              <a:t>which causes </a:t>
            </a:r>
            <a:r>
              <a:rPr lang="en-US" dirty="0" smtClean="0"/>
              <a:t>muscle </a:t>
            </a:r>
            <a:r>
              <a:rPr lang="en-US" dirty="0" smtClean="0">
                <a:solidFill>
                  <a:srgbClr val="FF0000"/>
                </a:solidFill>
              </a:rPr>
              <a:t>acidosis</a:t>
            </a:r>
            <a:r>
              <a:rPr lang="en-US" dirty="0" smtClean="0"/>
              <a:t> </a:t>
            </a:r>
            <a:r>
              <a:rPr lang="en-US" dirty="0"/>
              <a:t>that leads to </a:t>
            </a:r>
            <a:r>
              <a:rPr lang="en-US" dirty="0">
                <a:solidFill>
                  <a:srgbClr val="FF0000"/>
                </a:solidFill>
              </a:rPr>
              <a:t>fatigue</a:t>
            </a:r>
            <a:r>
              <a:rPr lang="en-US" dirty="0" smtClean="0"/>
              <a:t>.</a:t>
            </a:r>
          </a:p>
          <a:p>
            <a:r>
              <a:rPr lang="en-US" dirty="0"/>
              <a:t>In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1970s</a:t>
            </a:r>
            <a:r>
              <a:rPr lang="en-US" dirty="0"/>
              <a:t>, a </a:t>
            </a:r>
            <a:r>
              <a:rPr lang="en-US" dirty="0">
                <a:solidFill>
                  <a:srgbClr val="FF0000"/>
                </a:solidFill>
              </a:rPr>
              <a:t>linear relationship </a:t>
            </a:r>
            <a:r>
              <a:rPr lang="en-US" dirty="0"/>
              <a:t>was found </a:t>
            </a:r>
            <a:r>
              <a:rPr lang="en-US" dirty="0">
                <a:solidFill>
                  <a:srgbClr val="FF0000"/>
                </a:solidFill>
              </a:rPr>
              <a:t>between lactate accumulation and </a:t>
            </a:r>
            <a:r>
              <a:rPr lang="en-US" dirty="0" smtClean="0">
                <a:solidFill>
                  <a:srgbClr val="FF0000"/>
                </a:solidFill>
              </a:rPr>
              <a:t>loss of </a:t>
            </a:r>
            <a:r>
              <a:rPr lang="en-US" dirty="0">
                <a:solidFill>
                  <a:srgbClr val="FF0000"/>
                </a:solidFill>
              </a:rPr>
              <a:t>muscle force </a:t>
            </a:r>
            <a:r>
              <a:rPr lang="en-US" dirty="0"/>
              <a:t>in </a:t>
            </a:r>
            <a:r>
              <a:rPr lang="en-US" dirty="0" smtClean="0"/>
              <a:t>frogs </a:t>
            </a:r>
            <a:r>
              <a:rPr lang="en-US" dirty="0"/>
              <a:t>and later, in human thigh </a:t>
            </a:r>
            <a:r>
              <a:rPr lang="en-US" dirty="0" smtClean="0"/>
              <a:t>muscle.</a:t>
            </a:r>
          </a:p>
          <a:p>
            <a:r>
              <a:rPr lang="en-US" dirty="0"/>
              <a:t>Simply put, </a:t>
            </a:r>
            <a:r>
              <a:rPr lang="en-US" dirty="0" smtClean="0">
                <a:solidFill>
                  <a:srgbClr val="FF0000"/>
                </a:solidFill>
              </a:rPr>
              <a:t>while acidosis </a:t>
            </a:r>
            <a:r>
              <a:rPr lang="en-US" dirty="0">
                <a:solidFill>
                  <a:srgbClr val="FF0000"/>
                </a:solidFill>
              </a:rPr>
              <a:t>and fatigue may correlate</a:t>
            </a:r>
            <a:r>
              <a:rPr lang="en-US" dirty="0"/>
              <a:t>, it </a:t>
            </a:r>
            <a:r>
              <a:rPr lang="en-US" dirty="0">
                <a:solidFill>
                  <a:srgbClr val="FF0000"/>
                </a:solidFill>
              </a:rPr>
              <a:t>cannot</a:t>
            </a:r>
            <a:r>
              <a:rPr lang="en-US" dirty="0"/>
              <a:t> be said that </a:t>
            </a:r>
            <a:r>
              <a:rPr lang="en-US" dirty="0">
                <a:solidFill>
                  <a:srgbClr val="FF0000"/>
                </a:solidFill>
              </a:rPr>
              <a:t>acidosis </a:t>
            </a:r>
            <a:r>
              <a:rPr lang="en-US" i="1" dirty="0" smtClean="0">
                <a:solidFill>
                  <a:srgbClr val="FF0000"/>
                </a:solidFill>
              </a:rPr>
              <a:t>causes </a:t>
            </a:r>
            <a:r>
              <a:rPr lang="en-US" dirty="0" smtClean="0">
                <a:solidFill>
                  <a:srgbClr val="FF0000"/>
                </a:solidFill>
              </a:rPr>
              <a:t>fatigue</a:t>
            </a:r>
            <a:r>
              <a:rPr lang="en-US" dirty="0"/>
              <a:t>. Indeed, much of the research that showed a </a:t>
            </a:r>
            <a:r>
              <a:rPr lang="en-US" dirty="0">
                <a:solidFill>
                  <a:srgbClr val="FF0000"/>
                </a:solidFill>
              </a:rPr>
              <a:t>correlation between </a:t>
            </a:r>
            <a:r>
              <a:rPr lang="en-US" dirty="0" smtClean="0">
                <a:solidFill>
                  <a:srgbClr val="FF0000"/>
                </a:solidFill>
              </a:rPr>
              <a:t>lactic acid </a:t>
            </a:r>
            <a:r>
              <a:rPr lang="en-US" dirty="0">
                <a:solidFill>
                  <a:srgbClr val="FF0000"/>
                </a:solidFill>
              </a:rPr>
              <a:t>and fatigue </a:t>
            </a:r>
            <a:r>
              <a:rPr lang="en-US" dirty="0"/>
              <a:t>also showed relationships between </a:t>
            </a:r>
            <a:r>
              <a:rPr lang="en-US" dirty="0">
                <a:solidFill>
                  <a:srgbClr val="FF0000"/>
                </a:solidFill>
              </a:rPr>
              <a:t>other metabolic </a:t>
            </a:r>
            <a:r>
              <a:rPr lang="en-US" dirty="0" smtClean="0"/>
              <a:t>measures and fatigue.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4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How might lactic acid cause fatigue?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155"/>
            <a:ext cx="10515600" cy="5270319"/>
          </a:xfrm>
        </p:spPr>
        <p:txBody>
          <a:bodyPr>
            <a:normAutofit/>
          </a:bodyPr>
          <a:lstStyle/>
          <a:p>
            <a:r>
              <a:rPr lang="en-US" dirty="0"/>
              <a:t>First, a </a:t>
            </a:r>
            <a:r>
              <a:rPr lang="en-US" dirty="0">
                <a:solidFill>
                  <a:srgbClr val="FF0000"/>
                </a:solidFill>
              </a:rPr>
              <a:t>reduced muscle pH</a:t>
            </a:r>
            <a:r>
              <a:rPr lang="en-US" dirty="0"/>
              <a:t>, caused by lactic acid </a:t>
            </a:r>
            <a:r>
              <a:rPr lang="en-US" dirty="0" smtClean="0"/>
              <a:t>production, may </a:t>
            </a:r>
            <a:r>
              <a:rPr lang="en-US" dirty="0">
                <a:solidFill>
                  <a:srgbClr val="FF0000"/>
                </a:solidFill>
              </a:rPr>
              <a:t>impair muscle contraction </a:t>
            </a:r>
            <a:r>
              <a:rPr lang="en-US" dirty="0"/>
              <a:t>via a decline in isometric muscle </a:t>
            </a:r>
            <a:r>
              <a:rPr lang="en-US" dirty="0" smtClean="0"/>
              <a:t>force production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muscle shortening </a:t>
            </a:r>
            <a:r>
              <a:rPr lang="en-US" dirty="0" smtClean="0">
                <a:solidFill>
                  <a:srgbClr val="FF0000"/>
                </a:solidFill>
              </a:rPr>
              <a:t>velocity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Intramuscular </a:t>
            </a:r>
            <a:r>
              <a:rPr lang="en-US" dirty="0" smtClean="0">
                <a:solidFill>
                  <a:srgbClr val="FF0000"/>
                </a:solidFill>
              </a:rPr>
              <a:t>acidosis</a:t>
            </a:r>
            <a:r>
              <a:rPr lang="en-US" dirty="0" smtClean="0"/>
              <a:t> </a:t>
            </a:r>
            <a:r>
              <a:rPr lang="en-US" dirty="0"/>
              <a:t>was thought to do this by reducing </a:t>
            </a:r>
            <a:r>
              <a:rPr lang="en-US" dirty="0">
                <a:solidFill>
                  <a:srgbClr val="FF0000"/>
                </a:solidFill>
              </a:rPr>
              <a:t>sarcoplasmic reticulum </a:t>
            </a:r>
            <a:r>
              <a:rPr lang="en-US" dirty="0" smtClean="0">
                <a:solidFill>
                  <a:srgbClr val="FF0000"/>
                </a:solidFill>
              </a:rPr>
              <a:t>calcium </a:t>
            </a:r>
            <a:r>
              <a:rPr lang="en-US" dirty="0" smtClean="0"/>
              <a:t>(Ca2</a:t>
            </a:r>
            <a:r>
              <a:rPr lang="en-US" dirty="0"/>
              <a:t>+) </a:t>
            </a:r>
            <a:r>
              <a:rPr lang="en-US" dirty="0" smtClean="0"/>
              <a:t>release </a:t>
            </a:r>
            <a:r>
              <a:rPr lang="en-US" dirty="0"/>
              <a:t>and calcium </a:t>
            </a:r>
            <a:r>
              <a:rPr lang="en-US" dirty="0" smtClean="0"/>
              <a:t>sensitivity.</a:t>
            </a:r>
          </a:p>
          <a:p>
            <a:r>
              <a:rPr lang="en-US" dirty="0"/>
              <a:t>Second, </a:t>
            </a:r>
            <a:r>
              <a:rPr lang="en-US" dirty="0">
                <a:solidFill>
                  <a:srgbClr val="FF0000"/>
                </a:solidFill>
              </a:rPr>
              <a:t>intramuscular</a:t>
            </a:r>
            <a:r>
              <a:rPr lang="en-US" dirty="0"/>
              <a:t> </a:t>
            </a:r>
            <a:r>
              <a:rPr lang="en-US" dirty="0" smtClean="0"/>
              <a:t>acidosis could </a:t>
            </a:r>
            <a:r>
              <a:rPr lang="en-US" dirty="0"/>
              <a:t>cause fatigue by inhibiting </a:t>
            </a:r>
            <a:r>
              <a:rPr lang="en-US" dirty="0" smtClean="0">
                <a:solidFill>
                  <a:srgbClr val="FF0000"/>
                </a:solidFill>
              </a:rPr>
              <a:t>glycolysis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reduced activity of </a:t>
            </a:r>
            <a:r>
              <a:rPr lang="en-US" dirty="0" smtClean="0">
                <a:solidFill>
                  <a:srgbClr val="FF0000"/>
                </a:solidFill>
              </a:rPr>
              <a:t>key enzymes </a:t>
            </a:r>
            <a:r>
              <a:rPr lang="en-US" dirty="0"/>
              <a:t>that regulate glycolysis during exercise that causes notable </a:t>
            </a:r>
            <a:r>
              <a:rPr lang="en-US" dirty="0" smtClean="0"/>
              <a:t>reductions in </a:t>
            </a:r>
            <a:r>
              <a:rPr lang="en-US" dirty="0"/>
              <a:t>muscle </a:t>
            </a:r>
            <a:r>
              <a:rPr lang="en-US" dirty="0" err="1"/>
              <a:t>pH</a:t>
            </a:r>
            <a:r>
              <a:rPr lang="en-US" dirty="0" err="1" smtClean="0"/>
              <a:t>.</a:t>
            </a:r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Potential causes of lactic acid-induced fatigue </a:t>
            </a:r>
            <a:r>
              <a:rPr lang="en-US" dirty="0"/>
              <a:t>include impaired </a:t>
            </a:r>
            <a:r>
              <a:rPr lang="en-US" dirty="0" smtClean="0">
                <a:solidFill>
                  <a:srgbClr val="FF0000"/>
                </a:solidFill>
              </a:rPr>
              <a:t>isometric</a:t>
            </a:r>
            <a:r>
              <a:rPr lang="en-US" dirty="0" smtClean="0"/>
              <a:t> muscle </a:t>
            </a:r>
            <a:r>
              <a:rPr lang="en-US" dirty="0"/>
              <a:t>force and </a:t>
            </a:r>
            <a:r>
              <a:rPr lang="en-US" dirty="0">
                <a:solidFill>
                  <a:srgbClr val="FF0000"/>
                </a:solidFill>
              </a:rPr>
              <a:t>contraction velocity</a:t>
            </a:r>
            <a:r>
              <a:rPr lang="en-US" dirty="0"/>
              <a:t>, and inhibition of </a:t>
            </a:r>
            <a:r>
              <a:rPr lang="en-US" dirty="0">
                <a:solidFill>
                  <a:srgbClr val="FF0000"/>
                </a:solidFill>
              </a:rPr>
              <a:t>glycolysis</a:t>
            </a:r>
            <a:r>
              <a:rPr lang="en-US" dirty="0"/>
              <a:t> </a:t>
            </a:r>
            <a:r>
              <a:rPr lang="en-US" dirty="0" smtClean="0"/>
              <a:t>due to </a:t>
            </a:r>
            <a:r>
              <a:rPr lang="en-US" dirty="0"/>
              <a:t>a reduction in intramuscular </a:t>
            </a:r>
            <a:r>
              <a:rPr lang="en-US" dirty="0" err="1"/>
              <a:t>pH.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Metabolic acidosis and exercise fatigue:</a:t>
            </a:r>
            <a:br>
              <a:rPr lang="en-US" b="1" i="1" dirty="0"/>
            </a:br>
            <a:r>
              <a:rPr lang="en-US" b="1" i="1" dirty="0"/>
              <a:t>the counter-view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3965"/>
          </a:xfrm>
        </p:spPr>
        <p:txBody>
          <a:bodyPr>
            <a:normAutofit/>
          </a:bodyPr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important question to answer</a:t>
            </a:r>
            <a:r>
              <a:rPr lang="en-US" dirty="0"/>
              <a:t> when discussing the biochemistry of </a:t>
            </a:r>
            <a:r>
              <a:rPr lang="en-US" dirty="0" smtClean="0"/>
              <a:t>lactic acid </a:t>
            </a:r>
            <a:r>
              <a:rPr lang="en-US" dirty="0"/>
              <a:t>is ‘</a:t>
            </a:r>
            <a:r>
              <a:rPr lang="en-US" dirty="0">
                <a:solidFill>
                  <a:srgbClr val="FF0000"/>
                </a:solidFill>
              </a:rPr>
              <a:t>What does the body produce during exercise – lactic acid or lactate</a:t>
            </a:r>
            <a:r>
              <a:rPr lang="en-US" dirty="0" smtClean="0"/>
              <a:t>’?</a:t>
            </a:r>
          </a:p>
          <a:p>
            <a:r>
              <a:rPr lang="en-US" dirty="0"/>
              <a:t>Reading lay </a:t>
            </a:r>
            <a:r>
              <a:rPr lang="en-US" dirty="0">
                <a:solidFill>
                  <a:srgbClr val="FF0000"/>
                </a:solidFill>
              </a:rPr>
              <a:t>articles</a:t>
            </a:r>
            <a:r>
              <a:rPr lang="en-US" dirty="0"/>
              <a:t>, or even </a:t>
            </a:r>
            <a:r>
              <a:rPr lang="en-US" dirty="0">
                <a:solidFill>
                  <a:srgbClr val="FF0000"/>
                </a:solidFill>
              </a:rPr>
              <a:t>scientific papers </a:t>
            </a:r>
            <a:r>
              <a:rPr lang="en-US" dirty="0"/>
              <a:t>on the subject, you will </a:t>
            </a:r>
            <a:r>
              <a:rPr lang="en-US" dirty="0" smtClean="0"/>
              <a:t>often see </a:t>
            </a:r>
            <a:r>
              <a:rPr lang="en-US" dirty="0"/>
              <a:t>that the terms </a:t>
            </a:r>
            <a:r>
              <a:rPr lang="en-US" dirty="0">
                <a:solidFill>
                  <a:srgbClr val="FF0000"/>
                </a:solidFill>
              </a:rPr>
              <a:t>lactic acid and lactate </a:t>
            </a:r>
            <a:r>
              <a:rPr lang="en-US" dirty="0"/>
              <a:t>are used </a:t>
            </a:r>
            <a:r>
              <a:rPr lang="en-US" dirty="0">
                <a:solidFill>
                  <a:srgbClr val="FF0000"/>
                </a:solidFill>
              </a:rPr>
              <a:t>interchangeably</a:t>
            </a:r>
            <a:r>
              <a:rPr lang="en-US" dirty="0"/>
              <a:t> as </a:t>
            </a:r>
            <a:r>
              <a:rPr lang="en-US" dirty="0" smtClean="0"/>
              <a:t>though they </a:t>
            </a:r>
            <a:r>
              <a:rPr lang="en-US" dirty="0"/>
              <a:t>mean the same thing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Lactic acid</a:t>
            </a:r>
            <a:r>
              <a:rPr lang="en-US" dirty="0"/>
              <a:t> is, as </a:t>
            </a:r>
            <a:r>
              <a:rPr lang="en-US" dirty="0" smtClean="0"/>
              <a:t>the name </a:t>
            </a:r>
            <a:r>
              <a:rPr lang="en-US" dirty="0"/>
              <a:t>suggests, an </a:t>
            </a:r>
            <a:r>
              <a:rPr lang="en-US" dirty="0">
                <a:solidFill>
                  <a:srgbClr val="FF0000"/>
                </a:solidFill>
              </a:rPr>
              <a:t>acidic compound </a:t>
            </a:r>
            <a:r>
              <a:rPr lang="en-US" dirty="0"/>
              <a:t>that has the potential to release a </a:t>
            </a:r>
            <a:r>
              <a:rPr lang="en-US" dirty="0" smtClean="0">
                <a:solidFill>
                  <a:srgbClr val="FF0000"/>
                </a:solidFill>
              </a:rPr>
              <a:t>proton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hydrogen </a:t>
            </a:r>
            <a:r>
              <a:rPr lang="en-US" dirty="0">
                <a:solidFill>
                  <a:srgbClr val="FF0000"/>
                </a:solidFill>
              </a:rPr>
              <a:t>ion, H+) </a:t>
            </a:r>
            <a:r>
              <a:rPr lang="en-US" dirty="0"/>
              <a:t>into a solution, thereby making that solution more </a:t>
            </a:r>
            <a:r>
              <a:rPr lang="en-US" dirty="0" smtClean="0"/>
              <a:t>acidic.</a:t>
            </a:r>
          </a:p>
          <a:p>
            <a:r>
              <a:rPr lang="en-US" dirty="0"/>
              <a:t>Conversely, lactate does not release H+;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Metabolic acidosis and exercise fatigue:</a:t>
            </a:r>
            <a:br>
              <a:rPr lang="en-US" b="1" i="1" dirty="0"/>
            </a:br>
            <a:r>
              <a:rPr lang="en-US" b="1" i="1" dirty="0"/>
              <a:t>the counter-view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3965"/>
          </a:xfrm>
        </p:spPr>
        <p:txBody>
          <a:bodyPr>
            <a:normAutofit/>
          </a:bodyPr>
          <a:lstStyle/>
          <a:p>
            <a:r>
              <a:rPr lang="en-US" dirty="0"/>
              <a:t>During exercise, </a:t>
            </a:r>
            <a:r>
              <a:rPr lang="en-US" dirty="0">
                <a:solidFill>
                  <a:srgbClr val="FF0000"/>
                </a:solidFill>
              </a:rPr>
              <a:t>ATP is </a:t>
            </a:r>
            <a:r>
              <a:rPr lang="en-US" dirty="0" smtClean="0">
                <a:solidFill>
                  <a:srgbClr val="FF0000"/>
                </a:solidFill>
              </a:rPr>
              <a:t>resynthesized </a:t>
            </a:r>
            <a:r>
              <a:rPr lang="en-US" dirty="0">
                <a:solidFill>
                  <a:srgbClr val="FF0000"/>
                </a:solidFill>
              </a:rPr>
              <a:t>via anaerobic</a:t>
            </a:r>
            <a:r>
              <a:rPr lang="en-US" dirty="0"/>
              <a:t> glycolysis (Figure </a:t>
            </a:r>
            <a:r>
              <a:rPr lang="en-US" dirty="0" smtClean="0"/>
              <a:t>3.2) and </a:t>
            </a:r>
            <a:r>
              <a:rPr lang="en-US" dirty="0">
                <a:solidFill>
                  <a:srgbClr val="FF0000"/>
                </a:solidFill>
              </a:rPr>
              <a:t>oxidative</a:t>
            </a:r>
            <a:r>
              <a:rPr lang="en-US" dirty="0"/>
              <a:t> phosphorylation via β-oxidation of fatty acids and </a:t>
            </a:r>
            <a:r>
              <a:rPr lang="en-US" dirty="0" smtClean="0"/>
              <a:t>breakdown of </a:t>
            </a:r>
            <a:r>
              <a:rPr lang="en-US" dirty="0"/>
              <a:t>pyruvate in the Krebs cycle and electron transport chain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To prevent pyruvate accumulation</a:t>
            </a:r>
            <a:r>
              <a:rPr lang="en-US" dirty="0"/>
              <a:t>, </a:t>
            </a:r>
            <a:r>
              <a:rPr lang="en-US" dirty="0" smtClean="0"/>
              <a:t>which would </a:t>
            </a:r>
            <a:r>
              <a:rPr lang="en-US" dirty="0">
                <a:solidFill>
                  <a:srgbClr val="FF0000"/>
                </a:solidFill>
              </a:rPr>
              <a:t>inhibit glycolysis </a:t>
            </a:r>
            <a:r>
              <a:rPr lang="en-US" dirty="0"/>
              <a:t>and thereby </a:t>
            </a:r>
            <a:r>
              <a:rPr lang="en-US" dirty="0">
                <a:solidFill>
                  <a:srgbClr val="FF0000"/>
                </a:solidFill>
              </a:rPr>
              <a:t>impair both anaerobic and oxidative </a:t>
            </a:r>
            <a:r>
              <a:rPr lang="en-US" dirty="0" smtClean="0">
                <a:solidFill>
                  <a:srgbClr val="FF0000"/>
                </a:solidFill>
              </a:rPr>
              <a:t>ATP resynthesize</a:t>
            </a:r>
            <a:r>
              <a:rPr lang="en-US" dirty="0" smtClean="0"/>
              <a:t>, </a:t>
            </a:r>
            <a:r>
              <a:rPr lang="en-US" dirty="0"/>
              <a:t>pyruvate can be converted, via the </a:t>
            </a:r>
            <a:r>
              <a:rPr lang="en-US" dirty="0">
                <a:solidFill>
                  <a:srgbClr val="FF0000"/>
                </a:solidFill>
              </a:rPr>
              <a:t>lactate dehydrogenase </a:t>
            </a:r>
            <a:r>
              <a:rPr lang="en-US" dirty="0" smtClean="0"/>
              <a:t>reaction, to </a:t>
            </a:r>
            <a:r>
              <a:rPr lang="en-US" dirty="0" smtClean="0">
                <a:solidFill>
                  <a:srgbClr val="FF0000"/>
                </a:solidFill>
              </a:rPr>
              <a:t>lactate</a:t>
            </a:r>
            <a:r>
              <a:rPr lang="en-US" dirty="0" smtClean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79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261" y="5108340"/>
            <a:ext cx="10085478" cy="12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7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dirty="0"/>
              <a:t>[The </a:t>
            </a:r>
            <a:r>
              <a:rPr lang="en-US" dirty="0">
                <a:solidFill>
                  <a:srgbClr val="FF0000"/>
                </a:solidFill>
              </a:rPr>
              <a:t>limit</a:t>
            </a:r>
            <a:r>
              <a:rPr lang="en-US" dirty="0"/>
              <a:t> of exercise] has often been associated with the </a:t>
            </a:r>
            <a:r>
              <a:rPr lang="en-US" dirty="0">
                <a:solidFill>
                  <a:srgbClr val="FF0000"/>
                </a:solidFill>
              </a:rPr>
              <a:t>heart</a:t>
            </a:r>
            <a:r>
              <a:rPr lang="en-US" dirty="0"/>
              <a:t> </a:t>
            </a:r>
            <a:r>
              <a:rPr lang="en-US" dirty="0" smtClean="0"/>
              <a:t>alone, but </a:t>
            </a:r>
            <a:r>
              <a:rPr lang="en-US" dirty="0"/>
              <a:t>the facts as a </a:t>
            </a:r>
            <a:r>
              <a:rPr lang="en-US" dirty="0">
                <a:solidFill>
                  <a:srgbClr val="FF0000"/>
                </a:solidFill>
              </a:rPr>
              <a:t>whole</a:t>
            </a:r>
            <a:r>
              <a:rPr lang="en-US" dirty="0"/>
              <a:t> indicate that the </a:t>
            </a:r>
            <a:r>
              <a:rPr lang="en-US" dirty="0">
                <a:solidFill>
                  <a:srgbClr val="FF0000"/>
                </a:solidFill>
              </a:rPr>
              <a:t>sum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of the changes taking </a:t>
            </a:r>
            <a:r>
              <a:rPr lang="en-US" dirty="0" smtClean="0">
                <a:solidFill>
                  <a:srgbClr val="FF0000"/>
                </a:solidFill>
              </a:rPr>
              <a:t>place throughout </a:t>
            </a:r>
            <a:r>
              <a:rPr lang="en-US" dirty="0">
                <a:solidFill>
                  <a:srgbClr val="FF0000"/>
                </a:solidFill>
              </a:rPr>
              <a:t>the body</a:t>
            </a:r>
            <a:r>
              <a:rPr lang="en-US" dirty="0"/>
              <a:t> brings about the final cessation of effort</a:t>
            </a:r>
            <a:r>
              <a:rPr lang="en-US" dirty="0" smtClean="0"/>
              <a:t>.</a:t>
            </a:r>
          </a:p>
          <a:p>
            <a:r>
              <a:rPr lang="en-US" dirty="0"/>
              <a:t>Fatigue of brain reduces the strength of the muscles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addition</a:t>
            </a:r>
            <a:r>
              <a:rPr lang="en-US" dirty="0"/>
              <a:t>, the exercise </a:t>
            </a:r>
            <a:r>
              <a:rPr lang="en-US" dirty="0">
                <a:solidFill>
                  <a:srgbClr val="FF0000"/>
                </a:solidFill>
              </a:rPr>
              <a:t>intensity</a:t>
            </a:r>
            <a:r>
              <a:rPr lang="en-US" dirty="0"/>
              <a:t>, amount of </a:t>
            </a:r>
            <a:r>
              <a:rPr lang="en-US" dirty="0">
                <a:solidFill>
                  <a:srgbClr val="FF0000"/>
                </a:solidFill>
              </a:rPr>
              <a:t>muscle mass involved</a:t>
            </a:r>
            <a:r>
              <a:rPr lang="en-US" dirty="0"/>
              <a:t>, and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type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duration</a:t>
            </a:r>
            <a:r>
              <a:rPr lang="en-US" dirty="0"/>
              <a:t> of exercise can all influence fatigue </a:t>
            </a:r>
            <a:r>
              <a:rPr lang="en-US" dirty="0" smtClean="0"/>
              <a:t>mechanisms.</a:t>
            </a:r>
          </a:p>
          <a:p>
            <a:r>
              <a:rPr lang="en-US" dirty="0"/>
              <a:t>Another source of confusion is that researchers often use the terms ‘</a:t>
            </a:r>
            <a:r>
              <a:rPr lang="en-US" dirty="0" smtClean="0">
                <a:solidFill>
                  <a:srgbClr val="FF0000"/>
                </a:solidFill>
              </a:rPr>
              <a:t>fatigue</a:t>
            </a:r>
            <a:r>
              <a:rPr lang="en-US" dirty="0" smtClean="0"/>
              <a:t>’ and </a:t>
            </a:r>
            <a:r>
              <a:rPr lang="en-US" dirty="0"/>
              <a:t>‘</a:t>
            </a:r>
            <a:r>
              <a:rPr lang="en-US" dirty="0">
                <a:solidFill>
                  <a:srgbClr val="FF0000"/>
                </a:solidFill>
              </a:rPr>
              <a:t>exhaustion</a:t>
            </a:r>
            <a:r>
              <a:rPr lang="en-US" dirty="0"/>
              <a:t>’ interchangeably.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754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Metabolic acidosis and exercise fatigue:</a:t>
            </a:r>
            <a:br>
              <a:rPr lang="en-US" b="1" i="1" dirty="0"/>
            </a:br>
            <a:r>
              <a:rPr lang="en-US" b="1" i="1" dirty="0"/>
              <a:t>the counter-view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3965"/>
          </a:xfrm>
        </p:spPr>
        <p:txBody>
          <a:bodyPr>
            <a:normAutofit/>
          </a:bodyPr>
          <a:lstStyle/>
          <a:p>
            <a:r>
              <a:rPr lang="en-US" dirty="0"/>
              <a:t>Simply put, the </a:t>
            </a:r>
            <a:r>
              <a:rPr lang="en-US" dirty="0">
                <a:solidFill>
                  <a:srgbClr val="FF0000"/>
                </a:solidFill>
              </a:rPr>
              <a:t>production of lactate </a:t>
            </a:r>
            <a:r>
              <a:rPr lang="en-US" dirty="0"/>
              <a:t>via </a:t>
            </a:r>
            <a:r>
              <a:rPr lang="en-US" dirty="0" smtClean="0"/>
              <a:t>the lactate </a:t>
            </a:r>
            <a:r>
              <a:rPr lang="en-US" dirty="0"/>
              <a:t>dehydrogenase reaction is </a:t>
            </a:r>
            <a:r>
              <a:rPr lang="en-US" dirty="0" smtClean="0">
                <a:solidFill>
                  <a:srgbClr val="FF0000"/>
                </a:solidFill>
              </a:rPr>
              <a:t>alkalinizing</a:t>
            </a:r>
            <a:r>
              <a:rPr lang="en-US" dirty="0" smtClean="0"/>
              <a:t> </a:t>
            </a:r>
            <a:r>
              <a:rPr lang="en-US" dirty="0"/>
              <a:t>to the cell, not acidifying.</a:t>
            </a:r>
          </a:p>
          <a:p>
            <a:r>
              <a:rPr lang="en-US" dirty="0">
                <a:solidFill>
                  <a:srgbClr val="FF0000"/>
                </a:solidFill>
              </a:rPr>
              <a:t>Lactate may also facilitate H+ removal </a:t>
            </a:r>
            <a:r>
              <a:rPr lang="en-US" dirty="0"/>
              <a:t>from the cell via </a:t>
            </a:r>
            <a:r>
              <a:rPr lang="en-US" dirty="0" err="1" smtClean="0">
                <a:solidFill>
                  <a:srgbClr val="FF0000"/>
                </a:solidFill>
              </a:rPr>
              <a:t>monocarboxylate</a:t>
            </a:r>
            <a:r>
              <a:rPr lang="en-US" dirty="0" smtClean="0"/>
              <a:t> (MCT</a:t>
            </a:r>
            <a:r>
              <a:rPr lang="en-US" dirty="0"/>
              <a:t>) transporters present in cell </a:t>
            </a:r>
            <a:r>
              <a:rPr lang="en-US" dirty="0" smtClean="0"/>
              <a:t>membranes.</a:t>
            </a:r>
          </a:p>
          <a:p>
            <a:r>
              <a:rPr lang="en-US" dirty="0" smtClean="0"/>
              <a:t>These </a:t>
            </a:r>
            <a:r>
              <a:rPr lang="en-US" dirty="0" smtClean="0">
                <a:solidFill>
                  <a:srgbClr val="FF0000"/>
                </a:solidFill>
              </a:rPr>
              <a:t>transporters </a:t>
            </a:r>
            <a:r>
              <a:rPr lang="en-US" dirty="0">
                <a:solidFill>
                  <a:srgbClr val="FF0000"/>
                </a:solidFill>
              </a:rPr>
              <a:t>also serve to remove H+ </a:t>
            </a:r>
            <a:r>
              <a:rPr lang="en-US" dirty="0"/>
              <a:t>from the cell, meaning that the </a:t>
            </a:r>
            <a:r>
              <a:rPr lang="en-US" dirty="0" smtClean="0"/>
              <a:t>removal of </a:t>
            </a:r>
            <a:r>
              <a:rPr lang="en-US" dirty="0"/>
              <a:t>lactate also removes H+ from the muscle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7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Metabolic acidosis and exercise fatigue:</a:t>
            </a:r>
            <a:br>
              <a:rPr lang="en-US" b="1" i="1" dirty="0"/>
            </a:br>
            <a:r>
              <a:rPr lang="en-US" b="1" i="1" dirty="0"/>
              <a:t>the counter-view</a:t>
            </a:r>
            <a:endParaRPr lang="en-US" sz="4800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4988" y="1401286"/>
            <a:ext cx="5400675" cy="4610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81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799" y="1807527"/>
            <a:ext cx="55647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GillSans"/>
              </a:rPr>
              <a:t>The </a:t>
            </a:r>
            <a:r>
              <a:rPr lang="en-US" sz="2800" dirty="0">
                <a:latin typeface="GillSans"/>
              </a:rPr>
              <a:t>chemical structure of lactic acid (top) and lactate (bottom). Lactic </a:t>
            </a:r>
            <a:r>
              <a:rPr lang="en-US" sz="2800" dirty="0" smtClean="0">
                <a:latin typeface="GillSans"/>
              </a:rPr>
              <a:t>acid contains </a:t>
            </a:r>
            <a:r>
              <a:rPr lang="en-US" sz="2800" dirty="0">
                <a:latin typeface="GillSans"/>
              </a:rPr>
              <a:t>hydrogen that dissociates and moves into the surrounding solution</a:t>
            </a:r>
          </a:p>
          <a:p>
            <a:r>
              <a:rPr lang="en-US" sz="2800" dirty="0">
                <a:latin typeface="GillSans"/>
              </a:rPr>
              <a:t>as a hydrogen ion (H</a:t>
            </a:r>
            <a:r>
              <a:rPr lang="en-US" sz="1050" dirty="0">
                <a:latin typeface="GillSans"/>
              </a:rPr>
              <a:t>+</a:t>
            </a:r>
            <a:r>
              <a:rPr lang="en-US" sz="2800" dirty="0">
                <a:latin typeface="GillSans"/>
              </a:rPr>
              <a:t>), increasing its acidity.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654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Metabolic acidosis and exercise fatigue:</a:t>
            </a:r>
            <a:br>
              <a:rPr lang="en-US" b="1" i="1" dirty="0"/>
            </a:br>
            <a:r>
              <a:rPr lang="en-US" b="1" i="1" dirty="0"/>
              <a:t>the counter-view</a:t>
            </a:r>
            <a:endParaRPr lang="en-US" sz="4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82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stated above and shown in Figure 3.2, </a:t>
            </a:r>
            <a:r>
              <a:rPr lang="en-US" dirty="0">
                <a:solidFill>
                  <a:srgbClr val="FF0000"/>
                </a:solidFill>
              </a:rPr>
              <a:t>lactate</a:t>
            </a:r>
            <a:r>
              <a:rPr lang="en-US" dirty="0"/>
              <a:t>, not </a:t>
            </a:r>
            <a:r>
              <a:rPr lang="en-US" dirty="0">
                <a:solidFill>
                  <a:srgbClr val="FF0000"/>
                </a:solidFill>
              </a:rPr>
              <a:t>lactic acid</a:t>
            </a:r>
            <a:r>
              <a:rPr lang="en-US" dirty="0"/>
              <a:t>, is </a:t>
            </a:r>
            <a:r>
              <a:rPr lang="en-US" dirty="0" smtClean="0"/>
              <a:t>produced in </a:t>
            </a:r>
            <a:r>
              <a:rPr lang="en-US" dirty="0"/>
              <a:t>glycolysis</a:t>
            </a:r>
            <a:r>
              <a:rPr lang="en-US" dirty="0" smtClean="0"/>
              <a:t>.</a:t>
            </a:r>
          </a:p>
          <a:p>
            <a:r>
              <a:rPr lang="en-US" dirty="0"/>
              <a:t>This means that </a:t>
            </a:r>
            <a:r>
              <a:rPr lang="en-US" dirty="0">
                <a:solidFill>
                  <a:srgbClr val="FF0000"/>
                </a:solidFill>
              </a:rPr>
              <a:t>any lactic acid present in the body </a:t>
            </a:r>
            <a:r>
              <a:rPr lang="en-US" dirty="0"/>
              <a:t>would </a:t>
            </a:r>
            <a:r>
              <a:rPr lang="en-US" dirty="0" smtClean="0"/>
              <a:t>dissociate to </a:t>
            </a:r>
            <a:r>
              <a:rPr lang="en-US" dirty="0"/>
              <a:t>lactate and H</a:t>
            </a:r>
            <a:r>
              <a:rPr lang="en-US" dirty="0" smtClean="0"/>
              <a:t>+.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Metabolic acidosis and exercise fatigue:</a:t>
            </a:r>
            <a:br>
              <a:rPr lang="en-US" b="1" i="1" dirty="0"/>
            </a:br>
            <a:r>
              <a:rPr lang="en-US" b="1" i="1" dirty="0"/>
              <a:t>the counter-view</a:t>
            </a:r>
            <a:endParaRPr lang="en-US" sz="4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83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4889" y="1690410"/>
            <a:ext cx="8715430" cy="5031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76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Metabolic acidosis and exercise fatigue:</a:t>
            </a:r>
            <a:br>
              <a:rPr lang="en-US" b="1" i="1" dirty="0"/>
            </a:br>
            <a:r>
              <a:rPr lang="en-US" b="1" i="1" dirty="0"/>
              <a:t>the counter-view</a:t>
            </a:r>
            <a:endParaRPr lang="en-US" sz="4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84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stated above and shown in Figure 3.2, </a:t>
            </a:r>
            <a:r>
              <a:rPr lang="en-US" dirty="0">
                <a:solidFill>
                  <a:srgbClr val="FF0000"/>
                </a:solidFill>
              </a:rPr>
              <a:t>lactate</a:t>
            </a:r>
            <a:r>
              <a:rPr lang="en-US" dirty="0"/>
              <a:t>, not </a:t>
            </a:r>
            <a:r>
              <a:rPr lang="en-US" dirty="0">
                <a:solidFill>
                  <a:srgbClr val="FF0000"/>
                </a:solidFill>
              </a:rPr>
              <a:t>lactic acid</a:t>
            </a:r>
            <a:r>
              <a:rPr lang="en-US" dirty="0"/>
              <a:t>, is </a:t>
            </a:r>
            <a:r>
              <a:rPr lang="en-US" dirty="0" smtClean="0"/>
              <a:t>produced in </a:t>
            </a:r>
            <a:r>
              <a:rPr lang="en-US" dirty="0"/>
              <a:t>glycolysis</a:t>
            </a:r>
            <a:r>
              <a:rPr lang="en-US" dirty="0" smtClean="0"/>
              <a:t>.</a:t>
            </a:r>
          </a:p>
          <a:p>
            <a:r>
              <a:rPr lang="en-US" dirty="0"/>
              <a:t>This means that </a:t>
            </a:r>
            <a:r>
              <a:rPr lang="en-US" dirty="0">
                <a:solidFill>
                  <a:srgbClr val="FF0000"/>
                </a:solidFill>
              </a:rPr>
              <a:t>any lactic acid present in the body </a:t>
            </a:r>
            <a:r>
              <a:rPr lang="en-US" dirty="0"/>
              <a:t>would </a:t>
            </a:r>
            <a:r>
              <a:rPr lang="en-US" dirty="0" smtClean="0"/>
              <a:t>dissociate to </a:t>
            </a:r>
            <a:r>
              <a:rPr lang="en-US" dirty="0"/>
              <a:t>lactate and H</a:t>
            </a:r>
            <a:r>
              <a:rPr lang="en-US" dirty="0" smtClean="0"/>
              <a:t>+.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production of lactate does not produce H+, </a:t>
            </a:r>
            <a:r>
              <a:rPr lang="en-US" dirty="0"/>
              <a:t>and therefore does </a:t>
            </a:r>
            <a:r>
              <a:rPr lang="en-US" dirty="0" smtClean="0">
                <a:solidFill>
                  <a:srgbClr val="FF0000"/>
                </a:solidFill>
              </a:rPr>
              <a:t>not directly </a:t>
            </a:r>
            <a:r>
              <a:rPr lang="en-US" dirty="0">
                <a:solidFill>
                  <a:srgbClr val="FF0000"/>
                </a:solidFill>
              </a:rPr>
              <a:t>make </a:t>
            </a:r>
            <a:r>
              <a:rPr lang="en-US" dirty="0"/>
              <a:t>its environment more </a:t>
            </a:r>
            <a:r>
              <a:rPr lang="en-US" dirty="0">
                <a:solidFill>
                  <a:srgbClr val="FF0000"/>
                </a:solidFill>
              </a:rPr>
              <a:t>acidic</a:t>
            </a:r>
            <a:r>
              <a:rPr lang="en-US" dirty="0"/>
              <a:t>. However, lactate </a:t>
            </a:r>
            <a:r>
              <a:rPr lang="en-US" dirty="0" smtClean="0"/>
              <a:t>production may </a:t>
            </a:r>
            <a:r>
              <a:rPr lang="en-US" dirty="0"/>
              <a:t>alter the </a:t>
            </a:r>
            <a:r>
              <a:rPr lang="en-US" dirty="0" err="1">
                <a:solidFill>
                  <a:srgbClr val="FF0000"/>
                </a:solidFill>
              </a:rPr>
              <a:t>behaviour</a:t>
            </a:r>
            <a:r>
              <a:rPr lang="en-US" dirty="0">
                <a:solidFill>
                  <a:srgbClr val="FF0000"/>
                </a:solidFill>
              </a:rPr>
              <a:t> of intracellular water</a:t>
            </a:r>
            <a:r>
              <a:rPr lang="en-US" dirty="0"/>
              <a:t>, thereby indirectly </a:t>
            </a:r>
            <a:r>
              <a:rPr lang="en-US" dirty="0" smtClean="0"/>
              <a:t>causing H</a:t>
            </a:r>
            <a:r>
              <a:rPr lang="en-US" dirty="0"/>
              <a:t>+ production.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57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The impact of hydrogen production on muscle</a:t>
            </a:r>
            <a:br>
              <a:rPr lang="en-US" b="1" i="1" dirty="0"/>
            </a:br>
            <a:r>
              <a:rPr lang="en-US" b="1" i="1" dirty="0"/>
              <a:t>function</a:t>
            </a:r>
            <a:endParaRPr lang="en-US" sz="4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85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Sarcoplasmic reticulum Ca2+ release and Ca2+ </a:t>
            </a:r>
            <a:r>
              <a:rPr lang="en-US" b="1" i="1" dirty="0" smtClean="0"/>
              <a:t>binding to </a:t>
            </a:r>
            <a:r>
              <a:rPr lang="en-US" b="1" i="1" dirty="0"/>
              <a:t>troponin </a:t>
            </a:r>
            <a:r>
              <a:rPr lang="en-US" b="1" i="1" dirty="0" smtClean="0"/>
              <a:t>C</a:t>
            </a:r>
          </a:p>
          <a:p>
            <a:r>
              <a:rPr lang="en-US" dirty="0"/>
              <a:t>Originally, it was thought that metabolic acidosis </a:t>
            </a:r>
            <a:r>
              <a:rPr lang="en-US" dirty="0">
                <a:solidFill>
                  <a:srgbClr val="FF0000"/>
                </a:solidFill>
              </a:rPr>
              <a:t>caused a reduction </a:t>
            </a:r>
            <a:r>
              <a:rPr lang="en-US" dirty="0" smtClean="0"/>
              <a:t>in muscle </a:t>
            </a:r>
            <a:r>
              <a:rPr lang="en-US" dirty="0"/>
              <a:t>force by </a:t>
            </a:r>
            <a:r>
              <a:rPr lang="en-US" dirty="0">
                <a:solidFill>
                  <a:srgbClr val="FF0000"/>
                </a:solidFill>
              </a:rPr>
              <a:t>reducing the rate of Ca2+ release </a:t>
            </a:r>
            <a:r>
              <a:rPr lang="en-US" dirty="0"/>
              <a:t>from the </a:t>
            </a:r>
            <a:r>
              <a:rPr lang="en-US" dirty="0" smtClean="0"/>
              <a:t>sarcoplasmic reticulum.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release of Ca2+ is crucial for muscle contraction</a:t>
            </a:r>
            <a:r>
              <a:rPr lang="en-US" dirty="0"/>
              <a:t>, and </a:t>
            </a:r>
            <a:r>
              <a:rPr lang="en-US" dirty="0" smtClean="0"/>
              <a:t>if insufficient </a:t>
            </a:r>
            <a:r>
              <a:rPr lang="en-US" dirty="0"/>
              <a:t>Ca2+ is released the muscle may contract with less force.</a:t>
            </a:r>
          </a:p>
        </p:txBody>
      </p:sp>
    </p:spTree>
    <p:extLst>
      <p:ext uri="{BB962C8B-B14F-4D97-AF65-F5344CB8AC3E}">
        <p14:creationId xmlns:p14="http://schemas.microsoft.com/office/powerpoint/2010/main" val="45849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The impact of hydrogen production on muscle</a:t>
            </a:r>
            <a:br>
              <a:rPr lang="en-US" b="1" i="1" dirty="0"/>
            </a:br>
            <a:r>
              <a:rPr lang="en-US" b="1" i="1" dirty="0"/>
              <a:t>function</a:t>
            </a:r>
            <a:endParaRPr lang="en-US" sz="4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86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Sarcoplasmic reticulum Ca2+ release and Ca2+ </a:t>
            </a:r>
            <a:r>
              <a:rPr lang="en-US" b="1" i="1" dirty="0" smtClean="0"/>
              <a:t>binding to </a:t>
            </a:r>
            <a:r>
              <a:rPr lang="en-US" b="1" i="1" dirty="0"/>
              <a:t>troponin </a:t>
            </a:r>
            <a:r>
              <a:rPr lang="en-US" b="1" i="1" dirty="0" smtClean="0"/>
              <a:t>C</a:t>
            </a:r>
          </a:p>
          <a:p>
            <a:r>
              <a:rPr lang="en-US" dirty="0" smtClean="0"/>
              <a:t>However, it </a:t>
            </a:r>
            <a:r>
              <a:rPr lang="en-US" dirty="0"/>
              <a:t>appears that the normal processes of Ca2+ release from the </a:t>
            </a:r>
            <a:r>
              <a:rPr lang="en-US" dirty="0" smtClean="0"/>
              <a:t>sarcoplasmic reticulum </a:t>
            </a:r>
            <a:r>
              <a:rPr lang="en-US" dirty="0"/>
              <a:t>are not impaired, even when muscle pH levels </a:t>
            </a:r>
            <a:r>
              <a:rPr lang="en-US" dirty="0">
                <a:solidFill>
                  <a:srgbClr val="FF0000"/>
                </a:solidFill>
              </a:rPr>
              <a:t>are as low as </a:t>
            </a:r>
            <a:r>
              <a:rPr lang="en-US" dirty="0" smtClean="0">
                <a:solidFill>
                  <a:srgbClr val="FF0000"/>
                </a:solidFill>
              </a:rPr>
              <a:t>6.2 </a:t>
            </a:r>
            <a:r>
              <a:rPr lang="en-US" dirty="0" smtClean="0"/>
              <a:t>(from </a:t>
            </a:r>
            <a:r>
              <a:rPr lang="en-US" dirty="0"/>
              <a:t>a normal resting pH of ~7.1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It therefore appears that the </a:t>
            </a:r>
            <a:r>
              <a:rPr lang="en-US" dirty="0" smtClean="0">
                <a:solidFill>
                  <a:srgbClr val="FF0000"/>
                </a:solidFill>
              </a:rPr>
              <a:t>influence of </a:t>
            </a:r>
            <a:r>
              <a:rPr lang="en-US" dirty="0">
                <a:solidFill>
                  <a:srgbClr val="FF0000"/>
                </a:solidFill>
              </a:rPr>
              <a:t>acidosis on Ca2+ </a:t>
            </a:r>
            <a:r>
              <a:rPr lang="en-US" dirty="0"/>
              <a:t>movement from </a:t>
            </a:r>
            <a:r>
              <a:rPr lang="en-US" dirty="0">
                <a:solidFill>
                  <a:srgbClr val="FF0000"/>
                </a:solidFill>
              </a:rPr>
              <a:t>its intramuscular storage site is </a:t>
            </a:r>
            <a:r>
              <a:rPr lang="en-US" dirty="0"/>
              <a:t>minimal</a:t>
            </a:r>
            <a:r>
              <a:rPr lang="en-US" dirty="0" smtClean="0"/>
              <a:t>.</a:t>
            </a:r>
          </a:p>
          <a:p>
            <a:r>
              <a:rPr lang="en-US" dirty="0"/>
              <a:t>Hydrogen competes with Ca2+ to bind to troponin C, and for this reason </a:t>
            </a:r>
            <a:r>
              <a:rPr lang="en-US" dirty="0" smtClean="0"/>
              <a:t>it was </a:t>
            </a:r>
            <a:r>
              <a:rPr lang="en-US" dirty="0"/>
              <a:t>thought that intramuscular H+ accumulation would reduce muscle force.</a:t>
            </a:r>
          </a:p>
        </p:txBody>
      </p:sp>
    </p:spTree>
    <p:extLst>
      <p:ext uri="{BB962C8B-B14F-4D97-AF65-F5344CB8AC3E}">
        <p14:creationId xmlns:p14="http://schemas.microsoft.com/office/powerpoint/2010/main" val="251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The impact of hydrogen production on muscle</a:t>
            </a:r>
            <a:br>
              <a:rPr lang="en-US" b="1" i="1" dirty="0"/>
            </a:br>
            <a:r>
              <a:rPr lang="en-US" b="1" i="1" dirty="0"/>
              <a:t>function</a:t>
            </a:r>
            <a:endParaRPr lang="en-US" sz="4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87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Sarcoplasmic reticulum Ca2+ release and Ca2+ </a:t>
            </a:r>
            <a:r>
              <a:rPr lang="en-US" b="1" i="1" dirty="0" smtClean="0"/>
              <a:t>binding to </a:t>
            </a:r>
            <a:r>
              <a:rPr lang="en-US" b="1" i="1" dirty="0"/>
              <a:t>troponin </a:t>
            </a:r>
            <a:r>
              <a:rPr lang="en-US" b="1" i="1" dirty="0" smtClean="0"/>
              <a:t>C</a:t>
            </a:r>
          </a:p>
          <a:p>
            <a:r>
              <a:rPr lang="en-US" dirty="0"/>
              <a:t>However, increased intramuscular acidity also causes a reduction in </a:t>
            </a:r>
            <a:r>
              <a:rPr lang="en-US" dirty="0" smtClean="0"/>
              <a:t>the binding </a:t>
            </a:r>
            <a:r>
              <a:rPr lang="en-US" dirty="0"/>
              <a:t>of Ca2+ to other locations in the muscle </a:t>
            </a:r>
            <a:r>
              <a:rPr lang="en-US" dirty="0" err="1"/>
              <a:t>fibre</a:t>
            </a:r>
            <a:r>
              <a:rPr lang="en-US" dirty="0"/>
              <a:t>, such as the </a:t>
            </a:r>
            <a:r>
              <a:rPr lang="en-US" dirty="0" smtClean="0">
                <a:solidFill>
                  <a:srgbClr val="FF0000"/>
                </a:solidFill>
              </a:rPr>
              <a:t>sarcoplasmic reticulum </a:t>
            </a:r>
            <a:r>
              <a:rPr lang="en-US" dirty="0">
                <a:solidFill>
                  <a:srgbClr val="FF0000"/>
                </a:solidFill>
              </a:rPr>
              <a:t>Ca2+ pump</a:t>
            </a:r>
            <a:r>
              <a:rPr lang="en-US" dirty="0" smtClean="0"/>
              <a:t>.</a:t>
            </a:r>
          </a:p>
          <a:p>
            <a:r>
              <a:rPr lang="en-US" dirty="0"/>
              <a:t>Intramuscular acidosis causes changes to </a:t>
            </a:r>
            <a:r>
              <a:rPr lang="en-US" dirty="0">
                <a:solidFill>
                  <a:srgbClr val="FF0000"/>
                </a:solidFill>
              </a:rPr>
              <a:t>Ca2+ kinetics</a:t>
            </a:r>
            <a:r>
              <a:rPr lang="en-US" dirty="0"/>
              <a:t>, but these </a:t>
            </a:r>
            <a:r>
              <a:rPr lang="en-US" dirty="0" smtClean="0"/>
              <a:t>changes have</a:t>
            </a:r>
            <a:r>
              <a:rPr lang="en-US" dirty="0"/>
              <a:t>, at most, only a small effect on muscle force production. In </a:t>
            </a:r>
            <a:r>
              <a:rPr lang="en-US" dirty="0" smtClean="0"/>
              <a:t>fact, some </a:t>
            </a:r>
            <a:r>
              <a:rPr lang="en-US" dirty="0"/>
              <a:t>of these changes may actually </a:t>
            </a:r>
            <a:r>
              <a:rPr lang="en-US" dirty="0" err="1"/>
              <a:t>favour</a:t>
            </a:r>
            <a:r>
              <a:rPr lang="en-US" dirty="0"/>
              <a:t> an increase in muscle </a:t>
            </a:r>
            <a:r>
              <a:rPr lang="en-US" dirty="0" smtClean="0"/>
              <a:t>force development </a:t>
            </a:r>
            <a:r>
              <a:rPr lang="en-US" dirty="0"/>
              <a:t>under acidic conditions.</a:t>
            </a:r>
          </a:p>
        </p:txBody>
      </p:sp>
    </p:spTree>
    <p:extLst>
      <p:ext uri="{BB962C8B-B14F-4D97-AF65-F5344CB8AC3E}">
        <p14:creationId xmlns:p14="http://schemas.microsoft.com/office/powerpoint/2010/main" val="14247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The impact of hydrogen production on muscle</a:t>
            </a:r>
            <a:br>
              <a:rPr lang="en-US" b="1" i="1" dirty="0" smtClean="0"/>
            </a:br>
            <a:r>
              <a:rPr lang="en-US" b="1" i="1" dirty="0" smtClean="0"/>
              <a:t>function</a:t>
            </a:r>
            <a:endParaRPr lang="en-US" sz="4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88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Muscle membrane excitability</a:t>
            </a:r>
          </a:p>
          <a:p>
            <a:r>
              <a:rPr lang="en-US" dirty="0"/>
              <a:t>Research into the effect of H+ on the excitability of skeletal muscle (the </a:t>
            </a:r>
            <a:r>
              <a:rPr lang="en-US" dirty="0" smtClean="0"/>
              <a:t>ability of </a:t>
            </a:r>
            <a:r>
              <a:rPr lang="en-US" dirty="0"/>
              <a:t>the electrical signal to move across the muscle membrane and into </a:t>
            </a:r>
            <a:r>
              <a:rPr lang="en-US" dirty="0" smtClean="0"/>
              <a:t>the muscle </a:t>
            </a:r>
            <a:r>
              <a:rPr lang="en-US" dirty="0"/>
              <a:t>to stimulate Ca2+ release) is a good example of how H+ can </a:t>
            </a:r>
            <a:r>
              <a:rPr lang="en-US" dirty="0" smtClean="0"/>
              <a:t>exert positive </a:t>
            </a:r>
            <a:r>
              <a:rPr lang="en-US" dirty="0"/>
              <a:t>effects on muscle function.</a:t>
            </a: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37459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The impact of hydrogen production on muscle</a:t>
            </a:r>
            <a:br>
              <a:rPr lang="en-US" b="1" i="1" dirty="0" smtClean="0"/>
            </a:br>
            <a:r>
              <a:rPr lang="en-US" b="1" i="1" dirty="0" smtClean="0"/>
              <a:t>function</a:t>
            </a:r>
            <a:endParaRPr lang="en-US" sz="4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89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The </a:t>
            </a:r>
            <a:r>
              <a:rPr lang="en-US" b="1" i="1" dirty="0" smtClean="0"/>
              <a:t>rate of glycolysis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suggestion that acidosis inhibits glycolytic enzymes </a:t>
            </a:r>
            <a:r>
              <a:rPr lang="en-US" dirty="0"/>
              <a:t>and </a:t>
            </a:r>
            <a:r>
              <a:rPr lang="en-US" dirty="0" smtClean="0"/>
              <a:t>therefore slows </a:t>
            </a:r>
            <a:r>
              <a:rPr lang="en-US" dirty="0"/>
              <a:t>the rate of glycolysis is controversial, with some </a:t>
            </a:r>
            <a:r>
              <a:rPr lang="en-US" dirty="0" smtClean="0"/>
              <a:t>research demonstrating </a:t>
            </a:r>
            <a:r>
              <a:rPr lang="en-US" dirty="0"/>
              <a:t>no associations between muscle pH and muscle </a:t>
            </a:r>
            <a:r>
              <a:rPr lang="en-US" dirty="0" smtClean="0"/>
              <a:t>force production </a:t>
            </a:r>
            <a:r>
              <a:rPr lang="en-US" dirty="0"/>
              <a:t>or high intensity exercise performance.</a:t>
            </a: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281373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participant</a:t>
            </a:r>
            <a:r>
              <a:rPr lang="en-US" dirty="0"/>
              <a:t> who is </a:t>
            </a:r>
            <a:r>
              <a:rPr lang="en-US" dirty="0">
                <a:solidFill>
                  <a:srgbClr val="FF0000"/>
                </a:solidFill>
              </a:rPr>
              <a:t>no longer able </a:t>
            </a:r>
            <a:r>
              <a:rPr lang="en-US" dirty="0" smtClean="0">
                <a:solidFill>
                  <a:srgbClr val="FF0000"/>
                </a:solidFill>
              </a:rPr>
              <a:t>to maintain </a:t>
            </a:r>
            <a:r>
              <a:rPr lang="en-US" dirty="0">
                <a:solidFill>
                  <a:srgbClr val="FF0000"/>
                </a:solidFill>
              </a:rPr>
              <a:t>a given power </a:t>
            </a:r>
            <a:r>
              <a:rPr lang="en-US" dirty="0"/>
              <a:t>output during a time to </a:t>
            </a:r>
            <a:r>
              <a:rPr lang="en-US" dirty="0">
                <a:solidFill>
                  <a:srgbClr val="FF0000"/>
                </a:solidFill>
              </a:rPr>
              <a:t>exhaustion test </a:t>
            </a:r>
            <a:r>
              <a:rPr lang="en-US" dirty="0"/>
              <a:t>will </a:t>
            </a:r>
            <a:r>
              <a:rPr lang="en-US" dirty="0" smtClean="0"/>
              <a:t>often be </a:t>
            </a:r>
            <a:r>
              <a:rPr lang="en-US" dirty="0"/>
              <a:t>classified as having reached ‘</a:t>
            </a:r>
            <a:r>
              <a:rPr lang="en-US" dirty="0">
                <a:solidFill>
                  <a:srgbClr val="FF0000"/>
                </a:solidFill>
              </a:rPr>
              <a:t>exhaustion</a:t>
            </a:r>
            <a:r>
              <a:rPr lang="en-US" dirty="0"/>
              <a:t>’. However, </a:t>
            </a:r>
            <a:r>
              <a:rPr lang="en-US" dirty="0">
                <a:solidFill>
                  <a:srgbClr val="FF0000"/>
                </a:solidFill>
              </a:rPr>
              <a:t>they</a:t>
            </a:r>
            <a:r>
              <a:rPr lang="en-US" dirty="0"/>
              <a:t> may still </a:t>
            </a:r>
            <a:r>
              <a:rPr lang="en-US" dirty="0" smtClean="0"/>
              <a:t>be fully </a:t>
            </a:r>
            <a:r>
              <a:rPr lang="en-US" dirty="0"/>
              <a:t>capable of </a:t>
            </a:r>
            <a:r>
              <a:rPr lang="en-US" dirty="0">
                <a:solidFill>
                  <a:srgbClr val="FF0000"/>
                </a:solidFill>
              </a:rPr>
              <a:t>continuing exercise at a lower intensity</a:t>
            </a:r>
            <a:r>
              <a:rPr lang="en-US" dirty="0" smtClean="0"/>
              <a:t>.</a:t>
            </a:r>
          </a:p>
          <a:p>
            <a:r>
              <a:rPr lang="en-US" dirty="0"/>
              <a:t>Therefore, the concepts of </a:t>
            </a:r>
            <a:r>
              <a:rPr lang="en-US" dirty="0">
                <a:solidFill>
                  <a:srgbClr val="FF0000"/>
                </a:solidFill>
              </a:rPr>
              <a:t>fatigue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exhaustion</a:t>
            </a:r>
            <a:r>
              <a:rPr lang="en-US" dirty="0"/>
              <a:t> are different </a:t>
            </a:r>
            <a:r>
              <a:rPr lang="en-US" dirty="0" smtClean="0"/>
              <a:t>constructs that </a:t>
            </a:r>
            <a:r>
              <a:rPr lang="en-US" dirty="0">
                <a:solidFill>
                  <a:srgbClr val="FF0000"/>
                </a:solidFill>
              </a:rPr>
              <a:t>should not be confused</a:t>
            </a:r>
            <a:r>
              <a:rPr lang="en-US" dirty="0" smtClean="0"/>
              <a:t>.</a:t>
            </a:r>
          </a:p>
          <a:p>
            <a:r>
              <a:rPr lang="en-US" dirty="0"/>
              <a:t>It is important to </a:t>
            </a:r>
            <a:r>
              <a:rPr lang="en-US" dirty="0" smtClean="0"/>
              <a:t>remember that </a:t>
            </a:r>
            <a:r>
              <a:rPr lang="en-US" dirty="0"/>
              <a:t>in this book </a:t>
            </a:r>
            <a:r>
              <a:rPr lang="en-US" dirty="0">
                <a:solidFill>
                  <a:srgbClr val="FF0000"/>
                </a:solidFill>
              </a:rPr>
              <a:t>fatigue</a:t>
            </a:r>
            <a:r>
              <a:rPr lang="en-US" dirty="0"/>
              <a:t> is the focus of discussion, </a:t>
            </a:r>
            <a:r>
              <a:rPr lang="en-US" dirty="0">
                <a:solidFill>
                  <a:srgbClr val="FF0000"/>
                </a:solidFill>
              </a:rPr>
              <a:t>not exhaustion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2974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The impact of hydrogen production on muscle</a:t>
            </a:r>
            <a:br>
              <a:rPr lang="en-US" b="1" i="1" dirty="0" smtClean="0"/>
            </a:br>
            <a:r>
              <a:rPr lang="en-US" b="1" i="1" dirty="0" smtClean="0"/>
              <a:t>function</a:t>
            </a:r>
            <a:endParaRPr lang="en-US" sz="4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90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The cross-bridge </a:t>
            </a:r>
            <a:r>
              <a:rPr lang="en-US" b="1" i="1" dirty="0" smtClean="0"/>
              <a:t>cycle</a:t>
            </a:r>
          </a:p>
          <a:p>
            <a:r>
              <a:rPr lang="en-US" dirty="0"/>
              <a:t>Hydrogen production can impair cross-bridge force production, </a:t>
            </a:r>
            <a:r>
              <a:rPr lang="en-US" dirty="0" smtClean="0"/>
              <a:t>thereby reducing </a:t>
            </a:r>
            <a:r>
              <a:rPr lang="en-US" dirty="0"/>
              <a:t>muscle force. Hydrogen production may also reduce </a:t>
            </a:r>
            <a:r>
              <a:rPr lang="en-US" dirty="0" smtClean="0"/>
              <a:t>the maximum </a:t>
            </a:r>
            <a:r>
              <a:rPr lang="en-US" dirty="0"/>
              <a:t>velocity of muscle contraction, although this is </a:t>
            </a:r>
            <a:r>
              <a:rPr lang="en-US" dirty="0" smtClean="0"/>
              <a:t>dependent on </a:t>
            </a:r>
            <a:r>
              <a:rPr lang="en-US" dirty="0"/>
              <a:t>the extent of acidosis, muscle temperature, and Ca2+ kinetics. </a:t>
            </a:r>
            <a:r>
              <a:rPr lang="en-US" dirty="0" smtClean="0"/>
              <a:t>The potential </a:t>
            </a:r>
            <a:r>
              <a:rPr lang="en-US" dirty="0"/>
              <a:t>influence of H+ on muscle force and velocity indicates </a:t>
            </a:r>
            <a:r>
              <a:rPr lang="en-US" dirty="0" smtClean="0"/>
              <a:t>that it </a:t>
            </a:r>
            <a:r>
              <a:rPr lang="en-US" dirty="0"/>
              <a:t>may also impair muscle power output.</a:t>
            </a: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7817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91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86" y="1428206"/>
            <a:ext cx="11586551" cy="2664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909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Dehydration and exercise fatigue</a:t>
            </a:r>
            <a:endParaRPr lang="en-US" sz="4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92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Hydration</a:t>
            </a:r>
            <a:r>
              <a:rPr lang="en-US" i="1" dirty="0"/>
              <a:t> </a:t>
            </a:r>
            <a:r>
              <a:rPr lang="en-US" dirty="0"/>
              <a:t>or </a:t>
            </a:r>
            <a:r>
              <a:rPr lang="en-US" i="1" dirty="0"/>
              <a:t>euhydration </a:t>
            </a:r>
            <a:r>
              <a:rPr lang="en-US" dirty="0"/>
              <a:t>refers to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normal</a:t>
            </a:r>
            <a:r>
              <a:rPr lang="en-US" dirty="0" smtClean="0"/>
              <a:t> </a:t>
            </a:r>
            <a:r>
              <a:rPr lang="en-US" dirty="0"/>
              <a:t>(or, more accurately, </a:t>
            </a:r>
            <a:r>
              <a:rPr lang="en-US" dirty="0">
                <a:solidFill>
                  <a:srgbClr val="FF0000"/>
                </a:solidFill>
              </a:rPr>
              <a:t>appropriate</a:t>
            </a:r>
            <a:r>
              <a:rPr lang="en-US" dirty="0"/>
              <a:t>) </a:t>
            </a:r>
            <a:r>
              <a:rPr lang="en-US" dirty="0">
                <a:solidFill>
                  <a:srgbClr val="FF0000"/>
                </a:solidFill>
              </a:rPr>
              <a:t>body water content </a:t>
            </a:r>
            <a:r>
              <a:rPr lang="en-US" dirty="0"/>
              <a:t>for </a:t>
            </a:r>
            <a:r>
              <a:rPr lang="en-US" dirty="0" smtClean="0"/>
              <a:t>an individual.</a:t>
            </a:r>
          </a:p>
          <a:p>
            <a:r>
              <a:rPr lang="en-US" i="1" dirty="0" err="1">
                <a:solidFill>
                  <a:srgbClr val="FF0000"/>
                </a:solidFill>
              </a:rPr>
              <a:t>Hyperhydration</a:t>
            </a:r>
            <a:r>
              <a:rPr lang="en-US" i="1" dirty="0"/>
              <a:t> </a:t>
            </a:r>
            <a:r>
              <a:rPr lang="en-US" dirty="0" smtClean="0"/>
              <a:t>refers to </a:t>
            </a:r>
            <a:r>
              <a:rPr lang="en-US" dirty="0"/>
              <a:t>a state of </a:t>
            </a:r>
            <a:r>
              <a:rPr lang="en-US" dirty="0">
                <a:solidFill>
                  <a:srgbClr val="FF0000"/>
                </a:solidFill>
              </a:rPr>
              <a:t>excess</a:t>
            </a:r>
            <a:r>
              <a:rPr lang="en-US" dirty="0"/>
              <a:t> body water content</a:t>
            </a:r>
            <a:r>
              <a:rPr lang="en-US" dirty="0" smtClean="0"/>
              <a:t>.</a:t>
            </a:r>
          </a:p>
          <a:p>
            <a:r>
              <a:rPr lang="en-US" dirty="0"/>
              <a:t>The dynamic </a:t>
            </a:r>
            <a:r>
              <a:rPr lang="en-US" dirty="0" smtClean="0"/>
              <a:t>process of </a:t>
            </a:r>
            <a:r>
              <a:rPr lang="en-US" dirty="0">
                <a:solidFill>
                  <a:srgbClr val="FF0000"/>
                </a:solidFill>
              </a:rPr>
              <a:t>losing body water </a:t>
            </a:r>
            <a:r>
              <a:rPr lang="en-US" dirty="0"/>
              <a:t>is termed </a:t>
            </a:r>
            <a:r>
              <a:rPr lang="en-US" i="1" dirty="0">
                <a:solidFill>
                  <a:srgbClr val="FF0000"/>
                </a:solidFill>
              </a:rPr>
              <a:t>dehydration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Dehydration</a:t>
            </a:r>
            <a:r>
              <a:rPr lang="en-US" dirty="0" smtClean="0"/>
              <a:t> and </a:t>
            </a:r>
            <a:r>
              <a:rPr lang="en-US" dirty="0" err="1">
                <a:solidFill>
                  <a:srgbClr val="FF0000"/>
                </a:solidFill>
              </a:rPr>
              <a:t>hypohydration</a:t>
            </a:r>
            <a:r>
              <a:rPr lang="en-US" dirty="0"/>
              <a:t> are closely related, but do not mean the same thing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Dehydration</a:t>
            </a:r>
            <a:r>
              <a:rPr lang="en-US" dirty="0"/>
              <a:t> is the process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body </a:t>
            </a:r>
            <a:r>
              <a:rPr lang="en-US" dirty="0">
                <a:solidFill>
                  <a:srgbClr val="FF0000"/>
                </a:solidFill>
              </a:rPr>
              <a:t>water loss</a:t>
            </a:r>
            <a:r>
              <a:rPr lang="en-US" dirty="0"/>
              <a:t>; </a:t>
            </a:r>
            <a:r>
              <a:rPr lang="en-US" dirty="0" err="1"/>
              <a:t>hypohydration</a:t>
            </a:r>
            <a:r>
              <a:rPr lang="en-US" dirty="0"/>
              <a:t> is the end result of this loss.</a:t>
            </a: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427571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The importance of water in the body</a:t>
            </a:r>
            <a:endParaRPr lang="en-US" sz="4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93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825625"/>
            <a:ext cx="11005457" cy="4351338"/>
          </a:xfrm>
        </p:spPr>
        <p:txBody>
          <a:bodyPr>
            <a:normAutofit/>
          </a:bodyPr>
          <a:lstStyle/>
          <a:p>
            <a:r>
              <a:rPr lang="en-US" dirty="0"/>
              <a:t>A person can survive for </a:t>
            </a:r>
            <a:r>
              <a:rPr lang="en-US" dirty="0">
                <a:solidFill>
                  <a:srgbClr val="FF0000"/>
                </a:solidFill>
              </a:rPr>
              <a:t>several </a:t>
            </a:r>
            <a:r>
              <a:rPr lang="en-US" dirty="0" smtClean="0">
                <a:solidFill>
                  <a:srgbClr val="FF0000"/>
                </a:solidFill>
              </a:rPr>
              <a:t>weeks without </a:t>
            </a:r>
            <a:r>
              <a:rPr lang="en-US" dirty="0">
                <a:solidFill>
                  <a:srgbClr val="FF0000"/>
                </a:solidFill>
              </a:rPr>
              <a:t>consuming food</a:t>
            </a:r>
            <a:r>
              <a:rPr lang="en-US" dirty="0"/>
              <a:t>, and can survive losses of up to </a:t>
            </a:r>
            <a:r>
              <a:rPr lang="en-US" dirty="0">
                <a:solidFill>
                  <a:srgbClr val="FF0000"/>
                </a:solidFill>
              </a:rPr>
              <a:t>40% of their BM</a:t>
            </a:r>
            <a:r>
              <a:rPr lang="en-US" dirty="0"/>
              <a:t> </a:t>
            </a:r>
            <a:r>
              <a:rPr lang="en-US" dirty="0" smtClean="0"/>
              <a:t>in fat</a:t>
            </a:r>
            <a:r>
              <a:rPr lang="en-US" dirty="0"/>
              <a:t>, carbohydrate, and protein</a:t>
            </a:r>
            <a:r>
              <a:rPr lang="en-US" dirty="0" smtClean="0"/>
              <a:t>.</a:t>
            </a:r>
          </a:p>
          <a:p>
            <a:r>
              <a:rPr lang="en-US" dirty="0"/>
              <a:t>However, a matter of </a:t>
            </a:r>
            <a:r>
              <a:rPr lang="en-US" dirty="0">
                <a:solidFill>
                  <a:srgbClr val="FF0000"/>
                </a:solidFill>
              </a:rPr>
              <a:t>days without water</a:t>
            </a:r>
            <a:r>
              <a:rPr lang="en-US" dirty="0"/>
              <a:t>, </a:t>
            </a:r>
            <a:r>
              <a:rPr lang="en-US" dirty="0" smtClean="0"/>
              <a:t>or a </a:t>
            </a:r>
            <a:r>
              <a:rPr lang="en-US" dirty="0"/>
              <a:t>water loss of only </a:t>
            </a:r>
            <a:r>
              <a:rPr lang="en-US" dirty="0">
                <a:solidFill>
                  <a:srgbClr val="FF0000"/>
                </a:solidFill>
              </a:rPr>
              <a:t>9–12%</a:t>
            </a:r>
            <a:r>
              <a:rPr lang="en-US" dirty="0"/>
              <a:t> of BM, can be </a:t>
            </a:r>
            <a:r>
              <a:rPr lang="en-US" dirty="0">
                <a:solidFill>
                  <a:srgbClr val="FF0000"/>
                </a:solidFill>
              </a:rPr>
              <a:t>fatal</a:t>
            </a:r>
            <a:r>
              <a:rPr lang="en-US" dirty="0" smtClean="0"/>
              <a:t>.</a:t>
            </a:r>
          </a:p>
          <a:p>
            <a:r>
              <a:rPr lang="en-US" dirty="0"/>
              <a:t>Approximately </a:t>
            </a:r>
            <a:r>
              <a:rPr lang="en-US" dirty="0">
                <a:solidFill>
                  <a:srgbClr val="FF0000"/>
                </a:solidFill>
              </a:rPr>
              <a:t>two thirds of body water content </a:t>
            </a:r>
            <a:r>
              <a:rPr lang="en-US" dirty="0"/>
              <a:t>is contained </a:t>
            </a:r>
            <a:r>
              <a:rPr lang="en-US" dirty="0">
                <a:solidFill>
                  <a:srgbClr val="FF0000"/>
                </a:solidFill>
              </a:rPr>
              <a:t>inside</a:t>
            </a:r>
            <a:r>
              <a:rPr lang="en-US" dirty="0"/>
              <a:t> our </a:t>
            </a:r>
            <a:r>
              <a:rPr lang="en-US" dirty="0" smtClean="0"/>
              <a:t>cells (</a:t>
            </a:r>
            <a:r>
              <a:rPr lang="en-US" dirty="0" smtClean="0">
                <a:solidFill>
                  <a:srgbClr val="FF0000"/>
                </a:solidFill>
              </a:rPr>
              <a:t>intracellular </a:t>
            </a:r>
            <a:r>
              <a:rPr lang="en-US" dirty="0">
                <a:solidFill>
                  <a:srgbClr val="FF0000"/>
                </a:solidFill>
              </a:rPr>
              <a:t>fluid</a:t>
            </a:r>
            <a:r>
              <a:rPr lang="en-US" dirty="0"/>
              <a:t>), with the other </a:t>
            </a:r>
            <a:r>
              <a:rPr lang="en-US" dirty="0">
                <a:solidFill>
                  <a:srgbClr val="FF0000"/>
                </a:solidFill>
              </a:rPr>
              <a:t>third outside </a:t>
            </a:r>
            <a:r>
              <a:rPr lang="en-US" dirty="0"/>
              <a:t>the cells (</a:t>
            </a:r>
            <a:r>
              <a:rPr lang="en-US" dirty="0">
                <a:solidFill>
                  <a:srgbClr val="FF0000"/>
                </a:solidFill>
              </a:rPr>
              <a:t>extracellular fluid</a:t>
            </a:r>
            <a:r>
              <a:rPr lang="en-US" dirty="0" smtClean="0"/>
              <a:t>).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74613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The importance of water in the body</a:t>
            </a:r>
            <a:endParaRPr lang="en-US" sz="4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94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59" y="1426384"/>
            <a:ext cx="10669541" cy="5194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966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The importance of water in the body</a:t>
            </a:r>
            <a:endParaRPr lang="en-US" sz="4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95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448" y="1690687"/>
            <a:ext cx="11697575" cy="3638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137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The importance of water in the body</a:t>
            </a:r>
            <a:endParaRPr lang="en-US" sz="4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96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825625"/>
            <a:ext cx="11005457" cy="4351338"/>
          </a:xfrm>
        </p:spPr>
        <p:txBody>
          <a:bodyPr>
            <a:normAutofit/>
          </a:bodyPr>
          <a:lstStyle/>
          <a:p>
            <a:r>
              <a:rPr lang="en-US" dirty="0"/>
              <a:t>It is recommended that </a:t>
            </a:r>
            <a:r>
              <a:rPr lang="en-US" dirty="0">
                <a:solidFill>
                  <a:srgbClr val="FF0000"/>
                </a:solidFill>
              </a:rPr>
              <a:t>normal </a:t>
            </a:r>
            <a:r>
              <a:rPr lang="en-US" dirty="0" smtClean="0">
                <a:solidFill>
                  <a:srgbClr val="FF0000"/>
                </a:solidFill>
              </a:rPr>
              <a:t>adults </a:t>
            </a:r>
            <a:r>
              <a:rPr lang="en-US" dirty="0" smtClean="0"/>
              <a:t>should </a:t>
            </a:r>
            <a:r>
              <a:rPr lang="en-US" dirty="0"/>
              <a:t>consume </a:t>
            </a:r>
            <a:r>
              <a:rPr lang="en-US" dirty="0">
                <a:solidFill>
                  <a:srgbClr val="FF0000"/>
                </a:solidFill>
              </a:rPr>
              <a:t>1–1.5 ml of water for every Kcal expended</a:t>
            </a:r>
            <a:r>
              <a:rPr lang="en-US" dirty="0"/>
              <a:t>, and </a:t>
            </a:r>
            <a:r>
              <a:rPr lang="en-US" dirty="0" smtClean="0"/>
              <a:t>athletes should </a:t>
            </a:r>
            <a:r>
              <a:rPr lang="en-US" dirty="0"/>
              <a:t>consume 1.5 ml of water for every Kcal expended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Body water balance </a:t>
            </a:r>
            <a:r>
              <a:rPr lang="en-US" dirty="0"/>
              <a:t>is influenced by factors that vary greatly </a:t>
            </a:r>
            <a:r>
              <a:rPr lang="en-US" dirty="0" smtClean="0"/>
              <a:t>between people</a:t>
            </a:r>
            <a:r>
              <a:rPr lang="en-US" dirty="0"/>
              <a:t>. As a result, water requirements can vary significantly </a:t>
            </a:r>
            <a:r>
              <a:rPr lang="en-US" dirty="0" smtClean="0"/>
              <a:t>from </a:t>
            </a:r>
            <a:r>
              <a:rPr lang="en-US" dirty="0" smtClean="0">
                <a:solidFill>
                  <a:srgbClr val="FF0000"/>
                </a:solidFill>
              </a:rPr>
              <a:t>person </a:t>
            </a:r>
            <a:r>
              <a:rPr lang="en-US" dirty="0">
                <a:solidFill>
                  <a:srgbClr val="FF0000"/>
                </a:solidFill>
              </a:rPr>
              <a:t>to person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02878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Classical mechanism of dehydration-induced</a:t>
            </a:r>
            <a:br>
              <a:rPr lang="en-US" b="1" i="1" dirty="0"/>
            </a:br>
            <a:r>
              <a:rPr lang="en-US" b="1" i="1" dirty="0"/>
              <a:t>performance decrement</a:t>
            </a:r>
            <a:endParaRPr lang="en-US" sz="4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97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825625"/>
            <a:ext cx="11005457" cy="4351338"/>
          </a:xfrm>
        </p:spPr>
        <p:txBody>
          <a:bodyPr>
            <a:normAutofit/>
          </a:bodyPr>
          <a:lstStyle/>
          <a:p>
            <a:r>
              <a:rPr lang="en-US" dirty="0"/>
              <a:t>During </a:t>
            </a:r>
            <a:r>
              <a:rPr lang="en-US" dirty="0">
                <a:solidFill>
                  <a:srgbClr val="FF0000"/>
                </a:solidFill>
              </a:rPr>
              <a:t>exercise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sweat rate greatly increases</a:t>
            </a:r>
            <a:r>
              <a:rPr lang="en-US" dirty="0"/>
              <a:t>. Sweating is the </a:t>
            </a:r>
            <a:r>
              <a:rPr lang="en-US" dirty="0">
                <a:solidFill>
                  <a:srgbClr val="FF0000"/>
                </a:solidFill>
              </a:rPr>
              <a:t>main way </a:t>
            </a:r>
            <a:r>
              <a:rPr lang="en-US" dirty="0" smtClean="0"/>
              <a:t>that the </a:t>
            </a:r>
            <a:r>
              <a:rPr lang="en-US" dirty="0">
                <a:solidFill>
                  <a:srgbClr val="FF0000"/>
                </a:solidFill>
              </a:rPr>
              <a:t>body</a:t>
            </a:r>
            <a:r>
              <a:rPr lang="en-US" dirty="0"/>
              <a:t> dissipates </a:t>
            </a:r>
            <a:r>
              <a:rPr lang="en-US" dirty="0">
                <a:solidFill>
                  <a:srgbClr val="FF0000"/>
                </a:solidFill>
              </a:rPr>
              <a:t>heat</a:t>
            </a:r>
            <a:r>
              <a:rPr lang="en-US" dirty="0"/>
              <a:t> produced from the increase in energy </a:t>
            </a:r>
            <a:r>
              <a:rPr lang="en-US" dirty="0" smtClean="0"/>
              <a:t>metabolism during </a:t>
            </a:r>
            <a:r>
              <a:rPr lang="en-US" dirty="0"/>
              <a:t>exercise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fluid portion of sweat </a:t>
            </a:r>
            <a:r>
              <a:rPr lang="en-US" dirty="0"/>
              <a:t>comes from blood </a:t>
            </a:r>
            <a:r>
              <a:rPr lang="en-US" dirty="0">
                <a:solidFill>
                  <a:srgbClr val="FF0000"/>
                </a:solidFill>
              </a:rPr>
              <a:t>plasma</a:t>
            </a:r>
            <a:r>
              <a:rPr lang="en-US" dirty="0"/>
              <a:t>, </a:t>
            </a:r>
            <a:r>
              <a:rPr lang="en-US" dirty="0" smtClean="0">
                <a:solidFill>
                  <a:srgbClr val="FF0000"/>
                </a:solidFill>
              </a:rPr>
              <a:t>muscle</a:t>
            </a:r>
            <a:r>
              <a:rPr lang="en-US" dirty="0" smtClean="0"/>
              <a:t> tissue</a:t>
            </a:r>
            <a:r>
              <a:rPr lang="en-US" dirty="0"/>
              <a:t>, skin and other internal organs.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loss of fluid from blood </a:t>
            </a:r>
            <a:r>
              <a:rPr lang="en-US" dirty="0" smtClean="0"/>
              <a:t>plasma causes </a:t>
            </a: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decrease in plasma volume</a:t>
            </a:r>
            <a:r>
              <a:rPr lang="en-US" dirty="0" smtClean="0"/>
              <a:t>.</a:t>
            </a:r>
          </a:p>
          <a:p>
            <a:r>
              <a:rPr lang="en-US" dirty="0"/>
              <a:t>reduction in </a:t>
            </a:r>
            <a:r>
              <a:rPr lang="en-US" dirty="0" smtClean="0"/>
              <a:t>stroke volume</a:t>
            </a:r>
          </a:p>
          <a:p>
            <a:r>
              <a:rPr lang="en-US" dirty="0"/>
              <a:t>and </a:t>
            </a:r>
            <a:r>
              <a:rPr lang="en-US" dirty="0"/>
              <a:t>reduction </a:t>
            </a:r>
            <a:r>
              <a:rPr lang="en-US" dirty="0" smtClean="0"/>
              <a:t>cardiac output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94757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Classical mechanism of dehydration-induced</a:t>
            </a:r>
            <a:br>
              <a:rPr lang="en-US" b="1" i="1" dirty="0"/>
            </a:br>
            <a:r>
              <a:rPr lang="en-US" b="1" i="1" dirty="0"/>
              <a:t>performance decrement</a:t>
            </a:r>
            <a:endParaRPr lang="en-US" sz="4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98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825625"/>
            <a:ext cx="11005457" cy="4351338"/>
          </a:xfrm>
        </p:spPr>
        <p:txBody>
          <a:bodyPr>
            <a:normAutofit/>
          </a:bodyPr>
          <a:lstStyle/>
          <a:p>
            <a:r>
              <a:rPr lang="en-US" dirty="0"/>
              <a:t>This </a:t>
            </a:r>
            <a:r>
              <a:rPr lang="en-US" dirty="0">
                <a:solidFill>
                  <a:srgbClr val="FF0000"/>
                </a:solidFill>
              </a:rPr>
              <a:t>reduction in cardiac efficiency </a:t>
            </a:r>
            <a:r>
              <a:rPr lang="en-US" dirty="0"/>
              <a:t>may in </a:t>
            </a:r>
            <a:r>
              <a:rPr lang="en-US" dirty="0" smtClean="0"/>
              <a:t>itself lead </a:t>
            </a:r>
            <a:r>
              <a:rPr lang="en-US" dirty="0"/>
              <a:t>to impaired exercise performance, with an approximate </a:t>
            </a:r>
            <a:r>
              <a:rPr lang="en-US" dirty="0">
                <a:solidFill>
                  <a:srgbClr val="FF0000"/>
                </a:solidFill>
              </a:rPr>
              <a:t>increase</a:t>
            </a:r>
            <a:r>
              <a:rPr lang="en-US" dirty="0"/>
              <a:t> </a:t>
            </a:r>
            <a:r>
              <a:rPr lang="en-US" dirty="0" smtClean="0"/>
              <a:t>in exercising </a:t>
            </a:r>
            <a:r>
              <a:rPr lang="en-US" dirty="0"/>
              <a:t>heart rate of </a:t>
            </a:r>
            <a:r>
              <a:rPr lang="en-US" dirty="0">
                <a:solidFill>
                  <a:srgbClr val="FF0000"/>
                </a:solidFill>
              </a:rPr>
              <a:t>3–5 beats per minute for every 1% loss </a:t>
            </a:r>
            <a:r>
              <a:rPr lang="en-US" dirty="0"/>
              <a:t>of BM due </a:t>
            </a:r>
            <a:r>
              <a:rPr lang="en-US" dirty="0" smtClean="0"/>
              <a:t>to dehydration.</a:t>
            </a:r>
          </a:p>
          <a:p>
            <a:r>
              <a:rPr lang="en-US" dirty="0"/>
              <a:t>However, if </a:t>
            </a:r>
            <a:r>
              <a:rPr lang="en-US" dirty="0">
                <a:solidFill>
                  <a:srgbClr val="FF0000"/>
                </a:solidFill>
              </a:rPr>
              <a:t>water loss and exercise continue</a:t>
            </a:r>
            <a:r>
              <a:rPr lang="en-US" dirty="0"/>
              <a:t>, the </a:t>
            </a:r>
            <a:r>
              <a:rPr lang="en-US" dirty="0" smtClean="0"/>
              <a:t>reduced plasma </a:t>
            </a:r>
            <a:r>
              <a:rPr lang="en-US" dirty="0"/>
              <a:t>volume may lead to competition for blood flow between core </a:t>
            </a:r>
            <a:r>
              <a:rPr lang="en-US" dirty="0" smtClean="0"/>
              <a:t>organs and </a:t>
            </a:r>
            <a:r>
              <a:rPr lang="en-US" dirty="0"/>
              <a:t>tissues and the </a:t>
            </a:r>
            <a:r>
              <a:rPr lang="en-US" dirty="0" smtClean="0"/>
              <a:t>skin.</a:t>
            </a:r>
          </a:p>
          <a:p>
            <a:r>
              <a:rPr lang="en-US" dirty="0"/>
              <a:t>Therefore, </a:t>
            </a:r>
            <a:r>
              <a:rPr lang="en-US" dirty="0" smtClean="0"/>
              <a:t>according to </a:t>
            </a:r>
            <a:r>
              <a:rPr lang="en-US" dirty="0"/>
              <a:t>the classical theory, </a:t>
            </a:r>
            <a:r>
              <a:rPr lang="en-US" dirty="0">
                <a:solidFill>
                  <a:srgbClr val="FF0000"/>
                </a:solidFill>
              </a:rPr>
              <a:t>dehydration</a:t>
            </a:r>
            <a:r>
              <a:rPr lang="en-US" dirty="0"/>
              <a:t> may impair performance </a:t>
            </a:r>
            <a:r>
              <a:rPr lang="en-US" dirty="0">
                <a:solidFill>
                  <a:srgbClr val="FF0000"/>
                </a:solidFill>
              </a:rPr>
              <a:t>directly </a:t>
            </a:r>
            <a:r>
              <a:rPr lang="en-US" dirty="0" smtClean="0">
                <a:solidFill>
                  <a:srgbClr val="FF0000"/>
                </a:solidFill>
              </a:rPr>
              <a:t>through alterations </a:t>
            </a:r>
            <a:r>
              <a:rPr lang="en-US" dirty="0">
                <a:solidFill>
                  <a:srgbClr val="FF0000"/>
                </a:solidFill>
              </a:rPr>
              <a:t>in cardiac efficiency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indirectly</a:t>
            </a:r>
            <a:r>
              <a:rPr lang="en-US" dirty="0"/>
              <a:t> by contributing to </a:t>
            </a:r>
            <a:r>
              <a:rPr lang="en-US" dirty="0" smtClean="0"/>
              <a:t>the development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hyperthermia</a:t>
            </a:r>
            <a:r>
              <a:rPr lang="en-US" dirty="0"/>
              <a:t>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49460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0298" y="365125"/>
            <a:ext cx="4023360" cy="3527606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Classical mechanism of dehydration-induced</a:t>
            </a:r>
            <a:br>
              <a:rPr lang="en-US" b="1" i="1" dirty="0"/>
            </a:br>
            <a:r>
              <a:rPr lang="en-US" b="1" i="1" dirty="0"/>
              <a:t>performance decrement</a:t>
            </a:r>
            <a:endParaRPr lang="en-US" sz="4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99</a:t>
            </a:fld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8159" y="153140"/>
            <a:ext cx="7699469" cy="638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14686</TotalTime>
  <Words>6567</Words>
  <Application>Microsoft Office PowerPoint</Application>
  <PresentationFormat>Widescreen</PresentationFormat>
  <Paragraphs>493</Paragraphs>
  <Slides>111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17" baseType="lpstr">
      <vt:lpstr>Arial</vt:lpstr>
      <vt:lpstr>Calibri</vt:lpstr>
      <vt:lpstr>Calibri Light</vt:lpstr>
      <vt:lpstr>GillSans</vt:lpstr>
      <vt:lpstr>GillSans-BoldItalic</vt:lpstr>
      <vt:lpstr>Office Theme</vt:lpstr>
      <vt:lpstr>Fatigue in Sport and Exercise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</vt:lpstr>
      <vt:lpstr>Introduction</vt:lpstr>
      <vt:lpstr>Introduction</vt:lpstr>
      <vt:lpstr>Introduction</vt:lpstr>
      <vt:lpstr>Introduction</vt:lpstr>
      <vt:lpstr>Prevalent fatigue theories: peripheral and central fatigue</vt:lpstr>
      <vt:lpstr>Peripheral fatigue</vt:lpstr>
      <vt:lpstr>Peripheral fatigue</vt:lpstr>
      <vt:lpstr>Central fatigue</vt:lpstr>
      <vt:lpstr>Peripheral fatigue</vt:lpstr>
      <vt:lpstr>Peripheral fatigue</vt:lpstr>
      <vt:lpstr>Peripheral fatigue</vt:lpstr>
      <vt:lpstr>Peripheral fatigue</vt:lpstr>
      <vt:lpstr>Peripheral fatigue</vt:lpstr>
      <vt:lpstr>Central fatigue</vt:lpstr>
      <vt:lpstr>Several definitions of central fatigue</vt:lpstr>
      <vt:lpstr>Several definitions of central fatigue</vt:lpstr>
      <vt:lpstr>Several definitions of central fatigue</vt:lpstr>
      <vt:lpstr>Several definitions of central fatigue</vt:lpstr>
      <vt:lpstr>Several definitions of central fatigue</vt:lpstr>
      <vt:lpstr>Measuring fatigue</vt:lpstr>
      <vt:lpstr>Measuring fatigue</vt:lpstr>
      <vt:lpstr>Measuring fatigue</vt:lpstr>
      <vt:lpstr>Measuring fatigue</vt:lpstr>
      <vt:lpstr>Measuring fatigue</vt:lpstr>
      <vt:lpstr>Low-frequency fatigue</vt:lpstr>
      <vt:lpstr>Low-frequency fatigue</vt:lpstr>
      <vt:lpstr>Low-frequency fatigue</vt:lpstr>
      <vt:lpstr>Indirect methods of fatigue assessment</vt:lpstr>
      <vt:lpstr>Indirect methods of fatigue assessment</vt:lpstr>
      <vt:lpstr>Indirect methods of fatigue assessment</vt:lpstr>
      <vt:lpstr>Indirect methods of fatigue assessment</vt:lpstr>
      <vt:lpstr>Indirect methods of fatigue assessment</vt:lpstr>
      <vt:lpstr>Indirect methods of fatigue assessment</vt:lpstr>
      <vt:lpstr>Indirect methods of fatigue assessment</vt:lpstr>
      <vt:lpstr>Indirect methods of fatigue assessment</vt:lpstr>
      <vt:lpstr>Indirect methods of fatigue assessment</vt:lpstr>
      <vt:lpstr>Indirect methods of fatigue assessment</vt:lpstr>
      <vt:lpstr>Indirect methods of fatigue assessment</vt:lpstr>
      <vt:lpstr>Indirect methods of fatigue assessment</vt:lpstr>
      <vt:lpstr>Indirect methods of fatigue assessment</vt:lpstr>
      <vt:lpstr>Indirect methods of fatigue assessment</vt:lpstr>
      <vt:lpstr>Indirect methods of fatigue assessment</vt:lpstr>
      <vt:lpstr>Indirect methods of fatigue assessment</vt:lpstr>
      <vt:lpstr>Indirect methods of fatigue assessment</vt:lpstr>
      <vt:lpstr>Indirect methods of fatigue assessment</vt:lpstr>
      <vt:lpstr>What causes (and what does not cause) fatigue in sport and exercise?</vt:lpstr>
      <vt:lpstr>Energy depletion</vt:lpstr>
      <vt:lpstr>Energy depletion</vt:lpstr>
      <vt:lpstr>Energy depletion</vt:lpstr>
      <vt:lpstr>Energy depletion</vt:lpstr>
      <vt:lpstr>Energy depletion</vt:lpstr>
      <vt:lpstr>Phosphocreatine depletion</vt:lpstr>
      <vt:lpstr>Phosphocreatine depletion</vt:lpstr>
      <vt:lpstr>Phosphocreatine depletion</vt:lpstr>
      <vt:lpstr>Glycogen depletion</vt:lpstr>
      <vt:lpstr>Glycogen depletion</vt:lpstr>
      <vt:lpstr>Glycogen depletion</vt:lpstr>
      <vt:lpstr>Glycogen depletion</vt:lpstr>
      <vt:lpstr>Glycogen depletion</vt:lpstr>
      <vt:lpstr>Glycogen depletion</vt:lpstr>
      <vt:lpstr>Glycogen depletion</vt:lpstr>
      <vt:lpstr>Glycogen depletion</vt:lpstr>
      <vt:lpstr>Glycogen depletion</vt:lpstr>
      <vt:lpstr>Glycogen depletion</vt:lpstr>
      <vt:lpstr>Glycogen depletion</vt:lpstr>
      <vt:lpstr>Free-fatty acids</vt:lpstr>
      <vt:lpstr>PowerPoint Presentation</vt:lpstr>
      <vt:lpstr>Introduction</vt:lpstr>
      <vt:lpstr>Introduction</vt:lpstr>
      <vt:lpstr>How might lactic acid cause fatigue?</vt:lpstr>
      <vt:lpstr>Metabolic acidosis and exercise fatigue: the counter-view</vt:lpstr>
      <vt:lpstr>Metabolic acidosis and exercise fatigue: the counter-view</vt:lpstr>
      <vt:lpstr>Metabolic acidosis and exercise fatigue: the counter-view</vt:lpstr>
      <vt:lpstr>Metabolic acidosis and exercise fatigue: the counter-view</vt:lpstr>
      <vt:lpstr>Metabolic acidosis and exercise fatigue: the counter-view</vt:lpstr>
      <vt:lpstr>Metabolic acidosis and exercise fatigue: the counter-view</vt:lpstr>
      <vt:lpstr>Metabolic acidosis and exercise fatigue: the counter-view</vt:lpstr>
      <vt:lpstr>The impact of hydrogen production on muscle function</vt:lpstr>
      <vt:lpstr>The impact of hydrogen production on muscle function</vt:lpstr>
      <vt:lpstr>The impact of hydrogen production on muscle function</vt:lpstr>
      <vt:lpstr>The impact of hydrogen production on muscle function</vt:lpstr>
      <vt:lpstr>The impact of hydrogen production on muscle function</vt:lpstr>
      <vt:lpstr>The impact of hydrogen production on muscle function</vt:lpstr>
      <vt:lpstr>PowerPoint Presentation</vt:lpstr>
      <vt:lpstr>Dehydration and exercise fatigue</vt:lpstr>
      <vt:lpstr>The importance of water in the body</vt:lpstr>
      <vt:lpstr>The importance of water in the body</vt:lpstr>
      <vt:lpstr>The importance of water in the body</vt:lpstr>
      <vt:lpstr>The importance of water in the body</vt:lpstr>
      <vt:lpstr>Classical mechanism of dehydration-induced performance decrement</vt:lpstr>
      <vt:lpstr>Classical mechanism of dehydration-induced performance decrement</vt:lpstr>
      <vt:lpstr>Classical mechanism of dehydration-induced performance decrement</vt:lpstr>
      <vt:lpstr>Classical mechanism of dehydration-induced performance decrement</vt:lpstr>
      <vt:lpstr>Classical mechanism of dehydration-induced performance decrement</vt:lpstr>
      <vt:lpstr>Classical mechanism of dehydration-induced performance decrement</vt:lpstr>
      <vt:lpstr>Classical mechanism of dehydration-induced performance decrement</vt:lpstr>
      <vt:lpstr>Classical mechanism of dehydration-induced performance decrement</vt:lpstr>
      <vt:lpstr>Classical mechanism of dehydration-induced performance decrement</vt:lpstr>
      <vt:lpstr>Classical mechanism of dehydration-induced performance decrement</vt:lpstr>
      <vt:lpstr>Hyperhydration during exercise</vt:lpstr>
      <vt:lpstr>Hyperhydration during exercise</vt:lpstr>
      <vt:lpstr>hyperthermia-induced fatigue during exercise</vt:lpstr>
      <vt:lpstr>Central fatigue associated with hyperthermia</vt:lpstr>
      <vt:lpstr>Central fatigue associated with hyperthermia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Oxford Textbook of Children’s Sport and Exercise Medicine</dc:title>
  <dc:creator>Mohsen</dc:creator>
  <cp:lastModifiedBy>Mohsen</cp:lastModifiedBy>
  <cp:revision>958</cp:revision>
  <dcterms:created xsi:type="dcterms:W3CDTF">2021-09-24T13:57:53Z</dcterms:created>
  <dcterms:modified xsi:type="dcterms:W3CDTF">2022-12-24T18:24:19Z</dcterms:modified>
</cp:coreProperties>
</file>