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9" r:id="rId2"/>
    <p:sldId id="260" r:id="rId3"/>
    <p:sldId id="262" r:id="rId4"/>
    <p:sldId id="266" r:id="rId5"/>
    <p:sldId id="267" r:id="rId6"/>
    <p:sldId id="268" r:id="rId7"/>
    <p:sldId id="281" r:id="rId8"/>
    <p:sldId id="269" r:id="rId9"/>
    <p:sldId id="270" r:id="rId10"/>
    <p:sldId id="271" r:id="rId11"/>
    <p:sldId id="272" r:id="rId12"/>
    <p:sldId id="274" r:id="rId13"/>
    <p:sldId id="275" r:id="rId14"/>
    <p:sldId id="276" r:id="rId15"/>
    <p:sldId id="370" r:id="rId16"/>
    <p:sldId id="277" r:id="rId17"/>
    <p:sldId id="283" r:id="rId18"/>
    <p:sldId id="278" r:id="rId19"/>
    <p:sldId id="279" r:id="rId20"/>
    <p:sldId id="280" r:id="rId21"/>
    <p:sldId id="284" r:id="rId22"/>
    <p:sldId id="285" r:id="rId23"/>
    <p:sldId id="286" r:id="rId24"/>
    <p:sldId id="287" r:id="rId25"/>
    <p:sldId id="298" r:id="rId26"/>
    <p:sldId id="299" r:id="rId27"/>
    <p:sldId id="290" r:id="rId28"/>
    <p:sldId id="291" r:id="rId29"/>
    <p:sldId id="292" r:id="rId30"/>
    <p:sldId id="293" r:id="rId31"/>
    <p:sldId id="295" r:id="rId32"/>
    <p:sldId id="296" r:id="rId33"/>
    <p:sldId id="297" r:id="rId34"/>
    <p:sldId id="320" r:id="rId35"/>
    <p:sldId id="310" r:id="rId36"/>
    <p:sldId id="311" r:id="rId37"/>
    <p:sldId id="312" r:id="rId38"/>
    <p:sldId id="359" r:id="rId39"/>
    <p:sldId id="371" r:id="rId40"/>
    <p:sldId id="372" r:id="rId41"/>
    <p:sldId id="373" r:id="rId42"/>
    <p:sldId id="375" r:id="rId43"/>
    <p:sldId id="376"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75" autoAdjust="0"/>
    <p:restoredTop sz="95332" autoAdjust="0"/>
  </p:normalViewPr>
  <p:slideViewPr>
    <p:cSldViewPr snapToGrid="0">
      <p:cViewPr varScale="1">
        <p:scale>
          <a:sx n="69" d="100"/>
          <a:sy n="69" d="100"/>
        </p:scale>
        <p:origin x="84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E0F23FE-7A75-427C-B06B-590668DD118F}" type="datetimeFigureOut">
              <a:rPr lang="en-US" smtClean="0"/>
              <a:t>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988357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0F23FE-7A75-427C-B06B-590668DD118F}" type="datetimeFigureOut">
              <a:rPr lang="en-US" smtClean="0"/>
              <a:t>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3104033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0F23FE-7A75-427C-B06B-590668DD118F}" type="datetimeFigureOut">
              <a:rPr lang="en-US" smtClean="0"/>
              <a:t>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228716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0F23FE-7A75-427C-B06B-590668DD118F}" type="datetimeFigureOut">
              <a:rPr lang="en-US" smtClean="0"/>
              <a:t>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745701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0F23FE-7A75-427C-B06B-590668DD118F}" type="datetimeFigureOut">
              <a:rPr lang="en-US" smtClean="0"/>
              <a:t>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716798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E0F23FE-7A75-427C-B06B-590668DD118F}" type="datetimeFigureOut">
              <a:rPr lang="en-US" smtClean="0"/>
              <a:t>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57201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E0F23FE-7A75-427C-B06B-590668DD118F}" type="datetimeFigureOut">
              <a:rPr lang="en-US" smtClean="0"/>
              <a:t>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1820263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E0F23FE-7A75-427C-B06B-590668DD118F}" type="datetimeFigureOut">
              <a:rPr lang="en-US" smtClean="0"/>
              <a:t>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733550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0F23FE-7A75-427C-B06B-590668DD118F}" type="datetimeFigureOut">
              <a:rPr lang="en-US" smtClean="0"/>
              <a:t>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115948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0F23FE-7A75-427C-B06B-590668DD118F}" type="datetimeFigureOut">
              <a:rPr lang="en-US" smtClean="0"/>
              <a:t>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2859871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0F23FE-7A75-427C-B06B-590668DD118F}" type="datetimeFigureOut">
              <a:rPr lang="en-US" smtClean="0"/>
              <a:t>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A30C22-E2DA-48D9-B242-00A717886213}" type="slidenum">
              <a:rPr lang="en-US" smtClean="0"/>
              <a:t>‹#›</a:t>
            </a:fld>
            <a:endParaRPr lang="en-US"/>
          </a:p>
        </p:txBody>
      </p:sp>
    </p:spTree>
    <p:extLst>
      <p:ext uri="{BB962C8B-B14F-4D97-AF65-F5344CB8AC3E}">
        <p14:creationId xmlns:p14="http://schemas.microsoft.com/office/powerpoint/2010/main" val="1560663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0F23FE-7A75-427C-B06B-590668DD118F}" type="datetimeFigureOut">
              <a:rPr lang="en-US" smtClean="0"/>
              <a:t>1/1/2023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A30C22-E2DA-48D9-B242-00A717886213}" type="slidenum">
              <a:rPr lang="en-US" smtClean="0"/>
              <a:t>‹#›</a:t>
            </a:fld>
            <a:endParaRPr lang="en-US"/>
          </a:p>
        </p:txBody>
      </p:sp>
    </p:spTree>
    <p:extLst>
      <p:ext uri="{BB962C8B-B14F-4D97-AF65-F5344CB8AC3E}">
        <p14:creationId xmlns:p14="http://schemas.microsoft.com/office/powerpoint/2010/main" val="3861539786"/>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7170"/>
            <a:ext cx="10515600" cy="6160715"/>
          </a:xfrm>
        </p:spPr>
        <p:txBody>
          <a:bodyPr>
            <a:noAutofit/>
          </a:bodyPr>
          <a:lstStyle/>
          <a:p>
            <a:pPr marL="0" indent="0" algn="r" rtl="1">
              <a:buNone/>
            </a:pPr>
            <a:endParaRPr lang="fa-IR" sz="1200" dirty="0">
              <a:cs typeface="B Nazanin" panose="00000400000000000000" pitchFamily="2" charset="-78"/>
            </a:endParaRPr>
          </a:p>
          <a:p>
            <a:pPr marL="0" indent="0" algn="r" rtl="1">
              <a:buNone/>
            </a:pPr>
            <a:r>
              <a:rPr lang="fa-IR" sz="4000" dirty="0">
                <a:cs typeface="B Nazanin" panose="00000400000000000000" pitchFamily="2" charset="-78"/>
              </a:rPr>
              <a:t>فضای استاندارد مورد نیاز</a:t>
            </a:r>
          </a:p>
          <a:p>
            <a:pPr algn="r" rtl="1"/>
            <a:r>
              <a:rPr lang="fa-IR" dirty="0" smtClean="0">
                <a:cs typeface="B Nazanin" panose="00000400000000000000" pitchFamily="2" charset="-78"/>
              </a:rPr>
              <a:t>استخرهای </a:t>
            </a:r>
            <a:r>
              <a:rPr lang="fa-IR" dirty="0">
                <a:cs typeface="B Nazanin" panose="00000400000000000000" pitchFamily="2" charset="-78"/>
              </a:rPr>
              <a:t>شنا در دو نوع سرپوشیده و سرباز </a:t>
            </a:r>
            <a:r>
              <a:rPr lang="fa-IR" dirty="0" smtClean="0">
                <a:cs typeface="B Nazanin" panose="00000400000000000000" pitchFamily="2" charset="-78"/>
              </a:rPr>
              <a:t>دو </a:t>
            </a:r>
            <a:r>
              <a:rPr lang="fa-IR" dirty="0">
                <a:cs typeface="B Nazanin" panose="00000400000000000000" pitchFamily="2" charset="-78"/>
              </a:rPr>
              <a:t>گروه: استخرهای </a:t>
            </a:r>
            <a:r>
              <a:rPr lang="fa-IR" dirty="0" smtClean="0">
                <a:cs typeface="B Nazanin" panose="00000400000000000000" pitchFamily="2" charset="-78"/>
              </a:rPr>
              <a:t>آموزشی </a:t>
            </a:r>
            <a:r>
              <a:rPr lang="fa-IR" dirty="0">
                <a:cs typeface="B Nazanin" panose="00000400000000000000" pitchFamily="2" charset="-78"/>
              </a:rPr>
              <a:t>و استخرهای </a:t>
            </a:r>
            <a:r>
              <a:rPr lang="fa-IR" dirty="0" smtClean="0">
                <a:cs typeface="B Nazanin" panose="00000400000000000000" pitchFamily="2" charset="-78"/>
              </a:rPr>
              <a:t>مسابقات</a:t>
            </a:r>
            <a:endParaRPr lang="en-US" sz="1200" dirty="0">
              <a:cs typeface="B Nazanin" panose="00000400000000000000" pitchFamily="2" charset="-78"/>
            </a:endParaRPr>
          </a:p>
          <a:p>
            <a:pPr marL="0" indent="0" algn="just" rtl="1">
              <a:buNone/>
            </a:pPr>
            <a:endParaRPr lang="fa-IR" sz="1050" dirty="0">
              <a:cs typeface="B Nazanin" panose="00000400000000000000" pitchFamily="2" charset="-78"/>
            </a:endParaRPr>
          </a:p>
          <a:p>
            <a:pPr marL="0" indent="0" algn="just" rtl="1">
              <a:buNone/>
            </a:pPr>
            <a:r>
              <a:rPr lang="fa-IR" dirty="0">
                <a:cs typeface="B Nazanin" panose="00000400000000000000" pitchFamily="2" charset="-78"/>
              </a:rPr>
              <a:t> </a:t>
            </a:r>
            <a:r>
              <a:rPr lang="fa-IR" b="1" dirty="0">
                <a:cs typeface="B Nazanin" panose="00000400000000000000" pitchFamily="2" charset="-78"/>
              </a:rPr>
              <a:t>استخر آموزشی </a:t>
            </a:r>
            <a:r>
              <a:rPr lang="fa-IR" dirty="0">
                <a:cs typeface="B Nazanin" panose="00000400000000000000" pitchFamily="2" charset="-78"/>
              </a:rPr>
              <a:t>:</a:t>
            </a:r>
          </a:p>
          <a:p>
            <a:pPr algn="just" rtl="1"/>
            <a:r>
              <a:rPr lang="fa-IR" dirty="0">
                <a:cs typeface="B Nazanin" panose="00000400000000000000" pitchFamily="2" charset="-78"/>
              </a:rPr>
              <a:t> معمولا در ابعاد ۸*۸ و یا ۸*۱۰ متر </a:t>
            </a:r>
            <a:endParaRPr lang="fa-IR" dirty="0" smtClean="0">
              <a:cs typeface="B Nazanin" panose="00000400000000000000" pitchFamily="2" charset="-78"/>
            </a:endParaRPr>
          </a:p>
          <a:p>
            <a:pPr algn="just" rtl="1"/>
            <a:r>
              <a:rPr lang="fa-IR" dirty="0" smtClean="0">
                <a:cs typeface="B Nazanin" panose="00000400000000000000" pitchFamily="2" charset="-78"/>
              </a:rPr>
              <a:t>عمق </a:t>
            </a:r>
            <a:r>
              <a:rPr lang="fa-IR" dirty="0">
                <a:cs typeface="B Nazanin" panose="00000400000000000000" pitchFamily="2" charset="-78"/>
              </a:rPr>
              <a:t>آن حداكثر به 20/۱ متر و به صورت شیب دار به نحوی ساخته كه لااقل یك ضلع استخر علاوه بر كم عمق بودن قسمتی از آن بصورت پلكان وارد استخر شده تا برای آن دسته از اشخاصی كه از وارد شدن ناگهانی در آب وحشت دارند مناسب باشد. </a:t>
            </a:r>
            <a:endParaRPr lang="fa-IR" dirty="0" smtClean="0">
              <a:cs typeface="B Nazanin" panose="00000400000000000000" pitchFamily="2" charset="-78"/>
            </a:endParaRPr>
          </a:p>
          <a:p>
            <a:pPr algn="just" rtl="1"/>
            <a:r>
              <a:rPr lang="fa-IR" dirty="0" smtClean="0">
                <a:cs typeface="B Nazanin" panose="00000400000000000000" pitchFamily="2" charset="-78"/>
              </a:rPr>
              <a:t>میله </a:t>
            </a:r>
            <a:r>
              <a:rPr lang="fa-IR" dirty="0">
                <a:cs typeface="B Nazanin" panose="00000400000000000000" pitchFamily="2" charset="-78"/>
              </a:rPr>
              <a:t>هایی استیل در اطراف دیواره ها و در قسمت سطح آب نصب شده كه حدود ۱۰ سانت با دیواره فاصله دارند كه برای غوطه ور شدن و آموزش دست و پا بسیار مورد استفاده قرار می گیرند. عمق آب اینگونه استخرها قابل تنظیم است.</a:t>
            </a:r>
            <a:endParaRPr lang="fa-IR" sz="1050" dirty="0">
              <a:cs typeface="B Nazanin" panose="00000400000000000000" pitchFamily="2" charset="-78"/>
            </a:endParaRPr>
          </a:p>
          <a:p>
            <a:pPr marL="0" indent="0" algn="just" rtl="1">
              <a:buNone/>
            </a:pPr>
            <a:endParaRPr lang="fa-IR" sz="1050" dirty="0">
              <a:cs typeface="B Nazanin" panose="00000400000000000000" pitchFamily="2" charset="-78"/>
            </a:endParaRPr>
          </a:p>
          <a:p>
            <a:pPr marL="0" indent="0" algn="r" rtl="1">
              <a:buNone/>
            </a:pPr>
            <a:r>
              <a:rPr lang="fa-IR" sz="3200" dirty="0">
                <a:cs typeface="B Nazanin" panose="00000400000000000000" pitchFamily="2" charset="-78"/>
              </a:rPr>
              <a:t>  </a:t>
            </a:r>
            <a:endParaRPr lang="en-US" sz="3200" dirty="0">
              <a:cs typeface="B Nazanin" panose="00000400000000000000" pitchFamily="2" charset="-78"/>
            </a:endParaRPr>
          </a:p>
        </p:txBody>
      </p:sp>
    </p:spTree>
    <p:extLst>
      <p:ext uri="{BB962C8B-B14F-4D97-AF65-F5344CB8AC3E}">
        <p14:creationId xmlns:p14="http://schemas.microsoft.com/office/powerpoint/2010/main" val="3454075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90524"/>
            <a:ext cx="11277600" cy="6467475"/>
          </a:xfrm>
        </p:spPr>
        <p:txBody>
          <a:bodyPr>
            <a:normAutofit/>
          </a:bodyPr>
          <a:lstStyle/>
          <a:p>
            <a:pPr marL="0" indent="0" algn="r" rtl="1">
              <a:buNone/>
            </a:pPr>
            <a:r>
              <a:rPr lang="fa-IR" sz="2400" b="1" dirty="0">
                <a:cs typeface="B Nazanin" panose="00000400000000000000" pitchFamily="2" charset="-78"/>
              </a:rPr>
              <a:t>سختی‌گیر آب</a:t>
            </a:r>
          </a:p>
          <a:p>
            <a:pPr marL="0" indent="0" algn="r" rtl="1">
              <a:buNone/>
            </a:pPr>
            <a:r>
              <a:rPr lang="fa-IR" sz="2400" dirty="0">
                <a:cs typeface="B Nazanin" panose="00000400000000000000" pitchFamily="2" charset="-78"/>
              </a:rPr>
              <a:t>آب هر منطقه، شهر و استان با دیگر مکان‌ها فرق می‌کند و هر منطقه از سختی آب متفاوتی برخوردار است. همانطور که می‌دانید آب‌هایی که سختی زیادی دارند برای مصارف عمومی استفاده نمی‌شوند و برای مصرف موردنظر باید سختی آن‌ها گرفته شود. این کار با دستگاه سختی گیر آب انجام می‌شود که املاح اضافی آب را گرفته و سختی آب را به حد استاندارد و مطلوب برای مصارفی مثل شنا و آب‌تنی می‌رساند. به طور کلی استفاده از سختی گیر آب چه در استخرهایی با سختی آب کم و چه در استخرهایی با سختی آب زیاد، مفید است، زیرا با دریافت رسوبات باعث بهبود عملکرد کلی دیگر تجهیزات استخر نیز می‌شود.</a:t>
            </a:r>
          </a:p>
          <a:p>
            <a:pPr marL="0" indent="0" algn="r" rtl="1">
              <a:buNone/>
            </a:pPr>
            <a:endParaRPr lang="fa-IR" sz="2400" dirty="0">
              <a:cs typeface="B Nazanin" panose="00000400000000000000" pitchFamily="2" charset="-78"/>
            </a:endParaRPr>
          </a:p>
          <a:p>
            <a:pPr marL="0" indent="0" algn="r" rtl="1">
              <a:buNone/>
            </a:pPr>
            <a:r>
              <a:rPr lang="fa-IR" sz="2400" b="1" dirty="0">
                <a:cs typeface="B Nazanin" panose="00000400000000000000" pitchFamily="2" charset="-78"/>
              </a:rPr>
              <a:t>پمپ تزریق کلر</a:t>
            </a:r>
          </a:p>
          <a:p>
            <a:pPr marL="0" indent="0" algn="r" rtl="1">
              <a:lnSpc>
                <a:spcPct val="100000"/>
              </a:lnSpc>
              <a:buNone/>
            </a:pPr>
            <a:r>
              <a:rPr lang="fa-IR" sz="2400" dirty="0">
                <a:cs typeface="B Nazanin" panose="00000400000000000000" pitchFamily="2" charset="-78"/>
              </a:rPr>
              <a:t>برای جلوگیری از ورود آلودگی به آب از پمپ و فیلترهایی برای استخر استفاده می‌شود. اما استفاده از این تجهیزات به تنهایی کافی نبوده و برای اینکه بهترین کیفیت را ارائه کند، لازم است از موادی جهت ضد عفونی کردن آب استخر استفاده شود. از کلر در آب استخرها استفاده می‌شود تا از کثیفی آب جلوگیری شود. این ماده با استفاده از دستگاه پمپ تزریق کلر وارد استخر می‌شود و می‌توان گفت که مقدار آن بسیار زیاد است، زیرا در استخرهای بزرگ و متوسط شناگران زیادی در طول روز وارد و خارج استخر می‌شوند. تزریق کلر به استخر باعث از بین رفتن میکروب‌های میکروارگانیسم، جلبک‌های کف استخر، حشرات موجود در آب و هر نوع عامل بیماری زا می‌شود. قدرت این دستگاه بستگی به نوع آن و حجم کلی استخر دارد.</a:t>
            </a:r>
          </a:p>
          <a:p>
            <a:pPr marL="0" indent="0" algn="r" rtl="1">
              <a:buNone/>
            </a:pPr>
            <a:endParaRPr lang="fa-IR" sz="2400" dirty="0">
              <a:cs typeface="B Nazanin" panose="00000400000000000000" pitchFamily="2" charset="-78"/>
            </a:endParaRPr>
          </a:p>
        </p:txBody>
      </p:sp>
    </p:spTree>
    <p:extLst>
      <p:ext uri="{BB962C8B-B14F-4D97-AF65-F5344CB8AC3E}">
        <p14:creationId xmlns:p14="http://schemas.microsoft.com/office/powerpoint/2010/main" val="3183303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1476"/>
            <a:ext cx="10515600" cy="5805488"/>
          </a:xfrm>
        </p:spPr>
        <p:txBody>
          <a:bodyPr>
            <a:normAutofit/>
          </a:bodyPr>
          <a:lstStyle/>
          <a:p>
            <a:pPr marL="0" indent="0" algn="ctr" rtl="1">
              <a:buNone/>
            </a:pPr>
            <a:r>
              <a:rPr lang="fa-IR" sz="1800" dirty="0">
                <a:cs typeface="B Nazanin" panose="00000400000000000000" pitchFamily="2" charset="-78"/>
              </a:rPr>
              <a:t>پمپ تزریق کلر</a:t>
            </a:r>
          </a:p>
          <a:p>
            <a:pPr marL="0" indent="0" algn="ctr" rtl="1">
              <a:buNone/>
            </a:pPr>
            <a:endParaRPr lang="fa-IR" sz="1800" dirty="0">
              <a:cs typeface="B Nazanin" panose="00000400000000000000" pitchFamily="2" charset="-78"/>
            </a:endParaRPr>
          </a:p>
          <a:p>
            <a:pPr marL="0" indent="0" algn="ctr" rtl="1">
              <a:buNone/>
            </a:pPr>
            <a:endParaRPr lang="fa-IR" sz="1800" dirty="0">
              <a:cs typeface="B Nazanin" panose="00000400000000000000" pitchFamily="2" charset="-78"/>
            </a:endParaRPr>
          </a:p>
        </p:txBody>
      </p:sp>
      <p:pic>
        <p:nvPicPr>
          <p:cNvPr id="6" name="Picture 5">
            <a:extLst>
              <a:ext uri="{FF2B5EF4-FFF2-40B4-BE49-F238E27FC236}">
                <a16:creationId xmlns:a16="http://schemas.microsoft.com/office/drawing/2014/main" id="{CA99BA33-057D-49E3-A954-5224E24672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5425" y="1019174"/>
            <a:ext cx="9096375" cy="5467349"/>
          </a:xfrm>
          <a:prstGeom prst="rect">
            <a:avLst/>
          </a:prstGeom>
        </p:spPr>
      </p:pic>
    </p:spTree>
    <p:extLst>
      <p:ext uri="{BB962C8B-B14F-4D97-AF65-F5344CB8AC3E}">
        <p14:creationId xmlns:p14="http://schemas.microsoft.com/office/powerpoint/2010/main" val="145741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2425"/>
            <a:ext cx="10515600" cy="5824538"/>
          </a:xfrm>
        </p:spPr>
        <p:txBody>
          <a:bodyPr>
            <a:normAutofit/>
          </a:bodyPr>
          <a:lstStyle/>
          <a:p>
            <a:pPr marL="0" indent="0" algn="r" rtl="1">
              <a:buNone/>
            </a:pPr>
            <a:endParaRPr lang="fa-IR" sz="1800" dirty="0">
              <a:cs typeface="B Nazanin" panose="00000400000000000000" pitchFamily="2" charset="-78"/>
            </a:endParaRPr>
          </a:p>
          <a:p>
            <a:pPr marL="0" indent="0" algn="r" rtl="1">
              <a:buNone/>
            </a:pPr>
            <a:endParaRPr lang="fa-IR" sz="1800" dirty="0">
              <a:cs typeface="B Nazanin" panose="00000400000000000000" pitchFamily="2" charset="-78"/>
            </a:endParaRPr>
          </a:p>
          <a:p>
            <a:pPr marL="0" indent="0" algn="r" rtl="1">
              <a:buNone/>
            </a:pPr>
            <a:r>
              <a:rPr lang="fa-IR" sz="2400" b="1" dirty="0">
                <a:cs typeface="B Nazanin" panose="00000400000000000000" pitchFamily="2" charset="-78"/>
              </a:rPr>
              <a:t>دستگاه اُزن زَن</a:t>
            </a:r>
          </a:p>
          <a:p>
            <a:pPr marL="0" indent="0" algn="r" rtl="1">
              <a:buNone/>
            </a:pPr>
            <a:r>
              <a:rPr lang="fa-IR" sz="2400" dirty="0">
                <a:cs typeface="B Nazanin" panose="00000400000000000000" pitchFamily="2" charset="-78"/>
              </a:rPr>
              <a:t>یکی دیگر از تجهیزات ضدعفونی استخر دستگاه ازن زن است. این دستگاه جایگزین دستگاه پمپ تزریق کلر است و از آن نیز می‌توان در تمیز کردن استخر استفاده کرد. باید بدانید که ماده کلر در کنار تمیزی که به آب استخر می‌دهد، عوارضی نیز برای شناگران دارد که از جمله این عوارض می‌توان به حساسیت، ایجاد سوزش، قرمزی چشم و یا بروز برخی مشکلات در پوست اشاره کرد. برای از بین بردن این عوارض می‌توان از دستگاه اُزن زَن استفاده کرد که عوارض بسیار کمتری از دستگاه پمپ تزریق کلر دارد، اما هزینه نگهداری ازآن کمی بیشتر است.</a:t>
            </a:r>
          </a:p>
          <a:p>
            <a:pPr marL="0" indent="0" algn="r" rtl="1">
              <a:buNone/>
            </a:pPr>
            <a:endParaRPr lang="fa-IR" sz="2400" dirty="0">
              <a:cs typeface="B Nazanin" panose="00000400000000000000" pitchFamily="2" charset="-78"/>
            </a:endParaRPr>
          </a:p>
          <a:p>
            <a:pPr marL="0" indent="0" algn="r" rtl="1">
              <a:buNone/>
            </a:pPr>
            <a:r>
              <a:rPr lang="fa-IR" sz="2400" b="1" dirty="0">
                <a:cs typeface="B Nazanin" panose="00000400000000000000" pitchFamily="2" charset="-78"/>
              </a:rPr>
              <a:t>استرینر</a:t>
            </a:r>
          </a:p>
          <a:p>
            <a:pPr marL="0" indent="0" algn="r" rtl="1">
              <a:buNone/>
            </a:pPr>
            <a:r>
              <a:rPr lang="fa-IR" sz="2400" dirty="0">
                <a:cs typeface="B Nazanin" panose="00000400000000000000" pitchFamily="2" charset="-78"/>
              </a:rPr>
              <a:t>این قطعه نیز نقش مهمی در استخرها دارد و اغلب در قسمت مکشی پمپ‌ها نصب می‌شود. به این قطعه صافی یا موگیر استخر نیز گفته می‌شود که وظیفه آن بسیار شبیه به فیلتر است. این قطعه در مقیاس بزرگ‌تری از فیلتر کار می‌کند و اغلب خاک، مو، پلاستیک و فلزات کوچک و ریز را جمع‌آوری می‌کند. این قطعه اغلب همراه با پمپ است و اگر نباشد، بهتر است آن را قبل از رسیدن آب به پمپ قرار دهید تا اکثر آشغال‌های کف و روی استخر را بگیرد.</a:t>
            </a:r>
            <a:endParaRPr lang="en-US" sz="2400" dirty="0">
              <a:cs typeface="B Nazanin" panose="00000400000000000000" pitchFamily="2" charset="-78"/>
            </a:endParaRPr>
          </a:p>
        </p:txBody>
      </p:sp>
    </p:spTree>
    <p:extLst>
      <p:ext uri="{BB962C8B-B14F-4D97-AF65-F5344CB8AC3E}">
        <p14:creationId xmlns:p14="http://schemas.microsoft.com/office/powerpoint/2010/main" val="289373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1525"/>
            <a:ext cx="10515600" cy="5405438"/>
          </a:xfrm>
        </p:spPr>
        <p:txBody>
          <a:bodyPr>
            <a:normAutofit/>
          </a:bodyPr>
          <a:lstStyle/>
          <a:p>
            <a:pPr marL="0" indent="0" algn="r" rtl="1">
              <a:buNone/>
            </a:pPr>
            <a:r>
              <a:rPr lang="fa-IR" sz="2400" b="1" dirty="0">
                <a:cs typeface="B Nazanin" panose="00000400000000000000" pitchFamily="2" charset="-78"/>
              </a:rPr>
              <a:t>اسکیمر</a:t>
            </a:r>
          </a:p>
          <a:p>
            <a:pPr marL="0" indent="0" algn="r" rtl="1">
              <a:buNone/>
            </a:pPr>
            <a:r>
              <a:rPr lang="fa-IR" sz="2400" dirty="0">
                <a:cs typeface="B Nazanin" panose="00000400000000000000" pitchFamily="2" charset="-78"/>
              </a:rPr>
              <a:t>این قطعه در اکثر استخرهای بزرگ و متوسط استفاده می‌شود. اسکیمرها بر روی ورودی‌های آب به استخر نصب می‌شوند و فشار آب را کنترل می‌کنند. اسکیمرها وظیفه جمع‌آوری آشغال‌هایی مانند برگ، مو، پلاستیک‌ها و موارد دیگر از روی سطح آب را دارند. این قطعه حدودا در 10 سانتی متری لبه استخرها نصب می‌شود تا بر روی آب کنترل داشته باشد.</a:t>
            </a:r>
          </a:p>
          <a:p>
            <a:pPr marL="0" indent="0" algn="r" rtl="1">
              <a:buNone/>
            </a:pPr>
            <a:endParaRPr lang="fa-IR" sz="2400" dirty="0">
              <a:cs typeface="B Nazanin" panose="00000400000000000000" pitchFamily="2" charset="-78"/>
            </a:endParaRPr>
          </a:p>
          <a:p>
            <a:pPr marL="0" indent="0" algn="r" rtl="1">
              <a:buNone/>
            </a:pPr>
            <a:r>
              <a:rPr lang="fa-IR" sz="2400" b="1" dirty="0">
                <a:cs typeface="B Nazanin" panose="00000400000000000000" pitchFamily="2" charset="-78"/>
              </a:rPr>
              <a:t>جاروی استخری</a:t>
            </a:r>
          </a:p>
          <a:p>
            <a:pPr marL="0" indent="0" algn="r" rtl="1">
              <a:buNone/>
            </a:pPr>
            <a:r>
              <a:rPr lang="fa-IR" sz="2400" dirty="0">
                <a:cs typeface="B Nazanin" panose="00000400000000000000" pitchFamily="2" charset="-78"/>
              </a:rPr>
              <a:t>یکی از جالب‌ترین تجهیزات استخر که کاربردهای بسیار زیادی هم دارد، جاروی استخری است که آشغال‌ها، کثیفی‌ها، جلبگ‌ها و دیگر موارد کف و دیوارهای استخر را تمیز می‌کند. همانطور که از نام این دستگاه می‌توان حدس زد، یک دستگاه ضد آب است و می‌تواند زمانی که استخر از آب پر است هم آن را تمیز کند. جاروی استخری دو نوع دارد که یکی از آن‌ها به صورت خودکار آشغال‌ها را تمیز می‌کند و دیگری به صورت دستی هدایت می‌شود. این دستگاه زمانی که پر می‌شود به روی آب می‌آید یا چراغ‌هایش روشن می‌شود.</a:t>
            </a:r>
          </a:p>
          <a:p>
            <a:pPr marL="0" indent="0" algn="r" rtl="1">
              <a:buNone/>
            </a:pPr>
            <a:endParaRPr lang="fa-IR" sz="2400" dirty="0">
              <a:cs typeface="B Nazanin" panose="00000400000000000000" pitchFamily="2" charset="-78"/>
            </a:endParaRPr>
          </a:p>
          <a:p>
            <a:pPr marL="0" indent="0" algn="r" rtl="1">
              <a:buNone/>
            </a:pPr>
            <a:endParaRPr lang="en-US" sz="2400" dirty="0">
              <a:cs typeface="B Nazanin" panose="00000400000000000000" pitchFamily="2" charset="-78"/>
            </a:endParaRPr>
          </a:p>
        </p:txBody>
      </p:sp>
    </p:spTree>
    <p:extLst>
      <p:ext uri="{BB962C8B-B14F-4D97-AF65-F5344CB8AC3E}">
        <p14:creationId xmlns:p14="http://schemas.microsoft.com/office/powerpoint/2010/main" val="2250724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1950"/>
            <a:ext cx="10515600" cy="6248400"/>
          </a:xfrm>
        </p:spPr>
        <p:txBody>
          <a:bodyPr>
            <a:normAutofit/>
          </a:bodyPr>
          <a:lstStyle/>
          <a:p>
            <a:pPr marL="0" indent="0" algn="r" rtl="1">
              <a:buNone/>
            </a:pPr>
            <a:r>
              <a:rPr lang="fa-IR" sz="2400" b="1" dirty="0">
                <a:cs typeface="B Nazanin" panose="00000400000000000000" pitchFamily="2" charset="-78"/>
              </a:rPr>
              <a:t>تخته دایو</a:t>
            </a:r>
          </a:p>
          <a:p>
            <a:pPr marL="0" indent="0" algn="r" rtl="1">
              <a:buNone/>
            </a:pPr>
            <a:r>
              <a:rPr lang="fa-IR" sz="2400" dirty="0">
                <a:cs typeface="B Nazanin" panose="00000400000000000000" pitchFamily="2" charset="-78"/>
              </a:rPr>
              <a:t>تخته دایو یکی از قطعاتی است که وجود آن در استخرها کاملا اختیاری است. از این تخته بیشتر به عنوان یک وسیله سرگرمی استفاده می‌شود یا شناگران ماهر برای شیرجه حرفه‌ای از آن استفاده می‌کنند. اغلب این تخته‌ها در طول‌های 5/1 متری، 2 متری و 5/2 متری در بازار وجود دارند.</a:t>
            </a:r>
          </a:p>
          <a:p>
            <a:pPr marL="0" indent="0" algn="r" rtl="1">
              <a:buNone/>
            </a:pPr>
            <a:endParaRPr lang="fa-IR" sz="2400" dirty="0">
              <a:cs typeface="B Nazanin" panose="00000400000000000000" pitchFamily="2" charset="-78"/>
            </a:endParaRPr>
          </a:p>
          <a:p>
            <a:pPr marL="0" indent="0" algn="r" rtl="1">
              <a:buNone/>
            </a:pPr>
            <a:r>
              <a:rPr lang="fa-IR" sz="2400" b="1" dirty="0">
                <a:cs typeface="B Nazanin" panose="00000400000000000000" pitchFamily="2" charset="-78"/>
              </a:rPr>
              <a:t>دستگیره محافظ</a:t>
            </a:r>
          </a:p>
          <a:p>
            <a:pPr marL="0" indent="0" algn="r" rtl="1">
              <a:buNone/>
            </a:pPr>
            <a:r>
              <a:rPr lang="fa-IR" sz="2400" dirty="0">
                <a:cs typeface="B Nazanin" panose="00000400000000000000" pitchFamily="2" charset="-78"/>
              </a:rPr>
              <a:t>اگر به استخرهای عمومی رفته باشید، دیده‌اید که تا عمق 2 یا 3 متری در کنار استخر دستگیره‌هایی نصب شده است که از غرق شدن افراد در آب پرعمق جلوگیری کند. این دستگیره‌ها معمولا در استخرهای عمومی قرار داده می‌شوند و در استخرهای خصوصی استفاده کمتری دارند.</a:t>
            </a:r>
          </a:p>
          <a:p>
            <a:pPr marL="0" indent="0" algn="r" rtl="1">
              <a:buNone/>
            </a:pPr>
            <a:endParaRPr lang="fa-IR" sz="2400" dirty="0">
              <a:cs typeface="B Nazanin" panose="00000400000000000000" pitchFamily="2" charset="-78"/>
            </a:endParaRPr>
          </a:p>
          <a:p>
            <a:pPr marL="0" indent="0" algn="r" rtl="1">
              <a:buNone/>
            </a:pPr>
            <a:r>
              <a:rPr lang="fa-IR" sz="2400" b="1" dirty="0">
                <a:cs typeface="B Nazanin" panose="00000400000000000000" pitchFamily="2" charset="-78"/>
              </a:rPr>
              <a:t>نردبان</a:t>
            </a:r>
          </a:p>
          <a:p>
            <a:pPr marL="0" indent="0" algn="r" rtl="1">
              <a:buNone/>
            </a:pPr>
            <a:r>
              <a:rPr lang="fa-IR" sz="2400" dirty="0">
                <a:cs typeface="B Nazanin" panose="00000400000000000000" pitchFamily="2" charset="-78"/>
              </a:rPr>
              <a:t>همانطور که می‌دانید وجود نردبان در هر استخری ضروری است. وجود نردبان در استخرها می‌تواند کار شناگران را در وارد شدن به داخل استخر یا خروج از آن آسان‌تر کند و بدون وجود این وسیله، ورود و خروج از استخرهای پرعمق واقعا دشوار است.</a:t>
            </a:r>
          </a:p>
          <a:p>
            <a:pPr marL="0" indent="0" algn="r" rtl="1">
              <a:buNone/>
            </a:pPr>
            <a:endParaRPr lang="en-US" sz="2400" dirty="0">
              <a:cs typeface="B Nazanin" panose="00000400000000000000" pitchFamily="2" charset="-78"/>
            </a:endParaRPr>
          </a:p>
        </p:txBody>
      </p:sp>
    </p:spTree>
    <p:extLst>
      <p:ext uri="{BB962C8B-B14F-4D97-AF65-F5344CB8AC3E}">
        <p14:creationId xmlns:p14="http://schemas.microsoft.com/office/powerpoint/2010/main" val="115401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1950"/>
            <a:ext cx="10515600" cy="6248400"/>
          </a:xfrm>
        </p:spPr>
        <p:txBody>
          <a:bodyPr>
            <a:normAutofit/>
          </a:bodyPr>
          <a:lstStyle/>
          <a:p>
            <a:pPr marL="0" indent="0" algn="r" rtl="1">
              <a:buNone/>
            </a:pPr>
            <a:r>
              <a:rPr lang="fa-IR" sz="2400" b="1" dirty="0">
                <a:cs typeface="B Nazanin" panose="00000400000000000000" pitchFamily="2" charset="-78"/>
              </a:rPr>
              <a:t>نكات بهداشتی :</a:t>
            </a:r>
          </a:p>
          <a:p>
            <a:pPr marL="0" indent="0" algn="r" rtl="1">
              <a:buNone/>
            </a:pPr>
            <a:endParaRPr lang="fa-IR" sz="2400" b="1" dirty="0">
              <a:cs typeface="B Nazanin" panose="00000400000000000000" pitchFamily="2" charset="-78"/>
            </a:endParaRPr>
          </a:p>
          <a:p>
            <a:pPr marL="0" indent="0" algn="r" rtl="1">
              <a:buNone/>
            </a:pPr>
            <a:r>
              <a:rPr lang="fa-IR" sz="2400" dirty="0">
                <a:cs typeface="B Nazanin" panose="00000400000000000000" pitchFamily="2" charset="-78"/>
              </a:rPr>
              <a:t>۱- دیواره و كف استخر بوسیله كاشی ویا سرامیك برای شستشوی بهتر پوشانده می شود.</a:t>
            </a:r>
          </a:p>
          <a:p>
            <a:pPr marL="0" indent="0" algn="r" rtl="1">
              <a:buNone/>
            </a:pPr>
            <a:r>
              <a:rPr lang="fa-IR" sz="2400" dirty="0">
                <a:cs typeface="B Nazanin" panose="00000400000000000000" pitchFamily="2" charset="-78"/>
              </a:rPr>
              <a:t>۲- لبه های استخر نسبت به سطوح اطراف آن كمی برآمده و شیب آن به طرف داخل استخر است.تا آب های سطحی با برخورد به برآمدگی ها وارد استخر نشود(شیب دار بودن لبه بخاطر جلوگیری از مواج شدن آب است).</a:t>
            </a:r>
          </a:p>
          <a:p>
            <a:pPr marL="0" indent="0" algn="r" rtl="1">
              <a:buNone/>
            </a:pPr>
            <a:r>
              <a:rPr lang="fa-IR" sz="2400" dirty="0">
                <a:cs typeface="B Nazanin" panose="00000400000000000000" pitchFamily="2" charset="-78"/>
              </a:rPr>
              <a:t>۳- قبل از ورود به استخر گرفتن دوش و زدن شامپو بمنظور رعایت نظافت آب استخر ضروری است.</a:t>
            </a:r>
          </a:p>
          <a:p>
            <a:pPr marL="0" indent="0" algn="r" rtl="1">
              <a:buNone/>
            </a:pPr>
            <a:r>
              <a:rPr lang="fa-IR" sz="2400" dirty="0">
                <a:cs typeface="B Nazanin" panose="00000400000000000000" pitchFamily="2" charset="-78"/>
              </a:rPr>
              <a:t>۴- پس از خاتمه و خروج از استخر جهت نظافت شخصی زدن صابون و شامپو و گرفتن دوش ضروری است.</a:t>
            </a:r>
          </a:p>
          <a:p>
            <a:pPr marL="0" indent="0" algn="r" rtl="1">
              <a:buNone/>
            </a:pPr>
            <a:r>
              <a:rPr lang="fa-IR" sz="2400" dirty="0">
                <a:cs typeface="B Nazanin" panose="00000400000000000000" pitchFamily="2" charset="-78"/>
              </a:rPr>
              <a:t>۵- حدفاصل بین رختكن و استخر و قبل از ورود به آن حوضچه آب كلر قرار دارد كه برای ضد عفونی كردن پاها استفاده می شود.</a:t>
            </a:r>
          </a:p>
          <a:p>
            <a:pPr marL="0" indent="0" algn="r" rtl="1">
              <a:buNone/>
            </a:pPr>
            <a:r>
              <a:rPr lang="fa-IR" sz="2400" dirty="0">
                <a:cs typeface="B Nazanin" panose="00000400000000000000" pitchFamily="2" charset="-78"/>
              </a:rPr>
              <a:t>۶- علاوه بر زدن شامپو پیشنهاد می شود حتما لای انگشان دست و پاها و زیر بغل هم با صابون شسته شده تا مانع از رشد میكروب و قارچ شود.</a:t>
            </a:r>
          </a:p>
          <a:p>
            <a:pPr marL="0" indent="0" algn="r" rtl="1">
              <a:buNone/>
            </a:pPr>
            <a:r>
              <a:rPr lang="fa-IR" sz="2400" dirty="0">
                <a:cs typeface="B Nazanin" panose="00000400000000000000" pitchFamily="2" charset="-78"/>
              </a:rPr>
              <a:t>۷- برای استفاده صحیح استخر و رعایت حقوق دیگران توجه به نكات بهداشتی و ایمنی كه در تابلوها و علائم هشدار دهنده نصب و اعلان می شود،همچنین گوش دادن به تذكرات ناجیان غریق استخر ،محیطی دلنشین و نشاط آور و شنای در آن موجبات خاطر اطمینان كسانی است كه از استخر وحشت دارند.</a:t>
            </a:r>
            <a:endParaRPr lang="en-US" sz="2400" dirty="0">
              <a:cs typeface="B Nazanin" panose="00000400000000000000" pitchFamily="2" charset="-78"/>
            </a:endParaRPr>
          </a:p>
        </p:txBody>
      </p:sp>
    </p:spTree>
    <p:extLst>
      <p:ext uri="{BB962C8B-B14F-4D97-AF65-F5344CB8AC3E}">
        <p14:creationId xmlns:p14="http://schemas.microsoft.com/office/powerpoint/2010/main" val="958902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90550"/>
            <a:ext cx="10515600" cy="5586413"/>
          </a:xfrm>
        </p:spPr>
        <p:txBody>
          <a:bodyPr/>
          <a:lstStyle/>
          <a:p>
            <a:pPr marL="0" indent="0" algn="r" rtl="1">
              <a:buNone/>
            </a:pPr>
            <a:r>
              <a:rPr lang="fa-IR" sz="3500" dirty="0">
                <a:cs typeface="B Nazanin" panose="00000400000000000000" pitchFamily="2" charset="-78"/>
              </a:rPr>
              <a:t>تجهیزات مورد نیاز شناگران</a:t>
            </a:r>
          </a:p>
          <a:p>
            <a:pPr algn="r" rtl="1"/>
            <a:endParaRPr lang="fa-IR" dirty="0">
              <a:cs typeface="B Nazanin" panose="00000400000000000000" pitchFamily="2" charset="-78"/>
            </a:endParaRPr>
          </a:p>
          <a:p>
            <a:pPr algn="r" rtl="1"/>
            <a:r>
              <a:rPr lang="fa-IR" sz="2400" dirty="0">
                <a:cs typeface="B Nazanin" panose="00000400000000000000" pitchFamily="2" charset="-78"/>
              </a:rPr>
              <a:t>عینک شنا</a:t>
            </a:r>
          </a:p>
          <a:p>
            <a:pPr algn="r" rtl="1"/>
            <a:r>
              <a:rPr lang="fa-IR" sz="2400" dirty="0">
                <a:cs typeface="B Nazanin" panose="00000400000000000000" pitchFamily="2" charset="-78"/>
              </a:rPr>
              <a:t>مایو</a:t>
            </a:r>
          </a:p>
          <a:p>
            <a:pPr algn="r" rtl="1"/>
            <a:r>
              <a:rPr lang="fa-IR" sz="2400" dirty="0">
                <a:cs typeface="B Nazanin" panose="00000400000000000000" pitchFamily="2" charset="-78"/>
              </a:rPr>
              <a:t>حوله</a:t>
            </a:r>
          </a:p>
          <a:p>
            <a:pPr algn="r" rtl="1"/>
            <a:r>
              <a:rPr lang="fa-IR" sz="2400" dirty="0">
                <a:cs typeface="B Nazanin" panose="00000400000000000000" pitchFamily="2" charset="-78"/>
              </a:rPr>
              <a:t>گوش گیر و گیره بینی</a:t>
            </a:r>
          </a:p>
          <a:p>
            <a:pPr algn="r" rtl="1"/>
            <a:r>
              <a:rPr lang="fa-IR" sz="2400" dirty="0">
                <a:cs typeface="B Nazanin" panose="00000400000000000000" pitchFamily="2" charset="-78"/>
              </a:rPr>
              <a:t>دمپایی</a:t>
            </a:r>
          </a:p>
          <a:p>
            <a:pPr algn="r" rtl="1"/>
            <a:r>
              <a:rPr lang="fa-IR" sz="2400" dirty="0">
                <a:cs typeface="B Nazanin" panose="00000400000000000000" pitchFamily="2" charset="-78"/>
              </a:rPr>
              <a:t>کلاه شنا مخصوص خانم ها</a:t>
            </a:r>
          </a:p>
          <a:p>
            <a:pPr algn="r" rtl="1"/>
            <a:r>
              <a:rPr lang="fa-IR" sz="2400" dirty="0">
                <a:cs typeface="B Nazanin" panose="00000400000000000000" pitchFamily="2" charset="-78"/>
              </a:rPr>
              <a:t>بازوبند مخصوص افراد مبتدی</a:t>
            </a:r>
          </a:p>
        </p:txBody>
      </p:sp>
    </p:spTree>
    <p:extLst>
      <p:ext uri="{BB962C8B-B14F-4D97-AF65-F5344CB8AC3E}">
        <p14:creationId xmlns:p14="http://schemas.microsoft.com/office/powerpoint/2010/main" val="1589059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02733"/>
            <a:ext cx="10515600" cy="5474230"/>
          </a:xfrm>
        </p:spPr>
        <p:txBody>
          <a:bodyPr/>
          <a:lstStyle/>
          <a:p>
            <a:pPr marL="0" indent="0" algn="r" rtl="1">
              <a:buNone/>
            </a:pPr>
            <a:endParaRPr lang="fa-IR" dirty="0">
              <a:cs typeface="B Nazanin" panose="00000400000000000000" pitchFamily="2" charset="-78"/>
            </a:endParaRPr>
          </a:p>
          <a:p>
            <a:pPr marL="0" indent="0" algn="r" rtl="1">
              <a:buNone/>
            </a:pPr>
            <a:r>
              <a:rPr lang="fa-IR" sz="3500" dirty="0">
                <a:cs typeface="B Nazanin" panose="00000400000000000000" pitchFamily="2" charset="-78"/>
              </a:rPr>
              <a:t>عناوین شغلی در یک مجموعه استخر </a:t>
            </a:r>
          </a:p>
          <a:p>
            <a:pPr marL="0" indent="0" algn="r" rtl="1">
              <a:buNone/>
            </a:pPr>
            <a:endParaRPr lang="fa-IR" sz="2400" b="1" dirty="0">
              <a:cs typeface="B Nazanin" panose="00000400000000000000" pitchFamily="2" charset="-78"/>
            </a:endParaRPr>
          </a:p>
          <a:p>
            <a:pPr algn="r" rtl="1"/>
            <a:r>
              <a:rPr lang="fa-IR" sz="2400" dirty="0">
                <a:cs typeface="B Nazanin" panose="00000400000000000000" pitchFamily="2" charset="-78"/>
              </a:rPr>
              <a:t>مدیر و مدیر داخلی</a:t>
            </a:r>
          </a:p>
          <a:p>
            <a:pPr algn="r" rtl="1"/>
            <a:r>
              <a:rPr lang="fa-IR" sz="2400" dirty="0">
                <a:cs typeface="B Nazanin" panose="00000400000000000000" pitchFamily="2" charset="-78"/>
              </a:rPr>
              <a:t>سرناجی</a:t>
            </a:r>
          </a:p>
          <a:p>
            <a:pPr algn="r" rtl="1"/>
            <a:r>
              <a:rPr lang="fa-IR" sz="2400" dirty="0">
                <a:cs typeface="B Nazanin" panose="00000400000000000000" pitchFamily="2" charset="-78"/>
              </a:rPr>
              <a:t>ناجی ها</a:t>
            </a:r>
          </a:p>
          <a:p>
            <a:pPr algn="r" rtl="1"/>
            <a:r>
              <a:rPr lang="fa-IR" sz="2400" dirty="0">
                <a:cs typeface="B Nazanin" panose="00000400000000000000" pitchFamily="2" charset="-78"/>
              </a:rPr>
              <a:t>مربی</a:t>
            </a:r>
          </a:p>
          <a:p>
            <a:pPr algn="r" rtl="1"/>
            <a:r>
              <a:rPr lang="fa-IR" sz="2400" dirty="0">
                <a:cs typeface="B Nazanin" panose="00000400000000000000" pitchFamily="2" charset="-78"/>
              </a:rPr>
              <a:t>مسئول پذیرش</a:t>
            </a:r>
          </a:p>
          <a:p>
            <a:pPr algn="r" rtl="1"/>
            <a:r>
              <a:rPr lang="fa-IR" sz="2400" dirty="0">
                <a:cs typeface="B Nazanin" panose="00000400000000000000" pitchFamily="2" charset="-78"/>
              </a:rPr>
              <a:t>مسئول لاکرها</a:t>
            </a:r>
          </a:p>
          <a:p>
            <a:pPr algn="r" rtl="1"/>
            <a:r>
              <a:rPr lang="fa-IR" sz="2400" dirty="0">
                <a:cs typeface="B Nazanin" panose="00000400000000000000" pitchFamily="2" charset="-78"/>
              </a:rPr>
              <a:t>مسئولین نظافت</a:t>
            </a:r>
          </a:p>
          <a:p>
            <a:pPr marL="0" indent="0" algn="r" rtl="1">
              <a:buNone/>
            </a:pPr>
            <a:endParaRPr lang="fa-IR" dirty="0">
              <a:cs typeface="B Nazanin" panose="00000400000000000000" pitchFamily="2" charset="-78"/>
            </a:endParaRPr>
          </a:p>
          <a:p>
            <a:pPr marL="0" indent="0" algn="r" rtl="1">
              <a:buNone/>
            </a:pPr>
            <a:endParaRPr lang="fa-IR" dirty="0">
              <a:cs typeface="B Nazanin" panose="00000400000000000000" pitchFamily="2" charset="-78"/>
            </a:endParaRPr>
          </a:p>
          <a:p>
            <a:pPr marL="0" indent="0" algn="just" rtl="1">
              <a:buNone/>
            </a:pPr>
            <a:endParaRPr lang="fa-IR" sz="2400" dirty="0">
              <a:cs typeface="B Nazanin" panose="00000400000000000000" pitchFamily="2" charset="-78"/>
            </a:endParaRPr>
          </a:p>
          <a:p>
            <a:pPr algn="r" rtl="1"/>
            <a:endParaRPr lang="fa-IR" sz="2400" dirty="0">
              <a:cs typeface="B Nazanin" panose="00000400000000000000" pitchFamily="2" charset="-78"/>
            </a:endParaRPr>
          </a:p>
          <a:p>
            <a:pPr algn="r" rtl="1"/>
            <a:endParaRPr lang="fa-IR" sz="2400" dirty="0">
              <a:cs typeface="B Nazanin" panose="00000400000000000000" pitchFamily="2" charset="-78"/>
            </a:endParaRPr>
          </a:p>
        </p:txBody>
      </p:sp>
    </p:spTree>
    <p:extLst>
      <p:ext uri="{BB962C8B-B14F-4D97-AF65-F5344CB8AC3E}">
        <p14:creationId xmlns:p14="http://schemas.microsoft.com/office/powerpoint/2010/main" val="3900168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5750"/>
            <a:ext cx="10515600" cy="6078105"/>
          </a:xfrm>
        </p:spPr>
        <p:txBody>
          <a:bodyPr>
            <a:normAutofit/>
          </a:bodyPr>
          <a:lstStyle/>
          <a:p>
            <a:pPr marL="0" indent="0" algn="r" rtl="1">
              <a:buNone/>
            </a:pPr>
            <a:r>
              <a:rPr lang="fa-IR" sz="3800" dirty="0">
                <a:cs typeface="B Nazanin" panose="00000400000000000000" pitchFamily="2" charset="-78"/>
              </a:rPr>
              <a:t>وظایف مدیران</a:t>
            </a:r>
          </a:p>
          <a:p>
            <a:pPr marL="0" indent="0" algn="r" rtl="1">
              <a:buNone/>
            </a:pPr>
            <a:endParaRPr lang="fa-IR" sz="2400" dirty="0">
              <a:cs typeface="B Nazanin" panose="00000400000000000000" pitchFamily="2" charset="-78"/>
            </a:endParaRPr>
          </a:p>
          <a:p>
            <a:pPr algn="r" rtl="1"/>
            <a:r>
              <a:rPr lang="fa-IR" sz="2400" dirty="0">
                <a:solidFill>
                  <a:srgbClr val="FF0000"/>
                </a:solidFill>
                <a:cs typeface="B Nazanin" panose="00000400000000000000" pitchFamily="2" charset="-78"/>
              </a:rPr>
              <a:t>استخدام منجیان </a:t>
            </a:r>
            <a:r>
              <a:rPr lang="fa-IR" sz="2400" dirty="0">
                <a:cs typeface="B Nazanin" panose="00000400000000000000" pitchFamily="2" charset="-78"/>
              </a:rPr>
              <a:t>ورزیده به تعداد لازم و کافی (مطابق ضوابط فدراسیون).</a:t>
            </a:r>
          </a:p>
          <a:p>
            <a:pPr algn="r" rtl="1"/>
            <a:r>
              <a:rPr lang="fa-IR" sz="2400" dirty="0">
                <a:cs typeface="B Nazanin" panose="00000400000000000000" pitchFamily="2" charset="-78"/>
              </a:rPr>
              <a:t>فراهم کردن و </a:t>
            </a:r>
            <a:r>
              <a:rPr lang="fa-IR" sz="2400" dirty="0">
                <a:solidFill>
                  <a:srgbClr val="FF0000"/>
                </a:solidFill>
                <a:cs typeface="B Nazanin" panose="00000400000000000000" pitchFamily="2" charset="-78"/>
              </a:rPr>
              <a:t>دراختیار گذاردن رختکن ،دوش و اماکن بهداشتی مناسب.</a:t>
            </a:r>
          </a:p>
          <a:p>
            <a:pPr algn="r" rtl="1"/>
            <a:r>
              <a:rPr lang="fa-IR" sz="2400" dirty="0">
                <a:cs typeface="B Nazanin" panose="00000400000000000000" pitchFamily="2" charset="-78"/>
              </a:rPr>
              <a:t>تهیه وسایل وتجهیزات نجات از قبیل : </a:t>
            </a:r>
            <a:r>
              <a:rPr lang="fa-IR" sz="2400" dirty="0">
                <a:solidFill>
                  <a:srgbClr val="FF0000"/>
                </a:solidFill>
                <a:cs typeface="B Nazanin" panose="00000400000000000000" pitchFamily="2" charset="-78"/>
              </a:rPr>
              <a:t>گوی شناور،حلقه ،میله و توپ نجات </a:t>
            </a:r>
            <a:r>
              <a:rPr lang="fa-IR" sz="2400" dirty="0">
                <a:cs typeface="B Nazanin" panose="00000400000000000000" pitchFamily="2" charset="-78"/>
              </a:rPr>
              <a:t>و غیره و همچنین قایق برای طرح دریا(مطابق معیارهای فدراسیون نجات غریق).</a:t>
            </a:r>
          </a:p>
          <a:p>
            <a:pPr algn="r" rtl="1"/>
            <a:r>
              <a:rPr lang="fa-IR" sz="2400" dirty="0">
                <a:cs typeface="B Nazanin" panose="00000400000000000000" pitchFamily="2" charset="-78"/>
              </a:rPr>
              <a:t>فراهم کردن اطاق مخصوص،صندلی (سکوی دیده بانی</a:t>
            </a:r>
            <a:r>
              <a:rPr lang="fa-IR" sz="2400" dirty="0">
                <a:solidFill>
                  <a:srgbClr val="FF0000"/>
                </a:solidFill>
                <a:cs typeface="B Nazanin" panose="00000400000000000000" pitchFamily="2" charset="-78"/>
              </a:rPr>
              <a:t>) منجیان </a:t>
            </a:r>
            <a:r>
              <a:rPr lang="fa-IR" sz="2400" dirty="0">
                <a:cs typeface="B Nazanin" panose="00000400000000000000" pitchFamily="2" charset="-78"/>
              </a:rPr>
              <a:t>(ارتفاع سکوحداقل </a:t>
            </a:r>
            <a:r>
              <a:rPr lang="fa-IR" sz="2400" dirty="0" smtClean="0">
                <a:cs typeface="B Nazanin" panose="00000400000000000000" pitchFamily="2" charset="-78"/>
              </a:rPr>
              <a:t>1/5 </a:t>
            </a:r>
            <a:r>
              <a:rPr lang="fa-IR" sz="2400" dirty="0">
                <a:cs typeface="B Nazanin" panose="00000400000000000000" pitchFamily="2" charset="-78"/>
              </a:rPr>
              <a:t>متر) و سایر وسایل مورد نیاز آنان در امر حراست و نجات.</a:t>
            </a:r>
          </a:p>
          <a:p>
            <a:pPr algn="r" rtl="1"/>
            <a:r>
              <a:rPr lang="fa-IR" sz="2400" dirty="0">
                <a:cs typeface="B Nazanin" panose="00000400000000000000" pitchFamily="2" charset="-78"/>
              </a:rPr>
              <a:t>تهیه و تنظیم و نگهداری </a:t>
            </a:r>
            <a:r>
              <a:rPr lang="fa-IR" sz="2400" dirty="0">
                <a:solidFill>
                  <a:srgbClr val="FF0000"/>
                </a:solidFill>
                <a:cs typeface="B Nazanin" panose="00000400000000000000" pitchFamily="2" charset="-78"/>
              </a:rPr>
              <a:t>پرونده منجیان غریق </a:t>
            </a:r>
            <a:r>
              <a:rPr lang="fa-IR" sz="2400" dirty="0">
                <a:cs typeface="B Nazanin" panose="00000400000000000000" pitchFamily="2" charset="-78"/>
              </a:rPr>
              <a:t>شامل : رونوشتهای قرارداد،برگه های شناسایی و آمادگی منجیان غریق به منظورارائه به بازرسان فدراسیون و یا هیاتها نجات غریق.</a:t>
            </a:r>
          </a:p>
          <a:p>
            <a:pPr algn="r" rtl="1"/>
            <a:r>
              <a:rPr lang="fa-IR" sz="2400" dirty="0">
                <a:cs typeface="B Nazanin" panose="00000400000000000000" pitchFamily="2" charset="-78"/>
              </a:rPr>
              <a:t>همکاری و هماهنگی با هیات نجات غریق محل در خصوص انتخاب منجی غریق ورزیده و کارآمد و همکاری با </a:t>
            </a:r>
          </a:p>
          <a:p>
            <a:pPr algn="r" rtl="1"/>
            <a:r>
              <a:rPr lang="fa-IR" sz="2400" dirty="0">
                <a:cs typeface="B Nazanin" panose="00000400000000000000" pitchFamily="2" charset="-78"/>
              </a:rPr>
              <a:t>بازرسان فدراسیون و هیات نجات غریق. مدیران اماکن شنا می توانند به منظور مراقبت بیشتر از شناگران سوای بکارگیری تعداد مناسب منجیان غریق درجه یک و دو مطابق ضوابط فدراسیون از خدمات کمک منجیان نیز بهره مند شوند.</a:t>
            </a:r>
          </a:p>
        </p:txBody>
      </p:sp>
    </p:spTree>
    <p:extLst>
      <p:ext uri="{BB962C8B-B14F-4D97-AF65-F5344CB8AC3E}">
        <p14:creationId xmlns:p14="http://schemas.microsoft.com/office/powerpoint/2010/main" val="4130412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76793"/>
            <a:ext cx="10515600" cy="5000170"/>
          </a:xfrm>
        </p:spPr>
        <p:txBody>
          <a:bodyPr>
            <a:normAutofit/>
          </a:bodyPr>
          <a:lstStyle/>
          <a:p>
            <a:pPr algn="r" rtl="1"/>
            <a:endParaRPr lang="fa-IR" sz="2400" dirty="0">
              <a:cs typeface="B Nazanin" panose="00000400000000000000" pitchFamily="2" charset="-78"/>
            </a:endParaRPr>
          </a:p>
          <a:p>
            <a:pPr algn="r" rtl="1"/>
            <a:r>
              <a:rPr lang="fa-IR" sz="2400" dirty="0">
                <a:solidFill>
                  <a:srgbClr val="FF0000"/>
                </a:solidFill>
                <a:cs typeface="B Nazanin" panose="00000400000000000000" pitchFamily="2" charset="-78"/>
              </a:rPr>
              <a:t>بیمه کردن مکان آبی </a:t>
            </a:r>
            <a:r>
              <a:rPr lang="fa-IR" sz="2400" dirty="0">
                <a:cs typeface="B Nazanin" panose="00000400000000000000" pitchFamily="2" charset="-78"/>
              </a:rPr>
              <a:t>مورد تصدی (استخر یا ایستگاه ساحلی ،طرح دریا) توسط یکی از شرکتهای بیمه طبق شیوه نامه مصوب سازمان تربیت بدنی مبنی بر اجباری بودن امر بیمه شناگران و منجیان غریق در اماکن شنا.</a:t>
            </a:r>
          </a:p>
          <a:p>
            <a:pPr algn="r" rtl="1"/>
            <a:r>
              <a:rPr lang="fa-IR" sz="2400" dirty="0">
                <a:cs typeface="B Nazanin" panose="00000400000000000000" pitchFamily="2" charset="-78"/>
              </a:rPr>
              <a:t>تهیه و نصب تابلوی اعلانات و درج ساعات کار مکان ورزشهای آبی ،قیمت بلیط ورودی ،نصب بخشنامه ها، اطلاعیه ها و غیره از آن.</a:t>
            </a:r>
          </a:p>
          <a:p>
            <a:pPr algn="r" rtl="1"/>
            <a:r>
              <a:rPr lang="fa-IR" sz="2400" dirty="0">
                <a:cs typeface="B Nazanin" panose="00000400000000000000" pitchFamily="2" charset="-78"/>
              </a:rPr>
              <a:t>تهیه فهرست اسامی ،تلفن و نشانی نزدیکترین مراکز : پزشکی و درمانی ،آتش نشانی ،تربیت بدنی ،هیات نجات غریق و مراکز نیروی انتظامی</a:t>
            </a:r>
          </a:p>
          <a:p>
            <a:pPr algn="r" rtl="1"/>
            <a:r>
              <a:rPr lang="fa-IR" sz="2400" dirty="0">
                <a:cs typeface="B Nazanin" panose="00000400000000000000" pitchFamily="2" charset="-78"/>
              </a:rPr>
              <a:t>برقراری نظم و امنیت در مکان مورد تصدی، کنترل کیفیت و بهداشت آب و ساختمان ،همچنین درج عمق آب ،هشدارها و توصیه های ایمنی در اطراف مکان آبی که کاملا" قابل دید و رویت استفاده کنندگان باشد.</a:t>
            </a:r>
          </a:p>
          <a:p>
            <a:pPr algn="r" rtl="1"/>
            <a:r>
              <a:rPr lang="fa-IR" sz="2400" dirty="0">
                <a:cs typeface="B Nazanin" panose="00000400000000000000" pitchFamily="2" charset="-78"/>
              </a:rPr>
              <a:t>برقراری امکانات رفاهی و معیشتی منجیان غریق براساس مقررات و قوانین جاری وزارت کار و اموراجتماعی.</a:t>
            </a:r>
          </a:p>
        </p:txBody>
      </p:sp>
    </p:spTree>
    <p:extLst>
      <p:ext uri="{BB962C8B-B14F-4D97-AF65-F5344CB8AC3E}">
        <p14:creationId xmlns:p14="http://schemas.microsoft.com/office/powerpoint/2010/main" val="2769828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075" y="322216"/>
            <a:ext cx="11796764" cy="6159159"/>
          </a:xfrm>
        </p:spPr>
        <p:txBody>
          <a:bodyPr>
            <a:normAutofit/>
          </a:bodyPr>
          <a:lstStyle/>
          <a:p>
            <a:pPr marL="0" indent="0" algn="r" rtl="1">
              <a:buNone/>
            </a:pPr>
            <a:endParaRPr lang="fa-IR" dirty="0">
              <a:cs typeface="B Nazanin" panose="00000400000000000000" pitchFamily="2" charset="-78"/>
            </a:endParaRPr>
          </a:p>
          <a:p>
            <a:pPr marL="0" indent="0" algn="r" rtl="1">
              <a:buNone/>
            </a:pPr>
            <a:endParaRPr lang="fa-IR" dirty="0">
              <a:cs typeface="B Nazanin" panose="00000400000000000000" pitchFamily="2" charset="-78"/>
            </a:endParaRPr>
          </a:p>
          <a:p>
            <a:pPr marL="0" indent="0" algn="r" rtl="1">
              <a:buNone/>
            </a:pPr>
            <a:r>
              <a:rPr lang="fa-IR" sz="2400" b="1" dirty="0">
                <a:cs typeface="B Nazanin" panose="00000400000000000000" pitchFamily="2" charset="-78"/>
              </a:rPr>
              <a:t>استخرهای مسابقات</a:t>
            </a:r>
            <a:r>
              <a:rPr lang="fa-IR" sz="2400" dirty="0">
                <a:cs typeface="B Nazanin" panose="00000400000000000000" pitchFamily="2" charset="-78"/>
              </a:rPr>
              <a:t>:</a:t>
            </a:r>
          </a:p>
          <a:p>
            <a:pPr marL="0" indent="0" algn="r" rtl="1">
              <a:buNone/>
            </a:pPr>
            <a:r>
              <a:rPr lang="fa-IR" sz="2400" dirty="0">
                <a:cs typeface="B Nazanin" panose="00000400000000000000" pitchFamily="2" charset="-78"/>
              </a:rPr>
              <a:t> طول اینگونه استخرها ۳۳/۳۳ متر، ۲۵ متر، ۵۰ متر و عرض آن ۱۰الی ۲۱ متر متغیر است. عمق آن ها كمتر از ۸۰/1 متر نیست. </a:t>
            </a:r>
          </a:p>
          <a:p>
            <a:pPr marL="0" indent="0" algn="r" rtl="1">
              <a:buNone/>
            </a:pPr>
            <a:r>
              <a:rPr lang="fa-IR" sz="2400" dirty="0">
                <a:cs typeface="B Nazanin" panose="00000400000000000000" pitchFamily="2" charset="-78"/>
              </a:rPr>
              <a:t>در ضلع عرض استخر سكوهایی نصب می شود كه به عنوان سكوی استارت مورد استفاده شناگران است. این سكوها به ابعاد ۵۰*۵۰ سانتی متر با شیب ۱۰ سانت بصورت ثابت یا سیار نصب می شوند و ارتفاع تا سطح آب باید بین ۵۰تا ۷۰ سانت باشد. دستگیره های كرال پشت باید به گونهای به سكوها وصل باشند كه در ارتفاع ۳۰تا ۶۰ سانتی متر قرار گرفته و جلوتر از دیواره استخر نباشد. </a:t>
            </a:r>
          </a:p>
          <a:p>
            <a:pPr marL="0" indent="0" algn="r" rtl="1">
              <a:buNone/>
            </a:pPr>
            <a:r>
              <a:rPr lang="fa-IR" sz="2400" dirty="0">
                <a:cs typeface="B Nazanin" panose="00000400000000000000" pitchFamily="2" charset="-78"/>
              </a:rPr>
              <a:t>هر چهار طرف سكوها باید شماره گذاری شود و شماره ها به گونه ای نصب می شوند كه اگر پشت به سكوها بایستیم سكوی شماره ۱ در طرف راست و شماره ۲ بعد از آن و سایر سکوها به همین ترتیب شماره گذاری خواهد شد.</a:t>
            </a:r>
          </a:p>
          <a:p>
            <a:pPr marL="0" indent="0" algn="r" rtl="1">
              <a:buNone/>
            </a:pPr>
            <a:r>
              <a:rPr lang="fa-IR" sz="2400" dirty="0">
                <a:cs typeface="B Nazanin" panose="00000400000000000000" pitchFamily="2" charset="-78"/>
              </a:rPr>
              <a:t>تعداد خطوط شنا (لاین) بسته به عرض استخر بین ۶ تا ۸ خط متغیر است. این خطوط بوسیله طنابی كه از دو طرف با قلابهایی به دیواره استخر وصل هستند، در طول استخر كشیده می شوند. در روی طناب ها در قسمت انتهایی اجسامی شناور رنگ وجود دارند که رنگ آن ها با رنگ سایر قسمت ها متفاوت است. </a:t>
            </a:r>
          </a:p>
          <a:p>
            <a:pPr algn="r" rtl="1"/>
            <a:endParaRPr lang="fa-IR" sz="2400" dirty="0">
              <a:cs typeface="B Nazanin" panose="00000400000000000000" pitchFamily="2" charset="-78"/>
            </a:endParaRPr>
          </a:p>
          <a:p>
            <a:pPr marL="0" indent="0" algn="r" rtl="1">
              <a:buNone/>
            </a:pPr>
            <a:endParaRPr lang="fa-IR" sz="2400" dirty="0">
              <a:cs typeface="B Nazanin" panose="00000400000000000000" pitchFamily="2" charset="-78"/>
            </a:endParaRPr>
          </a:p>
          <a:p>
            <a:pPr marL="0" indent="0" algn="r" rtl="1">
              <a:buNone/>
            </a:pPr>
            <a:endParaRPr lang="fa-IR" dirty="0">
              <a:cs typeface="B Nazanin" panose="00000400000000000000" pitchFamily="2" charset="-78"/>
            </a:endParaRPr>
          </a:p>
          <a:p>
            <a:pPr marL="0" indent="0" algn="r" rtl="1">
              <a:buNone/>
            </a:pPr>
            <a:endParaRPr lang="fa-IR" dirty="0">
              <a:cs typeface="B Nazanin" panose="00000400000000000000" pitchFamily="2" charset="-78"/>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982123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8000"/>
            <a:ext cx="10515600" cy="5668963"/>
          </a:xfrm>
        </p:spPr>
        <p:txBody>
          <a:bodyPr>
            <a:normAutofit fontScale="92500" lnSpcReduction="20000"/>
          </a:bodyPr>
          <a:lstStyle/>
          <a:p>
            <a:pPr marL="0" indent="0" algn="just" rtl="1">
              <a:buNone/>
            </a:pPr>
            <a:r>
              <a:rPr lang="fa-IR" sz="3800" dirty="0">
                <a:cs typeface="B Nazanin" panose="00000400000000000000" pitchFamily="2" charset="-78"/>
              </a:rPr>
              <a:t>وظایف سرمنجی</a:t>
            </a:r>
          </a:p>
          <a:p>
            <a:pPr marL="0" indent="0" algn="just" rtl="1">
              <a:buNone/>
            </a:pPr>
            <a:endParaRPr lang="fa-IR" sz="2400" dirty="0">
              <a:cs typeface="B Nazanin" panose="00000400000000000000" pitchFamily="2" charset="-78"/>
            </a:endParaRPr>
          </a:p>
          <a:p>
            <a:pPr algn="just" rtl="1"/>
            <a:r>
              <a:rPr lang="fa-IR" sz="2400" dirty="0">
                <a:solidFill>
                  <a:srgbClr val="FF0000"/>
                </a:solidFill>
                <a:cs typeface="B Nazanin" panose="00000400000000000000" pitchFamily="2" charset="-78"/>
              </a:rPr>
              <a:t>سرمنجی مسئول برقراری هماهنگی بین مدیریت مکان شنا و سایر منجیان غریق </a:t>
            </a:r>
            <a:r>
              <a:rPr lang="fa-IR" sz="2400" dirty="0">
                <a:cs typeface="B Nazanin" panose="00000400000000000000" pitchFamily="2" charset="-78"/>
              </a:rPr>
              <a:t>و بطور کلی مدیریت و سرپرستی منجیان و امور نجات غریق در اماکن شنا و ورزش های آبی است.</a:t>
            </a:r>
          </a:p>
          <a:p>
            <a:pPr algn="just" rtl="1"/>
            <a:endParaRPr lang="fa-IR" sz="2400" dirty="0">
              <a:cs typeface="B Nazanin" panose="00000400000000000000" pitchFamily="2" charset="-78"/>
            </a:endParaRPr>
          </a:p>
          <a:p>
            <a:pPr algn="just" rtl="1"/>
            <a:r>
              <a:rPr lang="fa-IR" sz="2400" dirty="0">
                <a:solidFill>
                  <a:srgbClr val="FF0000"/>
                </a:solidFill>
                <a:cs typeface="B Nazanin" panose="00000400000000000000" pitchFamily="2" charset="-78"/>
              </a:rPr>
              <a:t>ثبت وقایع روزانه و رخدادهای </a:t>
            </a:r>
            <a:r>
              <a:rPr lang="fa-IR" sz="2400" dirty="0">
                <a:cs typeface="B Nazanin" panose="00000400000000000000" pitchFamily="2" charset="-78"/>
              </a:rPr>
              <a:t>مکان شنا در دفتری که بدین منظور تهیه می نماید.</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همکاری صمیمانه با مدیریت مکان شنا برای رفع مشکلات و نواقص موجود در امر نجات غریق در مکان شنا و ورزش های آبی(درصورت عدم رسیدگی مدیریت برای رفع نواقص،سرمنجی موظف است موضوع را بصورت کتبی به هیات نجات غریق محل گزارش کند).</a:t>
            </a:r>
          </a:p>
          <a:p>
            <a:pPr marL="0" indent="0" algn="just" rtl="1">
              <a:buNone/>
            </a:pPr>
            <a:endParaRPr lang="fa-IR" sz="2400" dirty="0">
              <a:cs typeface="B Nazanin" panose="00000400000000000000" pitchFamily="2" charset="-78"/>
            </a:endParaRPr>
          </a:p>
          <a:p>
            <a:pPr algn="just" rtl="1"/>
            <a:r>
              <a:rPr lang="fa-IR" sz="2400" dirty="0">
                <a:solidFill>
                  <a:srgbClr val="FF0000"/>
                </a:solidFill>
                <a:cs typeface="B Nazanin" panose="00000400000000000000" pitchFamily="2" charset="-78"/>
              </a:rPr>
              <a:t>برگزاری تمرین های منظم شناهای قدرتی و سرعتی و عملیات نجات و حیات بخشی برای منجیان </a:t>
            </a:r>
            <a:r>
              <a:rPr lang="fa-IR" sz="2400" dirty="0">
                <a:cs typeface="B Nazanin" panose="00000400000000000000" pitchFamily="2" charset="-78"/>
              </a:rPr>
              <a:t>تحت امر بمنظور حفظ آمادگی خدمتی و ارتقاء روحیه آنان.</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تهیه و تنظیم گزارش حادثه احتمالی غریق دادن و یا سایر حوادث در مکان شنای تحت نظارت به هیات نجات غریق محل و همکاری با بازرسان فدراسیون یا هیات های نجات غریق.</a:t>
            </a:r>
            <a:endParaRPr lang="en-US" sz="2400" dirty="0">
              <a:cs typeface="B Nazanin" panose="00000400000000000000" pitchFamily="2" charset="-78"/>
            </a:endParaRPr>
          </a:p>
        </p:txBody>
      </p:sp>
    </p:spTree>
    <p:extLst>
      <p:ext uri="{BB962C8B-B14F-4D97-AF65-F5344CB8AC3E}">
        <p14:creationId xmlns:p14="http://schemas.microsoft.com/office/powerpoint/2010/main" val="5570066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0200"/>
            <a:ext cx="10515600" cy="6460067"/>
          </a:xfrm>
        </p:spPr>
        <p:txBody>
          <a:bodyPr>
            <a:normAutofit fontScale="92500"/>
          </a:bodyPr>
          <a:lstStyle/>
          <a:p>
            <a:pPr marL="0" indent="0" algn="just" rtl="1">
              <a:buNone/>
            </a:pPr>
            <a:r>
              <a:rPr lang="fa-IR" sz="3800" dirty="0">
                <a:cs typeface="B Nazanin" panose="00000400000000000000" pitchFamily="2" charset="-78"/>
              </a:rPr>
              <a:t>وظایف ناجیان غریق</a:t>
            </a:r>
          </a:p>
          <a:p>
            <a:pPr marL="0" indent="0" algn="just" rtl="1">
              <a:buNone/>
            </a:pPr>
            <a:endParaRPr lang="fa-IR" sz="2400" dirty="0">
              <a:cs typeface="B Nazanin" panose="00000400000000000000" pitchFamily="2" charset="-78"/>
            </a:endParaRPr>
          </a:p>
          <a:p>
            <a:pPr algn="just" rtl="1"/>
            <a:r>
              <a:rPr lang="fa-IR" sz="2400" dirty="0">
                <a:solidFill>
                  <a:srgbClr val="FF0000"/>
                </a:solidFill>
                <a:cs typeface="B Nazanin" panose="00000400000000000000" pitchFamily="2" charset="-78"/>
              </a:rPr>
              <a:t>پانزده دقیقه قبل از ورود شناگران </a:t>
            </a:r>
            <a:r>
              <a:rPr lang="fa-IR" sz="2400" dirty="0">
                <a:cs typeface="B Nazanin" panose="00000400000000000000" pitchFamily="2" charset="-78"/>
              </a:rPr>
              <a:t>به محوطه شنا یا زودتر از آن در محل کار و ملبس به لباس مخصوص منجیان غریق ،حضور داشته باشد.</a:t>
            </a:r>
          </a:p>
          <a:p>
            <a:pPr algn="just" rtl="1"/>
            <a:endParaRPr lang="fa-IR" sz="2400" dirty="0">
              <a:cs typeface="B Nazanin" panose="00000400000000000000" pitchFamily="2" charset="-78"/>
            </a:endParaRPr>
          </a:p>
          <a:p>
            <a:pPr algn="just" rtl="1"/>
            <a:r>
              <a:rPr lang="fa-IR" sz="2400" dirty="0">
                <a:solidFill>
                  <a:srgbClr val="FF0000"/>
                </a:solidFill>
                <a:cs typeface="B Nazanin" panose="00000400000000000000" pitchFamily="2" charset="-78"/>
              </a:rPr>
              <a:t>بازدید از عمق و کف آب </a:t>
            </a:r>
            <a:r>
              <a:rPr lang="fa-IR" sz="2400" dirty="0">
                <a:cs typeface="B Nazanin" panose="00000400000000000000" pitchFamily="2" charset="-78"/>
              </a:rPr>
              <a:t>قبل و بعد از وقت شنا و به تناوب در اوقات شنا</a:t>
            </a:r>
          </a:p>
          <a:p>
            <a:pPr algn="just" rtl="1"/>
            <a:endParaRPr lang="fa-IR" sz="2400" dirty="0">
              <a:cs typeface="B Nazanin" panose="00000400000000000000" pitchFamily="2" charset="-78"/>
            </a:endParaRPr>
          </a:p>
          <a:p>
            <a:pPr algn="just" rtl="1"/>
            <a:r>
              <a:rPr lang="fa-IR" sz="2400" dirty="0">
                <a:solidFill>
                  <a:srgbClr val="FF0000"/>
                </a:solidFill>
                <a:cs typeface="B Nazanin" panose="00000400000000000000" pitchFamily="2" charset="-78"/>
              </a:rPr>
              <a:t>از ترک محل کار در زمان ایفای وظیفه خودداری </a:t>
            </a:r>
            <a:r>
              <a:rPr lang="fa-IR" sz="2400" dirty="0">
                <a:cs typeface="B Nazanin" panose="00000400000000000000" pitchFamily="2" charset="-78"/>
              </a:rPr>
              <a:t>کند و چنانچه ناگزیر به ترک آن باشد،باید سرمنجی یا در غیاب او نزدیکترین منجی را از غیبت خود مطلع سازد تا از محوطه شنای تحت نظارت وی مراقبت شود.</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جستجوی فردی که در مکان شنا گم شده است – با خارج کردن شناگران از آب و بازدید دقیق از نقاط عمیق آب</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در موارد اضطراری عدم حضور خود را در محل کار بهر نحو قبل از ساعت شروع کار به اطلاع مدیر یا سرمنجی برساند.</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مشخص کردن محدوده شنا و </a:t>
            </a:r>
            <a:r>
              <a:rPr lang="fa-IR" sz="2400" dirty="0" smtClean="0">
                <a:cs typeface="B Nazanin" panose="00000400000000000000" pitchFamily="2" charset="-78"/>
              </a:rPr>
              <a:t>حدفاصل </a:t>
            </a:r>
            <a:r>
              <a:rPr lang="fa-IR" sz="2400" dirty="0">
                <a:cs typeface="B Nazanin" panose="00000400000000000000" pitchFamily="2" charset="-78"/>
              </a:rPr>
              <a:t>قسمت عمیق و کم عمق در اماکن آبی</a:t>
            </a:r>
          </a:p>
          <a:p>
            <a:pPr marL="0" indent="0" algn="just" rtl="1">
              <a:buNone/>
            </a:pPr>
            <a:endParaRPr lang="fa-IR" sz="2400" dirty="0">
              <a:cs typeface="B Nazanin" panose="00000400000000000000" pitchFamily="2" charset="-78"/>
            </a:endParaRPr>
          </a:p>
          <a:p>
            <a:pPr marL="0" indent="0" algn="just" rtl="1">
              <a:buNone/>
            </a:pPr>
            <a:endParaRPr lang="fa-IR" sz="2400" dirty="0">
              <a:cs typeface="B Nazanin" panose="00000400000000000000" pitchFamily="2" charset="-78"/>
            </a:endParaRPr>
          </a:p>
          <a:p>
            <a:pPr marL="0" indent="0" algn="just" rtl="1">
              <a:buNone/>
            </a:pPr>
            <a:endParaRPr lang="fa-IR" sz="2400" dirty="0">
              <a:cs typeface="B Nazanin" panose="00000400000000000000" pitchFamily="2" charset="-78"/>
            </a:endParaRPr>
          </a:p>
          <a:p>
            <a:pPr marL="0" indent="0" algn="just" rtl="1">
              <a:buNone/>
            </a:pPr>
            <a:endParaRPr lang="en-US" sz="2400" dirty="0">
              <a:cs typeface="B Nazanin" panose="00000400000000000000" pitchFamily="2" charset="-78"/>
            </a:endParaRPr>
          </a:p>
        </p:txBody>
      </p:sp>
    </p:spTree>
    <p:extLst>
      <p:ext uri="{BB962C8B-B14F-4D97-AF65-F5344CB8AC3E}">
        <p14:creationId xmlns:p14="http://schemas.microsoft.com/office/powerpoint/2010/main" val="10202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6063"/>
            <a:ext cx="10515600" cy="4880900"/>
          </a:xfrm>
        </p:spPr>
        <p:txBody>
          <a:bodyPr/>
          <a:lstStyle/>
          <a:p>
            <a:pPr algn="just" rtl="1"/>
            <a:r>
              <a:rPr lang="fa-IR" sz="2400" dirty="0">
                <a:solidFill>
                  <a:srgbClr val="FF0000"/>
                </a:solidFill>
                <a:cs typeface="B Nazanin" panose="00000400000000000000" pitchFamily="2" charset="-78"/>
              </a:rPr>
              <a:t>عدم تعلیم فنون شنا و نجات غریق </a:t>
            </a:r>
            <a:r>
              <a:rPr lang="fa-IR" sz="2400" dirty="0">
                <a:cs typeface="B Nazanin" panose="00000400000000000000" pitchFamily="2" charset="-78"/>
              </a:rPr>
              <a:t>بصورت خصوصی در اوقات کاری</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عدم توجه به مسائل جنبی و انحرافی در حین دیده بانی و مراقبت</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تدوین و ارائه گزارش روزانه عملکرد</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چنانچه منجی غریق به هر دلیلی مایل به ادامه همکاری با مدیریت مکان شنا و ورزش های آبی نباشد باید مطابق </a:t>
            </a:r>
            <a:r>
              <a:rPr lang="fa-IR" sz="2400" dirty="0">
                <a:solidFill>
                  <a:srgbClr val="FF0000"/>
                </a:solidFill>
                <a:cs typeface="B Nazanin" panose="00000400000000000000" pitchFamily="2" charset="-78"/>
              </a:rPr>
              <a:t>مفاد مندرج در قرارداد عمل </a:t>
            </a:r>
            <a:r>
              <a:rPr lang="fa-IR" sz="2400" dirty="0">
                <a:cs typeface="B Nazanin" panose="00000400000000000000" pitchFamily="2" charset="-78"/>
              </a:rPr>
              <a:t>نماید و در صورتی که در قرارداد چنین امری پیش بینی نشده باشد ضروری است هفتاد و دو ساعت قبل از ترک خدمت ضمن هماهنگی با سرمنجی درخواست خود را کتبا" به مدیریت مکان شنا و هیات نجات غریق محل خدمت تسلیم کند، در غیر اینصورت بر اساس شکایت مدیر و موضوع ترک خدمت در کمیسیون فنی و انضباطی هیات نجات غریق بررسی می شود و پس از تصمیم مقتضی تنبیهات انضباطی صورت خواهد گرفت.</a:t>
            </a:r>
          </a:p>
        </p:txBody>
      </p:sp>
    </p:spTree>
    <p:extLst>
      <p:ext uri="{BB962C8B-B14F-4D97-AF65-F5344CB8AC3E}">
        <p14:creationId xmlns:p14="http://schemas.microsoft.com/office/powerpoint/2010/main" val="33806297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6063"/>
            <a:ext cx="10515600" cy="4880900"/>
          </a:xfrm>
        </p:spPr>
        <p:txBody>
          <a:bodyPr/>
          <a:lstStyle/>
          <a:p>
            <a:pPr algn="just" rtl="1"/>
            <a:r>
              <a:rPr lang="fa-IR" sz="2400" dirty="0">
                <a:cs typeface="B Nazanin" panose="00000400000000000000" pitchFamily="2" charset="-78"/>
              </a:rPr>
              <a:t>در ساعات ایفای وظیفه به هر علتی (کدر بودن آب، شلوغی بیش از حد مکان شنا، کمبود منجی و غیره) مجاز به ترک محل کارخود نیست.</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منجیان غریق درجه یک با صوابدید مدیریت مکان آبی نسبت به برگزاری دوره های آموزش جمعی شنا و مقدمات نجات غریق درجه دو و درجه یک اقدام نمایند.</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منجی غریق فعال در ساعات کاری مسئول حفظ جان شناگران در محدوده آبی تحت نظارت و مراقبت خود است و مسئولیتی در قبال رخداد حوادث احتمالی در غیر از ساعات کاری و خارج از محدوده تحت نظارت و همچنین مصدوم شدن شناگران به دلیل برق گرفتگی ، شیرجه زدن در نقاط کم عمق آب و زمین خوردن آنان بجهت دویدن،شوخی کردن در اطراف استخر یا هرگونه حوادث احتمالی دیگر در سایر نقاط استخر یا مکان آبی ، ندارد. ضروری است منجیان غریق با همکاری مدیریت مجموعه به هر طریق ممکن نسبت به رخداد حوادث مزبور اقدامات پیشگیرانه معمول دارند.</a:t>
            </a:r>
            <a:endParaRPr lang="en-US" sz="2400" dirty="0">
              <a:cs typeface="B Nazanin" panose="00000400000000000000" pitchFamily="2" charset="-78"/>
            </a:endParaRPr>
          </a:p>
        </p:txBody>
      </p:sp>
    </p:spTree>
    <p:extLst>
      <p:ext uri="{BB962C8B-B14F-4D97-AF65-F5344CB8AC3E}">
        <p14:creationId xmlns:p14="http://schemas.microsoft.com/office/powerpoint/2010/main" val="18402255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1600"/>
            <a:ext cx="10515600" cy="6075363"/>
          </a:xfrm>
        </p:spPr>
        <p:txBody>
          <a:bodyPr>
            <a:normAutofit fontScale="92500" lnSpcReduction="10000"/>
          </a:bodyPr>
          <a:lstStyle/>
          <a:p>
            <a:pPr marL="0" indent="0" algn="just" rtl="1">
              <a:buNone/>
            </a:pPr>
            <a:r>
              <a:rPr lang="fa-IR" sz="3800" dirty="0">
                <a:cs typeface="B Nazanin" panose="00000400000000000000" pitchFamily="2" charset="-78"/>
              </a:rPr>
              <a:t>منشور اخلاقی منجیان غریق</a:t>
            </a:r>
          </a:p>
          <a:p>
            <a:pPr marL="0" indent="0" algn="just" rtl="1">
              <a:buNone/>
            </a:pPr>
            <a:endParaRPr lang="fa-IR" sz="2400" dirty="0">
              <a:cs typeface="B Nazanin" panose="00000400000000000000" pitchFamily="2" charset="-78"/>
            </a:endParaRPr>
          </a:p>
          <a:p>
            <a:pPr marL="0" indent="0" algn="just" rtl="1">
              <a:buNone/>
            </a:pPr>
            <a:r>
              <a:rPr lang="fa-IR" sz="2400" dirty="0">
                <a:cs typeface="B Nazanin" panose="00000400000000000000" pitchFamily="2" charset="-78"/>
              </a:rPr>
              <a:t>خداوند تبارک و تعالی در آیۀ 36 سورۀ مبارکۀ مائده می فرماید " هرکس انسانی را از مرگ نجات دهد گویا جهانی را نجات داده است " .</a:t>
            </a:r>
          </a:p>
          <a:p>
            <a:pPr marL="0" indent="0" algn="just" rtl="1">
              <a:buNone/>
            </a:pPr>
            <a:r>
              <a:rPr lang="fa-IR" sz="2400" dirty="0">
                <a:cs typeface="B Nazanin" panose="00000400000000000000" pitchFamily="2" charset="-78"/>
              </a:rPr>
              <a:t>پیامبر اکرم صلی الله علیه و آله می فرماید " معلمی کار انبیاست " .</a:t>
            </a:r>
          </a:p>
          <a:p>
            <a:pPr marL="0" indent="0" algn="just" rtl="1">
              <a:buNone/>
            </a:pPr>
            <a:r>
              <a:rPr lang="fa-IR" sz="2400" dirty="0">
                <a:cs typeface="B Nazanin" panose="00000400000000000000" pitchFamily="2" charset="-78"/>
              </a:rPr>
              <a:t>کار امداد و نجات با جایگاه خاصی که دارد، کاری است خدایی . جوانانی که دوره های نجات غریق و دیگر رشته های امداد و نجات را می گذرانند و خود را برای نجات جان انسانها آماده می کنند ، میزان زندگی خود را پیمان مبارک با عشق قرار می دهند . به طور طبیعی کسانی که به این حرفه روی می آورند به اخلاق حسنه و روحیۀ پهلوانی اعتقاد راسخ دارند .</a:t>
            </a:r>
          </a:p>
          <a:p>
            <a:pPr marL="0" indent="0" algn="just" rtl="1">
              <a:buNone/>
            </a:pPr>
            <a:r>
              <a:rPr lang="fa-IR" sz="2400" dirty="0">
                <a:cs typeface="B Nazanin" panose="00000400000000000000" pitchFamily="2" charset="-78"/>
              </a:rPr>
              <a:t>· محورهای منشور اخلاقی :</a:t>
            </a:r>
          </a:p>
          <a:p>
            <a:pPr marL="0" indent="0" algn="just" rtl="1">
              <a:buNone/>
            </a:pPr>
            <a:r>
              <a:rPr lang="fa-IR" sz="2400" dirty="0">
                <a:cs typeface="B Nazanin" panose="00000400000000000000" pitchFamily="2" charset="-78"/>
              </a:rPr>
              <a:t>1- نظم و انضباط در محل کار</a:t>
            </a:r>
          </a:p>
          <a:p>
            <a:pPr marL="0" indent="0" algn="just" rtl="1">
              <a:buNone/>
            </a:pPr>
            <a:r>
              <a:rPr lang="fa-IR" sz="2400" dirty="0">
                <a:cs typeface="B Nazanin" panose="00000400000000000000" pitchFamily="2" charset="-78"/>
              </a:rPr>
              <a:t>2- آراستگی ظاهری</a:t>
            </a:r>
          </a:p>
          <a:p>
            <a:pPr marL="0" indent="0" algn="just" rtl="1">
              <a:buNone/>
            </a:pPr>
            <a:r>
              <a:rPr lang="fa-IR" sz="2400" dirty="0">
                <a:cs typeface="B Nazanin" panose="00000400000000000000" pitchFamily="2" charset="-78"/>
              </a:rPr>
              <a:t>3- وقت شناسی</a:t>
            </a:r>
          </a:p>
          <a:p>
            <a:pPr marL="0" indent="0" algn="just" rtl="1">
              <a:buNone/>
            </a:pPr>
            <a:r>
              <a:rPr lang="fa-IR" sz="2400" dirty="0">
                <a:cs typeface="B Nazanin" panose="00000400000000000000" pitchFamily="2" charset="-78"/>
              </a:rPr>
              <a:t>4- رعایت ادب و اخلاق در محل کار</a:t>
            </a:r>
          </a:p>
          <a:p>
            <a:pPr marL="0" indent="0" algn="just" rtl="1">
              <a:buNone/>
            </a:pPr>
            <a:r>
              <a:rPr lang="fa-IR" sz="2400" dirty="0">
                <a:cs typeface="B Nazanin" panose="00000400000000000000" pitchFamily="2" charset="-78"/>
              </a:rPr>
              <a:t>5- دقت در ایفای وظیفه تا سرحد ایثار برای نجات جان انسانها</a:t>
            </a:r>
          </a:p>
          <a:p>
            <a:pPr marL="0" indent="0" algn="just" rtl="1">
              <a:buNone/>
            </a:pPr>
            <a:r>
              <a:rPr lang="fa-IR" sz="2400" dirty="0">
                <a:cs typeface="B Nazanin" panose="00000400000000000000" pitchFamily="2" charset="-78"/>
              </a:rPr>
              <a:t>6- اشتیاق به خدمتگزاری برای دوستداران ورزشهای آبی</a:t>
            </a:r>
            <a:endParaRPr lang="en-US" sz="2400" dirty="0">
              <a:cs typeface="B Nazanin" panose="00000400000000000000" pitchFamily="2" charset="-78"/>
            </a:endParaRPr>
          </a:p>
        </p:txBody>
      </p:sp>
    </p:spTree>
    <p:extLst>
      <p:ext uri="{BB962C8B-B14F-4D97-AF65-F5344CB8AC3E}">
        <p14:creationId xmlns:p14="http://schemas.microsoft.com/office/powerpoint/2010/main" val="1422683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3736"/>
            <a:ext cx="10515600" cy="6510528"/>
          </a:xfrm>
        </p:spPr>
        <p:txBody>
          <a:bodyPr>
            <a:normAutofit lnSpcReduction="10000"/>
          </a:bodyPr>
          <a:lstStyle/>
          <a:p>
            <a:pPr marL="0" indent="0" algn="just" rtl="1">
              <a:buNone/>
            </a:pPr>
            <a:r>
              <a:rPr lang="fa-IR" sz="2400" b="1" dirty="0">
                <a:cs typeface="B Nazanin" panose="00000400000000000000" pitchFamily="2" charset="-78"/>
              </a:rPr>
              <a:t>عهدنامه</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در پیشگاه خدای متعال بر خود واجب می دانم که در تمام مدت خدمت با توکل بر او در محیط کار با نظم و دقت و ادب و احترام برای مأموریتی که به من سپرده شده است تلاش نمایم و مقید به رسالت و اصول منشور اخلاقی باشم و به آن عمل نمایم و برای نجات جان انسانها تلاش کنم و در کمال صداقت و با رعایت انصاف در محیط کار ، با مراجعان و مسئولان رفتار نمایم .</a:t>
            </a:r>
          </a:p>
          <a:p>
            <a:pPr marL="0" indent="0" algn="just" rtl="1">
              <a:buNone/>
            </a:pPr>
            <a:endParaRPr lang="fa-IR" sz="2400" dirty="0">
              <a:cs typeface="B Nazanin" panose="00000400000000000000" pitchFamily="2" charset="-78"/>
            </a:endParaRPr>
          </a:p>
          <a:p>
            <a:pPr marL="0" indent="0" algn="just" rtl="1">
              <a:buNone/>
            </a:pPr>
            <a:r>
              <a:rPr lang="fa-IR" sz="2400" b="1" dirty="0">
                <a:cs typeface="B Nazanin" panose="00000400000000000000" pitchFamily="2" charset="-78"/>
              </a:rPr>
              <a:t>منشور اخلاقی</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خلل پذیر بود هر بنا که می بینی مگر بنای محبت که خالی از خلل است.</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متعهد می شوم برای رسالتی که به آن اعتقاد دارم با نظم و انضباط ،که نشانگر شخصیت و ایمان و صداقت برای امداد و نجات جان انسان ها است ، ذره ای دریغ ننمایم و خود را به دانش روز مهیا کنم تا به شکل مناسبی اثرگذار باشم و با کمال خوشرویی و همدلی برای جلب رضایت مراجعان و حفظ کرامت آنان در محل کار تلاش نمایم . در هرگونه برخوردی با ارباب رجوع ، با متانت به حق قانونی آنان احترام گذارم ، با فروتنی و افتخار از آنان دلجویی و تشکر نمایم و مشتاقانه به نظریات و دیدگاههای آنان توجه داشته باشم و نسبت به اصلاح رفتار آنان بر اساس مقررات اقدام نمایم .</a:t>
            </a:r>
          </a:p>
          <a:p>
            <a:pPr algn="just" rtl="1"/>
            <a:endParaRPr lang="fa-IR" sz="2400" dirty="0">
              <a:cs typeface="B Nazanin" panose="00000400000000000000" pitchFamily="2" charset="-78"/>
            </a:endParaRPr>
          </a:p>
          <a:p>
            <a:pPr algn="just" rtl="1"/>
            <a:endParaRPr lang="en-US" sz="2400" dirty="0">
              <a:cs typeface="B Nazanin" panose="00000400000000000000" pitchFamily="2" charset="-78"/>
            </a:endParaRPr>
          </a:p>
        </p:txBody>
      </p:sp>
    </p:spTree>
    <p:extLst>
      <p:ext uri="{BB962C8B-B14F-4D97-AF65-F5344CB8AC3E}">
        <p14:creationId xmlns:p14="http://schemas.microsoft.com/office/powerpoint/2010/main" val="2446283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41867"/>
            <a:ext cx="10515600" cy="6222999"/>
          </a:xfrm>
        </p:spPr>
        <p:txBody>
          <a:bodyPr>
            <a:normAutofit fontScale="92500" lnSpcReduction="10000"/>
          </a:bodyPr>
          <a:lstStyle/>
          <a:p>
            <a:pPr marL="0" indent="0" algn="r" rtl="1">
              <a:buNone/>
            </a:pPr>
            <a:r>
              <a:rPr lang="fa-IR" sz="3800" dirty="0">
                <a:cs typeface="B Nazanin" panose="00000400000000000000" pitchFamily="2" charset="-78"/>
              </a:rPr>
              <a:t>بیمه مسئولیت ناجیان غریق و مدیران استخر</a:t>
            </a:r>
          </a:p>
          <a:p>
            <a:pPr marL="0" indent="0" algn="r" rtl="1">
              <a:buNone/>
            </a:pPr>
            <a:endParaRPr lang="fa-IR" sz="2400" dirty="0">
              <a:cs typeface="B Nazanin" panose="00000400000000000000" pitchFamily="2" charset="-78"/>
            </a:endParaRPr>
          </a:p>
          <a:p>
            <a:pPr marL="0" indent="0" algn="r" rtl="1">
              <a:buNone/>
            </a:pPr>
            <a:r>
              <a:rPr lang="fa-IR" sz="2400" b="1" dirty="0">
                <a:cs typeface="B Nazanin" panose="00000400000000000000" pitchFamily="2" charset="-78"/>
              </a:rPr>
              <a:t>معرفی</a:t>
            </a:r>
            <a:r>
              <a:rPr lang="fa-IR" sz="2400" dirty="0">
                <a:cs typeface="B Nazanin" panose="00000400000000000000" pitchFamily="2" charset="-78"/>
              </a:rPr>
              <a:t>: این بیمه نامه ویژه پوشش مسئولیت مدنی حرفه ای مدیران و منجیان غریق استخر در قبال استفاده کنندگان از امکانات استخرهای شنا می باشد. ضروری است منجیان غریقی که بیمه گذار (مدیر استخر) از خدمات آنها در استخر تحت مدیریت خود استفاده می کند، حتماً دارای کارت مجوز فعالیت معتبر در زمینه نجات غریق از فدراسیون نجات غریق جمهوری اسلامی ایران باشند. با توجه به خطراتی که  در زمان آموزش یا تفریح با آب امکان دارد رخ دهد مدیران و افراد غریق نجات تمایل زیادی برای خرید این نوع بیمه از خود نشان می دهند.</a:t>
            </a:r>
          </a:p>
          <a:p>
            <a:pPr marL="0" indent="0" algn="r" rtl="1">
              <a:buNone/>
            </a:pPr>
            <a:r>
              <a:rPr lang="fa-IR" sz="2400" b="1" dirty="0">
                <a:cs typeface="B Nazanin" panose="00000400000000000000" pitchFamily="2" charset="-78"/>
              </a:rPr>
              <a:t>چه کسانی به این بیمه نامه نیاز دارند؟</a:t>
            </a:r>
          </a:p>
          <a:p>
            <a:pPr marL="0" indent="0" algn="r" rtl="1">
              <a:buNone/>
            </a:pPr>
            <a:r>
              <a:rPr lang="fa-IR" sz="2400" dirty="0">
                <a:cs typeface="B Nazanin" panose="00000400000000000000" pitchFamily="2" charset="-78"/>
              </a:rPr>
              <a:t>کلیه مدیران و ناجیان استخر جهت بیمه نمودن افراد ثالث (استفاده کنندگان از استخر) به این بیمه نامه نیاز دارند.</a:t>
            </a:r>
          </a:p>
          <a:p>
            <a:pPr marL="0" indent="0" algn="r" rtl="1">
              <a:buNone/>
            </a:pPr>
            <a:r>
              <a:rPr lang="fa-IR" sz="2400" b="1" dirty="0">
                <a:cs typeface="B Nazanin" panose="00000400000000000000" pitchFamily="2" charset="-78"/>
              </a:rPr>
              <a:t>اهداف بیمه نامه:</a:t>
            </a:r>
          </a:p>
          <a:p>
            <a:pPr algn="r" rtl="1"/>
            <a:r>
              <a:rPr lang="fa-IR" sz="2400" dirty="0">
                <a:cs typeface="B Nazanin" panose="00000400000000000000" pitchFamily="2" charset="-78"/>
              </a:rPr>
              <a:t>در استخرهای شنا، شناگران همواره با خطراتی روبروهستند که این خطرات به دوبخش زیرتفکیک می گردد:</a:t>
            </a:r>
          </a:p>
          <a:p>
            <a:pPr algn="r" rtl="1"/>
            <a:r>
              <a:rPr lang="fa-IR" sz="2400" dirty="0">
                <a:cs typeface="B Nazanin" panose="00000400000000000000" pitchFamily="2" charset="-78"/>
              </a:rPr>
              <a:t>غرق شدن شناگر بعلت عدم نظارت بر امر شنا ازطرف منجی غریق</a:t>
            </a:r>
          </a:p>
          <a:p>
            <a:pPr algn="r" rtl="1"/>
            <a:r>
              <a:rPr lang="fa-IR" sz="2400" dirty="0">
                <a:cs typeface="B Nazanin" panose="00000400000000000000" pitchFamily="2" charset="-78"/>
              </a:rPr>
              <a:t>صدمات جسمانی در اثر نقص تاسیسات وامکانات استخر مانند:</a:t>
            </a:r>
          </a:p>
          <a:p>
            <a:pPr algn="r" rtl="1"/>
            <a:r>
              <a:rPr lang="fa-IR" sz="2400" dirty="0">
                <a:cs typeface="B Nazanin" panose="00000400000000000000" pitchFamily="2" charset="-78"/>
              </a:rPr>
              <a:t>نشت گاز</a:t>
            </a:r>
          </a:p>
          <a:p>
            <a:pPr algn="r" rtl="1"/>
            <a:r>
              <a:rPr lang="fa-IR" sz="2400" dirty="0">
                <a:cs typeface="B Nazanin" panose="00000400000000000000" pitchFamily="2" charset="-78"/>
              </a:rPr>
              <a:t>برق گرفتگی</a:t>
            </a:r>
          </a:p>
          <a:p>
            <a:pPr algn="r" rtl="1"/>
            <a:r>
              <a:rPr lang="fa-IR" sz="2400" dirty="0">
                <a:cs typeface="B Nazanin" panose="00000400000000000000" pitchFamily="2" charset="-78"/>
              </a:rPr>
              <a:t>مناسب نبودن سطوح استخر و…</a:t>
            </a:r>
            <a:endParaRPr lang="en-US" sz="2400" dirty="0">
              <a:cs typeface="B Nazanin" panose="00000400000000000000" pitchFamily="2" charset="-78"/>
            </a:endParaRPr>
          </a:p>
        </p:txBody>
      </p:sp>
    </p:spTree>
    <p:extLst>
      <p:ext uri="{BB962C8B-B14F-4D97-AF65-F5344CB8AC3E}">
        <p14:creationId xmlns:p14="http://schemas.microsoft.com/office/powerpoint/2010/main" val="1249539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67910"/>
            <a:ext cx="10515600" cy="5995357"/>
          </a:xfrm>
        </p:spPr>
        <p:txBody>
          <a:bodyPr>
            <a:normAutofit/>
          </a:bodyPr>
          <a:lstStyle/>
          <a:p>
            <a:pPr marL="0" indent="0" algn="just" rtl="1">
              <a:buNone/>
            </a:pPr>
            <a:r>
              <a:rPr lang="fa-IR" sz="2500" dirty="0">
                <a:cs typeface="B Nazanin" panose="00000400000000000000" pitchFamily="2" charset="-78"/>
              </a:rPr>
              <a:t>درهرحال دراکثر مواردی که حادثه ای ناگواردراستخر اتفاق می افتد، طبق قانون، منجی یا مدیریت استخر و یا هر دو مسئول شناخته میشوند و ملزم به جبران خسارت هستند که خطرات ذکر شده در این بیمه نامه قابل بیمه نمودن می باشد.</a:t>
            </a:r>
          </a:p>
          <a:p>
            <a:pPr marL="0" indent="0" algn="just" rtl="1">
              <a:buNone/>
            </a:pPr>
            <a:endParaRPr lang="fa-IR" dirty="0">
              <a:cs typeface="B Nazanin" panose="00000400000000000000" pitchFamily="2" charset="-78"/>
            </a:endParaRPr>
          </a:p>
          <a:p>
            <a:pPr marL="0" indent="0" algn="just" rtl="1">
              <a:buNone/>
            </a:pPr>
            <a:r>
              <a:rPr lang="fa-IR" b="1" dirty="0">
                <a:cs typeface="B Nazanin" panose="00000400000000000000" pitchFamily="2" charset="-78"/>
              </a:rPr>
              <a:t>خطرات تحت پوشش :</a:t>
            </a:r>
          </a:p>
          <a:p>
            <a:pPr marL="0" indent="0" algn="just" rtl="1">
              <a:buNone/>
            </a:pPr>
            <a:r>
              <a:rPr lang="fa-IR" sz="2500" dirty="0">
                <a:cs typeface="B Nazanin" panose="00000400000000000000" pitchFamily="2" charset="-78"/>
              </a:rPr>
              <a:t>موضوع بیمه عبارت است از بیمه مسئولیت مدنی بیمه گذار در مورد جبران خسارت های بدنی وارده به استفاده کنندگان از استخر در محل مورد بیمه بدین معنی که در </a:t>
            </a:r>
            <a:r>
              <a:rPr lang="fa-IR" sz="2500" dirty="0">
                <a:solidFill>
                  <a:srgbClr val="FF0000"/>
                </a:solidFill>
                <a:cs typeface="B Nazanin" panose="00000400000000000000" pitchFamily="2" charset="-78"/>
              </a:rPr>
              <a:t>صورتیکه بر اثر خطا ، قصور ، غفلت ، اشتباه ، مدیر یا منجیان استخر خسارتی متوجه استفاده کنندگان از استخر گردد و مسئولیت بیمه گذار توسط بیمه گر و یا مقامات ذیصلاح محرز گردد، بیمه گر نسبت به پرداخت خسارت اقدام می نماید </a:t>
            </a:r>
            <a:r>
              <a:rPr lang="fa-IR" sz="2500" dirty="0">
                <a:cs typeface="B Nazanin" panose="00000400000000000000" pitchFamily="2" charset="-78"/>
              </a:rPr>
              <a:t>.</a:t>
            </a:r>
          </a:p>
          <a:p>
            <a:pPr marL="0" indent="0" algn="just" rtl="1">
              <a:buNone/>
            </a:pPr>
            <a:endParaRPr lang="fa-IR" sz="2500" dirty="0">
              <a:cs typeface="B Nazanin" panose="00000400000000000000" pitchFamily="2" charset="-78"/>
            </a:endParaRPr>
          </a:p>
          <a:p>
            <a:pPr marL="0" indent="0" algn="just" rtl="1">
              <a:buNone/>
            </a:pPr>
            <a:r>
              <a:rPr lang="fa-IR" sz="2500" dirty="0">
                <a:cs typeface="B Nazanin" panose="00000400000000000000" pitchFamily="2" charset="-78"/>
              </a:rPr>
              <a:t>۱ ) پوشش هزینه های پزشکی</a:t>
            </a:r>
          </a:p>
          <a:p>
            <a:pPr marL="0" indent="0" algn="just" rtl="1">
              <a:buNone/>
            </a:pPr>
            <a:r>
              <a:rPr lang="fa-IR" sz="2500" dirty="0">
                <a:cs typeface="B Nazanin" panose="00000400000000000000" pitchFamily="2" charset="-78"/>
              </a:rPr>
              <a:t>۲ ) پوشش غرامات نقص عضو</a:t>
            </a:r>
          </a:p>
          <a:p>
            <a:pPr marL="0" indent="0" algn="just" rtl="1">
              <a:buNone/>
            </a:pPr>
            <a:r>
              <a:rPr lang="fa-IR" sz="2500" dirty="0">
                <a:cs typeface="B Nazanin" panose="00000400000000000000" pitchFamily="2" charset="-78"/>
              </a:rPr>
              <a:t>۳ ) پوشش غرامت فوت</a:t>
            </a:r>
          </a:p>
          <a:p>
            <a:pPr algn="just" rtl="1"/>
            <a:endParaRPr lang="en-US" sz="2400" dirty="0">
              <a:cs typeface="B Nazanin" panose="00000400000000000000" pitchFamily="2" charset="-78"/>
            </a:endParaRPr>
          </a:p>
        </p:txBody>
      </p:sp>
    </p:spTree>
    <p:extLst>
      <p:ext uri="{BB962C8B-B14F-4D97-AF65-F5344CB8AC3E}">
        <p14:creationId xmlns:p14="http://schemas.microsoft.com/office/powerpoint/2010/main" val="15823081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76656"/>
            <a:ext cx="10515600" cy="5500307"/>
          </a:xfrm>
        </p:spPr>
        <p:txBody>
          <a:bodyPr>
            <a:normAutofit fontScale="92500" lnSpcReduction="10000"/>
          </a:bodyPr>
          <a:lstStyle/>
          <a:p>
            <a:pPr marL="0" indent="0" algn="just" rtl="1">
              <a:buNone/>
            </a:pPr>
            <a:r>
              <a:rPr lang="fa-IR" sz="2400" b="1" dirty="0">
                <a:cs typeface="B Nazanin" panose="00000400000000000000" pitchFamily="2" charset="-78"/>
              </a:rPr>
              <a:t>استثنائات :</a:t>
            </a:r>
          </a:p>
          <a:p>
            <a:pPr marL="0" indent="0" algn="just" rtl="1">
              <a:buNone/>
            </a:pPr>
            <a:r>
              <a:rPr lang="fa-IR" sz="2400" dirty="0">
                <a:cs typeface="B Nazanin" panose="00000400000000000000" pitchFamily="2" charset="-78"/>
              </a:rPr>
              <a:t>* خسارت های معلول عوامل زیر ولو این که بیمه گذار مسئول آنها شناخته شود از شمول تعهدات بیمه گر خارج است.</a:t>
            </a:r>
          </a:p>
          <a:p>
            <a:pPr marL="0" indent="0" algn="just" rtl="1">
              <a:buNone/>
            </a:pPr>
            <a:endParaRPr lang="fa-IR" sz="2400" dirty="0">
              <a:cs typeface="B Nazanin" panose="00000400000000000000" pitchFamily="2" charset="-78"/>
            </a:endParaRPr>
          </a:p>
          <a:p>
            <a:pPr marL="0" indent="0" algn="just" rtl="1">
              <a:buNone/>
            </a:pPr>
            <a:r>
              <a:rPr lang="fa-IR" sz="2400" dirty="0">
                <a:cs typeface="B Nazanin" panose="00000400000000000000" pitchFamily="2" charset="-78"/>
              </a:rPr>
              <a:t>۱- خسارت ناشی از </a:t>
            </a:r>
            <a:r>
              <a:rPr lang="fa-IR" sz="2400" dirty="0">
                <a:solidFill>
                  <a:srgbClr val="FF0000"/>
                </a:solidFill>
                <a:cs typeface="B Nazanin" panose="00000400000000000000" pitchFamily="2" charset="-78"/>
              </a:rPr>
              <a:t>عمد و تقلب </a:t>
            </a:r>
            <a:r>
              <a:rPr lang="fa-IR" sz="2400" dirty="0">
                <a:cs typeface="B Nazanin" panose="00000400000000000000" pitchFamily="2" charset="-78"/>
              </a:rPr>
              <a:t>بیمه گذار و کارکنان و نمایندگان و شرکای وی</a:t>
            </a:r>
          </a:p>
          <a:p>
            <a:pPr marL="0" indent="0" algn="just" rtl="1">
              <a:buNone/>
            </a:pPr>
            <a:r>
              <a:rPr lang="fa-IR" sz="2400" dirty="0">
                <a:cs typeface="B Nazanin" panose="00000400000000000000" pitchFamily="2" charset="-78"/>
              </a:rPr>
              <a:t>۲- خسارات ناشی از </a:t>
            </a:r>
            <a:r>
              <a:rPr lang="fa-IR" sz="2400" dirty="0">
                <a:solidFill>
                  <a:srgbClr val="FF0000"/>
                </a:solidFill>
                <a:cs typeface="B Nazanin" panose="00000400000000000000" pitchFamily="2" charset="-78"/>
              </a:rPr>
              <a:t>عدم حضور ناجی غریق</a:t>
            </a:r>
          </a:p>
          <a:p>
            <a:pPr marL="0" indent="0" algn="just" rtl="1">
              <a:buNone/>
            </a:pPr>
            <a:r>
              <a:rPr lang="fa-IR" sz="2400" dirty="0">
                <a:cs typeface="B Nazanin" panose="00000400000000000000" pitchFamily="2" charset="-78"/>
              </a:rPr>
              <a:t>۳- درصورتیکه ناجیان غریق </a:t>
            </a:r>
            <a:r>
              <a:rPr lang="fa-IR" sz="2400" dirty="0">
                <a:solidFill>
                  <a:srgbClr val="FF0000"/>
                </a:solidFill>
                <a:cs typeface="B Nazanin" panose="00000400000000000000" pitchFamily="2" charset="-78"/>
              </a:rPr>
              <a:t>دارای کارت اجازه فعالیت از فدراسیون نجات غریق جمهوری اسلامی ایران نباشند </a:t>
            </a:r>
            <a:r>
              <a:rPr lang="fa-IR" sz="2400" dirty="0">
                <a:cs typeface="B Nazanin" panose="00000400000000000000" pitchFamily="2" charset="-78"/>
              </a:rPr>
              <a:t>و یا اعتبار سالانه آن تمدید نگردیده باشد.</a:t>
            </a:r>
          </a:p>
          <a:p>
            <a:pPr marL="0" indent="0" algn="just" rtl="1">
              <a:buNone/>
            </a:pPr>
            <a:r>
              <a:rPr lang="fa-IR" sz="2400" dirty="0">
                <a:cs typeface="B Nazanin" panose="00000400000000000000" pitchFamily="2" charset="-78"/>
              </a:rPr>
              <a:t>۴- خسارات مربوط به مسئولیت مدنی ناشی از قراردادهایی که بیمه گذار با دیگران منعقد نموده است.</a:t>
            </a:r>
          </a:p>
          <a:p>
            <a:pPr marL="0" indent="0" algn="just" rtl="1">
              <a:buNone/>
            </a:pPr>
            <a:r>
              <a:rPr lang="fa-IR" sz="2400" dirty="0">
                <a:cs typeface="B Nazanin" panose="00000400000000000000" pitchFamily="2" charset="-78"/>
              </a:rPr>
              <a:t>۵- </a:t>
            </a:r>
            <a:r>
              <a:rPr lang="fa-IR" sz="2400" dirty="0">
                <a:solidFill>
                  <a:srgbClr val="FF0000"/>
                </a:solidFill>
                <a:cs typeface="B Nazanin" panose="00000400000000000000" pitchFamily="2" charset="-78"/>
              </a:rPr>
              <a:t>محکومیت نقدی به نفع دولت </a:t>
            </a:r>
            <a:r>
              <a:rPr lang="fa-IR" sz="2400" dirty="0">
                <a:cs typeface="B Nazanin" panose="00000400000000000000" pitchFamily="2" charset="-78"/>
              </a:rPr>
              <a:t>و همچنین مجازاتهای قابل خرید بیمه گذار</a:t>
            </a:r>
          </a:p>
          <a:p>
            <a:pPr marL="0" indent="0" algn="just" rtl="1">
              <a:buNone/>
            </a:pPr>
            <a:r>
              <a:rPr lang="fa-IR" sz="2400" dirty="0">
                <a:cs typeface="B Nazanin" panose="00000400000000000000" pitchFamily="2" charset="-78"/>
              </a:rPr>
              <a:t>۶- </a:t>
            </a:r>
            <a:r>
              <a:rPr lang="fa-IR" sz="2400" dirty="0">
                <a:solidFill>
                  <a:srgbClr val="FF0000"/>
                </a:solidFill>
                <a:cs typeface="B Nazanin" panose="00000400000000000000" pitchFamily="2" charset="-78"/>
              </a:rPr>
              <a:t>حوادث طبیعی </a:t>
            </a:r>
            <a:r>
              <a:rPr lang="fa-IR" sz="2400" dirty="0">
                <a:cs typeface="B Nazanin" panose="00000400000000000000" pitchFamily="2" charset="-78"/>
              </a:rPr>
              <a:t>مانند سیل ، زلزله ، نشست زمین ، طوفان و غیره </a:t>
            </a:r>
          </a:p>
          <a:p>
            <a:pPr marL="0" indent="0" algn="just" rtl="1">
              <a:buNone/>
            </a:pPr>
            <a:endParaRPr lang="fa-IR" sz="2400" dirty="0">
              <a:cs typeface="B Nazanin" panose="00000400000000000000" pitchFamily="2" charset="-78"/>
            </a:endParaRPr>
          </a:p>
          <a:p>
            <a:pPr marL="0" indent="0" algn="just" rtl="1">
              <a:buNone/>
            </a:pPr>
            <a:r>
              <a:rPr lang="fa-IR" sz="2400" b="1" dirty="0">
                <a:cs typeface="B Nazanin" panose="00000400000000000000" pitchFamily="2" charset="-78"/>
              </a:rPr>
              <a:t>حداقل تعهدات:</a:t>
            </a:r>
            <a:endParaRPr lang="fa-IR" sz="2400" dirty="0">
              <a:cs typeface="B Nazanin" panose="00000400000000000000" pitchFamily="2" charset="-78"/>
            </a:endParaRPr>
          </a:p>
          <a:p>
            <a:pPr marL="0" indent="0" algn="just" rtl="1">
              <a:buNone/>
            </a:pPr>
            <a:r>
              <a:rPr lang="fa-IR" sz="2400" dirty="0">
                <a:cs typeface="B Nazanin" panose="00000400000000000000" pitchFamily="2" charset="-78"/>
              </a:rPr>
              <a:t>مدت بیمه‌نامه با توافق بیمه‌گذار و بیمه‌گر از </a:t>
            </a:r>
            <a:r>
              <a:rPr lang="fa-IR" sz="2400" dirty="0">
                <a:solidFill>
                  <a:srgbClr val="FF0000"/>
                </a:solidFill>
                <a:cs typeface="B Nazanin" panose="00000400000000000000" pitchFamily="2" charset="-78"/>
              </a:rPr>
              <a:t>ساعت ۲۴ روز آغاز تا ساعت ۲۴ روز پایان اعتبار بیمه‌نامه می‌باشد</a:t>
            </a:r>
            <a:r>
              <a:rPr lang="fa-IR" sz="2400" dirty="0">
                <a:cs typeface="B Nazanin" panose="00000400000000000000" pitchFamily="2" charset="-78"/>
              </a:rPr>
              <a:t>. زمان آغاز تعهدات در بیمه‌نامه درج شده و از ساعات ۲۴ می‌باشد.</a:t>
            </a:r>
          </a:p>
          <a:p>
            <a:pPr marL="0" indent="0" algn="just" rtl="1">
              <a:buNone/>
            </a:pPr>
            <a:endParaRPr lang="fa-IR" sz="2400" dirty="0">
              <a:cs typeface="B Nazanin" panose="00000400000000000000" pitchFamily="2" charset="-78"/>
            </a:endParaRPr>
          </a:p>
          <a:p>
            <a:pPr marL="0" indent="0" algn="just" rtl="1">
              <a:buNone/>
            </a:pPr>
            <a:endParaRPr lang="en-US" sz="2400" dirty="0">
              <a:cs typeface="B Nazanin" panose="00000400000000000000" pitchFamily="2" charset="-78"/>
            </a:endParaRPr>
          </a:p>
        </p:txBody>
      </p:sp>
    </p:spTree>
    <p:extLst>
      <p:ext uri="{BB962C8B-B14F-4D97-AF65-F5344CB8AC3E}">
        <p14:creationId xmlns:p14="http://schemas.microsoft.com/office/powerpoint/2010/main" val="9344198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2600"/>
            <a:ext cx="10515600" cy="6485467"/>
          </a:xfrm>
        </p:spPr>
        <p:txBody>
          <a:bodyPr>
            <a:normAutofit/>
          </a:bodyPr>
          <a:lstStyle/>
          <a:p>
            <a:pPr marL="0" indent="0" algn="just" rtl="1">
              <a:buNone/>
            </a:pPr>
            <a:r>
              <a:rPr lang="fa-IR" sz="2400" b="1" dirty="0">
                <a:cs typeface="B Nazanin" panose="00000400000000000000" pitchFamily="2" charset="-78"/>
              </a:rPr>
              <a:t>همه آنچه که مدیران و ناجیان استخر باید برای بیمه مسئولیت بدانند :</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در استخرهای شنا استفاده کنندگان (شناگران) همواره با خطراتی روبرو هستند که این خطرات به دو بخش بشرح زیر قابل تفکیک می باشند.</a:t>
            </a:r>
          </a:p>
          <a:p>
            <a:pPr algn="just" rtl="1"/>
            <a:r>
              <a:rPr lang="fa-IR" sz="2400" dirty="0">
                <a:cs typeface="B Nazanin" panose="00000400000000000000" pitchFamily="2" charset="-78"/>
              </a:rPr>
              <a:t>غرق شدن شناگر بعلت عدم نظارت بر امر شنا از طرف ناجی غریق و یا عدم مهارت در فن شنا و یا عدم آگاهی از استفاده صحیح از استخر از طرف شناگر</a:t>
            </a:r>
          </a:p>
          <a:p>
            <a:pPr algn="just" rtl="1"/>
            <a:r>
              <a:rPr lang="fa-IR" sz="2400" dirty="0">
                <a:cs typeface="B Nazanin" panose="00000400000000000000" pitchFamily="2" charset="-78"/>
              </a:rPr>
              <a:t>صدمات جسمانی در اثر نقص تأسیسات و امکانات استخر مانند: نشت گاز، برق گرفتگی و مناسب نبودن پوشش محوطه بیرونی استخر و…</a:t>
            </a:r>
          </a:p>
          <a:p>
            <a:pPr algn="just" rtl="1"/>
            <a:r>
              <a:rPr lang="fa-IR" sz="2400" dirty="0">
                <a:cs typeface="B Nazanin" panose="00000400000000000000" pitchFamily="2" charset="-78"/>
              </a:rPr>
              <a:t>در هر حال در اکثر مواردی که حادثه ای ناگواری در استخر اتفاق می افتد و منجر به فوت یا صدمه جسمانی شناگر می گردد طبق قانون، ناجی یا مدیریت استخر و یا توأماً مسئول شناخته شده و ملزم به جبران خسارت (دیه) می گردند. جهت ایجاد تأمین برای مسئولیت مدنی مدیریت استخر و ناجیان غریق بیمه نامه مذکور طراحی گردیده است و </a:t>
            </a:r>
            <a:r>
              <a:rPr lang="fa-IR" sz="2400" dirty="0">
                <a:solidFill>
                  <a:srgbClr val="FF0000"/>
                </a:solidFill>
                <a:cs typeface="B Nazanin" panose="00000400000000000000" pitchFamily="2" charset="-78"/>
              </a:rPr>
              <a:t>خاص هر استخر صادر می گردد </a:t>
            </a:r>
            <a:r>
              <a:rPr lang="fa-IR" sz="2400" dirty="0">
                <a:cs typeface="B Nazanin" panose="00000400000000000000" pitchFamily="2" charset="-78"/>
              </a:rPr>
              <a:t>و مجموعه حوادث ناشی از مسئولیت مدیریت و ناجیان و کارکنان استخر را بیمه نموده و نهایتاً خسارات جانی وارد به شناگران جبران می گردد.</a:t>
            </a:r>
          </a:p>
          <a:p>
            <a:pPr algn="just" rtl="1"/>
            <a:r>
              <a:rPr lang="fa-IR" sz="2400" dirty="0">
                <a:cs typeface="B Nazanin" panose="00000400000000000000" pitchFamily="2" charset="-78"/>
              </a:rPr>
              <a:t>البته لازم است در ابتدا تذکر داده شود که آنچه که در ادامه می آید صرفا منحصر به شناگران بوده و حوادثی که برای ناجیان، پرسنل اداری و هر دسته از افرادی که به نحوی کارمند یا کارگر مجموعه ورزشی می باشند تحت پوشش این بیمه نامه نمی باشد.</a:t>
            </a:r>
          </a:p>
          <a:p>
            <a:pPr marL="0" indent="0" algn="just" rtl="1">
              <a:buNone/>
            </a:pPr>
            <a:endParaRPr lang="fa-IR" sz="2400" dirty="0">
              <a:cs typeface="B Nazanin" panose="00000400000000000000" pitchFamily="2" charset="-78"/>
            </a:endParaRPr>
          </a:p>
          <a:p>
            <a:pPr algn="just" rtl="1"/>
            <a:endParaRPr lang="en-US" sz="2400" dirty="0">
              <a:cs typeface="B Nazanin" panose="00000400000000000000" pitchFamily="2" charset="-78"/>
            </a:endParaRPr>
          </a:p>
        </p:txBody>
      </p:sp>
    </p:spTree>
    <p:extLst>
      <p:ext uri="{BB962C8B-B14F-4D97-AF65-F5344CB8AC3E}">
        <p14:creationId xmlns:p14="http://schemas.microsoft.com/office/powerpoint/2010/main" val="3132639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endParaRPr lang="fa-IR" sz="2400" dirty="0">
              <a:cs typeface="B Nazanin" panose="00000400000000000000" pitchFamily="2" charset="-78"/>
            </a:endParaRPr>
          </a:p>
          <a:p>
            <a:pPr marL="0" indent="0" algn="r" rtl="1">
              <a:buNone/>
            </a:pPr>
            <a:endParaRPr lang="en-US" dirty="0">
              <a:cs typeface="B Nazanin" panose="00000400000000000000" pitchFamily="2" charset="-78"/>
            </a:endParaRPr>
          </a:p>
        </p:txBody>
      </p:sp>
      <p:sp>
        <p:nvSpPr>
          <p:cNvPr id="4" name="TextBox 3">
            <a:extLst>
              <a:ext uri="{FF2B5EF4-FFF2-40B4-BE49-F238E27FC236}">
                <a16:creationId xmlns:a16="http://schemas.microsoft.com/office/drawing/2014/main" id="{52AEC092-2805-4CA9-848F-0AF8F85AC59C}"/>
              </a:ext>
            </a:extLst>
          </p:cNvPr>
          <p:cNvSpPr txBox="1"/>
          <p:nvPr/>
        </p:nvSpPr>
        <p:spPr>
          <a:xfrm>
            <a:off x="504825" y="2413338"/>
            <a:ext cx="11182350" cy="2492990"/>
          </a:xfrm>
          <a:prstGeom prst="rect">
            <a:avLst/>
          </a:prstGeom>
          <a:noFill/>
        </p:spPr>
        <p:txBody>
          <a:bodyPr wrap="square">
            <a:spAutoFit/>
          </a:bodyPr>
          <a:lstStyle/>
          <a:p>
            <a:pPr algn="r" rtl="1"/>
            <a:r>
              <a:rPr lang="fa-IR" sz="2600" dirty="0">
                <a:cs typeface="B Nazanin" panose="00000400000000000000" pitchFamily="2" charset="-78"/>
              </a:rPr>
              <a:t>فاصله بین هر خط شنا باید ۲/۵ متر باشد. طناب نشانه برای برگشت كرال پشت باید در عرض استخر و 80/۱ سانتی متر بالاتر از سطح آب قرار داشته باشد. ضمنا این طناب ها برای برگشت كرال پشت باید ۵ متر از دیوار انتهای استخر فاصله داشته باشد. خطوطی در كف استخر و در وسط خطوط شنا  به رنگ تیره كشیده شده است كه ضخامت آن ها ۲۰ سانت و در طول استخر كشیده می شود. فاصله این خطوط با دیواره عرضی ۲ متر است كه بوسیله خط عرضی دیگر كه پهنای آن ۲ سانت است به صورت</a:t>
            </a:r>
            <a:r>
              <a:rPr lang="en-US" sz="2600" dirty="0">
                <a:cs typeface="B Nazanin" panose="00000400000000000000" pitchFamily="2" charset="-78"/>
              </a:rPr>
              <a:t>T</a:t>
            </a:r>
            <a:r>
              <a:rPr lang="fa-IR" sz="2600" dirty="0">
                <a:cs typeface="B Nazanin" panose="00000400000000000000" pitchFamily="2" charset="-78"/>
              </a:rPr>
              <a:t> قطع می شود.(طول این خط ۱ متر است).</a:t>
            </a:r>
          </a:p>
        </p:txBody>
      </p:sp>
    </p:spTree>
    <p:extLst>
      <p:ext uri="{BB962C8B-B14F-4D97-AF65-F5344CB8AC3E}">
        <p14:creationId xmlns:p14="http://schemas.microsoft.com/office/powerpoint/2010/main" val="30744430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7784"/>
            <a:ext cx="10515600" cy="6089904"/>
          </a:xfrm>
        </p:spPr>
        <p:txBody>
          <a:bodyPr>
            <a:normAutofit/>
          </a:bodyPr>
          <a:lstStyle/>
          <a:p>
            <a:pPr marL="0" indent="0" algn="just" rtl="1">
              <a:buNone/>
            </a:pPr>
            <a:r>
              <a:rPr lang="fa-IR" sz="2400" b="1" dirty="0">
                <a:cs typeface="B Nazanin" panose="00000400000000000000" pitchFamily="2" charset="-78"/>
              </a:rPr>
              <a:t>اقدامات لازم برای تهیه و صدور بیمه نامه</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لازم است قبل از هر چیز به نمایندگی منتخب خود مراجعه نموده و پس از تکمیل فرم پیشنهاد، مدارک لازم را برای صدور بیمه نامه آماده کنید . تصویر آخرین گواهی آمادگی ناجیان را که ممهور به مهر فدراسیون نجات غریق باشد به عنوان مهمتری سند برای صدور بیمه نامه از بیمه گذار اخذ شده و اسامی مندرج در گواهی های فوق الذکر را با اسامی اعلام شده در فرم پرسشنامه مطابقت داده می شود.</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در صورت تغییر ناجیان و یا ثابت نبودن همکاری ایشان در استخر، بیمه نامه را با تعداد فعلی ناجیان صادر کرده و در صورت تغییر ناجیان، اسامی جدید را به شرکت بیمه اعلام نمایند.</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باید توجه داشت که بعضی از شرکت های بیمه قبل از صدور بیمه نامه ، اقدام به بازدید می نمایند که این امر در زمان بروز خسارات به نفع بیمه گذار می باشد. ضمنا مواردی که باعث اضافه نرخ و یا کاهش نرخ میشوند در صورت بازدید، تایید شده و قابل اعمال هستند.</a:t>
            </a:r>
          </a:p>
        </p:txBody>
      </p:sp>
    </p:spTree>
    <p:extLst>
      <p:ext uri="{BB962C8B-B14F-4D97-AF65-F5344CB8AC3E}">
        <p14:creationId xmlns:p14="http://schemas.microsoft.com/office/powerpoint/2010/main" val="15206073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0819" y="177553"/>
            <a:ext cx="11757981" cy="6826929"/>
          </a:xfrm>
        </p:spPr>
        <p:txBody>
          <a:bodyPr>
            <a:normAutofit fontScale="92500" lnSpcReduction="20000"/>
          </a:bodyPr>
          <a:lstStyle/>
          <a:p>
            <a:pPr marL="0" indent="0" algn="just" rtl="1">
              <a:buNone/>
            </a:pPr>
            <a:r>
              <a:rPr lang="fa-IR" sz="2400" b="1" dirty="0">
                <a:cs typeface="B Nazanin" panose="00000400000000000000" pitchFamily="2" charset="-78"/>
              </a:rPr>
              <a:t>مسابقات شنا :</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مسابقات شنا در مسافتهای گوناگون و به شیوه های مختلف برگزار میشود . مهمترین نوع شناها عبارتند از :</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شنای قورباغه : شنای قورباغه یکی از مفیدترین شناها در دریا و آبهای خروشان است که چون چهار دست و پا در آب قرار میگیرند تا حد زیادی به شنای حیوانات شباهت دارد .</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در مسابقات شنای قورباغه باید طبق اصول و شرایط زیر انجام گیرد :</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 دستها باید با هم از طرف سینه به طرف جلو حرکت داده شود .</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 سنگینی بدن باید روی سینه باشد و شانه ها در سطح آب به طور افقی قرار گیرد .</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پاها باید با هم به طرف بدن جمع شود سپس از طرفین باز شده بعد جفت شوند .</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شنای پروانه : از انواع شناهای جدید است که قدرت زیادی می خواهد . در مسابقات رسمی باید طبق اصول و شرایط زیر انجام گیرد :</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 بازوها باید با هم و در بالای سطح آب به طرف جلو پرتاب شود و همزمان به سمت عقب کشیده شود .</a:t>
            </a:r>
            <a:endParaRPr lang="en-US" sz="2400" dirty="0">
              <a:cs typeface="B Nazanin" panose="00000400000000000000" pitchFamily="2" charset="-78"/>
            </a:endParaRPr>
          </a:p>
        </p:txBody>
      </p:sp>
    </p:spTree>
    <p:extLst>
      <p:ext uri="{BB962C8B-B14F-4D97-AF65-F5344CB8AC3E}">
        <p14:creationId xmlns:p14="http://schemas.microsoft.com/office/powerpoint/2010/main" val="40695776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39801"/>
            <a:ext cx="10515600" cy="5237162"/>
          </a:xfrm>
        </p:spPr>
        <p:txBody>
          <a:bodyPr>
            <a:normAutofit/>
          </a:bodyPr>
          <a:lstStyle/>
          <a:p>
            <a:pPr algn="just" rtl="1"/>
            <a:r>
              <a:rPr lang="fa-IR" sz="2400" dirty="0">
                <a:cs typeface="B Nazanin" panose="00000400000000000000" pitchFamily="2" charset="-78"/>
              </a:rPr>
              <a:t>سنگینی بدن باید روی سینه باشد و شانه ها در سطح آب به طور افقی قرار گیرند .</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 تمام حرکات ساق ها و پاها باید هم زمان و باهم انجام شود .</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این نوع شنا بسیار سنگین اما سریع است و در مسافت های کم می توان اجرا کرد .</a:t>
            </a:r>
          </a:p>
          <a:p>
            <a:pPr algn="just" rtl="1"/>
            <a:endParaRPr lang="fa-IR" sz="2400" dirty="0">
              <a:cs typeface="B Nazanin" panose="00000400000000000000" pitchFamily="2" charset="-78"/>
            </a:endParaRPr>
          </a:p>
          <a:p>
            <a:pPr algn="just" rtl="1"/>
            <a:r>
              <a:rPr lang="fa-IR" sz="2400" b="1" dirty="0">
                <a:cs typeface="B Nazanin" panose="00000400000000000000" pitchFamily="2" charset="-78"/>
              </a:rPr>
              <a:t>کرال</a:t>
            </a:r>
            <a:r>
              <a:rPr lang="fa-IR" sz="2400" dirty="0">
                <a:cs typeface="B Nazanin" panose="00000400000000000000" pitchFamily="2" charset="-78"/>
              </a:rPr>
              <a:t> : در لغت به معنی خزیدن و سینه مال جلو رفتن است. از سریعترین نوع شناها است که در آن دست ها هر بار که از آب بیرون می آیند از کنار گوش داخل آب می شوند و همزمان با این کار پاها به آب ضربه       می زنند .</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شنای کرال به 2 صورت پشت و سینه انجام می شود .</a:t>
            </a:r>
          </a:p>
          <a:p>
            <a:pPr marL="0" indent="0" algn="just" rtl="1">
              <a:buNone/>
            </a:pPr>
            <a:endParaRPr lang="fa-IR" sz="2400" dirty="0">
              <a:cs typeface="B Nazanin" panose="00000400000000000000" pitchFamily="2" charset="-78"/>
            </a:endParaRPr>
          </a:p>
          <a:p>
            <a:pPr marL="0" indent="0" algn="just" rtl="1">
              <a:buNone/>
            </a:pPr>
            <a:endParaRPr lang="fa-IR" sz="2400" dirty="0">
              <a:cs typeface="B Nazanin" panose="00000400000000000000" pitchFamily="2" charset="-78"/>
            </a:endParaRPr>
          </a:p>
        </p:txBody>
      </p:sp>
    </p:spTree>
    <p:extLst>
      <p:ext uri="{BB962C8B-B14F-4D97-AF65-F5344CB8AC3E}">
        <p14:creationId xmlns:p14="http://schemas.microsoft.com/office/powerpoint/2010/main" val="30499213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3262" y="336665"/>
            <a:ext cx="10515600" cy="6281928"/>
          </a:xfrm>
        </p:spPr>
        <p:txBody>
          <a:bodyPr>
            <a:normAutofit fontScale="92500" lnSpcReduction="10000"/>
          </a:bodyPr>
          <a:lstStyle/>
          <a:p>
            <a:pPr marL="0" indent="0" algn="just" rtl="1">
              <a:buNone/>
            </a:pPr>
            <a:r>
              <a:rPr lang="fa-IR" sz="2400" b="1" dirty="0">
                <a:cs typeface="B Nazanin" panose="00000400000000000000" pitchFamily="2" charset="-78"/>
              </a:rPr>
              <a:t>مسابقات جهانی شنا :</a:t>
            </a:r>
          </a:p>
          <a:p>
            <a:pPr marL="0" indent="0" algn="just" rtl="1">
              <a:buNone/>
            </a:pPr>
            <a:endParaRPr lang="fa-IR" sz="2400" dirty="0">
              <a:cs typeface="B Nazanin" panose="00000400000000000000" pitchFamily="2" charset="-78"/>
            </a:endParaRPr>
          </a:p>
          <a:p>
            <a:pPr marL="0" indent="0" algn="just" rtl="1">
              <a:buNone/>
            </a:pPr>
            <a:r>
              <a:rPr lang="fa-IR" sz="2400" dirty="0">
                <a:cs typeface="B Nazanin" panose="00000400000000000000" pitchFamily="2" charset="-78"/>
              </a:rPr>
              <a:t>در مسابقات جهانی انواع شنا در مسافتهای مختلف به اجرا در می آید که عبارتند از :</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کرال سینه : 100 متر ، 200 متر ، 400 متر ، 800 متر ، 1500 متر</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قورباغه و پروانه : 100 متر و 200 متر</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کرال پشت : 100 متر و 200 متر</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مختلط انفرادی : ( چهار شنای انفرادی شامل شنای پروانه ، پشت ، قورباغه ، آزاد ) : 200 متر و 400 متر .</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امدادی آزاد : 100 × 4 متر ، 200 × 4 متر .</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مختلط امدادی : 100 × 4 متر .</a:t>
            </a:r>
          </a:p>
          <a:p>
            <a:pPr algn="just" rtl="1"/>
            <a:endParaRPr lang="fa-IR" sz="2400" dirty="0">
              <a:cs typeface="B Nazanin" panose="00000400000000000000" pitchFamily="2" charset="-78"/>
            </a:endParaRPr>
          </a:p>
        </p:txBody>
      </p:sp>
    </p:spTree>
    <p:extLst>
      <p:ext uri="{BB962C8B-B14F-4D97-AF65-F5344CB8AC3E}">
        <p14:creationId xmlns:p14="http://schemas.microsoft.com/office/powerpoint/2010/main" val="2527157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2600" y="1303865"/>
            <a:ext cx="10871200" cy="5298779"/>
          </a:xfrm>
        </p:spPr>
        <p:txBody>
          <a:bodyPr>
            <a:normAutofit/>
          </a:bodyPr>
          <a:lstStyle/>
          <a:p>
            <a:pPr marL="0" indent="0" algn="r" rtl="1">
              <a:buNone/>
            </a:pPr>
            <a:r>
              <a:rPr lang="fa-IR" sz="2400" b="1" dirty="0">
                <a:cs typeface="B Nazanin" panose="00000400000000000000" pitchFamily="2" charset="-78"/>
              </a:rPr>
              <a:t>داوران :</a:t>
            </a:r>
          </a:p>
          <a:p>
            <a:pPr marL="0" indent="0" algn="r" rtl="1">
              <a:buNone/>
            </a:pPr>
            <a:endParaRPr lang="fa-IR" sz="2400" dirty="0">
              <a:cs typeface="B Nazanin" panose="00000400000000000000" pitchFamily="2" charset="-78"/>
            </a:endParaRPr>
          </a:p>
          <a:p>
            <a:pPr marL="0" indent="0" algn="r" rtl="1">
              <a:buNone/>
            </a:pPr>
            <a:r>
              <a:rPr lang="fa-IR" sz="2400" dirty="0">
                <a:cs typeface="B Nazanin" panose="00000400000000000000" pitchFamily="2" charset="-78"/>
              </a:rPr>
              <a:t>مسابقات رسمی شنا را گروهی داور نظارت و قضاوت میکنند که عبارتند از : سرپرست کل مسابقات ، استارتر ( اعلام کننده شروع مسابقات ) سرپرست وقت نگهدارها ، وقت نگهدارها برای هر خط ، سرداور ، داوران رده بندی برای هر خط ، داور رگشت برای هر خط ، داور شنا و ( استیل ) گوینده ، نویسنده نتایج و هماهنگ کننده شناگران </a:t>
            </a:r>
          </a:p>
          <a:p>
            <a:pPr marL="0" indent="0" algn="r">
              <a:buNone/>
            </a:pPr>
            <a:endParaRPr lang="fa-IR" sz="2400" dirty="0">
              <a:cs typeface="B Nazanin" panose="00000400000000000000" pitchFamily="2" charset="-78"/>
            </a:endParaRPr>
          </a:p>
          <a:p>
            <a:pPr marL="0" indent="0" algn="r">
              <a:buNone/>
            </a:pPr>
            <a:endParaRPr lang="fa-IR" dirty="0">
              <a:cs typeface="B Nazanin" panose="00000400000000000000" pitchFamily="2" charset="-78"/>
            </a:endParaRPr>
          </a:p>
          <a:p>
            <a:pPr marL="0" indent="0" algn="r">
              <a:buNone/>
            </a:pPr>
            <a:endParaRPr lang="fa-IR" sz="2400" dirty="0">
              <a:cs typeface="B Nazanin" panose="00000400000000000000" pitchFamily="2" charset="-78"/>
            </a:endParaRPr>
          </a:p>
          <a:p>
            <a:pPr marL="0" indent="0" algn="r">
              <a:buNone/>
            </a:pPr>
            <a:endParaRPr lang="fa-IR" sz="2400" dirty="0">
              <a:cs typeface="B Nazanin" panose="00000400000000000000" pitchFamily="2" charset="-78"/>
            </a:endParaRPr>
          </a:p>
        </p:txBody>
      </p:sp>
    </p:spTree>
    <p:extLst>
      <p:ext uri="{BB962C8B-B14F-4D97-AF65-F5344CB8AC3E}">
        <p14:creationId xmlns:p14="http://schemas.microsoft.com/office/powerpoint/2010/main" val="26459500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8534"/>
            <a:ext cx="10515600" cy="6666314"/>
          </a:xfrm>
        </p:spPr>
        <p:txBody>
          <a:bodyPr>
            <a:normAutofit/>
          </a:bodyPr>
          <a:lstStyle/>
          <a:p>
            <a:pPr algn="just" rtl="1"/>
            <a:endParaRPr lang="fa-IR" sz="2400" dirty="0">
              <a:cs typeface="B Nazanin" panose="00000400000000000000" pitchFamily="2" charset="-78"/>
            </a:endParaRPr>
          </a:p>
          <a:p>
            <a:pPr marL="0" indent="0" algn="just" rtl="1">
              <a:buNone/>
            </a:pPr>
            <a:r>
              <a:rPr lang="fa-IR" sz="3500" dirty="0">
                <a:cs typeface="B Nazanin" panose="00000400000000000000" pitchFamily="2" charset="-78"/>
              </a:rPr>
              <a:t>مقررات برگزاری مسابقات:</a:t>
            </a:r>
          </a:p>
          <a:p>
            <a:pPr algn="just" rtl="1"/>
            <a:r>
              <a:rPr lang="fa-IR" sz="2400" dirty="0">
                <a:cs typeface="B Nazanin" panose="00000400000000000000" pitchFamily="2" charset="-78"/>
              </a:rPr>
              <a:t> در هر مسابقه شنا اگر به صورت كشوری و رسمی برگزار شود حداقل ۳۰ داور نیاز دارد كه این تعداد را در مسابقه داخلی می توان به ۱۵-۱۰ نفر كاهش داد،</a:t>
            </a:r>
          </a:p>
          <a:p>
            <a:pPr marL="0" indent="0" algn="just" rtl="1">
              <a:buNone/>
            </a:pPr>
            <a:r>
              <a:rPr lang="fa-IR" sz="2400" b="1" dirty="0">
                <a:cs typeface="B Nazanin" panose="00000400000000000000" pitchFamily="2" charset="-78"/>
              </a:rPr>
              <a:t>داوران مسابقه شامل:</a:t>
            </a:r>
          </a:p>
          <a:p>
            <a:pPr algn="just" rtl="1"/>
            <a:r>
              <a:rPr lang="fa-IR" sz="2400" dirty="0">
                <a:cs typeface="B Nazanin" panose="00000400000000000000" pitchFamily="2" charset="-78"/>
              </a:rPr>
              <a:t>سرداور ۱ نفر-استارتر – داوران وقت نگهدار برای هر خط ۳ نفر – سرپرست وقت نگهداران – داور برگشت – سرپرست داوران برگشت ۲ نفر – داوران استیل ۲ نفر – داور برگشت در ابتدا و انتهای استخر ۱ نفر – منشی كل ۱ نفر – هماهنگ كننده ۲ نفر – گوینده ۱ نفر – داور رده بندی دست كم برای هر خط ۱ نفر – سرپرست داوران رده بندی</a:t>
            </a:r>
          </a:p>
          <a:p>
            <a:pPr algn="just" rtl="1"/>
            <a:r>
              <a:rPr lang="fa-IR" sz="2400" b="1" dirty="0">
                <a:cs typeface="B Nazanin" panose="00000400000000000000" pitchFamily="2" charset="-78"/>
              </a:rPr>
              <a:t> وظایف سرداور </a:t>
            </a:r>
            <a:r>
              <a:rPr lang="fa-IR" sz="2400" dirty="0">
                <a:cs typeface="B Nazanin" panose="00000400000000000000" pitchFamily="2" charset="-78"/>
              </a:rPr>
              <a:t>:كه بر كل مسابقات و داوران و وقت نگهداران نظارت دارد و شروع مسابقه را به استارتر اعلام می كند و همچنین تصمیم گیری نهایی در مورد مسائلی كه در مسابقه پیش می آید با اوست.در آغاز مسابقه سرداور با زدن چند سوت كوتاه به شناگران علامت داده تا لباس های اضافی را خارج و آماده شوند،سپس با زدن یك سوت ممتد شناگران دعوت می كند تا پشت سكوی استارت قرار گیرند(در شنای پشت پس از شنیدن سوت ممتد شناگران وارد آب می شوند)پس از آماده شدن شناگران و داوران وقت نگهدار با بالا بردن دست بصورت كشیده به استارتر علامت می دهند.</a:t>
            </a:r>
          </a:p>
          <a:p>
            <a:pPr marL="0" indent="0" algn="just" rtl="1">
              <a:buNone/>
            </a:pPr>
            <a:endParaRPr lang="fa-IR" sz="2400" dirty="0">
              <a:cs typeface="B Nazanin" panose="00000400000000000000" pitchFamily="2" charset="-78"/>
            </a:endParaRPr>
          </a:p>
        </p:txBody>
      </p:sp>
    </p:spTree>
    <p:extLst>
      <p:ext uri="{BB962C8B-B14F-4D97-AF65-F5344CB8AC3E}">
        <p14:creationId xmlns:p14="http://schemas.microsoft.com/office/powerpoint/2010/main" val="4914835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2920"/>
            <a:ext cx="10515600" cy="6281928"/>
          </a:xfrm>
        </p:spPr>
        <p:txBody>
          <a:bodyPr>
            <a:normAutofit/>
          </a:bodyPr>
          <a:lstStyle/>
          <a:p>
            <a:pPr marL="0" indent="0" algn="just" rtl="1">
              <a:buNone/>
            </a:pPr>
            <a:r>
              <a:rPr lang="fa-IR" sz="2400" b="1" dirty="0">
                <a:cs typeface="B Nazanin" panose="00000400000000000000" pitchFamily="2" charset="-78"/>
              </a:rPr>
              <a:t>وظایف استارتر:</a:t>
            </a:r>
          </a:p>
          <a:p>
            <a:pPr marL="0" indent="0" algn="just" rtl="1">
              <a:buNone/>
            </a:pPr>
            <a:r>
              <a:rPr lang="fa-IR" sz="2400" dirty="0">
                <a:cs typeface="B Nazanin" panose="00000400000000000000" pitchFamily="2" charset="-78"/>
              </a:rPr>
              <a:t>كنترل شناگران را بعهده گرفته و هر شناگری كه مرتكب یكی از خطاهای زیر شود به سرداور گزارش می نماید:</a:t>
            </a:r>
          </a:p>
          <a:p>
            <a:pPr marL="0" indent="0" algn="just" rtl="1">
              <a:buNone/>
            </a:pPr>
            <a:r>
              <a:rPr lang="fa-IR" sz="2400" dirty="0">
                <a:cs typeface="B Nazanin" panose="00000400000000000000" pitchFamily="2" charset="-78"/>
              </a:rPr>
              <a:t>۱- از استارت خودداری نماید ۲- عمداً از قوانین اطاعت نكرده باشد ۳- در هنگام استارت باید در كنار استخر و در فاصله ۵ متری از سكوی استارت بایستد،تا وقت نگه داران بتوانند علامت استارت را ببینند و هم شناگران علامت استارت را بشنوند.</a:t>
            </a:r>
          </a:p>
          <a:p>
            <a:pPr marL="0" indent="0" algn="just" rtl="1">
              <a:buNone/>
            </a:pPr>
            <a:r>
              <a:rPr lang="fa-IR" sz="2400" dirty="0">
                <a:cs typeface="B Nazanin" panose="00000400000000000000" pitchFamily="2" charset="-78"/>
              </a:rPr>
              <a:t>وظایف داور وقت نگه داركه كنترل زمان و دقت انجام هر خط به عهده اوست او با صدای سوت استارتر تایمر را به كار انداخته و تا زمانی كه در پایان هر مسابقه یك قسمت بدن شناگر به دیواره پایانی برخورد و یا تماس حاصل نماید او وقت را می خواباند و سپس زمان شناگر را روی برگه مخصوص ثبت ركورد نوشته،به سر داور تحویل می نماید.</a:t>
            </a:r>
          </a:p>
          <a:p>
            <a:pPr marL="0" indent="0" algn="just" rtl="1">
              <a:buNone/>
            </a:pPr>
            <a:endParaRPr lang="fa-IR" sz="2400" dirty="0">
              <a:cs typeface="B Nazanin" panose="00000400000000000000" pitchFamily="2" charset="-78"/>
            </a:endParaRPr>
          </a:p>
          <a:p>
            <a:pPr marL="0" indent="0" algn="just" rtl="1">
              <a:buNone/>
            </a:pPr>
            <a:r>
              <a:rPr lang="fa-IR" sz="2400" b="1" dirty="0">
                <a:cs typeface="B Nazanin" panose="00000400000000000000" pitchFamily="2" charset="-78"/>
              </a:rPr>
              <a:t> وظایف داوران استیل: </a:t>
            </a:r>
          </a:p>
          <a:p>
            <a:pPr marL="0" indent="0" algn="just" rtl="1">
              <a:buNone/>
            </a:pPr>
            <a:r>
              <a:rPr lang="fa-IR" sz="2400" dirty="0">
                <a:cs typeface="B Nazanin" panose="00000400000000000000" pitchFamily="2" charset="-78"/>
              </a:rPr>
              <a:t>كه در طول استخر قرار دارند چنانچه شناگران از استیل مربوط به هر شنا خودداری نموده و دست و پای شناگر حركتی غیر از استیل مربوط انجام دهد علت خطا ار نوشته و به داور گزارش می دهد.</a:t>
            </a:r>
          </a:p>
          <a:p>
            <a:pPr marL="0" indent="0" algn="just" rtl="1">
              <a:buNone/>
            </a:pPr>
            <a:r>
              <a:rPr lang="fa-IR" sz="2400" b="1" dirty="0">
                <a:cs typeface="B Nazanin" panose="00000400000000000000" pitchFamily="2" charset="-78"/>
              </a:rPr>
              <a:t>داوران رده بندی:</a:t>
            </a:r>
            <a:r>
              <a:rPr lang="fa-IR" sz="2400" dirty="0">
                <a:cs typeface="B Nazanin" panose="00000400000000000000" pitchFamily="2" charset="-78"/>
              </a:rPr>
              <a:t> كه انتهای استخر قرار دارند مراقب تماس بدن شناگر به خطوط مربوط می باشند تا تعیین نمایند شناگر كدام خط زودتر از بقیه به خط پایان رسیده است و شناگران بعدی كدامند.</a:t>
            </a:r>
          </a:p>
        </p:txBody>
      </p:sp>
    </p:spTree>
    <p:extLst>
      <p:ext uri="{BB962C8B-B14F-4D97-AF65-F5344CB8AC3E}">
        <p14:creationId xmlns:p14="http://schemas.microsoft.com/office/powerpoint/2010/main" val="14480823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5733"/>
            <a:ext cx="10515600" cy="6209116"/>
          </a:xfrm>
        </p:spPr>
        <p:txBody>
          <a:bodyPr>
            <a:normAutofit/>
          </a:bodyPr>
          <a:lstStyle/>
          <a:p>
            <a:pPr marL="0" indent="0" algn="r">
              <a:buNone/>
            </a:pPr>
            <a:r>
              <a:rPr lang="fa-IR" sz="2400" b="1" dirty="0">
                <a:cs typeface="B Nazanin" panose="00000400000000000000" pitchFamily="2" charset="-78"/>
              </a:rPr>
              <a:t>براي كليه ي شناگران و تيم هاي شركت كننده بايد صندلي و يا مكان مشخصي در نظر گرفته شود .</a:t>
            </a:r>
          </a:p>
          <a:p>
            <a:pPr marL="0" indent="0" algn="r">
              <a:buNone/>
            </a:pPr>
            <a:endParaRPr lang="fa-IR" sz="2400" dirty="0">
              <a:cs typeface="B Nazanin" panose="00000400000000000000" pitchFamily="2" charset="-78"/>
            </a:endParaRPr>
          </a:p>
          <a:p>
            <a:pPr algn="r" rtl="1"/>
            <a:r>
              <a:rPr lang="fa-IR" sz="2400" dirty="0">
                <a:cs typeface="B Nazanin" panose="00000400000000000000" pitchFamily="2" charset="-78"/>
              </a:rPr>
              <a:t> سرداور بر تمام مقام هاي برگزار كننده نظارت و تسلط دارد و در نهايت زير نظر سرپرست فني مسابقات انجام وظيفه مي نمايد. او موظف است طبق آخرين مقررات مصوب فينا ، مسابقات را اداره نمايد.</a:t>
            </a:r>
          </a:p>
          <a:p>
            <a:pPr algn="r" rtl="1"/>
            <a:r>
              <a:rPr lang="fa-IR" sz="2400" dirty="0">
                <a:cs typeface="B Nazanin" panose="00000400000000000000" pitchFamily="2" charset="-78"/>
              </a:rPr>
              <a:t> اگر شناگري در عرض و يا در جهات ديگر وارد خط شناگر ديگر گردد و مزاحم او شود ، از دور مسابقات حذف مي شود و بايد سرپرست كل مسابقات موضوع را به كميته مسابقات گزارش دهد .</a:t>
            </a:r>
          </a:p>
          <a:p>
            <a:pPr algn="r" rtl="1"/>
            <a:r>
              <a:rPr lang="fa-IR" sz="2400" dirty="0">
                <a:cs typeface="B Nazanin" panose="00000400000000000000" pitchFamily="2" charset="-78"/>
              </a:rPr>
              <a:t>در رشته هاي كرال سينه و پشت ، هنگام برگشت ، تماس فيزيكي يك نقطه از بدن شناگر با ديواره استخر كافي است اما در شناهاي قورباغه و پروانه ، شناگر بايد با هر دو دست و به طور همزمان ديواره را لمس نمايد .</a:t>
            </a:r>
          </a:p>
          <a:p>
            <a:pPr algn="r" rtl="1"/>
            <a:r>
              <a:rPr lang="fa-IR" sz="2400" dirty="0">
                <a:cs typeface="B Nazanin" panose="00000400000000000000" pitchFamily="2" charset="-78"/>
              </a:rPr>
              <a:t>استفاده از تكنيك شناهاي ديگر در هر مسابقه اي از رشته هاي چهارگانه شنا ، خطا محسوب مي شود.</a:t>
            </a:r>
          </a:p>
          <a:p>
            <a:pPr algn="r" rtl="1"/>
            <a:r>
              <a:rPr lang="fa-IR" sz="2400" dirty="0">
                <a:cs typeface="B Nazanin" panose="00000400000000000000" pitchFamily="2" charset="-78"/>
              </a:rPr>
              <a:t>پريدن شناگر به داخل آب قبل از شنيدن صداي سوت يا تپانچه داور استارت و همچنين پريدن شناگران در مسابقات امدادي قبل از برخورد دست شناگر قبلي با ديواره ، خطا محسوب مي شود .</a:t>
            </a:r>
          </a:p>
          <a:p>
            <a:pPr algn="r" rtl="1"/>
            <a:r>
              <a:rPr lang="fa-IR" sz="2400" dirty="0">
                <a:cs typeface="B Nazanin" panose="00000400000000000000" pitchFamily="2" charset="-78"/>
              </a:rPr>
              <a:t>شناگران بايستي در همان خطي كه شنا را شروع كرده اند مسابقه را به پايان برسانند و اگر در طول مسافت شنا بايستند و با پا در كف استخر راه بروند ، مرتكب خطا شده اند .</a:t>
            </a:r>
          </a:p>
          <a:p>
            <a:pPr algn="r" rtl="1"/>
            <a:r>
              <a:rPr lang="fa-IR" sz="2400" dirty="0">
                <a:cs typeface="B Nazanin" panose="00000400000000000000" pitchFamily="2" charset="-78"/>
              </a:rPr>
              <a:t>شناگران براي افزايش سرعت خود ، حق ندارند از وسائلي استفاده كنند كه موجب افزايش سرعت مي شود. همچنين نمي توانند از ابزاري استفاده كنند كه شناور ماندن آنها را درآب آسان تر و طولاني تر مي كند .</a:t>
            </a:r>
          </a:p>
          <a:p>
            <a:pPr algn="r" rtl="1"/>
            <a:endParaRPr lang="fa-IR" sz="2400" dirty="0">
              <a:cs typeface="B Nazanin" panose="00000400000000000000" pitchFamily="2" charset="-78"/>
            </a:endParaRPr>
          </a:p>
          <a:p>
            <a:pPr marL="0" indent="0" algn="r" rtl="1">
              <a:buNone/>
            </a:pPr>
            <a:endParaRPr lang="fa-IR" sz="2400" dirty="0">
              <a:cs typeface="B Nazanin" panose="00000400000000000000" pitchFamily="2" charset="-78"/>
            </a:endParaRPr>
          </a:p>
        </p:txBody>
      </p:sp>
    </p:spTree>
    <p:extLst>
      <p:ext uri="{BB962C8B-B14F-4D97-AF65-F5344CB8AC3E}">
        <p14:creationId xmlns:p14="http://schemas.microsoft.com/office/powerpoint/2010/main" val="42482491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6854"/>
            <a:ext cx="10515600" cy="6527994"/>
          </a:xfrm>
        </p:spPr>
        <p:txBody>
          <a:bodyPr>
            <a:normAutofit/>
          </a:bodyPr>
          <a:lstStyle/>
          <a:p>
            <a:pPr algn="just" rtl="1"/>
            <a:endParaRPr lang="fa-IR" sz="1000" dirty="0">
              <a:cs typeface="B Nazanin" panose="00000400000000000000" pitchFamily="2" charset="-78"/>
            </a:endParaRPr>
          </a:p>
          <a:p>
            <a:pPr marL="0" indent="0" algn="just" rtl="1">
              <a:buNone/>
            </a:pPr>
            <a:r>
              <a:rPr lang="fa-IR" dirty="0">
                <a:cs typeface="B Nazanin" panose="00000400000000000000" pitchFamily="2" charset="-78"/>
              </a:rPr>
              <a:t>ماهيت تعهدات مربيان آموزش شنا</a:t>
            </a:r>
          </a:p>
          <a:p>
            <a:pPr marL="0" indent="0" algn="just" rtl="1">
              <a:buNone/>
            </a:pPr>
            <a:endParaRPr lang="fa-IR" dirty="0">
              <a:cs typeface="B Nazanin" panose="00000400000000000000" pitchFamily="2" charset="-78"/>
            </a:endParaRPr>
          </a:p>
          <a:p>
            <a:pPr marL="0" indent="0" algn="just" rtl="1">
              <a:buNone/>
            </a:pPr>
            <a:r>
              <a:rPr lang="fa-IR" sz="2400" dirty="0">
                <a:cs typeface="B Nazanin" panose="00000400000000000000" pitchFamily="2" charset="-78"/>
              </a:rPr>
              <a:t>1) دیدگاه فقها</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به موجب اين نظر كه طرفداران بيشتري دارد، اگر كسي فرزند صغير خود را براي فرا گرفتن شنا به ديگري بسپارد و فرزند غرق شود، معلم اعم از اينكه تقصيري مرتكب شده باشد يا نه، مسئول است (تعهد به نتيجه يا تعهد به حفاظت) زيرا فرزند بـه مربي سپرده شده تا در نگاهداري اش احتياط كند و غرق او دليل بر اين است كـه وي در حفاظت، تقصير كرده و به تعهد قراردادي وفا نكرده است. به عبارت ديگر تلـف كـودك كاشف از تفريط اوست و فرض بر اين است كه بدون تقصير او، كودك غرق نميگرديده است اما در صورتي كه نوآموز، كبير باشد مربي در صورتي مسئول است كه تقصير كرده باشد(تعهد به وسيله).</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برخي در مورد مسئوليت مربي فرزند صغير، ترديد كرده و به دليل متعارف بـودن كار مربي، در اينجا هم مسئوليت وي را منوط به اثبات تقصير او دانسته اند (تعهد به وسيله). به عبارت ديگر از نظر اين دسته، در مورد نوآموز كبير و صغير، مربي در صورتي ضامن اسـت كه تقصير او ثابت شود.</a:t>
            </a:r>
          </a:p>
        </p:txBody>
      </p:sp>
    </p:spTree>
    <p:extLst>
      <p:ext uri="{BB962C8B-B14F-4D97-AF65-F5344CB8AC3E}">
        <p14:creationId xmlns:p14="http://schemas.microsoft.com/office/powerpoint/2010/main" val="40204227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6854"/>
            <a:ext cx="10515600" cy="6527994"/>
          </a:xfrm>
        </p:spPr>
        <p:txBody>
          <a:bodyPr>
            <a:normAutofit/>
          </a:bodyPr>
          <a:lstStyle/>
          <a:p>
            <a:pPr algn="just" rtl="1"/>
            <a:endParaRPr lang="fa-IR" sz="1000" dirty="0">
              <a:cs typeface="B Nazanin" panose="00000400000000000000" pitchFamily="2" charset="-78"/>
            </a:endParaRPr>
          </a:p>
          <a:p>
            <a:pPr algn="just" rtl="1"/>
            <a:r>
              <a:rPr lang="fa-IR" sz="2400" dirty="0">
                <a:latin typeface="Times New Roman" panose="02020603050405020304" pitchFamily="18" charset="0"/>
                <a:cs typeface="B Nazanin" panose="00000400000000000000" pitchFamily="2" charset="-78"/>
              </a:rPr>
              <a:t>عده اي هم مسئوليت مربي را مطلق دانسته و در هر دو فرض (نوآموز صغير و كبير)، غرق شدن نوآموز را نشانه تقصير مربي و موجب مسئوليت او مي دانند.</a:t>
            </a:r>
          </a:p>
          <a:p>
            <a:pPr algn="just" rtl="1"/>
            <a:endParaRPr lang="fa-IR" dirty="0">
              <a:latin typeface="Times New Roman" panose="02020603050405020304" pitchFamily="18" charset="0"/>
              <a:cs typeface="B Nazanin" panose="00000400000000000000" pitchFamily="2" charset="-78"/>
            </a:endParaRPr>
          </a:p>
          <a:p>
            <a:pPr algn="just" rtl="1"/>
            <a:r>
              <a:rPr lang="fa-IR" sz="2400" dirty="0">
                <a:latin typeface="Times New Roman" panose="02020603050405020304" pitchFamily="18" charset="0"/>
                <a:cs typeface="B Nazanin" panose="00000400000000000000" pitchFamily="2" charset="-78"/>
              </a:rPr>
              <a:t>گروهي هم به دليل متعارف بودن اقدام مربي و هدف مشروع تعليم شنا كـه موافق مصلحت كودك است، مربي را در صورت غرق كودك ضامن ندانسته اند.</a:t>
            </a:r>
          </a:p>
          <a:p>
            <a:pPr marL="0" indent="0" algn="just" rtl="1">
              <a:buNone/>
            </a:pPr>
            <a:endParaRPr lang="fa-IR" sz="2400" dirty="0">
              <a:latin typeface="Times New Roman" panose="02020603050405020304" pitchFamily="18" charset="0"/>
              <a:cs typeface="B Nazanin" panose="00000400000000000000" pitchFamily="2" charset="-78"/>
            </a:endParaRPr>
          </a:p>
          <a:p>
            <a:pPr marL="0" indent="0" algn="just" rtl="1">
              <a:buNone/>
            </a:pPr>
            <a:r>
              <a:rPr lang="fa-IR" sz="2400" dirty="0">
                <a:latin typeface="Times New Roman" panose="02020603050405020304" pitchFamily="18" charset="0"/>
                <a:cs typeface="B Nazanin" panose="00000400000000000000" pitchFamily="2" charset="-78"/>
              </a:rPr>
              <a:t>2) دیدگاه تطبیقی</a:t>
            </a:r>
          </a:p>
          <a:p>
            <a:pPr marL="0" indent="0" algn="just" rtl="1">
              <a:buNone/>
            </a:pPr>
            <a:r>
              <a:rPr lang="fa-IR" sz="2400" dirty="0">
                <a:latin typeface="Times New Roman" panose="02020603050405020304" pitchFamily="18" charset="0"/>
                <a:cs typeface="B Nazanin" panose="00000400000000000000" pitchFamily="2" charset="-78"/>
              </a:rPr>
              <a:t>نويسندگان، علي رغم اين كه به تبعيت از نظر مشهور در فقه، قائل به تفاوت بـين تعهدات مربي در رابطه با نوآموزان كبير و صغير مي باشند ولي پذيرفته اند كـه در حقوق ما نيز مي توان در مواردي مانند تعليم پاره اي از ورزش هاي خطرناك كه جلوگيري از بروز حادثه تا حد زيادي در اختيار مربي است و نيز در جايي كه كودكي بـه پانسيون يا مدارس شبانه روزي سپرده مي شود، تعهد مربي را نسبت به حفظ ايمني شاگردان خود از نوع تعهـد به نتيجه دانسته و خانواده كودك آسيب ديده را از اثبات تقصير طرف خود بي نياز نمود.  بنابراين اگر كسي در استخري كه براي شنا رفته اسـت غرق شـود، صاحب موسسـه ورزشي در اين باره مسئوليت دارد و تقصير وي مفروض است.</a:t>
            </a:r>
          </a:p>
        </p:txBody>
      </p:sp>
    </p:spTree>
    <p:extLst>
      <p:ext uri="{BB962C8B-B14F-4D97-AF65-F5344CB8AC3E}">
        <p14:creationId xmlns:p14="http://schemas.microsoft.com/office/powerpoint/2010/main" val="72363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3281"/>
            <a:ext cx="10515600" cy="6073629"/>
          </a:xfrm>
        </p:spPr>
        <p:txBody>
          <a:bodyPr>
            <a:normAutofit/>
          </a:bodyPr>
          <a:lstStyle/>
          <a:p>
            <a:pPr marL="0" indent="0" algn="r" rtl="1">
              <a:buNone/>
            </a:pPr>
            <a:r>
              <a:rPr lang="fa-IR" b="1" dirty="0">
                <a:cs typeface="B Nazanin" panose="00000400000000000000" pitchFamily="2" charset="-78"/>
              </a:rPr>
              <a:t>دمای استاندارد آب</a:t>
            </a:r>
          </a:p>
          <a:p>
            <a:pPr marL="0" indent="0" algn="r" rtl="1">
              <a:buNone/>
            </a:pPr>
            <a:endParaRPr lang="fa-IR" sz="1000" dirty="0">
              <a:cs typeface="B Nazanin" panose="00000400000000000000" pitchFamily="2" charset="-78"/>
            </a:endParaRPr>
          </a:p>
          <a:p>
            <a:pPr marL="0" indent="0" algn="just" rtl="1">
              <a:buNone/>
            </a:pPr>
            <a:r>
              <a:rPr lang="fa-IR" sz="2400" dirty="0">
                <a:cs typeface="B Nazanin" panose="00000400000000000000" pitchFamily="2" charset="-78"/>
              </a:rPr>
              <a:t>دمای استاندارد آب استخر نه باید آنقدر زیاد باشد که باعث به وجود آمدن باکتری ها شود و نه آنقدر پایین که لرز بر اندام بدن بیندازد. </a:t>
            </a:r>
          </a:p>
          <a:p>
            <a:pPr marL="0" indent="0" algn="just" rtl="1">
              <a:buNone/>
            </a:pPr>
            <a:endParaRPr lang="fa-IR" sz="2400" dirty="0">
              <a:cs typeface="B Nazanin" panose="00000400000000000000" pitchFamily="2" charset="-78"/>
            </a:endParaRPr>
          </a:p>
          <a:p>
            <a:pPr marL="0" indent="0" algn="just" rtl="1">
              <a:buNone/>
            </a:pPr>
            <a:r>
              <a:rPr lang="fa-IR" sz="2400" dirty="0">
                <a:cs typeface="B Nazanin" panose="00000400000000000000" pitchFamily="2" charset="-78"/>
              </a:rPr>
              <a:t>هنگامی که دمای استاندارد آب استخر بیش از حد گرم می شود. مثلاً بیش از 85 درجه فارنهایت، جلبک ها و باکتری ها به سرعت در آب شروع به رشد و تکثیر می نمایند. </a:t>
            </a:r>
          </a:p>
          <a:p>
            <a:pPr marL="0" indent="0" algn="just" rtl="1">
              <a:buNone/>
            </a:pPr>
            <a:endParaRPr lang="fa-IR" sz="2400" dirty="0">
              <a:cs typeface="B Nazanin" panose="00000400000000000000" pitchFamily="2" charset="-78"/>
            </a:endParaRPr>
          </a:p>
          <a:p>
            <a:pPr marL="0" indent="0" algn="just" rtl="1">
              <a:buNone/>
            </a:pPr>
            <a:r>
              <a:rPr lang="fa-IR" sz="2400" dirty="0">
                <a:cs typeface="B Nazanin" panose="00000400000000000000" pitchFamily="2" charset="-78"/>
              </a:rPr>
              <a:t>این مورد بر شیمی استخر تاثیر می گذارد. زیرا کلر موجود در آب برای از بین بردن این عوامل با آن ها وارد واکنش شیمیایی شده و سطح </a:t>
            </a:r>
            <a:r>
              <a:rPr lang="en-US" sz="2400" dirty="0">
                <a:cs typeface="B Nazanin" panose="00000400000000000000" pitchFamily="2" charset="-78"/>
              </a:rPr>
              <a:t>PH</a:t>
            </a:r>
            <a:r>
              <a:rPr lang="fa-IR" sz="2400" dirty="0">
                <a:cs typeface="B Nazanin" panose="00000400000000000000" pitchFamily="2" charset="-78"/>
              </a:rPr>
              <a:t> آب کم می شود. </a:t>
            </a:r>
          </a:p>
          <a:p>
            <a:pPr marL="0" indent="0" algn="just" rtl="1">
              <a:buNone/>
            </a:pPr>
            <a:endParaRPr lang="fa-IR" sz="2400" dirty="0">
              <a:cs typeface="B Nazanin" panose="00000400000000000000" pitchFamily="2" charset="-78"/>
            </a:endParaRPr>
          </a:p>
          <a:p>
            <a:pPr marL="0" indent="0" algn="just" rtl="1">
              <a:buNone/>
            </a:pPr>
            <a:r>
              <a:rPr lang="fa-IR" sz="2400" dirty="0">
                <a:cs typeface="B Nazanin" panose="00000400000000000000" pitchFamily="2" charset="-78"/>
              </a:rPr>
              <a:t>از طرفی دمای خیلی کم برای کودکان و سالمندان مطلوب و مناسب نیست. </a:t>
            </a:r>
          </a:p>
          <a:p>
            <a:pPr marL="0" indent="0" algn="just" rtl="1">
              <a:buNone/>
            </a:pPr>
            <a:endParaRPr lang="fa-IR" sz="2400" dirty="0">
              <a:cs typeface="B Nazanin" panose="00000400000000000000" pitchFamily="2" charset="-78"/>
            </a:endParaRPr>
          </a:p>
          <a:p>
            <a:pPr algn="just" rtl="1"/>
            <a:endParaRPr lang="fa-IR" sz="2400" dirty="0">
              <a:cs typeface="B Nazanin" panose="00000400000000000000" pitchFamily="2" charset="-78"/>
            </a:endParaRPr>
          </a:p>
          <a:p>
            <a:pPr marL="0" indent="0" algn="just" rtl="1">
              <a:buNone/>
            </a:pPr>
            <a:endParaRPr lang="fa-IR" sz="500" dirty="0">
              <a:cs typeface="B Nazanin" panose="00000400000000000000" pitchFamily="2" charset="-78"/>
            </a:endParaRPr>
          </a:p>
          <a:p>
            <a:pPr algn="just" rtl="1"/>
            <a:endParaRPr lang="fa-IR" sz="500" dirty="0">
              <a:cs typeface="B Nazanin" panose="00000400000000000000" pitchFamily="2" charset="-78"/>
            </a:endParaRPr>
          </a:p>
          <a:p>
            <a:pPr algn="just" rtl="1"/>
            <a:endParaRPr lang="en-US" sz="2400" dirty="0">
              <a:cs typeface="B Nazanin" panose="00000400000000000000" pitchFamily="2" charset="-78"/>
            </a:endParaRPr>
          </a:p>
        </p:txBody>
      </p:sp>
    </p:spTree>
    <p:extLst>
      <p:ext uri="{BB962C8B-B14F-4D97-AF65-F5344CB8AC3E}">
        <p14:creationId xmlns:p14="http://schemas.microsoft.com/office/powerpoint/2010/main" val="4606922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6854"/>
            <a:ext cx="10515600" cy="6527994"/>
          </a:xfrm>
        </p:spPr>
        <p:txBody>
          <a:bodyPr>
            <a:normAutofit/>
          </a:bodyPr>
          <a:lstStyle/>
          <a:p>
            <a:pPr algn="just" rtl="1"/>
            <a:endParaRPr lang="fa-IR" sz="1000" dirty="0">
              <a:cs typeface="B Nazanin" panose="00000400000000000000" pitchFamily="2" charset="-78"/>
            </a:endParaRPr>
          </a:p>
          <a:p>
            <a:pPr marL="0" indent="0" algn="just" rtl="1">
              <a:buNone/>
            </a:pPr>
            <a:r>
              <a:rPr lang="fa-IR" dirty="0">
                <a:cs typeface="B Nazanin" panose="00000400000000000000" pitchFamily="2" charset="-78"/>
              </a:rPr>
              <a:t>تجاوز از کمک های اولیه</a:t>
            </a:r>
          </a:p>
          <a:p>
            <a:pPr marL="0" indent="0" algn="just" rtl="1">
              <a:buNone/>
            </a:pPr>
            <a:endParaRPr lang="fa-IR" dirty="0">
              <a:cs typeface="B Nazanin" panose="00000400000000000000" pitchFamily="2" charset="-78"/>
            </a:endParaRPr>
          </a:p>
          <a:p>
            <a:pPr marL="0" indent="0" algn="just" rtl="1">
              <a:buNone/>
            </a:pPr>
            <a:r>
              <a:rPr lang="fa-IR" sz="2400" dirty="0">
                <a:latin typeface="Times New Roman" panose="02020603050405020304" pitchFamily="18" charset="0"/>
                <a:cs typeface="B Nazanin" panose="00000400000000000000" pitchFamily="2" charset="-78"/>
              </a:rPr>
              <a:t>خودداری از کمک های اولیه می تواند موجبات مسئولیت های قانونی را برای معلم یا مربی ورزش فراهم سازد و در عین حال اگر از حدود متعارف آن نیز خارج شود به علت ارتکاب جنایت باید پاسخگو باشد. بنابراین باید مرز میان کمک های اولیه ی صحیح و اقداماتی را که مداخله در امور پزشکی و جرم علیه ورزشکار محسوب می شود را ترسیم کرد. این خط را می توان در منابع علمی مربوط به کمکهای اولیه به سهولت ملاحظه کرد ولی در عمل کار چندان آسانی نیست و به همین جهت توصیه می شود که معلم و مربی ورزش از انجام اقدامات ذیل خودداری نمایند.</a:t>
            </a:r>
          </a:p>
          <a:p>
            <a:pPr marL="0" indent="0" algn="just" rtl="1">
              <a:buNone/>
            </a:pPr>
            <a:endParaRPr lang="fa-IR" sz="2400" dirty="0">
              <a:latin typeface="Times New Roman" panose="02020603050405020304" pitchFamily="18" charset="0"/>
              <a:cs typeface="B Nazanin" panose="00000400000000000000" pitchFamily="2" charset="-78"/>
            </a:endParaRPr>
          </a:p>
          <a:p>
            <a:pPr algn="just" rtl="1"/>
            <a:r>
              <a:rPr lang="fa-IR" sz="2400" dirty="0">
                <a:latin typeface="Times New Roman" panose="02020603050405020304" pitchFamily="18" charset="0"/>
                <a:cs typeface="B Nazanin" panose="00000400000000000000" pitchFamily="2" charset="-78"/>
              </a:rPr>
              <a:t>تجویز و تهیه قرص برای رفع سردرد یا لینت و یا رفع ناراحتی های ناشی از قاعدگی بانوان.</a:t>
            </a:r>
          </a:p>
          <a:p>
            <a:pPr algn="just" rtl="1"/>
            <a:r>
              <a:rPr lang="fa-IR" sz="2400" dirty="0">
                <a:latin typeface="Times New Roman" panose="02020603050405020304" pitchFamily="18" charset="0"/>
                <a:cs typeface="B Nazanin" panose="00000400000000000000" pitchFamily="2" charset="-78"/>
              </a:rPr>
              <a:t>اقدام به معاینهی طبی و تشخیص بیماری به وسیله ی ابزار طبی</a:t>
            </a:r>
          </a:p>
          <a:p>
            <a:pPr algn="just" rtl="1"/>
            <a:r>
              <a:rPr lang="fa-IR" sz="2400" dirty="0">
                <a:latin typeface="Times New Roman" panose="02020603050405020304" pitchFamily="18" charset="0"/>
                <a:cs typeface="B Nazanin" panose="00000400000000000000" pitchFamily="2" charset="-78"/>
              </a:rPr>
              <a:t> تجویز قرص یا کپسول ضد سرماخوردگی</a:t>
            </a:r>
          </a:p>
          <a:p>
            <a:pPr algn="just" rtl="1"/>
            <a:r>
              <a:rPr lang="fa-IR" sz="2400" dirty="0">
                <a:latin typeface="Times New Roman" panose="02020603050405020304" pitchFamily="18" charset="0"/>
                <a:cs typeface="B Nazanin" panose="00000400000000000000" pitchFamily="2" charset="-78"/>
              </a:rPr>
              <a:t>باند پیچی کردن مفاصل مصدوم به تصور این که دچار دررفتگی شده است. بدون نظر متخصص و احتمال شکستگی </a:t>
            </a:r>
          </a:p>
          <a:p>
            <a:pPr algn="just" rtl="1"/>
            <a:r>
              <a:rPr lang="fa-IR" sz="2400" dirty="0">
                <a:latin typeface="Times New Roman" panose="02020603050405020304" pitchFamily="18" charset="0"/>
                <a:cs typeface="B Nazanin" panose="00000400000000000000" pitchFamily="2" charset="-78"/>
              </a:rPr>
              <a:t> اجازه ی بازگشت به بازی، به بازیکنی که از ناحیه ی سر مجروح گردیده است.</a:t>
            </a:r>
          </a:p>
        </p:txBody>
      </p:sp>
    </p:spTree>
    <p:extLst>
      <p:ext uri="{BB962C8B-B14F-4D97-AF65-F5344CB8AC3E}">
        <p14:creationId xmlns:p14="http://schemas.microsoft.com/office/powerpoint/2010/main" val="42827326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05988"/>
            <a:ext cx="10515600" cy="5678859"/>
          </a:xfrm>
        </p:spPr>
        <p:txBody>
          <a:bodyPr>
            <a:noAutofit/>
          </a:bodyPr>
          <a:lstStyle/>
          <a:p>
            <a:pPr algn="just" rtl="1"/>
            <a:r>
              <a:rPr lang="fa-IR" sz="2400" dirty="0">
                <a:cs typeface="B Nazanin" panose="00000400000000000000" pitchFamily="2" charset="-78"/>
              </a:rPr>
              <a:t>به بازی گرفتن بازیکنان مصدومی که از لحاظ پزشکی مجاز به بازی نیستند.</a:t>
            </a:r>
          </a:p>
          <a:p>
            <a:pPr algn="just" rtl="1"/>
            <a:r>
              <a:rPr lang="fa-IR" sz="2400" dirty="0">
                <a:cs typeface="B Nazanin" panose="00000400000000000000" pitchFamily="2" charset="-78"/>
              </a:rPr>
              <a:t>اجازهی بازگشت به کلاس و یا انجام فعالیت بدون گواهی پزشکی به دانش آموزان</a:t>
            </a:r>
          </a:p>
          <a:p>
            <a:pPr algn="just" rtl="1"/>
            <a:r>
              <a:rPr lang="fa-IR" sz="2400" dirty="0">
                <a:cs typeface="B Nazanin" panose="00000400000000000000" pitchFamily="2" charset="-78"/>
              </a:rPr>
              <a:t>تجویز داروی غرغره و یا استفاده از ابزار طبی برای نمونه برداری</a:t>
            </a:r>
          </a:p>
          <a:p>
            <a:pPr algn="just" rtl="1"/>
            <a:r>
              <a:rPr lang="fa-IR" sz="2400" dirty="0">
                <a:cs typeface="B Nazanin" panose="00000400000000000000" pitchFamily="2" charset="-78"/>
              </a:rPr>
              <a:t>استفاده از آلات برنده مانند چاقو یا تیغ صورت تراشی به منظور بریدن پوست، میخچه، تاول، ناخن فرورفته در پوست و غیره</a:t>
            </a:r>
          </a:p>
          <a:p>
            <a:pPr algn="just" rtl="1"/>
            <a:r>
              <a:rPr lang="fa-IR" sz="2400" dirty="0">
                <a:cs typeface="B Nazanin" panose="00000400000000000000" pitchFamily="2" charset="-78"/>
              </a:rPr>
              <a:t>ایجاد بی حسی موضعی در بازیکن مصدوم به منظور ادامه ی بازی</a:t>
            </a:r>
          </a:p>
          <a:p>
            <a:pPr algn="just" rtl="1"/>
            <a:r>
              <a:rPr lang="fa-IR" sz="2400" dirty="0">
                <a:cs typeface="B Nazanin" panose="00000400000000000000" pitchFamily="2" charset="-78"/>
              </a:rPr>
              <a:t>استفاده از امکانات فیزیکی مانند حرارت یا جریان برق برای آمادگی عضلانی و دفع خون مردگی و ایجاد بهبودی بدون دستور طبی و یا به وسیله ی اشخاص فاقد صلاحیت</a:t>
            </a:r>
          </a:p>
          <a:p>
            <a:pPr algn="just" rtl="1"/>
            <a:r>
              <a:rPr lang="fa-IR" sz="2400" dirty="0">
                <a:cs typeface="B Nazanin" panose="00000400000000000000" pitchFamily="2" charset="-78"/>
              </a:rPr>
              <a:t>اقدام به پاشیدن آب به صورت و یا سیلی زدن و یا استفاده از ترکیبات آمونیاک برای به هوش آوردن بازیکن بیهوشی که احتمالا موجب ناراحتی های بیشتری خواهد شد.</a:t>
            </a:r>
          </a:p>
        </p:txBody>
      </p:sp>
    </p:spTree>
    <p:extLst>
      <p:ext uri="{BB962C8B-B14F-4D97-AF65-F5344CB8AC3E}">
        <p14:creationId xmlns:p14="http://schemas.microsoft.com/office/powerpoint/2010/main" val="41780963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9600"/>
            <a:ext cx="10515600" cy="6175247"/>
          </a:xfrm>
        </p:spPr>
        <p:txBody>
          <a:bodyPr>
            <a:noAutofit/>
          </a:bodyPr>
          <a:lstStyle/>
          <a:p>
            <a:pPr marL="0" indent="0" algn="just" rtl="1">
              <a:buNone/>
            </a:pPr>
            <a:r>
              <a:rPr lang="fa-IR" dirty="0">
                <a:cs typeface="B Nazanin" panose="00000400000000000000" pitchFamily="2" charset="-78"/>
              </a:rPr>
              <a:t>مواردی که باید انجام شوند:</a:t>
            </a:r>
          </a:p>
          <a:p>
            <a:pPr marL="0" indent="0" algn="just" rtl="1">
              <a:buNone/>
            </a:pPr>
            <a:endParaRPr lang="fa-IR" dirty="0">
              <a:cs typeface="B Nazanin" panose="00000400000000000000" pitchFamily="2" charset="-78"/>
            </a:endParaRPr>
          </a:p>
          <a:p>
            <a:pPr algn="just" rtl="1"/>
            <a:r>
              <a:rPr lang="fa-IR" sz="2400" dirty="0">
                <a:cs typeface="B Nazanin" panose="00000400000000000000" pitchFamily="2" charset="-78"/>
              </a:rPr>
              <a:t> حمل ورزشکار مصدوم یک موضوع بسیار مهم است. بی توجهی به نحوهی حمل ممکن است موجب وخامت حال مصدوم شود و یا برای همیشه او را زمین گیر کند و در چنین صورتی مرتکب مسئول است، هر چند انگیزهی او نیک باشد.</a:t>
            </a:r>
          </a:p>
          <a:p>
            <a:pPr marL="0" indent="0" algn="just" rtl="1">
              <a:buNone/>
            </a:pPr>
            <a:endParaRPr lang="fa-IR" sz="2400" dirty="0">
              <a:cs typeface="B Nazanin" panose="00000400000000000000" pitchFamily="2" charset="-78"/>
            </a:endParaRPr>
          </a:p>
          <a:p>
            <a:pPr algn="just" rtl="1"/>
            <a:r>
              <a:rPr lang="fa-IR" sz="2400" dirty="0">
                <a:cs typeface="B Nazanin" panose="00000400000000000000" pitchFamily="2" charset="-78"/>
              </a:rPr>
              <a:t> انجام کمک های اولیه صرفا باید از سوی کسانی انجام شود که با این امر آشنایی کافی دارند.</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 هر معلم ورزش یا مربی باید آدرس دقیق نزدیک ترین مرکز درمانی به محل فعالیت ورزشی خود را بداند و تلفن های ضروری مانند اورژانس، پلیس و آتش نشانی را در معرض دید قرار دهد.</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در هر مرکز ورزشی حتی اگر حیاط کوچک مدرسه باشد باید لوازم و تجهیزات کمکهای اولیه، آماده ی بهره برداری باشد.</a:t>
            </a:r>
          </a:p>
        </p:txBody>
      </p:sp>
    </p:spTree>
    <p:extLst>
      <p:ext uri="{BB962C8B-B14F-4D97-AF65-F5344CB8AC3E}">
        <p14:creationId xmlns:p14="http://schemas.microsoft.com/office/powerpoint/2010/main" val="8610519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9600"/>
            <a:ext cx="10515600" cy="6175247"/>
          </a:xfrm>
        </p:spPr>
        <p:txBody>
          <a:bodyPr>
            <a:noAutofit/>
          </a:bodyPr>
          <a:lstStyle/>
          <a:p>
            <a:pPr marL="0" indent="0" algn="just" rtl="1">
              <a:buNone/>
            </a:pPr>
            <a:endParaRPr lang="fa-IR" dirty="0">
              <a:cs typeface="B Nazanin" panose="00000400000000000000" pitchFamily="2" charset="-78"/>
            </a:endParaRPr>
          </a:p>
          <a:p>
            <a:pPr algn="just" rtl="1"/>
            <a:r>
              <a:rPr lang="fa-IR" sz="2400" dirty="0">
                <a:cs typeface="B Nazanin" panose="00000400000000000000" pitchFamily="2" charset="-78"/>
              </a:rPr>
              <a:t> در صورت بروز حادثه مربی موظف است همزمان با انجام کمک های اولیه، خانواده ی مصدوم را از جریان امر مطلع نماید.</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در صورتی که هریک از مراکز درمانی به هر علتی از پذیرش مصدوم خودداری نماید مربی می باید نسبت به گزارش جریان امر و تعقیب قانونی آن ها اقدام کند.</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در صورت بروز حادثه باید به سرعت تصمیم گرفت و از مداخله ی اشخاص متفرقه جلوگیری نمود. فوریت از ضروری ترین ارکان کمکهای اولیه است.</a:t>
            </a:r>
          </a:p>
          <a:p>
            <a:pPr algn="just" rtl="1"/>
            <a:endParaRPr lang="fa-IR" sz="2400" dirty="0">
              <a:cs typeface="B Nazanin" panose="00000400000000000000" pitchFamily="2" charset="-78"/>
            </a:endParaRPr>
          </a:p>
          <a:p>
            <a:pPr algn="just" rtl="1"/>
            <a:r>
              <a:rPr lang="fa-IR" sz="2400" dirty="0">
                <a:cs typeface="B Nazanin" panose="00000400000000000000" pitchFamily="2" charset="-78"/>
              </a:rPr>
              <a:t>اتخاذ تدابیر احتیاطی مانع  وخامت اوضاع و احوال خواهد بود.</a:t>
            </a:r>
          </a:p>
          <a:p>
            <a:pPr algn="just" rtl="1"/>
            <a:endParaRPr lang="fa-IR" sz="2400" dirty="0">
              <a:cs typeface="B Nazanin" panose="00000400000000000000" pitchFamily="2" charset="-78"/>
            </a:endParaRPr>
          </a:p>
        </p:txBody>
      </p:sp>
    </p:spTree>
    <p:extLst>
      <p:ext uri="{BB962C8B-B14F-4D97-AF65-F5344CB8AC3E}">
        <p14:creationId xmlns:p14="http://schemas.microsoft.com/office/powerpoint/2010/main" val="1055379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A2A71267-F37E-4C9C-9B56-E3580F082B71}"/>
              </a:ext>
            </a:extLst>
          </p:cNvPr>
          <p:cNvGraphicFramePr>
            <a:graphicFrameLocks noGrp="1"/>
          </p:cNvGraphicFramePr>
          <p:nvPr>
            <p:ph idx="1"/>
            <p:extLst>
              <p:ext uri="{D42A27DB-BD31-4B8C-83A1-F6EECF244321}">
                <p14:modId xmlns:p14="http://schemas.microsoft.com/office/powerpoint/2010/main" val="2624855690"/>
              </p:ext>
            </p:extLst>
          </p:nvPr>
        </p:nvGraphicFramePr>
        <p:xfrm>
          <a:off x="838200" y="295273"/>
          <a:ext cx="10515600" cy="65836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4032360172"/>
                    </a:ext>
                  </a:extLst>
                </a:gridCol>
                <a:gridCol w="5257800">
                  <a:extLst>
                    <a:ext uri="{9D8B030D-6E8A-4147-A177-3AD203B41FA5}">
                      <a16:colId xmlns:a16="http://schemas.microsoft.com/office/drawing/2014/main" val="3875006090"/>
                    </a:ext>
                  </a:extLst>
                </a:gridCol>
              </a:tblGrid>
              <a:tr h="783431">
                <a:tc>
                  <a:txBody>
                    <a:bodyPr/>
                    <a:lstStyle/>
                    <a:p>
                      <a:pPr algn="ctr" rtl="1">
                        <a:lnSpc>
                          <a:spcPct val="200000"/>
                        </a:lnSpc>
                      </a:pPr>
                      <a:r>
                        <a:rPr lang="fa-IR" sz="2400" dirty="0">
                          <a:cs typeface="B Nazanin" panose="00000400000000000000" pitchFamily="2" charset="-78"/>
                        </a:rPr>
                        <a:t>دمای استاندارد آب استخر (سانتی گراد)</a:t>
                      </a:r>
                    </a:p>
                  </a:txBody>
                  <a:tcPr/>
                </a:tc>
                <a:tc>
                  <a:txBody>
                    <a:bodyPr/>
                    <a:lstStyle/>
                    <a:p>
                      <a:pPr algn="ctr" rtl="1">
                        <a:lnSpc>
                          <a:spcPct val="200000"/>
                        </a:lnSpc>
                      </a:pPr>
                      <a:r>
                        <a:rPr lang="fa-IR" sz="2400" dirty="0">
                          <a:cs typeface="B Nazanin" panose="00000400000000000000" pitchFamily="2" charset="-78"/>
                        </a:rPr>
                        <a:t>استفاده کنندگان	</a:t>
                      </a:r>
                      <a:endParaRPr lang="en-US" sz="2400" dirty="0">
                        <a:cs typeface="B Nazanin" panose="00000400000000000000" pitchFamily="2" charset="-78"/>
                      </a:endParaRPr>
                    </a:p>
                  </a:txBody>
                  <a:tcPr/>
                </a:tc>
                <a:extLst>
                  <a:ext uri="{0D108BD9-81ED-4DB2-BD59-A6C34878D82A}">
                    <a16:rowId xmlns:a16="http://schemas.microsoft.com/office/drawing/2014/main" val="2531398859"/>
                  </a:ext>
                </a:extLst>
              </a:tr>
              <a:tr h="783431">
                <a:tc>
                  <a:txBody>
                    <a:bodyPr/>
                    <a:lstStyle/>
                    <a:p>
                      <a:pPr algn="ctr" rtl="1">
                        <a:lnSpc>
                          <a:spcPct val="200000"/>
                        </a:lnSpc>
                      </a:pPr>
                      <a:r>
                        <a:rPr lang="fa-IR" sz="2400" dirty="0">
                          <a:cs typeface="B Nazanin" panose="00000400000000000000" pitchFamily="2" charset="-78"/>
                        </a:rPr>
                        <a:t>26 - 28</a:t>
                      </a:r>
                      <a:endParaRPr lang="en-US" sz="2400" dirty="0">
                        <a:cs typeface="B Nazanin" panose="00000400000000000000" pitchFamily="2" charset="-78"/>
                      </a:endParaRPr>
                    </a:p>
                  </a:txBody>
                  <a:tcPr/>
                </a:tc>
                <a:tc>
                  <a:txBody>
                    <a:bodyPr/>
                    <a:lstStyle/>
                    <a:p>
                      <a:pPr algn="r" rtl="1">
                        <a:lnSpc>
                          <a:spcPct val="200000"/>
                        </a:lnSpc>
                      </a:pPr>
                      <a:r>
                        <a:rPr lang="fa-IR" sz="2400" dirty="0">
                          <a:cs typeface="B Nazanin" panose="00000400000000000000" pitchFamily="2" charset="-78"/>
                        </a:rPr>
                        <a:t>شنا، شیرجه، شنای تناسب اندام	</a:t>
                      </a:r>
                      <a:endParaRPr lang="en-US" sz="2400" dirty="0">
                        <a:cs typeface="B Nazanin" panose="00000400000000000000" pitchFamily="2" charset="-78"/>
                      </a:endParaRPr>
                    </a:p>
                  </a:txBody>
                  <a:tcPr/>
                </a:tc>
                <a:extLst>
                  <a:ext uri="{0D108BD9-81ED-4DB2-BD59-A6C34878D82A}">
                    <a16:rowId xmlns:a16="http://schemas.microsoft.com/office/drawing/2014/main" val="3973482796"/>
                  </a:ext>
                </a:extLst>
              </a:tr>
              <a:tr h="783431">
                <a:tc>
                  <a:txBody>
                    <a:bodyPr/>
                    <a:lstStyle/>
                    <a:p>
                      <a:pPr algn="ctr" rtl="1">
                        <a:lnSpc>
                          <a:spcPct val="200000"/>
                        </a:lnSpc>
                      </a:pPr>
                      <a:r>
                        <a:rPr lang="fa-IR" sz="2400" dirty="0">
                          <a:cs typeface="B Nazanin" panose="00000400000000000000" pitchFamily="2" charset="-78"/>
                        </a:rPr>
                        <a:t>27 - 29</a:t>
                      </a:r>
                      <a:endParaRPr lang="en-US" sz="2400" dirty="0">
                        <a:cs typeface="B Nazanin" panose="00000400000000000000" pitchFamily="2" charset="-78"/>
                      </a:endParaRPr>
                    </a:p>
                  </a:txBody>
                  <a:tcPr/>
                </a:tc>
                <a:tc>
                  <a:txBody>
                    <a:bodyPr/>
                    <a:lstStyle/>
                    <a:p>
                      <a:pPr algn="r" rtl="1">
                        <a:lnSpc>
                          <a:spcPct val="200000"/>
                        </a:lnSpc>
                      </a:pPr>
                      <a:r>
                        <a:rPr lang="fa-IR" sz="2400" dirty="0">
                          <a:cs typeface="B Nazanin" panose="00000400000000000000" pitchFamily="2" charset="-78"/>
                        </a:rPr>
                        <a:t>شنای تفریحی، آموزش بزرگسالان	</a:t>
                      </a:r>
                      <a:endParaRPr lang="en-US" sz="2400" dirty="0">
                        <a:cs typeface="B Nazanin" panose="00000400000000000000" pitchFamily="2" charset="-78"/>
                      </a:endParaRPr>
                    </a:p>
                  </a:txBody>
                  <a:tcPr/>
                </a:tc>
                <a:extLst>
                  <a:ext uri="{0D108BD9-81ED-4DB2-BD59-A6C34878D82A}">
                    <a16:rowId xmlns:a16="http://schemas.microsoft.com/office/drawing/2014/main" val="3966231399"/>
                  </a:ext>
                </a:extLst>
              </a:tr>
              <a:tr h="783431">
                <a:tc>
                  <a:txBody>
                    <a:bodyPr/>
                    <a:lstStyle/>
                    <a:p>
                      <a:pPr algn="ctr" rtl="1">
                        <a:lnSpc>
                          <a:spcPct val="200000"/>
                        </a:lnSpc>
                      </a:pPr>
                      <a:r>
                        <a:rPr lang="fa-IR" sz="2400" dirty="0">
                          <a:cs typeface="B Nazanin" panose="00000400000000000000" pitchFamily="2" charset="-78"/>
                        </a:rPr>
                        <a:t>28 - 30</a:t>
                      </a:r>
                      <a:endParaRPr lang="en-US" sz="2400" dirty="0">
                        <a:cs typeface="B Nazanin" panose="00000400000000000000" pitchFamily="2" charset="-78"/>
                      </a:endParaRPr>
                    </a:p>
                  </a:txBody>
                  <a:tcPr/>
                </a:tc>
                <a:tc>
                  <a:txBody>
                    <a:bodyPr/>
                    <a:lstStyle/>
                    <a:p>
                      <a:pPr algn="r" rtl="1">
                        <a:lnSpc>
                          <a:spcPct val="200000"/>
                        </a:lnSpc>
                      </a:pPr>
                      <a:r>
                        <a:rPr lang="fa-IR" sz="2400" dirty="0">
                          <a:cs typeface="B Nazanin" panose="00000400000000000000" pitchFamily="2" charset="-78"/>
                        </a:rPr>
                        <a:t>اوقات فراغت و خانگی		</a:t>
                      </a:r>
                      <a:endParaRPr lang="en-US" sz="2400" dirty="0">
                        <a:cs typeface="B Nazanin" panose="00000400000000000000" pitchFamily="2" charset="-78"/>
                      </a:endParaRPr>
                    </a:p>
                  </a:txBody>
                  <a:tcPr/>
                </a:tc>
                <a:extLst>
                  <a:ext uri="{0D108BD9-81ED-4DB2-BD59-A6C34878D82A}">
                    <a16:rowId xmlns:a16="http://schemas.microsoft.com/office/drawing/2014/main" val="1802669231"/>
                  </a:ext>
                </a:extLst>
              </a:tr>
              <a:tr h="783431">
                <a:tc>
                  <a:txBody>
                    <a:bodyPr/>
                    <a:lstStyle/>
                    <a:p>
                      <a:pPr algn="ctr" rtl="1">
                        <a:lnSpc>
                          <a:spcPct val="200000"/>
                        </a:lnSpc>
                      </a:pPr>
                      <a:r>
                        <a:rPr lang="fa-IR" sz="2400" dirty="0">
                          <a:cs typeface="B Nazanin" panose="00000400000000000000" pitchFamily="2" charset="-78"/>
                        </a:rPr>
                        <a:t>29 - 31</a:t>
                      </a:r>
                      <a:endParaRPr lang="en-US" sz="2400" dirty="0">
                        <a:cs typeface="B Nazanin" panose="00000400000000000000" pitchFamily="2" charset="-78"/>
                      </a:endParaRPr>
                    </a:p>
                  </a:txBody>
                  <a:tcPr/>
                </a:tc>
                <a:tc>
                  <a:txBody>
                    <a:bodyPr/>
                    <a:lstStyle/>
                    <a:p>
                      <a:pPr algn="r" rtl="1">
                        <a:lnSpc>
                          <a:spcPct val="200000"/>
                        </a:lnSpc>
                      </a:pPr>
                      <a:r>
                        <a:rPr lang="fa-IR" sz="2400" dirty="0">
                          <a:cs typeface="B Nazanin" panose="00000400000000000000" pitchFamily="2" charset="-78"/>
                        </a:rPr>
                        <a:t>آموزش کودکان	</a:t>
                      </a:r>
                      <a:endParaRPr lang="en-US" sz="2400" dirty="0">
                        <a:cs typeface="B Nazanin" panose="00000400000000000000" pitchFamily="2" charset="-78"/>
                      </a:endParaRPr>
                    </a:p>
                  </a:txBody>
                  <a:tcPr/>
                </a:tc>
                <a:extLst>
                  <a:ext uri="{0D108BD9-81ED-4DB2-BD59-A6C34878D82A}">
                    <a16:rowId xmlns:a16="http://schemas.microsoft.com/office/drawing/2014/main" val="3173445628"/>
                  </a:ext>
                </a:extLst>
              </a:tr>
              <a:tr h="783431">
                <a:tc>
                  <a:txBody>
                    <a:bodyPr/>
                    <a:lstStyle/>
                    <a:p>
                      <a:pPr algn="ctr" rtl="1">
                        <a:lnSpc>
                          <a:spcPct val="200000"/>
                        </a:lnSpc>
                      </a:pPr>
                      <a:r>
                        <a:rPr lang="fa-IR" sz="2400" dirty="0">
                          <a:cs typeface="B Nazanin" panose="00000400000000000000" pitchFamily="2" charset="-78"/>
                        </a:rPr>
                        <a:t>30 - 32</a:t>
                      </a:r>
                      <a:endParaRPr lang="en-US" sz="2400" dirty="0">
                        <a:cs typeface="B Nazanin" panose="00000400000000000000" pitchFamily="2" charset="-78"/>
                      </a:endParaRPr>
                    </a:p>
                  </a:txBody>
                  <a:tcPr/>
                </a:tc>
                <a:tc>
                  <a:txBody>
                    <a:bodyPr/>
                    <a:lstStyle/>
                    <a:p>
                      <a:pPr algn="r" rtl="1">
                        <a:lnSpc>
                          <a:spcPct val="200000"/>
                        </a:lnSpc>
                      </a:pPr>
                      <a:r>
                        <a:rPr lang="fa-IR" sz="2400" dirty="0">
                          <a:cs typeface="B Nazanin" panose="00000400000000000000" pitchFamily="2" charset="-78"/>
                        </a:rPr>
                        <a:t>نوزادان، خردسالان، افراد مسن و معلولین	</a:t>
                      </a:r>
                      <a:endParaRPr lang="en-US" sz="2400" dirty="0">
                        <a:cs typeface="B Nazanin" panose="00000400000000000000" pitchFamily="2" charset="-78"/>
                      </a:endParaRPr>
                    </a:p>
                  </a:txBody>
                  <a:tcPr/>
                </a:tc>
                <a:extLst>
                  <a:ext uri="{0D108BD9-81ED-4DB2-BD59-A6C34878D82A}">
                    <a16:rowId xmlns:a16="http://schemas.microsoft.com/office/drawing/2014/main" val="1474499939"/>
                  </a:ext>
                </a:extLst>
              </a:tr>
              <a:tr h="783431">
                <a:tc>
                  <a:txBody>
                    <a:bodyPr/>
                    <a:lstStyle/>
                    <a:p>
                      <a:pPr algn="ctr" rtl="1">
                        <a:lnSpc>
                          <a:spcPct val="200000"/>
                        </a:lnSpc>
                      </a:pPr>
                      <a:r>
                        <a:rPr lang="fa-IR" sz="2400" dirty="0">
                          <a:cs typeface="B Nazanin" panose="00000400000000000000" pitchFamily="2" charset="-78"/>
                        </a:rPr>
                        <a:t>30 - 35</a:t>
                      </a:r>
                      <a:endParaRPr lang="en-US" sz="2400" dirty="0">
                        <a:cs typeface="B Nazanin" panose="00000400000000000000" pitchFamily="2" charset="-78"/>
                      </a:endParaRPr>
                    </a:p>
                  </a:txBody>
                  <a:tcPr/>
                </a:tc>
                <a:tc>
                  <a:txBody>
                    <a:bodyPr/>
                    <a:lstStyle/>
                    <a:p>
                      <a:pPr algn="r" rtl="1">
                        <a:lnSpc>
                          <a:spcPct val="200000"/>
                        </a:lnSpc>
                      </a:pPr>
                      <a:r>
                        <a:rPr lang="fa-IR" sz="2400" dirty="0">
                          <a:cs typeface="B Nazanin" panose="00000400000000000000" pitchFamily="2" charset="-78"/>
                        </a:rPr>
                        <a:t>آب درمانی	</a:t>
                      </a:r>
                      <a:endParaRPr lang="en-US" sz="2400" dirty="0">
                        <a:cs typeface="B Nazanin" panose="00000400000000000000" pitchFamily="2" charset="-78"/>
                      </a:endParaRPr>
                    </a:p>
                  </a:txBody>
                  <a:tcPr/>
                </a:tc>
                <a:extLst>
                  <a:ext uri="{0D108BD9-81ED-4DB2-BD59-A6C34878D82A}">
                    <a16:rowId xmlns:a16="http://schemas.microsoft.com/office/drawing/2014/main" val="1151480788"/>
                  </a:ext>
                </a:extLst>
              </a:tr>
              <a:tr h="783431">
                <a:tc>
                  <a:txBody>
                    <a:bodyPr/>
                    <a:lstStyle/>
                    <a:p>
                      <a:pPr algn="ctr" rtl="1">
                        <a:lnSpc>
                          <a:spcPct val="200000"/>
                        </a:lnSpc>
                      </a:pPr>
                      <a:r>
                        <a:rPr lang="fa-IR" sz="2400" dirty="0">
                          <a:cs typeface="B Nazanin" panose="00000400000000000000" pitchFamily="2" charset="-78"/>
                        </a:rPr>
                        <a:t>30 - 40</a:t>
                      </a:r>
                      <a:endParaRPr lang="en-US" sz="2400" dirty="0">
                        <a:cs typeface="B Nazanin" panose="00000400000000000000" pitchFamily="2" charset="-78"/>
                      </a:endParaRPr>
                    </a:p>
                  </a:txBody>
                  <a:tcPr/>
                </a:tc>
                <a:tc>
                  <a:txBody>
                    <a:bodyPr/>
                    <a:lstStyle/>
                    <a:p>
                      <a:pPr algn="r" rtl="1">
                        <a:lnSpc>
                          <a:spcPct val="200000"/>
                        </a:lnSpc>
                      </a:pPr>
                      <a:r>
                        <a:rPr lang="fa-IR" sz="2400" dirty="0">
                          <a:cs typeface="B Nazanin" panose="00000400000000000000" pitchFamily="2" charset="-78"/>
                        </a:rPr>
                        <a:t>جکوزی</a:t>
                      </a:r>
                      <a:endParaRPr lang="en-US" sz="2400" dirty="0">
                        <a:cs typeface="B Nazanin" panose="00000400000000000000" pitchFamily="2" charset="-78"/>
                      </a:endParaRPr>
                    </a:p>
                  </a:txBody>
                  <a:tcPr/>
                </a:tc>
                <a:extLst>
                  <a:ext uri="{0D108BD9-81ED-4DB2-BD59-A6C34878D82A}">
                    <a16:rowId xmlns:a16="http://schemas.microsoft.com/office/drawing/2014/main" val="3343874250"/>
                  </a:ext>
                </a:extLst>
              </a:tr>
            </a:tbl>
          </a:graphicData>
        </a:graphic>
      </p:graphicFrame>
    </p:spTree>
    <p:extLst>
      <p:ext uri="{BB962C8B-B14F-4D97-AF65-F5344CB8AC3E}">
        <p14:creationId xmlns:p14="http://schemas.microsoft.com/office/powerpoint/2010/main" val="378340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19150"/>
            <a:ext cx="10515600" cy="5357813"/>
          </a:xfrm>
        </p:spPr>
        <p:txBody>
          <a:bodyPr>
            <a:normAutofit/>
          </a:bodyPr>
          <a:lstStyle/>
          <a:p>
            <a:pPr marL="0" indent="0" algn="r" rtl="1">
              <a:buNone/>
            </a:pPr>
            <a:r>
              <a:rPr lang="fa-IR" sz="3500" dirty="0">
                <a:cs typeface="B Nazanin" panose="00000400000000000000" pitchFamily="2" charset="-78"/>
              </a:rPr>
              <a:t>کیفیت آب استخر</a:t>
            </a:r>
          </a:p>
          <a:p>
            <a:pPr marL="0" indent="0" algn="r" rtl="1">
              <a:lnSpc>
                <a:spcPct val="150000"/>
              </a:lnSpc>
              <a:buNone/>
            </a:pPr>
            <a:endParaRPr lang="fa-IR" sz="2400" dirty="0">
              <a:cs typeface="B Nazanin" panose="00000400000000000000" pitchFamily="2" charset="-78"/>
            </a:endParaRPr>
          </a:p>
          <a:p>
            <a:pPr marL="0" indent="0" algn="r" rtl="1">
              <a:lnSpc>
                <a:spcPct val="150000"/>
              </a:lnSpc>
              <a:buNone/>
            </a:pPr>
            <a:r>
              <a:rPr lang="fa-IR" sz="2400" dirty="0">
                <a:cs typeface="B Nazanin" panose="00000400000000000000" pitchFamily="2" charset="-78"/>
              </a:rPr>
              <a:t>آب استخر بايد جهت تعيين ميزان كلر باقيمانده، از طريق آزمايش اورتوتوليدين و به منظور بررسي تغييرات مقدار كلر باقيمانده توسط يك دستگاه سنجش كه مقدار استاندارد كلر باقي مانده را با استاندارد مقايسه مي كند، مرتباً تحت آزمايش قرار گيرد. آزمايشي كه براي تعيين ميزان كلر، كلرامين و باريم باقيمانده در آب صورت مي گيرد يك آزمايش كلرومتريك استاندارد با استفاده از اورتوولين است. براي نيتراتها و همچنين عناصر تركيبي كه ممكن است در آب استخر موجود باشند نيز بايد حدود مجازي را منظور نمود.</a:t>
            </a:r>
          </a:p>
          <a:p>
            <a:pPr marL="0" indent="0" algn="r" rtl="1">
              <a:buNone/>
            </a:pPr>
            <a:endParaRPr lang="fa-IR" sz="2400" dirty="0">
              <a:cs typeface="B Nazanin" panose="00000400000000000000" pitchFamily="2" charset="-78"/>
            </a:endParaRPr>
          </a:p>
          <a:p>
            <a:pPr marL="0" indent="0" algn="r" rtl="1">
              <a:buNone/>
            </a:pPr>
            <a:r>
              <a:rPr lang="fa-IR" sz="2400" dirty="0">
                <a:cs typeface="B Nazanin" panose="00000400000000000000" pitchFamily="2" charset="-78"/>
              </a:rPr>
              <a:t> </a:t>
            </a:r>
            <a:endParaRPr lang="en-US" sz="2400" dirty="0">
              <a:cs typeface="B Nazanin" panose="00000400000000000000" pitchFamily="2" charset="-78"/>
            </a:endParaRPr>
          </a:p>
        </p:txBody>
      </p:sp>
    </p:spTree>
    <p:extLst>
      <p:ext uri="{BB962C8B-B14F-4D97-AF65-F5344CB8AC3E}">
        <p14:creationId xmlns:p14="http://schemas.microsoft.com/office/powerpoint/2010/main" val="3237128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1" y="180975"/>
            <a:ext cx="11382374" cy="7477125"/>
          </a:xfrm>
        </p:spPr>
        <p:txBody>
          <a:bodyPr>
            <a:normAutofit/>
          </a:bodyPr>
          <a:lstStyle/>
          <a:p>
            <a:pPr marL="0" indent="0" algn="r" rtl="1">
              <a:buNone/>
            </a:pPr>
            <a:r>
              <a:rPr lang="fa-IR" sz="3500" dirty="0">
                <a:cs typeface="B Nazanin" panose="00000400000000000000" pitchFamily="2" charset="-78"/>
              </a:rPr>
              <a:t>انواع روش ها جهت ضد عفوني کردن آب استخر</a:t>
            </a:r>
            <a:endParaRPr lang="fa-IR" sz="1800" dirty="0">
              <a:cs typeface="B Nazanin" panose="00000400000000000000" pitchFamily="2" charset="-78"/>
            </a:endParaRPr>
          </a:p>
          <a:p>
            <a:pPr marL="0" indent="0" algn="r" rtl="1">
              <a:buNone/>
            </a:pPr>
            <a:endParaRPr lang="fa-IR" sz="1800" dirty="0">
              <a:cs typeface="B Nazanin" panose="00000400000000000000" pitchFamily="2" charset="-78"/>
            </a:endParaRPr>
          </a:p>
          <a:p>
            <a:pPr marL="0" indent="0" algn="r" rtl="1">
              <a:buNone/>
            </a:pPr>
            <a:r>
              <a:rPr lang="fa-IR" sz="2400" dirty="0">
                <a:cs typeface="B Nazanin" panose="00000400000000000000" pitchFamily="2" charset="-78"/>
              </a:rPr>
              <a:t>با گندزدايي و زلال سازي دائمي ، آب استخر را در سطح بهداشتي قابل قبولي نگه مي دارند. فرآورده اي كه به گونه اي متداول براي گندزدايي به كار مي رود كلرين (</a:t>
            </a:r>
            <a:r>
              <a:rPr lang="en-US" sz="2400" dirty="0">
                <a:cs typeface="B Nazanin" panose="00000400000000000000" pitchFamily="2" charset="-78"/>
              </a:rPr>
              <a:t>cl2 ) </a:t>
            </a:r>
            <a:r>
              <a:rPr lang="fa-IR" sz="2400" dirty="0">
                <a:cs typeface="B Nazanin" panose="00000400000000000000" pitchFamily="2" charset="-78"/>
              </a:rPr>
              <a:t>است .كارآيي گاز كلرين براي كلر زني، به علت اثرات ذرات اين فرآورده است كه پس از افزودن مقدار معيني از آن به آب، ميكرو ارگانيسم هاي مضر را نابود مي سازد. ولي به دليل اين كه فرآورده مزبور از يك سو داراي خطراتي براي چشم ها و دستگاه تنفسي مي‌باشد، و از سوي ديگر با اجزاء سازهاي و ديگر تجهيزات تركيب شده و به آن صدمه و آسيب مي رساند و همچنين داراي بو و مزه نامطلوبي است، استفاده از آن بايد با كمال دقت صورت گيرد.</a:t>
            </a:r>
          </a:p>
          <a:p>
            <a:pPr marL="0" indent="0" algn="r" rtl="1">
              <a:buNone/>
            </a:pPr>
            <a:r>
              <a:rPr lang="fa-IR" sz="2400" dirty="0">
                <a:cs typeface="B Nazanin" panose="00000400000000000000" pitchFamily="2" charset="-78"/>
              </a:rPr>
              <a:t>برخي از معيارهاي تعيين شده از سوي فدراسيون بين المللي شناي آماتور (</a:t>
            </a:r>
            <a:r>
              <a:rPr lang="en-US" sz="2400" dirty="0">
                <a:cs typeface="B Nazanin" panose="00000400000000000000" pitchFamily="2" charset="-78"/>
              </a:rPr>
              <a:t>FINA</a:t>
            </a:r>
            <a:r>
              <a:rPr lang="fa-IR" sz="2400" dirty="0">
                <a:cs typeface="B Nazanin" panose="00000400000000000000" pitchFamily="2" charset="-78"/>
              </a:rPr>
              <a:t>) براي آب استخر به شرح زير مي باشد:</a:t>
            </a:r>
          </a:p>
          <a:p>
            <a:pPr marL="0" indent="0" algn="r" rtl="1">
              <a:buNone/>
            </a:pPr>
            <a:r>
              <a:rPr lang="fa-IR" sz="2400" dirty="0">
                <a:cs typeface="B Nazanin" panose="00000400000000000000" pitchFamily="2" charset="-78"/>
              </a:rPr>
              <a:t>ـ تري هالو متان : حداكثر 20 </a:t>
            </a:r>
            <a:r>
              <a:rPr lang="en-US" sz="2400" dirty="0">
                <a:cs typeface="B Nazanin" panose="00000400000000000000" pitchFamily="2" charset="-78"/>
              </a:rPr>
              <a:t>mg/l</a:t>
            </a:r>
          </a:p>
          <a:p>
            <a:pPr marL="0" indent="0" algn="r" rtl="1">
              <a:buNone/>
            </a:pPr>
            <a:r>
              <a:rPr lang="en-US" sz="2400" dirty="0">
                <a:cs typeface="B Nazanin" panose="00000400000000000000" pitchFamily="2" charset="-78"/>
              </a:rPr>
              <a:t>ـ </a:t>
            </a:r>
            <a:r>
              <a:rPr lang="fa-IR" sz="2400" dirty="0">
                <a:cs typeface="B Nazanin" panose="00000400000000000000" pitchFamily="2" charset="-78"/>
              </a:rPr>
              <a:t>پرمنگنات پتاسيم : حداكثر 10 </a:t>
            </a:r>
            <a:r>
              <a:rPr lang="en-US" sz="2400" dirty="0">
                <a:cs typeface="B Nazanin" panose="00000400000000000000" pitchFamily="2" charset="-78"/>
              </a:rPr>
              <a:t>mg/l</a:t>
            </a:r>
          </a:p>
          <a:p>
            <a:pPr marL="0" indent="0" algn="r" rtl="1">
              <a:buNone/>
            </a:pPr>
            <a:r>
              <a:rPr lang="en-US" sz="2400" dirty="0">
                <a:cs typeface="B Nazanin" panose="00000400000000000000" pitchFamily="2" charset="-78"/>
              </a:rPr>
              <a:t>ـ </a:t>
            </a:r>
            <a:r>
              <a:rPr lang="fa-IR" sz="2400" dirty="0">
                <a:cs typeface="B Nazanin" panose="00000400000000000000" pitchFamily="2" charset="-78"/>
              </a:rPr>
              <a:t>شفافيت : ديد قائم در تمام عمق براي كل استخر</a:t>
            </a:r>
          </a:p>
          <a:p>
            <a:pPr marL="0" indent="0" algn="r" rtl="1">
              <a:buNone/>
            </a:pPr>
            <a:r>
              <a:rPr lang="fa-IR" sz="2400" dirty="0">
                <a:cs typeface="B Nazanin" panose="00000400000000000000" pitchFamily="2" charset="-78"/>
              </a:rPr>
              <a:t>ـ كلرين تركيبي : حداكثر 4 ميليگرم در ليتر</a:t>
            </a:r>
          </a:p>
          <a:p>
            <a:pPr marL="0" indent="0" algn="r" rtl="1">
              <a:buNone/>
            </a:pPr>
            <a:r>
              <a:rPr lang="fa-IR" sz="2400" dirty="0">
                <a:cs typeface="B Nazanin" panose="00000400000000000000" pitchFamily="2" charset="-78"/>
              </a:rPr>
              <a:t>ـ كلرين آزاد : 3 تا 6 ميليگرم در ليتر</a:t>
            </a:r>
            <a:endParaRPr lang="en-US" sz="2400" dirty="0">
              <a:cs typeface="B Nazanin" panose="00000400000000000000" pitchFamily="2" charset="-78"/>
            </a:endParaRPr>
          </a:p>
        </p:txBody>
      </p:sp>
    </p:spTree>
    <p:extLst>
      <p:ext uri="{BB962C8B-B14F-4D97-AF65-F5344CB8AC3E}">
        <p14:creationId xmlns:p14="http://schemas.microsoft.com/office/powerpoint/2010/main" val="1966762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4400"/>
            <a:ext cx="10515600" cy="5676900"/>
          </a:xfrm>
        </p:spPr>
        <p:txBody>
          <a:bodyPr/>
          <a:lstStyle/>
          <a:p>
            <a:pPr marL="0" indent="0" algn="r" rtl="1">
              <a:buNone/>
            </a:pPr>
            <a:r>
              <a:rPr lang="fa-IR" sz="3500" dirty="0">
                <a:cs typeface="B Nazanin" panose="00000400000000000000" pitchFamily="2" charset="-78"/>
              </a:rPr>
              <a:t>تجهیزات مورد نیاز استخرها</a:t>
            </a:r>
          </a:p>
          <a:p>
            <a:pPr marL="0" indent="0" algn="r" rtl="1">
              <a:buNone/>
            </a:pPr>
            <a:endParaRPr lang="fa-IR" sz="2400" dirty="0">
              <a:cs typeface="B Nazanin" panose="00000400000000000000" pitchFamily="2" charset="-78"/>
            </a:endParaRPr>
          </a:p>
          <a:p>
            <a:pPr marL="0" indent="0" algn="r" rtl="1">
              <a:buNone/>
            </a:pPr>
            <a:r>
              <a:rPr lang="fa-IR" sz="2400" b="1" dirty="0">
                <a:cs typeface="B Nazanin" panose="00000400000000000000" pitchFamily="2" charset="-78"/>
              </a:rPr>
              <a:t>پمپ آب</a:t>
            </a:r>
          </a:p>
          <a:p>
            <a:pPr marL="0" indent="0" algn="r" rtl="1">
              <a:buNone/>
            </a:pPr>
            <a:r>
              <a:rPr lang="fa-IR" sz="2400" dirty="0">
                <a:cs typeface="B Nazanin" panose="00000400000000000000" pitchFamily="2" charset="-78"/>
              </a:rPr>
              <a:t>یکی از مهمترین لوازم استخر که در اکثر استخرها استفاده می‌شود، پمپ آب است که وظیفه چرخش و انتقال آب به استخر را دارد. همچنین پمپ‌ها در تصفیه آب نیز به سایر تجهیزات مرتبط کمک می‌کنند. این فرآیند به این صورت انجام می‌شود که پمپ آب استخر را به درون لوله‌ها کشیده و با استفاده از فیلترهایی که درون لوله‌ها قرار گرفته است، آب را تصفیه کرده و آن را دوباره به درون استخر بر می‌گرداند. این کار برای تمیزی آب استخر و رضایت شناگران انجام می‌شود.</a:t>
            </a:r>
          </a:p>
          <a:p>
            <a:pPr marL="0" indent="0" algn="r" rtl="1">
              <a:buNone/>
            </a:pPr>
            <a:r>
              <a:rPr lang="fa-IR" sz="2400" b="1" dirty="0">
                <a:cs typeface="B Nazanin" panose="00000400000000000000" pitchFamily="2" charset="-78"/>
              </a:rPr>
              <a:t>فیلتر شنی</a:t>
            </a:r>
          </a:p>
          <a:p>
            <a:pPr marL="0" indent="0" algn="r" rtl="1">
              <a:buNone/>
            </a:pPr>
            <a:r>
              <a:rPr lang="fa-IR" sz="2400" dirty="0">
                <a:cs typeface="B Nazanin" panose="00000400000000000000" pitchFamily="2" charset="-78"/>
              </a:rPr>
              <a:t>یکی دیگر از تجهیزات استخر که بسیار کاربردی است و در هر استخری استفاده می‌شود، فیلتر شنی است. این نوع فیلتر انواع مختلفی دارد که قدرت فیلترسیون متفاوتی دارند. فیلترهای شنی برای زلال و شفاف کردن آب، درون استخر استفاده می‌شوند. معمولا در استخرهای خصوصی که کف استخر طرح و یا نقشی کار شده است، بیشتر از این فیلترها استفاده می‌شود تا کف استخر کاملا شفاف دیده شود.</a:t>
            </a:r>
          </a:p>
          <a:p>
            <a:pPr marL="0" indent="0" algn="r" rtl="1">
              <a:buNone/>
            </a:pPr>
            <a:endParaRPr lang="fa-IR" sz="2400" dirty="0">
              <a:cs typeface="B Nazanin" panose="00000400000000000000" pitchFamily="2" charset="-78"/>
            </a:endParaRPr>
          </a:p>
          <a:p>
            <a:pPr marL="0" indent="0" algn="r" rtl="1">
              <a:buNone/>
            </a:pPr>
            <a:endParaRPr lang="en-US" sz="2400" dirty="0">
              <a:cs typeface="B Nazanin" panose="00000400000000000000" pitchFamily="2" charset="-78"/>
            </a:endParaRPr>
          </a:p>
        </p:txBody>
      </p:sp>
    </p:spTree>
    <p:extLst>
      <p:ext uri="{BB962C8B-B14F-4D97-AF65-F5344CB8AC3E}">
        <p14:creationId xmlns:p14="http://schemas.microsoft.com/office/powerpoint/2010/main" val="3475059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2728"/>
            <a:ext cx="10515600" cy="4924235"/>
          </a:xfrm>
        </p:spPr>
        <p:txBody>
          <a:bodyPr/>
          <a:lstStyle/>
          <a:p>
            <a:pPr marL="0" indent="0" algn="r" rtl="1">
              <a:buNone/>
            </a:pPr>
            <a:r>
              <a:rPr lang="fa-IR" sz="2400" b="1" dirty="0">
                <a:cs typeface="B Nazanin" panose="00000400000000000000" pitchFamily="2" charset="-78"/>
              </a:rPr>
              <a:t>فیلتر کارتریج</a:t>
            </a:r>
          </a:p>
          <a:p>
            <a:pPr marL="0" indent="0" algn="r" rtl="1">
              <a:buNone/>
            </a:pPr>
            <a:r>
              <a:rPr lang="fa-IR" sz="2400" dirty="0">
                <a:cs typeface="B Nazanin" panose="00000400000000000000" pitchFamily="2" charset="-78"/>
              </a:rPr>
              <a:t>استفاده از این وسیله در هر استخری ضروری است و نقش بسیار مهمی در عملکرد استخر دارد. اگر آب استخر را در مدت کوتاهی عوض نکنید و یا شناگران زیادی در آن مشغول به شنا باشند، ذراتی در رو و زیر آب به وجود می‌آید که به سادگی قابل مشاهده هستند. این فیلتر ذرات را جذب کرده و آب استخر را تمیز نگه می‌دارد. فیلتر کارتریج بر روی لوله‌های مکش استخر نصب می‌شود و با کمک آن‌ها ذرات را جذب می‌کند.</a:t>
            </a:r>
          </a:p>
          <a:p>
            <a:pPr marL="0" indent="0" algn="r" rtl="1">
              <a:buNone/>
            </a:pPr>
            <a:endParaRPr lang="fa-IR" sz="2400" dirty="0">
              <a:cs typeface="B Nazanin" panose="00000400000000000000" pitchFamily="2" charset="-78"/>
            </a:endParaRPr>
          </a:p>
          <a:p>
            <a:pPr marL="0" indent="0" algn="r" rtl="1">
              <a:buNone/>
            </a:pPr>
            <a:r>
              <a:rPr lang="fa-IR" sz="2400" b="1" dirty="0">
                <a:cs typeface="B Nazanin" panose="00000400000000000000" pitchFamily="2" charset="-78"/>
              </a:rPr>
              <a:t>مبدل حرارتی</a:t>
            </a:r>
          </a:p>
          <a:p>
            <a:pPr marL="0" indent="0" algn="r" rtl="1">
              <a:buNone/>
            </a:pPr>
            <a:r>
              <a:rPr lang="fa-IR" sz="2400" dirty="0">
                <a:cs typeface="B Nazanin" panose="00000400000000000000" pitchFamily="2" charset="-78"/>
              </a:rPr>
              <a:t>همانطور که از نام این وسیله پیداست، عملکرد آن تنظیم درجه حرارت آب از طریق انتقال حرارت است. مبدل حرارتی اغلب با هدف گرم کردن آب استخر شروع به کار می‌کند. این دستگاه دارای دو مدار است که یک از آن‌ها وظیفه گرم کردن آب استخر را دارد و دیگری وظیفه کنترل حرارت بویلر را دارد. این مبدل زمانی که آب استخر از دمای تعیین شده سردتر می‌شود، شروع به کار می‌کند.</a:t>
            </a:r>
          </a:p>
          <a:p>
            <a:pPr algn="r" rtl="1"/>
            <a:endParaRPr lang="en-US" sz="2400" dirty="0">
              <a:cs typeface="B Nazanin" panose="00000400000000000000" pitchFamily="2" charset="-78"/>
            </a:endParaRPr>
          </a:p>
        </p:txBody>
      </p:sp>
    </p:spTree>
    <p:extLst>
      <p:ext uri="{BB962C8B-B14F-4D97-AF65-F5344CB8AC3E}">
        <p14:creationId xmlns:p14="http://schemas.microsoft.com/office/powerpoint/2010/main" val="2884163157"/>
      </p:ext>
    </p:extLst>
  </p:cSld>
  <p:clrMapOvr>
    <a:masterClrMapping/>
  </p:clrMapOvr>
</p:sld>
</file>

<file path=ppt/theme/theme1.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5619</TotalTime>
  <Words>6683</Words>
  <Application>Microsoft Office PowerPoint</Application>
  <PresentationFormat>Widescreen</PresentationFormat>
  <Paragraphs>369</Paragraphs>
  <Slides>43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B Nazanin</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Mohsen</cp:lastModifiedBy>
  <cp:revision>209</cp:revision>
  <dcterms:created xsi:type="dcterms:W3CDTF">2022-07-04T17:33:21Z</dcterms:created>
  <dcterms:modified xsi:type="dcterms:W3CDTF">2023-01-01T16:55:45Z</dcterms:modified>
</cp:coreProperties>
</file>